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94" r:id="rId3"/>
    <p:sldId id="280" r:id="rId4"/>
    <p:sldId id="284" r:id="rId5"/>
    <p:sldId id="262" r:id="rId6"/>
    <p:sldId id="285" r:id="rId7"/>
    <p:sldId id="263" r:id="rId8"/>
    <p:sldId id="286" r:id="rId9"/>
    <p:sldId id="287" r:id="rId10"/>
    <p:sldId id="288" r:id="rId11"/>
    <p:sldId id="295" r:id="rId12"/>
    <p:sldId id="298" r:id="rId13"/>
    <p:sldId id="264" r:id="rId14"/>
    <p:sldId id="265" r:id="rId15"/>
    <p:sldId id="276" r:id="rId16"/>
    <p:sldId id="266" r:id="rId17"/>
    <p:sldId id="267" r:id="rId18"/>
    <p:sldId id="268" r:id="rId19"/>
    <p:sldId id="296" r:id="rId20"/>
    <p:sldId id="269" r:id="rId21"/>
    <p:sldId id="270" r:id="rId22"/>
    <p:sldId id="271" r:id="rId23"/>
    <p:sldId id="272" r:id="rId24"/>
    <p:sldId id="278" r:id="rId25"/>
    <p:sldId id="291" r:id="rId26"/>
    <p:sldId id="297" r:id="rId27"/>
    <p:sldId id="275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4" autoAdjust="0"/>
  </p:normalViewPr>
  <p:slideViewPr>
    <p:cSldViewPr>
      <p:cViewPr varScale="1">
        <p:scale>
          <a:sx n="71" d="100"/>
          <a:sy n="71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723E81-7568-4946-AF33-A8534D5183B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5852B3-C77B-4739-B9E2-4FED035E0D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141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52B3-C77B-4739-B9E2-4FED035E0D88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858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52B3-C77B-4739-B9E2-4FED035E0D88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264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52B3-C77B-4739-B9E2-4FED035E0D88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704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52B3-C77B-4739-B9E2-4FED035E0D88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11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PROPERTIES OF AMINO ACIDS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A. Isomerism: </a:t>
            </a:r>
            <a:r>
              <a:rPr lang="en-US" sz="2800" b="1" dirty="0"/>
              <a:t>Two types </a:t>
            </a:r>
            <a:r>
              <a:rPr lang="en-US" sz="2800" dirty="0"/>
              <a:t>of isomerism are shown by amino acids basically </a:t>
            </a:r>
            <a:r>
              <a:rPr lang="en-US" sz="2800" b="1" i="1" dirty="0"/>
              <a:t>due to the presence of asymmetric</a:t>
            </a:r>
            <a:r>
              <a:rPr lang="en-US" sz="2800" dirty="0"/>
              <a:t> </a:t>
            </a:r>
            <a:r>
              <a:rPr lang="en-US" sz="2800" b="1" i="1" dirty="0"/>
              <a:t>carbon atom. Glycine has nonsymmetrical carbon atom</a:t>
            </a:r>
            <a:r>
              <a:rPr lang="en-US" sz="2800" dirty="0"/>
              <a:t> </a:t>
            </a:r>
            <a:r>
              <a:rPr lang="en-US" sz="2800" b="1" i="1" dirty="0"/>
              <a:t>in its structure hence is optically inactive.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124201"/>
            <a:ext cx="3048000" cy="23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153400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amino acids having more than two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ionizable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groups, correspondingly there will be more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pK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values, e.g. Aspartic acid 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It can be seen that 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 physiological pH of 7.4, both carboxyl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amino groups of amino acids are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completely ionized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Thus to be very correct, zwitterion forms are to be shown as the structures of amino acids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ration of Aspartate with Hydroxi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34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433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C. Physical Properties: </a:t>
            </a:r>
            <a:r>
              <a:rPr lang="en-US" sz="2800" dirty="0"/>
              <a:t>They are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   Colorless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   Crystalline substances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   more soluble in water than in polar solvents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   They have high melting point usually more than 200°C.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   They have a high dielectric constant.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   They possess a large dipole moment.           </a:t>
            </a:r>
          </a:p>
        </p:txBody>
      </p:sp>
    </p:spTree>
    <p:extLst>
      <p:ext uri="{BB962C8B-B14F-4D97-AF65-F5344CB8AC3E}">
        <p14:creationId xmlns:p14="http://schemas.microsoft.com/office/powerpoint/2010/main" val="331460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D. Chemical Properties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I. Due to Carboxylic (—COOH) Group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b="1" i="1" dirty="0">
              <a:solidFill>
                <a:srgbClr val="00B050"/>
              </a:solidFill>
            </a:endParaRPr>
          </a:p>
          <a:p>
            <a:r>
              <a:rPr lang="en-US" sz="2800" b="1" i="1" dirty="0">
                <a:solidFill>
                  <a:srgbClr val="00B050"/>
                </a:solidFill>
              </a:rPr>
              <a:t>1.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B050"/>
                </a:solidFill>
              </a:rPr>
              <a:t>Decarboxylation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The amino acids will undergo alpha decarboxylation to form the corresponding amine.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9136"/>
            <a:ext cx="66294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06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some important amines are produced from amino acids. For example,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Histidine → Histamine + CO2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Tyrosine → Tyramine + CO2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Tryptophan → Tryptamine + CO2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acid→Gamma amino butyric acid (GABA)+CO2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772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800" y="304800"/>
            <a:ext cx="8229600" cy="627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2-Amide Formation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The-COOH group of dicarboxylic amino acids (other than alpha carboxyl) can combine with ammonia to form the corresponding amide. For example,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Aspartic acid + NH3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Arial" panose="020B0604020202020204" pitchFamily="34" charset="0"/>
              </a:rPr>
              <a:t>→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Asparagine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Glutamic acid + NH3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Arial" panose="020B0604020202020204" pitchFamily="34" charset="0"/>
              </a:rPr>
              <a:t>→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Glutamine 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amides are also components of protein structure. The amide group of glutamine serves as the source of nitrogen for nucleic acid synthesis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0009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57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4582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Due to Amino Group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Transamination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alpha amino group of amino acid can be transferred to alpha keto acid to form the corresponding new amino acid and alpha keto acid.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4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480" y="914400"/>
            <a:ext cx="73152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724400"/>
            <a:ext cx="7696200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is an important reaction in the body for the inter conversion of amino acids and for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synthesis of non-essential amino acids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5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تيجة بحث الصور عن ‪optical isomerism  l and d of amino acids‬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781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04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229600" cy="378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Oxidative Deamination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alpha amino group is removed from the amino acid to form the corresponding keto acid and ammonia. In the body,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Glutamic acid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the most common amino acid to undergo oxidative deamination.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352800"/>
            <a:ext cx="624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83058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9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Formation of Carbamino Compound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Carbon dioxide adds to the alpha amino group of amino acids to form carbamino compounds.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reaction occurs at alkaline pH and serves as a mechanism for the transport of carbon dioxide from tissues to the lungs by hemoglobin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Hb-NH2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Hb-NH-COOH  (Carbamino-Hb)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76300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Due to Side Chains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Transmethylation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methyl group of Methionine, after activation, may be transferred to an acceptor, which becomes methylated.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Methionine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Acceptor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Methylated Acceptor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Homocysteine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3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33400"/>
            <a:ext cx="81534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Ester Formation by the OH Group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hydroxy amino acids can form esters with phosphoric acid. In this manner, the Serine and Threonine residues of proteins are involved in the formation of phosphoproteins.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Similarly, these hydroxyl groups can form O-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glycosidic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bonds with carbohydrate residues to form glycoproteins.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6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8153400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Reaction of the Amide Group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amide groups of Glutamine and Asparagine can form N-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glycosidic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bonds with carbohydrate residues to form glycoproteins.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99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4582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Reactions of SH Group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Cysteine has a sulfhydryl (SH) group and it can form a disulfide (S-S) bond with another cysteine residue. </a:t>
            </a:r>
            <a:endParaRPr lang="en-US" sz="3200" dirty="0"/>
          </a:p>
        </p:txBody>
      </p:sp>
      <p:sp>
        <p:nvSpPr>
          <p:cNvPr id="3" name="AutoShape 2" descr="Cystinu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2438400"/>
            <a:ext cx="70104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63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two cysteine residues can connect two polypeptide chains by the formation of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interchain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disulfide bonds or links. The dimer formed by two cysteine residues is sometimes called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Cystine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Dicysteine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47800" y="3200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3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7620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III. Properties of Amino acids Due to Both NH2 and COOH Groups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/>
              <a:t>In addition to the property of reacting with both cation and anion, the amino acids form chelated, co-ordination complexes with certain heavy metals and other ions.</a:t>
            </a:r>
          </a:p>
          <a:p>
            <a:r>
              <a:rPr lang="en-US" sz="3200" dirty="0"/>
              <a:t>These include Cu++, Co++, Mn++ and Ca++. </a:t>
            </a:r>
          </a:p>
        </p:txBody>
      </p:sp>
    </p:spTree>
    <p:extLst>
      <p:ext uri="{BB962C8B-B14F-4D97-AF65-F5344CB8AC3E}">
        <p14:creationId xmlns:p14="http://schemas.microsoft.com/office/powerpoint/2010/main" val="54357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60"/>
            <a:ext cx="8458200" cy="653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68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sz="2800" dirty="0">
                <a:solidFill>
                  <a:srgbClr val="FF0000"/>
                </a:solidFill>
              </a:rPr>
              <a:t>Stereoisomerism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/>
              <a:t>All amino acids except glycine exist in D and L isomers.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 In D-amino acids– NH2 group is on the right hand while in L-amino acids it is oriented to the left. </a:t>
            </a:r>
          </a:p>
        </p:txBody>
      </p:sp>
      <p:sp>
        <p:nvSpPr>
          <p:cNvPr id="3" name="AutoShape 4" descr="ÙØªÙØ¬Ø© Ø¨Ø­Ø« Ø§ÙØµÙØ± Ø¹Ù âªL amino acid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9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2"/>
                </a:solidFill>
              </a:rPr>
              <a:t>Natural proteins </a:t>
            </a:r>
            <a:r>
              <a:rPr lang="en-US" sz="2800" dirty="0"/>
              <a:t>of animals and plants generally contain </a:t>
            </a:r>
            <a:r>
              <a:rPr lang="en-US" sz="2800" dirty="0">
                <a:solidFill>
                  <a:schemeClr val="accent2"/>
                </a:solidFill>
              </a:rPr>
              <a:t>L</a:t>
            </a:r>
            <a:r>
              <a:rPr lang="en-US" sz="2800" dirty="0"/>
              <a:t>-amino acids. </a:t>
            </a:r>
            <a:r>
              <a:rPr lang="en-US" sz="28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-amino acids occur in </a:t>
            </a:r>
            <a:r>
              <a:rPr lang="en-US" sz="2800" dirty="0">
                <a:solidFill>
                  <a:srgbClr val="0070C0"/>
                </a:solidFill>
              </a:rPr>
              <a:t>bacteria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نتيجة بحث الصور عن ‪stereoisomerism of amino acid‬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2195"/>
            <a:ext cx="8763000" cy="4787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5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B. Amphoteric Nature and Isoelectric pH: </a:t>
            </a:r>
            <a:r>
              <a:rPr lang="en-US" sz="2800" dirty="0"/>
              <a:t>The -NH2 and -COOH groups of amino acids are </a:t>
            </a:r>
            <a:r>
              <a:rPr lang="en-US" sz="2800" dirty="0" err="1"/>
              <a:t>ionizable</a:t>
            </a:r>
            <a:r>
              <a:rPr lang="en-US" sz="2800" dirty="0"/>
              <a:t> groups. Further, charged polar side chains of few amino acids also ionize.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u="sng" dirty="0">
                <a:solidFill>
                  <a:srgbClr val="0070C0"/>
                </a:solidFill>
              </a:rPr>
              <a:t>Depending on the pH </a:t>
            </a:r>
            <a:r>
              <a:rPr lang="en-US" sz="2800" dirty="0"/>
              <a:t>of the solution these groups act as proton donors (acids) or proton acceptors (bases).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This property is called as amphoteric and therefore amino acids are called as </a:t>
            </a:r>
            <a:r>
              <a:rPr lang="en-US" sz="2800" dirty="0" err="1">
                <a:solidFill>
                  <a:srgbClr val="00B050"/>
                </a:solidFill>
              </a:rPr>
              <a:t>ampholytes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92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3200" dirty="0"/>
              <a:t>At a specific pH the amino acid carries both the charges in equal number and exists as dipolar ion or “</a:t>
            </a:r>
            <a:r>
              <a:rPr lang="en-US" sz="3200" dirty="0">
                <a:solidFill>
                  <a:srgbClr val="FF0000"/>
                </a:solidFill>
              </a:rPr>
              <a:t>Zwitterion</a:t>
            </a:r>
            <a:r>
              <a:rPr lang="en-US" sz="3200" dirty="0"/>
              <a:t>”.</a:t>
            </a:r>
          </a:p>
          <a:p>
            <a:pPr algn="just"/>
            <a:r>
              <a:rPr lang="en-US" sz="3200" dirty="0"/>
              <a:t>At this point the net charge on it is zero.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3200" dirty="0"/>
              <a:t>The pH at which amino acid occurs without any charge on it is called pI or isoelectric </a:t>
            </a:r>
            <a:r>
              <a:rPr lang="en-US" sz="3200" dirty="0" err="1"/>
              <a:t>pH.</a:t>
            </a:r>
            <a:r>
              <a:rPr lang="en-US" sz="3200" dirty="0"/>
              <a:t> Therefore at isoelectric point, there is </a:t>
            </a:r>
            <a:r>
              <a:rPr lang="en-US" sz="3200" b="1" dirty="0"/>
              <a:t>no mobility in an</a:t>
            </a:r>
            <a:r>
              <a:rPr lang="en-US" sz="3200" dirty="0"/>
              <a:t> </a:t>
            </a:r>
            <a:r>
              <a:rPr lang="en-US" sz="3200" b="1" dirty="0"/>
              <a:t>electrical field.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79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784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dirty="0"/>
              <a:t>On the acidic side of its pI amino acids exist as a cation by accepting a proton and on alkaline as anion by donating a proton.</a:t>
            </a:r>
          </a:p>
          <a:p>
            <a:r>
              <a:rPr lang="en-US" dirty="0"/>
              <a:t> </a:t>
            </a:r>
          </a:p>
        </p:txBody>
      </p:sp>
      <p:pic>
        <p:nvPicPr>
          <p:cNvPr id="3" name="Picture 2" descr="http://www.mhhe.com/physsci/chemistry/carey5e/Ch27/aa-0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97681"/>
            <a:ext cx="78486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hhe.com/physsci/chemistry/carey5e/Ch27/aa-0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8486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1833" y="3810000"/>
            <a:ext cx="8001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-electric pH (pI) for mono amino mono carboxylic amino acids can be calculated 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(pK1+pK2) /2	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e.g. pI of glycine = (2.4 + 9.8)/2 = 6.1.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7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ino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6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934</Words>
  <Application>Microsoft Office PowerPoint</Application>
  <PresentationFormat>On-screen Show (4:3)</PresentationFormat>
  <Paragraphs>86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venous</dc:creator>
  <cp:lastModifiedBy>ve</cp:lastModifiedBy>
  <cp:revision>48</cp:revision>
  <dcterms:created xsi:type="dcterms:W3CDTF">2006-08-16T00:00:00Z</dcterms:created>
  <dcterms:modified xsi:type="dcterms:W3CDTF">2025-03-07T06:27:11Z</dcterms:modified>
</cp:coreProperties>
</file>