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34"/>
  </p:notesMasterIdLst>
  <p:sldIdLst>
    <p:sldId id="283" r:id="rId2"/>
    <p:sldId id="256" r:id="rId3"/>
    <p:sldId id="257" r:id="rId4"/>
    <p:sldId id="268" r:id="rId5"/>
    <p:sldId id="269" r:id="rId6"/>
    <p:sldId id="258" r:id="rId7"/>
    <p:sldId id="259" r:id="rId8"/>
    <p:sldId id="260" r:id="rId9"/>
    <p:sldId id="270" r:id="rId10"/>
    <p:sldId id="271" r:id="rId11"/>
    <p:sldId id="272" r:id="rId12"/>
    <p:sldId id="261" r:id="rId13"/>
    <p:sldId id="276" r:id="rId14"/>
    <p:sldId id="284" r:id="rId15"/>
    <p:sldId id="274" r:id="rId16"/>
    <p:sldId id="262" r:id="rId17"/>
    <p:sldId id="278" r:id="rId18"/>
    <p:sldId id="263" r:id="rId19"/>
    <p:sldId id="285" r:id="rId20"/>
    <p:sldId id="286" r:id="rId21"/>
    <p:sldId id="293" r:id="rId22"/>
    <p:sldId id="289" r:id="rId23"/>
    <p:sldId id="290" r:id="rId24"/>
    <p:sldId id="291" r:id="rId25"/>
    <p:sldId id="264" r:id="rId26"/>
    <p:sldId id="287" r:id="rId27"/>
    <p:sldId id="265" r:id="rId28"/>
    <p:sldId id="279" r:id="rId29"/>
    <p:sldId id="280" r:id="rId30"/>
    <p:sldId id="281" r:id="rId31"/>
    <p:sldId id="282" r:id="rId32"/>
    <p:sldId id="29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F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051DC986-E1A8-45A6-BFA8-1DBE9B8B7629}" type="datetimeFigureOut">
              <a:rPr lang="ar-IQ" smtClean="0"/>
              <a:t>07/09/1446</a:t>
            </a:fld>
            <a:endParaRPr lang="ar-IQ"/>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461F8BA-B7E9-441C-865D-35073345C48A}" type="slidenum">
              <a:rPr lang="ar-IQ" smtClean="0"/>
              <a:t>‹#›</a:t>
            </a:fld>
            <a:endParaRPr lang="ar-IQ"/>
          </a:p>
        </p:txBody>
      </p:sp>
    </p:spTree>
    <p:extLst>
      <p:ext uri="{BB962C8B-B14F-4D97-AF65-F5344CB8AC3E}">
        <p14:creationId xmlns:p14="http://schemas.microsoft.com/office/powerpoint/2010/main" val="159037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122AB-3287-4A7B-35C1-74EE153BA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F5401D-EBA2-2469-8597-C6365DA8A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AA5D71-EFDB-0524-8B51-6119FC7471AA}"/>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D59BDA17-1937-C2BB-774F-41640EFE297C}"/>
              </a:ext>
            </a:extLst>
          </p:cNvPr>
          <p:cNvSpPr>
            <a:spLocks noGrp="1"/>
          </p:cNvSpPr>
          <p:nvPr>
            <p:ph type="sldNum" sz="quarter" idx="5"/>
          </p:nvPr>
        </p:nvSpPr>
        <p:spPr/>
        <p:txBody>
          <a:bodyPr/>
          <a:lstStyle/>
          <a:p>
            <a:fld id="{A461F8BA-B7E9-441C-865D-35073345C48A}" type="slidenum">
              <a:rPr lang="ar-IQ" smtClean="0"/>
              <a:t>22</a:t>
            </a:fld>
            <a:endParaRPr lang="ar-IQ"/>
          </a:p>
        </p:txBody>
      </p:sp>
    </p:spTree>
    <p:extLst>
      <p:ext uri="{BB962C8B-B14F-4D97-AF65-F5344CB8AC3E}">
        <p14:creationId xmlns:p14="http://schemas.microsoft.com/office/powerpoint/2010/main" val="735735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5"/>
          </p:nvPr>
        </p:nvSpPr>
        <p:spPr/>
        <p:txBody>
          <a:bodyPr/>
          <a:lstStyle/>
          <a:p>
            <a:fld id="{A461F8BA-B7E9-441C-865D-35073345C48A}" type="slidenum">
              <a:rPr lang="ar-IQ" smtClean="0"/>
              <a:t>25</a:t>
            </a:fld>
            <a:endParaRPr lang="ar-IQ"/>
          </a:p>
        </p:txBody>
      </p:sp>
    </p:spTree>
    <p:extLst>
      <p:ext uri="{BB962C8B-B14F-4D97-AF65-F5344CB8AC3E}">
        <p14:creationId xmlns:p14="http://schemas.microsoft.com/office/powerpoint/2010/main" val="241138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039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50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115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628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44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590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1019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094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3/6/2025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4825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55420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3794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pPr/>
              <a:t>3/6/2025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1113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t>Proteins</a:t>
            </a:r>
            <a:endParaRPr lang="ar-IQ" sz="5400" b="1" dirty="0"/>
          </a:p>
        </p:txBody>
      </p:sp>
      <p:pic>
        <p:nvPicPr>
          <p:cNvPr id="3" name="Picture 2">
            <a:extLst>
              <a:ext uri="{FF2B5EF4-FFF2-40B4-BE49-F238E27FC236}">
                <a16:creationId xmlns:a16="http://schemas.microsoft.com/office/drawing/2014/main" id="{D9AD5182-4EE5-517D-B983-B5CDD79563BA}"/>
              </a:ext>
            </a:extLst>
          </p:cNvPr>
          <p:cNvPicPr>
            <a:picLocks noChangeAspect="1"/>
          </p:cNvPicPr>
          <p:nvPr/>
        </p:nvPicPr>
        <p:blipFill>
          <a:blip r:embed="rId2"/>
          <a:stretch>
            <a:fillRect/>
          </a:stretch>
        </p:blipFill>
        <p:spPr>
          <a:xfrm>
            <a:off x="3657600" y="1524000"/>
            <a:ext cx="4267200" cy="2057400"/>
          </a:xfrm>
          <a:prstGeom prst="rect">
            <a:avLst/>
          </a:prstGeom>
        </p:spPr>
      </p:pic>
    </p:spTree>
    <p:extLst>
      <p:ext uri="{BB962C8B-B14F-4D97-AF65-F5344CB8AC3E}">
        <p14:creationId xmlns:p14="http://schemas.microsoft.com/office/powerpoint/2010/main" val="193972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نتيجة بحث الصور عن ‪polar charged amino aci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نتيجة بحث الصور عن ‪polar charged amino aci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نتيجة بحث الصور عن ‪polar charged amino aci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نتيجة بحث الصور عن ‪polar charged amino aci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4" y="602674"/>
            <a:ext cx="8150225" cy="572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364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نتيجة بحث الصور عن ‪polar charged amino aci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618" y="817418"/>
            <a:ext cx="4682837" cy="347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01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229600" cy="3385542"/>
          </a:xfrm>
          <a:prstGeom prst="rect">
            <a:avLst/>
          </a:prstGeom>
        </p:spPr>
        <p:txBody>
          <a:bodyPr wrap="square">
            <a:spAutoFit/>
          </a:bodyPr>
          <a:lstStyle/>
          <a:p>
            <a:pPr lvl="0" algn="just"/>
            <a:r>
              <a:rPr lang="en-US" sz="2800" b="1" dirty="0">
                <a:solidFill>
                  <a:srgbClr val="FF0000"/>
                </a:solidFill>
              </a:rPr>
              <a:t>Non polar amino acids</a:t>
            </a:r>
            <a:r>
              <a:rPr lang="en-US" sz="2800" dirty="0"/>
              <a:t>: R is alkyl hydrophobic group which can’t enter in hydrogen bond formation.</a:t>
            </a:r>
          </a:p>
          <a:p>
            <a:pPr lvl="0" algn="just"/>
            <a:endParaRPr lang="en-US" sz="2800" dirty="0"/>
          </a:p>
          <a:p>
            <a:pPr lvl="0" algn="just"/>
            <a:r>
              <a:rPr lang="en-US" sz="2800" dirty="0"/>
              <a:t> 9 amino acids are non-polar ( glycine, alanine, </a:t>
            </a:r>
            <a:r>
              <a:rPr lang="en-US" sz="2800" dirty="0" err="1"/>
              <a:t>valine</a:t>
            </a:r>
            <a:r>
              <a:rPr lang="en-US" sz="2800" dirty="0"/>
              <a:t>, </a:t>
            </a:r>
            <a:r>
              <a:rPr lang="en-US" sz="2800" dirty="0" err="1"/>
              <a:t>leucine</a:t>
            </a:r>
            <a:r>
              <a:rPr lang="en-US" sz="2800" dirty="0"/>
              <a:t>, isoleucine, phenyl alanine, tryptophan, </a:t>
            </a:r>
            <a:r>
              <a:rPr lang="en-US" sz="2800" dirty="0" err="1"/>
              <a:t>proline</a:t>
            </a:r>
            <a:r>
              <a:rPr lang="en-US" sz="2800" dirty="0"/>
              <a:t> and methionine).</a:t>
            </a:r>
          </a:p>
          <a:p>
            <a:pPr lvl="0" algn="just"/>
            <a:endParaRPr lang="en-US" sz="2800" dirty="0"/>
          </a:p>
          <a:p>
            <a:r>
              <a:rPr lang="en-US" dirty="0"/>
              <a:t> </a:t>
            </a:r>
          </a:p>
        </p:txBody>
      </p:sp>
    </p:spTree>
    <p:extLst>
      <p:ext uri="{BB962C8B-B14F-4D97-AF65-F5344CB8AC3E}">
        <p14:creationId xmlns:p14="http://schemas.microsoft.com/office/powerpoint/2010/main" val="3982364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نتيجة بحث الصور عن ‪non polar aliphatic amino ac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348"/>
            <a:ext cx="9144000" cy="655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05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2000"/>
            <a:ext cx="685800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64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7772400" cy="2246769"/>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The </a:t>
            </a:r>
            <a:r>
              <a:rPr lang="en-US" sz="2800" b="1" i="1" dirty="0">
                <a:solidFill>
                  <a:srgbClr val="00B0F0"/>
                </a:solidFill>
                <a:latin typeface="Times New Roman" panose="02020603050405020304" pitchFamily="18" charset="0"/>
                <a:cs typeface="Times New Roman" panose="02020603050405020304" pitchFamily="18" charset="0"/>
              </a:rPr>
              <a:t>twenty common amino acids </a:t>
            </a:r>
            <a:r>
              <a:rPr lang="en-US" sz="2800" dirty="0">
                <a:latin typeface="Times New Roman" panose="02020603050405020304" pitchFamily="18" charset="0"/>
                <a:cs typeface="Times New Roman" panose="02020603050405020304" pitchFamily="18" charset="0"/>
              </a:rPr>
              <a:t>are often referred to using three-letter abbreviations. The structures, names, and abbreviations for the twenty common amino acids are shown below. Note that they are all </a:t>
            </a:r>
            <a:r>
              <a:rPr lang="en-US" sz="2800" b="1" i="1" dirty="0">
                <a:solidFill>
                  <a:srgbClr val="00B0F0"/>
                </a:solidFill>
                <a:latin typeface="Times New Roman" panose="02020603050405020304" pitchFamily="18" charset="0"/>
                <a:cs typeface="Times New Roman" panose="02020603050405020304" pitchFamily="18" charset="0"/>
              </a:rPr>
              <a:t>α</a:t>
            </a:r>
            <a:r>
              <a:rPr lang="en-US" sz="2800" b="1" dirty="0">
                <a:solidFill>
                  <a:srgbClr val="00B0F0"/>
                </a:solidFill>
                <a:latin typeface="Times New Roman" panose="02020603050405020304" pitchFamily="18" charset="0"/>
                <a:cs typeface="Times New Roman" panose="02020603050405020304" pitchFamily="18" charset="0"/>
              </a:rPr>
              <a:t>-amino acids</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73713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نتيجة بحث الصور عن ‪twenty amino acid classification based on polarity‬‏"/>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9067800" cy="6400800"/>
          </a:xfrm>
          <a:prstGeom prst="rect">
            <a:avLst/>
          </a:prstGeom>
          <a:noFill/>
          <a:ln>
            <a:noFill/>
          </a:ln>
        </p:spPr>
      </p:pic>
    </p:spTree>
    <p:extLst>
      <p:ext uri="{BB962C8B-B14F-4D97-AF65-F5344CB8AC3E}">
        <p14:creationId xmlns:p14="http://schemas.microsoft.com/office/powerpoint/2010/main" val="3674852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06581"/>
            <a:ext cx="8146473" cy="5922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4736" y="291082"/>
            <a:ext cx="7623464" cy="830997"/>
          </a:xfrm>
          <a:prstGeom prst="rect">
            <a:avLst/>
          </a:prstGeom>
        </p:spPr>
        <p:txBody>
          <a:bodyPr wrap="square">
            <a:spAutoFit/>
          </a:bodyPr>
          <a:lstStyle/>
          <a:p>
            <a:r>
              <a:rPr lang="en-US" sz="2400" dirty="0"/>
              <a:t>Each amino acid, aside from its name, has a three letter abbreviation and a one letter code.</a:t>
            </a:r>
          </a:p>
        </p:txBody>
      </p:sp>
    </p:spTree>
    <p:extLst>
      <p:ext uri="{BB962C8B-B14F-4D97-AF65-F5344CB8AC3E}">
        <p14:creationId xmlns:p14="http://schemas.microsoft.com/office/powerpoint/2010/main" val="3191898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077200" cy="3970318"/>
          </a:xfrm>
          <a:prstGeom prst="rect">
            <a:avLst/>
          </a:prstGeom>
        </p:spPr>
        <p:txBody>
          <a:bodyPr wrap="square">
            <a:spAutoFit/>
          </a:bodyPr>
          <a:lstStyle/>
          <a:p>
            <a:r>
              <a:rPr lang="en-US" sz="2800" b="1" dirty="0">
                <a:solidFill>
                  <a:srgbClr val="FF0000"/>
                </a:solidFill>
              </a:rPr>
              <a:t>Nutritional Classification </a:t>
            </a:r>
          </a:p>
          <a:p>
            <a:endParaRPr lang="en-US" sz="2800" dirty="0">
              <a:solidFill>
                <a:srgbClr val="FF0000"/>
              </a:solidFill>
            </a:endParaRPr>
          </a:p>
          <a:p>
            <a:pPr algn="just"/>
            <a:r>
              <a:rPr lang="en-US" sz="2800" dirty="0">
                <a:latin typeface="Times New Roman" panose="02020603050405020304" pitchFamily="18" charset="0"/>
                <a:cs typeface="Times New Roman" panose="02020603050405020304" pitchFamily="18" charset="0"/>
              </a:rPr>
              <a:t>1- Essential Amino Acids Can’t be synthesized in the body, essential to be taken in diet. Their deficiency affects growth, health and protein synthesis. Thus, Isoleucine, Leucine, Threonine, Lysine, Methionine, Phenylalanine, Tryptophan, and Valine are essential amino acids </a:t>
            </a:r>
          </a:p>
          <a:p>
            <a:pPr algn="just"/>
            <a:endParaRPr lang="en-US" sz="2800" dirty="0"/>
          </a:p>
        </p:txBody>
      </p:sp>
    </p:spTree>
    <p:extLst>
      <p:ext uri="{BB962C8B-B14F-4D97-AF65-F5344CB8AC3E}">
        <p14:creationId xmlns:p14="http://schemas.microsoft.com/office/powerpoint/2010/main" val="381716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153400" cy="2677656"/>
          </a:xfrm>
          <a:prstGeom prst="rect">
            <a:avLst/>
          </a:prstGeom>
        </p:spPr>
        <p:txBody>
          <a:bodyPr wrap="square">
            <a:spAutoFit/>
          </a:bodyPr>
          <a:lstStyle/>
          <a:p>
            <a:r>
              <a:rPr lang="en-US" sz="2800" b="1" dirty="0">
                <a:solidFill>
                  <a:srgbClr val="FF0000"/>
                </a:solidFill>
              </a:rPr>
              <a:t>Nutritional Classification </a:t>
            </a:r>
            <a:endParaRPr lang="en-US" sz="2800" dirty="0">
              <a:solidFill>
                <a:srgbClr val="FF0000"/>
              </a:solidFill>
            </a:endParaRP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2- Semi-essential formed in the body but not in sufficient amount for body requirements especially in children. Arginine and histidine are semi-essential .</a:t>
            </a:r>
          </a:p>
          <a:p>
            <a:pPr algn="just"/>
            <a:endParaRPr lang="en-US" sz="2800" dirty="0"/>
          </a:p>
        </p:txBody>
      </p:sp>
    </p:spTree>
    <p:extLst>
      <p:ext uri="{BB962C8B-B14F-4D97-AF65-F5344CB8AC3E}">
        <p14:creationId xmlns:p14="http://schemas.microsoft.com/office/powerpoint/2010/main" val="170864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8" y="445591"/>
            <a:ext cx="8007927" cy="4678204"/>
          </a:xfrm>
          <a:prstGeom prst="rect">
            <a:avLst/>
          </a:prstGeom>
        </p:spPr>
        <p:txBody>
          <a:bodyPr wrap="square">
            <a:spAutoFit/>
          </a:bodyPr>
          <a:lstStyle/>
          <a:p>
            <a:r>
              <a:rPr lang="en-US" sz="2800" b="1" dirty="0">
                <a:solidFill>
                  <a:srgbClr val="FF0000"/>
                </a:solidFill>
              </a:rPr>
              <a:t>AMINO ACID: STRUCTURE AND CLASSIFICATION. </a:t>
            </a:r>
            <a:endParaRPr lang="en-US" sz="2800" dirty="0">
              <a:solidFill>
                <a:srgbClr val="FF0000"/>
              </a:solidFill>
            </a:endParaRPr>
          </a:p>
          <a:p>
            <a:r>
              <a:rPr lang="en-US" sz="2800" dirty="0"/>
              <a:t> Amino Acids are the building units of proteins. There are about 300 amino acids occur in nature. Only 20 of them enter in proteins synthesis.</a:t>
            </a:r>
          </a:p>
          <a:p>
            <a:pPr algn="just"/>
            <a:r>
              <a:rPr lang="en-US" dirty="0"/>
              <a:t> </a:t>
            </a:r>
            <a:endParaRPr lang="en-US" sz="2800" dirty="0"/>
          </a:p>
          <a:p>
            <a:pPr algn="just"/>
            <a:r>
              <a:rPr lang="en-US" sz="2800" b="1" dirty="0">
                <a:solidFill>
                  <a:srgbClr val="00B0F0"/>
                </a:solidFill>
              </a:rPr>
              <a:t>Structure of amino acids:</a:t>
            </a:r>
            <a:endParaRPr lang="en-US" sz="2800" dirty="0">
              <a:solidFill>
                <a:srgbClr val="00B0F0"/>
              </a:solidFill>
            </a:endParaRPr>
          </a:p>
          <a:p>
            <a:pPr algn="just"/>
            <a:r>
              <a:rPr lang="en-US" sz="2800" dirty="0"/>
              <a:t>Four different groups are attached to α- carbon: amino group</a:t>
            </a:r>
          </a:p>
          <a:p>
            <a:pPr algn="just"/>
            <a:r>
              <a:rPr lang="en-US" sz="2800" dirty="0"/>
              <a:t> COOH group</a:t>
            </a:r>
          </a:p>
          <a:p>
            <a:pPr algn="just"/>
            <a:r>
              <a:rPr lang="en-US" sz="2800" dirty="0"/>
              <a:t> Hydrogen atom </a:t>
            </a:r>
          </a:p>
          <a:p>
            <a:pPr algn="just"/>
            <a:r>
              <a:rPr lang="en-US" sz="2800" dirty="0"/>
              <a:t>and side Chain (R).  </a:t>
            </a:r>
          </a:p>
        </p:txBody>
      </p:sp>
    </p:spTree>
    <p:extLst>
      <p:ext uri="{BB962C8B-B14F-4D97-AF65-F5344CB8AC3E}">
        <p14:creationId xmlns:p14="http://schemas.microsoft.com/office/powerpoint/2010/main" val="2075432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001000" cy="3108543"/>
          </a:xfrm>
          <a:prstGeom prst="rect">
            <a:avLst/>
          </a:prstGeom>
        </p:spPr>
        <p:txBody>
          <a:bodyPr wrap="square">
            <a:spAutoFit/>
          </a:bodyPr>
          <a:lstStyle/>
          <a:p>
            <a:r>
              <a:rPr lang="en-US" sz="2800" b="1" dirty="0">
                <a:solidFill>
                  <a:srgbClr val="FF0000"/>
                </a:solidFill>
              </a:rPr>
              <a:t>Nutritional Classification </a:t>
            </a:r>
            <a:endParaRPr lang="en-US" sz="2800" dirty="0">
              <a:solidFill>
                <a:srgbClr val="FF0000"/>
              </a:solidFill>
            </a:endParaRP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3- Non-essential can be synthesized in the body. The non-essential amino acids are Alanine, Asparagine, Aspartic acid, Cysteine, Glutamine, Glutamic Acid, Glycine, Proline, Serine and Tyrosine. All body proteins do contain all the non-essential amino acids.</a:t>
            </a:r>
          </a:p>
        </p:txBody>
      </p:sp>
    </p:spTree>
    <p:extLst>
      <p:ext uri="{BB962C8B-B14F-4D97-AF65-F5344CB8AC3E}">
        <p14:creationId xmlns:p14="http://schemas.microsoft.com/office/powerpoint/2010/main" val="829143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0B55BF-E196-7033-463C-E787DDD50D8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90593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E1CB9-9659-89EF-637F-07D13A829CE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E331214-461F-BC3A-A37C-DF7EA1D90EA8}"/>
              </a:ext>
            </a:extLst>
          </p:cNvPr>
          <p:cNvSpPr/>
          <p:nvPr/>
        </p:nvSpPr>
        <p:spPr>
          <a:xfrm>
            <a:off x="419100" y="381000"/>
            <a:ext cx="8305800" cy="3108543"/>
          </a:xfrm>
          <a:prstGeom prst="rect">
            <a:avLst/>
          </a:prstGeom>
        </p:spPr>
        <p:txBody>
          <a:bodyPr wrap="square">
            <a:spAutoFit/>
          </a:bodyPr>
          <a:lstStyle/>
          <a:p>
            <a:pPr algn="just"/>
            <a:r>
              <a:rPr lang="en-US" sz="2800" b="1" dirty="0">
                <a:solidFill>
                  <a:srgbClr val="FF0000"/>
                </a:solidFill>
              </a:rPr>
              <a:t>Non-Standard Amino Acids</a:t>
            </a:r>
            <a:endParaRPr lang="en-US" sz="2800" dirty="0">
              <a:solidFill>
                <a:srgbClr val="FF0000"/>
              </a:solidFill>
            </a:endParaRPr>
          </a:p>
          <a:p>
            <a:pPr algn="just"/>
            <a:r>
              <a:rPr lang="en-US" sz="2800" dirty="0"/>
              <a:t> The standard number of amino acids that are commonly found in proteins is 20. </a:t>
            </a:r>
            <a:endParaRPr lang="ar-IQ" sz="2800" dirty="0"/>
          </a:p>
          <a:p>
            <a:pPr algn="just"/>
            <a:r>
              <a:rPr lang="en-US" sz="2800" dirty="0"/>
              <a:t>These are known as the proteinogenic amino acids, which are encoded by the genetic code. However, there are a few additional amino acids that are sometimes included </a:t>
            </a:r>
          </a:p>
        </p:txBody>
      </p:sp>
    </p:spTree>
    <p:extLst>
      <p:ext uri="{BB962C8B-B14F-4D97-AF65-F5344CB8AC3E}">
        <p14:creationId xmlns:p14="http://schemas.microsoft.com/office/powerpoint/2010/main" val="2411542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CB2AA0-0D92-F762-5605-5D9EC3AAE611}"/>
              </a:ext>
            </a:extLst>
          </p:cNvPr>
          <p:cNvSpPr txBox="1"/>
          <p:nvPr/>
        </p:nvSpPr>
        <p:spPr>
          <a:xfrm>
            <a:off x="533400" y="304800"/>
            <a:ext cx="7924800" cy="2677656"/>
          </a:xfrm>
          <a:prstGeom prst="rect">
            <a:avLst/>
          </a:prstGeom>
          <a:noFill/>
        </p:spPr>
        <p:txBody>
          <a:bodyPr wrap="square">
            <a:spAutoFit/>
          </a:bodyPr>
          <a:lstStyle/>
          <a:p>
            <a:pPr algn="just"/>
            <a:r>
              <a:rPr lang="en-US" dirty="0"/>
              <a:t>•</a:t>
            </a:r>
            <a:r>
              <a:rPr lang="en-US" sz="2800" dirty="0"/>
              <a:t>Selenocysteine (21st amino acid): Often referred to as the 21st amino acid, selenocysteine is incorporated into proteins via a specific mechanism that involves a unique codon (UGA) and requires a special translation factor. It contains selenium instead of sulfur, which is found in cysteine</a:t>
            </a:r>
          </a:p>
        </p:txBody>
      </p:sp>
      <p:pic>
        <p:nvPicPr>
          <p:cNvPr id="4" name="Picture 3">
            <a:extLst>
              <a:ext uri="{FF2B5EF4-FFF2-40B4-BE49-F238E27FC236}">
                <a16:creationId xmlns:a16="http://schemas.microsoft.com/office/drawing/2014/main" id="{7E2840AE-3E35-6A11-3975-C37D09693668}"/>
              </a:ext>
            </a:extLst>
          </p:cNvPr>
          <p:cNvPicPr>
            <a:picLocks noChangeAspect="1"/>
          </p:cNvPicPr>
          <p:nvPr/>
        </p:nvPicPr>
        <p:blipFill>
          <a:blip r:embed="rId2"/>
          <a:stretch>
            <a:fillRect/>
          </a:stretch>
        </p:blipFill>
        <p:spPr>
          <a:xfrm>
            <a:off x="1371600" y="3048000"/>
            <a:ext cx="6629400" cy="2590800"/>
          </a:xfrm>
          <a:prstGeom prst="rect">
            <a:avLst/>
          </a:prstGeom>
        </p:spPr>
      </p:pic>
    </p:spTree>
    <p:extLst>
      <p:ext uri="{BB962C8B-B14F-4D97-AF65-F5344CB8AC3E}">
        <p14:creationId xmlns:p14="http://schemas.microsoft.com/office/powerpoint/2010/main" val="1811080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F1BEF8-1BB5-6A89-B6CE-AA43538A3574}"/>
              </a:ext>
            </a:extLst>
          </p:cNvPr>
          <p:cNvSpPr txBox="1"/>
          <p:nvPr/>
        </p:nvSpPr>
        <p:spPr>
          <a:xfrm>
            <a:off x="457200" y="228600"/>
            <a:ext cx="8382000" cy="2246769"/>
          </a:xfrm>
          <a:prstGeom prst="rect">
            <a:avLst/>
          </a:prstGeom>
          <a:noFill/>
        </p:spPr>
        <p:txBody>
          <a:bodyPr wrap="square">
            <a:spAutoFit/>
          </a:bodyPr>
          <a:lstStyle/>
          <a:p>
            <a:pPr algn="just"/>
            <a:r>
              <a:rPr lang="en-US" dirty="0"/>
              <a:t>•</a:t>
            </a:r>
            <a:r>
              <a:rPr lang="en-US" sz="2800" dirty="0" err="1">
                <a:latin typeface="Times New Roman" panose="02020603050405020304" pitchFamily="18" charset="0"/>
                <a:cs typeface="Times New Roman" panose="02020603050405020304" pitchFamily="18" charset="0"/>
              </a:rPr>
              <a:t>Pyrrolysine</a:t>
            </a:r>
            <a:r>
              <a:rPr lang="en-US" sz="2800" dirty="0">
                <a:latin typeface="Times New Roman" panose="02020603050405020304" pitchFamily="18" charset="0"/>
                <a:cs typeface="Times New Roman" panose="02020603050405020304" pitchFamily="18" charset="0"/>
              </a:rPr>
              <a:t> (22nd amino acid): </a:t>
            </a:r>
            <a:r>
              <a:rPr lang="en-US" sz="2800" dirty="0" err="1">
                <a:latin typeface="Times New Roman" panose="02020603050405020304" pitchFamily="18" charset="0"/>
                <a:cs typeface="Times New Roman" panose="02020603050405020304" pitchFamily="18" charset="0"/>
              </a:rPr>
              <a:t>Pyrrolysine</a:t>
            </a:r>
            <a:r>
              <a:rPr lang="en-US" sz="2800" dirty="0">
                <a:latin typeface="Times New Roman" panose="02020603050405020304" pitchFamily="18" charset="0"/>
                <a:cs typeface="Times New Roman" panose="02020603050405020304" pitchFamily="18" charset="0"/>
              </a:rPr>
              <a:t> is considered the 22nd amino acid and is found in some archaea and bacteria. It is encoded by the UAG codon in specific contexts and is involved in certain enzymatic functions.</a:t>
            </a:r>
          </a:p>
        </p:txBody>
      </p:sp>
      <p:pic>
        <p:nvPicPr>
          <p:cNvPr id="4" name="Picture 3">
            <a:extLst>
              <a:ext uri="{FF2B5EF4-FFF2-40B4-BE49-F238E27FC236}">
                <a16:creationId xmlns:a16="http://schemas.microsoft.com/office/drawing/2014/main" id="{F0B76EDE-2933-0697-F0C5-A60ABFE25E62}"/>
              </a:ext>
            </a:extLst>
          </p:cNvPr>
          <p:cNvPicPr>
            <a:picLocks noChangeAspect="1"/>
          </p:cNvPicPr>
          <p:nvPr/>
        </p:nvPicPr>
        <p:blipFill>
          <a:blip r:embed="rId2"/>
          <a:stretch>
            <a:fillRect/>
          </a:stretch>
        </p:blipFill>
        <p:spPr>
          <a:xfrm>
            <a:off x="2133600" y="2495008"/>
            <a:ext cx="5943600" cy="3810000"/>
          </a:xfrm>
          <a:prstGeom prst="rect">
            <a:avLst/>
          </a:prstGeom>
        </p:spPr>
      </p:pic>
    </p:spTree>
    <p:extLst>
      <p:ext uri="{BB962C8B-B14F-4D97-AF65-F5344CB8AC3E}">
        <p14:creationId xmlns:p14="http://schemas.microsoft.com/office/powerpoint/2010/main" val="1238500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381000"/>
            <a:ext cx="8305800" cy="2677656"/>
          </a:xfrm>
          <a:prstGeom prst="rect">
            <a:avLst/>
          </a:prstGeom>
        </p:spPr>
        <p:txBody>
          <a:bodyPr wrap="square">
            <a:spAutoFit/>
          </a:bodyPr>
          <a:lstStyle/>
          <a:p>
            <a:pPr algn="just"/>
            <a:r>
              <a:rPr lang="en-US" sz="2800" b="1" dirty="0">
                <a:solidFill>
                  <a:srgbClr val="FF0000"/>
                </a:solidFill>
              </a:rPr>
              <a:t>Non-Standard Amino Acids</a:t>
            </a:r>
            <a:endParaRPr lang="en-US" sz="2800" dirty="0">
              <a:solidFill>
                <a:srgbClr val="FF0000"/>
              </a:solidFill>
            </a:endParaRPr>
          </a:p>
          <a:p>
            <a:pPr algn="just"/>
            <a:r>
              <a:rPr lang="en-US" sz="2800" dirty="0"/>
              <a:t> •	Other non-standard amino acids: There are also non-standard amino acids that are not incorporated into proteins but may play important roles in metabolism or signaling, such as ornithine and citrulline</a:t>
            </a:r>
          </a:p>
        </p:txBody>
      </p:sp>
      <p:pic>
        <p:nvPicPr>
          <p:cNvPr id="5" name="Picture 4">
            <a:extLst>
              <a:ext uri="{FF2B5EF4-FFF2-40B4-BE49-F238E27FC236}">
                <a16:creationId xmlns:a16="http://schemas.microsoft.com/office/drawing/2014/main" id="{A27777F5-FA8F-3472-1DFD-AF4ABB576111}"/>
              </a:ext>
            </a:extLst>
          </p:cNvPr>
          <p:cNvPicPr>
            <a:picLocks noChangeAspect="1"/>
          </p:cNvPicPr>
          <p:nvPr/>
        </p:nvPicPr>
        <p:blipFill>
          <a:blip r:embed="rId3"/>
          <a:stretch>
            <a:fillRect/>
          </a:stretch>
        </p:blipFill>
        <p:spPr>
          <a:xfrm>
            <a:off x="0" y="2743200"/>
            <a:ext cx="9144000" cy="4114800"/>
          </a:xfrm>
          <a:prstGeom prst="rect">
            <a:avLst/>
          </a:prstGeom>
        </p:spPr>
      </p:pic>
    </p:spTree>
    <p:extLst>
      <p:ext uri="{BB962C8B-B14F-4D97-AF65-F5344CB8AC3E}">
        <p14:creationId xmlns:p14="http://schemas.microsoft.com/office/powerpoint/2010/main" val="676779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838200"/>
            <a:ext cx="8001000" cy="1815882"/>
          </a:xfrm>
          <a:prstGeom prst="rect">
            <a:avLst/>
          </a:prstGeom>
        </p:spPr>
        <p:txBody>
          <a:bodyPr wrap="square">
            <a:spAutoFit/>
          </a:bodyPr>
          <a:lstStyle/>
          <a:p>
            <a:pPr algn="just"/>
            <a:r>
              <a:rPr lang="en-US" sz="2800" b="1" dirty="0">
                <a:solidFill>
                  <a:srgbClr val="FF0000"/>
                </a:solidFill>
              </a:rPr>
              <a:t>Amino Acid Derivatives</a:t>
            </a:r>
            <a:endParaRPr lang="en-US" sz="2800" dirty="0">
              <a:solidFill>
                <a:srgbClr val="FF0000"/>
              </a:solidFill>
            </a:endParaRPr>
          </a:p>
          <a:p>
            <a:pPr algn="just"/>
            <a:r>
              <a:rPr lang="en-US" sz="2800" dirty="0"/>
              <a:t>Chemical derivatives of amino acids also have important biological functions, </a:t>
            </a:r>
            <a:r>
              <a:rPr lang="en-US" sz="2800" dirty="0" err="1"/>
              <a:t>eg</a:t>
            </a:r>
            <a:r>
              <a:rPr lang="en-US" sz="2800" dirty="0"/>
              <a:t>. </a:t>
            </a:r>
            <a:r>
              <a:rPr lang="en-US" sz="2800" dirty="0" err="1"/>
              <a:t>Catecholamines</a:t>
            </a:r>
            <a:r>
              <a:rPr lang="en-US" sz="2800" dirty="0"/>
              <a:t> lack the </a:t>
            </a:r>
            <a:r>
              <a:rPr lang="el-GR" sz="2800" dirty="0"/>
              <a:t>α</a:t>
            </a:r>
            <a:r>
              <a:rPr lang="en-US" sz="2800" dirty="0"/>
              <a:t>-carboxylate of amino acids</a:t>
            </a:r>
          </a:p>
        </p:txBody>
      </p:sp>
    </p:spTree>
    <p:extLst>
      <p:ext uri="{BB962C8B-B14F-4D97-AF65-F5344CB8AC3E}">
        <p14:creationId xmlns:p14="http://schemas.microsoft.com/office/powerpoint/2010/main" val="4266082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467600" cy="3200400"/>
          </a:xfrm>
          <a:prstGeom prst="rect">
            <a:avLst/>
          </a:prstGeom>
          <a:noFill/>
          <a:ln>
            <a:noFill/>
          </a:ln>
        </p:spPr>
      </p:pic>
      <p:sp>
        <p:nvSpPr>
          <p:cNvPr id="3" name="Rectangle 2"/>
          <p:cNvSpPr/>
          <p:nvPr/>
        </p:nvSpPr>
        <p:spPr>
          <a:xfrm>
            <a:off x="609600" y="3886200"/>
            <a:ext cx="8458200" cy="954107"/>
          </a:xfrm>
          <a:prstGeom prst="rect">
            <a:avLst/>
          </a:prstGeom>
        </p:spPr>
        <p:txBody>
          <a:bodyPr wrap="square">
            <a:spAutoFit/>
          </a:bodyPr>
          <a:lstStyle/>
          <a:p>
            <a:r>
              <a:rPr lang="en-US" sz="2800" dirty="0"/>
              <a:t>GABA &amp; Dopamine are neurotransmitters. Histamine mediates parts of the immune response.</a:t>
            </a:r>
          </a:p>
        </p:txBody>
      </p:sp>
    </p:spTree>
    <p:extLst>
      <p:ext uri="{BB962C8B-B14F-4D97-AF65-F5344CB8AC3E}">
        <p14:creationId xmlns:p14="http://schemas.microsoft.com/office/powerpoint/2010/main" val="684615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640782" cy="3539430"/>
          </a:xfrm>
          <a:prstGeom prst="rect">
            <a:avLst/>
          </a:prstGeom>
        </p:spPr>
        <p:txBody>
          <a:bodyPr wrap="square">
            <a:spAutoFit/>
          </a:bodyPr>
          <a:lstStyle/>
          <a:p>
            <a:pPr algn="just"/>
            <a:r>
              <a:rPr lang="en-US" sz="2800" b="1" dirty="0">
                <a:solidFill>
                  <a:srgbClr val="FF0000"/>
                </a:solidFill>
              </a:rPr>
              <a:t>Functions of Amino Acids</a:t>
            </a:r>
            <a:endParaRPr lang="en-US" sz="2800" dirty="0">
              <a:solidFill>
                <a:srgbClr val="FF0000"/>
              </a:solidFill>
            </a:endParaRPr>
          </a:p>
          <a:p>
            <a:pPr algn="just"/>
            <a:r>
              <a:rPr lang="en-US" sz="2800" dirty="0">
                <a:latin typeface="Times New Roman" panose="02020603050405020304" pitchFamily="18" charset="0"/>
                <a:cs typeface="Times New Roman" panose="02020603050405020304" pitchFamily="18" charset="0"/>
              </a:rPr>
              <a:t>Apart from being the monomeric constituents of proteins and peptides, amino acids serve variety of functions.</a:t>
            </a:r>
          </a:p>
          <a:p>
            <a:pPr algn="just"/>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Some amino acids are converted to carbohydrates and are called as </a:t>
            </a:r>
            <a:r>
              <a:rPr lang="en-US" sz="2800" b="1" dirty="0">
                <a:latin typeface="Times New Roman" panose="02020603050405020304" pitchFamily="18" charset="0"/>
                <a:cs typeface="Times New Roman" panose="02020603050405020304" pitchFamily="18" charset="0"/>
              </a:rPr>
              <a:t>glucogenic amino acids</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03063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1611"/>
            <a:ext cx="8077200" cy="3539430"/>
          </a:xfrm>
          <a:prstGeom prst="rect">
            <a:avLst/>
          </a:prstGeom>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(b) </a:t>
            </a:r>
            <a:r>
              <a:rPr lang="en-US" sz="2800" dirty="0">
                <a:latin typeface="Times New Roman" panose="02020603050405020304" pitchFamily="18" charset="0"/>
                <a:cs typeface="Times New Roman" panose="02020603050405020304" pitchFamily="18" charset="0"/>
              </a:rPr>
              <a:t>Specific amino acids give rise to specialized products, e.g.</a:t>
            </a:r>
          </a:p>
          <a:p>
            <a:pPr algn="just"/>
            <a:r>
              <a:rPr lang="en-US" sz="2800" b="1" dirty="0">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Tyrsione</a:t>
            </a:r>
            <a:r>
              <a:rPr lang="en-US" sz="2800" b="1" dirty="0">
                <a:solidFill>
                  <a:srgbClr val="0070C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forms hormones such as </a:t>
            </a:r>
            <a:r>
              <a:rPr lang="en-US" sz="2800" b="1" dirty="0">
                <a:latin typeface="Times New Roman" panose="02020603050405020304" pitchFamily="18" charset="0"/>
                <a:cs typeface="Times New Roman" panose="02020603050405020304" pitchFamily="18" charset="0"/>
              </a:rPr>
              <a:t>thyroid hormones</a:t>
            </a:r>
            <a:r>
              <a:rPr lang="en-US" sz="2800" dirty="0">
                <a:latin typeface="Times New Roman" panose="02020603050405020304" pitchFamily="18" charset="0"/>
                <a:cs typeface="Times New Roman" panose="02020603050405020304" pitchFamily="18" charset="0"/>
              </a:rPr>
              <a:t>, (T3, T4), </a:t>
            </a:r>
            <a:r>
              <a:rPr lang="en-US" sz="2800" b="1" dirty="0">
                <a:latin typeface="Times New Roman" panose="02020603050405020304" pitchFamily="18" charset="0"/>
                <a:cs typeface="Times New Roman" panose="02020603050405020304" pitchFamily="18" charset="0"/>
              </a:rPr>
              <a:t>epinephrine </a:t>
            </a:r>
            <a:r>
              <a:rPr lang="en-US" sz="2800" dirty="0">
                <a:latin typeface="Times New Roman" panose="02020603050405020304" pitchFamily="18" charset="0"/>
                <a:cs typeface="Times New Roman" panose="02020603050405020304" pitchFamily="18" charset="0"/>
              </a:rPr>
              <a:t>and </a:t>
            </a:r>
            <a:r>
              <a:rPr lang="en-US" sz="2800" b="1" dirty="0">
                <a:latin typeface="Times New Roman" panose="02020603050405020304" pitchFamily="18" charset="0"/>
                <a:cs typeface="Times New Roman" panose="02020603050405020304" pitchFamily="18" charset="0"/>
              </a:rPr>
              <a:t>norepinephrine </a:t>
            </a:r>
            <a:r>
              <a:rPr lang="en-US" sz="2800" dirty="0">
                <a:latin typeface="Times New Roman" panose="02020603050405020304" pitchFamily="18" charset="0"/>
                <a:cs typeface="Times New Roman" panose="02020603050405020304" pitchFamily="18" charset="0"/>
              </a:rPr>
              <a:t>and a pigment called </a:t>
            </a:r>
            <a:r>
              <a:rPr lang="en-US" sz="2800" b="1" dirty="0">
                <a:latin typeface="Times New Roman" panose="02020603050405020304" pitchFamily="18" charset="0"/>
                <a:cs typeface="Times New Roman" panose="02020603050405020304" pitchFamily="18" charset="0"/>
              </a:rPr>
              <a:t>melanin</a:t>
            </a:r>
            <a:r>
              <a:rPr lang="en-US" sz="2800" dirty="0">
                <a:latin typeface="Times New Roman" panose="02020603050405020304" pitchFamily="18" charset="0"/>
                <a:cs typeface="Times New Roman" panose="02020603050405020304" pitchFamily="18" charset="0"/>
              </a:rPr>
              <a:t>.</a:t>
            </a:r>
          </a:p>
          <a:p>
            <a:pPr algn="just"/>
            <a:endParaRPr lang="en-US" sz="2800" dirty="0"/>
          </a:p>
          <a:p>
            <a:pPr algn="just"/>
            <a:r>
              <a:rPr lang="en-US" sz="2800" dirty="0">
                <a:latin typeface="Times New Roman" panose="02020603050405020304" pitchFamily="18" charset="0"/>
                <a:cs typeface="Times New Roman" panose="02020603050405020304" pitchFamily="18" charset="0"/>
              </a:rPr>
              <a:t>• </a:t>
            </a:r>
            <a:r>
              <a:rPr lang="en-US" sz="2800" b="1" dirty="0">
                <a:solidFill>
                  <a:schemeClr val="accent6">
                    <a:lumMod val="75000"/>
                  </a:schemeClr>
                </a:solidFill>
                <a:latin typeface="Times New Roman" panose="02020603050405020304" pitchFamily="18" charset="0"/>
                <a:cs typeface="Times New Roman" panose="02020603050405020304" pitchFamily="18" charset="0"/>
              </a:rPr>
              <a:t>Tryptophan</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can synthesize a vitamin called </a:t>
            </a:r>
            <a:r>
              <a:rPr lang="en-US" sz="2800" b="1" dirty="0">
                <a:latin typeface="Times New Roman" panose="02020603050405020304" pitchFamily="18" charset="0"/>
                <a:cs typeface="Times New Roman" panose="02020603050405020304" pitchFamily="18" charset="0"/>
              </a:rPr>
              <a:t>niacin</a:t>
            </a:r>
            <a:r>
              <a:rPr lang="en-US" sz="2800" dirty="0">
                <a:latin typeface="Times New Roman" panose="02020603050405020304" pitchFamily="18" charset="0"/>
                <a:cs typeface="Times New Roman" panose="02020603050405020304" pitchFamily="18" charset="0"/>
              </a:rPr>
              <a:t>.</a:t>
            </a:r>
          </a:p>
          <a:p>
            <a:pPr algn="just"/>
            <a:endParaRPr lang="en-US" sz="2800" dirty="0"/>
          </a:p>
        </p:txBody>
      </p:sp>
    </p:spTree>
    <p:extLst>
      <p:ext uri="{BB962C8B-B14F-4D97-AF65-F5344CB8AC3E}">
        <p14:creationId xmlns:p14="http://schemas.microsoft.com/office/powerpoint/2010/main" val="340976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rcRect/>
          <a:stretch>
            <a:fillRect/>
          </a:stretch>
        </p:blipFill>
        <p:spPr bwMode="auto">
          <a:xfrm>
            <a:off x="755072" y="817419"/>
            <a:ext cx="7315200" cy="4953000"/>
          </a:xfrm>
          <a:prstGeom prst="rect">
            <a:avLst/>
          </a:prstGeom>
          <a:noFill/>
          <a:ln w="9525">
            <a:noFill/>
            <a:miter lim="800000"/>
            <a:headEnd/>
            <a:tailEnd/>
          </a:ln>
        </p:spPr>
      </p:pic>
    </p:spTree>
    <p:extLst>
      <p:ext uri="{BB962C8B-B14F-4D97-AF65-F5344CB8AC3E}">
        <p14:creationId xmlns:p14="http://schemas.microsoft.com/office/powerpoint/2010/main" val="1899890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035635" cy="4832092"/>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Glycine, arginine and methionine synthesize creatine.</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Glycine and cysteine help in </a:t>
            </a:r>
            <a:r>
              <a:rPr lang="en-US" sz="2800" b="1" dirty="0">
                <a:latin typeface="Times New Roman" panose="02020603050405020304" pitchFamily="18" charset="0"/>
                <a:cs typeface="Times New Roman" panose="02020603050405020304" pitchFamily="18" charset="0"/>
              </a:rPr>
              <a:t>synthesis of Bile salts</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•Glutamate, cysteine and glycine synthesis </a:t>
            </a:r>
            <a:r>
              <a:rPr lang="en-US" sz="2800" b="1" dirty="0">
                <a:latin typeface="Times New Roman" panose="02020603050405020304" pitchFamily="18" charset="0"/>
                <a:cs typeface="Times New Roman" panose="02020603050405020304" pitchFamily="18" charset="0"/>
              </a:rPr>
              <a:t>glutathione</a:t>
            </a:r>
            <a:r>
              <a:rPr lang="en-US" sz="2800" dirty="0">
                <a:latin typeface="Times New Roman" panose="02020603050405020304" pitchFamily="18" charset="0"/>
                <a:cs typeface="Times New Roman" panose="02020603050405020304" pitchFamily="18" charset="0"/>
              </a:rPr>
              <a:t>.</a:t>
            </a:r>
          </a:p>
          <a:p>
            <a:pPr algn="just"/>
            <a:endParaRPr lang="en-US" sz="2800" dirty="0"/>
          </a:p>
          <a:p>
            <a:pPr algn="just"/>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Histidine </a:t>
            </a:r>
            <a:r>
              <a:rPr lang="en-US" sz="2800" dirty="0">
                <a:latin typeface="Times New Roman" panose="02020603050405020304" pitchFamily="18" charset="0"/>
                <a:cs typeface="Times New Roman" panose="02020603050405020304" pitchFamily="18" charset="0"/>
              </a:rPr>
              <a:t>changes to </a:t>
            </a:r>
            <a:r>
              <a:rPr lang="en-US" sz="2800" b="1" dirty="0">
                <a:latin typeface="Times New Roman" panose="02020603050405020304" pitchFamily="18" charset="0"/>
                <a:cs typeface="Times New Roman" panose="02020603050405020304" pitchFamily="18" charset="0"/>
              </a:rPr>
              <a:t>histamine </a:t>
            </a:r>
            <a:r>
              <a:rPr lang="en-US" sz="2800" dirty="0">
                <a:latin typeface="Times New Roman" panose="02020603050405020304" pitchFamily="18" charset="0"/>
                <a:cs typeface="Times New Roman" panose="02020603050405020304" pitchFamily="18" charset="0"/>
              </a:rPr>
              <a:t>on decarboxylation.</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Serotonin </a:t>
            </a:r>
            <a:r>
              <a:rPr lang="en-US" sz="2800" dirty="0">
                <a:latin typeface="Times New Roman" panose="02020603050405020304" pitchFamily="18" charset="0"/>
                <a:cs typeface="Times New Roman" panose="02020603050405020304" pitchFamily="18" charset="0"/>
              </a:rPr>
              <a:t>is formed from tryptophan.</a:t>
            </a:r>
          </a:p>
          <a:p>
            <a:pPr algn="just"/>
            <a:endParaRPr lang="en-US" sz="2800" dirty="0"/>
          </a:p>
          <a:p>
            <a:pPr algn="just"/>
            <a:r>
              <a:rPr lang="en-US" sz="2800" dirty="0"/>
              <a:t>.	</a:t>
            </a:r>
          </a:p>
        </p:txBody>
      </p:sp>
    </p:spTree>
    <p:extLst>
      <p:ext uri="{BB962C8B-B14F-4D97-AF65-F5344CB8AC3E}">
        <p14:creationId xmlns:p14="http://schemas.microsoft.com/office/powerpoint/2010/main" val="2907414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36" y="457200"/>
            <a:ext cx="8423564" cy="4832092"/>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Glycine is used for the synthesis of </a:t>
            </a:r>
            <a:r>
              <a:rPr lang="en-US" sz="2800" b="1" dirty="0" err="1">
                <a:latin typeface="Times New Roman" panose="02020603050405020304" pitchFamily="18" charset="0"/>
                <a:cs typeface="Times New Roman" panose="02020603050405020304" pitchFamily="18" charset="0"/>
              </a:rPr>
              <a:t>haem</a:t>
            </a:r>
            <a:r>
              <a:rPr lang="en-US" sz="2800" dirty="0">
                <a:latin typeface="Times New Roman" panose="02020603050405020304" pitchFamily="18" charset="0"/>
                <a:cs typeface="Times New Roman" panose="02020603050405020304" pitchFamily="18" charset="0"/>
              </a:rPr>
              <a:t>.</a:t>
            </a:r>
          </a:p>
          <a:p>
            <a:pPr algn="just"/>
            <a:endParaRPr lang="en-US" sz="2800" dirty="0"/>
          </a:p>
          <a:p>
            <a:pPr algn="just"/>
            <a:r>
              <a:rPr lang="en-US" sz="2800" dirty="0">
                <a:latin typeface="Times New Roman" panose="02020603050405020304" pitchFamily="18" charset="0"/>
                <a:cs typeface="Times New Roman" panose="02020603050405020304" pitchFamily="18" charset="0"/>
              </a:rPr>
              <a:t>• Pyrimidines and purines use several amino acids for their synthesis such as aspartate and glutamine for pyrimidines and glycine, aspartic acid, Glutamine and serine for purine synthesis</a:t>
            </a:r>
          </a:p>
          <a:p>
            <a:pPr algn="just"/>
            <a:r>
              <a:rPr lang="en-US" sz="2800" dirty="0"/>
              <a:t> </a:t>
            </a:r>
          </a:p>
          <a:p>
            <a:pPr algn="just"/>
            <a:r>
              <a:rPr lang="en-US" sz="2800" b="1" dirty="0"/>
              <a:t>c) </a:t>
            </a:r>
            <a:r>
              <a:rPr lang="en-US" sz="2800" dirty="0"/>
              <a:t>Some amino acids such as glycine and cysteine are used as detoxicants of specific substances.</a:t>
            </a:r>
          </a:p>
          <a:p>
            <a:pPr algn="just"/>
            <a:endParaRPr lang="en-US" sz="2800" dirty="0"/>
          </a:p>
          <a:p>
            <a:pPr algn="just"/>
            <a:endParaRPr lang="en-US" sz="2800" dirty="0"/>
          </a:p>
        </p:txBody>
      </p:sp>
    </p:spTree>
    <p:extLst>
      <p:ext uri="{BB962C8B-B14F-4D97-AF65-F5344CB8AC3E}">
        <p14:creationId xmlns:p14="http://schemas.microsoft.com/office/powerpoint/2010/main" val="1588761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D9D6D-2106-E83F-01C6-E33F787F384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850A29D-B11A-C362-FAF0-39D1EDFFF9E9}"/>
              </a:ext>
            </a:extLst>
          </p:cNvPr>
          <p:cNvSpPr/>
          <p:nvPr/>
        </p:nvSpPr>
        <p:spPr>
          <a:xfrm>
            <a:off x="415636" y="457200"/>
            <a:ext cx="8423564" cy="2677656"/>
          </a:xfrm>
          <a:prstGeom prst="rect">
            <a:avLst/>
          </a:prstGeom>
        </p:spPr>
        <p:txBody>
          <a:bodyPr wrap="square">
            <a:spAutoFit/>
          </a:bodyPr>
          <a:lstStyle/>
          <a:p>
            <a:pPr algn="just"/>
            <a:endParaRPr lang="en-US" sz="2800" dirty="0"/>
          </a:p>
          <a:p>
            <a:pPr algn="just"/>
            <a:r>
              <a:rPr lang="en-US" sz="2800" b="1" dirty="0"/>
              <a:t>(d) </a:t>
            </a:r>
            <a:r>
              <a:rPr lang="en-US" sz="2800" dirty="0"/>
              <a:t>Methionine acts as “active” methionine (S-</a:t>
            </a:r>
            <a:r>
              <a:rPr lang="en-US" sz="2800" dirty="0" err="1"/>
              <a:t>adenosylmethionine</a:t>
            </a:r>
            <a:r>
              <a:rPr lang="en-US" sz="2800" dirty="0"/>
              <a:t>) and transfers methyl group to various substances by </a:t>
            </a:r>
            <a:r>
              <a:rPr lang="en-US" sz="2800" dirty="0" err="1"/>
              <a:t>transmethylation</a:t>
            </a:r>
            <a:r>
              <a:rPr lang="en-US" sz="2800" dirty="0"/>
              <a:t>.</a:t>
            </a:r>
          </a:p>
          <a:p>
            <a:pPr algn="just"/>
            <a:endParaRPr lang="en-US" sz="2800" dirty="0"/>
          </a:p>
          <a:p>
            <a:pPr algn="just"/>
            <a:r>
              <a:rPr lang="en-US" sz="2800" b="1" dirty="0"/>
              <a:t>(e) </a:t>
            </a:r>
            <a:r>
              <a:rPr lang="en-US" sz="2800" dirty="0" err="1"/>
              <a:t>Cystine</a:t>
            </a:r>
            <a:r>
              <a:rPr lang="en-US" sz="2800" dirty="0"/>
              <a:t> and methionine are sources of </a:t>
            </a:r>
            <a:r>
              <a:rPr lang="en-US" sz="2800" dirty="0" err="1"/>
              <a:t>sulphur</a:t>
            </a:r>
            <a:endParaRPr lang="en-US" sz="2800" dirty="0"/>
          </a:p>
        </p:txBody>
      </p:sp>
    </p:spTree>
    <p:extLst>
      <p:ext uri="{BB962C8B-B14F-4D97-AF65-F5344CB8AC3E}">
        <p14:creationId xmlns:p14="http://schemas.microsoft.com/office/powerpoint/2010/main" val="416815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7924800" cy="1815882"/>
          </a:xfrm>
          <a:prstGeom prst="rect">
            <a:avLst/>
          </a:prstGeom>
        </p:spPr>
        <p:txBody>
          <a:bodyPr wrap="square">
            <a:spAutoFit/>
          </a:bodyPr>
          <a:lstStyle/>
          <a:p>
            <a:pPr algn="just"/>
            <a:r>
              <a:rPr lang="en-US" sz="2800" dirty="0"/>
              <a:t>At physiological pH (7.4), -COOH group is dissociated forming a negatively charged carboxylate ion (COO- ) and amino group is protonated forming positively charged ion (NH3 + ) forming </a:t>
            </a:r>
            <a:r>
              <a:rPr lang="en-US" sz="2800" dirty="0" err="1"/>
              <a:t>Zwitter</a:t>
            </a:r>
            <a:r>
              <a:rPr lang="en-US" sz="2800" dirty="0"/>
              <a:t> ion .</a:t>
            </a:r>
          </a:p>
        </p:txBody>
      </p:sp>
      <p:pic>
        <p:nvPicPr>
          <p:cNvPr id="3" name="Picture 2"/>
          <p:cNvPicPr/>
          <p:nvPr/>
        </p:nvPicPr>
        <p:blipFill>
          <a:blip r:embed="rId2"/>
          <a:srcRect/>
          <a:stretch>
            <a:fillRect/>
          </a:stretch>
        </p:blipFill>
        <p:spPr bwMode="auto">
          <a:xfrm>
            <a:off x="1447800" y="3200400"/>
            <a:ext cx="6019800" cy="3048000"/>
          </a:xfrm>
          <a:prstGeom prst="rect">
            <a:avLst/>
          </a:prstGeom>
          <a:noFill/>
          <a:ln w="9525">
            <a:noFill/>
            <a:miter lim="800000"/>
            <a:headEnd/>
            <a:tailEnd/>
          </a:ln>
        </p:spPr>
      </p:pic>
    </p:spTree>
    <p:extLst>
      <p:ext uri="{BB962C8B-B14F-4D97-AF65-F5344CB8AC3E}">
        <p14:creationId xmlns:p14="http://schemas.microsoft.com/office/powerpoint/2010/main" val="405653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5126" y="748145"/>
            <a:ext cx="6927273" cy="523220"/>
          </a:xfrm>
          <a:prstGeom prst="rect">
            <a:avLst/>
          </a:prstGeom>
        </p:spPr>
        <p:txBody>
          <a:bodyPr wrap="square">
            <a:spAutoFit/>
          </a:bodyPr>
          <a:lstStyle/>
          <a:p>
            <a:pPr algn="just"/>
            <a:r>
              <a:rPr lang="en-US" sz="2800" dirty="0"/>
              <a:t>• </a:t>
            </a:r>
            <a:r>
              <a:rPr lang="en-US" sz="2800" dirty="0" err="1"/>
              <a:t>Proline</a:t>
            </a:r>
            <a:r>
              <a:rPr lang="en-US" sz="2800" dirty="0"/>
              <a:t> is an </a:t>
            </a:r>
            <a:r>
              <a:rPr lang="en-US" sz="2800" dirty="0" err="1"/>
              <a:t>imino</a:t>
            </a:r>
            <a:r>
              <a:rPr lang="en-US" sz="2800" dirty="0"/>
              <a:t> acid not amino acid .</a:t>
            </a:r>
          </a:p>
        </p:txBody>
      </p:sp>
      <p:pic>
        <p:nvPicPr>
          <p:cNvPr id="1026" name="Picture 2" descr="نتيجة بحث الصور عن ‪proline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323" y="2057399"/>
            <a:ext cx="3631622" cy="313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984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6310745" cy="2246769"/>
          </a:xfrm>
          <a:prstGeom prst="rect">
            <a:avLst/>
          </a:prstGeom>
        </p:spPr>
        <p:txBody>
          <a:bodyPr wrap="square">
            <a:spAutoFit/>
          </a:bodyPr>
          <a:lstStyle/>
          <a:p>
            <a:pPr algn="just"/>
            <a:r>
              <a:rPr lang="en-US" sz="2800" b="1" dirty="0">
                <a:solidFill>
                  <a:srgbClr val="00B0F0"/>
                </a:solidFill>
                <a:latin typeface="Times New Roman" panose="02020603050405020304" pitchFamily="18" charset="0"/>
                <a:cs typeface="Times New Roman" panose="02020603050405020304" pitchFamily="18" charset="0"/>
              </a:rPr>
              <a:t>Classification of Amino Acids: </a:t>
            </a:r>
            <a:endParaRPr lang="en-US" sz="2800" dirty="0">
              <a:solidFill>
                <a:srgbClr val="00B0F0"/>
              </a:solidFill>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I. Classification by R group </a:t>
            </a:r>
          </a:p>
          <a:p>
            <a:pPr algn="just"/>
            <a:r>
              <a:rPr lang="en-US" sz="2800" dirty="0">
                <a:latin typeface="Times New Roman" panose="02020603050405020304" pitchFamily="18" charset="0"/>
                <a:cs typeface="Times New Roman" panose="02020603050405020304" pitchFamily="18" charset="0"/>
              </a:rPr>
              <a:t>II. Chemical Classification </a:t>
            </a:r>
          </a:p>
          <a:p>
            <a:pPr algn="just"/>
            <a:r>
              <a:rPr lang="en-US" sz="2800" dirty="0">
                <a:latin typeface="Times New Roman" panose="02020603050405020304" pitchFamily="18" charset="0"/>
                <a:cs typeface="Times New Roman" panose="02020603050405020304" pitchFamily="18" charset="0"/>
              </a:rPr>
              <a:t>III. Nutritional Classification </a:t>
            </a:r>
          </a:p>
          <a:p>
            <a:pPr algn="just"/>
            <a:r>
              <a:rPr lang="en-US" sz="2800" dirty="0">
                <a:latin typeface="Times New Roman" panose="02020603050405020304" pitchFamily="18" charset="0"/>
                <a:cs typeface="Times New Roman" panose="02020603050405020304" pitchFamily="18" charset="0"/>
              </a:rPr>
              <a:t>IV. Metabolic Classification</a:t>
            </a:r>
          </a:p>
        </p:txBody>
      </p:sp>
    </p:spTree>
    <p:extLst>
      <p:ext uri="{BB962C8B-B14F-4D97-AF65-F5344CB8AC3E}">
        <p14:creationId xmlns:p14="http://schemas.microsoft.com/office/powerpoint/2010/main" val="3272646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228600"/>
            <a:ext cx="4425635" cy="584775"/>
          </a:xfrm>
          <a:prstGeom prst="rect">
            <a:avLst/>
          </a:prstGeom>
        </p:spPr>
        <p:txBody>
          <a:bodyPr wrap="none">
            <a:spAutoFit/>
          </a:bodyPr>
          <a:lstStyle/>
          <a:p>
            <a:r>
              <a:rPr lang="en-US" sz="3200" b="1" dirty="0">
                <a:solidFill>
                  <a:srgbClr val="FF0000"/>
                </a:solidFill>
              </a:rPr>
              <a:t>Classification by R group </a:t>
            </a:r>
          </a:p>
        </p:txBody>
      </p:sp>
      <p:pic>
        <p:nvPicPr>
          <p:cNvPr id="5" name="Picture 4"/>
          <p:cNvPicPr>
            <a:picLocks noChangeAspect="1"/>
          </p:cNvPicPr>
          <p:nvPr/>
        </p:nvPicPr>
        <p:blipFill>
          <a:blip r:embed="rId2"/>
          <a:stretch>
            <a:fillRect/>
          </a:stretch>
        </p:blipFill>
        <p:spPr>
          <a:xfrm>
            <a:off x="0" y="813375"/>
            <a:ext cx="9144000" cy="6044625"/>
          </a:xfrm>
          <a:prstGeom prst="rect">
            <a:avLst/>
          </a:prstGeom>
        </p:spPr>
      </p:pic>
    </p:spTree>
    <p:extLst>
      <p:ext uri="{BB962C8B-B14F-4D97-AF65-F5344CB8AC3E}">
        <p14:creationId xmlns:p14="http://schemas.microsoft.com/office/powerpoint/2010/main" val="1891861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305800" cy="5262979"/>
          </a:xfrm>
          <a:prstGeom prst="rect">
            <a:avLst/>
          </a:prstGeom>
        </p:spPr>
        <p:txBody>
          <a:bodyPr wrap="square">
            <a:spAutoFit/>
          </a:bodyPr>
          <a:lstStyle/>
          <a:p>
            <a:pPr algn="just"/>
            <a:r>
              <a:rPr lang="en-US" sz="2800" b="1" dirty="0">
                <a:solidFill>
                  <a:srgbClr val="FF0000"/>
                </a:solidFill>
              </a:rPr>
              <a:t>Classification according to polarity of side chain (R):</a:t>
            </a:r>
            <a:endParaRPr lang="en-US" sz="2800" dirty="0">
              <a:solidFill>
                <a:srgbClr val="FF0000"/>
              </a:solidFill>
            </a:endParaRPr>
          </a:p>
          <a:p>
            <a:pPr lvl="0" algn="just"/>
            <a:r>
              <a:rPr lang="en-US" sz="2800" b="1" dirty="0">
                <a:solidFill>
                  <a:srgbClr val="00B050"/>
                </a:solidFill>
                <a:latin typeface="Times New Roman" panose="02020603050405020304" pitchFamily="18" charset="0"/>
                <a:cs typeface="Times New Roman" panose="02020603050405020304" pitchFamily="18" charset="0"/>
              </a:rPr>
              <a:t>Polar amino acids</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 which R contains polar hydrophilic group so can forms hydrogen bond with H2O. In those amino acids, R may contain: </a:t>
            </a:r>
          </a:p>
          <a:p>
            <a:pPr lvl="0" algn="just"/>
            <a:endParaRPr lang="en-US" sz="2800" dirty="0"/>
          </a:p>
          <a:p>
            <a:pPr lvl="0" algn="just"/>
            <a:r>
              <a:rPr lang="en-US" sz="2800" dirty="0">
                <a:solidFill>
                  <a:srgbClr val="00B0F0"/>
                </a:solidFill>
                <a:latin typeface="Times New Roman" panose="02020603050405020304" pitchFamily="18" charset="0"/>
                <a:cs typeface="Times New Roman" panose="02020603050405020304" pitchFamily="18" charset="0"/>
              </a:rPr>
              <a:t>   OH group </a:t>
            </a:r>
            <a:r>
              <a:rPr lang="en-US" sz="2800" dirty="0">
                <a:latin typeface="Times New Roman" panose="02020603050405020304" pitchFamily="18" charset="0"/>
                <a:cs typeface="Times New Roman" panose="02020603050405020304" pitchFamily="18" charset="0"/>
              </a:rPr>
              <a:t>:    as in serine, threonine and tyrosine </a:t>
            </a:r>
          </a:p>
          <a:p>
            <a:pPr lvl="0" algn="just"/>
            <a:r>
              <a:rPr lang="en-US" sz="2800" dirty="0">
                <a:solidFill>
                  <a:srgbClr val="FFC000"/>
                </a:solidFill>
                <a:latin typeface="Times New Roman" panose="02020603050405020304" pitchFamily="18" charset="0"/>
                <a:cs typeface="Times New Roman" panose="02020603050405020304" pitchFamily="18" charset="0"/>
              </a:rPr>
              <a:t>    SH group </a:t>
            </a:r>
            <a:r>
              <a:rPr lang="en-US" sz="2800" dirty="0">
                <a:latin typeface="Times New Roman" panose="02020603050405020304" pitchFamily="18" charset="0"/>
                <a:cs typeface="Times New Roman" panose="02020603050405020304" pitchFamily="18" charset="0"/>
              </a:rPr>
              <a:t>:    as in cysteine</a:t>
            </a:r>
          </a:p>
          <a:p>
            <a:pPr lvl="0" algn="just"/>
            <a:r>
              <a:rPr lang="en-US" sz="2800" dirty="0">
                <a:solidFill>
                  <a:srgbClr val="7030A0"/>
                </a:solidFill>
                <a:latin typeface="Times New Roman" panose="02020603050405020304" pitchFamily="18" charset="0"/>
                <a:cs typeface="Times New Roman" panose="02020603050405020304" pitchFamily="18" charset="0"/>
              </a:rPr>
              <a:t>amide group</a:t>
            </a:r>
            <a:r>
              <a:rPr lang="en-US" sz="2800" dirty="0">
                <a:latin typeface="Times New Roman" panose="02020603050405020304" pitchFamily="18" charset="0"/>
                <a:cs typeface="Times New Roman" panose="02020603050405020304" pitchFamily="18" charset="0"/>
              </a:rPr>
              <a:t>:     as in glutamine and aspargine</a:t>
            </a:r>
          </a:p>
          <a:p>
            <a:pPr lvl="0" algn="just"/>
            <a:r>
              <a:rPr lang="en-US" sz="2800" dirty="0">
                <a:solidFill>
                  <a:schemeClr val="accent2"/>
                </a:solidFill>
                <a:latin typeface="Times New Roman" panose="02020603050405020304" pitchFamily="18" charset="0"/>
                <a:cs typeface="Times New Roman" panose="02020603050405020304" pitchFamily="18" charset="0"/>
              </a:rPr>
              <a:t>NH2 group or nitrogen </a:t>
            </a:r>
            <a:r>
              <a:rPr lang="en-US" sz="2800" dirty="0">
                <a:latin typeface="Times New Roman" panose="02020603050405020304" pitchFamily="18" charset="0"/>
                <a:cs typeface="Times New Roman" panose="02020603050405020304" pitchFamily="18" charset="0"/>
              </a:rPr>
              <a:t>act as a base (basic amino acids ): as lysine, arginine and histidine.</a:t>
            </a:r>
          </a:p>
          <a:p>
            <a:pPr lvl="0" algn="just"/>
            <a:r>
              <a:rPr lang="en-US" sz="2800" dirty="0">
                <a:solidFill>
                  <a:srgbClr val="002060"/>
                </a:solidFill>
                <a:latin typeface="Times New Roman" panose="02020603050405020304" pitchFamily="18" charset="0"/>
                <a:cs typeface="Times New Roman" panose="02020603050405020304" pitchFamily="18" charset="0"/>
              </a:rPr>
              <a:t>COOH group </a:t>
            </a:r>
            <a:r>
              <a:rPr lang="en-US" sz="2800" dirty="0">
                <a:latin typeface="Times New Roman" panose="02020603050405020304" pitchFamily="18" charset="0"/>
                <a:cs typeface="Times New Roman" panose="02020603050405020304" pitchFamily="18" charset="0"/>
              </a:rPr>
              <a:t>(acidic amino acids): as aspartic and glutamic . </a:t>
            </a:r>
          </a:p>
        </p:txBody>
      </p:sp>
    </p:spTree>
    <p:extLst>
      <p:ext uri="{BB962C8B-B14F-4D97-AF65-F5344CB8AC3E}">
        <p14:creationId xmlns:p14="http://schemas.microsoft.com/office/powerpoint/2010/main" val="3593287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نتيجة بحث الصور عن ‪polar uncharged amino aci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نتيجة بحث الصور عن ‪polar uncharged amino aci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نتيجة بحث الصور عن ‪polar uncharged amino aci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نتيجة بحث الصور عن ‪polar uncharged amino ac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02" y="492847"/>
            <a:ext cx="8610600" cy="5591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7446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264</TotalTime>
  <Words>912</Words>
  <Application>Microsoft Office PowerPoint</Application>
  <PresentationFormat>On-screen Show (4:3)</PresentationFormat>
  <Paragraphs>80</Paragraphs>
  <Slides>32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Calibri Light</vt:lpstr>
      <vt:lpstr>Times New Roman</vt:lpstr>
      <vt:lpstr>Retrospect</vt:lpstr>
      <vt:lpstr>Proteins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venous</dc:creator>
  <cp:lastModifiedBy>ve</cp:lastModifiedBy>
  <cp:revision>27</cp:revision>
  <dcterms:created xsi:type="dcterms:W3CDTF">2006-08-16T00:00:00Z</dcterms:created>
  <dcterms:modified xsi:type="dcterms:W3CDTF">2025-03-07T06:10:03Z</dcterms:modified>
</cp:coreProperties>
</file>