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85" r:id="rId5"/>
    <p:sldId id="296" r:id="rId6"/>
    <p:sldId id="257" r:id="rId7"/>
    <p:sldId id="258" r:id="rId8"/>
    <p:sldId id="259" r:id="rId9"/>
    <p:sldId id="297" r:id="rId10"/>
    <p:sldId id="261" r:id="rId11"/>
    <p:sldId id="262" r:id="rId12"/>
    <p:sldId id="260" r:id="rId13"/>
    <p:sldId id="263" r:id="rId14"/>
    <p:sldId id="265" r:id="rId15"/>
    <p:sldId id="264" r:id="rId16"/>
    <p:sldId id="298" r:id="rId17"/>
    <p:sldId id="299" r:id="rId18"/>
    <p:sldId id="300" r:id="rId19"/>
    <p:sldId id="301" r:id="rId20"/>
    <p:sldId id="302" r:id="rId21"/>
    <p:sldId id="303" r:id="rId22"/>
    <p:sldId id="266" r:id="rId23"/>
    <p:sldId id="267" r:id="rId24"/>
    <p:sldId id="282" r:id="rId25"/>
    <p:sldId id="349" r:id="rId26"/>
    <p:sldId id="281" r:id="rId27"/>
    <p:sldId id="268" r:id="rId28"/>
    <p:sldId id="269" r:id="rId29"/>
    <p:sldId id="270" r:id="rId30"/>
    <p:sldId id="271" r:id="rId31"/>
    <p:sldId id="272" r:id="rId32"/>
    <p:sldId id="275" r:id="rId33"/>
    <p:sldId id="288" r:id="rId34"/>
    <p:sldId id="304" r:id="rId35"/>
    <p:sldId id="273" r:id="rId36"/>
    <p:sldId id="274" r:id="rId37"/>
    <p:sldId id="280" r:id="rId38"/>
    <p:sldId id="276" r:id="rId39"/>
    <p:sldId id="343" r:id="rId40"/>
    <p:sldId id="277" r:id="rId41"/>
    <p:sldId id="278" r:id="rId42"/>
    <p:sldId id="279" r:id="rId43"/>
    <p:sldId id="287" r:id="rId44"/>
    <p:sldId id="350" r:id="rId45"/>
    <p:sldId id="293" r:id="rId46"/>
    <p:sldId id="295" r:id="rId47"/>
    <p:sldId id="294" r:id="rId48"/>
    <p:sldId id="290" r:id="rId49"/>
    <p:sldId id="291" r:id="rId50"/>
    <p:sldId id="292" r:id="rId51"/>
    <p:sldId id="289" r:id="rId52"/>
    <p:sldId id="28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43E7-DA5F-6148-6D65-A737FFB5D1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926FD8-5DBC-9C5C-C41E-7CACA82D5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B1F12-1DBF-AB4B-BCC5-314B581253BF}"/>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5" name="Footer Placeholder 4">
            <a:extLst>
              <a:ext uri="{FF2B5EF4-FFF2-40B4-BE49-F238E27FC236}">
                <a16:creationId xmlns:a16="http://schemas.microsoft.com/office/drawing/2014/main" id="{39E8393A-3678-35AF-D247-FD892B20C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64D37-9B37-2D7A-871F-3A71740FFD9D}"/>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293600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FB3B-F228-92DC-84C5-1F851161B9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6D61B2-72CD-F3F2-0146-5EC63A573D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7F4DD-667A-5AC6-4E6C-0D6054EC799B}"/>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5" name="Footer Placeholder 4">
            <a:extLst>
              <a:ext uri="{FF2B5EF4-FFF2-40B4-BE49-F238E27FC236}">
                <a16:creationId xmlns:a16="http://schemas.microsoft.com/office/drawing/2014/main" id="{072EA824-99CD-C2EB-A977-1C6E0D337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DA56B-C1D3-EB7B-D53C-5ACCAC367E5B}"/>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235407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A425E-B846-F654-3D66-28597AE7BE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996859-388A-6750-8596-F0C7CCF5E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6E48-196F-D4CB-2873-BCB5EA16572A}"/>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5" name="Footer Placeholder 4">
            <a:extLst>
              <a:ext uri="{FF2B5EF4-FFF2-40B4-BE49-F238E27FC236}">
                <a16:creationId xmlns:a16="http://schemas.microsoft.com/office/drawing/2014/main" id="{90BBB0E4-7627-F378-AD3E-11EBF1E3C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6C710-DC17-14C6-1ED1-98FC50671159}"/>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20349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6D24-1B9A-88A3-D445-0A08981D12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F0F5E-2BD6-0DE9-ADD0-31F94117A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FF7B5-9611-BF32-15D6-E7667BF335A5}"/>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5" name="Footer Placeholder 4">
            <a:extLst>
              <a:ext uri="{FF2B5EF4-FFF2-40B4-BE49-F238E27FC236}">
                <a16:creationId xmlns:a16="http://schemas.microsoft.com/office/drawing/2014/main" id="{56ADC13B-740E-BA4C-9BFE-9465943C3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756C6-EF11-4827-2091-A807D423170B}"/>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347748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B4CE-EC5C-B492-EE94-3B41A6894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C6987C-02DB-84CE-2A0E-85DBCF0E5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BEB287-FBD7-92FF-3244-AA8499847E4F}"/>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5" name="Footer Placeholder 4">
            <a:extLst>
              <a:ext uri="{FF2B5EF4-FFF2-40B4-BE49-F238E27FC236}">
                <a16:creationId xmlns:a16="http://schemas.microsoft.com/office/drawing/2014/main" id="{687DCF78-A910-E452-892B-2588CCCD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20AAA-4EE0-74B5-BA74-22FB5B6CEEFF}"/>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359980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E981-927D-4E49-E5FA-608D0DA64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D1B76-7925-15CB-CD68-467DCE1394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9D077-3219-C238-4FA7-6DB18FEDE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827D28-4D65-4841-AD0B-2FDD1A3B7698}"/>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6" name="Footer Placeholder 5">
            <a:extLst>
              <a:ext uri="{FF2B5EF4-FFF2-40B4-BE49-F238E27FC236}">
                <a16:creationId xmlns:a16="http://schemas.microsoft.com/office/drawing/2014/main" id="{74D6F564-E826-AA64-5716-5E748C417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A869B-AF1F-F29C-A6EC-6C7C4DE7BA85}"/>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388891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90F8-8C99-04D6-A848-3FB399625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E3391F-C6EF-4DFD-483B-429AC8768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926A1-DE2E-0BB7-B13D-3400EBA9B6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166845-D922-7851-91E8-1FDCF7007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3DC74-3E5A-EA91-C229-B824DEDDDB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9F625F-219A-E1C1-8F24-C0B930A68A1A}"/>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8" name="Footer Placeholder 7">
            <a:extLst>
              <a:ext uri="{FF2B5EF4-FFF2-40B4-BE49-F238E27FC236}">
                <a16:creationId xmlns:a16="http://schemas.microsoft.com/office/drawing/2014/main" id="{B0EA8EAD-377D-F5DE-676F-215B5E207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B1561A-F5CC-3437-F349-97D8B26E3C86}"/>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275355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AAC0-8D14-E369-8F4E-5D53C1963F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A424AE-C3D6-0534-14F5-6ADB63E2A0F6}"/>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4" name="Footer Placeholder 3">
            <a:extLst>
              <a:ext uri="{FF2B5EF4-FFF2-40B4-BE49-F238E27FC236}">
                <a16:creationId xmlns:a16="http://schemas.microsoft.com/office/drawing/2014/main" id="{DC1F9638-5684-25E9-D65A-4820C973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53378-114D-4FCF-B297-625C0DCBE156}"/>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317748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487DF-E700-FC1E-8AA2-A5ED76F1A178}"/>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3" name="Footer Placeholder 2">
            <a:extLst>
              <a:ext uri="{FF2B5EF4-FFF2-40B4-BE49-F238E27FC236}">
                <a16:creationId xmlns:a16="http://schemas.microsoft.com/office/drawing/2014/main" id="{FA5C543C-AF12-C7FB-B8FF-426E381443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E801DF-7419-284B-0F52-378531B1BBF6}"/>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4273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A886-08A6-6EFF-59EC-AC982E4E7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DE4B03-49AD-041F-7C00-88587A11D8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44FED-2FA4-B675-F8F9-70882C6FC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3F4BC-DA8B-6AA1-35CB-ECD12BC13156}"/>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6" name="Footer Placeholder 5">
            <a:extLst>
              <a:ext uri="{FF2B5EF4-FFF2-40B4-BE49-F238E27FC236}">
                <a16:creationId xmlns:a16="http://schemas.microsoft.com/office/drawing/2014/main" id="{08E7A15C-491E-8CB4-2D25-C906FCB4C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91B2D-0A96-8D73-8490-9E4616848736}"/>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338600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4718-CEEC-0F3C-2204-B45771730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5B8BE-179F-2B11-CC52-43F38EC77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D23343-BCFF-E402-1813-72E53253F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8CE8C-CCC6-F476-87A6-D5C70A060A84}"/>
              </a:ext>
            </a:extLst>
          </p:cNvPr>
          <p:cNvSpPr>
            <a:spLocks noGrp="1"/>
          </p:cNvSpPr>
          <p:nvPr>
            <p:ph type="dt" sz="half" idx="10"/>
          </p:nvPr>
        </p:nvSpPr>
        <p:spPr/>
        <p:txBody>
          <a:bodyPr/>
          <a:lstStyle/>
          <a:p>
            <a:fld id="{0BFBF90B-31AF-4D8C-B7C7-45BEC0A2E9BC}" type="datetimeFigureOut">
              <a:rPr lang="en-US" smtClean="0"/>
              <a:t>2/17/2025</a:t>
            </a:fld>
            <a:endParaRPr lang="en-US"/>
          </a:p>
        </p:txBody>
      </p:sp>
      <p:sp>
        <p:nvSpPr>
          <p:cNvPr id="6" name="Footer Placeholder 5">
            <a:extLst>
              <a:ext uri="{FF2B5EF4-FFF2-40B4-BE49-F238E27FC236}">
                <a16:creationId xmlns:a16="http://schemas.microsoft.com/office/drawing/2014/main" id="{579393A5-C73A-4365-40D2-B8A770CAD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402ED-D63F-B841-8247-2ACEFF6B5F2C}"/>
              </a:ext>
            </a:extLst>
          </p:cNvPr>
          <p:cNvSpPr>
            <a:spLocks noGrp="1"/>
          </p:cNvSpPr>
          <p:nvPr>
            <p:ph type="sldNum" sz="quarter" idx="12"/>
          </p:nvPr>
        </p:nvSpPr>
        <p:spPr/>
        <p:txBody>
          <a:bodyPr/>
          <a:lstStyle/>
          <a:p>
            <a:fld id="{64188CBC-5C68-4515-83D6-8E73AAB75D42}" type="slidenum">
              <a:rPr lang="en-US" smtClean="0"/>
              <a:t>‹#›</a:t>
            </a:fld>
            <a:endParaRPr lang="en-US"/>
          </a:p>
        </p:txBody>
      </p:sp>
    </p:spTree>
    <p:extLst>
      <p:ext uri="{BB962C8B-B14F-4D97-AF65-F5344CB8AC3E}">
        <p14:creationId xmlns:p14="http://schemas.microsoft.com/office/powerpoint/2010/main" val="245922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8889B-4951-8B84-E7CE-454504D346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B267ED-B8C0-9988-927D-221D415CF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DA6F0-9559-09BE-E305-E276134E0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BF90B-31AF-4D8C-B7C7-45BEC0A2E9BC}" type="datetimeFigureOut">
              <a:rPr lang="en-US" smtClean="0"/>
              <a:t>2/17/2025</a:t>
            </a:fld>
            <a:endParaRPr lang="en-US"/>
          </a:p>
        </p:txBody>
      </p:sp>
      <p:sp>
        <p:nvSpPr>
          <p:cNvPr id="5" name="Footer Placeholder 4">
            <a:extLst>
              <a:ext uri="{FF2B5EF4-FFF2-40B4-BE49-F238E27FC236}">
                <a16:creationId xmlns:a16="http://schemas.microsoft.com/office/drawing/2014/main" id="{62756B43-63AE-359F-6C99-D18EBDC13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368FD2-3DDD-AE42-4842-BF7127D2E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88CBC-5C68-4515-83D6-8E73AAB75D42}" type="slidenum">
              <a:rPr lang="en-US" smtClean="0"/>
              <a:t>‹#›</a:t>
            </a:fld>
            <a:endParaRPr lang="en-US"/>
          </a:p>
        </p:txBody>
      </p:sp>
    </p:spTree>
    <p:extLst>
      <p:ext uri="{BB962C8B-B14F-4D97-AF65-F5344CB8AC3E}">
        <p14:creationId xmlns:p14="http://schemas.microsoft.com/office/powerpoint/2010/main" val="406218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7468-D9B0-651D-1A83-49DE5635DA33}"/>
              </a:ext>
            </a:extLst>
          </p:cNvPr>
          <p:cNvSpPr>
            <a:spLocks noGrp="1"/>
          </p:cNvSpPr>
          <p:nvPr>
            <p:ph type="ctrTitle"/>
          </p:nvPr>
        </p:nvSpPr>
        <p:spPr/>
        <p:txBody>
          <a:bodyPr/>
          <a:lstStyle/>
          <a:p>
            <a:r>
              <a:rPr lang="en-US" dirty="0"/>
              <a:t>MNT of Atherosclerosis and Hypertension</a:t>
            </a:r>
          </a:p>
        </p:txBody>
      </p:sp>
      <p:sp>
        <p:nvSpPr>
          <p:cNvPr id="3" name="Subtitle 2">
            <a:extLst>
              <a:ext uri="{FF2B5EF4-FFF2-40B4-BE49-F238E27FC236}">
                <a16:creationId xmlns:a16="http://schemas.microsoft.com/office/drawing/2014/main" id="{2D51209B-6375-380D-99DA-7039EE129B73}"/>
              </a:ext>
            </a:extLst>
          </p:cNvPr>
          <p:cNvSpPr>
            <a:spLocks noGrp="1"/>
          </p:cNvSpPr>
          <p:nvPr>
            <p:ph type="subTitle" idx="1"/>
          </p:nvPr>
        </p:nvSpPr>
        <p:spPr/>
        <p:txBody>
          <a:bodyPr/>
          <a:lstStyle/>
          <a:p>
            <a:r>
              <a:rPr lang="en-US" dirty="0"/>
              <a:t>Assistant prof. Mayasah A. Sadiq  FIBMS-FM</a:t>
            </a:r>
          </a:p>
        </p:txBody>
      </p:sp>
    </p:spTree>
    <p:extLst>
      <p:ext uri="{BB962C8B-B14F-4D97-AF65-F5344CB8AC3E}">
        <p14:creationId xmlns:p14="http://schemas.microsoft.com/office/powerpoint/2010/main" val="41180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B8F0A1-ADD7-AFC9-A878-F04AF566E2E6}"/>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F0D9BBD8-D2C8-0E0E-CAB4-04B0888D23FD}"/>
              </a:ext>
            </a:extLst>
          </p:cNvPr>
          <p:cNvSpPr>
            <a:spLocks noGrp="1"/>
          </p:cNvSpPr>
          <p:nvPr>
            <p:ph idx="1"/>
          </p:nvPr>
        </p:nvSpPr>
        <p:spPr/>
        <p:txBody>
          <a:bodyPr>
            <a:normAutofit fontScale="92500"/>
          </a:bodyPr>
          <a:lstStyle/>
          <a:p>
            <a:r>
              <a:rPr lang="en-US" dirty="0"/>
              <a:t>There are both pharmacologic interventions and lifestyle modifications that influence HDL metabolism.</a:t>
            </a:r>
          </a:p>
          <a:p>
            <a:r>
              <a:rPr lang="en-US" dirty="0"/>
              <a:t> Exercise increases metabolic kinetics within the liver, skeletal muscle, and adipose tissue, all of which are cardio protective and favor HDL production.</a:t>
            </a:r>
          </a:p>
          <a:p>
            <a:r>
              <a:rPr lang="en-US" dirty="0"/>
              <a:t> HDLs have a high density of protein.</a:t>
            </a:r>
          </a:p>
          <a:p>
            <a:r>
              <a:rPr lang="en-US" dirty="0"/>
              <a:t> We do not consume VLDLs, IDLs, LDLs, or HDLs in our food. </a:t>
            </a:r>
          </a:p>
          <a:p>
            <a:r>
              <a:rPr lang="en-US" dirty="0"/>
              <a:t>Thus, dyslipidemia is not nutritionally addressed by “eating less LDL-cholesterol” or “eating more HDL-cholesterol.” There are other dietary modifications that can improve lipid profiles, but it is not via a direct consumption or avoidance of </a:t>
            </a:r>
            <a:r>
              <a:rPr lang="en-US"/>
              <a:t>these lipoprotein </a:t>
            </a:r>
            <a:r>
              <a:rPr lang="en-US" dirty="0"/>
              <a:t>fractions.</a:t>
            </a:r>
          </a:p>
        </p:txBody>
      </p:sp>
    </p:spTree>
    <p:extLst>
      <p:ext uri="{BB962C8B-B14F-4D97-AF65-F5344CB8AC3E}">
        <p14:creationId xmlns:p14="http://schemas.microsoft.com/office/powerpoint/2010/main" val="265348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8153-135A-832C-F0EF-DA824EF451A5}"/>
              </a:ext>
            </a:extLst>
          </p:cNvPr>
          <p:cNvSpPr>
            <a:spLocks noGrp="1"/>
          </p:cNvSpPr>
          <p:nvPr>
            <p:ph type="title"/>
          </p:nvPr>
        </p:nvSpPr>
        <p:spPr/>
        <p:txBody>
          <a:bodyPr/>
          <a:lstStyle/>
          <a:p>
            <a:r>
              <a:rPr lang="en-US" dirty="0"/>
              <a:t>Triglycerides </a:t>
            </a:r>
          </a:p>
        </p:txBody>
      </p:sp>
      <p:sp>
        <p:nvSpPr>
          <p:cNvPr id="3" name="Content Placeholder 2">
            <a:extLst>
              <a:ext uri="{FF2B5EF4-FFF2-40B4-BE49-F238E27FC236}">
                <a16:creationId xmlns:a16="http://schemas.microsoft.com/office/drawing/2014/main" id="{3CAA4395-B82C-FC66-BE59-6D13B2919070}"/>
              </a:ext>
            </a:extLst>
          </p:cNvPr>
          <p:cNvSpPr>
            <a:spLocks noGrp="1"/>
          </p:cNvSpPr>
          <p:nvPr>
            <p:ph idx="1"/>
          </p:nvPr>
        </p:nvSpPr>
        <p:spPr/>
        <p:txBody>
          <a:bodyPr/>
          <a:lstStyle/>
          <a:p>
            <a:r>
              <a:rPr lang="en-US" dirty="0"/>
              <a:t>Simple fats, whether in the body or in food. </a:t>
            </a:r>
          </a:p>
          <a:p>
            <a:r>
              <a:rPr lang="en-US" dirty="0"/>
              <a:t>Cardiovascular disease screenings will test for the levels of total triglycerides circulating in the blood. </a:t>
            </a:r>
          </a:p>
          <a:p>
            <a:r>
              <a:rPr lang="en-US" dirty="0"/>
              <a:t>Hypertriglyceridemia is commonly associated with low HDL cholesterol, both of which are independent risk factors for CVD.</a:t>
            </a:r>
          </a:p>
        </p:txBody>
      </p:sp>
    </p:spTree>
    <p:extLst>
      <p:ext uri="{BB962C8B-B14F-4D97-AF65-F5344CB8AC3E}">
        <p14:creationId xmlns:p14="http://schemas.microsoft.com/office/powerpoint/2010/main" val="1325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2FA8BB-1163-3BD4-4FE1-5D775235708D}"/>
              </a:ext>
            </a:extLst>
          </p:cNvPr>
          <p:cNvPicPr>
            <a:picLocks noChangeAspect="1"/>
          </p:cNvPicPr>
          <p:nvPr/>
        </p:nvPicPr>
        <p:blipFill>
          <a:blip r:embed="rId2"/>
          <a:srcRect l="48072" t="16868" r="24277" b="7952"/>
          <a:stretch/>
        </p:blipFill>
        <p:spPr>
          <a:xfrm>
            <a:off x="4252512" y="231355"/>
            <a:ext cx="6907576" cy="5993176"/>
          </a:xfrm>
          <a:prstGeom prst="rect">
            <a:avLst/>
          </a:prstGeom>
        </p:spPr>
      </p:pic>
      <p:sp>
        <p:nvSpPr>
          <p:cNvPr id="6" name="TextBox 5">
            <a:extLst>
              <a:ext uri="{FF2B5EF4-FFF2-40B4-BE49-F238E27FC236}">
                <a16:creationId xmlns:a16="http://schemas.microsoft.com/office/drawing/2014/main" id="{4C3E0DD8-AE69-567B-D3BD-DD6208B41A87}"/>
              </a:ext>
            </a:extLst>
          </p:cNvPr>
          <p:cNvSpPr txBox="1"/>
          <p:nvPr/>
        </p:nvSpPr>
        <p:spPr>
          <a:xfrm>
            <a:off x="561860" y="694063"/>
            <a:ext cx="4120309" cy="5262979"/>
          </a:xfrm>
          <a:prstGeom prst="rect">
            <a:avLst/>
          </a:prstGeom>
          <a:noFill/>
        </p:spPr>
        <p:txBody>
          <a:bodyPr wrap="square" rtlCol="0">
            <a:spAutoFit/>
          </a:bodyPr>
          <a:lstStyle/>
          <a:p>
            <a:r>
              <a:rPr lang="en-US" sz="2400" b="1" dirty="0"/>
              <a:t> The current guidelines for starting </a:t>
            </a:r>
          </a:p>
          <a:p>
            <a:r>
              <a:rPr lang="en-US" sz="2400" b="1" dirty="0"/>
              <a:t>cholesterol-lowering medications are not based </a:t>
            </a:r>
          </a:p>
          <a:p>
            <a:r>
              <a:rPr lang="en-US" sz="2400" b="1" dirty="0"/>
              <a:t>exclusively on these classifications. </a:t>
            </a:r>
          </a:p>
          <a:p>
            <a:r>
              <a:rPr lang="en-US" sz="2400" b="1" dirty="0"/>
              <a:t>The algorithm for </a:t>
            </a:r>
          </a:p>
          <a:p>
            <a:r>
              <a:rPr lang="en-US" sz="2400" b="1" dirty="0"/>
              <a:t>determining drug therapy needs to take into account </a:t>
            </a:r>
          </a:p>
          <a:p>
            <a:r>
              <a:rPr lang="en-US" sz="2400" b="1" dirty="0"/>
              <a:t>many factors, including age, race, sex, family history, </a:t>
            </a:r>
          </a:p>
          <a:p>
            <a:r>
              <a:rPr lang="en-US" sz="2400" b="1" dirty="0"/>
              <a:t>blood pressure measurements, co-morbidities, and </a:t>
            </a:r>
          </a:p>
          <a:p>
            <a:r>
              <a:rPr lang="en-US" sz="2400" b="1" dirty="0"/>
              <a:t>lifestyle factors.</a:t>
            </a:r>
          </a:p>
        </p:txBody>
      </p:sp>
    </p:spTree>
    <p:extLst>
      <p:ext uri="{BB962C8B-B14F-4D97-AF65-F5344CB8AC3E}">
        <p14:creationId xmlns:p14="http://schemas.microsoft.com/office/powerpoint/2010/main" val="225455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BA135-EB7E-33A5-9927-B447BA63EA77}"/>
              </a:ext>
            </a:extLst>
          </p:cNvPr>
          <p:cNvPicPr>
            <a:picLocks noChangeAspect="1"/>
          </p:cNvPicPr>
          <p:nvPr/>
        </p:nvPicPr>
        <p:blipFill>
          <a:blip r:embed="rId2"/>
          <a:srcRect l="22951" t="15100" r="50000" b="5703"/>
          <a:stretch/>
        </p:blipFill>
        <p:spPr>
          <a:xfrm>
            <a:off x="1443209" y="250634"/>
            <a:ext cx="5530469" cy="6356732"/>
          </a:xfrm>
          <a:prstGeom prst="rect">
            <a:avLst/>
          </a:prstGeom>
        </p:spPr>
      </p:pic>
      <p:sp>
        <p:nvSpPr>
          <p:cNvPr id="2" name="TextBox 1">
            <a:extLst>
              <a:ext uri="{FF2B5EF4-FFF2-40B4-BE49-F238E27FC236}">
                <a16:creationId xmlns:a16="http://schemas.microsoft.com/office/drawing/2014/main" id="{656589BB-90A0-DAD1-59D8-4F4D2BFB6905}"/>
              </a:ext>
            </a:extLst>
          </p:cNvPr>
          <p:cNvSpPr txBox="1"/>
          <p:nvPr/>
        </p:nvSpPr>
        <p:spPr>
          <a:xfrm>
            <a:off x="7436386" y="683046"/>
            <a:ext cx="4395730" cy="4031873"/>
          </a:xfrm>
          <a:prstGeom prst="rect">
            <a:avLst/>
          </a:prstGeom>
          <a:noFill/>
        </p:spPr>
        <p:txBody>
          <a:bodyPr wrap="square" rtlCol="0">
            <a:spAutoFit/>
          </a:bodyPr>
          <a:lstStyle/>
          <a:p>
            <a:r>
              <a:rPr lang="en-US" sz="3200" b="0" i="0" dirty="0">
                <a:solidFill>
                  <a:srgbClr val="1F1F1F"/>
                </a:solidFill>
                <a:effectLst/>
                <a:latin typeface="Google Sans"/>
              </a:rPr>
              <a:t>Atherogenic dyslipidemia (AD) refers to </a:t>
            </a:r>
            <a:r>
              <a:rPr lang="en-US" sz="3200" b="0" i="0" dirty="0">
                <a:solidFill>
                  <a:srgbClr val="040C28"/>
                </a:solidFill>
                <a:effectLst/>
                <a:latin typeface="Google Sans"/>
              </a:rPr>
              <a:t>elevated levels of triglycerides (TG) and small-dense low-density lipoprotein and low levels of high-density lipoprotein cholesterol (HDL-C)</a:t>
            </a:r>
            <a:endParaRPr lang="en-US" sz="3200" dirty="0"/>
          </a:p>
        </p:txBody>
      </p:sp>
    </p:spTree>
    <p:extLst>
      <p:ext uri="{BB962C8B-B14F-4D97-AF65-F5344CB8AC3E}">
        <p14:creationId xmlns:p14="http://schemas.microsoft.com/office/powerpoint/2010/main" val="24604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312F-9DCC-8BAA-14FF-2443015E16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E3A33A-BFD1-C713-DA0E-1790695745A2}"/>
              </a:ext>
            </a:extLst>
          </p:cNvPr>
          <p:cNvSpPr>
            <a:spLocks noGrp="1"/>
          </p:cNvSpPr>
          <p:nvPr>
            <p:ph sz="half" idx="1"/>
          </p:nvPr>
        </p:nvSpPr>
        <p:spPr/>
        <p:txBody>
          <a:bodyPr/>
          <a:lstStyle/>
          <a:p>
            <a:r>
              <a:rPr lang="en-US" dirty="0"/>
              <a:t>metabolic syndrome a combination of disorders that, when they occur together, increases the risk of cardiovascular disease and diabetes; it is also known as syndrome X and insulin resistance syndrome.</a:t>
            </a:r>
          </a:p>
        </p:txBody>
      </p:sp>
      <p:pic>
        <p:nvPicPr>
          <p:cNvPr id="5" name="Content Placeholder 4">
            <a:extLst>
              <a:ext uri="{FF2B5EF4-FFF2-40B4-BE49-F238E27FC236}">
                <a16:creationId xmlns:a16="http://schemas.microsoft.com/office/drawing/2014/main" id="{EE2B9A00-F4F9-0CBC-6521-B26C45B960E5}"/>
              </a:ext>
            </a:extLst>
          </p:cNvPr>
          <p:cNvPicPr>
            <a:picLocks noGrp="1" noChangeAspect="1"/>
          </p:cNvPicPr>
          <p:nvPr>
            <p:ph sz="half" idx="2"/>
          </p:nvPr>
        </p:nvPicPr>
        <p:blipFill>
          <a:blip r:embed="rId2"/>
          <a:stretch>
            <a:fillRect/>
          </a:stretch>
        </p:blipFill>
        <p:spPr>
          <a:xfrm>
            <a:off x="6172200" y="2193172"/>
            <a:ext cx="5181600" cy="3616244"/>
          </a:xfrm>
          <a:prstGeom prst="rect">
            <a:avLst/>
          </a:prstGeom>
        </p:spPr>
      </p:pic>
    </p:spTree>
    <p:extLst>
      <p:ext uri="{BB962C8B-B14F-4D97-AF65-F5344CB8AC3E}">
        <p14:creationId xmlns:p14="http://schemas.microsoft.com/office/powerpoint/2010/main" val="400399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EFDCC-9780-9D84-6379-8B069892F0C4}"/>
              </a:ext>
            </a:extLst>
          </p:cNvPr>
          <p:cNvSpPr>
            <a:spLocks noGrp="1"/>
          </p:cNvSpPr>
          <p:nvPr>
            <p:ph type="title"/>
          </p:nvPr>
        </p:nvSpPr>
        <p:spPr/>
        <p:txBody>
          <a:bodyPr/>
          <a:lstStyle/>
          <a:p>
            <a:r>
              <a:rPr lang="en-US" dirty="0"/>
              <a:t>IDEAL CARDIOVASCULAR GOALS ARE AS FOLLOWS FOR ADULTS: </a:t>
            </a:r>
          </a:p>
        </p:txBody>
      </p:sp>
      <p:sp>
        <p:nvSpPr>
          <p:cNvPr id="5" name="Content Placeholder 4">
            <a:extLst>
              <a:ext uri="{FF2B5EF4-FFF2-40B4-BE49-F238E27FC236}">
                <a16:creationId xmlns:a16="http://schemas.microsoft.com/office/drawing/2014/main" id="{A0176D88-399D-A427-5FF1-625E9D724276}"/>
              </a:ext>
            </a:extLst>
          </p:cNvPr>
          <p:cNvSpPr>
            <a:spLocks noGrp="1"/>
          </p:cNvSpPr>
          <p:nvPr>
            <p:ph idx="1"/>
          </p:nvPr>
        </p:nvSpPr>
        <p:spPr/>
        <p:txBody>
          <a:bodyPr/>
          <a:lstStyle/>
          <a:p>
            <a:r>
              <a:rPr lang="en-US" dirty="0"/>
              <a:t>• Never smoked or quit &gt;1 year ago </a:t>
            </a:r>
          </a:p>
          <a:p>
            <a:r>
              <a:rPr lang="en-US" dirty="0"/>
              <a:t>• At least 150 min of moderate or 75 min of vigorous physical activity each week</a:t>
            </a:r>
          </a:p>
          <a:p>
            <a:r>
              <a:rPr lang="en-US" dirty="0"/>
              <a:t> • Body mass index between 18.5 and 24.9 kg/m2 </a:t>
            </a:r>
          </a:p>
        </p:txBody>
      </p:sp>
    </p:spTree>
    <p:extLst>
      <p:ext uri="{BB962C8B-B14F-4D97-AF65-F5344CB8AC3E}">
        <p14:creationId xmlns:p14="http://schemas.microsoft.com/office/powerpoint/2010/main" val="280503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85BB-CA4B-71CC-691C-D7E7BA91D3B0}"/>
              </a:ext>
            </a:extLst>
          </p:cNvPr>
          <p:cNvSpPr>
            <a:spLocks noGrp="1"/>
          </p:cNvSpPr>
          <p:nvPr>
            <p:ph type="title"/>
          </p:nvPr>
        </p:nvSpPr>
        <p:spPr/>
        <p:txBody>
          <a:bodyPr>
            <a:normAutofit fontScale="90000"/>
          </a:bodyPr>
          <a:lstStyle/>
          <a:p>
            <a:r>
              <a:rPr lang="en-US" b="1" i="0" dirty="0">
                <a:effectLst/>
                <a:latin typeface="Open Sans" panose="020B0606030504020204" pitchFamily="34" charset="0"/>
              </a:rPr>
              <a:t>What is Light, Moderate, And Vigorous Activity?</a:t>
            </a:r>
            <a:br>
              <a:rPr lang="en-US" b="1" i="0" dirty="0">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138B51D0-3A2B-1FAA-1675-DA01F4D36DD6}"/>
              </a:ext>
            </a:extLst>
          </p:cNvPr>
          <p:cNvSpPr>
            <a:spLocks noGrp="1"/>
          </p:cNvSpPr>
          <p:nvPr>
            <p:ph idx="1"/>
          </p:nvPr>
        </p:nvSpPr>
        <p:spPr/>
        <p:txBody>
          <a:bodyPr/>
          <a:lstStyle/>
          <a:p>
            <a:pPr algn="l"/>
            <a:r>
              <a:rPr lang="en-US" b="1" i="0" dirty="0">
                <a:effectLst/>
                <a:latin typeface="Open Sans" panose="020B0606030504020204" pitchFamily="34" charset="0"/>
              </a:rPr>
              <a:t>Light Intensity</a:t>
            </a:r>
          </a:p>
          <a:p>
            <a:pPr algn="l"/>
            <a:r>
              <a:rPr lang="en-US" b="0" i="0" dirty="0">
                <a:solidFill>
                  <a:srgbClr val="454545"/>
                </a:solidFill>
                <a:effectLst/>
                <a:latin typeface="Open Sans" panose="020B0606030504020204" pitchFamily="34" charset="0"/>
              </a:rPr>
              <a:t>Light intensity activities require the least amount of effort compared to moderate and vigorous activities, but it is </a:t>
            </a:r>
            <a:r>
              <a:rPr lang="en-US" b="0" i="0" dirty="0">
                <a:solidFill>
                  <a:srgbClr val="FF0000"/>
                </a:solidFill>
                <a:effectLst/>
                <a:latin typeface="Open Sans" panose="020B0606030504020204" pitchFamily="34" charset="0"/>
              </a:rPr>
              <a:t>acceptable because it encourages people</a:t>
            </a:r>
            <a:r>
              <a:rPr lang="en-US" b="0" i="0" dirty="0">
                <a:solidFill>
                  <a:srgbClr val="454545"/>
                </a:solidFill>
                <a:effectLst/>
                <a:latin typeface="Open Sans" panose="020B0606030504020204" pitchFamily="34" charset="0"/>
              </a:rPr>
              <a:t> to do more activity to gain additional health benefits, which may encourage a higher level of physical activity. </a:t>
            </a:r>
          </a:p>
          <a:p>
            <a:pPr algn="l"/>
            <a:r>
              <a:rPr lang="en-US" b="1" i="0" dirty="0">
                <a:solidFill>
                  <a:srgbClr val="454545"/>
                </a:solidFill>
                <a:effectLst/>
                <a:latin typeface="Open Sans" panose="020B0606030504020204" pitchFamily="34" charset="0"/>
              </a:rPr>
              <a:t>Talk test</a:t>
            </a:r>
            <a:r>
              <a:rPr lang="en-US" b="0" i="0" dirty="0">
                <a:solidFill>
                  <a:srgbClr val="454545"/>
                </a:solidFill>
                <a:effectLst/>
                <a:latin typeface="Open Sans" panose="020B0606030504020204" pitchFamily="34" charset="0"/>
              </a:rPr>
              <a:t>: "I can sing" while doing the activity.</a:t>
            </a:r>
          </a:p>
          <a:p>
            <a:endParaRPr lang="en-US" dirty="0"/>
          </a:p>
        </p:txBody>
      </p:sp>
    </p:spTree>
    <p:extLst>
      <p:ext uri="{BB962C8B-B14F-4D97-AF65-F5344CB8AC3E}">
        <p14:creationId xmlns:p14="http://schemas.microsoft.com/office/powerpoint/2010/main" val="91749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7994-899A-C08C-B745-D88B43880E7E}"/>
              </a:ext>
            </a:extLst>
          </p:cNvPr>
          <p:cNvSpPr>
            <a:spLocks noGrp="1"/>
          </p:cNvSpPr>
          <p:nvPr>
            <p:ph type="title"/>
          </p:nvPr>
        </p:nvSpPr>
        <p:spPr/>
        <p:txBody>
          <a:bodyPr/>
          <a:lstStyle/>
          <a:p>
            <a:r>
              <a:rPr lang="en-US" dirty="0"/>
              <a:t>Light activity Examples:</a:t>
            </a:r>
            <a:br>
              <a:rPr lang="en-US" dirty="0"/>
            </a:br>
            <a:endParaRPr lang="en-US" dirty="0"/>
          </a:p>
        </p:txBody>
      </p:sp>
      <p:sp>
        <p:nvSpPr>
          <p:cNvPr id="3" name="Content Placeholder 2">
            <a:extLst>
              <a:ext uri="{FF2B5EF4-FFF2-40B4-BE49-F238E27FC236}">
                <a16:creationId xmlns:a16="http://schemas.microsoft.com/office/drawing/2014/main" id="{6B0BB80C-9A01-260A-AF5F-F0A95142DB30}"/>
              </a:ext>
            </a:extLst>
          </p:cNvPr>
          <p:cNvSpPr>
            <a:spLocks noGrp="1"/>
          </p:cNvSpPr>
          <p:nvPr>
            <p:ph idx="1"/>
          </p:nvPr>
        </p:nvSpPr>
        <p:spPr/>
        <p:txBody>
          <a:bodyPr>
            <a:normAutofit/>
          </a:bodyPr>
          <a:lstStyle/>
          <a:p>
            <a:endParaRPr lang="en-US" dirty="0"/>
          </a:p>
          <a:p>
            <a:r>
              <a:rPr lang="en-US" dirty="0"/>
              <a:t>Casual walking</a:t>
            </a:r>
          </a:p>
          <a:p>
            <a:r>
              <a:rPr lang="en-US" dirty="0"/>
              <a:t>Bicycling (less than 5 mph=8 km)</a:t>
            </a:r>
          </a:p>
          <a:p>
            <a:r>
              <a:rPr lang="en-US" dirty="0"/>
              <a:t>Stretching</a:t>
            </a:r>
          </a:p>
          <a:p>
            <a:r>
              <a:rPr lang="en-US" dirty="0"/>
              <a:t>Light weight training</a:t>
            </a:r>
          </a:p>
          <a:p>
            <a:r>
              <a:rPr lang="en-US" dirty="0"/>
              <a:t>Dancing slowly</a:t>
            </a:r>
          </a:p>
          <a:p>
            <a:r>
              <a:rPr lang="en-US" dirty="0"/>
              <a:t>Leisurely sports (table tennis, playing catch, fishing)</a:t>
            </a:r>
          </a:p>
          <a:p>
            <a:r>
              <a:rPr lang="en-US" dirty="0"/>
              <a:t>Light yard and house work</a:t>
            </a:r>
          </a:p>
        </p:txBody>
      </p:sp>
    </p:spTree>
    <p:extLst>
      <p:ext uri="{BB962C8B-B14F-4D97-AF65-F5344CB8AC3E}">
        <p14:creationId xmlns:p14="http://schemas.microsoft.com/office/powerpoint/2010/main" val="115400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F9CE-7C52-5A68-599D-08BAF6EC59E0}"/>
              </a:ext>
            </a:extLst>
          </p:cNvPr>
          <p:cNvSpPr>
            <a:spLocks noGrp="1"/>
          </p:cNvSpPr>
          <p:nvPr>
            <p:ph type="title"/>
          </p:nvPr>
        </p:nvSpPr>
        <p:spPr/>
        <p:txBody>
          <a:bodyPr/>
          <a:lstStyle/>
          <a:p>
            <a:r>
              <a:rPr lang="en-US" b="1" i="0" dirty="0">
                <a:effectLst/>
                <a:latin typeface="Open Sans" panose="020B0606030504020204" pitchFamily="34" charset="0"/>
              </a:rPr>
              <a:t>Moderate Intensity</a:t>
            </a:r>
            <a:br>
              <a:rPr lang="en-US" b="1" i="0" dirty="0">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145A9B84-2B99-156B-8A49-9475D3309A89}"/>
              </a:ext>
            </a:extLst>
          </p:cNvPr>
          <p:cNvSpPr>
            <a:spLocks noGrp="1"/>
          </p:cNvSpPr>
          <p:nvPr>
            <p:ph idx="1"/>
          </p:nvPr>
        </p:nvSpPr>
        <p:spPr/>
        <p:txBody>
          <a:bodyPr/>
          <a:lstStyle/>
          <a:p>
            <a:pPr algn="l"/>
            <a:r>
              <a:rPr lang="en-US" b="0" i="0" dirty="0">
                <a:solidFill>
                  <a:srgbClr val="454545"/>
                </a:solidFill>
                <a:effectLst/>
                <a:latin typeface="Open Sans" panose="020B0606030504020204" pitchFamily="34" charset="0"/>
              </a:rPr>
              <a:t>Moderate intensity activities mean you’re working hard enough to raise your heart rate and break a sweat.</a:t>
            </a:r>
          </a:p>
          <a:p>
            <a:pPr algn="l"/>
            <a:r>
              <a:rPr lang="en-US" b="1" i="0" dirty="0">
                <a:solidFill>
                  <a:srgbClr val="454545"/>
                </a:solidFill>
                <a:effectLst/>
                <a:latin typeface="Open Sans" panose="020B0606030504020204" pitchFamily="34" charset="0"/>
              </a:rPr>
              <a:t> Talk test</a:t>
            </a:r>
            <a:r>
              <a:rPr lang="en-US" b="0" i="0" dirty="0">
                <a:solidFill>
                  <a:srgbClr val="454545"/>
                </a:solidFill>
                <a:effectLst/>
                <a:latin typeface="Open Sans" panose="020B0606030504020204" pitchFamily="34" charset="0"/>
              </a:rPr>
              <a:t>: "I can talk, but I can't sing" while doing the activity.</a:t>
            </a:r>
          </a:p>
          <a:p>
            <a:endParaRPr lang="en-US" dirty="0"/>
          </a:p>
        </p:txBody>
      </p:sp>
    </p:spTree>
    <p:extLst>
      <p:ext uri="{BB962C8B-B14F-4D97-AF65-F5344CB8AC3E}">
        <p14:creationId xmlns:p14="http://schemas.microsoft.com/office/powerpoint/2010/main" val="338970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D89B-36AB-8C57-31E4-05E66108B643}"/>
              </a:ext>
            </a:extLst>
          </p:cNvPr>
          <p:cNvSpPr>
            <a:spLocks noGrp="1"/>
          </p:cNvSpPr>
          <p:nvPr>
            <p:ph type="title"/>
          </p:nvPr>
        </p:nvSpPr>
        <p:spPr/>
        <p:txBody>
          <a:bodyPr/>
          <a:lstStyle/>
          <a:p>
            <a:r>
              <a:rPr lang="en-US" dirty="0"/>
              <a:t>Examples: </a:t>
            </a:r>
            <a:br>
              <a:rPr lang="en-US" dirty="0"/>
            </a:br>
            <a:endParaRPr lang="en-US" dirty="0"/>
          </a:p>
        </p:txBody>
      </p:sp>
      <p:sp>
        <p:nvSpPr>
          <p:cNvPr id="3" name="Content Placeholder 2">
            <a:extLst>
              <a:ext uri="{FF2B5EF4-FFF2-40B4-BE49-F238E27FC236}">
                <a16:creationId xmlns:a16="http://schemas.microsoft.com/office/drawing/2014/main" id="{17FFF396-187C-B302-E7E7-B94591A8A459}"/>
              </a:ext>
            </a:extLst>
          </p:cNvPr>
          <p:cNvSpPr>
            <a:spLocks noGrp="1"/>
          </p:cNvSpPr>
          <p:nvPr>
            <p:ph idx="1"/>
          </p:nvPr>
        </p:nvSpPr>
        <p:spPr/>
        <p:txBody>
          <a:bodyPr>
            <a:normAutofit fontScale="92500" lnSpcReduction="20000"/>
          </a:bodyPr>
          <a:lstStyle/>
          <a:p>
            <a:endParaRPr lang="en-US" dirty="0"/>
          </a:p>
          <a:p>
            <a:r>
              <a:rPr lang="en-US" dirty="0"/>
              <a:t>Brisk walking (3 to 4.5 mph)</a:t>
            </a:r>
          </a:p>
          <a:p>
            <a:r>
              <a:rPr lang="en-US" dirty="0"/>
              <a:t>Hiking</a:t>
            </a:r>
          </a:p>
          <a:p>
            <a:r>
              <a:rPr lang="en-US" dirty="0"/>
              <a:t>Bicycling (5 to 9 mph)</a:t>
            </a:r>
          </a:p>
          <a:p>
            <a:r>
              <a:rPr lang="en-US" dirty="0"/>
              <a:t>Low impact aerobics</a:t>
            </a:r>
          </a:p>
          <a:p>
            <a:r>
              <a:rPr lang="en-US" dirty="0"/>
              <a:t>Moderate dancing</a:t>
            </a:r>
          </a:p>
          <a:p>
            <a:r>
              <a:rPr lang="en-US" dirty="0"/>
              <a:t>Competitive tennis and volleyball</a:t>
            </a:r>
          </a:p>
          <a:p>
            <a:r>
              <a:rPr lang="en-US" dirty="0"/>
              <a:t>Yoga</a:t>
            </a:r>
          </a:p>
          <a:p>
            <a:r>
              <a:rPr lang="en-US" dirty="0"/>
              <a:t>Weight training</a:t>
            </a:r>
          </a:p>
          <a:p>
            <a:r>
              <a:rPr lang="en-US" dirty="0"/>
              <a:t>Housework that involves intense scrubbing and cleaning</a:t>
            </a:r>
          </a:p>
        </p:txBody>
      </p:sp>
    </p:spTree>
    <p:extLst>
      <p:ext uri="{BB962C8B-B14F-4D97-AF65-F5344CB8AC3E}">
        <p14:creationId xmlns:p14="http://schemas.microsoft.com/office/powerpoint/2010/main" val="392786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EEAD-7CDF-4A3E-02B7-C4B08874E5B0}"/>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E83DC64F-0587-2423-8401-144355F0E7E8}"/>
              </a:ext>
            </a:extLst>
          </p:cNvPr>
          <p:cNvSpPr>
            <a:spLocks noGrp="1"/>
          </p:cNvSpPr>
          <p:nvPr>
            <p:ph idx="1"/>
          </p:nvPr>
        </p:nvSpPr>
        <p:spPr/>
        <p:txBody>
          <a:bodyPr/>
          <a:lstStyle/>
          <a:p>
            <a:r>
              <a:rPr lang="en-US" dirty="0"/>
              <a:t>Williams’ Basic Nutrition and Diet Therapy 15 EDETION.</a:t>
            </a:r>
          </a:p>
          <a:p>
            <a:r>
              <a:rPr lang="en-US" dirty="0"/>
              <a:t>KRAUSE AND MAHAN’S FOOD AND THE NUTRITION CARE PROCESS,  </a:t>
            </a:r>
          </a:p>
          <a:p>
            <a:pPr marL="0" indent="0">
              <a:buNone/>
            </a:pPr>
            <a:r>
              <a:rPr lang="en-US" dirty="0"/>
              <a:t>   SIXTEENTH EDITION</a:t>
            </a:r>
          </a:p>
        </p:txBody>
      </p:sp>
    </p:spTree>
    <p:extLst>
      <p:ext uri="{BB962C8B-B14F-4D97-AF65-F5344CB8AC3E}">
        <p14:creationId xmlns:p14="http://schemas.microsoft.com/office/powerpoint/2010/main" val="112887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9C0A-2E4B-B0B2-5DC2-EB4745B2A57E}"/>
              </a:ext>
            </a:extLst>
          </p:cNvPr>
          <p:cNvSpPr>
            <a:spLocks noGrp="1"/>
          </p:cNvSpPr>
          <p:nvPr>
            <p:ph type="title"/>
          </p:nvPr>
        </p:nvSpPr>
        <p:spPr/>
        <p:txBody>
          <a:bodyPr/>
          <a:lstStyle/>
          <a:p>
            <a:r>
              <a:rPr lang="en-US" b="1" i="0" dirty="0">
                <a:effectLst/>
                <a:latin typeface="Open Sans" panose="020B0606030504020204" pitchFamily="34" charset="0"/>
              </a:rPr>
              <a:t>Vigorous Intensity</a:t>
            </a:r>
            <a:br>
              <a:rPr lang="en-US" b="1" i="0" dirty="0">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669152E6-94A6-A733-288A-80E7EF03CDE9}"/>
              </a:ext>
            </a:extLst>
          </p:cNvPr>
          <p:cNvSpPr>
            <a:spLocks noGrp="1"/>
          </p:cNvSpPr>
          <p:nvPr>
            <p:ph idx="1"/>
          </p:nvPr>
        </p:nvSpPr>
        <p:spPr/>
        <p:txBody>
          <a:bodyPr/>
          <a:lstStyle/>
          <a:p>
            <a:pPr algn="l"/>
            <a:r>
              <a:rPr lang="en-US" b="0" i="0" dirty="0">
                <a:solidFill>
                  <a:srgbClr val="454545"/>
                </a:solidFill>
                <a:effectLst/>
                <a:latin typeface="Open Sans" panose="020B0606030504020204" pitchFamily="34" charset="0"/>
              </a:rPr>
              <a:t>Vigorous intensity activities means you’re breathing hard and fast, and your heart rate has gone up quite a bit.</a:t>
            </a:r>
            <a:r>
              <a:rPr lang="en-US" b="1" i="0" dirty="0">
                <a:solidFill>
                  <a:srgbClr val="454545"/>
                </a:solidFill>
                <a:effectLst/>
                <a:latin typeface="Open Sans" panose="020B0606030504020204" pitchFamily="34" charset="0"/>
              </a:rPr>
              <a:t> </a:t>
            </a:r>
          </a:p>
          <a:p>
            <a:pPr algn="l"/>
            <a:r>
              <a:rPr lang="en-US" b="1" i="0" dirty="0">
                <a:solidFill>
                  <a:srgbClr val="454545"/>
                </a:solidFill>
                <a:effectLst/>
                <a:latin typeface="Open Sans" panose="020B0606030504020204" pitchFamily="34" charset="0"/>
              </a:rPr>
              <a:t>Talk test</a:t>
            </a:r>
            <a:r>
              <a:rPr lang="en-US" b="0" i="0" dirty="0">
                <a:solidFill>
                  <a:srgbClr val="454545"/>
                </a:solidFill>
                <a:effectLst/>
                <a:latin typeface="Open Sans" panose="020B0606030504020204" pitchFamily="34" charset="0"/>
              </a:rPr>
              <a:t>: "I can't say more than a few words without pausing for a breath" while doing the activity.</a:t>
            </a:r>
          </a:p>
          <a:p>
            <a:endParaRPr lang="en-US" dirty="0"/>
          </a:p>
        </p:txBody>
      </p:sp>
    </p:spTree>
    <p:extLst>
      <p:ext uri="{BB962C8B-B14F-4D97-AF65-F5344CB8AC3E}">
        <p14:creationId xmlns:p14="http://schemas.microsoft.com/office/powerpoint/2010/main" val="191838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CD23-AFE1-4861-EBAF-D101338A35F5}"/>
              </a:ext>
            </a:extLst>
          </p:cNvPr>
          <p:cNvSpPr>
            <a:spLocks noGrp="1"/>
          </p:cNvSpPr>
          <p:nvPr>
            <p:ph type="title"/>
          </p:nvPr>
        </p:nvSpPr>
        <p:spPr/>
        <p:txBody>
          <a:bodyPr/>
          <a:lstStyle/>
          <a:p>
            <a:r>
              <a:rPr lang="en-US" b="1" i="0" dirty="0">
                <a:solidFill>
                  <a:srgbClr val="454545"/>
                </a:solidFill>
                <a:effectLst/>
                <a:latin typeface="Open Sans" panose="020B0606030504020204" pitchFamily="34" charset="0"/>
              </a:rPr>
              <a:t>Examples: </a:t>
            </a:r>
            <a:br>
              <a:rPr lang="en-US" b="0" i="0" dirty="0">
                <a:solidFill>
                  <a:srgbClr val="454545"/>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F73F9BDC-A3F7-AAFD-ED67-E38064D0B4A1}"/>
              </a:ext>
            </a:extLst>
          </p:cNvPr>
          <p:cNvSpPr>
            <a:spLocks noGrp="1"/>
          </p:cNvSpPr>
          <p:nvPr>
            <p:ph idx="1"/>
          </p:nvPr>
        </p:nvSpPr>
        <p:spPr/>
        <p:txBody>
          <a:bodyPr>
            <a:normAutofit lnSpcReduction="10000"/>
          </a:bodyPr>
          <a:lstStyle/>
          <a:p>
            <a:pPr algn="l">
              <a:spcBef>
                <a:spcPts val="300"/>
              </a:spcBef>
              <a:buFont typeface="Arial" panose="020B0604020202020204" pitchFamily="34" charset="0"/>
              <a:buChar char="•"/>
            </a:pPr>
            <a:r>
              <a:rPr lang="en-US" b="0" i="0" dirty="0">
                <a:solidFill>
                  <a:srgbClr val="454545"/>
                </a:solidFill>
                <a:effectLst/>
                <a:latin typeface="Open Sans" panose="020B0606030504020204" pitchFamily="34" charset="0"/>
              </a:rPr>
              <a:t>Race walking (more than 4.5 mph)</a:t>
            </a:r>
          </a:p>
          <a:p>
            <a:pPr algn="l">
              <a:buFont typeface="Arial" panose="020B0604020202020204" pitchFamily="34" charset="0"/>
              <a:buChar char="•"/>
            </a:pPr>
            <a:r>
              <a:rPr lang="en-US" b="0" i="0" dirty="0">
                <a:solidFill>
                  <a:srgbClr val="454545"/>
                </a:solidFill>
                <a:effectLst/>
                <a:latin typeface="Open Sans" panose="020B0606030504020204" pitchFamily="34" charset="0"/>
              </a:rPr>
              <a:t>Jogging/Running</a:t>
            </a:r>
          </a:p>
          <a:p>
            <a:pPr algn="l">
              <a:buFont typeface="Arial" panose="020B0604020202020204" pitchFamily="34" charset="0"/>
              <a:buChar char="•"/>
            </a:pPr>
            <a:r>
              <a:rPr lang="en-US" b="0" i="0" dirty="0">
                <a:solidFill>
                  <a:srgbClr val="454545"/>
                </a:solidFill>
                <a:effectLst/>
                <a:latin typeface="Open Sans" panose="020B0606030504020204" pitchFamily="34" charset="0"/>
              </a:rPr>
              <a:t>Mountain climbing</a:t>
            </a:r>
          </a:p>
          <a:p>
            <a:pPr algn="l">
              <a:buFont typeface="Arial" panose="020B0604020202020204" pitchFamily="34" charset="0"/>
              <a:buChar char="•"/>
            </a:pPr>
            <a:r>
              <a:rPr lang="en-US" b="0" i="0" dirty="0">
                <a:solidFill>
                  <a:srgbClr val="454545"/>
                </a:solidFill>
                <a:effectLst/>
                <a:latin typeface="Open Sans" panose="020B0606030504020204" pitchFamily="34" charset="0"/>
              </a:rPr>
              <a:t>Bicycling (more than 10 mph)</a:t>
            </a:r>
          </a:p>
          <a:p>
            <a:pPr algn="l">
              <a:buFont typeface="Arial" panose="020B0604020202020204" pitchFamily="34" charset="0"/>
              <a:buChar char="•"/>
            </a:pPr>
            <a:r>
              <a:rPr lang="en-US" b="0" i="0" dirty="0">
                <a:solidFill>
                  <a:srgbClr val="454545"/>
                </a:solidFill>
                <a:effectLst/>
                <a:latin typeface="Open Sans" panose="020B0606030504020204" pitchFamily="34" charset="0"/>
              </a:rPr>
              <a:t>High impact or step aerobics</a:t>
            </a:r>
          </a:p>
          <a:p>
            <a:pPr algn="l">
              <a:buFont typeface="Arial" panose="020B0604020202020204" pitchFamily="34" charset="0"/>
              <a:buChar char="•"/>
            </a:pPr>
            <a:r>
              <a:rPr lang="en-US" b="0" i="0" dirty="0">
                <a:solidFill>
                  <a:srgbClr val="454545"/>
                </a:solidFill>
                <a:effectLst/>
                <a:latin typeface="Open Sans" panose="020B0606030504020204" pitchFamily="34" charset="0"/>
              </a:rPr>
              <a:t>Vigorous dancing</a:t>
            </a:r>
          </a:p>
          <a:p>
            <a:pPr algn="l">
              <a:buFont typeface="Arial" panose="020B0604020202020204" pitchFamily="34" charset="0"/>
              <a:buChar char="•"/>
            </a:pPr>
            <a:r>
              <a:rPr lang="en-US" b="0" i="0" dirty="0">
                <a:solidFill>
                  <a:srgbClr val="454545"/>
                </a:solidFill>
                <a:effectLst/>
                <a:latin typeface="Open Sans" panose="020B0606030504020204" pitchFamily="34" charset="0"/>
              </a:rPr>
              <a:t>Karate, judo, </a:t>
            </a:r>
            <a:r>
              <a:rPr lang="en-US" b="0" i="0" dirty="0" err="1">
                <a:solidFill>
                  <a:srgbClr val="454545"/>
                </a:solidFill>
                <a:effectLst/>
                <a:latin typeface="Open Sans" panose="020B0606030504020204" pitchFamily="34" charset="0"/>
              </a:rPr>
              <a:t>tae</a:t>
            </a:r>
            <a:r>
              <a:rPr lang="en-US" b="0" i="0" dirty="0">
                <a:solidFill>
                  <a:srgbClr val="454545"/>
                </a:solidFill>
                <a:effectLst/>
                <a:latin typeface="Open Sans" panose="020B0606030504020204" pitchFamily="34" charset="0"/>
              </a:rPr>
              <a:t> kwon do, jujitsu</a:t>
            </a:r>
          </a:p>
          <a:p>
            <a:pPr algn="l">
              <a:buFont typeface="Arial" panose="020B0604020202020204" pitchFamily="34" charset="0"/>
              <a:buChar char="•"/>
            </a:pPr>
            <a:r>
              <a:rPr lang="en-US" b="0" i="0" dirty="0">
                <a:solidFill>
                  <a:srgbClr val="454545"/>
                </a:solidFill>
                <a:effectLst/>
                <a:latin typeface="Open Sans" panose="020B0606030504020204" pitchFamily="34" charset="0"/>
              </a:rPr>
              <a:t>Competitive basketball, soccer, or football</a:t>
            </a:r>
          </a:p>
          <a:p>
            <a:pPr algn="l">
              <a:buFont typeface="Arial" panose="020B0604020202020204" pitchFamily="34" charset="0"/>
              <a:buChar char="•"/>
            </a:pPr>
            <a:r>
              <a:rPr lang="en-US" b="0" i="0" dirty="0">
                <a:solidFill>
                  <a:srgbClr val="454545"/>
                </a:solidFill>
                <a:effectLst/>
                <a:latin typeface="Open Sans" panose="020B0606030504020204" pitchFamily="34" charset="0"/>
              </a:rPr>
              <a:t>Swimming laps</a:t>
            </a:r>
          </a:p>
          <a:p>
            <a:endParaRPr lang="en-US" dirty="0"/>
          </a:p>
        </p:txBody>
      </p:sp>
      <p:pic>
        <p:nvPicPr>
          <p:cNvPr id="1026" name="Picture 2" descr="Brazilian Jiu Jitsu vs Karate vs Taekwondo - Gracie Castle Hill">
            <a:extLst>
              <a:ext uri="{FF2B5EF4-FFF2-40B4-BE49-F238E27FC236}">
                <a16:creationId xmlns:a16="http://schemas.microsoft.com/office/drawing/2014/main" id="{01AF03BC-BA3D-2A27-5FFB-E7484086A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48" y="1027906"/>
            <a:ext cx="2286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301CC0-D21B-B654-2E12-CFF93E51119B}"/>
              </a:ext>
            </a:extLst>
          </p:cNvPr>
          <p:cNvSpPr txBox="1"/>
          <p:nvPr/>
        </p:nvSpPr>
        <p:spPr>
          <a:xfrm>
            <a:off x="7667740" y="3007605"/>
            <a:ext cx="4241494" cy="1477328"/>
          </a:xfrm>
          <a:prstGeom prst="rect">
            <a:avLst/>
          </a:prstGeom>
          <a:noFill/>
        </p:spPr>
        <p:txBody>
          <a:bodyPr wrap="square" rtlCol="0">
            <a:spAutoFit/>
          </a:bodyPr>
          <a:lstStyle/>
          <a:p>
            <a:r>
              <a:rPr lang="en-US" dirty="0"/>
              <a:t>While Karate has a focus on punching and hand-based strikes, and Taekwondo focuses on (often spectacular) kicking combinations, Jiu-Jitsu is about subduing an opponent or aggressor.</a:t>
            </a:r>
          </a:p>
        </p:txBody>
      </p:sp>
    </p:spTree>
    <p:extLst>
      <p:ext uri="{BB962C8B-B14F-4D97-AF65-F5344CB8AC3E}">
        <p14:creationId xmlns:p14="http://schemas.microsoft.com/office/powerpoint/2010/main" val="348777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8B56-C012-E991-4041-D703B92B0551}"/>
              </a:ext>
            </a:extLst>
          </p:cNvPr>
          <p:cNvSpPr>
            <a:spLocks noGrp="1"/>
          </p:cNvSpPr>
          <p:nvPr>
            <p:ph type="title"/>
          </p:nvPr>
        </p:nvSpPr>
        <p:spPr/>
        <p:txBody>
          <a:bodyPr/>
          <a:lstStyle/>
          <a:p>
            <a:r>
              <a:rPr lang="en-US" dirty="0"/>
              <a:t>IDEAL CARDIOVASCULAR GOALS ARE AS FOLLOWS FOR ADULTS: (CONT.)</a:t>
            </a:r>
          </a:p>
        </p:txBody>
      </p:sp>
      <p:sp>
        <p:nvSpPr>
          <p:cNvPr id="3" name="Content Placeholder 2">
            <a:extLst>
              <a:ext uri="{FF2B5EF4-FFF2-40B4-BE49-F238E27FC236}">
                <a16:creationId xmlns:a16="http://schemas.microsoft.com/office/drawing/2014/main" id="{298A6A6B-9254-D5F6-2121-A41BF7D869AD}"/>
              </a:ext>
            </a:extLst>
          </p:cNvPr>
          <p:cNvSpPr>
            <a:spLocks noGrp="1"/>
          </p:cNvSpPr>
          <p:nvPr>
            <p:ph idx="1"/>
          </p:nvPr>
        </p:nvSpPr>
        <p:spPr/>
        <p:txBody>
          <a:bodyPr>
            <a:normAutofit fontScale="85000" lnSpcReduction="10000"/>
          </a:bodyPr>
          <a:lstStyle/>
          <a:p>
            <a:pPr marL="0" indent="0">
              <a:buNone/>
            </a:pPr>
            <a:r>
              <a:rPr lang="en-US" dirty="0"/>
              <a:t>• Achieve at least 4 of the 5 following key components of a healthy diet:</a:t>
            </a:r>
          </a:p>
          <a:p>
            <a:pPr marL="0" indent="0">
              <a:buNone/>
            </a:pPr>
            <a:r>
              <a:rPr lang="en-US" dirty="0"/>
              <a:t> • Fruits and vegetables: consume &gt;4.5 cups per day </a:t>
            </a:r>
          </a:p>
          <a:p>
            <a:pPr marL="0" indent="0">
              <a:buNone/>
            </a:pPr>
            <a:r>
              <a:rPr lang="en-US" dirty="0"/>
              <a:t>• Fish: consume more than two, 3.5-oz servings per week (preferably oily fish) </a:t>
            </a:r>
          </a:p>
          <a:p>
            <a:pPr marL="0" indent="0">
              <a:buNone/>
            </a:pPr>
            <a:r>
              <a:rPr lang="en-US" dirty="0"/>
              <a:t>• Fiber-rich whole grains ( &gt;1.1 g of fiber per 10 g of carbohydrates): consume three 1-oz-equivalent servings per day </a:t>
            </a:r>
          </a:p>
          <a:p>
            <a:pPr marL="0" indent="0">
              <a:buNone/>
            </a:pPr>
            <a:r>
              <a:rPr lang="en-US" dirty="0"/>
              <a:t>• Sodium: 	limit	to	&lt;1500	mg	per	day</a:t>
            </a:r>
          </a:p>
          <a:p>
            <a:pPr marL="0" indent="0">
              <a:buNone/>
            </a:pPr>
            <a:r>
              <a:rPr lang="en-US" dirty="0"/>
              <a:t> •Sugar-sweetened	beverages:	limit	to	&lt;450	kcal	(36oz)	total	per	week</a:t>
            </a:r>
          </a:p>
          <a:p>
            <a:pPr marL="0" indent="0">
              <a:buNone/>
            </a:pPr>
            <a:r>
              <a:rPr lang="en-US" dirty="0"/>
              <a:t> Blood	pressure:	&lt;120/&lt;80	mm	Hg</a:t>
            </a:r>
          </a:p>
          <a:p>
            <a:pPr marL="0" indent="0">
              <a:buNone/>
            </a:pPr>
            <a:r>
              <a:rPr lang="en-US" dirty="0"/>
              <a:t> Fasting blood	glucose:	&lt;100	mg/dL</a:t>
            </a:r>
          </a:p>
          <a:p>
            <a:pPr marL="0" indent="0">
              <a:buNone/>
            </a:pPr>
            <a:r>
              <a:rPr lang="en-US" dirty="0"/>
              <a:t> Cholesterol:	&lt;200	mg/dL</a:t>
            </a:r>
          </a:p>
          <a:p>
            <a:endParaRPr lang="en-US" dirty="0"/>
          </a:p>
        </p:txBody>
      </p:sp>
    </p:spTree>
    <p:extLst>
      <p:ext uri="{BB962C8B-B14F-4D97-AF65-F5344CB8AC3E}">
        <p14:creationId xmlns:p14="http://schemas.microsoft.com/office/powerpoint/2010/main" val="1906709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AB0FF-AAEC-1671-9C86-D80EFDF4D055}"/>
              </a:ext>
            </a:extLst>
          </p:cNvPr>
          <p:cNvPicPr>
            <a:picLocks noChangeAspect="1"/>
          </p:cNvPicPr>
          <p:nvPr/>
        </p:nvPicPr>
        <p:blipFill>
          <a:blip r:embed="rId2"/>
          <a:srcRect l="20241" t="17028" r="50000" b="7149"/>
          <a:stretch/>
        </p:blipFill>
        <p:spPr>
          <a:xfrm>
            <a:off x="2467778" y="385590"/>
            <a:ext cx="7788926" cy="5982159"/>
          </a:xfrm>
          <a:prstGeom prst="rect">
            <a:avLst/>
          </a:prstGeom>
        </p:spPr>
      </p:pic>
    </p:spTree>
    <p:extLst>
      <p:ext uri="{BB962C8B-B14F-4D97-AF65-F5344CB8AC3E}">
        <p14:creationId xmlns:p14="http://schemas.microsoft.com/office/powerpoint/2010/main" val="2649831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80CCC5-339F-9D5B-94EA-6E2880A37FB3}"/>
              </a:ext>
            </a:extLst>
          </p:cNvPr>
          <p:cNvPicPr>
            <a:picLocks noChangeAspect="1"/>
          </p:cNvPicPr>
          <p:nvPr/>
        </p:nvPicPr>
        <p:blipFill>
          <a:blip r:embed="rId2"/>
          <a:srcRect l="21235" t="15582" r="18946" b="26426"/>
          <a:stretch/>
        </p:blipFill>
        <p:spPr>
          <a:xfrm>
            <a:off x="1134737" y="1068636"/>
            <a:ext cx="9992299" cy="5012675"/>
          </a:xfrm>
          <a:prstGeom prst="rect">
            <a:avLst/>
          </a:prstGeom>
        </p:spPr>
      </p:pic>
    </p:spTree>
    <p:extLst>
      <p:ext uri="{BB962C8B-B14F-4D97-AF65-F5344CB8AC3E}">
        <p14:creationId xmlns:p14="http://schemas.microsoft.com/office/powerpoint/2010/main" val="190691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58CCD-DF5B-E800-5247-6E3A1A6E70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E96AAD-DFBB-B863-EE6C-D1996D799B62}"/>
              </a:ext>
            </a:extLst>
          </p:cNvPr>
          <p:cNvSpPr>
            <a:spLocks noGrp="1"/>
          </p:cNvSpPr>
          <p:nvPr>
            <p:ph type="title"/>
          </p:nvPr>
        </p:nvSpPr>
        <p:spPr/>
        <p:txBody>
          <a:bodyPr/>
          <a:lstStyle/>
          <a:p>
            <a:r>
              <a:rPr lang="en-US" dirty="0"/>
              <a:t>Trans fats</a:t>
            </a:r>
          </a:p>
        </p:txBody>
      </p:sp>
      <p:sp>
        <p:nvSpPr>
          <p:cNvPr id="4" name="Content Placeholder 3">
            <a:extLst>
              <a:ext uri="{FF2B5EF4-FFF2-40B4-BE49-F238E27FC236}">
                <a16:creationId xmlns:a16="http://schemas.microsoft.com/office/drawing/2014/main" id="{0627B30B-47ED-5A27-FE8E-3AD025F086B1}"/>
              </a:ext>
            </a:extLst>
          </p:cNvPr>
          <p:cNvSpPr>
            <a:spLocks noGrp="1"/>
          </p:cNvSpPr>
          <p:nvPr>
            <p:ph idx="1"/>
          </p:nvPr>
        </p:nvSpPr>
        <p:spPr/>
        <p:txBody>
          <a:bodyPr>
            <a:normAutofit/>
          </a:bodyPr>
          <a:lstStyle/>
          <a:p>
            <a:r>
              <a:rPr lang="en-US" b="0" i="0" dirty="0">
                <a:effectLst/>
                <a:latin typeface="arial" panose="020B0604020202020204" pitchFamily="34" charset="0"/>
              </a:rPr>
              <a:t>Trans fat, also called trans-unsaturated fatty acids, or trans fatty acids, is a type of unsaturated fat that occurs in foods.</a:t>
            </a:r>
          </a:p>
          <a:p>
            <a:r>
              <a:rPr lang="en-US" b="0" i="0" dirty="0">
                <a:effectLst/>
                <a:latin typeface="arial" panose="020B0604020202020204" pitchFamily="34" charset="0"/>
              </a:rPr>
              <a:t> Trace concentrations of trans fats occur naturally, but large amounts are found in some processed foods.</a:t>
            </a:r>
          </a:p>
          <a:p>
            <a:r>
              <a:rPr lang="en-US" dirty="0"/>
              <a:t>Saturated fat increases serum cholesterol. Trans fat does the same thing, but the increase in LDL (bad cholesterol) is greater, while HDL (good cholesterol) may decrease, making the critical LDL/HDL ratio worse. In addition, trans fat may have a greater impact on inflammation.</a:t>
            </a:r>
          </a:p>
        </p:txBody>
      </p:sp>
    </p:spTree>
    <p:extLst>
      <p:ext uri="{BB962C8B-B14F-4D97-AF65-F5344CB8AC3E}">
        <p14:creationId xmlns:p14="http://schemas.microsoft.com/office/powerpoint/2010/main" val="98070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ED5BE9-B3C1-25A9-D0DF-DD89D38A25F4}"/>
              </a:ext>
            </a:extLst>
          </p:cNvPr>
          <p:cNvPicPr>
            <a:picLocks noChangeAspect="1"/>
          </p:cNvPicPr>
          <p:nvPr/>
        </p:nvPicPr>
        <p:blipFill>
          <a:blip r:embed="rId2"/>
          <a:srcRect l="19970" t="59597" r="28162" b="9880"/>
          <a:stretch/>
        </p:blipFill>
        <p:spPr>
          <a:xfrm>
            <a:off x="1024570" y="848299"/>
            <a:ext cx="9309252" cy="4527932"/>
          </a:xfrm>
          <a:prstGeom prst="rect">
            <a:avLst/>
          </a:prstGeom>
        </p:spPr>
      </p:pic>
    </p:spTree>
    <p:extLst>
      <p:ext uri="{BB962C8B-B14F-4D97-AF65-F5344CB8AC3E}">
        <p14:creationId xmlns:p14="http://schemas.microsoft.com/office/powerpoint/2010/main" val="528250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ABAD-D6A6-43EE-28D7-61D4C945D8A7}"/>
              </a:ext>
            </a:extLst>
          </p:cNvPr>
          <p:cNvSpPr>
            <a:spLocks noGrp="1"/>
          </p:cNvSpPr>
          <p:nvPr>
            <p:ph type="title"/>
          </p:nvPr>
        </p:nvSpPr>
        <p:spPr/>
        <p:txBody>
          <a:bodyPr/>
          <a:lstStyle/>
          <a:p>
            <a:r>
              <a:rPr lang="en-US" b="1" dirty="0"/>
              <a:t>Therapeutic Lifestyle Changes (TLC)</a:t>
            </a:r>
            <a:endParaRPr lang="en-US" dirty="0"/>
          </a:p>
        </p:txBody>
      </p:sp>
      <p:sp>
        <p:nvSpPr>
          <p:cNvPr id="3" name="Content Placeholder 2">
            <a:extLst>
              <a:ext uri="{FF2B5EF4-FFF2-40B4-BE49-F238E27FC236}">
                <a16:creationId xmlns:a16="http://schemas.microsoft.com/office/drawing/2014/main" id="{685E4B16-76D8-5A0B-EAF8-C6038A7EEEE2}"/>
              </a:ext>
            </a:extLst>
          </p:cNvPr>
          <p:cNvSpPr>
            <a:spLocks noGrp="1"/>
          </p:cNvSpPr>
          <p:nvPr>
            <p:ph idx="1"/>
          </p:nvPr>
        </p:nvSpPr>
        <p:spPr/>
        <p:txBody>
          <a:bodyPr/>
          <a:lstStyle/>
          <a:p>
            <a:r>
              <a:rPr lang="en-US" dirty="0"/>
              <a:t>an intensive lifestyle intervention that is focused on appropriate weight, diet, physical activity, and other controllable risk factors to reduce cholesterol levels and to prevent other complications of heart disease. </a:t>
            </a:r>
          </a:p>
        </p:txBody>
      </p:sp>
    </p:spTree>
    <p:extLst>
      <p:ext uri="{BB962C8B-B14F-4D97-AF65-F5344CB8AC3E}">
        <p14:creationId xmlns:p14="http://schemas.microsoft.com/office/powerpoint/2010/main" val="1166375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CD75-267A-4ABA-35B1-889F4EF24A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8A8E88-B5C7-81AC-5C9E-D11CFE8D24DC}"/>
              </a:ext>
            </a:extLst>
          </p:cNvPr>
          <p:cNvSpPr>
            <a:spLocks noGrp="1"/>
          </p:cNvSpPr>
          <p:nvPr>
            <p:ph idx="1"/>
          </p:nvPr>
        </p:nvSpPr>
        <p:spPr/>
        <p:txBody>
          <a:bodyPr/>
          <a:lstStyle/>
          <a:p>
            <a:r>
              <a:rPr lang="en-US" dirty="0"/>
              <a:t>When the risk factor of obesity is present, weight loss via negative energy balance is encouraged.</a:t>
            </a:r>
          </a:p>
          <a:p>
            <a:r>
              <a:rPr lang="en-US" dirty="0"/>
              <a:t>Negative energy balance should be achieved through reduced energy intake and increased energy expenditure from regular physical activity.</a:t>
            </a:r>
          </a:p>
          <a:p>
            <a:r>
              <a:rPr lang="en-US" dirty="0"/>
              <a:t> A treadmill exercise tolerance test is ideal to determine the exercise limit for individuals who are older, who are obese, or who have a history of CVD or hypertension before they start an exercise program</a:t>
            </a:r>
          </a:p>
        </p:txBody>
      </p:sp>
    </p:spTree>
    <p:extLst>
      <p:ext uri="{BB962C8B-B14F-4D97-AF65-F5344CB8AC3E}">
        <p14:creationId xmlns:p14="http://schemas.microsoft.com/office/powerpoint/2010/main" val="1104324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BE98-BC7A-367E-C7BE-8C3AE360B74E}"/>
              </a:ext>
            </a:extLst>
          </p:cNvPr>
          <p:cNvSpPr>
            <a:spLocks noGrp="1"/>
          </p:cNvSpPr>
          <p:nvPr>
            <p:ph type="title"/>
          </p:nvPr>
        </p:nvSpPr>
        <p:spPr/>
        <p:txBody>
          <a:bodyPr/>
          <a:lstStyle/>
          <a:p>
            <a:r>
              <a:rPr lang="en-US" dirty="0"/>
              <a:t>Drug therapy</a:t>
            </a:r>
          </a:p>
        </p:txBody>
      </p:sp>
      <p:sp>
        <p:nvSpPr>
          <p:cNvPr id="3" name="Content Placeholder 2">
            <a:extLst>
              <a:ext uri="{FF2B5EF4-FFF2-40B4-BE49-F238E27FC236}">
                <a16:creationId xmlns:a16="http://schemas.microsoft.com/office/drawing/2014/main" id="{F245ACAF-8F1C-F64E-26BA-BF258C118F10}"/>
              </a:ext>
            </a:extLst>
          </p:cNvPr>
          <p:cNvSpPr>
            <a:spLocks noGrp="1"/>
          </p:cNvSpPr>
          <p:nvPr>
            <p:ph idx="1"/>
          </p:nvPr>
        </p:nvSpPr>
        <p:spPr/>
        <p:txBody>
          <a:bodyPr/>
          <a:lstStyle/>
          <a:p>
            <a:r>
              <a:rPr lang="en-US" dirty="0"/>
              <a:t>As the number and severity of risk factors increase, the point at which drug therapy should begin is hastened. For example, a person with few or no risk factors associated with CVD may wait to initiate drug therapy until LDL-cholesterol levels exceed 190 mg/dL .</a:t>
            </a:r>
          </a:p>
          <a:p>
            <a:r>
              <a:rPr lang="en-US" dirty="0"/>
              <a:t>whereas an individual with significant risk for CVD should consider drug therapy when LDL-cholesterol levels rise to more than 100 mg/dL.</a:t>
            </a:r>
          </a:p>
        </p:txBody>
      </p:sp>
    </p:spTree>
    <p:extLst>
      <p:ext uri="{BB962C8B-B14F-4D97-AF65-F5344CB8AC3E}">
        <p14:creationId xmlns:p14="http://schemas.microsoft.com/office/powerpoint/2010/main" val="33140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0413-611C-DEFB-9863-A2E24C749D94}"/>
              </a:ext>
            </a:extLst>
          </p:cNvPr>
          <p:cNvSpPr>
            <a:spLocks noGrp="1"/>
          </p:cNvSpPr>
          <p:nvPr>
            <p:ph type="title"/>
          </p:nvPr>
        </p:nvSpPr>
        <p:spPr/>
        <p:txBody>
          <a:bodyPr/>
          <a:lstStyle/>
          <a:p>
            <a:r>
              <a:rPr lang="en-US" b="1" i="0" dirty="0">
                <a:solidFill>
                  <a:srgbClr val="363636"/>
                </a:solidFill>
                <a:effectLst/>
                <a:latin typeface="__Roboto_095985"/>
              </a:rPr>
              <a:t>What is medical nutrition therapy?</a:t>
            </a:r>
            <a:br>
              <a:rPr lang="en-US" b="1" i="0" dirty="0">
                <a:solidFill>
                  <a:srgbClr val="363636"/>
                </a:solidFill>
                <a:effectLst/>
                <a:latin typeface="__Roboto_095985"/>
              </a:rPr>
            </a:br>
            <a:endParaRPr lang="en-US" dirty="0"/>
          </a:p>
        </p:txBody>
      </p:sp>
      <p:sp>
        <p:nvSpPr>
          <p:cNvPr id="3" name="Content Placeholder 2">
            <a:extLst>
              <a:ext uri="{FF2B5EF4-FFF2-40B4-BE49-F238E27FC236}">
                <a16:creationId xmlns:a16="http://schemas.microsoft.com/office/drawing/2014/main" id="{9B579A46-E652-96CE-5D13-2A16588ACDEF}"/>
              </a:ext>
            </a:extLst>
          </p:cNvPr>
          <p:cNvSpPr>
            <a:spLocks noGrp="1"/>
          </p:cNvSpPr>
          <p:nvPr>
            <p:ph idx="1"/>
          </p:nvPr>
        </p:nvSpPr>
        <p:spPr/>
        <p:txBody>
          <a:bodyPr/>
          <a:lstStyle/>
          <a:p>
            <a:pPr algn="l"/>
            <a:r>
              <a:rPr lang="en-US" b="0" i="0" dirty="0">
                <a:solidFill>
                  <a:srgbClr val="555555"/>
                </a:solidFill>
                <a:effectLst/>
                <a:latin typeface="__Roboto_095985"/>
              </a:rPr>
              <a:t>Medical nutrition therapy (MNT) is a form of </a:t>
            </a:r>
            <a:r>
              <a:rPr lang="en-US" b="0" i="0" dirty="0">
                <a:solidFill>
                  <a:srgbClr val="FF0000"/>
                </a:solidFill>
                <a:effectLst/>
                <a:latin typeface="__Roboto_095985"/>
              </a:rPr>
              <a:t>treatment</a:t>
            </a:r>
            <a:r>
              <a:rPr lang="en-US" b="0" i="0" dirty="0">
                <a:solidFill>
                  <a:srgbClr val="555555"/>
                </a:solidFill>
                <a:effectLst/>
                <a:latin typeface="__Roboto_095985"/>
              </a:rPr>
              <a:t> that uses </a:t>
            </a:r>
            <a:r>
              <a:rPr lang="en-US" b="0" i="0" dirty="0">
                <a:solidFill>
                  <a:srgbClr val="FF0000"/>
                </a:solidFill>
                <a:effectLst/>
                <a:latin typeface="__Roboto_095985"/>
              </a:rPr>
              <a:t>nutrition education </a:t>
            </a:r>
            <a:r>
              <a:rPr lang="en-US" b="0" i="0" dirty="0">
                <a:solidFill>
                  <a:srgbClr val="555555"/>
                </a:solidFill>
                <a:effectLst/>
                <a:latin typeface="__Roboto_095985"/>
              </a:rPr>
              <a:t>and </a:t>
            </a:r>
            <a:r>
              <a:rPr lang="en-US" b="0" i="0" dirty="0">
                <a:solidFill>
                  <a:srgbClr val="FF0000"/>
                </a:solidFill>
                <a:effectLst/>
                <a:latin typeface="__Roboto_095985"/>
              </a:rPr>
              <a:t>behavioral counseling</a:t>
            </a:r>
            <a:r>
              <a:rPr lang="en-US" b="0" i="0" dirty="0">
                <a:solidFill>
                  <a:srgbClr val="555555"/>
                </a:solidFill>
                <a:effectLst/>
                <a:latin typeface="__Roboto_095985"/>
              </a:rPr>
              <a:t> to </a:t>
            </a:r>
            <a:r>
              <a:rPr lang="en-US" b="0" i="0" dirty="0">
                <a:solidFill>
                  <a:srgbClr val="FF0000"/>
                </a:solidFill>
                <a:effectLst/>
                <a:latin typeface="__Roboto_095985"/>
              </a:rPr>
              <a:t>prevent</a:t>
            </a:r>
            <a:r>
              <a:rPr lang="en-US" b="0" i="0" dirty="0">
                <a:solidFill>
                  <a:srgbClr val="555555"/>
                </a:solidFill>
                <a:effectLst/>
                <a:latin typeface="__Roboto_095985"/>
              </a:rPr>
              <a:t> or </a:t>
            </a:r>
            <a:r>
              <a:rPr lang="en-US" b="0" i="0" dirty="0">
                <a:solidFill>
                  <a:srgbClr val="FF0000"/>
                </a:solidFill>
                <a:effectLst/>
                <a:latin typeface="__Roboto_095985"/>
              </a:rPr>
              <a:t>manage</a:t>
            </a:r>
            <a:r>
              <a:rPr lang="en-US" b="0" i="0" dirty="0">
                <a:solidFill>
                  <a:srgbClr val="555555"/>
                </a:solidFill>
                <a:effectLst/>
                <a:latin typeface="__Roboto_095985"/>
              </a:rPr>
              <a:t> a medical condition.</a:t>
            </a:r>
          </a:p>
          <a:p>
            <a:endParaRPr lang="en-US" dirty="0"/>
          </a:p>
        </p:txBody>
      </p:sp>
    </p:spTree>
    <p:extLst>
      <p:ext uri="{BB962C8B-B14F-4D97-AF65-F5344CB8AC3E}">
        <p14:creationId xmlns:p14="http://schemas.microsoft.com/office/powerpoint/2010/main" val="1407623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2561-DA8F-5808-AA55-FBE29F2E4C89}"/>
              </a:ext>
            </a:extLst>
          </p:cNvPr>
          <p:cNvSpPr>
            <a:spLocks noGrp="1"/>
          </p:cNvSpPr>
          <p:nvPr>
            <p:ph type="title"/>
          </p:nvPr>
        </p:nvSpPr>
        <p:spPr/>
        <p:txBody>
          <a:bodyPr/>
          <a:lstStyle/>
          <a:p>
            <a:r>
              <a:rPr lang="en-US" dirty="0"/>
              <a:t> ESSENTIAL HYPERTENSION “The silent killer,” </a:t>
            </a:r>
          </a:p>
        </p:txBody>
      </p:sp>
      <p:sp>
        <p:nvSpPr>
          <p:cNvPr id="3" name="Content Placeholder 2">
            <a:extLst>
              <a:ext uri="{FF2B5EF4-FFF2-40B4-BE49-F238E27FC236}">
                <a16:creationId xmlns:a16="http://schemas.microsoft.com/office/drawing/2014/main" id="{83A092B8-BD24-4EEE-9F22-946DA57D7FB3}"/>
              </a:ext>
            </a:extLst>
          </p:cNvPr>
          <p:cNvSpPr>
            <a:spLocks noGrp="1"/>
          </p:cNvSpPr>
          <p:nvPr>
            <p:ph idx="1"/>
          </p:nvPr>
        </p:nvSpPr>
        <p:spPr/>
        <p:txBody>
          <a:bodyPr/>
          <a:lstStyle/>
          <a:p>
            <a:r>
              <a:rPr lang="en-US" dirty="0"/>
              <a:t>Essential (or primary) hypertension(90%) an inherent form of high blood pressure with no specific identifiable cause; it is considered to be familial.</a:t>
            </a:r>
          </a:p>
          <a:p>
            <a:r>
              <a:rPr lang="en-US" dirty="0"/>
              <a:t>When speaking of the chronic condition of elevated blood pressure, the term hypertension is more appropriate than high blood pressure, because blood pressure may occasionally be elevated during situations that involve over exertion or stress.</a:t>
            </a:r>
          </a:p>
        </p:txBody>
      </p:sp>
    </p:spTree>
    <p:extLst>
      <p:ext uri="{BB962C8B-B14F-4D97-AF65-F5344CB8AC3E}">
        <p14:creationId xmlns:p14="http://schemas.microsoft.com/office/powerpoint/2010/main" val="242691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04E1-2743-30DA-95A8-54061EC2EE20}"/>
              </a:ext>
            </a:extLst>
          </p:cNvPr>
          <p:cNvSpPr>
            <a:spLocks noGrp="1"/>
          </p:cNvSpPr>
          <p:nvPr>
            <p:ph type="title"/>
          </p:nvPr>
        </p:nvSpPr>
        <p:spPr/>
        <p:txBody>
          <a:bodyPr>
            <a:normAutofit fontScale="90000"/>
          </a:bodyPr>
          <a:lstStyle/>
          <a:p>
            <a:r>
              <a:rPr lang="en-US" sz="4000" dirty="0"/>
              <a:t>There are significant indications that many genetic variants play a role in the heritability of hypertension and the individual differences to medication treatment.</a:t>
            </a:r>
            <a:br>
              <a:rPr lang="en-US" dirty="0"/>
            </a:br>
            <a:endParaRPr lang="en-US" dirty="0"/>
          </a:p>
        </p:txBody>
      </p:sp>
      <p:sp>
        <p:nvSpPr>
          <p:cNvPr id="3" name="Content Placeholder 2">
            <a:extLst>
              <a:ext uri="{FF2B5EF4-FFF2-40B4-BE49-F238E27FC236}">
                <a16:creationId xmlns:a16="http://schemas.microsoft.com/office/drawing/2014/main" id="{D353E794-8728-6B6C-1B21-43FC25BAA23D}"/>
              </a:ext>
            </a:extLst>
          </p:cNvPr>
          <p:cNvSpPr>
            <a:spLocks noGrp="1"/>
          </p:cNvSpPr>
          <p:nvPr>
            <p:ph idx="1"/>
          </p:nvPr>
        </p:nvSpPr>
        <p:spPr/>
        <p:txBody>
          <a:bodyPr>
            <a:normAutofit fontScale="92500" lnSpcReduction="20000"/>
          </a:bodyPr>
          <a:lstStyle/>
          <a:p>
            <a:r>
              <a:rPr lang="en-US" dirty="0"/>
              <a:t>A </a:t>
            </a:r>
            <a:r>
              <a:rPr lang="en-US" dirty="0">
                <a:solidFill>
                  <a:srgbClr val="FF0000"/>
                </a:solidFill>
              </a:rPr>
              <a:t>family history of hyper tension quadruples one’s </a:t>
            </a:r>
            <a:r>
              <a:rPr lang="en-US" dirty="0"/>
              <a:t>risk of developing hyper tension.</a:t>
            </a:r>
          </a:p>
          <a:p>
            <a:r>
              <a:rPr lang="en-US" dirty="0"/>
              <a:t> </a:t>
            </a:r>
            <a:r>
              <a:rPr lang="en-US" dirty="0">
                <a:solidFill>
                  <a:srgbClr val="FF0000"/>
                </a:solidFill>
              </a:rPr>
              <a:t>Children of hypertensive parents are twice as likely to develop hypertension</a:t>
            </a:r>
            <a:r>
              <a:rPr lang="en-US" dirty="0"/>
              <a:t>; and hypertension during childhood is strongly associated with pervasive hypertension throughout life.</a:t>
            </a:r>
          </a:p>
          <a:p>
            <a:r>
              <a:rPr lang="en-US" dirty="0">
                <a:solidFill>
                  <a:srgbClr val="FF0000"/>
                </a:solidFill>
              </a:rPr>
              <a:t>Obesity worsens the condition through a multitude of pathways</a:t>
            </a:r>
            <a:r>
              <a:rPr lang="en-US" dirty="0"/>
              <a:t>, including inflammation, renal damage, endothelial damage, oxidative stress, and hyperinsulinemia.</a:t>
            </a:r>
          </a:p>
          <a:p>
            <a:r>
              <a:rPr lang="en-US" dirty="0">
                <a:solidFill>
                  <a:srgbClr val="FF0000"/>
                </a:solidFill>
              </a:rPr>
              <a:t> Smoking also increases blood pressure</a:t>
            </a:r>
            <a:r>
              <a:rPr lang="en-US" dirty="0"/>
              <a:t>, because nicotine constricts the small blood vessels.</a:t>
            </a:r>
          </a:p>
          <a:p>
            <a:r>
              <a:rPr lang="en-US" dirty="0"/>
              <a:t> </a:t>
            </a:r>
            <a:r>
              <a:rPr lang="en-US" dirty="0">
                <a:solidFill>
                  <a:srgbClr val="FF0000"/>
                </a:solidFill>
              </a:rPr>
              <a:t>Other risk factors </a:t>
            </a:r>
            <a:r>
              <a:rPr lang="en-US" dirty="0"/>
              <a:t>include increasing age, ethnicity, physical inactivity, alcohol consumption, sodium intake, and chronic stress.</a:t>
            </a:r>
          </a:p>
        </p:txBody>
      </p:sp>
    </p:spTree>
    <p:extLst>
      <p:ext uri="{BB962C8B-B14F-4D97-AF65-F5344CB8AC3E}">
        <p14:creationId xmlns:p14="http://schemas.microsoft.com/office/powerpoint/2010/main" val="188517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7F7A6D-E3B7-6516-525F-3F02425F6D78}"/>
              </a:ext>
            </a:extLst>
          </p:cNvPr>
          <p:cNvPicPr>
            <a:picLocks noChangeAspect="1"/>
          </p:cNvPicPr>
          <p:nvPr/>
        </p:nvPicPr>
        <p:blipFill>
          <a:blip r:embed="rId2"/>
          <a:srcRect l="22681" t="26667" r="21837" b="24819"/>
          <a:stretch/>
        </p:blipFill>
        <p:spPr>
          <a:xfrm>
            <a:off x="1123720" y="627961"/>
            <a:ext cx="10102468" cy="5133861"/>
          </a:xfrm>
          <a:prstGeom prst="rect">
            <a:avLst/>
          </a:prstGeom>
        </p:spPr>
      </p:pic>
    </p:spTree>
    <p:extLst>
      <p:ext uri="{BB962C8B-B14F-4D97-AF65-F5344CB8AC3E}">
        <p14:creationId xmlns:p14="http://schemas.microsoft.com/office/powerpoint/2010/main" val="4041649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ACB3B4-5F36-4E86-AEC6-43899A6D4D4B}"/>
              </a:ext>
            </a:extLst>
          </p:cNvPr>
          <p:cNvPicPr>
            <a:picLocks noChangeAspect="1"/>
          </p:cNvPicPr>
          <p:nvPr/>
        </p:nvPicPr>
        <p:blipFill>
          <a:blip r:embed="rId2"/>
          <a:srcRect l="37139" t="21526" r="22831" b="20964"/>
          <a:stretch/>
        </p:blipFill>
        <p:spPr>
          <a:xfrm>
            <a:off x="2093206" y="165254"/>
            <a:ext cx="7315200" cy="5255046"/>
          </a:xfrm>
          <a:prstGeom prst="rect">
            <a:avLst/>
          </a:prstGeom>
        </p:spPr>
      </p:pic>
    </p:spTree>
    <p:extLst>
      <p:ext uri="{BB962C8B-B14F-4D97-AF65-F5344CB8AC3E}">
        <p14:creationId xmlns:p14="http://schemas.microsoft.com/office/powerpoint/2010/main" val="2501512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3B863-54CD-D45F-9723-622FC412E8A2}"/>
              </a:ext>
            </a:extLst>
          </p:cNvPr>
          <p:cNvPicPr>
            <a:picLocks noChangeAspect="1"/>
          </p:cNvPicPr>
          <p:nvPr/>
        </p:nvPicPr>
        <p:blipFill>
          <a:blip r:embed="rId2"/>
          <a:stretch>
            <a:fillRect/>
          </a:stretch>
        </p:blipFill>
        <p:spPr>
          <a:xfrm>
            <a:off x="2047875" y="1300162"/>
            <a:ext cx="8096250" cy="4257675"/>
          </a:xfrm>
          <a:prstGeom prst="rect">
            <a:avLst/>
          </a:prstGeom>
        </p:spPr>
      </p:pic>
      <p:sp>
        <p:nvSpPr>
          <p:cNvPr id="3" name="Title 2">
            <a:extLst>
              <a:ext uri="{FF2B5EF4-FFF2-40B4-BE49-F238E27FC236}">
                <a16:creationId xmlns:a16="http://schemas.microsoft.com/office/drawing/2014/main" id="{4F6A5703-BA92-C956-0FFD-A43BA1BB12BE}"/>
              </a:ext>
            </a:extLst>
          </p:cNvPr>
          <p:cNvSpPr>
            <a:spLocks noGrp="1"/>
          </p:cNvSpPr>
          <p:nvPr>
            <p:ph type="title"/>
          </p:nvPr>
        </p:nvSpPr>
        <p:spPr/>
        <p:txBody>
          <a:bodyPr/>
          <a:lstStyle/>
          <a:p>
            <a:r>
              <a:rPr lang="en-US" dirty="0"/>
              <a:t>Normal vs hypertensive retinopathy</a:t>
            </a:r>
          </a:p>
        </p:txBody>
      </p:sp>
    </p:spTree>
    <p:extLst>
      <p:ext uri="{BB962C8B-B14F-4D97-AF65-F5344CB8AC3E}">
        <p14:creationId xmlns:p14="http://schemas.microsoft.com/office/powerpoint/2010/main" val="1654477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5FCE-0D05-2732-4A4B-9952BA4B1D8D}"/>
              </a:ext>
            </a:extLst>
          </p:cNvPr>
          <p:cNvSpPr>
            <a:spLocks noGrp="1"/>
          </p:cNvSpPr>
          <p:nvPr>
            <p:ph type="title"/>
          </p:nvPr>
        </p:nvSpPr>
        <p:spPr/>
        <p:txBody>
          <a:bodyPr/>
          <a:lstStyle/>
          <a:p>
            <a:r>
              <a:rPr lang="en-US" dirty="0"/>
              <a:t>Prehypertension</a:t>
            </a:r>
          </a:p>
        </p:txBody>
      </p:sp>
      <p:sp>
        <p:nvSpPr>
          <p:cNvPr id="3" name="Content Placeholder 2">
            <a:extLst>
              <a:ext uri="{FF2B5EF4-FFF2-40B4-BE49-F238E27FC236}">
                <a16:creationId xmlns:a16="http://schemas.microsoft.com/office/drawing/2014/main" id="{FB357141-CD04-6231-3376-B8A74547A462}"/>
              </a:ext>
            </a:extLst>
          </p:cNvPr>
          <p:cNvSpPr>
            <a:spLocks noGrp="1"/>
          </p:cNvSpPr>
          <p:nvPr>
            <p:ph idx="1"/>
          </p:nvPr>
        </p:nvSpPr>
        <p:spPr/>
        <p:txBody>
          <a:bodyPr/>
          <a:lstStyle/>
          <a:p>
            <a:r>
              <a:rPr lang="en-US" dirty="0"/>
              <a:t>is identified by blood pressure measurements that are above normal but are not so high as to meet the diagnostic criteria for hypertension.</a:t>
            </a:r>
          </a:p>
          <a:p>
            <a:r>
              <a:rPr lang="en-US" dirty="0"/>
              <a:t> It is similar in this regard to prediabetes. </a:t>
            </a:r>
          </a:p>
          <a:p>
            <a:r>
              <a:rPr lang="en-US" dirty="0"/>
              <a:t>The assumption is that without intervention, the patient will likely </a:t>
            </a:r>
          </a:p>
          <a:p>
            <a:pPr marL="0" indent="0">
              <a:buNone/>
            </a:pPr>
            <a:r>
              <a:rPr lang="en-US" dirty="0"/>
              <a:t>progress to stage 1 hypertension. </a:t>
            </a:r>
          </a:p>
        </p:txBody>
      </p:sp>
    </p:spTree>
    <p:extLst>
      <p:ext uri="{BB962C8B-B14F-4D97-AF65-F5344CB8AC3E}">
        <p14:creationId xmlns:p14="http://schemas.microsoft.com/office/powerpoint/2010/main" val="2792287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0AFC-C378-797E-EB1F-690E37C1B9A4}"/>
              </a:ext>
            </a:extLst>
          </p:cNvPr>
          <p:cNvSpPr>
            <a:spLocks noGrp="1"/>
          </p:cNvSpPr>
          <p:nvPr>
            <p:ph type="title"/>
          </p:nvPr>
        </p:nvSpPr>
        <p:spPr/>
        <p:txBody>
          <a:bodyPr/>
          <a:lstStyle/>
          <a:p>
            <a:r>
              <a:rPr lang="en-US" dirty="0"/>
              <a:t>Prehypertension(cont.)</a:t>
            </a:r>
          </a:p>
        </p:txBody>
      </p:sp>
      <p:sp>
        <p:nvSpPr>
          <p:cNvPr id="3" name="Content Placeholder 2">
            <a:extLst>
              <a:ext uri="{FF2B5EF4-FFF2-40B4-BE49-F238E27FC236}">
                <a16:creationId xmlns:a16="http://schemas.microsoft.com/office/drawing/2014/main" id="{5BBBD201-99B3-CCCD-8219-9CFF0F9AAA53}"/>
              </a:ext>
            </a:extLst>
          </p:cNvPr>
          <p:cNvSpPr>
            <a:spLocks noGrp="1"/>
          </p:cNvSpPr>
          <p:nvPr>
            <p:ph idx="1"/>
          </p:nvPr>
        </p:nvSpPr>
        <p:spPr/>
        <p:txBody>
          <a:bodyPr>
            <a:normAutofit fontScale="92500" lnSpcReduction="10000"/>
          </a:bodyPr>
          <a:lstStyle/>
          <a:p>
            <a:r>
              <a:rPr lang="en-US" dirty="0"/>
              <a:t>The initial focus of hypertension treatment is on lifestyle modifications. Lifestyle choices that are encouraged include the following: </a:t>
            </a:r>
          </a:p>
          <a:p>
            <a:r>
              <a:rPr lang="en-US" dirty="0"/>
              <a:t>(1) weight loss, if indicated; </a:t>
            </a:r>
          </a:p>
          <a:p>
            <a:r>
              <a:rPr lang="en-US" dirty="0"/>
              <a:t>(2) increased fruit, vegetable, and low-fat dairy consumption; </a:t>
            </a:r>
          </a:p>
          <a:p>
            <a:r>
              <a:rPr lang="en-US" dirty="0"/>
              <a:t>(3) reduced sodium, total fat, and saturated fat intake; </a:t>
            </a:r>
          </a:p>
          <a:p>
            <a:r>
              <a:rPr lang="en-US" dirty="0"/>
              <a:t>(4) moderation of alcohol use; </a:t>
            </a:r>
          </a:p>
          <a:p>
            <a:r>
              <a:rPr lang="en-US" dirty="0"/>
              <a:t>(5) regular aerobic physical fitness; and </a:t>
            </a:r>
          </a:p>
          <a:p>
            <a:r>
              <a:rPr lang="en-US" dirty="0"/>
              <a:t>(6) cessation of smoking, if indicated.</a:t>
            </a:r>
          </a:p>
          <a:p>
            <a:r>
              <a:rPr lang="en-US" dirty="0"/>
              <a:t> Such lifestyle changes are able to reduce the risk of chronic disease and improve blood pressure </a:t>
            </a:r>
          </a:p>
          <a:p>
            <a:endParaRPr lang="en-US" dirty="0"/>
          </a:p>
        </p:txBody>
      </p:sp>
    </p:spTree>
    <p:extLst>
      <p:ext uri="{BB962C8B-B14F-4D97-AF65-F5344CB8AC3E}">
        <p14:creationId xmlns:p14="http://schemas.microsoft.com/office/powerpoint/2010/main" val="995742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7917-41B2-7E65-1765-316A81F82A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216442-275F-E0E4-087B-6F822C27F85D}"/>
              </a:ext>
            </a:extLst>
          </p:cNvPr>
          <p:cNvSpPr>
            <a:spLocks noGrp="1"/>
          </p:cNvSpPr>
          <p:nvPr>
            <p:ph idx="1"/>
          </p:nvPr>
        </p:nvSpPr>
        <p:spPr/>
        <p:txBody>
          <a:bodyPr/>
          <a:lstStyle/>
          <a:p>
            <a:r>
              <a:rPr lang="en-US" sz="3200" b="1" dirty="0"/>
              <a:t>Resistant hypertension </a:t>
            </a:r>
            <a:r>
              <a:rPr lang="en-US" dirty="0"/>
              <a:t>the presence of high blood pressure despite treatment with three antihypertensive medications</a:t>
            </a:r>
          </a:p>
        </p:txBody>
      </p:sp>
    </p:spTree>
    <p:extLst>
      <p:ext uri="{BB962C8B-B14F-4D97-AF65-F5344CB8AC3E}">
        <p14:creationId xmlns:p14="http://schemas.microsoft.com/office/powerpoint/2010/main" val="3611877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DCE0B4-EF82-15EB-544E-17F6B08DD002}"/>
              </a:ext>
            </a:extLst>
          </p:cNvPr>
          <p:cNvPicPr>
            <a:picLocks noChangeAspect="1"/>
          </p:cNvPicPr>
          <p:nvPr/>
        </p:nvPicPr>
        <p:blipFill>
          <a:blip r:embed="rId2"/>
          <a:srcRect l="19609" t="37751" r="21114" b="21124"/>
          <a:stretch/>
        </p:blipFill>
        <p:spPr>
          <a:xfrm>
            <a:off x="1476260" y="638978"/>
            <a:ext cx="9551624" cy="4770304"/>
          </a:xfrm>
          <a:prstGeom prst="rect">
            <a:avLst/>
          </a:prstGeom>
        </p:spPr>
      </p:pic>
    </p:spTree>
    <p:extLst>
      <p:ext uri="{BB962C8B-B14F-4D97-AF65-F5344CB8AC3E}">
        <p14:creationId xmlns:p14="http://schemas.microsoft.com/office/powerpoint/2010/main" val="2238644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48BAD-A61A-4542-8507-E86439A4B074}"/>
              </a:ext>
            </a:extLst>
          </p:cNvPr>
          <p:cNvPicPr>
            <a:picLocks noChangeAspect="1"/>
          </p:cNvPicPr>
          <p:nvPr/>
        </p:nvPicPr>
        <p:blipFill>
          <a:blip r:embed="rId2"/>
          <a:srcRect t="18603"/>
          <a:stretch/>
        </p:blipFill>
        <p:spPr>
          <a:xfrm>
            <a:off x="408666" y="1575411"/>
            <a:ext cx="8468907" cy="4094219"/>
          </a:xfrm>
          <a:prstGeom prst="rect">
            <a:avLst/>
          </a:prstGeom>
        </p:spPr>
      </p:pic>
      <p:sp>
        <p:nvSpPr>
          <p:cNvPr id="2" name="Title 1">
            <a:extLst>
              <a:ext uri="{FF2B5EF4-FFF2-40B4-BE49-F238E27FC236}">
                <a16:creationId xmlns:a16="http://schemas.microsoft.com/office/drawing/2014/main" id="{BB59E7C8-82A4-641C-4C70-3CB2DBCFD72D}"/>
              </a:ext>
            </a:extLst>
          </p:cNvPr>
          <p:cNvSpPr>
            <a:spLocks noGrp="1"/>
          </p:cNvSpPr>
          <p:nvPr>
            <p:ph type="title"/>
          </p:nvPr>
        </p:nvSpPr>
        <p:spPr/>
        <p:txBody>
          <a:bodyPr/>
          <a:lstStyle/>
          <a:p>
            <a:r>
              <a:rPr lang="en-US" dirty="0"/>
              <a:t>The effects of alcohol</a:t>
            </a:r>
          </a:p>
        </p:txBody>
      </p:sp>
    </p:spTree>
    <p:extLst>
      <p:ext uri="{BB962C8B-B14F-4D97-AF65-F5344CB8AC3E}">
        <p14:creationId xmlns:p14="http://schemas.microsoft.com/office/powerpoint/2010/main" val="119155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A5BE-D070-B774-B79D-730C2FA819EE}"/>
              </a:ext>
            </a:extLst>
          </p:cNvPr>
          <p:cNvSpPr>
            <a:spLocks noGrp="1"/>
          </p:cNvSpPr>
          <p:nvPr>
            <p:ph type="title"/>
          </p:nvPr>
        </p:nvSpPr>
        <p:spPr/>
        <p:txBody>
          <a:bodyPr>
            <a:normAutofit fontScale="90000"/>
          </a:bodyPr>
          <a:lstStyle/>
          <a:p>
            <a:r>
              <a:rPr lang="en-US" b="1" i="0" dirty="0">
                <a:solidFill>
                  <a:srgbClr val="363636"/>
                </a:solidFill>
                <a:effectLst/>
                <a:latin typeface="__Roboto_095985"/>
              </a:rPr>
              <a:t>What does medical nutrition therapy involve?</a:t>
            </a:r>
            <a:br>
              <a:rPr lang="en-US" b="1" i="0" dirty="0">
                <a:solidFill>
                  <a:srgbClr val="363636"/>
                </a:solidFill>
                <a:effectLst/>
                <a:latin typeface="__Roboto_095985"/>
              </a:rPr>
            </a:br>
            <a:endParaRPr lang="en-US" dirty="0"/>
          </a:p>
        </p:txBody>
      </p:sp>
      <p:sp>
        <p:nvSpPr>
          <p:cNvPr id="3" name="Content Placeholder 2">
            <a:extLst>
              <a:ext uri="{FF2B5EF4-FFF2-40B4-BE49-F238E27FC236}">
                <a16:creationId xmlns:a16="http://schemas.microsoft.com/office/drawing/2014/main" id="{D81EC913-BCE2-A76C-F8FF-D80FC73F01E8}"/>
              </a:ext>
            </a:extLst>
          </p:cNvPr>
          <p:cNvSpPr>
            <a:spLocks noGrp="1"/>
          </p:cNvSpPr>
          <p:nvPr>
            <p:ph idx="1"/>
          </p:nvPr>
        </p:nvSpPr>
        <p:spPr/>
        <p:txBody>
          <a:bodyPr/>
          <a:lstStyle/>
          <a:p>
            <a:pPr algn="l"/>
            <a:r>
              <a:rPr lang="en-US" b="0" i="0" dirty="0">
                <a:solidFill>
                  <a:srgbClr val="555555"/>
                </a:solidFill>
                <a:effectLst/>
                <a:latin typeface="__Roboto_095985"/>
              </a:rPr>
              <a:t>Dietitians generally follow these steps for medical nutrition therapy:</a:t>
            </a:r>
          </a:p>
          <a:p>
            <a:pPr algn="l">
              <a:buFont typeface="Arial" panose="020B0604020202020204" pitchFamily="34" charset="0"/>
              <a:buChar char="•"/>
            </a:pPr>
            <a:r>
              <a:rPr lang="en-US" b="1" i="0" dirty="0">
                <a:solidFill>
                  <a:srgbClr val="555555"/>
                </a:solidFill>
                <a:effectLst/>
                <a:latin typeface="__Roboto_095985"/>
              </a:rPr>
              <a:t>Nutrition assessment</a:t>
            </a:r>
            <a:r>
              <a:rPr lang="en-US" b="0" i="0" dirty="0">
                <a:solidFill>
                  <a:srgbClr val="555555"/>
                </a:solidFill>
                <a:effectLst/>
                <a:latin typeface="__Roboto_095985"/>
              </a:rPr>
              <a:t>: Learning about </a:t>
            </a:r>
            <a:r>
              <a:rPr lang="en-US" dirty="0">
                <a:solidFill>
                  <a:srgbClr val="555555"/>
                </a:solidFill>
                <a:latin typeface="__Roboto_095985"/>
              </a:rPr>
              <a:t>the patient</a:t>
            </a:r>
            <a:r>
              <a:rPr lang="en-US" b="0" i="0" dirty="0">
                <a:solidFill>
                  <a:srgbClr val="555555"/>
                </a:solidFill>
                <a:effectLst/>
                <a:latin typeface="__Roboto_095985"/>
              </a:rPr>
              <a:t> and </a:t>
            </a:r>
            <a:r>
              <a:rPr lang="en-US" dirty="0">
                <a:solidFill>
                  <a:srgbClr val="555555"/>
                </a:solidFill>
                <a:latin typeface="__Roboto_095985"/>
              </a:rPr>
              <a:t>his(her)</a:t>
            </a:r>
            <a:r>
              <a:rPr lang="en-US" b="0" i="0" dirty="0">
                <a:solidFill>
                  <a:srgbClr val="555555"/>
                </a:solidFill>
                <a:effectLst/>
                <a:latin typeface="__Roboto_095985"/>
              </a:rPr>
              <a:t> nutritional needs.</a:t>
            </a:r>
          </a:p>
          <a:p>
            <a:pPr algn="l">
              <a:buFont typeface="Arial" panose="020B0604020202020204" pitchFamily="34" charset="0"/>
              <a:buChar char="•"/>
            </a:pPr>
            <a:r>
              <a:rPr lang="en-US" b="1" i="0" dirty="0">
                <a:solidFill>
                  <a:srgbClr val="555555"/>
                </a:solidFill>
                <a:effectLst/>
                <a:latin typeface="__Roboto_095985"/>
              </a:rPr>
              <a:t>Nutrition diagnosis</a:t>
            </a:r>
            <a:r>
              <a:rPr lang="en-US" b="0" i="0" dirty="0">
                <a:solidFill>
                  <a:srgbClr val="555555"/>
                </a:solidFill>
                <a:effectLst/>
                <a:latin typeface="__Roboto_095985"/>
              </a:rPr>
              <a:t>: Identifying a nutrition-related issue to address.</a:t>
            </a:r>
          </a:p>
          <a:p>
            <a:pPr algn="l">
              <a:buFont typeface="Arial" panose="020B0604020202020204" pitchFamily="34" charset="0"/>
              <a:buChar char="•"/>
            </a:pPr>
            <a:r>
              <a:rPr lang="en-US" b="1" i="0" dirty="0">
                <a:solidFill>
                  <a:srgbClr val="555555"/>
                </a:solidFill>
                <a:effectLst/>
                <a:latin typeface="__Roboto_095985"/>
              </a:rPr>
              <a:t>Nutrition intervention</a:t>
            </a:r>
            <a:r>
              <a:rPr lang="en-US" b="0" i="0" dirty="0">
                <a:solidFill>
                  <a:srgbClr val="555555"/>
                </a:solidFill>
                <a:effectLst/>
                <a:latin typeface="__Roboto_095985"/>
              </a:rPr>
              <a:t>: Creating a plan and explaining what </a:t>
            </a:r>
            <a:r>
              <a:rPr lang="en-US" dirty="0">
                <a:solidFill>
                  <a:srgbClr val="555555"/>
                </a:solidFill>
                <a:latin typeface="__Roboto_095985"/>
              </a:rPr>
              <a:t>the patient wi</a:t>
            </a:r>
            <a:r>
              <a:rPr lang="en-US" b="0" i="0" dirty="0">
                <a:solidFill>
                  <a:srgbClr val="555555"/>
                </a:solidFill>
                <a:effectLst/>
                <a:latin typeface="__Roboto_095985"/>
              </a:rPr>
              <a:t>ll need to do.</a:t>
            </a:r>
          </a:p>
          <a:p>
            <a:pPr algn="l">
              <a:buFont typeface="Arial" panose="020B0604020202020204" pitchFamily="34" charset="0"/>
              <a:buChar char="•"/>
            </a:pPr>
            <a:r>
              <a:rPr lang="en-US" b="1" i="0" dirty="0">
                <a:solidFill>
                  <a:srgbClr val="555555"/>
                </a:solidFill>
                <a:effectLst/>
                <a:latin typeface="__Roboto_095985"/>
              </a:rPr>
              <a:t>Nutrition monitoring and evaluation</a:t>
            </a:r>
            <a:r>
              <a:rPr lang="en-US" b="0" i="0" dirty="0">
                <a:solidFill>
                  <a:srgbClr val="555555"/>
                </a:solidFill>
                <a:effectLst/>
                <a:latin typeface="__Roboto_095985"/>
              </a:rPr>
              <a:t>: Checking on how things are going and changing the plan as needed.</a:t>
            </a:r>
          </a:p>
          <a:p>
            <a:endParaRPr lang="en-US" dirty="0"/>
          </a:p>
        </p:txBody>
      </p:sp>
    </p:spTree>
    <p:extLst>
      <p:ext uri="{BB962C8B-B14F-4D97-AF65-F5344CB8AC3E}">
        <p14:creationId xmlns:p14="http://schemas.microsoft.com/office/powerpoint/2010/main" val="4258354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7EDA-C071-518F-5C66-FA6D15014B03}"/>
              </a:ext>
            </a:extLst>
          </p:cNvPr>
          <p:cNvSpPr>
            <a:spLocks noGrp="1"/>
          </p:cNvSpPr>
          <p:nvPr>
            <p:ph type="title"/>
          </p:nvPr>
        </p:nvSpPr>
        <p:spPr/>
        <p:txBody>
          <a:bodyPr/>
          <a:lstStyle/>
          <a:p>
            <a:r>
              <a:rPr lang="en-US" dirty="0"/>
              <a:t>The DASH Diet</a:t>
            </a:r>
          </a:p>
        </p:txBody>
      </p:sp>
      <p:sp>
        <p:nvSpPr>
          <p:cNvPr id="3" name="Content Placeholder 2">
            <a:extLst>
              <a:ext uri="{FF2B5EF4-FFF2-40B4-BE49-F238E27FC236}">
                <a16:creationId xmlns:a16="http://schemas.microsoft.com/office/drawing/2014/main" id="{E12A70ED-CEBA-D9AA-51A7-6DC516B5FED0}"/>
              </a:ext>
            </a:extLst>
          </p:cNvPr>
          <p:cNvSpPr>
            <a:spLocks noGrp="1"/>
          </p:cNvSpPr>
          <p:nvPr>
            <p:ph idx="1"/>
          </p:nvPr>
        </p:nvSpPr>
        <p:spPr/>
        <p:txBody>
          <a:bodyPr/>
          <a:lstStyle/>
          <a:p>
            <a:r>
              <a:rPr lang="en-US" dirty="0"/>
              <a:t> </a:t>
            </a:r>
            <a:r>
              <a:rPr lang="en-US" dirty="0">
                <a:solidFill>
                  <a:srgbClr val="FF0000"/>
                </a:solidFill>
              </a:rPr>
              <a:t>D</a:t>
            </a:r>
            <a:r>
              <a:rPr lang="en-US" dirty="0"/>
              <a:t>ietary </a:t>
            </a:r>
            <a:r>
              <a:rPr lang="en-US" dirty="0">
                <a:solidFill>
                  <a:srgbClr val="FF0000"/>
                </a:solidFill>
              </a:rPr>
              <a:t>A</a:t>
            </a:r>
            <a:r>
              <a:rPr lang="en-US" dirty="0"/>
              <a:t>pproaches to </a:t>
            </a:r>
            <a:r>
              <a:rPr lang="en-US" dirty="0">
                <a:solidFill>
                  <a:srgbClr val="FF0000"/>
                </a:solidFill>
              </a:rPr>
              <a:t>S</a:t>
            </a:r>
            <a:r>
              <a:rPr lang="en-US" dirty="0"/>
              <a:t>top </a:t>
            </a:r>
            <a:r>
              <a:rPr lang="en-US" dirty="0">
                <a:solidFill>
                  <a:srgbClr val="FF0000"/>
                </a:solidFill>
              </a:rPr>
              <a:t>H</a:t>
            </a:r>
            <a:r>
              <a:rPr lang="en-US" dirty="0"/>
              <a:t>ypertension</a:t>
            </a:r>
          </a:p>
          <a:p>
            <a:r>
              <a:rPr lang="en-US" dirty="0"/>
              <a:t>  able to lower blood pressure significantly by diet alone within a 2-week period.</a:t>
            </a:r>
          </a:p>
          <a:p>
            <a:r>
              <a:rPr lang="en-US" dirty="0"/>
              <a:t> The diet recommends eating 4 to 6 servings of fruits, 4 to 6 servings of vegetables, and 2 to 3 servings of low-fat dairy foods per day in addition to lean meats, nuts, seeds, dried beans, and high-fiber grains. </a:t>
            </a:r>
          </a:p>
        </p:txBody>
      </p:sp>
    </p:spTree>
    <p:extLst>
      <p:ext uri="{BB962C8B-B14F-4D97-AF65-F5344CB8AC3E}">
        <p14:creationId xmlns:p14="http://schemas.microsoft.com/office/powerpoint/2010/main" val="3082886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2645-2600-21EA-E858-AD4D335ED7F0}"/>
              </a:ext>
            </a:extLst>
          </p:cNvPr>
          <p:cNvSpPr>
            <a:spLocks noGrp="1"/>
          </p:cNvSpPr>
          <p:nvPr>
            <p:ph type="title"/>
          </p:nvPr>
        </p:nvSpPr>
        <p:spPr/>
        <p:txBody>
          <a:bodyPr/>
          <a:lstStyle/>
          <a:p>
            <a:r>
              <a:rPr lang="en-US" dirty="0"/>
              <a:t>The DASH Diet(cont.)</a:t>
            </a:r>
          </a:p>
        </p:txBody>
      </p:sp>
      <p:sp>
        <p:nvSpPr>
          <p:cNvPr id="3" name="Content Placeholder 2">
            <a:extLst>
              <a:ext uri="{FF2B5EF4-FFF2-40B4-BE49-F238E27FC236}">
                <a16:creationId xmlns:a16="http://schemas.microsoft.com/office/drawing/2014/main" id="{89CEAF5B-F951-76A8-7FE4-C901867EED0A}"/>
              </a:ext>
            </a:extLst>
          </p:cNvPr>
          <p:cNvSpPr>
            <a:spLocks noGrp="1"/>
          </p:cNvSpPr>
          <p:nvPr>
            <p:ph idx="1"/>
          </p:nvPr>
        </p:nvSpPr>
        <p:spPr/>
        <p:txBody>
          <a:bodyPr/>
          <a:lstStyle/>
          <a:p>
            <a:r>
              <a:rPr lang="en-US" dirty="0"/>
              <a:t>Combining the DASH diet with exercise and weight loss also produces a reduction in total cholesterol and LDL-cholesterol levels, a reduced risk for coronary heart disease and heart failure, and improvements in insulin sensitivity.</a:t>
            </a:r>
          </a:p>
          <a:p>
            <a:r>
              <a:rPr lang="en-US" dirty="0"/>
              <a:t>The DASH diet is recommended for individuals with high blood pressure, blood pressure in the prehypertension range, and a family history of high blood pressure; it is also recommended for those who are trying to eliminate the use of blood–pressure lowering medications. </a:t>
            </a:r>
          </a:p>
        </p:txBody>
      </p:sp>
    </p:spTree>
    <p:extLst>
      <p:ext uri="{BB962C8B-B14F-4D97-AF65-F5344CB8AC3E}">
        <p14:creationId xmlns:p14="http://schemas.microsoft.com/office/powerpoint/2010/main" val="2702206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2297-0CC2-ADA9-B9FB-49DDBC2CEE07}"/>
              </a:ext>
            </a:extLst>
          </p:cNvPr>
          <p:cNvSpPr>
            <a:spLocks noGrp="1"/>
          </p:cNvSpPr>
          <p:nvPr>
            <p:ph type="title"/>
          </p:nvPr>
        </p:nvSpPr>
        <p:spPr/>
        <p:txBody>
          <a:bodyPr/>
          <a:lstStyle/>
          <a:p>
            <a:r>
              <a:rPr lang="en-US" dirty="0"/>
              <a:t>Additional life style factors</a:t>
            </a:r>
          </a:p>
        </p:txBody>
      </p:sp>
      <p:sp>
        <p:nvSpPr>
          <p:cNvPr id="3" name="Content Placeholder 2">
            <a:extLst>
              <a:ext uri="{FF2B5EF4-FFF2-40B4-BE49-F238E27FC236}">
                <a16:creationId xmlns:a16="http://schemas.microsoft.com/office/drawing/2014/main" id="{6C88AC0E-69D4-1AFB-C88E-5B6C1C11352F}"/>
              </a:ext>
            </a:extLst>
          </p:cNvPr>
          <p:cNvSpPr>
            <a:spLocks noGrp="1"/>
          </p:cNvSpPr>
          <p:nvPr>
            <p:ph idx="1"/>
          </p:nvPr>
        </p:nvSpPr>
        <p:spPr/>
        <p:txBody>
          <a:bodyPr/>
          <a:lstStyle/>
          <a:p>
            <a:r>
              <a:rPr lang="en-US" dirty="0"/>
              <a:t>Smoking cessation and stress management techniques are lifestyle modifications that can help reduce the burden of hypertension.</a:t>
            </a:r>
          </a:p>
        </p:txBody>
      </p:sp>
    </p:spTree>
    <p:extLst>
      <p:ext uri="{BB962C8B-B14F-4D97-AF65-F5344CB8AC3E}">
        <p14:creationId xmlns:p14="http://schemas.microsoft.com/office/powerpoint/2010/main" val="3180395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51C0F-72A5-4260-2EFF-73D6F0B6BDE2}"/>
              </a:ext>
            </a:extLst>
          </p:cNvPr>
          <p:cNvPicPr>
            <a:picLocks noChangeAspect="1"/>
          </p:cNvPicPr>
          <p:nvPr/>
        </p:nvPicPr>
        <p:blipFill>
          <a:blip r:embed="rId2"/>
          <a:srcRect l="20060" t="16225" r="19488" b="6827"/>
          <a:stretch/>
        </p:blipFill>
        <p:spPr>
          <a:xfrm>
            <a:off x="804232" y="352540"/>
            <a:ext cx="10642294" cy="6037243"/>
          </a:xfrm>
          <a:prstGeom prst="rect">
            <a:avLst/>
          </a:prstGeom>
        </p:spPr>
      </p:pic>
    </p:spTree>
    <p:extLst>
      <p:ext uri="{BB962C8B-B14F-4D97-AF65-F5344CB8AC3E}">
        <p14:creationId xmlns:p14="http://schemas.microsoft.com/office/powerpoint/2010/main" val="542069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8DB94-4DCB-9FF9-68EB-4C7C203A14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F2E00AB-E028-F656-74BC-8C6612A9888E}"/>
              </a:ext>
            </a:extLst>
          </p:cNvPr>
          <p:cNvPicPr>
            <a:picLocks noChangeAspect="1"/>
          </p:cNvPicPr>
          <p:nvPr/>
        </p:nvPicPr>
        <p:blipFill>
          <a:blip r:embed="rId2"/>
          <a:stretch>
            <a:fillRect/>
          </a:stretch>
        </p:blipFill>
        <p:spPr>
          <a:xfrm>
            <a:off x="2156863" y="737812"/>
            <a:ext cx="7878274" cy="5382376"/>
          </a:xfrm>
          <a:prstGeom prst="rect">
            <a:avLst/>
          </a:prstGeom>
        </p:spPr>
      </p:pic>
    </p:spTree>
    <p:extLst>
      <p:ext uri="{BB962C8B-B14F-4D97-AF65-F5344CB8AC3E}">
        <p14:creationId xmlns:p14="http://schemas.microsoft.com/office/powerpoint/2010/main" val="2720565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498A1F-0241-CDB3-83F1-BF67ABEAE182}"/>
              </a:ext>
            </a:extLst>
          </p:cNvPr>
          <p:cNvPicPr>
            <a:picLocks noChangeAspect="1"/>
          </p:cNvPicPr>
          <p:nvPr/>
        </p:nvPicPr>
        <p:blipFill>
          <a:blip r:embed="rId2"/>
          <a:srcRect l="18434" t="21205" r="20211" b="14538"/>
          <a:stretch/>
        </p:blipFill>
        <p:spPr>
          <a:xfrm>
            <a:off x="837282" y="506776"/>
            <a:ext cx="10521107" cy="5354197"/>
          </a:xfrm>
          <a:prstGeom prst="rect">
            <a:avLst/>
          </a:prstGeom>
        </p:spPr>
      </p:pic>
    </p:spTree>
    <p:extLst>
      <p:ext uri="{BB962C8B-B14F-4D97-AF65-F5344CB8AC3E}">
        <p14:creationId xmlns:p14="http://schemas.microsoft.com/office/powerpoint/2010/main" val="3203103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EEDA-49DF-0F20-6C93-E9AA9DDC6DC0}"/>
              </a:ext>
            </a:extLst>
          </p:cNvPr>
          <p:cNvSpPr>
            <a:spLocks noGrp="1"/>
          </p:cNvSpPr>
          <p:nvPr>
            <p:ph type="title"/>
          </p:nvPr>
        </p:nvSpPr>
        <p:spPr/>
        <p:txBody>
          <a:bodyPr/>
          <a:lstStyle/>
          <a:p>
            <a:r>
              <a:rPr lang="en-US" dirty="0"/>
              <a:t>Vegan Diet</a:t>
            </a:r>
          </a:p>
        </p:txBody>
      </p:sp>
      <p:sp>
        <p:nvSpPr>
          <p:cNvPr id="3" name="Content Placeholder 2">
            <a:extLst>
              <a:ext uri="{FF2B5EF4-FFF2-40B4-BE49-F238E27FC236}">
                <a16:creationId xmlns:a16="http://schemas.microsoft.com/office/drawing/2014/main" id="{7E7DBF9B-5953-4C5E-1C43-C93ED5470A2C}"/>
              </a:ext>
            </a:extLst>
          </p:cNvPr>
          <p:cNvSpPr>
            <a:spLocks noGrp="1"/>
          </p:cNvSpPr>
          <p:nvPr>
            <p:ph idx="1"/>
          </p:nvPr>
        </p:nvSpPr>
        <p:spPr/>
        <p:txBody>
          <a:bodyPr/>
          <a:lstStyle/>
          <a:p>
            <a:r>
              <a:rPr lang="en-US" dirty="0"/>
              <a:t>A vegan diet is a strict vegetarian diet that includes no dietary sources from animal origins </a:t>
            </a:r>
          </a:p>
        </p:txBody>
      </p:sp>
    </p:spTree>
    <p:extLst>
      <p:ext uri="{BB962C8B-B14F-4D97-AF65-F5344CB8AC3E}">
        <p14:creationId xmlns:p14="http://schemas.microsoft.com/office/powerpoint/2010/main" val="743733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9935-808E-10FB-6495-C11E6A857F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BB1BD0-C6DC-B569-AEA5-CE9B5D3946FC}"/>
              </a:ext>
            </a:extLst>
          </p:cNvPr>
          <p:cNvSpPr>
            <a:spLocks noGrp="1"/>
          </p:cNvSpPr>
          <p:nvPr>
            <p:ph idx="1"/>
          </p:nvPr>
        </p:nvSpPr>
        <p:spPr/>
        <p:txBody>
          <a:bodyPr/>
          <a:lstStyle/>
          <a:p>
            <a:r>
              <a:rPr lang="en-US" dirty="0"/>
              <a:t> ACC/AHA lifestyle guidelines recommend the DASH diet as best for prevention of CVD, but also suggest that a </a:t>
            </a:r>
            <a:r>
              <a:rPr lang="en-US" dirty="0" err="1"/>
              <a:t>MeD</a:t>
            </a:r>
            <a:r>
              <a:rPr lang="en-US" dirty="0"/>
              <a:t> pattern is cardioprotective.</a:t>
            </a:r>
          </a:p>
          <a:p>
            <a:r>
              <a:rPr lang="en-US" dirty="0"/>
              <a:t>There is ongoing research to suggest only vegan diet(very restricted diet) can actually reverse ASCVD</a:t>
            </a:r>
          </a:p>
        </p:txBody>
      </p:sp>
    </p:spTree>
    <p:extLst>
      <p:ext uri="{BB962C8B-B14F-4D97-AF65-F5344CB8AC3E}">
        <p14:creationId xmlns:p14="http://schemas.microsoft.com/office/powerpoint/2010/main" val="2279572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D8CB60-DC8B-8BEE-96B9-B61212FAD5AA}"/>
              </a:ext>
            </a:extLst>
          </p:cNvPr>
          <p:cNvSpPr>
            <a:spLocks noGrp="1"/>
          </p:cNvSpPr>
          <p:nvPr>
            <p:ph type="title"/>
          </p:nvPr>
        </p:nvSpPr>
        <p:spPr/>
        <p:txBody>
          <a:bodyPr/>
          <a:lstStyle/>
          <a:p>
            <a:r>
              <a:rPr lang="en-US" dirty="0"/>
              <a:t>Heart failure</a:t>
            </a:r>
          </a:p>
        </p:txBody>
      </p:sp>
      <p:sp>
        <p:nvSpPr>
          <p:cNvPr id="4" name="Content Placeholder 3">
            <a:extLst>
              <a:ext uri="{FF2B5EF4-FFF2-40B4-BE49-F238E27FC236}">
                <a16:creationId xmlns:a16="http://schemas.microsoft.com/office/drawing/2014/main" id="{57DC6DC3-B0FB-A253-8115-C5157829773A}"/>
              </a:ext>
            </a:extLst>
          </p:cNvPr>
          <p:cNvSpPr>
            <a:spLocks noGrp="1"/>
          </p:cNvSpPr>
          <p:nvPr>
            <p:ph idx="1"/>
          </p:nvPr>
        </p:nvSpPr>
        <p:spPr/>
        <p:txBody>
          <a:bodyPr>
            <a:normAutofit fontScale="92500" lnSpcReduction="10000"/>
          </a:bodyPr>
          <a:lstStyle/>
          <a:p>
            <a:r>
              <a:rPr lang="en-US" dirty="0"/>
              <a:t>Normally the heart pumps adequate blood to perfuse tissues and meet metabolic needs.</a:t>
            </a:r>
          </a:p>
          <a:p>
            <a:r>
              <a:rPr lang="en-US" dirty="0"/>
              <a:t> In heart failure (HF), formerly called congestive HF, the heart cannot provide adequate blood flow to the rest of the body, causing symptoms of fatigue, dyspnea (shortness of breath), and fluid retention. </a:t>
            </a:r>
          </a:p>
          <a:p>
            <a:r>
              <a:rPr lang="en-US" dirty="0"/>
              <a:t>Diseases of the heart (valves, muscle, blood vessels) and vasculature can lead to HF. </a:t>
            </a:r>
          </a:p>
          <a:p>
            <a:r>
              <a:rPr lang="en-US" dirty="0"/>
              <a:t>HF can be right-sided or left-sided or can affect both sides of the heart. It is further categorized as systolic failure when the heart cannot pump or eject blood efficiently out of the heart or diastolic failure, meaning the heart cannot fill with blood as it should.</a:t>
            </a:r>
          </a:p>
        </p:txBody>
      </p:sp>
    </p:spTree>
    <p:extLst>
      <p:ext uri="{BB962C8B-B14F-4D97-AF65-F5344CB8AC3E}">
        <p14:creationId xmlns:p14="http://schemas.microsoft.com/office/powerpoint/2010/main" val="1508531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1FED-3D94-6CEC-D00F-2AB24F0FAA03}"/>
              </a:ext>
            </a:extLst>
          </p:cNvPr>
          <p:cNvSpPr>
            <a:spLocks noGrp="1"/>
          </p:cNvSpPr>
          <p:nvPr>
            <p:ph type="title"/>
          </p:nvPr>
        </p:nvSpPr>
        <p:spPr/>
        <p:txBody>
          <a:bodyPr/>
          <a:lstStyle/>
          <a:p>
            <a:r>
              <a:rPr lang="en-US" dirty="0" err="1"/>
              <a:t>Aetiology</a:t>
            </a:r>
            <a:r>
              <a:rPr lang="en-US" dirty="0"/>
              <a:t> </a:t>
            </a:r>
          </a:p>
        </p:txBody>
      </p:sp>
      <p:pic>
        <p:nvPicPr>
          <p:cNvPr id="5" name="Content Placeholder 4">
            <a:extLst>
              <a:ext uri="{FF2B5EF4-FFF2-40B4-BE49-F238E27FC236}">
                <a16:creationId xmlns:a16="http://schemas.microsoft.com/office/drawing/2014/main" id="{7B32B2E8-F9D4-193C-4EE6-9C86E76F109F}"/>
              </a:ext>
            </a:extLst>
          </p:cNvPr>
          <p:cNvPicPr>
            <a:picLocks noGrp="1" noChangeAspect="1"/>
          </p:cNvPicPr>
          <p:nvPr>
            <p:ph idx="1"/>
          </p:nvPr>
        </p:nvPicPr>
        <p:blipFill>
          <a:blip r:embed="rId2"/>
          <a:srcRect l="7655" t="40076" r="33812" b="15364"/>
          <a:stretch/>
        </p:blipFill>
        <p:spPr>
          <a:xfrm>
            <a:off x="1784734" y="1994053"/>
            <a:ext cx="8438920" cy="3514381"/>
          </a:xfrm>
        </p:spPr>
      </p:pic>
    </p:spTree>
    <p:extLst>
      <p:ext uri="{BB962C8B-B14F-4D97-AF65-F5344CB8AC3E}">
        <p14:creationId xmlns:p14="http://schemas.microsoft.com/office/powerpoint/2010/main" val="250353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7A4D3D-1D53-D739-94E4-C53131A43F4A}"/>
              </a:ext>
            </a:extLst>
          </p:cNvPr>
          <p:cNvSpPr>
            <a:spLocks noGrp="1"/>
          </p:cNvSpPr>
          <p:nvPr>
            <p:ph type="title"/>
          </p:nvPr>
        </p:nvSpPr>
        <p:spPr/>
        <p:txBody>
          <a:bodyPr/>
          <a:lstStyle/>
          <a:p>
            <a:r>
              <a:rPr lang="en-US" dirty="0"/>
              <a:t>MNT of Cardiovascular Disease</a:t>
            </a:r>
          </a:p>
        </p:txBody>
      </p:sp>
      <p:sp>
        <p:nvSpPr>
          <p:cNvPr id="5" name="Text Placeholder 4">
            <a:extLst>
              <a:ext uri="{FF2B5EF4-FFF2-40B4-BE49-F238E27FC236}">
                <a16:creationId xmlns:a16="http://schemas.microsoft.com/office/drawing/2014/main" id="{0BE0804C-7676-D285-9640-7B106F1E83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8995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09CF33-13EC-D845-080B-9F35F8BFA602}"/>
              </a:ext>
            </a:extLst>
          </p:cNvPr>
          <p:cNvPicPr>
            <a:picLocks noChangeAspect="1"/>
          </p:cNvPicPr>
          <p:nvPr/>
        </p:nvPicPr>
        <p:blipFill>
          <a:blip r:embed="rId2"/>
          <a:srcRect l="22048" t="26345" r="23916" b="28353"/>
          <a:stretch/>
        </p:blipFill>
        <p:spPr>
          <a:xfrm>
            <a:off x="1509311" y="826266"/>
            <a:ext cx="9232135" cy="4087258"/>
          </a:xfrm>
          <a:prstGeom prst="rect">
            <a:avLst/>
          </a:prstGeom>
        </p:spPr>
      </p:pic>
    </p:spTree>
    <p:extLst>
      <p:ext uri="{BB962C8B-B14F-4D97-AF65-F5344CB8AC3E}">
        <p14:creationId xmlns:p14="http://schemas.microsoft.com/office/powerpoint/2010/main" val="2103776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FE470-46D6-CE02-0458-83101FC07732}"/>
              </a:ext>
            </a:extLst>
          </p:cNvPr>
          <p:cNvPicPr>
            <a:picLocks noChangeAspect="1"/>
          </p:cNvPicPr>
          <p:nvPr/>
        </p:nvPicPr>
        <p:blipFill>
          <a:blip r:embed="rId2"/>
          <a:srcRect l="32982" t="28916" r="25723" b="26908"/>
          <a:stretch/>
        </p:blipFill>
        <p:spPr>
          <a:xfrm>
            <a:off x="2027104" y="1399142"/>
            <a:ext cx="8780443" cy="4461831"/>
          </a:xfrm>
          <a:prstGeom prst="rect">
            <a:avLst/>
          </a:prstGeom>
        </p:spPr>
      </p:pic>
      <p:sp>
        <p:nvSpPr>
          <p:cNvPr id="4" name="Title 3">
            <a:extLst>
              <a:ext uri="{FF2B5EF4-FFF2-40B4-BE49-F238E27FC236}">
                <a16:creationId xmlns:a16="http://schemas.microsoft.com/office/drawing/2014/main" id="{5112B1C7-FBA8-0245-C783-C59126343650}"/>
              </a:ext>
            </a:extLst>
          </p:cNvPr>
          <p:cNvSpPr>
            <a:spLocks noGrp="1"/>
          </p:cNvSpPr>
          <p:nvPr>
            <p:ph type="title"/>
          </p:nvPr>
        </p:nvSpPr>
        <p:spPr/>
        <p:txBody>
          <a:bodyPr/>
          <a:lstStyle/>
          <a:p>
            <a:r>
              <a:rPr lang="en-US" dirty="0"/>
              <a:t>Heart failure</a:t>
            </a:r>
          </a:p>
        </p:txBody>
      </p:sp>
    </p:spTree>
    <p:extLst>
      <p:ext uri="{BB962C8B-B14F-4D97-AF65-F5344CB8AC3E}">
        <p14:creationId xmlns:p14="http://schemas.microsoft.com/office/powerpoint/2010/main" val="2715704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18CC-CE31-9DF0-2BA5-D62106EA493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BF0AE48-54AA-2754-2844-56A9B7141DFD}"/>
              </a:ext>
            </a:extLst>
          </p:cNvPr>
          <p:cNvSpPr>
            <a:spLocks noGrp="1"/>
          </p:cNvSpPr>
          <p:nvPr>
            <p:ph idx="1"/>
          </p:nvPr>
        </p:nvSpPr>
        <p:spPr/>
        <p:txBody>
          <a:bodyPr>
            <a:normAutofit/>
          </a:bodyPr>
          <a:lstStyle/>
          <a:p>
            <a:pPr marL="0" indent="0" algn="ctr">
              <a:buNone/>
            </a:pPr>
            <a:r>
              <a:rPr lang="en-US" sz="7200" b="1" dirty="0"/>
              <a:t>THANK YOU</a:t>
            </a:r>
          </a:p>
        </p:txBody>
      </p:sp>
    </p:spTree>
    <p:extLst>
      <p:ext uri="{BB962C8B-B14F-4D97-AF65-F5344CB8AC3E}">
        <p14:creationId xmlns:p14="http://schemas.microsoft.com/office/powerpoint/2010/main" val="169066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7E311F-8F47-1FAC-9CCE-5C2787386CF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AD09710-13ED-9336-8AC5-F95E76F1FEBE}"/>
              </a:ext>
            </a:extLst>
          </p:cNvPr>
          <p:cNvPicPr>
            <a:picLocks noGrp="1" noChangeAspect="1"/>
          </p:cNvPicPr>
          <p:nvPr>
            <p:ph idx="1"/>
          </p:nvPr>
        </p:nvPicPr>
        <p:blipFill>
          <a:blip r:embed="rId2"/>
          <a:srcRect l="25260" t="32923" r="27260" b="21383"/>
          <a:stretch/>
        </p:blipFill>
        <p:spPr>
          <a:xfrm>
            <a:off x="5530467" y="881348"/>
            <a:ext cx="5916058" cy="4549967"/>
          </a:xfrm>
        </p:spPr>
      </p:pic>
      <p:sp>
        <p:nvSpPr>
          <p:cNvPr id="7" name="Text Placeholder 6">
            <a:extLst>
              <a:ext uri="{FF2B5EF4-FFF2-40B4-BE49-F238E27FC236}">
                <a16:creationId xmlns:a16="http://schemas.microsoft.com/office/drawing/2014/main" id="{70D8C0A8-A9A6-0AA0-2E4B-3724B144C856}"/>
              </a:ext>
            </a:extLst>
          </p:cNvPr>
          <p:cNvSpPr>
            <a:spLocks noGrp="1"/>
          </p:cNvSpPr>
          <p:nvPr>
            <p:ph type="body" sz="half" idx="2"/>
          </p:nvPr>
        </p:nvSpPr>
        <p:spPr/>
        <p:txBody>
          <a:bodyPr>
            <a:normAutofit/>
          </a:bodyPr>
          <a:lstStyle/>
          <a:p>
            <a:r>
              <a:rPr lang="en-US" sz="2000" b="1" dirty="0"/>
              <a:t>The major cause of CVD and the underlying pathologic process in coronary heart disease is atherosclerosis.</a:t>
            </a:r>
          </a:p>
          <a:p>
            <a:r>
              <a:rPr lang="en-US" sz="2000" b="1" dirty="0"/>
              <a:t>. This process is characterized by fatty plaques, which are largely composed of cholesterol, on the inside lining of major blood vessels.</a:t>
            </a:r>
          </a:p>
          <a:p>
            <a:r>
              <a:rPr lang="en-US" sz="2000" b="1" dirty="0"/>
              <a:t>. </a:t>
            </a:r>
          </a:p>
        </p:txBody>
      </p:sp>
    </p:spTree>
    <p:extLst>
      <p:ext uri="{BB962C8B-B14F-4D97-AF65-F5344CB8AC3E}">
        <p14:creationId xmlns:p14="http://schemas.microsoft.com/office/powerpoint/2010/main" val="25822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C48090-7AAE-4E87-3F4F-761CC655A9D9}"/>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BC5398D4-7CFA-CF7D-39FB-9BCBA8721902}"/>
              </a:ext>
            </a:extLst>
          </p:cNvPr>
          <p:cNvSpPr>
            <a:spLocks noGrp="1"/>
          </p:cNvSpPr>
          <p:nvPr>
            <p:ph idx="1"/>
          </p:nvPr>
        </p:nvSpPr>
        <p:spPr/>
        <p:txBody>
          <a:bodyPr/>
          <a:lstStyle/>
          <a:p>
            <a:r>
              <a:rPr lang="en-US" dirty="0"/>
              <a:t>Although the exact mechanisms and all of the contributing factors involved are not known, it is believed that the plaques begin as a result of an </a:t>
            </a:r>
            <a:r>
              <a:rPr lang="en-US" dirty="0">
                <a:solidFill>
                  <a:srgbClr val="FF0000"/>
                </a:solidFill>
              </a:rPr>
              <a:t>initial injury </a:t>
            </a:r>
            <a:r>
              <a:rPr lang="en-US" dirty="0"/>
              <a:t>to the endothelial lining of the artery and inflammation ensues.</a:t>
            </a:r>
          </a:p>
          <a:p>
            <a:r>
              <a:rPr lang="en-US" dirty="0"/>
              <a:t>Atherosclerotic plaque may begin as early as childhood in susceptible individuals.</a:t>
            </a:r>
          </a:p>
          <a:p>
            <a:endParaRPr lang="en-US" dirty="0"/>
          </a:p>
        </p:txBody>
      </p:sp>
    </p:spTree>
    <p:extLst>
      <p:ext uri="{BB962C8B-B14F-4D97-AF65-F5344CB8AC3E}">
        <p14:creationId xmlns:p14="http://schemas.microsoft.com/office/powerpoint/2010/main" val="123658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38A9-A179-E6D9-C910-CDBBA445E064}"/>
              </a:ext>
            </a:extLst>
          </p:cNvPr>
          <p:cNvSpPr>
            <a:spLocks noGrp="1"/>
          </p:cNvSpPr>
          <p:nvPr>
            <p:ph type="title"/>
          </p:nvPr>
        </p:nvSpPr>
        <p:spPr/>
        <p:txBody>
          <a:bodyPr/>
          <a:lstStyle/>
          <a:p>
            <a:r>
              <a:rPr lang="en-US" dirty="0"/>
              <a:t>Atherosclerosis Relation to Fat Metabolism</a:t>
            </a:r>
          </a:p>
        </p:txBody>
      </p:sp>
      <p:pic>
        <p:nvPicPr>
          <p:cNvPr id="10" name="Picture Placeholder 9">
            <a:extLst>
              <a:ext uri="{FF2B5EF4-FFF2-40B4-BE49-F238E27FC236}">
                <a16:creationId xmlns:a16="http://schemas.microsoft.com/office/drawing/2014/main" id="{A4186685-2903-4778-0A11-D3055730744E}"/>
              </a:ext>
            </a:extLst>
          </p:cNvPr>
          <p:cNvPicPr>
            <a:picLocks noGrp="1" noChangeAspect="1"/>
          </p:cNvPicPr>
          <p:nvPr>
            <p:ph type="pic" idx="1"/>
          </p:nvPr>
        </p:nvPicPr>
        <p:blipFill>
          <a:blip r:embed="rId2"/>
          <a:srcRect t="1631" b="1631"/>
          <a:stretch>
            <a:fillRect/>
          </a:stretch>
        </p:blipFill>
        <p:spPr>
          <a:prstGeom prst="rect">
            <a:avLst/>
          </a:prstGeom>
        </p:spPr>
      </p:pic>
      <p:sp>
        <p:nvSpPr>
          <p:cNvPr id="9" name="Text Placeholder 8">
            <a:extLst>
              <a:ext uri="{FF2B5EF4-FFF2-40B4-BE49-F238E27FC236}">
                <a16:creationId xmlns:a16="http://schemas.microsoft.com/office/drawing/2014/main" id="{C6B86F13-DB5F-7227-51AF-25A17DE35D9F}"/>
              </a:ext>
            </a:extLst>
          </p:cNvPr>
          <p:cNvSpPr>
            <a:spLocks noGrp="1"/>
          </p:cNvSpPr>
          <p:nvPr>
            <p:ph type="body" sz="half" idx="2"/>
          </p:nvPr>
        </p:nvSpPr>
        <p:spPr/>
        <p:txBody>
          <a:bodyPr>
            <a:normAutofit/>
          </a:bodyPr>
          <a:lstStyle/>
          <a:p>
            <a:pPr marL="342900" indent="-342900">
              <a:buAutoNum type="arabicPeriod"/>
            </a:pPr>
            <a:r>
              <a:rPr lang="en-US" sz="1800" dirty="0"/>
              <a:t>Chylomicrons: dietary TGL.</a:t>
            </a:r>
          </a:p>
          <a:p>
            <a:pPr marL="342900" indent="-342900">
              <a:buAutoNum type="arabicPeriod"/>
            </a:pPr>
            <a:r>
              <a:rPr lang="en-US" sz="1800" dirty="0"/>
              <a:t>Very low-density lipoproteins (VLDLs): formed in the liver from endogenous fat.</a:t>
            </a:r>
          </a:p>
          <a:p>
            <a:pPr marL="342900" indent="-342900">
              <a:buAutoNum type="arabicPeriod"/>
            </a:pPr>
            <a:r>
              <a:rPr lang="en-US" sz="1800" dirty="0"/>
              <a:t> Intermediate-density lipoproteins (IDLs): Degradation of VLDLs leaves IDLs in circulation.</a:t>
            </a:r>
          </a:p>
          <a:p>
            <a:pPr marL="342900" indent="-342900">
              <a:buAutoNum type="arabicPeriod"/>
            </a:pPr>
            <a:endParaRPr lang="en-US" dirty="0"/>
          </a:p>
          <a:p>
            <a:endParaRPr lang="en-US" dirty="0"/>
          </a:p>
        </p:txBody>
      </p:sp>
    </p:spTree>
    <p:extLst>
      <p:ext uri="{BB962C8B-B14F-4D97-AF65-F5344CB8AC3E}">
        <p14:creationId xmlns:p14="http://schemas.microsoft.com/office/powerpoint/2010/main" val="212692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129A-628B-0939-158D-3E94E94A7D0B}"/>
              </a:ext>
            </a:extLst>
          </p:cNvPr>
          <p:cNvSpPr>
            <a:spLocks noGrp="1"/>
          </p:cNvSpPr>
          <p:nvPr>
            <p:ph type="title"/>
          </p:nvPr>
        </p:nvSpPr>
        <p:spPr/>
        <p:txBody>
          <a:bodyPr/>
          <a:lstStyle/>
          <a:p>
            <a:r>
              <a:rPr lang="en-US" dirty="0"/>
              <a:t>Blood lipids(cont.)</a:t>
            </a:r>
          </a:p>
        </p:txBody>
      </p:sp>
      <p:sp>
        <p:nvSpPr>
          <p:cNvPr id="4" name="Text Placeholder 3">
            <a:extLst>
              <a:ext uri="{FF2B5EF4-FFF2-40B4-BE49-F238E27FC236}">
                <a16:creationId xmlns:a16="http://schemas.microsoft.com/office/drawing/2014/main" id="{3BB8C8A3-7B45-DCCD-2CCF-D57F1B743694}"/>
              </a:ext>
            </a:extLst>
          </p:cNvPr>
          <p:cNvSpPr>
            <a:spLocks noGrp="1"/>
          </p:cNvSpPr>
          <p:nvPr>
            <p:ph type="body" sz="half" idx="2"/>
          </p:nvPr>
        </p:nvSpPr>
        <p:spPr/>
        <p:txBody>
          <a:bodyPr/>
          <a:lstStyle/>
          <a:p>
            <a:r>
              <a:rPr lang="en-US" dirty="0"/>
              <a:t>4. Low-density lipoproteins (LDLs): LDLs are formed endogenously in the liver and in serum from the catabolism of VLDLs and IDLs, Because LDLs deliver cholesterol to the tissue, they are considered the “bad cholesterol.” With regard to cardiovascular health.</a:t>
            </a:r>
          </a:p>
          <a:p>
            <a:r>
              <a:rPr lang="en-US" dirty="0"/>
              <a:t>5.High-density lipoproteins (HDLs): HDLs carry less total fat and more protein than the other lipoproteins). They transport cholesterol from the tissues and arteries back to the liver  for catabolism. HDLs are endogenously produced in the liver. Compared with LDL-cholesterol,  HDL is the “good cholesterol,” and higher serum levels are protective against CVD</a:t>
            </a:r>
          </a:p>
          <a:p>
            <a:endParaRPr lang="en-US" dirty="0"/>
          </a:p>
        </p:txBody>
      </p:sp>
      <p:pic>
        <p:nvPicPr>
          <p:cNvPr id="5" name="Picture Placeholder 9">
            <a:extLst>
              <a:ext uri="{FF2B5EF4-FFF2-40B4-BE49-F238E27FC236}">
                <a16:creationId xmlns:a16="http://schemas.microsoft.com/office/drawing/2014/main" id="{B09E3E4E-8E4B-9B5F-90FB-AF950BF274B6}"/>
              </a:ext>
            </a:extLst>
          </p:cNvPr>
          <p:cNvPicPr>
            <a:picLocks noGrp="1" noChangeAspect="1"/>
          </p:cNvPicPr>
          <p:nvPr>
            <p:ph type="pic" idx="1"/>
          </p:nvPr>
        </p:nvPicPr>
        <p:blipFill>
          <a:blip r:embed="rId2"/>
          <a:srcRect t="1631" b="1631"/>
          <a:stretch>
            <a:fillRect/>
          </a:stretch>
        </p:blipFill>
        <p:spPr>
          <a:xfrm>
            <a:off x="5183188" y="987425"/>
            <a:ext cx="6172200" cy="4873625"/>
          </a:xfrm>
          <a:prstGeom prst="rect">
            <a:avLst/>
          </a:prstGeom>
        </p:spPr>
      </p:pic>
    </p:spTree>
    <p:extLst>
      <p:ext uri="{BB962C8B-B14F-4D97-AF65-F5344CB8AC3E}">
        <p14:creationId xmlns:p14="http://schemas.microsoft.com/office/powerpoint/2010/main" val="2071736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2238</Words>
  <Application>Microsoft Office PowerPoint</Application>
  <PresentationFormat>Widescreen</PresentationFormat>
  <Paragraphs>161</Paragraphs>
  <Slides>52</Slides>
  <Notes>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__Roboto_095985</vt:lpstr>
      <vt:lpstr>Arial</vt:lpstr>
      <vt:lpstr>Arial</vt:lpstr>
      <vt:lpstr>Calibri</vt:lpstr>
      <vt:lpstr>Calibri Light</vt:lpstr>
      <vt:lpstr>Google Sans</vt:lpstr>
      <vt:lpstr>Open Sans</vt:lpstr>
      <vt:lpstr>Office Theme</vt:lpstr>
      <vt:lpstr>MNT of Atherosclerosis and Hypertension</vt:lpstr>
      <vt:lpstr>REFERENCE</vt:lpstr>
      <vt:lpstr>What is medical nutrition therapy? </vt:lpstr>
      <vt:lpstr>What does medical nutrition therapy involve? </vt:lpstr>
      <vt:lpstr>MNT of Cardiovascular Disease</vt:lpstr>
      <vt:lpstr>PowerPoint Presentation</vt:lpstr>
      <vt:lpstr>PowerPoint Presentation</vt:lpstr>
      <vt:lpstr>Atherosclerosis Relation to Fat Metabolism</vt:lpstr>
      <vt:lpstr>Blood lipids(cont.)</vt:lpstr>
      <vt:lpstr>PowerPoint Presentation</vt:lpstr>
      <vt:lpstr>Triglycerides </vt:lpstr>
      <vt:lpstr>PowerPoint Presentation</vt:lpstr>
      <vt:lpstr>PowerPoint Presentation</vt:lpstr>
      <vt:lpstr>PowerPoint Presentation</vt:lpstr>
      <vt:lpstr>IDEAL CARDIOVASCULAR GOALS ARE AS FOLLOWS FOR ADULTS: </vt:lpstr>
      <vt:lpstr>What is Light, Moderate, And Vigorous Activity? </vt:lpstr>
      <vt:lpstr>Light activity Examples: </vt:lpstr>
      <vt:lpstr>Moderate Intensity </vt:lpstr>
      <vt:lpstr>Examples:  </vt:lpstr>
      <vt:lpstr>Vigorous Intensity </vt:lpstr>
      <vt:lpstr>Examples:  </vt:lpstr>
      <vt:lpstr>IDEAL CARDIOVASCULAR GOALS ARE AS FOLLOWS FOR ADULTS: (CONT.)</vt:lpstr>
      <vt:lpstr>PowerPoint Presentation</vt:lpstr>
      <vt:lpstr>PowerPoint Presentation</vt:lpstr>
      <vt:lpstr>Trans fats</vt:lpstr>
      <vt:lpstr>PowerPoint Presentation</vt:lpstr>
      <vt:lpstr>Therapeutic Lifestyle Changes (TLC)</vt:lpstr>
      <vt:lpstr>PowerPoint Presentation</vt:lpstr>
      <vt:lpstr>Drug therapy</vt:lpstr>
      <vt:lpstr> ESSENTIAL HYPERTENSION “The silent killer,” </vt:lpstr>
      <vt:lpstr>There are significant indications that many genetic variants play a role in the heritability of hypertension and the individual differences to medication treatment. </vt:lpstr>
      <vt:lpstr>PowerPoint Presentation</vt:lpstr>
      <vt:lpstr>PowerPoint Presentation</vt:lpstr>
      <vt:lpstr>Normal vs hypertensive retinopathy</vt:lpstr>
      <vt:lpstr>Prehypertension</vt:lpstr>
      <vt:lpstr>Prehypertension(cont.)</vt:lpstr>
      <vt:lpstr>PowerPoint Presentation</vt:lpstr>
      <vt:lpstr>PowerPoint Presentation</vt:lpstr>
      <vt:lpstr>The effects of alcohol</vt:lpstr>
      <vt:lpstr>The DASH Diet</vt:lpstr>
      <vt:lpstr>The DASH Diet(cont.)</vt:lpstr>
      <vt:lpstr>Additional life style factors</vt:lpstr>
      <vt:lpstr>PowerPoint Presentation</vt:lpstr>
      <vt:lpstr>PowerPoint Presentation</vt:lpstr>
      <vt:lpstr>PowerPoint Presentation</vt:lpstr>
      <vt:lpstr>Vegan Diet</vt:lpstr>
      <vt:lpstr>PowerPoint Presentation</vt:lpstr>
      <vt:lpstr>Heart failure</vt:lpstr>
      <vt:lpstr>Aetiology </vt:lpstr>
      <vt:lpstr>PowerPoint Presentation</vt:lpstr>
      <vt:lpstr>Heart failure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Mayasah Sadiq</dc:creator>
  <cp:lastModifiedBy>Mayasah Sadiq</cp:lastModifiedBy>
  <cp:revision>20</cp:revision>
  <dcterms:created xsi:type="dcterms:W3CDTF">2024-10-31T07:16:48Z</dcterms:created>
  <dcterms:modified xsi:type="dcterms:W3CDTF">2025-02-17T06:27:05Z</dcterms:modified>
</cp:coreProperties>
</file>