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7" r:id="rId15"/>
    <p:sldId id="279" r:id="rId16"/>
    <p:sldId id="281" r:id="rId17"/>
    <p:sldId id="282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53" d="100"/>
          <a:sy n="53" d="100"/>
        </p:scale>
        <p:origin x="-9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7289-D201-490C-819C-046C851EF40A}" type="datetimeFigureOut">
              <a:rPr lang="ar-IQ" smtClean="0"/>
              <a:pPr/>
              <a:t>21/05/1446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4C7E-AF72-4C46-9261-0565351C97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7289-D201-490C-819C-046C851EF40A}" type="datetimeFigureOut">
              <a:rPr lang="ar-IQ" smtClean="0"/>
              <a:pPr/>
              <a:t>21/05/1446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4C7E-AF72-4C46-9261-0565351C97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7289-D201-490C-819C-046C851EF40A}" type="datetimeFigureOut">
              <a:rPr lang="ar-IQ" smtClean="0"/>
              <a:pPr/>
              <a:t>21/05/1446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4C7E-AF72-4C46-9261-0565351C97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7289-D201-490C-819C-046C851EF40A}" type="datetimeFigureOut">
              <a:rPr lang="ar-IQ" smtClean="0"/>
              <a:pPr/>
              <a:t>21/05/1446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4C7E-AF72-4C46-9261-0565351C97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7289-D201-490C-819C-046C851EF40A}" type="datetimeFigureOut">
              <a:rPr lang="ar-IQ" smtClean="0"/>
              <a:pPr/>
              <a:t>21/05/1446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4C7E-AF72-4C46-9261-0565351C97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7289-D201-490C-819C-046C851EF40A}" type="datetimeFigureOut">
              <a:rPr lang="ar-IQ" smtClean="0"/>
              <a:pPr/>
              <a:t>21/05/1446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4C7E-AF72-4C46-9261-0565351C97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7289-D201-490C-819C-046C851EF40A}" type="datetimeFigureOut">
              <a:rPr lang="ar-IQ" smtClean="0"/>
              <a:pPr/>
              <a:t>21/05/1446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4C7E-AF72-4C46-9261-0565351C97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7289-D201-490C-819C-046C851EF40A}" type="datetimeFigureOut">
              <a:rPr lang="ar-IQ" smtClean="0"/>
              <a:pPr/>
              <a:t>21/05/1446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4C7E-AF72-4C46-9261-0565351C97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7289-D201-490C-819C-046C851EF40A}" type="datetimeFigureOut">
              <a:rPr lang="ar-IQ" smtClean="0"/>
              <a:pPr/>
              <a:t>21/05/1446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4C7E-AF72-4C46-9261-0565351C97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7289-D201-490C-819C-046C851EF40A}" type="datetimeFigureOut">
              <a:rPr lang="ar-IQ" smtClean="0"/>
              <a:pPr/>
              <a:t>21/05/1446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4C7E-AF72-4C46-9261-0565351C97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7289-D201-490C-819C-046C851EF40A}" type="datetimeFigureOut">
              <a:rPr lang="ar-IQ" smtClean="0"/>
              <a:pPr/>
              <a:t>21/05/1446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4C7E-AF72-4C46-9261-0565351C971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7289-D201-490C-819C-046C851EF40A}" type="datetimeFigureOut">
              <a:rPr lang="ar-IQ" smtClean="0"/>
              <a:pPr/>
              <a:t>21/05/1446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4C7E-AF72-4C46-9261-0565351C971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0021"/>
                </a:solidFill>
              </a:rPr>
              <a:t>Bleeding disorders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 </a:t>
            </a:r>
          </a:p>
          <a:p>
            <a:r>
              <a:rPr lang="en-US" dirty="0" err="1" smtClean="0"/>
              <a:t>Abeer</a:t>
            </a:r>
            <a:r>
              <a:rPr lang="en-US" dirty="0" smtClean="0"/>
              <a:t> </a:t>
            </a:r>
            <a:r>
              <a:rPr lang="en-US" dirty="0" err="1" smtClean="0"/>
              <a:t>Anwer</a:t>
            </a:r>
            <a:r>
              <a:rPr lang="en-US" dirty="0" smtClean="0"/>
              <a:t> Ahmed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u="sng" dirty="0" smtClean="0">
                <a:solidFill>
                  <a:srgbClr val="A50021"/>
                </a:solidFill>
              </a:rPr>
              <a:t>Immune thrombocytopenia </a:t>
            </a:r>
            <a:r>
              <a:rPr lang="en-US" sz="4000" b="1" u="sng" dirty="0" err="1" smtClean="0">
                <a:solidFill>
                  <a:srgbClr val="A50021"/>
                </a:solidFill>
              </a:rPr>
              <a:t>purpura</a:t>
            </a:r>
            <a:r>
              <a:rPr lang="en-US" sz="4000" b="1" u="sng" dirty="0" smtClean="0">
                <a:solidFill>
                  <a:srgbClr val="A50021"/>
                </a:solidFill>
              </a:rPr>
              <a:t>(ITP)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b="1" u="sng" dirty="0" smtClean="0">
                <a:solidFill>
                  <a:schemeClr val="accent2"/>
                </a:solidFill>
              </a:rPr>
              <a:t>1- Chronic ITP: </a:t>
            </a:r>
            <a:r>
              <a:rPr lang="en-US" b="1" dirty="0" smtClean="0"/>
              <a:t>This is relatively common disorder ,with highest incidence in </a:t>
            </a:r>
            <a:r>
              <a:rPr lang="en-US" b="1" i="1" dirty="0" smtClean="0"/>
              <a:t>women</a:t>
            </a:r>
            <a:r>
              <a:rPr lang="en-US" b="1" dirty="0" smtClean="0"/>
              <a:t> </a:t>
            </a:r>
            <a:r>
              <a:rPr lang="en-US" b="1" i="1" dirty="0" smtClean="0"/>
              <a:t>15-50 y</a:t>
            </a:r>
            <a:r>
              <a:rPr lang="en-US" b="1" dirty="0" smtClean="0"/>
              <a:t> ,it is commonest cause of thrombocytopenia without anemia or </a:t>
            </a:r>
            <a:r>
              <a:rPr lang="en-US" b="1" dirty="0" err="1" smtClean="0"/>
              <a:t>neutropenia</a:t>
            </a:r>
            <a:r>
              <a:rPr lang="en-US" b="1" dirty="0" smtClean="0"/>
              <a:t> ,it is usually </a:t>
            </a:r>
            <a:r>
              <a:rPr lang="en-US" b="1" dirty="0" smtClean="0">
                <a:solidFill>
                  <a:schemeClr val="accent2"/>
                </a:solidFill>
              </a:rPr>
              <a:t>idiopathic</a:t>
            </a:r>
            <a:r>
              <a:rPr lang="en-US" b="1" dirty="0" smtClean="0"/>
              <a:t> but may be seen in </a:t>
            </a:r>
            <a:r>
              <a:rPr lang="en-US" b="1" dirty="0" smtClean="0">
                <a:solidFill>
                  <a:schemeClr val="accent2"/>
                </a:solidFill>
              </a:rPr>
              <a:t>association with other disorders</a:t>
            </a:r>
            <a:r>
              <a:rPr lang="en-US" b="1" dirty="0" smtClean="0"/>
              <a:t> e.g. SLE ,HIV infection, CLL, Hodgkin's disease or autoimmune hemolytic anemia.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A50021"/>
                </a:solidFill>
              </a:rPr>
              <a:t>Pathogenesis: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sz="2800" b="1" smtClean="0"/>
              <a:t>Platelets sensitization with </a:t>
            </a:r>
            <a:r>
              <a:rPr lang="en-US" sz="2800" b="1" smtClean="0">
                <a:solidFill>
                  <a:schemeClr val="accent2"/>
                </a:solidFill>
              </a:rPr>
              <a:t>autoantibody</a:t>
            </a:r>
            <a:r>
              <a:rPr lang="en-US" sz="2800" b="1" smtClean="0"/>
              <a:t> usually </a:t>
            </a:r>
            <a:r>
              <a:rPr lang="en-US" sz="2800" b="1" smtClean="0">
                <a:solidFill>
                  <a:schemeClr val="accent2"/>
                </a:solidFill>
              </a:rPr>
              <a:t>IgG</a:t>
            </a:r>
            <a:r>
              <a:rPr lang="en-US" sz="2800" b="1" smtClean="0"/>
              <a:t> result in their </a:t>
            </a:r>
            <a:r>
              <a:rPr lang="en-US" sz="2800" b="1" smtClean="0">
                <a:solidFill>
                  <a:schemeClr val="accent2"/>
                </a:solidFill>
              </a:rPr>
              <a:t>premature removal</a:t>
            </a:r>
            <a:r>
              <a:rPr lang="en-US" sz="2800" b="1" smtClean="0"/>
              <a:t> from circulation by cells of </a:t>
            </a:r>
            <a:r>
              <a:rPr lang="en-US" sz="2800" b="1" smtClean="0">
                <a:solidFill>
                  <a:schemeClr val="accent2"/>
                </a:solidFill>
              </a:rPr>
              <a:t>RE system.</a:t>
            </a:r>
            <a:r>
              <a:rPr lang="en-US" sz="2800" b="1" smtClean="0"/>
              <a:t> The normal life span of platelets is 7-10 days but in ITP is reduced to few hours.</a:t>
            </a:r>
          </a:p>
          <a:p>
            <a:pPr algn="l" eaLnBrk="1" hangingPunct="1">
              <a:buFontTx/>
              <a:buNone/>
            </a:pPr>
            <a:r>
              <a:rPr lang="en-US" sz="2800" b="1" smtClean="0">
                <a:solidFill>
                  <a:schemeClr val="hlink"/>
                </a:solidFill>
              </a:rPr>
              <a:t>Lightly sensitized platelets</a:t>
            </a:r>
            <a:r>
              <a:rPr lang="en-US" sz="2800" b="1" smtClean="0"/>
              <a:t> mainly destroyed by </a:t>
            </a:r>
            <a:r>
              <a:rPr lang="en-US" sz="2800" b="1" smtClean="0">
                <a:solidFill>
                  <a:schemeClr val="hlink"/>
                </a:solidFill>
              </a:rPr>
              <a:t>macrophages in spleen</a:t>
            </a:r>
            <a:r>
              <a:rPr lang="en-US" sz="2800" b="1" smtClean="0"/>
              <a:t> but </a:t>
            </a:r>
            <a:r>
              <a:rPr lang="en-US" sz="2800" b="1" smtClean="0">
                <a:solidFill>
                  <a:srgbClr val="A50021"/>
                </a:solidFill>
              </a:rPr>
              <a:t>heavily sensitized</a:t>
            </a:r>
            <a:r>
              <a:rPr lang="en-US" sz="2800" b="1" smtClean="0"/>
              <a:t> platelets or platelets coated with complement as well as IgG   mainly destroyed throughout RE system mainly in </a:t>
            </a:r>
            <a:r>
              <a:rPr lang="en-US" sz="2800" b="1" smtClean="0">
                <a:solidFill>
                  <a:srgbClr val="A50021"/>
                </a:solidFill>
              </a:rPr>
              <a:t>liver.</a:t>
            </a:r>
            <a:r>
              <a:rPr lang="en-US" sz="28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511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u="sng" smtClean="0">
                <a:solidFill>
                  <a:srgbClr val="A50021"/>
                </a:solidFill>
              </a:rPr>
              <a:t>Diagnosis</a:t>
            </a:r>
            <a:r>
              <a:rPr lang="en-US" sz="4000" smtClean="0">
                <a:solidFill>
                  <a:srgbClr val="A50021"/>
                </a:solidFill>
              </a:rPr>
              <a:t>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50"/>
            <a:ext cx="9001125" cy="60007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sz="2800" b="1" u="sng" smtClean="0"/>
              <a:t>1- Platelets count </a:t>
            </a:r>
            <a:r>
              <a:rPr lang="en-US" sz="2800" b="1" smtClean="0"/>
              <a:t>10-50×10</a:t>
            </a:r>
            <a:r>
              <a:rPr lang="en-US" sz="2800" b="1" baseline="30000" smtClean="0"/>
              <a:t>9</a:t>
            </a:r>
            <a:r>
              <a:rPr lang="en-US" sz="2800" b="1" smtClean="0"/>
              <a:t>/L, Hb &amp; WBC are </a:t>
            </a:r>
            <a:endParaRPr lang="ar-IQ" sz="2800" b="1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sz="2800" b="1" smtClean="0"/>
              <a:t>normal.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800" b="1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sz="2800" b="1" u="sng" smtClean="0"/>
              <a:t>2- Blood film </a:t>
            </a:r>
            <a:r>
              <a:rPr lang="en-US" sz="2800" b="1" smtClean="0"/>
              <a:t>shows reduced platelets number &amp; often large.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800" b="1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sz="2800" b="1" u="sng" smtClean="0"/>
              <a:t>3-BM </a:t>
            </a:r>
            <a:r>
              <a:rPr lang="en-US" sz="2800" b="1" smtClean="0"/>
              <a:t>shows normal or increased number of </a:t>
            </a:r>
            <a:endParaRPr lang="ar-IQ" sz="2800" b="1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sz="2800" b="1" smtClean="0"/>
              <a:t>megakaryocytes.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sz="2800" b="1" u="sng" smtClean="0"/>
              <a:t>4- Sensitive tests to demonstrate anti platelets IgG either alone or with complement or IgM on platelets surface or in serum 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sz="2800" b="1" u="sng" smtClean="0"/>
              <a:t>5-Antinuclear factor </a:t>
            </a:r>
            <a:r>
              <a:rPr lang="en-US" sz="2800" b="1" smtClean="0"/>
              <a:t>is present in serum of patient with SLE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sz="2800" b="1" u="sng" smtClean="0"/>
              <a:t>6-Direct antiglobulin test </a:t>
            </a:r>
            <a:r>
              <a:rPr lang="en-US" sz="2800" b="1" smtClean="0"/>
              <a:t>is positive in case with associated autoimmune hemolytic anemia.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4000" b="1" u="sng" smtClean="0">
                <a:solidFill>
                  <a:srgbClr val="A50021"/>
                </a:solidFill>
              </a:rPr>
              <a:t>2- Acute ITP: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Is most common in </a:t>
            </a:r>
            <a:r>
              <a:rPr lang="en-US" b="1" smtClean="0">
                <a:solidFill>
                  <a:schemeClr val="accent2"/>
                </a:solidFill>
              </a:rPr>
              <a:t>children </a:t>
            </a:r>
            <a:r>
              <a:rPr lang="en-US" b="1" smtClean="0"/>
              <a:t>, the mechanism is not well established .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In </a:t>
            </a:r>
            <a:r>
              <a:rPr lang="en-US" b="1" smtClean="0">
                <a:solidFill>
                  <a:schemeClr val="accent2"/>
                </a:solidFill>
              </a:rPr>
              <a:t>75%</a:t>
            </a:r>
            <a:r>
              <a:rPr lang="en-US" b="1" smtClean="0"/>
              <a:t> of patients ,the thrombocytopenia &amp; bleeding follow </a:t>
            </a:r>
            <a:r>
              <a:rPr lang="en-US" b="1" smtClean="0">
                <a:solidFill>
                  <a:schemeClr val="accent2"/>
                </a:solidFill>
              </a:rPr>
              <a:t>vaccination or/&amp; infection</a:t>
            </a:r>
            <a:r>
              <a:rPr lang="en-US" b="1" smtClean="0"/>
              <a:t> e.g. measles, chicken pox or infectious mononucleosis ,and allergic reaction with immune complex formation &amp; complement deposition on </a:t>
            </a:r>
            <a:endParaRPr lang="ar-IQ" b="1" smtClean="0"/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platelet is suspected.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Spontaneous remission is usual, but in </a:t>
            </a:r>
            <a:r>
              <a:rPr lang="en-US" b="1" smtClean="0">
                <a:solidFill>
                  <a:schemeClr val="accent2"/>
                </a:solidFill>
              </a:rPr>
              <a:t>5-10%</a:t>
            </a:r>
            <a:r>
              <a:rPr lang="en-US" b="1" smtClean="0"/>
              <a:t> of cases the disease becomes </a:t>
            </a:r>
            <a:r>
              <a:rPr lang="en-US" b="1" smtClean="0">
                <a:solidFill>
                  <a:schemeClr val="accent2"/>
                </a:solidFill>
              </a:rPr>
              <a:t>chronic</a:t>
            </a:r>
            <a:r>
              <a:rPr lang="en-US" b="1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Autofit/>
          </a:bodyPr>
          <a:lstStyle/>
          <a:p>
            <a:r>
              <a:rPr lang="en-US" b="1" dirty="0" smtClean="0"/>
              <a:t>Disorders of platelets functions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ar-IQ" sz="32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429250"/>
          </a:xfrm>
        </p:spPr>
        <p:txBody>
          <a:bodyPr>
            <a:normAutofit/>
          </a:bodyPr>
          <a:lstStyle/>
          <a:p>
            <a:pPr algn="l"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1-Hereditary disorders</a:t>
            </a:r>
            <a:endParaRPr lang="en-US" b="1" dirty="0" smtClean="0">
              <a:solidFill>
                <a:srgbClr val="A50021"/>
              </a:solidFill>
            </a:endParaRPr>
          </a:p>
          <a:p>
            <a:pPr algn="l">
              <a:buFontTx/>
              <a:buNone/>
            </a:pPr>
            <a:r>
              <a:rPr lang="en-US" b="1" dirty="0" err="1" smtClean="0">
                <a:solidFill>
                  <a:srgbClr val="A50021"/>
                </a:solidFill>
              </a:rPr>
              <a:t>Thrombasthenia</a:t>
            </a:r>
            <a:r>
              <a:rPr lang="en-US" b="1" dirty="0" smtClean="0">
                <a:solidFill>
                  <a:srgbClr val="A50021"/>
                </a:solidFill>
              </a:rPr>
              <a:t> (</a:t>
            </a:r>
            <a:r>
              <a:rPr lang="en-US" b="1" dirty="0" err="1" smtClean="0">
                <a:solidFill>
                  <a:srgbClr val="A50021"/>
                </a:solidFill>
              </a:rPr>
              <a:t>Glanzmann's</a:t>
            </a:r>
            <a:r>
              <a:rPr lang="en-US" b="1" dirty="0" smtClean="0">
                <a:solidFill>
                  <a:srgbClr val="A50021"/>
                </a:solidFill>
              </a:rPr>
              <a:t> disease</a:t>
            </a:r>
            <a:r>
              <a:rPr lang="en-US" b="1" dirty="0" smtClean="0">
                <a:solidFill>
                  <a:srgbClr val="A50021"/>
                </a:solidFill>
              </a:rPr>
              <a:t>)</a:t>
            </a:r>
            <a:endParaRPr lang="en-US" dirty="0" smtClean="0"/>
          </a:p>
          <a:p>
            <a:pPr algn="l">
              <a:buFontTx/>
              <a:buNone/>
            </a:pPr>
            <a:r>
              <a:rPr lang="en-US" b="1" dirty="0" smtClean="0">
                <a:solidFill>
                  <a:srgbClr val="A50021"/>
                </a:solidFill>
              </a:rPr>
              <a:t>Bernard-</a:t>
            </a:r>
            <a:r>
              <a:rPr lang="en-US" b="1" dirty="0" err="1" smtClean="0">
                <a:solidFill>
                  <a:srgbClr val="A50021"/>
                </a:solidFill>
              </a:rPr>
              <a:t>Soulier</a:t>
            </a:r>
            <a:r>
              <a:rPr lang="en-US" b="1" dirty="0" smtClean="0">
                <a:solidFill>
                  <a:srgbClr val="A50021"/>
                </a:solidFill>
              </a:rPr>
              <a:t> </a:t>
            </a:r>
            <a:r>
              <a:rPr lang="en-US" b="1" dirty="0" smtClean="0">
                <a:solidFill>
                  <a:srgbClr val="A50021"/>
                </a:solidFill>
              </a:rPr>
              <a:t>syndrome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A50021"/>
                </a:solidFill>
              </a:rPr>
              <a:t>Storage pool diseases</a:t>
            </a:r>
          </a:p>
          <a:p>
            <a:pPr algn="l">
              <a:buFontTx/>
              <a:buNone/>
            </a:pPr>
            <a:endParaRPr lang="en-US" b="1" dirty="0" smtClean="0">
              <a:solidFill>
                <a:srgbClr val="A50021"/>
              </a:solidFill>
            </a:endParaRPr>
          </a:p>
          <a:p>
            <a:pPr algn="l">
              <a:buFontTx/>
              <a:buNone/>
            </a:pPr>
            <a:r>
              <a:rPr lang="ar-IQ" dirty="0" smtClean="0"/>
              <a:t> </a:t>
            </a:r>
            <a:endParaRPr lang="en-US" dirty="0" smtClean="0"/>
          </a:p>
          <a:p>
            <a:pPr algn="l">
              <a:buFontTx/>
              <a:buNone/>
            </a:pPr>
            <a:endParaRPr lang="ar-IQ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</a:rPr>
              <a:t>2-Acquired disorders</a:t>
            </a:r>
            <a:br>
              <a:rPr lang="en-US" sz="6000" b="1" dirty="0" smtClean="0">
                <a:solidFill>
                  <a:schemeClr val="tx1"/>
                </a:solidFill>
              </a:rPr>
            </a:br>
            <a:endParaRPr lang="ar-IQ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>
            <a:normAutofit/>
          </a:bodyPr>
          <a:lstStyle/>
          <a:p>
            <a:pPr algn="l">
              <a:buFontTx/>
              <a:buNone/>
            </a:pPr>
            <a:r>
              <a:rPr lang="en-US" b="1" dirty="0" err="1" smtClean="0">
                <a:solidFill>
                  <a:srgbClr val="A50021"/>
                </a:solidFill>
              </a:rPr>
              <a:t>Antiplatelet</a:t>
            </a:r>
            <a:r>
              <a:rPr lang="en-US" b="1" dirty="0" smtClean="0">
                <a:solidFill>
                  <a:srgbClr val="A50021"/>
                </a:solidFill>
              </a:rPr>
              <a:t> drugs </a:t>
            </a:r>
            <a:r>
              <a:rPr lang="en-US" b="1" dirty="0" smtClean="0">
                <a:solidFill>
                  <a:srgbClr val="A50021"/>
                </a:solidFill>
              </a:rPr>
              <a:t>:</a:t>
            </a:r>
            <a:r>
              <a:rPr lang="en-US" b="1" dirty="0" smtClean="0"/>
              <a:t>Aspirin  </a:t>
            </a:r>
            <a:endParaRPr lang="en-US" b="1" dirty="0" smtClean="0"/>
          </a:p>
          <a:p>
            <a:pPr algn="l">
              <a:buFontTx/>
              <a:buNone/>
            </a:pPr>
            <a:r>
              <a:rPr lang="en-US" b="1" dirty="0" err="1" smtClean="0">
                <a:solidFill>
                  <a:srgbClr val="A50021"/>
                </a:solidFill>
              </a:rPr>
              <a:t>Hyperglobulinaemia</a:t>
            </a:r>
            <a:r>
              <a:rPr lang="en-US" b="1" dirty="0" smtClean="0"/>
              <a:t> associated with multiple</a:t>
            </a:r>
          </a:p>
          <a:p>
            <a:pPr algn="l">
              <a:buFontTx/>
              <a:buNone/>
            </a:pPr>
            <a:r>
              <a:rPr lang="en-US" b="1" dirty="0" smtClean="0"/>
              <a:t>myeloma or </a:t>
            </a:r>
            <a:r>
              <a:rPr lang="en-US" b="1" dirty="0" err="1" smtClean="0"/>
              <a:t>Waldenstrom's</a:t>
            </a:r>
            <a:r>
              <a:rPr lang="en-US" b="1" dirty="0" smtClean="0"/>
              <a:t> disease </a:t>
            </a:r>
            <a:r>
              <a:rPr lang="en-US" b="1" dirty="0" smtClean="0"/>
              <a:t> .</a:t>
            </a:r>
            <a:endParaRPr lang="en-US" b="1" dirty="0" smtClean="0"/>
          </a:p>
          <a:p>
            <a:pPr algn="l">
              <a:buFontTx/>
              <a:buNone/>
            </a:pPr>
            <a:r>
              <a:rPr lang="en-US" b="1" dirty="0" err="1" smtClean="0">
                <a:solidFill>
                  <a:srgbClr val="A50021"/>
                </a:solidFill>
              </a:rPr>
              <a:t>Myeloproliferative</a:t>
            </a:r>
            <a:r>
              <a:rPr lang="en-US" b="1" dirty="0" smtClean="0">
                <a:solidFill>
                  <a:srgbClr val="A50021"/>
                </a:solidFill>
              </a:rPr>
              <a:t> and </a:t>
            </a:r>
            <a:r>
              <a:rPr lang="en-US" b="1" dirty="0" err="1" smtClean="0">
                <a:solidFill>
                  <a:srgbClr val="A50021"/>
                </a:solidFill>
              </a:rPr>
              <a:t>myelodysplastic</a:t>
            </a:r>
            <a:r>
              <a:rPr lang="en-US" b="1" dirty="0" smtClean="0">
                <a:solidFill>
                  <a:srgbClr val="A50021"/>
                </a:solidFill>
              </a:rPr>
              <a:t> </a:t>
            </a:r>
            <a:r>
              <a:rPr lang="en-US" b="1" dirty="0" smtClean="0">
                <a:solidFill>
                  <a:srgbClr val="A50021"/>
                </a:solidFill>
              </a:rPr>
              <a:t>Disorders</a:t>
            </a:r>
          </a:p>
          <a:p>
            <a:pPr algn="l">
              <a:buFontTx/>
              <a:buNone/>
            </a:pPr>
            <a:r>
              <a:rPr lang="en-US" b="1" dirty="0" smtClean="0">
                <a:solidFill>
                  <a:srgbClr val="A50021"/>
                </a:solidFill>
              </a:rPr>
              <a:t> </a:t>
            </a:r>
            <a:r>
              <a:rPr lang="en-US" b="1" dirty="0" err="1" smtClean="0">
                <a:solidFill>
                  <a:srgbClr val="A50021"/>
                </a:solidFill>
              </a:rPr>
              <a:t>Uraemia</a:t>
            </a:r>
            <a:r>
              <a:rPr lang="en-US" b="1" dirty="0" smtClean="0">
                <a:solidFill>
                  <a:srgbClr val="A50021"/>
                </a:solidFill>
              </a:rPr>
              <a:t> </a:t>
            </a:r>
            <a:r>
              <a:rPr lang="en-US" b="1" dirty="0" smtClean="0"/>
              <a:t> </a:t>
            </a:r>
            <a:endParaRPr lang="en-US" b="1" dirty="0" smtClean="0"/>
          </a:p>
          <a:p>
            <a:pPr algn="l">
              <a:buFontTx/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A50021"/>
                </a:solidFill>
              </a:rPr>
              <a:t>Heparin, </a:t>
            </a:r>
            <a:r>
              <a:rPr lang="en-US" b="1" dirty="0" err="1" smtClean="0">
                <a:solidFill>
                  <a:srgbClr val="A50021"/>
                </a:solidFill>
              </a:rPr>
              <a:t>dextrans</a:t>
            </a:r>
            <a:r>
              <a:rPr lang="en-US" b="1" dirty="0" smtClean="0">
                <a:solidFill>
                  <a:srgbClr val="A50021"/>
                </a:solidFill>
              </a:rPr>
              <a:t>, alcohol and</a:t>
            </a:r>
          </a:p>
          <a:p>
            <a:pPr algn="l">
              <a:buFontTx/>
              <a:buNone/>
            </a:pPr>
            <a:r>
              <a:rPr lang="en-US" b="1" dirty="0" smtClean="0">
                <a:solidFill>
                  <a:srgbClr val="A50021"/>
                </a:solidFill>
              </a:rPr>
              <a:t>radiographic contrast agents may also cause defective function</a:t>
            </a:r>
          </a:p>
          <a:p>
            <a:pPr algn="l">
              <a:buFontTx/>
              <a:buNone/>
            </a:pPr>
            <a:r>
              <a:rPr lang="en-US" b="1" dirty="0" smtClean="0"/>
              <a:t> </a:t>
            </a:r>
            <a:endParaRPr lang="en-US" b="1" dirty="0" smtClean="0"/>
          </a:p>
          <a:p>
            <a:pPr algn="l">
              <a:buFontTx/>
              <a:buNone/>
            </a:pPr>
            <a:endParaRPr lang="ar-IQ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rgbClr val="A50021"/>
                </a:solidFill>
              </a:rPr>
              <a:t>DIC (disseminated intravascular coagulation).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428750"/>
            <a:ext cx="8715375" cy="5214938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b="1" dirty="0" smtClean="0"/>
              <a:t>Wide spread intravascular deposition of fibrin with consumption of coagulation factors &amp; platelets occur as consequence of many disorders which release </a:t>
            </a:r>
            <a:r>
              <a:rPr lang="en-US" b="1" u="sng" dirty="0" err="1" smtClean="0">
                <a:solidFill>
                  <a:srgbClr val="FF0000"/>
                </a:solidFill>
              </a:rPr>
              <a:t>procoagulant</a:t>
            </a:r>
            <a:r>
              <a:rPr lang="en-US" b="1" u="sng" dirty="0" smtClean="0">
                <a:solidFill>
                  <a:srgbClr val="FF0000"/>
                </a:solidFill>
              </a:rPr>
              <a:t> material </a:t>
            </a:r>
            <a:r>
              <a:rPr lang="en-US" b="1" dirty="0" smtClean="0"/>
              <a:t>into the circulation or cause wide spread </a:t>
            </a:r>
            <a:r>
              <a:rPr lang="en-US" b="1" u="sng" dirty="0" smtClean="0">
                <a:solidFill>
                  <a:srgbClr val="FF0000"/>
                </a:solidFill>
              </a:rPr>
              <a:t>endothelial damage </a:t>
            </a:r>
            <a:r>
              <a:rPr lang="en-US" b="1" dirty="0" smtClean="0"/>
              <a:t>or platelets aggregation. </a:t>
            </a:r>
          </a:p>
          <a:p>
            <a:pPr algn="l" eaLnBrk="1" hangingPunct="1">
              <a:buFontTx/>
              <a:buNone/>
            </a:pPr>
            <a:r>
              <a:rPr lang="en-US" b="1" dirty="0" smtClean="0"/>
              <a:t>It may be associated with </a:t>
            </a:r>
            <a:r>
              <a:rPr lang="en-US" b="1" dirty="0" err="1" smtClean="0"/>
              <a:t>fulminant</a:t>
            </a:r>
            <a:r>
              <a:rPr lang="en-US" b="1" dirty="0" smtClean="0"/>
              <a:t> hemorrhagic syndrome or run less severe &amp; more chronic course.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u="sng" smtClean="0">
                <a:solidFill>
                  <a:srgbClr val="A50021"/>
                </a:solidFill>
              </a:rPr>
              <a:t>Causes of DIC: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1-Infections:</a:t>
            </a:r>
            <a:r>
              <a:rPr lang="en-US" sz="2800" b="1" dirty="0" smtClean="0"/>
              <a:t> gram negative &amp; meningococcal </a:t>
            </a:r>
            <a:r>
              <a:rPr lang="en-US" sz="2800" b="1" dirty="0" err="1" smtClean="0"/>
              <a:t>septicaemia</a:t>
            </a:r>
            <a:r>
              <a:rPr lang="en-US" sz="2800" b="1" dirty="0" smtClean="0"/>
              <a:t>, septic abortion &amp;clostridium </a:t>
            </a:r>
            <a:r>
              <a:rPr lang="en-US" sz="2800" b="1" dirty="0" err="1" smtClean="0"/>
              <a:t>welchii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septiacemia</a:t>
            </a:r>
            <a:r>
              <a:rPr lang="en-US" sz="2800" b="1" dirty="0" smtClean="0"/>
              <a:t>, severe </a:t>
            </a:r>
            <a:r>
              <a:rPr lang="en-US" sz="2800" b="1" dirty="0" err="1" smtClean="0"/>
              <a:t>falciparum</a:t>
            </a:r>
            <a:r>
              <a:rPr lang="en-US" sz="2800" b="1" dirty="0" smtClean="0"/>
              <a:t> malaria, &amp; viral infection.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2-Malignancy:</a:t>
            </a:r>
            <a:r>
              <a:rPr lang="en-US" sz="2800" b="1" dirty="0" smtClean="0"/>
              <a:t> widespread </a:t>
            </a:r>
            <a:r>
              <a:rPr lang="en-US" sz="2800" b="1" dirty="0" err="1" smtClean="0"/>
              <a:t>mucin-secreating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adenocarcinoma</a:t>
            </a:r>
            <a:r>
              <a:rPr lang="en-US" sz="2800" b="1" dirty="0" smtClean="0"/>
              <a:t>&amp; </a:t>
            </a:r>
            <a:r>
              <a:rPr lang="en-US" sz="2800" b="1" dirty="0" err="1" smtClean="0"/>
              <a:t>promylocytic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leukaemia</a:t>
            </a:r>
            <a:r>
              <a:rPr lang="en-US" sz="2800" b="1" dirty="0" smtClean="0"/>
              <a:t>.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3- Obstetric complication:</a:t>
            </a:r>
            <a:r>
              <a:rPr lang="en-US" sz="2800" b="1" dirty="0" smtClean="0"/>
              <a:t> amniotic fluid embolism, premature separation of placenta, </a:t>
            </a:r>
            <a:r>
              <a:rPr lang="en-US" sz="2800" b="1" dirty="0" err="1" smtClean="0"/>
              <a:t>eclampcia</a:t>
            </a:r>
            <a:r>
              <a:rPr lang="en-US" sz="2800" b="1" dirty="0" smtClean="0"/>
              <a:t>&amp; retained placenta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4-Hypersensetivity reactions:</a:t>
            </a:r>
            <a:r>
              <a:rPr lang="en-US" sz="2800" b="1" dirty="0" smtClean="0"/>
              <a:t> Anaphylaxis &amp; incompatible blood transfusion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5- Widespread tissue damage:</a:t>
            </a:r>
            <a:r>
              <a:rPr lang="en-US" sz="2800" b="1" dirty="0" smtClean="0"/>
              <a:t> following surgery or trauma.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6-other:</a:t>
            </a:r>
            <a:r>
              <a:rPr lang="en-US" sz="2800" b="1" dirty="0" smtClean="0"/>
              <a:t> liver failure, snake venoms severe burns, hypothermia, heat stroke, acute hypoxia &amp;vascular malformation.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u="sng" smtClean="0">
                <a:solidFill>
                  <a:srgbClr val="A50021"/>
                </a:solidFill>
              </a:rPr>
              <a:t>Lab. Findings: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Tests of </a:t>
            </a:r>
            <a:r>
              <a:rPr lang="en-US" sz="2800" b="1" dirty="0" err="1" smtClean="0">
                <a:solidFill>
                  <a:schemeClr val="accent2"/>
                </a:solidFill>
              </a:rPr>
              <a:t>haemostasis</a:t>
            </a:r>
            <a:r>
              <a:rPr lang="en-US" sz="2800" b="1" dirty="0" smtClean="0">
                <a:solidFill>
                  <a:schemeClr val="accent2"/>
                </a:solidFill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en-US" sz="2800" b="1" dirty="0" smtClean="0"/>
              <a:t>1-The platelets count is low</a:t>
            </a:r>
          </a:p>
          <a:p>
            <a:pPr algn="l" eaLnBrk="1" hangingPunct="1">
              <a:buFontTx/>
              <a:buNone/>
            </a:pPr>
            <a:r>
              <a:rPr lang="en-US" sz="2800" b="1" dirty="0" smtClean="0"/>
              <a:t>2-Fibrinogen is low.</a:t>
            </a:r>
          </a:p>
          <a:p>
            <a:pPr algn="l" eaLnBrk="1" hangingPunct="1">
              <a:buFontTx/>
              <a:buNone/>
            </a:pPr>
            <a:r>
              <a:rPr lang="en-US" sz="2800" b="1" dirty="0" smtClean="0"/>
              <a:t>3- The thrombin time is prolonged</a:t>
            </a:r>
          </a:p>
          <a:p>
            <a:pPr algn="l" eaLnBrk="1" hangingPunct="1">
              <a:buFontTx/>
              <a:buNone/>
            </a:pPr>
            <a:r>
              <a:rPr lang="en-US" sz="2800" b="1" dirty="0" smtClean="0"/>
              <a:t>4-high levels of fibrinogen &amp; fibrin degradation products are seen in serum &amp; urine.</a:t>
            </a:r>
          </a:p>
          <a:p>
            <a:pPr algn="l" eaLnBrk="1" hangingPunct="1">
              <a:buFontTx/>
              <a:buNone/>
            </a:pPr>
            <a:r>
              <a:rPr lang="en-US" sz="2800" b="1" dirty="0" smtClean="0"/>
              <a:t>5- Test for the fibrin-monomer complex is positive </a:t>
            </a:r>
          </a:p>
          <a:p>
            <a:pPr algn="l" eaLnBrk="1" hangingPunct="1">
              <a:buFontTx/>
              <a:buNone/>
            </a:pPr>
            <a:r>
              <a:rPr lang="en-US" sz="2800" b="1" dirty="0" smtClean="0"/>
              <a:t>6- The </a:t>
            </a:r>
            <a:r>
              <a:rPr lang="en-US" sz="2800" b="1" dirty="0" err="1" smtClean="0"/>
              <a:t>prothrombin</a:t>
            </a:r>
            <a:r>
              <a:rPr lang="en-US" sz="2800" b="1" dirty="0" smtClean="0"/>
              <a:t> time( PT)  &amp; APTT are prolonged.</a:t>
            </a:r>
          </a:p>
          <a:p>
            <a:pPr algn="l" eaLnBrk="1" hangingPunct="1">
              <a:buFontTx/>
              <a:buNone/>
            </a:pPr>
            <a:r>
              <a:rPr lang="en-US" sz="2800" b="1" dirty="0" smtClean="0"/>
              <a:t>7-Factor V &amp;VIII activities are reduced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>
                <a:solidFill>
                  <a:schemeClr val="accent2"/>
                </a:solidFill>
              </a:rPr>
              <a:t>Blood film:</a:t>
            </a:r>
            <a:r>
              <a:rPr lang="en-US" b="1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eaLnBrk="1" hangingPunct="1">
              <a:buFontTx/>
              <a:buNone/>
            </a:pPr>
            <a:r>
              <a:rPr lang="en-US" b="1" dirty="0" smtClean="0"/>
              <a:t>There is</a:t>
            </a:r>
            <a:r>
              <a:rPr lang="en-US" b="1" i="1" dirty="0" smtClean="0"/>
              <a:t> hemolytic </a:t>
            </a:r>
            <a:r>
              <a:rPr lang="en-US" b="1" dirty="0" smtClean="0"/>
              <a:t>anemia with red cells </a:t>
            </a:r>
            <a:r>
              <a:rPr lang="en-US" b="1" i="1" dirty="0" smtClean="0"/>
              <a:t>fragmentation</a:t>
            </a:r>
            <a:r>
              <a:rPr lang="en-US" b="1" dirty="0" smtClean="0"/>
              <a:t> due to their passage through fibrin strands in small vessels.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60350"/>
            <a:ext cx="7772400" cy="187325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A50021"/>
                </a:solidFill>
              </a:rPr>
              <a:t>Bleeding disorders due to vascular &amp; platelets abnormalities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214563"/>
            <a:ext cx="8135937" cy="4176712"/>
          </a:xfrm>
        </p:spPr>
        <p:txBody>
          <a:bodyPr/>
          <a:lstStyle/>
          <a:p>
            <a:pPr algn="l" eaLnBrk="1" hangingPunct="1"/>
            <a:endParaRPr lang="en-US" b="1" dirty="0" smtClean="0"/>
          </a:p>
          <a:p>
            <a:pPr algn="l" eaLnBrk="1" hangingPunct="1"/>
            <a:r>
              <a:rPr lang="en-US" b="1" u="sng" dirty="0" smtClean="0">
                <a:solidFill>
                  <a:schemeClr val="accent2"/>
                </a:solidFill>
              </a:rPr>
              <a:t>Abnormal bleeding may result from:</a:t>
            </a:r>
            <a:endParaRPr lang="en-US" b="1" dirty="0" smtClean="0">
              <a:solidFill>
                <a:schemeClr val="accent2"/>
              </a:solidFill>
            </a:endParaRPr>
          </a:p>
          <a:p>
            <a:pPr algn="l" eaLnBrk="1" hangingPunct="1"/>
            <a:r>
              <a:rPr lang="en-US" b="1" dirty="0" smtClean="0">
                <a:solidFill>
                  <a:schemeClr val="tx1"/>
                </a:solidFill>
              </a:rPr>
              <a:t>1- Vascular disorders</a:t>
            </a:r>
          </a:p>
          <a:p>
            <a:pPr algn="l" eaLnBrk="1" hangingPunct="1"/>
            <a:r>
              <a:rPr lang="en-US" b="1" dirty="0" smtClean="0">
                <a:solidFill>
                  <a:schemeClr val="tx1"/>
                </a:solidFill>
              </a:rPr>
              <a:t>2- Thrombocytopenia (low platelets)</a:t>
            </a:r>
          </a:p>
          <a:p>
            <a:pPr algn="l" eaLnBrk="1" hangingPunct="1"/>
            <a:r>
              <a:rPr lang="en-US" b="1" dirty="0" smtClean="0">
                <a:solidFill>
                  <a:schemeClr val="tx1"/>
                </a:solidFill>
              </a:rPr>
              <a:t>3- Platelet function defects</a:t>
            </a:r>
          </a:p>
          <a:p>
            <a:pPr algn="l" rtl="0" eaLnBrk="1" hangingPunct="1"/>
            <a:r>
              <a:rPr lang="en-US" b="1" dirty="0" smtClean="0">
                <a:solidFill>
                  <a:schemeClr val="tx1"/>
                </a:solidFill>
              </a:rPr>
              <a:t>4- Defective coagulation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5- Abnormalities of </a:t>
            </a:r>
            <a:r>
              <a:rPr lang="en-US" b="1" dirty="0" err="1" smtClean="0">
                <a:solidFill>
                  <a:schemeClr val="tx1"/>
                </a:solidFill>
              </a:rPr>
              <a:t>fibrinolysis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Hereditary coagulation</a:t>
            </a:r>
            <a:br>
              <a:rPr lang="en-US" dirty="0" smtClean="0"/>
            </a:br>
            <a:r>
              <a:rPr lang="en-US" dirty="0" smtClean="0"/>
              <a:t>disorders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b="1" dirty="0" smtClean="0"/>
              <a:t>Deficiency of </a:t>
            </a:r>
            <a:r>
              <a:rPr lang="en-US" b="1" dirty="0" err="1" smtClean="0"/>
              <a:t>procoagulant</a:t>
            </a:r>
            <a:r>
              <a:rPr lang="en-US" b="1" dirty="0" smtClean="0"/>
              <a:t> clotting factors results in a</a:t>
            </a:r>
          </a:p>
          <a:p>
            <a:pPr algn="l" rtl="0">
              <a:buNone/>
            </a:pPr>
            <a:r>
              <a:rPr lang="en-US" b="1" dirty="0" smtClean="0"/>
              <a:t>reduction in the amount of thrombin generated, leading to</a:t>
            </a:r>
          </a:p>
          <a:p>
            <a:pPr algn="l" rtl="0">
              <a:buNone/>
            </a:pPr>
            <a:r>
              <a:rPr lang="en-US" b="1" dirty="0" smtClean="0"/>
              <a:t>impaired clot formation and increased bleeding tendency</a:t>
            </a:r>
            <a:r>
              <a:rPr lang="en-US" b="1" dirty="0" smtClean="0"/>
              <a:t>.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r>
              <a:rPr lang="en-US" b="1" dirty="0" smtClean="0"/>
              <a:t>Inherited deficiencies </a:t>
            </a:r>
            <a:r>
              <a:rPr lang="en-US" b="1" dirty="0" smtClean="0"/>
              <a:t> of von </a:t>
            </a:r>
            <a:r>
              <a:rPr lang="en-US" b="1" dirty="0" err="1" smtClean="0"/>
              <a:t>Willebrand</a:t>
            </a:r>
            <a:r>
              <a:rPr lang="en-US" b="1" dirty="0" smtClean="0"/>
              <a:t> </a:t>
            </a:r>
            <a:r>
              <a:rPr lang="en-US" b="1" dirty="0" smtClean="0"/>
              <a:t> factor is </a:t>
            </a:r>
            <a:r>
              <a:rPr lang="en-US" b="1" dirty="0" smtClean="0"/>
              <a:t>the most</a:t>
            </a:r>
          </a:p>
          <a:p>
            <a:pPr algn="l" rtl="0">
              <a:buNone/>
            </a:pPr>
            <a:r>
              <a:rPr lang="en-US" b="1" dirty="0" smtClean="0"/>
              <a:t>common inherited bleeding disorder </a:t>
            </a: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r>
              <a:rPr lang="en-US" b="1" dirty="0" err="1" smtClean="0"/>
              <a:t>factorVIIIdeficiency</a:t>
            </a:r>
            <a:r>
              <a:rPr lang="en-US" b="1" dirty="0" smtClean="0"/>
              <a:t> </a:t>
            </a:r>
            <a:r>
              <a:rPr lang="en-US" b="1" dirty="0" smtClean="0"/>
              <a:t>(FVIII), in its severe form, is the most </a:t>
            </a:r>
            <a:r>
              <a:rPr lang="en-US" b="1" dirty="0" smtClean="0"/>
              <a:t>common severe </a:t>
            </a:r>
            <a:r>
              <a:rPr lang="en-US" b="1" dirty="0" smtClean="0"/>
              <a:t>IBD. </a:t>
            </a:r>
            <a:endParaRPr lang="en-US" b="1" dirty="0" smtClean="0"/>
          </a:p>
          <a:p>
            <a:pPr algn="l" rtl="0">
              <a:buNone/>
            </a:pPr>
            <a:endParaRPr lang="en-US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Haemophilia</a:t>
            </a:r>
            <a:r>
              <a:rPr lang="en-US" b="1" dirty="0" smtClean="0">
                <a:solidFill>
                  <a:srgbClr val="FF0000"/>
                </a:solidFill>
              </a:rPr>
              <a:t> A (FVIII deficiency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err="1" smtClean="0"/>
              <a:t>Haemophilia</a:t>
            </a:r>
            <a:r>
              <a:rPr lang="en-US" b="1" dirty="0" smtClean="0"/>
              <a:t> </a:t>
            </a:r>
            <a:r>
              <a:rPr lang="en-US" b="1" dirty="0" smtClean="0"/>
              <a:t>A (HA) is due to deficiency or </a:t>
            </a:r>
            <a:r>
              <a:rPr lang="en-US" b="1" dirty="0" smtClean="0"/>
              <a:t>complete absence </a:t>
            </a:r>
            <a:r>
              <a:rPr lang="en-US" b="1" dirty="0" smtClean="0"/>
              <a:t>of FVIII</a:t>
            </a:r>
            <a:r>
              <a:rPr lang="en-US" b="1" dirty="0" smtClean="0"/>
              <a:t>.</a:t>
            </a:r>
          </a:p>
          <a:p>
            <a:pPr algn="l" rtl="0"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It is caused by mutations in </a:t>
            </a:r>
            <a:r>
              <a:rPr lang="en-US" b="1" i="1" dirty="0" smtClean="0"/>
              <a:t>F8 gene,</a:t>
            </a:r>
          </a:p>
          <a:p>
            <a:pPr algn="l" rtl="0">
              <a:buNone/>
            </a:pPr>
            <a:r>
              <a:rPr lang="en-US" b="1" dirty="0" smtClean="0"/>
              <a:t>located on the long arm of the X chromosome</a:t>
            </a:r>
            <a:r>
              <a:rPr lang="en-US" b="1" dirty="0" smtClean="0"/>
              <a:t>.</a:t>
            </a:r>
          </a:p>
          <a:p>
            <a:pPr algn="l" rtl="0"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For all </a:t>
            </a:r>
            <a:r>
              <a:rPr lang="en-US" b="1" dirty="0" smtClean="0"/>
              <a:t>severities of </a:t>
            </a:r>
            <a:r>
              <a:rPr lang="en-US" b="1" dirty="0" err="1" smtClean="0"/>
              <a:t>haemophilia</a:t>
            </a:r>
            <a:r>
              <a:rPr lang="en-US" b="1" dirty="0" smtClean="0"/>
              <a:t>, the estimated incidence is 1 </a:t>
            </a:r>
            <a:r>
              <a:rPr lang="en-US" b="1" dirty="0" smtClean="0"/>
              <a:t>in 5000 </a:t>
            </a:r>
            <a:r>
              <a:rPr lang="en-US" b="1" dirty="0" smtClean="0"/>
              <a:t>live male births. Inheritance is </a:t>
            </a:r>
            <a:r>
              <a:rPr lang="en-US" b="1" dirty="0" smtClean="0"/>
              <a:t>X-linked, with </a:t>
            </a:r>
            <a:r>
              <a:rPr lang="en-US" b="1" dirty="0" smtClean="0"/>
              <a:t>a third</a:t>
            </a:r>
          </a:p>
          <a:p>
            <a:pPr algn="l" rtl="0">
              <a:buNone/>
            </a:pPr>
            <a:r>
              <a:rPr lang="en-US" b="1" dirty="0" smtClean="0"/>
              <a:t>of patients having no family history</a:t>
            </a:r>
            <a:endParaRPr lang="ar-IQ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3600" b="1" dirty="0" err="1" smtClean="0">
                <a:solidFill>
                  <a:srgbClr val="FF0000"/>
                </a:solidFill>
              </a:rPr>
              <a:t>Haemophilia</a:t>
            </a:r>
            <a:r>
              <a:rPr lang="en-US" sz="3600" b="1" dirty="0" smtClean="0">
                <a:solidFill>
                  <a:srgbClr val="FF0000"/>
                </a:solidFill>
              </a:rPr>
              <a:t> B (FIX deficiency, Christmas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disease)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b="1" dirty="0" err="1" smtClean="0"/>
              <a:t>Haemophilia</a:t>
            </a:r>
            <a:r>
              <a:rPr lang="en-US" b="1" dirty="0" smtClean="0"/>
              <a:t> </a:t>
            </a:r>
            <a:r>
              <a:rPr lang="en-US" b="1" dirty="0" smtClean="0"/>
              <a:t>B (HB) is caused by deficiency or complete</a:t>
            </a:r>
          </a:p>
          <a:p>
            <a:pPr algn="l" rtl="0">
              <a:buNone/>
            </a:pPr>
            <a:r>
              <a:rPr lang="en-US" b="1" dirty="0" smtClean="0"/>
              <a:t>absence of factor IX (FIX). FIX is a serine protease that</a:t>
            </a:r>
          </a:p>
          <a:p>
            <a:pPr algn="l" rtl="0">
              <a:buNone/>
            </a:pPr>
            <a:r>
              <a:rPr lang="en-US" dirty="0" smtClean="0"/>
              <a:t>forms the intrinsic </a:t>
            </a:r>
            <a:r>
              <a:rPr lang="en-US" dirty="0" err="1" smtClean="0"/>
              <a:t>Xase</a:t>
            </a:r>
            <a:r>
              <a:rPr lang="en-US" dirty="0" smtClean="0"/>
              <a:t> complex with cofactor </a:t>
            </a:r>
            <a:r>
              <a:rPr lang="en-US" dirty="0" err="1" smtClean="0"/>
              <a:t>FVIIIa</a:t>
            </a:r>
            <a:r>
              <a:rPr lang="en-US" dirty="0" smtClean="0"/>
              <a:t> and</a:t>
            </a:r>
          </a:p>
          <a:p>
            <a:pPr algn="l" rtl="0">
              <a:buNone/>
            </a:pPr>
            <a:r>
              <a:rPr lang="en-US" dirty="0" smtClean="0"/>
              <a:t>activates FX to </a:t>
            </a:r>
            <a:r>
              <a:rPr lang="en-US" dirty="0" err="1" smtClean="0"/>
              <a:t>FXa</a:t>
            </a:r>
            <a:r>
              <a:rPr lang="en-US" dirty="0" smtClean="0"/>
              <a:t>, necessary for adequate thrombin generation.</a:t>
            </a:r>
          </a:p>
          <a:p>
            <a:pPr algn="l" rtl="0">
              <a:buNone/>
            </a:pPr>
            <a:r>
              <a:rPr lang="en-US" dirty="0" smtClean="0"/>
              <a:t>The incidence of </a:t>
            </a:r>
            <a:r>
              <a:rPr lang="en-US" dirty="0" err="1" smtClean="0"/>
              <a:t>haemophilia</a:t>
            </a:r>
            <a:r>
              <a:rPr lang="en-US" dirty="0" smtClean="0"/>
              <a:t> B is </a:t>
            </a:r>
            <a:r>
              <a:rPr lang="en-US" dirty="0" smtClean="0"/>
              <a:t>one-fifth that </a:t>
            </a:r>
            <a:r>
              <a:rPr lang="en-US" dirty="0" smtClean="0"/>
              <a:t>of </a:t>
            </a:r>
            <a:r>
              <a:rPr lang="en-US" dirty="0" err="1" smtClean="0"/>
              <a:t>haemophilia</a:t>
            </a:r>
            <a:r>
              <a:rPr lang="en-US" dirty="0" smtClean="0"/>
              <a:t> A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357166"/>
            <a:ext cx="3000364" cy="5857916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Clinical features and investigations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The clinical presentation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of </a:t>
            </a:r>
            <a:r>
              <a:rPr lang="en-US" sz="2800" b="1" dirty="0" err="1" smtClean="0"/>
              <a:t>haemophilia</a:t>
            </a:r>
            <a:r>
              <a:rPr lang="en-US" sz="2800" b="1" dirty="0" smtClean="0"/>
              <a:t> A and B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is related to </a:t>
            </a:r>
            <a:br>
              <a:rPr lang="en-US" sz="2800" b="1" dirty="0" smtClean="0"/>
            </a:br>
            <a:r>
              <a:rPr lang="en-US" sz="2800" b="1" dirty="0" smtClean="0"/>
              <a:t>the </a:t>
            </a:r>
            <a:r>
              <a:rPr lang="en-US" sz="2800" b="1" dirty="0" smtClean="0"/>
              <a:t>severity of the disease</a:t>
            </a:r>
            <a:endParaRPr lang="ar-IQ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5" y="0"/>
            <a:ext cx="57864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 </a:t>
            </a:r>
            <a:r>
              <a:rPr lang="en-US" dirty="0" err="1" smtClean="0"/>
              <a:t>Haemophilia</a:t>
            </a:r>
            <a:r>
              <a:rPr lang="en-US" dirty="0" smtClean="0"/>
              <a:t> </a:t>
            </a:r>
            <a:r>
              <a:rPr lang="en-US" dirty="0" smtClean="0"/>
              <a:t>A: acute </a:t>
            </a:r>
            <a:r>
              <a:rPr lang="en-US" dirty="0" err="1" smtClean="0"/>
              <a:t>haemarthrosis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massive </a:t>
            </a:r>
            <a:r>
              <a:rPr lang="en-US" dirty="0" err="1" smtClean="0"/>
              <a:t>haemorrhage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31507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00372"/>
            <a:ext cx="46577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Haemophilia</a:t>
            </a:r>
            <a:r>
              <a:rPr lang="en-US" dirty="0" smtClean="0"/>
              <a:t> A showing severe disability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6862" y="1600200"/>
            <a:ext cx="32102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Laboratory </a:t>
            </a:r>
            <a:r>
              <a:rPr lang="en-US" b="1" dirty="0" smtClean="0">
                <a:solidFill>
                  <a:srgbClr val="FF0000"/>
                </a:solidFill>
              </a:rPr>
              <a:t>findings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smtClean="0"/>
              <a:t>Suspicion </a:t>
            </a:r>
            <a:r>
              <a:rPr lang="en-US" dirty="0" smtClean="0"/>
              <a:t>is key to diagnosis; investigations show:</a:t>
            </a:r>
          </a:p>
          <a:p>
            <a:pPr algn="l">
              <a:buNone/>
            </a:pPr>
            <a:r>
              <a:rPr lang="en-US" b="1" dirty="0" smtClean="0"/>
              <a:t>1 Prolonged activated partial </a:t>
            </a:r>
            <a:r>
              <a:rPr lang="en-US" b="1" dirty="0" err="1" smtClean="0"/>
              <a:t>thromboplastin</a:t>
            </a:r>
            <a:r>
              <a:rPr lang="en-US" b="1" dirty="0" smtClean="0"/>
              <a:t> time (APTT)</a:t>
            </a:r>
          </a:p>
          <a:p>
            <a:pPr algn="l">
              <a:buNone/>
            </a:pPr>
            <a:r>
              <a:rPr lang="en-US" b="1" dirty="0" smtClean="0"/>
              <a:t>2 Normal PT and normal platelet function</a:t>
            </a:r>
          </a:p>
          <a:p>
            <a:pPr algn="l">
              <a:buNone/>
            </a:pPr>
            <a:r>
              <a:rPr lang="en-US" b="1" dirty="0" smtClean="0"/>
              <a:t>3 FVIII or FIX clotting assay confirms the diagnosis.</a:t>
            </a:r>
          </a:p>
          <a:p>
            <a:pPr algn="l">
              <a:buNone/>
            </a:pPr>
            <a:r>
              <a:rPr lang="en-US" b="1" dirty="0" smtClean="0"/>
              <a:t>4 In patients with mild FVIII deficiency, evaluation should</a:t>
            </a:r>
          </a:p>
          <a:p>
            <a:pPr algn="l">
              <a:buNone/>
            </a:pPr>
            <a:r>
              <a:rPr lang="en-US" dirty="0" smtClean="0"/>
              <a:t>include an analysis of VWF parameters to exclude VWD.</a:t>
            </a:r>
          </a:p>
          <a:p>
            <a:pPr algn="l">
              <a:buNone/>
            </a:pPr>
            <a:r>
              <a:rPr lang="en-US" b="1" dirty="0" smtClean="0"/>
              <a:t>5 A genetic diagnosis can be undertaken through mutation</a:t>
            </a:r>
          </a:p>
          <a:p>
            <a:pPr algn="l">
              <a:buNone/>
            </a:pPr>
            <a:r>
              <a:rPr lang="en-US" dirty="0" smtClean="0"/>
              <a:t>analysis. This provides information on the phenotype and</a:t>
            </a:r>
          </a:p>
          <a:p>
            <a:pPr algn="l">
              <a:buNone/>
            </a:pPr>
            <a:r>
              <a:rPr lang="en-US" dirty="0" smtClean="0"/>
              <a:t>risk of inhibitor development and helps screen carriers.</a:t>
            </a:r>
            <a:endParaRPr lang="ar-IQ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von </a:t>
            </a:r>
            <a:r>
              <a:rPr lang="en-US" b="1" dirty="0" err="1" smtClean="0">
                <a:solidFill>
                  <a:srgbClr val="FF0000"/>
                </a:solidFill>
              </a:rPr>
              <a:t>Willebrand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disease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b="1" dirty="0" smtClean="0"/>
              <a:t>von </a:t>
            </a:r>
            <a:r>
              <a:rPr lang="en-US" b="1" dirty="0" err="1" smtClean="0"/>
              <a:t>Willebrand</a:t>
            </a:r>
            <a:r>
              <a:rPr lang="en-US" b="1" dirty="0" smtClean="0"/>
              <a:t> disease (VWD), due to reduced </a:t>
            </a:r>
            <a:r>
              <a:rPr lang="en-US" b="1" dirty="0" smtClean="0"/>
              <a:t>von </a:t>
            </a:r>
            <a:r>
              <a:rPr lang="en-US" b="1" dirty="0" err="1" smtClean="0"/>
              <a:t>Willebrand</a:t>
            </a:r>
            <a:r>
              <a:rPr lang="en-US" b="1" dirty="0" smtClean="0"/>
              <a:t> </a:t>
            </a:r>
            <a:r>
              <a:rPr lang="en-US" b="1" dirty="0" smtClean="0"/>
              <a:t>factor (VWF) function, either quantitative or</a:t>
            </a:r>
          </a:p>
          <a:p>
            <a:pPr algn="l" rtl="0">
              <a:buNone/>
            </a:pPr>
            <a:r>
              <a:rPr lang="en-US" b="1" dirty="0" smtClean="0"/>
              <a:t>qualitative, is the most common inherited </a:t>
            </a:r>
            <a:endParaRPr lang="ar-IQ" b="1" dirty="0" smtClean="0"/>
          </a:p>
          <a:p>
            <a:pPr algn="l" rtl="0">
              <a:buNone/>
            </a:pPr>
            <a:r>
              <a:rPr lang="en-US" b="1" dirty="0" smtClean="0"/>
              <a:t>bleeding </a:t>
            </a:r>
            <a:r>
              <a:rPr lang="en-US" b="1" dirty="0" smtClean="0"/>
              <a:t>disorder</a:t>
            </a:r>
            <a:r>
              <a:rPr lang="en-US" b="1" dirty="0" smtClean="0"/>
              <a:t>.</a:t>
            </a:r>
          </a:p>
          <a:p>
            <a:pPr algn="l" rtl="0">
              <a:buNone/>
            </a:pPr>
            <a:r>
              <a:rPr lang="en-US" dirty="0" smtClean="0"/>
              <a:t>The gene is located on the short arm of</a:t>
            </a:r>
          </a:p>
          <a:p>
            <a:pPr algn="l" rtl="0">
              <a:buNone/>
            </a:pPr>
            <a:r>
              <a:rPr lang="en-US" dirty="0" smtClean="0"/>
              <a:t>human chromosome 12, and inheritance depends on the </a:t>
            </a:r>
            <a:r>
              <a:rPr lang="en-US" dirty="0" smtClean="0"/>
              <a:t>type of </a:t>
            </a:r>
            <a:r>
              <a:rPr lang="en-US" dirty="0" smtClean="0"/>
              <a:t>VWD</a:t>
            </a:r>
            <a:r>
              <a:rPr lang="en-US" dirty="0" smtClean="0"/>
              <a:t>.(</a:t>
            </a:r>
            <a:r>
              <a:rPr lang="en-US" dirty="0" err="1" smtClean="0"/>
              <a:t>autosomal</a:t>
            </a:r>
            <a:r>
              <a:rPr lang="en-US" dirty="0" smtClean="0"/>
              <a:t> dominant or recessive)</a:t>
            </a:r>
            <a:endParaRPr lang="ar-IQ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</a:t>
            </a:r>
            <a:r>
              <a:rPr lang="en-US" b="1" dirty="0" smtClean="0">
                <a:solidFill>
                  <a:srgbClr val="FF0000"/>
                </a:solidFill>
              </a:rPr>
              <a:t>features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b="1" dirty="0" smtClean="0"/>
              <a:t>Patients </a:t>
            </a:r>
            <a:r>
              <a:rPr lang="en-US" b="1" dirty="0" smtClean="0"/>
              <a:t>experience excessive </a:t>
            </a:r>
            <a:r>
              <a:rPr lang="en-US" b="1" dirty="0" err="1" smtClean="0"/>
              <a:t>mucocutaneous</a:t>
            </a:r>
            <a:r>
              <a:rPr lang="en-US" b="1" dirty="0" smtClean="0"/>
              <a:t> bleeding,</a:t>
            </a:r>
          </a:p>
          <a:p>
            <a:pPr algn="l">
              <a:buNone/>
            </a:pPr>
            <a:r>
              <a:rPr lang="en-US" b="1" dirty="0" smtClean="0"/>
              <a:t>including easy bruising, oral bleeding, </a:t>
            </a:r>
            <a:r>
              <a:rPr lang="en-US" b="1" dirty="0" err="1" smtClean="0"/>
              <a:t>epistaxis</a:t>
            </a:r>
            <a:r>
              <a:rPr lang="en-US" b="1" dirty="0" smtClean="0"/>
              <a:t>, gastrointestinal</a:t>
            </a:r>
          </a:p>
          <a:p>
            <a:pPr algn="l">
              <a:buNone/>
            </a:pPr>
            <a:r>
              <a:rPr lang="en-US" b="1" dirty="0" smtClean="0"/>
              <a:t>bleeding, prolonged bleeding from minor </a:t>
            </a:r>
            <a:r>
              <a:rPr lang="en-US" b="1" dirty="0" smtClean="0"/>
              <a:t>trauma</a:t>
            </a:r>
          </a:p>
          <a:p>
            <a:pPr algn="l">
              <a:buNone/>
            </a:pPr>
            <a:r>
              <a:rPr lang="en-US" b="1" dirty="0" smtClean="0"/>
              <a:t>and heavy menstrual bleeding    </a:t>
            </a:r>
          </a:p>
          <a:p>
            <a:pPr algn="l">
              <a:buNone/>
            </a:pPr>
            <a:r>
              <a:rPr lang="ar-IQ" b="1" dirty="0" smtClean="0"/>
              <a:t> </a:t>
            </a:r>
            <a:endParaRPr lang="en-US" b="1" dirty="0" smtClean="0"/>
          </a:p>
          <a:p>
            <a:pPr algn="l">
              <a:buNone/>
            </a:pPr>
            <a:r>
              <a:rPr lang="en-US" dirty="0" smtClean="0"/>
              <a:t> The </a:t>
            </a:r>
            <a:r>
              <a:rPr lang="en-US" dirty="0" smtClean="0"/>
              <a:t>severity of bleeding </a:t>
            </a:r>
            <a:r>
              <a:rPr lang="en-US" dirty="0" smtClean="0"/>
              <a:t>is highly </a:t>
            </a:r>
            <a:r>
              <a:rPr lang="en-US" dirty="0" smtClean="0"/>
              <a:t>variable, depending on the absolute level of </a:t>
            </a:r>
            <a:r>
              <a:rPr lang="en-US" dirty="0" smtClean="0"/>
              <a:t>VWF activity</a:t>
            </a:r>
            <a:r>
              <a:rPr lang="en-US" dirty="0" smtClean="0"/>
              <a:t>, FVIII level and mutation type. 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err="1" smtClean="0"/>
              <a:t>Haemarthroses</a:t>
            </a:r>
            <a:r>
              <a:rPr lang="en-US" dirty="0" smtClean="0"/>
              <a:t> and muscle </a:t>
            </a:r>
            <a:r>
              <a:rPr lang="en-US" dirty="0" err="1" smtClean="0"/>
              <a:t>haematomas</a:t>
            </a:r>
            <a:r>
              <a:rPr lang="en-US" dirty="0" smtClean="0"/>
              <a:t> are rare, except in Type 3, where VWF </a:t>
            </a:r>
            <a:r>
              <a:rPr lang="en-US" dirty="0" smtClean="0"/>
              <a:t>is absent</a:t>
            </a:r>
            <a:r>
              <a:rPr lang="en-US" dirty="0" smtClean="0"/>
              <a:t>. Women are more severely affected than men at a </a:t>
            </a:r>
            <a:r>
              <a:rPr lang="en-US" dirty="0" smtClean="0"/>
              <a:t>given VWF </a:t>
            </a:r>
            <a:r>
              <a:rPr lang="en-US" dirty="0" smtClean="0"/>
              <a:t>level due to heavy menstrual bleeding.</a:t>
            </a:r>
            <a:endParaRPr lang="ar-IQ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Laboratory investigations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dirty="0" smtClean="0"/>
              <a:t>1 VWF: Ag (antigen) levels are measured by ELISA assay, </a:t>
            </a:r>
            <a:r>
              <a:rPr lang="en-US" b="1" dirty="0" smtClean="0"/>
              <a:t>a </a:t>
            </a:r>
            <a:r>
              <a:rPr lang="en-US" dirty="0" smtClean="0"/>
              <a:t>measure </a:t>
            </a:r>
            <a:r>
              <a:rPr lang="en-US" dirty="0" smtClean="0"/>
              <a:t>of </a:t>
            </a:r>
            <a:r>
              <a:rPr lang="en-US" dirty="0" smtClean="0"/>
              <a:t>protein concentration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r>
              <a:rPr lang="en-US" b="1" dirty="0" smtClean="0"/>
              <a:t>2 </a:t>
            </a:r>
            <a:r>
              <a:rPr lang="en-US" b="1" dirty="0" smtClean="0"/>
              <a:t>VWF   functional </a:t>
            </a:r>
            <a:r>
              <a:rPr lang="en-US" dirty="0" smtClean="0"/>
              <a:t>assay</a:t>
            </a:r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solidFill>
                  <a:srgbClr val="A50021"/>
                </a:solidFill>
              </a:rPr>
              <a:t>Vascular bleeding disorders: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b="1" dirty="0" smtClean="0"/>
              <a:t>Are heterogeneous group of conditions </a:t>
            </a:r>
            <a:r>
              <a:rPr lang="en-US" b="1" dirty="0" smtClean="0">
                <a:solidFill>
                  <a:schemeClr val="accent2"/>
                </a:solidFill>
              </a:rPr>
              <a:t>characterized by</a:t>
            </a:r>
            <a:r>
              <a:rPr lang="en-US" b="1" dirty="0" smtClean="0"/>
              <a:t> :</a:t>
            </a:r>
          </a:p>
          <a:p>
            <a:pPr algn="l" eaLnBrk="1" hangingPunct="1">
              <a:buFontTx/>
              <a:buNone/>
            </a:pPr>
            <a:r>
              <a:rPr lang="en-US" b="1" dirty="0" smtClean="0"/>
              <a:t>easy bruising &amp; spontaneous bleeding from small vessels .</a:t>
            </a:r>
          </a:p>
          <a:p>
            <a:pPr algn="l" eaLnBrk="1" hangingPunct="1">
              <a:buFontTx/>
              <a:buNone/>
            </a:pPr>
            <a:r>
              <a:rPr lang="en-US" b="1" dirty="0" smtClean="0"/>
              <a:t>The underlying </a:t>
            </a:r>
            <a:r>
              <a:rPr lang="en-US" b="1" dirty="0" smtClean="0">
                <a:solidFill>
                  <a:schemeClr val="accent2"/>
                </a:solidFill>
              </a:rPr>
              <a:t>abnormalities are</a:t>
            </a:r>
            <a:r>
              <a:rPr lang="en-US" b="1" dirty="0" smtClean="0"/>
              <a:t> :</a:t>
            </a:r>
          </a:p>
          <a:p>
            <a:pPr algn="l" eaLnBrk="1" hangingPunct="1">
              <a:buFontTx/>
              <a:buNone/>
            </a:pPr>
            <a:r>
              <a:rPr lang="en-US" b="1" dirty="0" smtClean="0"/>
              <a:t>either in the </a:t>
            </a:r>
            <a:r>
              <a:rPr lang="en-US" b="1" dirty="0" smtClean="0">
                <a:solidFill>
                  <a:schemeClr val="accent2"/>
                </a:solidFill>
              </a:rPr>
              <a:t>vessels themselves</a:t>
            </a:r>
            <a:r>
              <a:rPr lang="en-US" b="1" dirty="0" smtClean="0"/>
              <a:t> or in the </a:t>
            </a:r>
            <a:r>
              <a:rPr lang="en-US" b="1" dirty="0" err="1" smtClean="0">
                <a:solidFill>
                  <a:schemeClr val="accent2"/>
                </a:solidFill>
              </a:rPr>
              <a:t>perivascular</a:t>
            </a:r>
            <a:r>
              <a:rPr lang="en-US" b="1" dirty="0" smtClean="0">
                <a:solidFill>
                  <a:schemeClr val="accent2"/>
                </a:solidFill>
              </a:rPr>
              <a:t> connective tissue</a:t>
            </a:r>
            <a:r>
              <a:rPr lang="en-US" b="1" dirty="0" smtClean="0"/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diagnosis </a:t>
            </a:r>
            <a:r>
              <a:rPr lang="en-US" smtClean="0"/>
              <a:t>of hemophilia </a:t>
            </a:r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443960" cy="433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en-US" sz="3200" b="1" u="sng" smtClean="0">
                <a:solidFill>
                  <a:srgbClr val="A50021"/>
                </a:solidFill>
              </a:rPr>
              <a:t>Causes of vascular bleeding disorders</a:t>
            </a:r>
            <a:r>
              <a:rPr lang="en-US" sz="3200" b="1" u="sng" smtClean="0"/>
              <a:t>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50"/>
            <a:ext cx="9144000" cy="6000750"/>
          </a:xfrm>
        </p:spPr>
        <p:txBody>
          <a:bodyPr/>
          <a:lstStyle/>
          <a:p>
            <a:pPr algn="l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1-Inherited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vascular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disorders</a:t>
            </a:r>
          </a:p>
          <a:p>
            <a:pPr algn="l">
              <a:buFontTx/>
              <a:buNone/>
            </a:pPr>
            <a:r>
              <a:rPr lang="en-US" b="1" dirty="0" smtClean="0"/>
              <a:t>*Hereditary </a:t>
            </a:r>
            <a:r>
              <a:rPr lang="en-US" b="1" dirty="0" err="1" smtClean="0"/>
              <a:t>haemorrhagic</a:t>
            </a:r>
            <a:r>
              <a:rPr lang="en-US" b="1" dirty="0" smtClean="0"/>
              <a:t> </a:t>
            </a:r>
            <a:r>
              <a:rPr lang="en-US" b="1" dirty="0" err="1" smtClean="0"/>
              <a:t>telangiectasia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/>
              <a:t>*Connective tissue disorders</a:t>
            </a:r>
          </a:p>
          <a:p>
            <a:pPr algn="l">
              <a:buNone/>
            </a:pPr>
            <a:r>
              <a:rPr lang="en-US" b="1" dirty="0" smtClean="0"/>
              <a:t>In the :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A50021"/>
                </a:solidFill>
              </a:rPr>
              <a:t>Ehlers-</a:t>
            </a:r>
            <a:r>
              <a:rPr lang="en-US" b="1" dirty="0" err="1" smtClean="0">
                <a:solidFill>
                  <a:srgbClr val="A50021"/>
                </a:solidFill>
              </a:rPr>
              <a:t>Danlos</a:t>
            </a:r>
            <a:r>
              <a:rPr lang="en-US" b="1" dirty="0" smtClean="0">
                <a:solidFill>
                  <a:srgbClr val="A50021"/>
                </a:solidFill>
              </a:rPr>
              <a:t> syndrome</a:t>
            </a:r>
          </a:p>
          <a:p>
            <a:pPr algn="l">
              <a:buNone/>
            </a:pPr>
            <a:r>
              <a:rPr lang="en-US" b="1" dirty="0" err="1" smtClean="0"/>
              <a:t>Pseudoxanthoma</a:t>
            </a:r>
            <a:r>
              <a:rPr lang="en-US" b="1" dirty="0" smtClean="0"/>
              <a:t> </a:t>
            </a:r>
            <a:r>
              <a:rPr lang="en-US" b="1" dirty="0" err="1" smtClean="0"/>
              <a:t>elasticum</a:t>
            </a:r>
            <a:endParaRPr lang="en-US" b="1" dirty="0" smtClean="0"/>
          </a:p>
          <a:p>
            <a:pPr algn="l">
              <a:buNone/>
            </a:pPr>
            <a:r>
              <a:rPr lang="en-US" b="1" dirty="0" smtClean="0">
                <a:solidFill>
                  <a:srgbClr val="A50021"/>
                </a:solidFill>
              </a:rPr>
              <a:t>*Giant </a:t>
            </a:r>
            <a:r>
              <a:rPr lang="en-US" b="1" dirty="0">
                <a:solidFill>
                  <a:srgbClr val="A50021"/>
                </a:solidFill>
              </a:rPr>
              <a:t>cavernous </a:t>
            </a:r>
            <a:r>
              <a:rPr lang="en-US" b="1" dirty="0" err="1">
                <a:solidFill>
                  <a:srgbClr val="A50021"/>
                </a:solidFill>
              </a:rPr>
              <a:t>haemangioma</a:t>
            </a:r>
            <a:endParaRPr lang="en-US" b="1" dirty="0">
              <a:solidFill>
                <a:srgbClr val="A50021"/>
              </a:solidFill>
            </a:endParaRPr>
          </a:p>
          <a:p>
            <a:pPr algn="l">
              <a:buNone/>
            </a:pPr>
            <a:endParaRPr lang="en-US" b="1" dirty="0" smtClean="0">
              <a:solidFill>
                <a:srgbClr val="A50021"/>
              </a:solidFill>
            </a:endParaRPr>
          </a:p>
          <a:p>
            <a:pPr algn="l"/>
            <a:endParaRPr lang="en-US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5619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b="1" u="sng" smtClean="0">
                <a:solidFill>
                  <a:srgbClr val="A50021"/>
                </a:solidFill>
              </a:rPr>
              <a:t>2- Acquired vascular defect: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857232"/>
            <a:ext cx="8229600" cy="568801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Simple easy bruising </a:t>
            </a:r>
            <a:r>
              <a:rPr lang="en-US" sz="3600" dirty="0" smtClean="0"/>
              <a:t>is common in healthy women especially of childbearing age.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Senile </a:t>
            </a:r>
            <a:r>
              <a:rPr lang="en-US" sz="3600" b="1" dirty="0" err="1" smtClean="0">
                <a:solidFill>
                  <a:srgbClr val="002060"/>
                </a:solidFill>
              </a:rPr>
              <a:t>purpra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/>
              <a:t>due to atrophy of supporting tissues of </a:t>
            </a:r>
            <a:r>
              <a:rPr lang="en-US" sz="3600" dirty="0" err="1" smtClean="0"/>
              <a:t>cutaneous</a:t>
            </a:r>
            <a:r>
              <a:rPr lang="en-US" sz="3600" dirty="0" smtClean="0"/>
              <a:t> blood vessels.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</a:rPr>
              <a:t>Purpura</a:t>
            </a:r>
            <a:r>
              <a:rPr lang="en-US" sz="3600" b="1" dirty="0" smtClean="0">
                <a:solidFill>
                  <a:srgbClr val="002060"/>
                </a:solidFill>
              </a:rPr>
              <a:t> associated with infections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*The </a:t>
            </a:r>
            <a:r>
              <a:rPr lang="en-US" sz="3600" b="1" dirty="0" err="1" smtClean="0">
                <a:solidFill>
                  <a:srgbClr val="002060"/>
                </a:solidFill>
              </a:rPr>
              <a:t>Henoch</a:t>
            </a:r>
            <a:r>
              <a:rPr lang="en-US" sz="3600" b="1" dirty="0" smtClean="0">
                <a:solidFill>
                  <a:srgbClr val="002060"/>
                </a:solidFill>
              </a:rPr>
              <a:t> –</a:t>
            </a:r>
            <a:r>
              <a:rPr lang="en-US" sz="3600" b="1" dirty="0" err="1" smtClean="0">
                <a:solidFill>
                  <a:srgbClr val="002060"/>
                </a:solidFill>
              </a:rPr>
              <a:t>Sconlein</a:t>
            </a:r>
            <a:r>
              <a:rPr lang="en-US" sz="3600" b="1" dirty="0" smtClean="0">
                <a:solidFill>
                  <a:srgbClr val="002060"/>
                </a:solidFill>
              </a:rPr>
              <a:t> syndrome </a:t>
            </a:r>
            <a:endParaRPr lang="en-US" sz="3600" b="1" dirty="0" smtClean="0"/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3600" b="1" dirty="0" smtClean="0"/>
              <a:t>is an immune complex (</a:t>
            </a:r>
            <a:r>
              <a:rPr lang="en-US" sz="3600" b="1" dirty="0" err="1" smtClean="0"/>
              <a:t>typeIII</a:t>
            </a:r>
            <a:r>
              <a:rPr lang="en-US" sz="3600" b="1" dirty="0" smtClean="0"/>
              <a:t>) hypersensitivity reaction usually found in children often following acute infection 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36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rgbClr val="A50021"/>
                </a:solidFill>
              </a:rPr>
              <a:t>Acquired vascular defect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42984"/>
            <a:ext cx="8929718" cy="5715016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*Scurvy: </a:t>
            </a:r>
            <a:r>
              <a:rPr lang="en-US" sz="3600" b="1" dirty="0" smtClean="0"/>
              <a:t>In vitamin C deficiency, defective collagen may </a:t>
            </a:r>
            <a:r>
              <a:rPr lang="en-US" sz="3600" b="1" dirty="0" err="1" smtClean="0"/>
              <a:t>occure</a:t>
            </a:r>
            <a:r>
              <a:rPr lang="en-US" sz="3600" b="1" dirty="0" smtClean="0"/>
              <a:t> may cause </a:t>
            </a:r>
            <a:r>
              <a:rPr lang="en-US" sz="3600" b="1" dirty="0" err="1" smtClean="0"/>
              <a:t>perifollicular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petechiae</a:t>
            </a:r>
            <a:r>
              <a:rPr lang="en-US" sz="3600" b="1" dirty="0" smtClean="0"/>
              <a:t>, bruising &amp; mucosal hemorrhage.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*Steroid </a:t>
            </a:r>
            <a:r>
              <a:rPr lang="en-US" sz="3600" b="1" dirty="0" err="1" smtClean="0">
                <a:solidFill>
                  <a:srgbClr val="002060"/>
                </a:solidFill>
              </a:rPr>
              <a:t>purpura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/>
              <a:t>associated with long standing steroid therapy or Cushing syndrome cased by defective vascular supportive tissue.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*Other: </a:t>
            </a:r>
            <a:r>
              <a:rPr lang="en-US" sz="3600" b="1" dirty="0" smtClean="0"/>
              <a:t>e.g. auto erythrocyte sensitization, DNA sensitivity,&amp; fat embolism.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solidFill>
                  <a:srgbClr val="A50021"/>
                </a:solidFill>
              </a:rPr>
              <a:t>Thrombocytopenia: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Tx/>
              <a:buNone/>
            </a:pPr>
            <a:r>
              <a:rPr lang="en-US" b="1" smtClean="0"/>
              <a:t>Abnormal bleeding due to thrombocytopenia or abnormal platelets function is also characterized by spontaneous skin purpura &amp; hemorrhage &amp; prolonged bleeding after trauma.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solidFill>
                  <a:srgbClr val="A50021"/>
                </a:solidFill>
              </a:rPr>
              <a:t>Causes of thrombocytopenia:</a:t>
            </a:r>
            <a:r>
              <a:rPr lang="en-US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Tx/>
              <a:buNone/>
            </a:pPr>
            <a:r>
              <a:rPr lang="en-US" b="1" dirty="0" smtClean="0">
                <a:solidFill>
                  <a:srgbClr val="A50021"/>
                </a:solidFill>
              </a:rPr>
              <a:t>1-Failure of platelets production</a:t>
            </a:r>
          </a:p>
          <a:p>
            <a:pPr algn="l" eaLnBrk="1" hangingPunct="1">
              <a:buFontTx/>
              <a:buNone/>
            </a:pPr>
            <a:r>
              <a:rPr lang="en-US" b="1" dirty="0" smtClean="0"/>
              <a:t>*selective </a:t>
            </a:r>
            <a:r>
              <a:rPr lang="en-US" b="1" dirty="0" err="1" smtClean="0"/>
              <a:t>megakaryocyte</a:t>
            </a:r>
            <a:r>
              <a:rPr lang="en-US" b="1" dirty="0" smtClean="0"/>
              <a:t> depression: </a:t>
            </a:r>
            <a:endParaRPr lang="ar-IQ" b="1" dirty="0" smtClean="0"/>
          </a:p>
          <a:p>
            <a:pPr algn="l" eaLnBrk="1" hangingPunct="1">
              <a:buFontTx/>
              <a:buNone/>
            </a:pPr>
            <a:r>
              <a:rPr lang="en-US" b="1" dirty="0" smtClean="0"/>
              <a:t>drug, chemical &amp;viral infection</a:t>
            </a:r>
          </a:p>
          <a:p>
            <a:pPr algn="l" eaLnBrk="1" hangingPunct="1">
              <a:buFontTx/>
              <a:buNone/>
            </a:pPr>
            <a:endParaRPr lang="en-US" b="1" dirty="0" smtClean="0"/>
          </a:p>
          <a:p>
            <a:pPr algn="l" eaLnBrk="1" hangingPunct="1">
              <a:buFontTx/>
              <a:buNone/>
            </a:pPr>
            <a:r>
              <a:rPr lang="en-US" b="1" dirty="0" smtClean="0"/>
              <a:t>*part of general BM failure: </a:t>
            </a:r>
            <a:r>
              <a:rPr lang="en-US" b="1" dirty="0" err="1" smtClean="0"/>
              <a:t>cytotoxic</a:t>
            </a:r>
            <a:r>
              <a:rPr lang="en-US" b="1" dirty="0" smtClean="0"/>
              <a:t> drug, radiotherapy, </a:t>
            </a:r>
            <a:r>
              <a:rPr lang="en-US" b="1" dirty="0" err="1" smtClean="0"/>
              <a:t>aplastic</a:t>
            </a:r>
            <a:r>
              <a:rPr lang="en-US" b="1" dirty="0" smtClean="0"/>
              <a:t> anemia, leukemia, MDS, MM, </a:t>
            </a:r>
            <a:r>
              <a:rPr lang="en-US" b="1" dirty="0" err="1" smtClean="0"/>
              <a:t>megaloplastic</a:t>
            </a:r>
            <a:r>
              <a:rPr lang="en-US" b="1" dirty="0" smtClean="0"/>
              <a:t> anemia, </a:t>
            </a:r>
            <a:r>
              <a:rPr lang="en-US" b="1" dirty="0" err="1" smtClean="0"/>
              <a:t>myelosclerosis</a:t>
            </a:r>
            <a:r>
              <a:rPr lang="en-US" b="1" dirty="0" smtClean="0"/>
              <a:t> &amp; HIV infection.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A50021"/>
                </a:solidFill>
              </a:rPr>
              <a:t>2-Increased consumption of platelets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>
            <a:normAutofit lnSpcReduction="10000"/>
          </a:bodyPr>
          <a:lstStyle/>
          <a:p>
            <a:pPr algn="l" eaLnBrk="1" hangingPunct="1">
              <a:buFontTx/>
              <a:buNone/>
            </a:pPr>
            <a:r>
              <a:rPr lang="en-US" sz="2800" b="1" dirty="0" smtClean="0"/>
              <a:t>*Immune: </a:t>
            </a:r>
          </a:p>
          <a:p>
            <a:pPr algn="l" eaLnBrk="1" hangingPunct="1">
              <a:buFontTx/>
              <a:buNone/>
            </a:pPr>
            <a:r>
              <a:rPr lang="en-US" sz="2800" b="1" dirty="0" smtClean="0"/>
              <a:t>-autoimmune, drug-induced, systemic lupus </a:t>
            </a:r>
            <a:r>
              <a:rPr lang="en-US" sz="2800" b="1" dirty="0" err="1" smtClean="0"/>
              <a:t>erythematosis</a:t>
            </a:r>
            <a:r>
              <a:rPr lang="en-US" sz="2800" b="1" dirty="0" smtClean="0"/>
              <a:t>, CLL&amp; lymphoma, infection, heparin, post-</a:t>
            </a:r>
            <a:r>
              <a:rPr lang="en-US" sz="2800" b="1" dirty="0" err="1" smtClean="0"/>
              <a:t>transfusional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purpura</a:t>
            </a:r>
            <a:endParaRPr lang="en-US" sz="2800" b="1" dirty="0" smtClean="0"/>
          </a:p>
          <a:p>
            <a:pPr algn="l" eaLnBrk="1" hangingPunct="1">
              <a:buFontTx/>
              <a:buNone/>
            </a:pPr>
            <a:r>
              <a:rPr lang="en-US" sz="2800" b="1" dirty="0" smtClean="0"/>
              <a:t>-&amp; </a:t>
            </a:r>
            <a:r>
              <a:rPr lang="en-US" sz="2800" b="1" dirty="0" err="1" smtClean="0"/>
              <a:t>isoimmune</a:t>
            </a:r>
            <a:r>
              <a:rPr lang="en-US" sz="2800" b="1" dirty="0" smtClean="0"/>
              <a:t> neonatal </a:t>
            </a:r>
            <a:r>
              <a:rPr lang="en-US" sz="2800" b="1" dirty="0" err="1" smtClean="0"/>
              <a:t>purpura</a:t>
            </a:r>
            <a:r>
              <a:rPr lang="en-US" sz="2800" b="1" dirty="0" smtClean="0"/>
              <a:t>.</a:t>
            </a:r>
          </a:p>
          <a:p>
            <a:pPr algn="l" eaLnBrk="1" hangingPunct="1">
              <a:buFontTx/>
              <a:buNone/>
            </a:pPr>
            <a:r>
              <a:rPr lang="en-US" sz="2800" b="1" dirty="0" smtClean="0"/>
              <a:t>*DIC (disseminated intravascular coagulation).</a:t>
            </a:r>
          </a:p>
          <a:p>
            <a:pPr algn="l" eaLnBrk="1" hangingPunct="1">
              <a:buFontTx/>
              <a:buNone/>
            </a:pPr>
            <a:r>
              <a:rPr lang="en-US" sz="2800" b="1" dirty="0" smtClean="0"/>
              <a:t>*TTP (thrombotic thrombocytopenia </a:t>
            </a:r>
            <a:r>
              <a:rPr lang="en-US" sz="2800" b="1" dirty="0" err="1" smtClean="0"/>
              <a:t>purpura</a:t>
            </a:r>
            <a:r>
              <a:rPr lang="en-US" sz="2800" b="1" dirty="0" smtClean="0"/>
              <a:t>).</a:t>
            </a:r>
          </a:p>
          <a:p>
            <a:pPr algn="l" eaLnBrk="1" hangingPunct="1">
              <a:buFontTx/>
              <a:buNone/>
            </a:pPr>
            <a:r>
              <a:rPr lang="en-US" sz="2800" b="1" dirty="0" smtClean="0">
                <a:solidFill>
                  <a:srgbClr val="A50021"/>
                </a:solidFill>
              </a:rPr>
              <a:t>3-Abnormal distribution of platelets</a:t>
            </a:r>
          </a:p>
          <a:p>
            <a:pPr algn="l" eaLnBrk="1" hangingPunct="1">
              <a:buFontTx/>
              <a:buNone/>
            </a:pPr>
            <a:r>
              <a:rPr lang="en-US" sz="2800" b="1" dirty="0" smtClean="0"/>
              <a:t>*</a:t>
            </a:r>
            <a:r>
              <a:rPr lang="en-US" sz="2800" b="1" dirty="0" err="1" smtClean="0"/>
              <a:t>splenomegaly</a:t>
            </a:r>
            <a:endParaRPr lang="en-US" sz="2800" b="1" dirty="0" smtClean="0"/>
          </a:p>
          <a:p>
            <a:pPr algn="l" eaLnBrk="1" hangingPunct="1">
              <a:buFontTx/>
              <a:buNone/>
            </a:pPr>
            <a:r>
              <a:rPr lang="en-US" sz="2800" b="1" dirty="0" smtClean="0">
                <a:solidFill>
                  <a:srgbClr val="A50021"/>
                </a:solidFill>
              </a:rPr>
              <a:t>4-Dilutional loss</a:t>
            </a:r>
          </a:p>
          <a:p>
            <a:pPr algn="l" eaLnBrk="1" hangingPunct="1">
              <a:buFontTx/>
              <a:buNone/>
            </a:pPr>
            <a:r>
              <a:rPr lang="en-US" sz="2800" b="1" dirty="0" smtClean="0"/>
              <a:t>*Massive transfusion of stored blood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1401</Words>
  <Application>Microsoft Office PowerPoint</Application>
  <PresentationFormat>عرض على الشاشة (3:4)‏</PresentationFormat>
  <Paragraphs>164</Paragraphs>
  <Slides>30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سمة Office</vt:lpstr>
      <vt:lpstr>Bleeding disorders</vt:lpstr>
      <vt:lpstr>Bleeding disorders due to vascular &amp; platelets abnormalities</vt:lpstr>
      <vt:lpstr>Vascular bleeding disorders:</vt:lpstr>
      <vt:lpstr>Causes of vascular bleeding disorders:</vt:lpstr>
      <vt:lpstr>2- Acquired vascular defect:</vt:lpstr>
      <vt:lpstr>Acquired vascular defect</vt:lpstr>
      <vt:lpstr>Thrombocytopenia:</vt:lpstr>
      <vt:lpstr>Causes of thrombocytopenia: </vt:lpstr>
      <vt:lpstr>2-Increased consumption of platelets</vt:lpstr>
      <vt:lpstr>Immune thrombocytopenia purpura(ITP)</vt:lpstr>
      <vt:lpstr>Pathogenesis:</vt:lpstr>
      <vt:lpstr>Diagnosis:</vt:lpstr>
      <vt:lpstr>2- Acute ITP:</vt:lpstr>
      <vt:lpstr>Disorders of platelets functions </vt:lpstr>
      <vt:lpstr>2-Acquired disorders </vt:lpstr>
      <vt:lpstr>DIC (disseminated intravascular coagulation).</vt:lpstr>
      <vt:lpstr>Causes of DIC:</vt:lpstr>
      <vt:lpstr>Lab. Findings:</vt:lpstr>
      <vt:lpstr>Blood film: </vt:lpstr>
      <vt:lpstr>Hereditary coagulation disorders</vt:lpstr>
      <vt:lpstr>Haemophilia A (FVIII deficiency)</vt:lpstr>
      <vt:lpstr>Haemophilia B (FIX deficiency, Christmas disease) </vt:lpstr>
      <vt:lpstr>Clinical features and investigations The clinical presentation  of haemophilia A and B  is related to  the severity of the disease</vt:lpstr>
      <vt:lpstr> Haemophilia A: acute haemarthrosis, massive haemorrhage</vt:lpstr>
      <vt:lpstr>Haemophilia A showing severe disability</vt:lpstr>
      <vt:lpstr>Laboratory findings</vt:lpstr>
      <vt:lpstr>von Willebrand disease</vt:lpstr>
      <vt:lpstr>Clinical features</vt:lpstr>
      <vt:lpstr>Laboratory investigations</vt:lpstr>
      <vt:lpstr>Differential diagnosis of hemophilia </vt:lpstr>
    </vt:vector>
  </TitlesOfParts>
  <Company>SACC - ANAS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DR.Ahmed Saker 2O14</dc:creator>
  <cp:lastModifiedBy>DR.Ahmed Saker 2O14</cp:lastModifiedBy>
  <cp:revision>20</cp:revision>
  <dcterms:created xsi:type="dcterms:W3CDTF">2022-12-18T06:14:52Z</dcterms:created>
  <dcterms:modified xsi:type="dcterms:W3CDTF">2024-11-22T13:38:18Z</dcterms:modified>
</cp:coreProperties>
</file>