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6" r:id="rId6"/>
    <p:sldId id="259" r:id="rId7"/>
    <p:sldId id="260" r:id="rId8"/>
    <p:sldId id="261" r:id="rId9"/>
    <p:sldId id="262" r:id="rId10"/>
    <p:sldId id="263" r:id="rId11"/>
    <p:sldId id="267" r:id="rId12"/>
    <p:sldId id="285" r:id="rId13"/>
    <p:sldId id="287" r:id="rId14"/>
    <p:sldId id="271" r:id="rId15"/>
    <p:sldId id="272" r:id="rId16"/>
    <p:sldId id="273" r:id="rId17"/>
    <p:sldId id="274" r:id="rId18"/>
    <p:sldId id="275" r:id="rId19"/>
    <p:sldId id="276" r:id="rId20"/>
    <p:sldId id="288" r:id="rId21"/>
    <p:sldId id="277" r:id="rId22"/>
    <p:sldId id="279" r:id="rId23"/>
    <p:sldId id="281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4433-ABD0-4CD1-B462-35678ABD2B90}" type="datetimeFigureOut">
              <a:rPr lang="ar-IQ" smtClean="0"/>
              <a:pPr/>
              <a:t>17/05/1446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7155-5B56-4D6F-ABCA-FAF5C3464D6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4433-ABD0-4CD1-B462-35678ABD2B90}" type="datetimeFigureOut">
              <a:rPr lang="ar-IQ" smtClean="0"/>
              <a:pPr/>
              <a:t>17/05/1446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7155-5B56-4D6F-ABCA-FAF5C3464D6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4433-ABD0-4CD1-B462-35678ABD2B90}" type="datetimeFigureOut">
              <a:rPr lang="ar-IQ" smtClean="0"/>
              <a:pPr/>
              <a:t>17/05/1446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7155-5B56-4D6F-ABCA-FAF5C3464D6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4433-ABD0-4CD1-B462-35678ABD2B90}" type="datetimeFigureOut">
              <a:rPr lang="ar-IQ" smtClean="0"/>
              <a:pPr/>
              <a:t>17/05/1446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7155-5B56-4D6F-ABCA-FAF5C3464D6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4433-ABD0-4CD1-B462-35678ABD2B90}" type="datetimeFigureOut">
              <a:rPr lang="ar-IQ" smtClean="0"/>
              <a:pPr/>
              <a:t>17/05/1446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7155-5B56-4D6F-ABCA-FAF5C3464D6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4433-ABD0-4CD1-B462-35678ABD2B90}" type="datetimeFigureOut">
              <a:rPr lang="ar-IQ" smtClean="0"/>
              <a:pPr/>
              <a:t>17/05/1446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7155-5B56-4D6F-ABCA-FAF5C3464D6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4433-ABD0-4CD1-B462-35678ABD2B90}" type="datetimeFigureOut">
              <a:rPr lang="ar-IQ" smtClean="0"/>
              <a:pPr/>
              <a:t>17/05/1446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7155-5B56-4D6F-ABCA-FAF5C3464D6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4433-ABD0-4CD1-B462-35678ABD2B90}" type="datetimeFigureOut">
              <a:rPr lang="ar-IQ" smtClean="0"/>
              <a:pPr/>
              <a:t>17/05/1446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7155-5B56-4D6F-ABCA-FAF5C3464D6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4433-ABD0-4CD1-B462-35678ABD2B90}" type="datetimeFigureOut">
              <a:rPr lang="ar-IQ" smtClean="0"/>
              <a:pPr/>
              <a:t>17/05/1446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7155-5B56-4D6F-ABCA-FAF5C3464D6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4433-ABD0-4CD1-B462-35678ABD2B90}" type="datetimeFigureOut">
              <a:rPr lang="ar-IQ" smtClean="0"/>
              <a:pPr/>
              <a:t>17/05/1446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7155-5B56-4D6F-ABCA-FAF5C3464D6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4433-ABD0-4CD1-B462-35678ABD2B90}" type="datetimeFigureOut">
              <a:rPr lang="ar-IQ" smtClean="0"/>
              <a:pPr/>
              <a:t>17/05/1446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7155-5B56-4D6F-ABCA-FAF5C3464D6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4433-ABD0-4CD1-B462-35678ABD2B90}" type="datetimeFigureOut">
              <a:rPr lang="ar-IQ" smtClean="0"/>
              <a:pPr/>
              <a:t>17/05/1446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F7155-5B56-4D6F-ABCA-FAF5C3464D67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topics/medicine-and-dentistry/septic-shock" TargetMode="External"/><Relationship Id="rId3" Type="http://schemas.openxmlformats.org/officeDocument/2006/relationships/hyperlink" Target="https://www.sciencedirect.com/topics/medicine-and-dentistry/aplastic-anemia" TargetMode="External"/><Relationship Id="rId7" Type="http://schemas.openxmlformats.org/officeDocument/2006/relationships/hyperlink" Target="https://www.sciencedirect.com/topics/medicine-and-dentistry/hodgkins-lymphoma" TargetMode="External"/><Relationship Id="rId2" Type="http://schemas.openxmlformats.org/officeDocument/2006/relationships/hyperlink" Target="https://www.sciencedirect.com/topics/medicine-and-dentistry/acquired-immune-deficiency-syndrom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ciencedirect.com/topics/medicine-and-dentistry/sarcoidosis" TargetMode="External"/><Relationship Id="rId5" Type="http://schemas.openxmlformats.org/officeDocument/2006/relationships/hyperlink" Target="https://www.sciencedirect.com/topics/medicine-and-dentistry/systemic-lupus-erythematosus" TargetMode="External"/><Relationship Id="rId10" Type="http://schemas.openxmlformats.org/officeDocument/2006/relationships/hyperlink" Target="https://www.sciencedirect.com/topics/medicine-and-dentistry/globulin" TargetMode="External"/><Relationship Id="rId4" Type="http://schemas.openxmlformats.org/officeDocument/2006/relationships/hyperlink" Target="https://www.sciencedirect.com/topics/medicine-and-dentistry/zinc-deficiency" TargetMode="External"/><Relationship Id="rId9" Type="http://schemas.openxmlformats.org/officeDocument/2006/relationships/hyperlink" Target="https://www.sciencedirect.com/topics/medicine-and-dentistry/glucocorticoi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743218"/>
          </a:xfrm>
        </p:spPr>
        <p:txBody>
          <a:bodyPr>
            <a:normAutofit/>
          </a:bodyPr>
          <a:lstStyle/>
          <a:p>
            <a:r>
              <a:rPr lang="en-US" b="1" dirty="0"/>
              <a:t>The white cells 1: </a:t>
            </a:r>
            <a:r>
              <a:rPr lang="en-US" b="1" dirty="0" err="1"/>
              <a:t>granulocy</a:t>
            </a:r>
            <a:r>
              <a:rPr lang="en-US" b="1" dirty="0"/>
              <a:t> </a:t>
            </a:r>
            <a:r>
              <a:rPr lang="en-US" b="1" dirty="0" err="1"/>
              <a:t>es</a:t>
            </a:r>
            <a:r>
              <a:rPr lang="en-US" b="1" dirty="0"/>
              <a:t>,</a:t>
            </a:r>
            <a:br>
              <a:rPr lang="en-US" b="1" dirty="0"/>
            </a:br>
            <a:r>
              <a:rPr lang="en-US" b="1" dirty="0" err="1"/>
              <a:t>monocytes</a:t>
            </a:r>
            <a:r>
              <a:rPr lang="en-US" b="1" dirty="0"/>
              <a:t> and their benign</a:t>
            </a:r>
            <a:br>
              <a:rPr lang="en-US" b="1" dirty="0"/>
            </a:br>
            <a:r>
              <a:rPr lang="en-US" b="1" dirty="0"/>
              <a:t>disorders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Professor</a:t>
            </a:r>
          </a:p>
          <a:p>
            <a:r>
              <a:rPr lang="en-US" dirty="0" err="1" smtClean="0"/>
              <a:t>Abeer</a:t>
            </a:r>
            <a:r>
              <a:rPr lang="en-US" dirty="0" smtClean="0"/>
              <a:t> </a:t>
            </a:r>
            <a:r>
              <a:rPr lang="en-US" dirty="0" err="1" smtClean="0"/>
              <a:t>Anwer</a:t>
            </a:r>
            <a:r>
              <a:rPr lang="en-US" dirty="0" smtClean="0"/>
              <a:t> Ahmed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-571520"/>
            <a:ext cx="8229600" cy="1143000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6060549" cy="584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571480"/>
            <a:ext cx="263090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600200"/>
            <a:ext cx="8543956" cy="5257800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b="1" dirty="0"/>
              <a:t>The normal </a:t>
            </a:r>
            <a:r>
              <a:rPr lang="en-US" b="1" dirty="0" smtClean="0"/>
              <a:t>function </a:t>
            </a:r>
            <a:r>
              <a:rPr lang="en-US" b="1" dirty="0"/>
              <a:t>of </a:t>
            </a:r>
            <a:r>
              <a:rPr lang="en-US" b="1" dirty="0" err="1" smtClean="0"/>
              <a:t>neutrophils</a:t>
            </a:r>
            <a:r>
              <a:rPr lang="en-US" b="1" dirty="0" smtClean="0"/>
              <a:t> </a:t>
            </a:r>
            <a:r>
              <a:rPr lang="en-US" b="1" dirty="0"/>
              <a:t>and </a:t>
            </a:r>
            <a:r>
              <a:rPr lang="ar-IQ" b="1" dirty="0" smtClean="0"/>
              <a:t> </a:t>
            </a:r>
          </a:p>
          <a:p>
            <a:pPr algn="l">
              <a:buNone/>
            </a:pPr>
            <a:r>
              <a:rPr lang="en-US" b="1" dirty="0" err="1" smtClean="0"/>
              <a:t>monocytes</a:t>
            </a:r>
            <a:r>
              <a:rPr lang="en-US" b="1" dirty="0" smtClean="0"/>
              <a:t> may </a:t>
            </a:r>
            <a:r>
              <a:rPr lang="en-US" b="1" dirty="0"/>
              <a:t>be divided into </a:t>
            </a:r>
            <a:r>
              <a:rPr lang="en-US" b="1" dirty="0" smtClean="0"/>
              <a:t>three phases:</a:t>
            </a:r>
          </a:p>
          <a:p>
            <a:pPr algn="l">
              <a:buNone/>
            </a:pPr>
            <a:r>
              <a:rPr lang="en-US" b="1" i="1" dirty="0" err="1">
                <a:solidFill>
                  <a:srgbClr val="FF0000"/>
                </a:solidFill>
              </a:rPr>
              <a:t>Chemotaxis</a:t>
            </a:r>
            <a:r>
              <a:rPr lang="en-US" b="1" i="1" dirty="0"/>
              <a:t> (cell mobilization and migration) </a:t>
            </a:r>
            <a:r>
              <a:rPr lang="en-US" b="1" i="1" dirty="0" smtClean="0"/>
              <a:t>The </a:t>
            </a:r>
            <a:r>
              <a:rPr lang="en-US" b="1" dirty="0" smtClean="0"/>
              <a:t>phagocyte </a:t>
            </a:r>
            <a:r>
              <a:rPr lang="en-US" b="1" dirty="0"/>
              <a:t>is attracted to bacteria or the site </a:t>
            </a:r>
            <a:r>
              <a:rPr lang="en-US" b="1" dirty="0" smtClean="0"/>
              <a:t>of inflammation </a:t>
            </a:r>
            <a:r>
              <a:rPr lang="en-US" b="1" dirty="0"/>
              <a:t>by </a:t>
            </a:r>
            <a:r>
              <a:rPr lang="en-US" b="1" dirty="0" err="1" smtClean="0"/>
              <a:t>chemotactic</a:t>
            </a:r>
            <a:r>
              <a:rPr lang="en-US" b="1" dirty="0" smtClean="0"/>
              <a:t> substances.</a:t>
            </a:r>
          </a:p>
          <a:p>
            <a:pPr algn="l">
              <a:buNone/>
            </a:pPr>
            <a:r>
              <a:rPr lang="en-US" b="1" i="1" dirty="0" err="1">
                <a:solidFill>
                  <a:srgbClr val="FF0000"/>
                </a:solidFill>
              </a:rPr>
              <a:t>Phagocytosis</a:t>
            </a:r>
            <a:r>
              <a:rPr lang="en-US" b="1" i="1" dirty="0"/>
              <a:t> The foreign material (e.g. bacteria,</a:t>
            </a:r>
          </a:p>
          <a:p>
            <a:pPr algn="l">
              <a:buNone/>
            </a:pPr>
            <a:r>
              <a:rPr lang="en-US" b="1" dirty="0" smtClean="0"/>
              <a:t>fungi</a:t>
            </a:r>
            <a:r>
              <a:rPr lang="en-US" b="1" dirty="0"/>
              <a:t>) or dead or damaged cells of the host are</a:t>
            </a:r>
          </a:p>
          <a:p>
            <a:pPr algn="l">
              <a:buNone/>
            </a:pPr>
            <a:r>
              <a:rPr lang="en-US" b="1" dirty="0" err="1" smtClean="0"/>
              <a:t>Phagocytosed</a:t>
            </a:r>
            <a:endParaRPr lang="en-US" b="1" dirty="0" smtClean="0"/>
          </a:p>
          <a:p>
            <a:pPr algn="l">
              <a:buNone/>
            </a:pPr>
            <a:r>
              <a:rPr lang="en-US" b="1" i="1" dirty="0">
                <a:solidFill>
                  <a:srgbClr val="FF0000"/>
                </a:solidFill>
              </a:rPr>
              <a:t>Killing and digestion </a:t>
            </a:r>
            <a:r>
              <a:rPr lang="en-US" b="1" i="1" dirty="0"/>
              <a:t>This occurs by </a:t>
            </a:r>
            <a:r>
              <a:rPr lang="en-US" b="1" i="1" dirty="0" smtClean="0"/>
              <a:t>oxygen </a:t>
            </a:r>
            <a:r>
              <a:rPr lang="en-US" b="1" i="1" dirty="0" smtClean="0"/>
              <a:t>dependent</a:t>
            </a:r>
            <a:r>
              <a:rPr lang="en-US" b="1" i="1" dirty="0"/>
              <a:t> </a:t>
            </a:r>
            <a:r>
              <a:rPr lang="en-US" b="1" dirty="0" smtClean="0"/>
              <a:t>and </a:t>
            </a:r>
            <a:r>
              <a:rPr lang="en-US" b="1" dirty="0"/>
              <a:t>oxygen-independent pathways.</a:t>
            </a:r>
            <a:endParaRPr lang="ar-IQ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91411"/>
            <a:ext cx="7572428" cy="106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8"/>
            <a:ext cx="8229600" cy="817033"/>
          </a:xfrm>
        </p:spPr>
        <p:txBody>
          <a:bodyPr/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Functional Disorders of Phagocytic Leucocytes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E12DB-0C49-4407-8BF0-945F8665070E}" type="slidenum">
              <a:rPr lang="ar-SA" smtClean="0"/>
              <a:pPr>
                <a:defRPr/>
              </a:pPr>
              <a:t>12</a:t>
            </a:fld>
            <a:endParaRPr lang="en-US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200" y="1271647"/>
            <a:ext cx="8423600" cy="52677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90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Disorders </a:t>
            </a:r>
            <a:r>
              <a:rPr lang="en-US" b="1" dirty="0" err="1" smtClean="0">
                <a:solidFill>
                  <a:srgbClr val="C00000"/>
                </a:solidFill>
              </a:rPr>
              <a:t>characterised</a:t>
            </a:r>
            <a:r>
              <a:rPr lang="en-US" b="1" dirty="0" smtClean="0">
                <a:solidFill>
                  <a:srgbClr val="C00000"/>
                </a:solidFill>
              </a:rPr>
              <a:t> by </a:t>
            </a:r>
            <a:r>
              <a:rPr lang="en-US" b="1" dirty="0" err="1" smtClean="0">
                <a:solidFill>
                  <a:srgbClr val="C00000"/>
                </a:solidFill>
              </a:rPr>
              <a:t>neutrophil</a:t>
            </a:r>
            <a:r>
              <a:rPr lang="en-US" b="1" dirty="0" smtClean="0">
                <a:solidFill>
                  <a:srgbClr val="C00000"/>
                </a:solidFill>
              </a:rPr>
              <a:t> dysfunction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1142984"/>
            <a:ext cx="8615394" cy="5715016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1. Impaired adhesion:</a:t>
            </a:r>
          </a:p>
          <a:p>
            <a:pPr algn="l">
              <a:buNone/>
            </a:pPr>
            <a:r>
              <a:rPr lang="en-US" sz="2400" b="1" dirty="0" smtClean="0"/>
              <a:t>Congenital </a:t>
            </a:r>
            <a:r>
              <a:rPr lang="en-US" sz="2400" b="1" dirty="0" err="1" smtClean="0"/>
              <a:t>leucocyte</a:t>
            </a:r>
            <a:r>
              <a:rPr lang="en-US" sz="2400" b="1" dirty="0" smtClean="0"/>
              <a:t> adherence deficiency (Deficiency of CD11/CD18 surface </a:t>
            </a:r>
            <a:r>
              <a:rPr lang="en-US" sz="2400" b="1" dirty="0" err="1" smtClean="0"/>
              <a:t>glycoproteins</a:t>
            </a:r>
            <a:r>
              <a:rPr lang="en-US" sz="2400" b="1" dirty="0" smtClean="0"/>
              <a:t>)</a:t>
            </a:r>
          </a:p>
          <a:p>
            <a:pPr algn="l">
              <a:buNone/>
            </a:pPr>
            <a:r>
              <a:rPr lang="en-US" sz="2400" b="1" dirty="0" smtClean="0"/>
              <a:t>Drugs: corticosteroids, alcohol</a:t>
            </a:r>
          </a:p>
          <a:p>
            <a:pPr algn="l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2. Impaired motility:</a:t>
            </a:r>
          </a:p>
          <a:p>
            <a:pPr algn="l">
              <a:buNone/>
            </a:pPr>
            <a:r>
              <a:rPr lang="en-US" sz="2400" b="1" dirty="0" err="1" smtClean="0"/>
              <a:t>Hyperimmunoglobulin</a:t>
            </a:r>
            <a:r>
              <a:rPr lang="en-US" sz="2400" b="1" dirty="0" smtClean="0"/>
              <a:t> E syndrome</a:t>
            </a:r>
          </a:p>
          <a:p>
            <a:pPr algn="l">
              <a:buNone/>
            </a:pPr>
            <a:r>
              <a:rPr lang="en-US" sz="2400" b="1" dirty="0" err="1" smtClean="0"/>
              <a:t>Chediak</a:t>
            </a:r>
            <a:r>
              <a:rPr lang="en-US" sz="2400" b="1" dirty="0" smtClean="0"/>
              <a:t>-Higashi syndrome</a:t>
            </a:r>
          </a:p>
          <a:p>
            <a:pPr algn="l">
              <a:buNone/>
            </a:pPr>
            <a:r>
              <a:rPr lang="en-US" sz="2400" b="1" dirty="0" smtClean="0"/>
              <a:t>Diabetes mellitus, Hodgkin’s disease, leprosy</a:t>
            </a:r>
          </a:p>
          <a:p>
            <a:pPr algn="l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3. Impaired </a:t>
            </a:r>
            <a:r>
              <a:rPr lang="en-US" sz="2400" b="1" dirty="0" err="1" smtClean="0">
                <a:solidFill>
                  <a:srgbClr val="FF0000"/>
                </a:solidFill>
              </a:rPr>
              <a:t>microbicidal</a:t>
            </a:r>
            <a:r>
              <a:rPr lang="en-US" sz="2400" b="1" dirty="0" smtClean="0">
                <a:solidFill>
                  <a:srgbClr val="FF0000"/>
                </a:solidFill>
              </a:rPr>
              <a:t> killing:</a:t>
            </a:r>
          </a:p>
          <a:p>
            <a:pPr algn="l">
              <a:buNone/>
            </a:pPr>
            <a:r>
              <a:rPr lang="en-US" sz="2400" b="1" dirty="0" smtClean="0"/>
              <a:t>Chronic </a:t>
            </a:r>
            <a:r>
              <a:rPr lang="en-US" sz="2400" b="1" dirty="0" err="1" smtClean="0"/>
              <a:t>granulomatous</a:t>
            </a:r>
            <a:r>
              <a:rPr lang="en-US" sz="2400" b="1" dirty="0" smtClean="0"/>
              <a:t> disease</a:t>
            </a:r>
          </a:p>
          <a:p>
            <a:pPr algn="l">
              <a:buNone/>
            </a:pPr>
            <a:r>
              <a:rPr lang="en-US" sz="2400" b="1" dirty="0" err="1" smtClean="0"/>
              <a:t>Myeloperoxidase</a:t>
            </a:r>
            <a:r>
              <a:rPr lang="en-US" sz="2400" b="1" dirty="0" smtClean="0"/>
              <a:t> deficiency</a:t>
            </a:r>
          </a:p>
          <a:p>
            <a:pPr algn="l">
              <a:buNone/>
            </a:pPr>
            <a:r>
              <a:rPr lang="en-US" sz="2400" b="1" dirty="0" err="1" smtClean="0"/>
              <a:t>Chediak</a:t>
            </a:r>
            <a:r>
              <a:rPr lang="en-US" sz="2400" b="1" dirty="0" smtClean="0"/>
              <a:t>-Higashi syndrome</a:t>
            </a:r>
          </a:p>
          <a:p>
            <a:pPr algn="l">
              <a:buNone/>
            </a:pPr>
            <a:r>
              <a:rPr lang="en-US" sz="2400" b="1" dirty="0" err="1" smtClean="0"/>
              <a:t>Leukaemias</a:t>
            </a:r>
            <a:endParaRPr lang="en-US" sz="2400" b="1" dirty="0" smtClean="0"/>
          </a:p>
          <a:p>
            <a:pPr algn="l">
              <a:buNone/>
            </a:pPr>
            <a:endParaRPr lang="en-US" sz="2400" b="1" dirty="0" smtClean="0"/>
          </a:p>
          <a:p>
            <a:pPr algn="l">
              <a:buNone/>
            </a:pPr>
            <a:endParaRPr lang="en-US" sz="2400" b="1" dirty="0" smtClean="0"/>
          </a:p>
          <a:p>
            <a:endParaRPr lang="ar-IQ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Benign disorders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of granulocyte </a:t>
            </a:r>
            <a:r>
              <a:rPr lang="en-US" b="1" dirty="0">
                <a:solidFill>
                  <a:srgbClr val="C00000"/>
                </a:solidFill>
              </a:rPr>
              <a:t>morphology</a:t>
            </a:r>
            <a:endParaRPr lang="ar-IQ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1-Pelger-Huet </a:t>
            </a:r>
            <a:r>
              <a:rPr lang="en-US" b="1" i="1" dirty="0">
                <a:solidFill>
                  <a:srgbClr val="C00000"/>
                </a:solidFill>
              </a:rPr>
              <a:t>anomaly </a:t>
            </a:r>
            <a:r>
              <a:rPr lang="en-US" b="1" i="1" dirty="0"/>
              <a:t>In this </a:t>
            </a:r>
            <a:r>
              <a:rPr lang="en-US" b="1" i="1" dirty="0" smtClean="0"/>
              <a:t>uncommon condition </a:t>
            </a:r>
            <a:r>
              <a:rPr lang="en-US" b="1" dirty="0" err="1" smtClean="0"/>
              <a:t>bilobed</a:t>
            </a:r>
            <a:r>
              <a:rPr lang="en-US" b="1" dirty="0" smtClean="0"/>
              <a:t> </a:t>
            </a:r>
            <a:r>
              <a:rPr lang="en-US" b="1" dirty="0" err="1"/>
              <a:t>neutrophils</a:t>
            </a:r>
            <a:r>
              <a:rPr lang="en-US" b="1" dirty="0"/>
              <a:t> are found in the peripheral </a:t>
            </a:r>
            <a:r>
              <a:rPr lang="en-US" b="1" dirty="0" smtClean="0"/>
              <a:t>blood. Occasional </a:t>
            </a:r>
            <a:r>
              <a:rPr lang="en-US" b="1" dirty="0" err="1"/>
              <a:t>unsegmented</a:t>
            </a:r>
            <a:r>
              <a:rPr lang="en-US" b="1" dirty="0"/>
              <a:t> </a:t>
            </a:r>
            <a:r>
              <a:rPr lang="en-US" b="1" dirty="0" err="1"/>
              <a:t>neutrophils</a:t>
            </a:r>
            <a:r>
              <a:rPr lang="en-US" b="1" dirty="0"/>
              <a:t> are also seen.</a:t>
            </a:r>
          </a:p>
          <a:p>
            <a:pPr algn="l">
              <a:buNone/>
            </a:pPr>
            <a:r>
              <a:rPr lang="en-US" b="1" dirty="0"/>
              <a:t>Inheritance is </a:t>
            </a:r>
            <a:r>
              <a:rPr lang="en-US" b="1" dirty="0" err="1"/>
              <a:t>autosomal</a:t>
            </a:r>
            <a:r>
              <a:rPr lang="en-US" b="1" dirty="0"/>
              <a:t> dominant.</a:t>
            </a:r>
            <a:endParaRPr lang="ar-IQ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134456"/>
            <a:ext cx="2857488" cy="272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500306"/>
            <a:ext cx="8543956" cy="4357694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2-May-Hegglin </a:t>
            </a:r>
            <a:r>
              <a:rPr lang="en-US" b="1" i="1" dirty="0">
                <a:solidFill>
                  <a:srgbClr val="C00000"/>
                </a:solidFill>
              </a:rPr>
              <a:t>anomaly </a:t>
            </a:r>
            <a:r>
              <a:rPr lang="en-US" b="1" i="1" dirty="0"/>
              <a:t>In this rare condition the</a:t>
            </a:r>
          </a:p>
          <a:p>
            <a:pPr algn="l">
              <a:buNone/>
            </a:pPr>
            <a:r>
              <a:rPr lang="en-US" b="1" dirty="0" err="1"/>
              <a:t>neutrophils</a:t>
            </a:r>
            <a:r>
              <a:rPr lang="en-US" b="1" dirty="0"/>
              <a:t> contain basophilic inclusions of RNA</a:t>
            </a:r>
          </a:p>
          <a:p>
            <a:pPr algn="l">
              <a:buNone/>
            </a:pPr>
            <a:r>
              <a:rPr lang="en-US" b="1" dirty="0" smtClean="0"/>
              <a:t>in </a:t>
            </a:r>
            <a:r>
              <a:rPr lang="en-US" b="1" dirty="0"/>
              <a:t>the cytoplasm</a:t>
            </a:r>
            <a:r>
              <a:rPr lang="en-US" b="1" dirty="0" smtClean="0"/>
              <a:t>.</a:t>
            </a:r>
          </a:p>
          <a:p>
            <a:pPr algn="l">
              <a:buNone/>
            </a:pPr>
            <a:r>
              <a:rPr lang="en-US" b="1" dirty="0" smtClean="0"/>
              <a:t> There is </a:t>
            </a:r>
            <a:r>
              <a:rPr lang="en-US" b="1" dirty="0"/>
              <a:t>an associated mild thrombocytopenia with </a:t>
            </a:r>
            <a:r>
              <a:rPr lang="en-US" b="1" dirty="0" smtClean="0"/>
              <a:t>giant platelets</a:t>
            </a:r>
            <a:r>
              <a:rPr lang="en-US" b="1" dirty="0"/>
              <a:t>. </a:t>
            </a: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Inheritance </a:t>
            </a:r>
            <a:r>
              <a:rPr lang="en-US" b="1" dirty="0"/>
              <a:t>is </a:t>
            </a:r>
            <a:r>
              <a:rPr lang="en-US" b="1" dirty="0" err="1"/>
              <a:t>autosomal</a:t>
            </a:r>
            <a:r>
              <a:rPr lang="en-US" b="1" dirty="0"/>
              <a:t> dominant.</a:t>
            </a:r>
            <a:endParaRPr lang="ar-IQ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9517" y="0"/>
            <a:ext cx="4094483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642918"/>
            <a:ext cx="8715436" cy="5929354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3-The </a:t>
            </a:r>
            <a:r>
              <a:rPr lang="en-US" b="1" dirty="0" err="1">
                <a:solidFill>
                  <a:srgbClr val="C00000"/>
                </a:solidFill>
              </a:rPr>
              <a:t>Chediak</a:t>
            </a:r>
            <a:r>
              <a:rPr lang="en-US" b="1" dirty="0">
                <a:solidFill>
                  <a:srgbClr val="C00000"/>
                </a:solidFill>
              </a:rPr>
              <a:t>-Higashi syndrome </a:t>
            </a:r>
            <a:r>
              <a:rPr lang="en-US" b="1" dirty="0"/>
              <a:t>is inherited</a:t>
            </a:r>
          </a:p>
          <a:p>
            <a:pPr algn="l">
              <a:buNone/>
            </a:pPr>
            <a:r>
              <a:rPr lang="en-US" b="1" dirty="0"/>
              <a:t>in an </a:t>
            </a:r>
            <a:r>
              <a:rPr lang="en-US" b="1" dirty="0" err="1"/>
              <a:t>autosomal</a:t>
            </a:r>
            <a:r>
              <a:rPr lang="en-US" b="1" dirty="0"/>
              <a:t> recessive </a:t>
            </a:r>
            <a:r>
              <a:rPr lang="en-US" b="1" dirty="0" smtClean="0"/>
              <a:t>manner,</a:t>
            </a:r>
          </a:p>
          <a:p>
            <a:pPr algn="l">
              <a:buNone/>
            </a:pPr>
            <a:r>
              <a:rPr lang="en-US" b="1" dirty="0" smtClean="0"/>
              <a:t>and there are </a:t>
            </a:r>
            <a:r>
              <a:rPr lang="en-US" b="1" dirty="0"/>
              <a:t>giant granules in the </a:t>
            </a:r>
            <a:r>
              <a:rPr lang="en-US" b="1" dirty="0" err="1"/>
              <a:t>neutrophils</a:t>
            </a:r>
            <a:r>
              <a:rPr lang="en-US" b="1" dirty="0"/>
              <a:t>, </a:t>
            </a:r>
            <a:r>
              <a:rPr lang="en-US" b="1" dirty="0" smtClean="0"/>
              <a:t> </a:t>
            </a:r>
            <a:r>
              <a:rPr lang="en-US" b="1" dirty="0" err="1" smtClean="0"/>
              <a:t>eosinophils,monocytes</a:t>
            </a:r>
            <a:r>
              <a:rPr lang="en-US" b="1" dirty="0" smtClean="0"/>
              <a:t> </a:t>
            </a:r>
            <a:r>
              <a:rPr lang="en-US" b="1" dirty="0"/>
              <a:t>and lymphocytes accompanied by</a:t>
            </a:r>
          </a:p>
          <a:p>
            <a:pPr algn="l">
              <a:buNone/>
            </a:pPr>
            <a:r>
              <a:rPr lang="en-US" b="1" dirty="0" err="1"/>
              <a:t>neutropenia</a:t>
            </a:r>
            <a:r>
              <a:rPr lang="en-US" b="1" dirty="0"/>
              <a:t>, thrombocytopenia </a:t>
            </a:r>
            <a:r>
              <a:rPr lang="en-US" b="1" dirty="0" smtClean="0"/>
              <a:t>and</a:t>
            </a:r>
          </a:p>
          <a:p>
            <a:pPr algn="l">
              <a:buNone/>
            </a:pPr>
            <a:r>
              <a:rPr lang="en-US" b="1" dirty="0" smtClean="0"/>
              <a:t> </a:t>
            </a:r>
            <a:r>
              <a:rPr lang="en-US" b="1" dirty="0"/>
              <a:t>marked </a:t>
            </a:r>
            <a:r>
              <a:rPr lang="en-US" b="1" dirty="0" err="1"/>
              <a:t>hepatosplenomegaly</a:t>
            </a:r>
            <a:r>
              <a:rPr lang="en-US" b="1" dirty="0" smtClean="0"/>
              <a:t>.</a:t>
            </a:r>
          </a:p>
          <a:p>
            <a:pPr algn="l">
              <a:buNone/>
            </a:pPr>
            <a:r>
              <a:rPr lang="en-US" b="1" dirty="0"/>
              <a:t>disorders may be associated with severe</a:t>
            </a:r>
          </a:p>
          <a:p>
            <a:pPr algn="l">
              <a:buNone/>
            </a:pPr>
            <a:r>
              <a:rPr lang="en-US" b="1" dirty="0"/>
              <a:t>disease.</a:t>
            </a:r>
            <a:endParaRPr lang="ar-IQ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7359" y="2786058"/>
            <a:ext cx="1826641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Common morphological abnormalities</a:t>
            </a:r>
            <a:endParaRPr lang="ar-IQ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535785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Hypersegmented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/>
              <a:t>forms occur </a:t>
            </a:r>
            <a:r>
              <a:rPr lang="en-US" b="1" dirty="0" smtClean="0"/>
              <a:t>in</a:t>
            </a:r>
          </a:p>
          <a:p>
            <a:pPr algn="l">
              <a:buNone/>
            </a:pPr>
            <a:r>
              <a:rPr lang="en-US" b="1" dirty="0" smtClean="0"/>
              <a:t>- </a:t>
            </a:r>
            <a:r>
              <a:rPr lang="en-US" b="1" dirty="0" err="1"/>
              <a:t>megaloblastic</a:t>
            </a:r>
            <a:endParaRPr lang="en-US" b="1" dirty="0"/>
          </a:p>
          <a:p>
            <a:pPr algn="l">
              <a:buNone/>
            </a:pPr>
            <a:r>
              <a:rPr lang="en-US" b="1" dirty="0" err="1" smtClean="0"/>
              <a:t>Anaemia</a:t>
            </a: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-MDS</a:t>
            </a:r>
          </a:p>
          <a:p>
            <a:pPr algn="l">
              <a:buNone/>
            </a:pPr>
            <a:r>
              <a:rPr lang="en-US" b="1" dirty="0" smtClean="0"/>
              <a:t>-Congenital</a:t>
            </a:r>
            <a:endParaRPr lang="en-US" b="1" dirty="0"/>
          </a:p>
          <a:p>
            <a:pPr algn="l"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Dahle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bodies and toxic changes </a:t>
            </a:r>
            <a:r>
              <a:rPr lang="en-US" b="1" dirty="0" smtClean="0"/>
              <a:t>in infection. </a:t>
            </a:r>
          </a:p>
          <a:p>
            <a:pPr algn="l">
              <a:buNone/>
            </a:pPr>
            <a:endParaRPr lang="ar-IQ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000108"/>
            <a:ext cx="246584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714884"/>
            <a:ext cx="718607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The 'drumstick</a:t>
            </a:r>
            <a:r>
              <a:rPr lang="en-US" b="1" dirty="0" smtClean="0"/>
              <a:t>' appears on the</a:t>
            </a:r>
          </a:p>
          <a:p>
            <a:pPr algn="l">
              <a:buNone/>
            </a:pPr>
            <a:r>
              <a:rPr lang="en-US" b="1" dirty="0" smtClean="0"/>
              <a:t> nucleus </a:t>
            </a:r>
            <a:r>
              <a:rPr lang="en-US" b="1" dirty="0" err="1" smtClean="0"/>
              <a:t>ofa</a:t>
            </a:r>
            <a:r>
              <a:rPr lang="en-US" b="1" dirty="0" smtClean="0"/>
              <a:t> proportion of </a:t>
            </a:r>
          </a:p>
          <a:p>
            <a:pPr algn="l">
              <a:buNone/>
            </a:pPr>
            <a:r>
              <a:rPr lang="en-US" b="1" dirty="0" smtClean="0"/>
              <a:t>the </a:t>
            </a:r>
            <a:r>
              <a:rPr lang="en-US" b="1" dirty="0" err="1" smtClean="0"/>
              <a:t>neutrophils</a:t>
            </a:r>
            <a:r>
              <a:rPr lang="en-US" b="1" dirty="0" smtClean="0"/>
              <a:t> in</a:t>
            </a:r>
          </a:p>
          <a:p>
            <a:pPr algn="l">
              <a:buNone/>
            </a:pPr>
            <a:r>
              <a:rPr lang="en-US" b="1" dirty="0" smtClean="0"/>
              <a:t> normal females</a:t>
            </a:r>
          </a:p>
          <a:p>
            <a:pPr algn="l">
              <a:buNone/>
            </a:pPr>
            <a:r>
              <a:rPr lang="en-US" b="1" dirty="0" smtClean="0"/>
              <a:t>and is caused by the presence of two X chromosomes.</a:t>
            </a:r>
          </a:p>
          <a:p>
            <a:pPr algn="l"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Pelger</a:t>
            </a:r>
            <a:r>
              <a:rPr lang="en-US" b="1" dirty="0" smtClean="0">
                <a:solidFill>
                  <a:srgbClr val="C00000"/>
                </a:solidFill>
              </a:rPr>
              <a:t> cells </a:t>
            </a:r>
            <a:r>
              <a:rPr lang="en-US" b="1" dirty="0" smtClean="0"/>
              <a:t>are seen in the benign congenital</a:t>
            </a:r>
          </a:p>
          <a:p>
            <a:pPr algn="l">
              <a:buNone/>
            </a:pPr>
            <a:r>
              <a:rPr lang="en-US" b="1" dirty="0" smtClean="0"/>
              <a:t>abnormality but also in patients </a:t>
            </a:r>
          </a:p>
          <a:p>
            <a:pPr algn="l">
              <a:buNone/>
            </a:pPr>
            <a:r>
              <a:rPr lang="en-US" b="1" dirty="0" smtClean="0"/>
              <a:t>with acute myeloid </a:t>
            </a:r>
            <a:r>
              <a:rPr lang="en-US" b="1" dirty="0" err="1" smtClean="0"/>
              <a:t>leukaemia</a:t>
            </a:r>
            <a:r>
              <a:rPr lang="en-US" b="1" dirty="0" smtClean="0"/>
              <a:t> or </a:t>
            </a:r>
            <a:r>
              <a:rPr lang="en-US" b="1" dirty="0" err="1" smtClean="0"/>
              <a:t>myelodysplasia</a:t>
            </a:r>
            <a:endParaRPr lang="ar-IQ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394" t="24764" r="30595" b="22170"/>
          <a:stretch>
            <a:fillRect/>
          </a:stretch>
        </p:blipFill>
        <p:spPr bwMode="auto">
          <a:xfrm>
            <a:off x="6286512" y="1"/>
            <a:ext cx="2857488" cy="252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Taiba\Desktop\Pelger-Huet_anomaly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110049"/>
            <a:ext cx="2857488" cy="2747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500042"/>
            <a:ext cx="8229600" cy="5626121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l" eaLnBrk="1" fontAlgn="auto" hangingPunct="1">
              <a:lnSpc>
                <a:spcPct val="140000"/>
              </a:lnSpc>
              <a:spcAft>
                <a:spcPts val="0"/>
              </a:spcAft>
              <a:buNone/>
              <a:defRPr/>
            </a:pPr>
            <a:r>
              <a:rPr lang="en-US" sz="3600" b="1" dirty="0">
                <a:solidFill>
                  <a:srgbClr val="FF0000"/>
                </a:solidFill>
                <a:ea typeface="+mn-ea"/>
                <a:cs typeface="+mn-cs"/>
              </a:rPr>
              <a:t>Shift to the left: </a:t>
            </a:r>
            <a:r>
              <a:rPr lang="en-US" sz="3600" b="1" dirty="0">
                <a:ea typeface="+mn-ea"/>
                <a:cs typeface="+mn-cs"/>
              </a:rPr>
              <a:t>increase in the number of band forms and the occasional presence of more primitive cells in the peripheral blood</a:t>
            </a:r>
            <a:r>
              <a:rPr lang="en-US" sz="3600" b="1" dirty="0" smtClean="0">
                <a:ea typeface="+mn-ea"/>
                <a:cs typeface="+mn-cs"/>
              </a:rPr>
              <a:t>.</a:t>
            </a:r>
            <a:endParaRPr lang="en-US" sz="3600" b="1" dirty="0">
              <a:ea typeface="+mn-ea"/>
              <a:cs typeface="+mn-cs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3571876"/>
            <a:ext cx="4878795" cy="307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ربع نص 4"/>
          <p:cNvSpPr txBox="1"/>
          <p:nvPr/>
        </p:nvSpPr>
        <p:spPr>
          <a:xfrm flipH="1">
            <a:off x="1428728" y="4357694"/>
            <a:ext cx="11430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myelocyte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 smtClean="0"/>
              <a:t>The white blood cells (leucocytes) may be divided into two broad groups: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1-the phagocytes </a:t>
            </a:r>
          </a:p>
          <a:p>
            <a:pPr algn="l">
              <a:buNone/>
            </a:pPr>
            <a:r>
              <a:rPr lang="en-US" b="1" dirty="0" smtClean="0"/>
              <a:t>*Granulocytes</a:t>
            </a:r>
            <a:r>
              <a:rPr lang="en-US" b="1" dirty="0"/>
              <a:t>, which include three</a:t>
            </a:r>
          </a:p>
          <a:p>
            <a:pPr algn="l">
              <a:buNone/>
            </a:pPr>
            <a:r>
              <a:rPr lang="en-US" b="1" dirty="0"/>
              <a:t>types of cell-</a:t>
            </a:r>
            <a:r>
              <a:rPr lang="en-US" b="1" dirty="0" err="1"/>
              <a:t>neutrophils</a:t>
            </a:r>
            <a:r>
              <a:rPr lang="en-US" b="1" dirty="0"/>
              <a:t> (polymorphs), </a:t>
            </a:r>
            <a:r>
              <a:rPr lang="en-US" b="1" dirty="0" err="1" smtClean="0"/>
              <a:t>eosinophils</a:t>
            </a:r>
            <a:r>
              <a:rPr lang="en-US" b="1" dirty="0" smtClean="0"/>
              <a:t> and </a:t>
            </a:r>
            <a:r>
              <a:rPr lang="en-US" b="1" dirty="0" err="1" smtClean="0"/>
              <a:t>basophils</a:t>
            </a:r>
            <a:r>
              <a:rPr lang="en-US" b="1" dirty="0" smtClean="0"/>
              <a:t>  </a:t>
            </a:r>
          </a:p>
          <a:p>
            <a:pPr algn="l">
              <a:buNone/>
            </a:pPr>
            <a:r>
              <a:rPr lang="en-US" b="1" dirty="0" smtClean="0"/>
              <a:t>*</a:t>
            </a:r>
            <a:r>
              <a:rPr lang="en-US" b="1" dirty="0" err="1" smtClean="0"/>
              <a:t>monocytes</a:t>
            </a:r>
            <a:r>
              <a:rPr lang="en-US" b="1" dirty="0" smtClean="0"/>
              <a:t> comprise the phagocyte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2-immunocytes</a:t>
            </a:r>
          </a:p>
          <a:p>
            <a:pPr algn="l">
              <a:buNone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Note :</a:t>
            </a:r>
            <a:r>
              <a:rPr lang="en-US" b="1" dirty="0" smtClean="0"/>
              <a:t>  Only mature </a:t>
            </a:r>
            <a:r>
              <a:rPr lang="en-US" b="1" dirty="0" err="1" smtClean="0"/>
              <a:t>phagocytic</a:t>
            </a:r>
            <a:r>
              <a:rPr lang="en-US" b="1" dirty="0" smtClean="0"/>
              <a:t> </a:t>
            </a:r>
            <a:r>
              <a:rPr lang="en-US" b="1" dirty="0"/>
              <a:t>cells and lymphocytes are found </a:t>
            </a:r>
            <a:r>
              <a:rPr lang="en-US" b="1" dirty="0" smtClean="0"/>
              <a:t>in normal </a:t>
            </a:r>
            <a:r>
              <a:rPr lang="en-US" b="1" dirty="0"/>
              <a:t>peripheral blood</a:t>
            </a:r>
            <a:endParaRPr lang="ar-IQ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857232"/>
            <a:ext cx="8258204" cy="5268931"/>
          </a:xfrm>
        </p:spPr>
        <p:txBody>
          <a:bodyPr/>
          <a:lstStyle/>
          <a:p>
            <a:pPr algn="l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Leukoerythroblastic</a:t>
            </a:r>
            <a:r>
              <a:rPr lang="en-US" b="1" dirty="0" smtClean="0">
                <a:solidFill>
                  <a:srgbClr val="FF0000"/>
                </a:solidFill>
              </a:rPr>
              <a:t> picture: </a:t>
            </a:r>
            <a:r>
              <a:rPr lang="en-US" b="1" dirty="0" smtClean="0"/>
              <a:t>a presence of a shift to left plus nucleated RBC in the peripheral blood.</a:t>
            </a:r>
          </a:p>
          <a:p>
            <a:endParaRPr lang="ar-IQ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36787" y="2649716"/>
            <a:ext cx="4843497" cy="357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571480"/>
            <a:ext cx="9144000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Causes of </a:t>
            </a:r>
            <a:r>
              <a:rPr lang="en-US" sz="3200" b="1" dirty="0" err="1" smtClean="0">
                <a:solidFill>
                  <a:srgbClr val="FF0000"/>
                </a:solidFill>
              </a:rPr>
              <a:t>leucoerythroblastic</a:t>
            </a:r>
            <a:r>
              <a:rPr lang="en-US" sz="3200" b="1" dirty="0" smtClean="0">
                <a:solidFill>
                  <a:srgbClr val="FF0000"/>
                </a:solidFill>
              </a:rPr>
              <a:t/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ro-RO" sz="3200" b="1" dirty="0" smtClean="0">
                <a:solidFill>
                  <a:srgbClr val="FF0000"/>
                </a:solidFill>
              </a:rPr>
              <a:t>blood film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8472518" cy="4768865"/>
          </a:xfrm>
        </p:spPr>
        <p:txBody>
          <a:bodyPr>
            <a:normAutofit/>
          </a:bodyPr>
          <a:lstStyle/>
          <a:p>
            <a:pPr algn="l">
              <a:buNone/>
              <a:defRPr/>
            </a:pPr>
            <a:r>
              <a:rPr lang="en-US" b="1" dirty="0">
                <a:ea typeface="ＭＳ Ｐゴシック" charset="0"/>
              </a:rPr>
              <a:t>Metastatic neoplasm in the marrow</a:t>
            </a:r>
          </a:p>
          <a:p>
            <a:pPr algn="l">
              <a:buNone/>
              <a:defRPr/>
            </a:pPr>
            <a:r>
              <a:rPr lang="nb-NO" b="1" dirty="0">
                <a:ea typeface="ＭＳ Ｐゴシック" charset="0"/>
              </a:rPr>
              <a:t>Primary </a:t>
            </a:r>
            <a:r>
              <a:rPr lang="nb-NO" b="1" dirty="0" smtClean="0">
                <a:ea typeface="ＭＳ Ｐゴシック" charset="0"/>
              </a:rPr>
              <a:t>myelofibrosis</a:t>
            </a:r>
            <a:endParaRPr lang="nb-NO" b="1" dirty="0">
              <a:ea typeface="ＭＳ Ｐゴシック" charset="0"/>
            </a:endParaRPr>
          </a:p>
          <a:p>
            <a:pPr algn="l">
              <a:buNone/>
              <a:defRPr/>
            </a:pPr>
            <a:r>
              <a:rPr lang="nb-NO" b="1" dirty="0" err="1">
                <a:ea typeface="ＭＳ Ｐゴシック" charset="0"/>
              </a:rPr>
              <a:t>Acute</a:t>
            </a:r>
            <a:r>
              <a:rPr lang="nb-NO" b="1" dirty="0">
                <a:ea typeface="ＭＳ Ｐゴシック" charset="0"/>
              </a:rPr>
              <a:t> and </a:t>
            </a:r>
            <a:r>
              <a:rPr lang="nb-NO" b="1" dirty="0" err="1">
                <a:ea typeface="ＭＳ Ｐゴシック" charset="0"/>
              </a:rPr>
              <a:t>chronic</a:t>
            </a:r>
            <a:r>
              <a:rPr lang="nb-NO" b="1" dirty="0">
                <a:ea typeface="ＭＳ Ｐゴシック" charset="0"/>
              </a:rPr>
              <a:t> </a:t>
            </a:r>
            <a:r>
              <a:rPr lang="nb-NO" b="1" dirty="0" err="1">
                <a:ea typeface="ＭＳ Ｐゴシック" charset="0"/>
              </a:rPr>
              <a:t>myeloid</a:t>
            </a:r>
            <a:r>
              <a:rPr lang="nb-NO" b="1" dirty="0">
                <a:ea typeface="ＭＳ Ｐゴシック" charset="0"/>
              </a:rPr>
              <a:t> </a:t>
            </a:r>
            <a:r>
              <a:rPr lang="nb-NO" b="1" dirty="0" err="1">
                <a:ea typeface="ＭＳ Ｐゴシック" charset="0"/>
              </a:rPr>
              <a:t>leukaemia</a:t>
            </a:r>
            <a:endParaRPr lang="nb-NO" b="1" dirty="0">
              <a:ea typeface="ＭＳ Ｐゴシック" charset="0"/>
            </a:endParaRPr>
          </a:p>
          <a:p>
            <a:pPr algn="l">
              <a:buNone/>
              <a:defRPr/>
            </a:pPr>
            <a:r>
              <a:rPr lang="hu-HU" b="1" dirty="0">
                <a:ea typeface="ＭＳ Ｐゴシック" charset="0"/>
              </a:rPr>
              <a:t>Myeloma, lymphoma</a:t>
            </a:r>
          </a:p>
          <a:p>
            <a:pPr algn="l">
              <a:buNone/>
              <a:defRPr/>
            </a:pPr>
            <a:r>
              <a:rPr lang="en-US" b="1" dirty="0" err="1">
                <a:ea typeface="ＭＳ Ｐゴシック" charset="0"/>
              </a:rPr>
              <a:t>Miliary</a:t>
            </a:r>
            <a:r>
              <a:rPr lang="en-US" b="1" dirty="0">
                <a:ea typeface="ＭＳ Ｐゴシック" charset="0"/>
              </a:rPr>
              <a:t> tuberculosis</a:t>
            </a:r>
          </a:p>
          <a:p>
            <a:pPr algn="l">
              <a:buNone/>
              <a:defRPr/>
            </a:pPr>
            <a:r>
              <a:rPr lang="en-US" b="1" dirty="0">
                <a:ea typeface="ＭＳ Ｐゴシック" charset="0"/>
              </a:rPr>
              <a:t>Severe </a:t>
            </a:r>
            <a:r>
              <a:rPr lang="en-US" b="1" dirty="0" err="1">
                <a:ea typeface="ＭＳ Ｐゴシック" charset="0"/>
              </a:rPr>
              <a:t>megaloblastic</a:t>
            </a:r>
            <a:r>
              <a:rPr lang="en-US" b="1" dirty="0">
                <a:ea typeface="ＭＳ Ｐゴシック" charset="0"/>
              </a:rPr>
              <a:t> </a:t>
            </a:r>
            <a:r>
              <a:rPr lang="en-US" b="1" dirty="0" err="1">
                <a:ea typeface="ＭＳ Ｐゴシック" charset="0"/>
              </a:rPr>
              <a:t>anaemia</a:t>
            </a:r>
            <a:endParaRPr lang="en-US" b="1" dirty="0">
              <a:ea typeface="ＭＳ Ｐゴシック" charset="0"/>
            </a:endParaRPr>
          </a:p>
          <a:p>
            <a:pPr algn="l">
              <a:buNone/>
              <a:defRPr/>
            </a:pPr>
            <a:r>
              <a:rPr lang="da-DK" b="1" dirty="0" err="1">
                <a:ea typeface="ＭＳ Ｐゴシック" charset="0"/>
              </a:rPr>
              <a:t>Severe</a:t>
            </a:r>
            <a:r>
              <a:rPr lang="da-DK" b="1" dirty="0">
                <a:ea typeface="ＭＳ Ｐゴシック" charset="0"/>
              </a:rPr>
              <a:t> </a:t>
            </a:r>
            <a:r>
              <a:rPr lang="da-DK" b="1" dirty="0" err="1" smtClean="0">
                <a:ea typeface="ＭＳ Ｐゴシック" charset="0"/>
              </a:rPr>
              <a:t>hemolysis</a:t>
            </a:r>
            <a:endParaRPr lang="da-DK" b="1" dirty="0">
              <a:ea typeface="ＭＳ Ｐゴシック" charset="0"/>
            </a:endParaRPr>
          </a:p>
          <a:p>
            <a:pPr algn="l">
              <a:buNone/>
              <a:defRPr/>
            </a:pPr>
            <a:r>
              <a:rPr lang="de-DE" b="1" dirty="0" err="1">
                <a:ea typeface="ＭＳ Ｐゴシック" charset="0"/>
              </a:rPr>
              <a:t>Osteopetrosis</a:t>
            </a:r>
            <a:endParaRPr lang="en-US" b="1" dirty="0">
              <a:ea typeface="ＭＳ Ｐゴシック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3EF21E-3B3F-4B09-A8C2-8396CBC93171}" type="slidenum">
              <a:rPr lang="ar-SA" sz="1200" smtClean="0">
                <a:solidFill>
                  <a:srgbClr val="FFFFFF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sz="1200" smtClean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Bookman Old Style" charset="0"/>
              </a:rPr>
              <a:t>The </a:t>
            </a:r>
            <a:r>
              <a:rPr lang="en-US" b="1" dirty="0" err="1" smtClean="0">
                <a:solidFill>
                  <a:srgbClr val="FF0000"/>
                </a:solidFill>
                <a:latin typeface="Bookman Old Style" charset="0"/>
              </a:rPr>
              <a:t>Leukomoid</a:t>
            </a:r>
            <a:r>
              <a:rPr lang="en-US" b="1" dirty="0" smtClean="0">
                <a:solidFill>
                  <a:srgbClr val="FF0000"/>
                </a:solidFill>
                <a:latin typeface="Bookman Old Style" charset="0"/>
              </a:rPr>
              <a:t> Reaction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600200"/>
            <a:ext cx="8472518" cy="4972072"/>
          </a:xfrm>
        </p:spPr>
        <p:txBody>
          <a:bodyPr rtlCol="0">
            <a:noAutofit/>
          </a:bodyPr>
          <a:lstStyle/>
          <a:p>
            <a:pPr marL="0" indent="0" algn="l">
              <a:buNone/>
              <a:defRPr/>
            </a:pPr>
            <a:r>
              <a:rPr lang="en-US" sz="2800" b="1" dirty="0" smtClean="0">
                <a:ea typeface="+mn-ea"/>
                <a:cs typeface="+mn-cs"/>
              </a:rPr>
              <a:t>a </a:t>
            </a:r>
            <a:r>
              <a:rPr lang="en-US" sz="2800" b="1" dirty="0">
                <a:ea typeface="+mn-ea"/>
                <a:cs typeface="+mn-cs"/>
              </a:rPr>
              <a:t>reactive excessive leukocytosis with the presence </a:t>
            </a:r>
            <a:r>
              <a:rPr lang="en-US" sz="2800" b="1" dirty="0" smtClean="0">
                <a:ea typeface="+mn-ea"/>
                <a:cs typeface="+mn-cs"/>
              </a:rPr>
              <a:t>of immature cells (</a:t>
            </a:r>
            <a:r>
              <a:rPr lang="en-US" sz="2800" b="1" dirty="0" err="1">
                <a:ea typeface="+mn-ea"/>
                <a:cs typeface="+mn-cs"/>
              </a:rPr>
              <a:t>myeloblasts</a:t>
            </a:r>
            <a:r>
              <a:rPr lang="en-US" sz="2800" b="1" dirty="0">
                <a:ea typeface="+mn-ea"/>
                <a:cs typeface="+mn-cs"/>
              </a:rPr>
              <a:t>, </a:t>
            </a:r>
            <a:r>
              <a:rPr lang="en-US" sz="2800" b="1" dirty="0" err="1">
                <a:ea typeface="+mn-ea"/>
                <a:cs typeface="+mn-cs"/>
              </a:rPr>
              <a:t>promyelocytes</a:t>
            </a:r>
            <a:r>
              <a:rPr lang="en-US" sz="2800" b="1" dirty="0">
                <a:ea typeface="+mn-ea"/>
                <a:cs typeface="+mn-cs"/>
              </a:rPr>
              <a:t> and </a:t>
            </a:r>
            <a:r>
              <a:rPr lang="en-US" sz="2800" b="1" dirty="0" err="1">
                <a:ea typeface="ＭＳ Ｐゴシック" charset="0"/>
              </a:rPr>
              <a:t>myelocyte</a:t>
            </a:r>
            <a:r>
              <a:rPr lang="en-US" sz="2800" b="1" dirty="0">
                <a:ea typeface="ＭＳ Ｐゴシック" charset="0"/>
              </a:rPr>
              <a:t>) in the peripheral blood. </a:t>
            </a:r>
            <a:endParaRPr lang="en-US" sz="2800" b="1" dirty="0">
              <a:ea typeface="+mn-ea"/>
              <a:cs typeface="+mn-cs"/>
            </a:endParaRPr>
          </a:p>
          <a:p>
            <a:pPr marL="0" indent="0" algn="l">
              <a:buNone/>
              <a:defRPr/>
            </a:pPr>
            <a:r>
              <a:rPr lang="en-US" sz="2800" b="1" dirty="0" smtClean="0">
                <a:ea typeface="+mn-ea"/>
                <a:cs typeface="+mn-cs"/>
              </a:rPr>
              <a:t>In </a:t>
            </a:r>
            <a:r>
              <a:rPr lang="en-US" sz="2800" b="1" dirty="0">
                <a:ea typeface="+mn-ea"/>
                <a:cs typeface="+mn-cs"/>
              </a:rPr>
              <a:t>other words (</a:t>
            </a:r>
            <a:r>
              <a:rPr lang="en-US" sz="2800" b="1" i="1" dirty="0">
                <a:ea typeface="+mn-ea"/>
                <a:cs typeface="+mn-cs"/>
              </a:rPr>
              <a:t>leukocytosis + left shift</a:t>
            </a:r>
            <a:r>
              <a:rPr lang="en-US" sz="2800" b="1" dirty="0">
                <a:ea typeface="+mn-ea"/>
                <a:cs typeface="+mn-cs"/>
              </a:rPr>
              <a:t>)</a:t>
            </a:r>
            <a:r>
              <a:rPr lang="en-US" sz="2800" b="1" dirty="0" smtClean="0">
                <a:ea typeface="+mn-ea"/>
                <a:cs typeface="+mn-cs"/>
              </a:rPr>
              <a:t>. Usually </a:t>
            </a:r>
            <a:r>
              <a:rPr lang="en-US" sz="2800" b="1" dirty="0">
                <a:ea typeface="+mn-ea"/>
                <a:cs typeface="+mn-cs"/>
              </a:rPr>
              <a:t>it is a neutrophil leukocytosis</a:t>
            </a:r>
            <a:r>
              <a:rPr lang="en-US" sz="2800" b="1" dirty="0" smtClean="0">
                <a:ea typeface="+mn-ea"/>
                <a:cs typeface="+mn-cs"/>
              </a:rPr>
              <a:t>. It can be lymphoid</a:t>
            </a:r>
            <a:endParaRPr lang="en-US" sz="2800" b="1" dirty="0">
              <a:ea typeface="+mn-ea"/>
              <a:cs typeface="+mn-cs"/>
            </a:endParaRPr>
          </a:p>
          <a:p>
            <a:pPr marL="609600" indent="-609600" algn="l">
              <a:buNone/>
              <a:defRPr/>
            </a:pPr>
            <a:r>
              <a:rPr lang="en-US" sz="2800" b="1" dirty="0">
                <a:solidFill>
                  <a:srgbClr val="FF0000"/>
                </a:solidFill>
                <a:ea typeface="+mn-ea"/>
                <a:cs typeface="+mn-cs"/>
              </a:rPr>
              <a:t>Causes :</a:t>
            </a:r>
            <a:r>
              <a:rPr lang="en-US" sz="2800" b="1" dirty="0">
                <a:ea typeface="+mn-ea"/>
                <a:cs typeface="+mn-cs"/>
              </a:rPr>
              <a:t> </a:t>
            </a:r>
          </a:p>
          <a:p>
            <a:pPr marL="609600" indent="-609600" algn="l">
              <a:buClr>
                <a:schemeClr val="tx1"/>
              </a:buClr>
              <a:buNone/>
              <a:defRPr/>
            </a:pPr>
            <a:r>
              <a:rPr lang="en-US" sz="2800" b="1" dirty="0">
                <a:ea typeface="+mn-ea"/>
                <a:cs typeface="+mn-cs"/>
              </a:rPr>
              <a:t>Severe infection</a:t>
            </a:r>
          </a:p>
          <a:p>
            <a:pPr marL="609600" indent="-609600" algn="l">
              <a:buClr>
                <a:schemeClr val="tx1"/>
              </a:buClr>
              <a:buNone/>
              <a:defRPr/>
            </a:pPr>
            <a:r>
              <a:rPr lang="en-US" sz="2800" b="1" dirty="0">
                <a:ea typeface="+mn-ea"/>
                <a:cs typeface="+mn-cs"/>
              </a:rPr>
              <a:t>Severe </a:t>
            </a:r>
            <a:r>
              <a:rPr lang="en-US" sz="2800" b="1" dirty="0" err="1">
                <a:ea typeface="+mn-ea"/>
                <a:cs typeface="+mn-cs"/>
              </a:rPr>
              <a:t>haemolysis</a:t>
            </a:r>
            <a:endParaRPr lang="en-US" sz="2800" b="1" dirty="0">
              <a:ea typeface="+mn-ea"/>
              <a:cs typeface="+mn-cs"/>
            </a:endParaRPr>
          </a:p>
          <a:p>
            <a:pPr marL="609600" indent="-609600" algn="l">
              <a:buClr>
                <a:schemeClr val="tx1"/>
              </a:buClr>
              <a:buNone/>
              <a:defRPr/>
            </a:pPr>
            <a:r>
              <a:rPr lang="en-US" sz="2800" b="1" dirty="0">
                <a:ea typeface="+mn-ea"/>
                <a:cs typeface="+mn-cs"/>
              </a:rPr>
              <a:t>Metastatic cancer                                                          </a:t>
            </a:r>
          </a:p>
        </p:txBody>
      </p:sp>
      <p:pic>
        <p:nvPicPr>
          <p:cNvPr id="5" name="Picture 2" descr="C:\Users\Taiba\Desktop\le.jpg"/>
          <p:cNvPicPr>
            <a:picLocks noChangeAspect="1" noChangeArrowheads="1"/>
          </p:cNvPicPr>
          <p:nvPr/>
        </p:nvPicPr>
        <p:blipFill>
          <a:blip r:embed="rId2"/>
          <a:srcRect b="50123"/>
          <a:stretch>
            <a:fillRect/>
          </a:stretch>
        </p:blipFill>
        <p:spPr bwMode="auto">
          <a:xfrm>
            <a:off x="3357554" y="3879923"/>
            <a:ext cx="5786446" cy="2978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Copperplate Gothic Light" charset="0"/>
                <a:ea typeface="+mj-ea"/>
                <a:cs typeface="+mj-cs"/>
              </a:rPr>
              <a:t>Variations in Number</a:t>
            </a:r>
            <a:endParaRPr lang="ar-IQ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5168"/>
            <a:ext cx="8229600" cy="817033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0000"/>
                </a:solidFill>
              </a:rPr>
              <a:t>Normal Values: for adult Caucasian</a:t>
            </a:r>
          </a:p>
        </p:txBody>
      </p:sp>
      <p:graphicFrame>
        <p:nvGraphicFramePr>
          <p:cNvPr id="4125" name="Group 29"/>
          <p:cNvGraphicFramePr>
            <a:graphicFrameLocks noGrp="1"/>
          </p:cNvGraphicFramePr>
          <p:nvPr/>
        </p:nvGraphicFramePr>
        <p:xfrm>
          <a:off x="1066800" y="1524001"/>
          <a:ext cx="7162800" cy="4310374"/>
        </p:xfrm>
        <a:graphic>
          <a:graphicData uri="http://schemas.openxmlformats.org/drawingml/2006/table">
            <a:tbl>
              <a:tblPr/>
              <a:tblGrid>
                <a:gridCol w="3429000"/>
                <a:gridCol w="3733800"/>
              </a:tblGrid>
              <a:tr h="8741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Total leukocytes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4.0-11.0 X 10 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/l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Neutrophils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2.5-7.5 X 10 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/l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Eosinophils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0.04- 0.4 X 10 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/l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Monocytes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0.2- 0.8 X 10 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/l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Basophils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0.01-0.1 X 10 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/l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Lymphocytes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1.5-3.5 X 10 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/l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0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055B8D-513B-4D18-834C-B6A725DBEDD1}" type="slidenum">
              <a:rPr lang="ar-SA" sz="1200" smtClean="0">
                <a:solidFill>
                  <a:srgbClr val="FFFFFF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sz="1200" smtClean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6107" name="Rectangle 2"/>
          <p:cNvSpPr>
            <a:spLocks noChangeArrowheads="1"/>
          </p:cNvSpPr>
          <p:nvPr/>
        </p:nvSpPr>
        <p:spPr bwMode="auto">
          <a:xfrm>
            <a:off x="304800" y="5765801"/>
            <a:ext cx="647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Verdana" panose="020B0604030504040204" pitchFamily="34" charset="0"/>
              </a:rPr>
              <a:t>Normal black and Middle Eastern subjects may have lower counts due to margination.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285"/>
            <a:ext cx="8229600" cy="637116"/>
          </a:xfrm>
        </p:spPr>
        <p:txBody>
          <a:bodyPr rtlCol="0">
            <a:normAutofit fontScale="90000"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latin typeface="Copperplate Gothic Light" charset="0"/>
                <a:ea typeface="+mj-ea"/>
                <a:cs typeface="+mj-cs"/>
              </a:rPr>
              <a:t>Variations in Number: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928670"/>
            <a:ext cx="8286808" cy="5715040"/>
          </a:xfrm>
        </p:spPr>
        <p:txBody>
          <a:bodyPr rtlCol="0">
            <a:normAutofit fontScale="77500" lnSpcReduction="20000"/>
          </a:bodyPr>
          <a:lstStyle/>
          <a:p>
            <a:pPr marL="609600" indent="-609600" algn="l">
              <a:buNone/>
              <a:defRPr/>
            </a:pPr>
            <a:r>
              <a:rPr lang="en-US" b="1" dirty="0" err="1" smtClean="0">
                <a:solidFill>
                  <a:srgbClr val="FF0000"/>
                </a:solidFill>
                <a:ea typeface="+mn-ea"/>
                <a:cs typeface="+mn-cs"/>
              </a:rPr>
              <a:t>Neutrophilia</a:t>
            </a:r>
            <a:r>
              <a:rPr lang="en-US" b="1" i="1" dirty="0" smtClean="0">
                <a:ea typeface="+mn-ea"/>
                <a:cs typeface="+mn-cs"/>
              </a:rPr>
              <a:t> </a:t>
            </a:r>
            <a:r>
              <a:rPr lang="en-US" b="1" dirty="0" smtClean="0"/>
              <a:t>is defined as a higher </a:t>
            </a:r>
            <a:r>
              <a:rPr lang="en-US" b="1" dirty="0" err="1" smtClean="0"/>
              <a:t>neutrophil</a:t>
            </a:r>
            <a:r>
              <a:rPr lang="en-US" b="1" dirty="0" smtClean="0"/>
              <a:t> count in the blood than the normal reference range of absolute </a:t>
            </a:r>
            <a:r>
              <a:rPr lang="en-US" b="1" dirty="0" err="1" smtClean="0"/>
              <a:t>neutrophil</a:t>
            </a:r>
            <a:r>
              <a:rPr lang="en-US" b="1" dirty="0" smtClean="0"/>
              <a:t> count</a:t>
            </a:r>
            <a:endParaRPr lang="en-US" b="1" i="1" dirty="0">
              <a:ea typeface="+mn-ea"/>
              <a:cs typeface="+mn-cs"/>
            </a:endParaRPr>
          </a:p>
          <a:p>
            <a:pPr marL="609600" indent="-609600" algn="l">
              <a:buNone/>
              <a:defRPr/>
            </a:pPr>
            <a:r>
              <a:rPr lang="en-US" sz="3000" b="1" dirty="0">
                <a:solidFill>
                  <a:srgbClr val="FF0000"/>
                </a:solidFill>
                <a:ea typeface="+mn-ea"/>
                <a:cs typeface="+mn-cs"/>
              </a:rPr>
              <a:t>Causes are:</a:t>
            </a:r>
          </a:p>
          <a:p>
            <a:pPr marL="990600" lvl="1" indent="-533400" algn="l">
              <a:lnSpc>
                <a:spcPct val="110000"/>
              </a:lnSpc>
              <a:buNone/>
              <a:defRPr/>
            </a:pPr>
            <a:r>
              <a:rPr lang="en-US" sz="3000" b="1" dirty="0">
                <a:ea typeface="+mn-ea"/>
              </a:rPr>
              <a:t>Infection (bacterial)</a:t>
            </a:r>
          </a:p>
          <a:p>
            <a:pPr marL="990600" lvl="1" indent="-533400" algn="l">
              <a:lnSpc>
                <a:spcPct val="110000"/>
              </a:lnSpc>
              <a:buNone/>
              <a:defRPr/>
            </a:pPr>
            <a:r>
              <a:rPr lang="en-US" sz="3000" b="1" dirty="0">
                <a:ea typeface="+mn-ea"/>
              </a:rPr>
              <a:t>Inflammatory conditions</a:t>
            </a:r>
          </a:p>
          <a:p>
            <a:pPr marL="990600" lvl="1" indent="-533400" algn="l">
              <a:lnSpc>
                <a:spcPct val="110000"/>
              </a:lnSpc>
              <a:buNone/>
              <a:defRPr/>
            </a:pPr>
            <a:r>
              <a:rPr lang="en-US" sz="3000" b="1" dirty="0" err="1">
                <a:ea typeface="+mn-ea"/>
              </a:rPr>
              <a:t>Neoplasia</a:t>
            </a:r>
            <a:endParaRPr lang="en-US" sz="3000" b="1" dirty="0">
              <a:ea typeface="+mn-ea"/>
            </a:endParaRPr>
          </a:p>
          <a:p>
            <a:pPr marL="990600" lvl="1" indent="-533400" algn="l">
              <a:lnSpc>
                <a:spcPct val="110000"/>
              </a:lnSpc>
              <a:buNone/>
              <a:defRPr/>
            </a:pPr>
            <a:r>
              <a:rPr lang="en-US" sz="3000" b="1" dirty="0">
                <a:ea typeface="+mn-ea"/>
              </a:rPr>
              <a:t>Metabolic conditions</a:t>
            </a:r>
          </a:p>
          <a:p>
            <a:pPr marL="990600" lvl="1" indent="-533400" algn="l">
              <a:lnSpc>
                <a:spcPct val="110000"/>
              </a:lnSpc>
              <a:buNone/>
              <a:defRPr/>
            </a:pPr>
            <a:r>
              <a:rPr lang="en-US" sz="3000" b="1" dirty="0" smtClean="0">
                <a:ea typeface="+mn-ea"/>
              </a:rPr>
              <a:t>Hemorrhage, Hemolysis</a:t>
            </a:r>
            <a:endParaRPr lang="en-US" sz="3000" b="1" dirty="0">
              <a:ea typeface="+mn-ea"/>
            </a:endParaRPr>
          </a:p>
          <a:p>
            <a:pPr marL="990600" lvl="1" indent="-533400" algn="l">
              <a:lnSpc>
                <a:spcPct val="110000"/>
              </a:lnSpc>
              <a:buNone/>
              <a:defRPr/>
            </a:pPr>
            <a:r>
              <a:rPr lang="en-US" sz="3200" b="1" dirty="0" err="1" smtClean="0"/>
              <a:t>myeloproliferative</a:t>
            </a:r>
            <a:r>
              <a:rPr lang="en-US" sz="3200" b="1" dirty="0" smtClean="0"/>
              <a:t> disorder (</a:t>
            </a:r>
            <a:r>
              <a:rPr lang="en-US" sz="3000" b="1" dirty="0" smtClean="0">
                <a:ea typeface="+mn-ea"/>
              </a:rPr>
              <a:t>MPD)</a:t>
            </a:r>
          </a:p>
          <a:p>
            <a:pPr marL="514350" indent="-514350" algn="l">
              <a:lnSpc>
                <a:spcPct val="120000"/>
              </a:lnSpc>
              <a:buNone/>
              <a:defRPr/>
            </a:pPr>
            <a:r>
              <a:rPr lang="en-US" sz="2800" b="1" dirty="0" smtClean="0">
                <a:ea typeface="ＭＳ Ｐゴシック" charset="0"/>
              </a:rPr>
              <a:t>Drugs (e.g. corticosteroid therapy (inhibits </a:t>
            </a:r>
            <a:r>
              <a:rPr lang="en-US" sz="2800" b="1" dirty="0" err="1" smtClean="0">
                <a:ea typeface="ＭＳ Ｐゴシック" charset="0"/>
              </a:rPr>
              <a:t>margination</a:t>
            </a:r>
            <a:r>
              <a:rPr lang="en-US" sz="2800" b="1" dirty="0" smtClean="0">
                <a:ea typeface="ＭＳ Ｐゴシック" charset="0"/>
              </a:rPr>
              <a:t>): lithium, tetracycline)</a:t>
            </a:r>
          </a:p>
          <a:p>
            <a:pPr marL="514350" indent="-514350" algn="l">
              <a:lnSpc>
                <a:spcPct val="120000"/>
              </a:lnSpc>
              <a:buNone/>
              <a:defRPr/>
            </a:pPr>
            <a:r>
              <a:rPr lang="en-US" sz="2800" b="1" dirty="0" smtClean="0">
                <a:ea typeface="ＭＳ Ｐゴシック" charset="0"/>
              </a:rPr>
              <a:t>Treatment with myeloid growth factors (e.g. G - CSF)</a:t>
            </a:r>
          </a:p>
          <a:p>
            <a:pPr marL="514350" indent="-514350" algn="l">
              <a:lnSpc>
                <a:spcPct val="120000"/>
              </a:lnSpc>
              <a:buNone/>
              <a:defRPr/>
            </a:pPr>
            <a:r>
              <a:rPr lang="en-US" sz="2800" b="1" dirty="0" smtClean="0">
                <a:ea typeface="ＭＳ Ｐゴシック" charset="0"/>
              </a:rPr>
              <a:t>Rare inherited disorders</a:t>
            </a:r>
          </a:p>
          <a:p>
            <a:pPr marL="514350" indent="-514350" algn="l">
              <a:lnSpc>
                <a:spcPct val="120000"/>
              </a:lnSpc>
              <a:buNone/>
              <a:defRPr/>
            </a:pPr>
            <a:r>
              <a:rPr lang="pl-PL" sz="2800" b="1" dirty="0" smtClean="0">
                <a:ea typeface="ＭＳ Ｐゴシック" charset="0"/>
              </a:rPr>
              <a:t>Asplenia</a:t>
            </a:r>
            <a:endParaRPr lang="en-US" sz="2800" b="1" dirty="0" smtClean="0">
              <a:ea typeface="ＭＳ Ｐゴシック" charset="0"/>
            </a:endParaRPr>
          </a:p>
          <a:p>
            <a:pPr marL="990600" lvl="1" indent="-533400" algn="l">
              <a:lnSpc>
                <a:spcPct val="110000"/>
              </a:lnSpc>
              <a:buNone/>
              <a:defRPr/>
            </a:pPr>
            <a:endParaRPr lang="en-US" sz="3000" b="1" dirty="0" smtClean="0">
              <a:ea typeface="+mn-ea"/>
            </a:endParaRPr>
          </a:p>
          <a:p>
            <a:pPr marL="990600" lvl="1" indent="-533400" algn="l">
              <a:lnSpc>
                <a:spcPct val="110000"/>
              </a:lnSpc>
              <a:buNone/>
              <a:defRPr/>
            </a:pPr>
            <a:endParaRPr lang="en-US" sz="3000" b="1" dirty="0">
              <a:ea typeface="+mn-ea"/>
            </a:endParaRPr>
          </a:p>
          <a:p>
            <a:pPr marL="990600" lvl="1" indent="-533400" algn="l">
              <a:buClr>
                <a:schemeClr val="hlink"/>
              </a:buClr>
              <a:buNone/>
              <a:defRPr/>
            </a:pPr>
            <a:endParaRPr lang="en-US" b="1" i="1" dirty="0">
              <a:ea typeface="+mn-ea"/>
            </a:endParaRPr>
          </a:p>
          <a:p>
            <a:pPr marL="609600" indent="-609600" algn="l">
              <a:buNone/>
              <a:defRPr/>
            </a:pPr>
            <a:endParaRPr lang="en-US" sz="2800" b="1" dirty="0"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457200" y="357167"/>
            <a:ext cx="8186766" cy="5768468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buNone/>
            </a:pPr>
            <a:r>
              <a:rPr lang="en-US" sz="3600" dirty="0" smtClean="0"/>
              <a:t> </a:t>
            </a:r>
            <a:r>
              <a:rPr lang="pt-BR" sz="3600" b="1" dirty="0" smtClean="0">
                <a:solidFill>
                  <a:srgbClr val="C00000"/>
                </a:solidFill>
              </a:rPr>
              <a:t>Neutropenia </a:t>
            </a:r>
            <a:r>
              <a:rPr lang="en-US" sz="3600" b="1" dirty="0" smtClean="0"/>
              <a:t>is defined as a lower than normal number of </a:t>
            </a:r>
            <a:r>
              <a:rPr lang="en-US" sz="3600" b="1" dirty="0" err="1" smtClean="0"/>
              <a:t>neutrophils</a:t>
            </a:r>
            <a:r>
              <a:rPr lang="en-US" sz="3600" b="1" dirty="0" smtClean="0"/>
              <a:t> </a:t>
            </a:r>
          </a:p>
          <a:p>
            <a:pPr algn="l">
              <a:lnSpc>
                <a:spcPct val="110000"/>
              </a:lnSpc>
              <a:buNone/>
            </a:pPr>
            <a:r>
              <a:rPr lang="en-US" sz="3600" b="1" dirty="0" smtClean="0"/>
              <a:t>The lower limit of the normal </a:t>
            </a:r>
            <a:r>
              <a:rPr lang="en-US" sz="3600" b="1" dirty="0" err="1" smtClean="0"/>
              <a:t>neutrophil</a:t>
            </a:r>
            <a:r>
              <a:rPr lang="en-US" sz="3600" b="1" dirty="0" smtClean="0"/>
              <a:t> count is 2.5 *10 </a:t>
            </a:r>
            <a:r>
              <a:rPr lang="en-US" sz="3600" b="1" baseline="30000" dirty="0" smtClean="0"/>
              <a:t>9</a:t>
            </a:r>
            <a:r>
              <a:rPr lang="en-US" sz="3600" b="1" dirty="0" smtClean="0"/>
              <a:t>  /L except in black people and in the  Middle East where 1.5 *10 </a:t>
            </a:r>
            <a:r>
              <a:rPr lang="en-US" sz="3600" b="1" baseline="30000" dirty="0" smtClean="0"/>
              <a:t>9</a:t>
            </a:r>
            <a:r>
              <a:rPr lang="en-US" sz="3600" b="1" dirty="0" smtClean="0"/>
              <a:t>  /L is normal. </a:t>
            </a:r>
          </a:p>
          <a:p>
            <a:pPr algn="l">
              <a:lnSpc>
                <a:spcPct val="110000"/>
              </a:lnSpc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When the absolute </a:t>
            </a:r>
            <a:r>
              <a:rPr lang="en-US" sz="3600" b="1" dirty="0" err="1" smtClean="0">
                <a:solidFill>
                  <a:srgbClr val="FF0000"/>
                </a:solidFill>
              </a:rPr>
              <a:t>neutrophil</a:t>
            </a:r>
            <a:r>
              <a:rPr lang="en-US" sz="3600" b="1" dirty="0" smtClean="0">
                <a:solidFill>
                  <a:srgbClr val="FF0000"/>
                </a:solidFill>
              </a:rPr>
              <a:t> level falls below 0.5 *10 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9</a:t>
            </a:r>
            <a:r>
              <a:rPr lang="en-US" sz="3600" b="1" dirty="0" smtClean="0">
                <a:solidFill>
                  <a:srgbClr val="FF0000"/>
                </a:solidFill>
              </a:rPr>
              <a:t>  /L the patient is likely to have recurrent infections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C743D3-7448-46A1-B36A-1F593148F8E8}" type="slidenum">
              <a:rPr lang="ar-SA" sz="1200" smtClean="0">
                <a:solidFill>
                  <a:srgbClr val="FFFFFF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sz="1200" smtClean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304800"/>
            <a:ext cx="8472518" cy="6553200"/>
          </a:xfrm>
        </p:spPr>
        <p:txBody>
          <a:bodyPr>
            <a:noAutofit/>
          </a:bodyPr>
          <a:lstStyle/>
          <a:p>
            <a:pPr marL="609600" indent="-609600" algn="l">
              <a:lnSpc>
                <a:spcPct val="80000"/>
              </a:lnSpc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Causes of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Neutropenia</a:t>
            </a:r>
            <a:endParaRPr lang="en-US" sz="3600" b="1" i="1" dirty="0" smtClean="0"/>
          </a:p>
          <a:p>
            <a:pPr marL="609600" indent="-609600" algn="l">
              <a:lnSpc>
                <a:spcPct val="80000"/>
              </a:lnSpc>
              <a:buNone/>
            </a:pPr>
            <a:r>
              <a:rPr lang="en-US" sz="3600" b="1" i="1" dirty="0" smtClean="0"/>
              <a:t>Congenital (</a:t>
            </a:r>
            <a:r>
              <a:rPr lang="en-US" sz="3600" b="1" i="1" dirty="0" err="1" smtClean="0"/>
              <a:t>Kostmann</a:t>
            </a:r>
            <a:r>
              <a:rPr lang="ja-JP" altLang="en-US" sz="3600" b="1" i="1" dirty="0" smtClean="0">
                <a:latin typeface="Arial" panose="020B0604020202020204" pitchFamily="34" charset="0"/>
              </a:rPr>
              <a:t>’</a:t>
            </a:r>
            <a:r>
              <a:rPr lang="en-US" altLang="ja-JP" sz="3600" b="1" i="1" dirty="0" smtClean="0"/>
              <a:t>s syndrome)</a:t>
            </a:r>
          </a:p>
          <a:p>
            <a:pPr marL="609600" indent="-609600" algn="l">
              <a:lnSpc>
                <a:spcPct val="80000"/>
              </a:lnSpc>
              <a:buNone/>
            </a:pPr>
            <a:r>
              <a:rPr lang="en-US" sz="3600" b="1" i="1" dirty="0" smtClean="0"/>
              <a:t>Cyclical </a:t>
            </a:r>
            <a:r>
              <a:rPr lang="en-US" sz="3600" b="1" i="1" dirty="0" err="1" smtClean="0"/>
              <a:t>neutropenia</a:t>
            </a:r>
            <a:endParaRPr lang="en-US" sz="3600" b="1" i="1" dirty="0" smtClean="0"/>
          </a:p>
          <a:p>
            <a:pPr marL="609600" indent="-609600" algn="l">
              <a:lnSpc>
                <a:spcPct val="80000"/>
              </a:lnSpc>
              <a:buNone/>
            </a:pPr>
            <a:r>
              <a:rPr lang="en-US" sz="3600" b="1" i="1" dirty="0" smtClean="0"/>
              <a:t>Marrow </a:t>
            </a:r>
            <a:r>
              <a:rPr lang="en-US" sz="3600" b="1" i="1" dirty="0" err="1" smtClean="0"/>
              <a:t>aplasia</a:t>
            </a:r>
            <a:endParaRPr lang="en-US" sz="3600" b="1" i="1" dirty="0" smtClean="0"/>
          </a:p>
          <a:p>
            <a:pPr marL="609600" indent="-609600" algn="l">
              <a:lnSpc>
                <a:spcPct val="80000"/>
              </a:lnSpc>
              <a:buNone/>
            </a:pPr>
            <a:r>
              <a:rPr lang="en-US" sz="3600" b="1" i="1" dirty="0" err="1" smtClean="0"/>
              <a:t>Megaloblastic</a:t>
            </a:r>
            <a:r>
              <a:rPr lang="en-US" sz="3600" b="1" i="1" dirty="0" smtClean="0"/>
              <a:t> anemia</a:t>
            </a:r>
          </a:p>
          <a:p>
            <a:pPr marL="609600" indent="-609600" algn="l">
              <a:lnSpc>
                <a:spcPct val="80000"/>
              </a:lnSpc>
              <a:buNone/>
            </a:pPr>
            <a:r>
              <a:rPr lang="en-US" sz="3600" b="1" i="1" dirty="0" smtClean="0"/>
              <a:t>Infections (typhoid, </a:t>
            </a:r>
            <a:r>
              <a:rPr lang="en-US" sz="3600" b="1" i="1" dirty="0" err="1" smtClean="0"/>
              <a:t>miliary</a:t>
            </a:r>
            <a:r>
              <a:rPr lang="en-US" sz="3600" b="1" i="1" dirty="0" smtClean="0"/>
              <a:t> TB, viral hepatitis)</a:t>
            </a:r>
          </a:p>
          <a:p>
            <a:pPr marL="609600" indent="-609600" algn="l">
              <a:lnSpc>
                <a:spcPct val="80000"/>
              </a:lnSpc>
              <a:buNone/>
            </a:pPr>
            <a:r>
              <a:rPr lang="en-US" sz="3600" b="1" i="1" dirty="0" smtClean="0"/>
              <a:t>Drugs</a:t>
            </a:r>
          </a:p>
          <a:p>
            <a:pPr marL="609600" indent="-609600" algn="l">
              <a:lnSpc>
                <a:spcPct val="80000"/>
              </a:lnSpc>
              <a:buNone/>
            </a:pPr>
            <a:r>
              <a:rPr lang="en-US" sz="3600" b="1" i="1" dirty="0" smtClean="0"/>
              <a:t>Irradiation</a:t>
            </a:r>
          </a:p>
          <a:p>
            <a:pPr marL="609600" indent="-609600" algn="l">
              <a:lnSpc>
                <a:spcPct val="80000"/>
              </a:lnSpc>
              <a:buNone/>
            </a:pPr>
            <a:r>
              <a:rPr lang="en-US" sz="3600" b="1" i="1" dirty="0" smtClean="0"/>
              <a:t>Immune disorders</a:t>
            </a:r>
          </a:p>
          <a:p>
            <a:pPr marL="609600" indent="-609600" algn="l">
              <a:lnSpc>
                <a:spcPct val="80000"/>
              </a:lnSpc>
              <a:buNone/>
            </a:pPr>
            <a:r>
              <a:rPr lang="en-US" sz="3600" b="1" i="1" dirty="0" err="1" smtClean="0"/>
              <a:t>Hypersplenism</a:t>
            </a:r>
            <a:endParaRPr lang="en-US" sz="3600" b="1" i="1" dirty="0" smtClean="0"/>
          </a:p>
          <a:p>
            <a:pPr marL="609600" indent="-609600" algn="l">
              <a:lnSpc>
                <a:spcPct val="80000"/>
              </a:lnSpc>
              <a:buNone/>
            </a:pPr>
            <a:r>
              <a:rPr lang="en-US" sz="3600" b="1" i="1" u="sng" dirty="0" smtClean="0"/>
              <a:t/>
            </a:r>
            <a:br>
              <a:rPr lang="en-US" sz="3600" b="1" i="1" u="sng" dirty="0" smtClean="0"/>
            </a:br>
            <a:endParaRPr lang="en-US" sz="3600" b="1" i="1" u="sng" dirty="0" smtClean="0"/>
          </a:p>
        </p:txBody>
      </p:sp>
      <p:sp>
        <p:nvSpPr>
          <p:cNvPr id="7987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8A0E18-AA1B-4DA7-907D-1BE5CC260967}" type="slidenum">
              <a:rPr lang="ar-SA" sz="1200" smtClean="0">
                <a:solidFill>
                  <a:srgbClr val="FFFFFF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sz="1200" smtClean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1"/>
            <a:ext cx="8229600" cy="5744633"/>
          </a:xfrm>
        </p:spPr>
        <p:txBody>
          <a:bodyPr rtlCol="0">
            <a:normAutofit fontScale="85000" lnSpcReduction="10000"/>
          </a:bodyPr>
          <a:lstStyle/>
          <a:p>
            <a:pPr marL="609600" indent="-609600" algn="l">
              <a:buNone/>
              <a:defRPr/>
            </a:pPr>
            <a:r>
              <a:rPr lang="en-US" b="1" dirty="0" err="1">
                <a:solidFill>
                  <a:srgbClr val="C00000"/>
                </a:solidFill>
                <a:ea typeface="+mn-ea"/>
                <a:cs typeface="+mn-cs"/>
              </a:rPr>
              <a:t>Eosinophilia</a:t>
            </a:r>
            <a:r>
              <a:rPr lang="en-US" b="1" i="1" dirty="0">
                <a:solidFill>
                  <a:srgbClr val="C00000"/>
                </a:solidFill>
                <a:ea typeface="+mn-ea"/>
                <a:cs typeface="+mn-cs"/>
              </a:rPr>
              <a:t> </a:t>
            </a:r>
            <a:r>
              <a:rPr lang="en-US" dirty="0" err="1" smtClean="0"/>
              <a:t>Eosinophilia</a:t>
            </a:r>
            <a:r>
              <a:rPr lang="en-US" dirty="0" smtClean="0"/>
              <a:t> is defined as an increase of circulating </a:t>
            </a:r>
            <a:r>
              <a:rPr lang="en-US" dirty="0" err="1" smtClean="0"/>
              <a:t>eosinophils</a:t>
            </a:r>
            <a:r>
              <a:rPr lang="en-US" dirty="0" smtClean="0"/>
              <a:t> count in the blood than the normal reference range of absolute   count</a:t>
            </a:r>
            <a:endParaRPr lang="en-US" b="1" i="1" dirty="0" smtClean="0"/>
          </a:p>
          <a:p>
            <a:pPr marL="609600" indent="-609600" algn="l">
              <a:buNone/>
              <a:defRPr/>
            </a:pPr>
            <a:r>
              <a:rPr lang="en-US" b="1" dirty="0" smtClean="0"/>
              <a:t> </a:t>
            </a:r>
            <a:endParaRPr lang="en-US" b="1" i="1" dirty="0">
              <a:solidFill>
                <a:srgbClr val="C00000"/>
              </a:solidFill>
              <a:ea typeface="+mn-ea"/>
              <a:cs typeface="+mn-cs"/>
            </a:endParaRPr>
          </a:p>
          <a:p>
            <a:pPr marL="609600" indent="-609600" algn="l">
              <a:buNone/>
              <a:defRPr/>
            </a:pPr>
            <a:r>
              <a:rPr lang="en-US" b="1" i="1" dirty="0">
                <a:ea typeface="+mn-ea"/>
                <a:cs typeface="+mn-cs"/>
              </a:rPr>
              <a:t>Causes are:</a:t>
            </a:r>
          </a:p>
          <a:p>
            <a:pPr marL="609600" indent="-609600" algn="l">
              <a:lnSpc>
                <a:spcPct val="130000"/>
              </a:lnSpc>
              <a:buNone/>
              <a:defRPr/>
            </a:pPr>
            <a:r>
              <a:rPr lang="en-US" b="1" i="1" dirty="0">
                <a:ea typeface="+mn-ea"/>
                <a:cs typeface="+mn-cs"/>
              </a:rPr>
              <a:t>Parasitic infection</a:t>
            </a:r>
          </a:p>
          <a:p>
            <a:pPr marL="609600" indent="-609600" algn="l">
              <a:lnSpc>
                <a:spcPct val="130000"/>
              </a:lnSpc>
              <a:buNone/>
              <a:defRPr/>
            </a:pPr>
            <a:r>
              <a:rPr lang="en-US" b="1" i="1" dirty="0">
                <a:ea typeface="+mn-ea"/>
                <a:cs typeface="+mn-cs"/>
              </a:rPr>
              <a:t>Skin disorders</a:t>
            </a:r>
          </a:p>
          <a:p>
            <a:pPr marL="609600" indent="-609600" algn="l">
              <a:lnSpc>
                <a:spcPct val="130000"/>
              </a:lnSpc>
              <a:buNone/>
              <a:defRPr/>
            </a:pPr>
            <a:r>
              <a:rPr lang="en-US" b="1" i="1" dirty="0">
                <a:ea typeface="+mn-ea"/>
                <a:cs typeface="+mn-cs"/>
              </a:rPr>
              <a:t>Allergic conditions</a:t>
            </a:r>
          </a:p>
          <a:p>
            <a:pPr marL="609600" indent="-609600" algn="l">
              <a:lnSpc>
                <a:spcPct val="130000"/>
              </a:lnSpc>
              <a:buNone/>
              <a:defRPr/>
            </a:pPr>
            <a:r>
              <a:rPr lang="en-US" b="1" i="1" dirty="0" err="1">
                <a:ea typeface="+mn-ea"/>
                <a:cs typeface="+mn-cs"/>
              </a:rPr>
              <a:t>Neoplasia</a:t>
            </a:r>
            <a:endParaRPr lang="en-US" b="1" i="1" dirty="0">
              <a:ea typeface="+mn-ea"/>
              <a:cs typeface="+mn-cs"/>
            </a:endParaRPr>
          </a:p>
          <a:p>
            <a:pPr marL="609600" indent="-609600" algn="l">
              <a:lnSpc>
                <a:spcPct val="130000"/>
              </a:lnSpc>
              <a:buNone/>
              <a:defRPr/>
            </a:pPr>
            <a:r>
              <a:rPr lang="en-US" b="1" i="1" dirty="0" err="1">
                <a:ea typeface="+mn-ea"/>
                <a:cs typeface="+mn-cs"/>
              </a:rPr>
              <a:t>Myeloproliferative</a:t>
            </a:r>
            <a:r>
              <a:rPr lang="en-US" b="1" i="1" dirty="0">
                <a:ea typeface="+mn-ea"/>
                <a:cs typeface="+mn-cs"/>
              </a:rPr>
              <a:t> disorders</a:t>
            </a:r>
          </a:p>
          <a:p>
            <a:pPr marL="609600" indent="-609600" algn="l">
              <a:lnSpc>
                <a:spcPct val="130000"/>
              </a:lnSpc>
              <a:buNone/>
              <a:defRPr/>
            </a:pPr>
            <a:r>
              <a:rPr lang="en-US" b="1" i="1" dirty="0" err="1">
                <a:ea typeface="+mn-ea"/>
                <a:cs typeface="+mn-cs"/>
              </a:rPr>
              <a:t>Hypereosinophilic</a:t>
            </a:r>
            <a:r>
              <a:rPr lang="en-US" b="1" i="1" dirty="0">
                <a:ea typeface="+mn-ea"/>
                <a:cs typeface="+mn-cs"/>
              </a:rPr>
              <a:t> syndrome</a:t>
            </a:r>
          </a:p>
        </p:txBody>
      </p:sp>
      <p:sp>
        <p:nvSpPr>
          <p:cNvPr id="8089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4AB4D3-569A-415F-8729-3F6F04E44463}" type="slidenum">
              <a:rPr lang="ar-SA" sz="1200" smtClean="0">
                <a:solidFill>
                  <a:srgbClr val="FFFFFF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sz="1200" smtClean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0208"/>
          <a:stretch>
            <a:fillRect/>
          </a:stretch>
        </p:blipFill>
        <p:spPr bwMode="auto">
          <a:xfrm>
            <a:off x="4786314" y="1714488"/>
            <a:ext cx="4357686" cy="31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357166"/>
            <a:ext cx="8816117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609600" indent="-609600" algn="l"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Basophilia</a:t>
            </a:r>
            <a:r>
              <a:rPr lang="en-US" b="1" dirty="0" smtClean="0">
                <a:solidFill>
                  <a:srgbClr val="FFFF00"/>
                </a:solidFill>
              </a:rPr>
              <a:t>:</a:t>
            </a:r>
          </a:p>
          <a:p>
            <a:pPr marL="609600" indent="-609600" algn="l">
              <a:buNone/>
            </a:pPr>
            <a:r>
              <a:rPr lang="en-US" b="1" dirty="0" smtClean="0"/>
              <a:t> An increase in blood </a:t>
            </a:r>
            <a:r>
              <a:rPr lang="en-US" b="1" dirty="0" err="1" smtClean="0"/>
              <a:t>basophils</a:t>
            </a:r>
            <a:r>
              <a:rPr lang="en-US" b="1" dirty="0" smtClean="0"/>
              <a:t> </a:t>
            </a:r>
            <a:r>
              <a:rPr lang="en-US" dirty="0" smtClean="0"/>
              <a:t>count in the blood than the normal reference range of absolute count. </a:t>
            </a:r>
          </a:p>
          <a:p>
            <a:pPr marL="609600" indent="-609600" algn="l">
              <a:buNone/>
            </a:pPr>
            <a:r>
              <a:rPr lang="en-US" dirty="0" smtClean="0"/>
              <a:t>It </a:t>
            </a:r>
            <a:r>
              <a:rPr lang="en-US" b="1" dirty="0" smtClean="0"/>
              <a:t>is uncommon.</a:t>
            </a:r>
          </a:p>
          <a:p>
            <a:pPr marL="609600" indent="-60960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usual cause: </a:t>
            </a:r>
            <a:r>
              <a:rPr lang="en-US" b="1" dirty="0" smtClean="0"/>
              <a:t>is a </a:t>
            </a:r>
            <a:r>
              <a:rPr lang="en-US" b="1" dirty="0" err="1" smtClean="0"/>
              <a:t>myeloproliferative</a:t>
            </a:r>
            <a:r>
              <a:rPr lang="en-US" b="1" dirty="0" smtClean="0"/>
              <a:t> disorder such as chronic myeloid leukemia or </a:t>
            </a:r>
            <a:r>
              <a:rPr lang="en-US" b="1" dirty="0" err="1" smtClean="0"/>
              <a:t>polycythaemia</a:t>
            </a:r>
            <a:r>
              <a:rPr lang="en-US" b="1" dirty="0" smtClean="0"/>
              <a:t> </a:t>
            </a:r>
            <a:r>
              <a:rPr lang="en-US" b="1" dirty="0" err="1" smtClean="0"/>
              <a:t>vera</a:t>
            </a:r>
            <a:r>
              <a:rPr lang="en-US" b="1" dirty="0" smtClean="0"/>
              <a:t>. </a:t>
            </a:r>
          </a:p>
          <a:p>
            <a:pPr marL="609600" indent="-60960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Reactive </a:t>
            </a:r>
            <a:r>
              <a:rPr lang="en-US" b="1" dirty="0" err="1" smtClean="0">
                <a:solidFill>
                  <a:srgbClr val="FF0000"/>
                </a:solidFill>
              </a:rPr>
              <a:t>basophil</a:t>
            </a:r>
            <a:r>
              <a:rPr lang="en-US" b="1" dirty="0" smtClean="0">
                <a:solidFill>
                  <a:srgbClr val="FF0000"/>
                </a:solidFill>
              </a:rPr>
              <a:t> increases </a:t>
            </a:r>
            <a:r>
              <a:rPr lang="en-US" b="1" dirty="0" smtClean="0"/>
              <a:t>are sometimes seen in:</a:t>
            </a:r>
          </a:p>
          <a:p>
            <a:pPr marL="609600" indent="-609600" algn="l">
              <a:buNone/>
            </a:pPr>
            <a:r>
              <a:rPr lang="en-US" b="1" dirty="0" smtClean="0"/>
              <a:t>* </a:t>
            </a:r>
            <a:r>
              <a:rPr lang="en-US" b="1" dirty="0" err="1" smtClean="0"/>
              <a:t>myxoedema</a:t>
            </a:r>
            <a:endParaRPr lang="en-US" b="1" dirty="0" smtClean="0"/>
          </a:p>
          <a:p>
            <a:pPr marL="609600" indent="-609600" algn="l">
              <a:buNone/>
            </a:pPr>
            <a:r>
              <a:rPr lang="en-US" b="1" dirty="0" smtClean="0"/>
              <a:t>*smallpox or chickenpox infection and in   *ulcerative colitis.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609600" indent="-609600" algn="l">
              <a:lnSpc>
                <a:spcPct val="80000"/>
              </a:lnSpc>
              <a:buNone/>
            </a:pPr>
            <a:r>
              <a:rPr lang="en-US" sz="1600" b="1" i="1" u="sng" dirty="0" smtClean="0"/>
              <a:t/>
            </a:r>
            <a:br>
              <a:rPr lang="en-US" sz="1600" b="1" i="1" u="sng" dirty="0" smtClean="0"/>
            </a:br>
            <a:endParaRPr lang="en-US" sz="1600" b="1" i="1" u="sng" dirty="0" smtClean="0"/>
          </a:p>
        </p:txBody>
      </p:sp>
      <p:sp>
        <p:nvSpPr>
          <p:cNvPr id="8294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99B15E-25CD-42A6-81ED-60E2A2CCB6D9}" type="slidenum">
              <a:rPr lang="ar-SA" sz="1200" smtClean="0">
                <a:solidFill>
                  <a:srgbClr val="FFFFFF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sz="1200" smtClean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357166"/>
            <a:ext cx="8643998" cy="6215106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Monocytosis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</a:p>
          <a:p>
            <a:pPr algn="l">
              <a:lnSpc>
                <a:spcPct val="80000"/>
              </a:lnSpc>
              <a:buNone/>
            </a:pPr>
            <a:r>
              <a:rPr lang="en-US" b="1" dirty="0" smtClean="0"/>
              <a:t>A rise in blood </a:t>
            </a:r>
            <a:r>
              <a:rPr lang="en-US" b="1" dirty="0" err="1" smtClean="0"/>
              <a:t>monocyte</a:t>
            </a:r>
            <a:r>
              <a:rPr lang="en-US" b="1" dirty="0" smtClean="0"/>
              <a:t> count </a:t>
            </a:r>
            <a:r>
              <a:rPr lang="en-US" dirty="0" smtClean="0"/>
              <a:t>  in the blood than the normal reference range of absolute   count</a:t>
            </a:r>
            <a:r>
              <a:rPr lang="en-US" b="1" i="1" dirty="0" smtClean="0"/>
              <a:t> .</a:t>
            </a:r>
            <a:r>
              <a:rPr lang="en-US" b="1" dirty="0" smtClean="0"/>
              <a:t> It is infrequent.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l">
              <a:lnSpc>
                <a:spcPct val="80000"/>
              </a:lnSpc>
              <a:buNone/>
            </a:pPr>
            <a:r>
              <a:rPr lang="en-US" b="1" i="1" dirty="0" smtClean="0"/>
              <a:t>Causes are:</a:t>
            </a:r>
          </a:p>
          <a:p>
            <a:pPr algn="l">
              <a:lnSpc>
                <a:spcPct val="8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*Chronic bacterial infections: tuberculosis, </a:t>
            </a:r>
            <a:r>
              <a:rPr lang="es-ES_tradnl" b="1" dirty="0" err="1" smtClean="0">
                <a:solidFill>
                  <a:srgbClr val="FF0000"/>
                </a:solidFill>
              </a:rPr>
              <a:t>brucellosis</a:t>
            </a:r>
            <a:r>
              <a:rPr lang="es-ES_tradnl" b="1" dirty="0" smtClean="0">
                <a:solidFill>
                  <a:srgbClr val="FF0000"/>
                </a:solidFill>
              </a:rPr>
              <a:t>, </a:t>
            </a:r>
            <a:r>
              <a:rPr lang="es-ES_tradnl" b="1" dirty="0" err="1" smtClean="0">
                <a:solidFill>
                  <a:srgbClr val="FF0000"/>
                </a:solidFill>
              </a:rPr>
              <a:t>bacterial</a:t>
            </a:r>
            <a:r>
              <a:rPr lang="es-ES_tradnl" b="1" dirty="0" smtClean="0">
                <a:solidFill>
                  <a:srgbClr val="FF0000"/>
                </a:solidFill>
              </a:rPr>
              <a:t> endocarditis, </a:t>
            </a:r>
            <a:r>
              <a:rPr lang="es-ES_tradnl" b="1" dirty="0" err="1" smtClean="0">
                <a:solidFill>
                  <a:srgbClr val="FF0000"/>
                </a:solidFill>
              </a:rPr>
              <a:t>typhoid</a:t>
            </a:r>
            <a:endParaRPr lang="es-ES_tradnl" b="1" dirty="0" smtClean="0">
              <a:solidFill>
                <a:srgbClr val="FF0000"/>
              </a:solidFill>
            </a:endParaRPr>
          </a:p>
          <a:p>
            <a:pPr algn="l">
              <a:lnSpc>
                <a:spcPct val="80000"/>
              </a:lnSpc>
              <a:buNone/>
            </a:pPr>
            <a:r>
              <a:rPr lang="en-US" b="1" dirty="0" smtClean="0">
                <a:solidFill>
                  <a:srgbClr val="00B050"/>
                </a:solidFill>
              </a:rPr>
              <a:t>*Connective tissue diseases – SLE, temporal </a:t>
            </a:r>
            <a:r>
              <a:rPr lang="en-US" b="1" dirty="0" err="1" smtClean="0">
                <a:solidFill>
                  <a:srgbClr val="00B050"/>
                </a:solidFill>
              </a:rPr>
              <a:t>arteritis</a:t>
            </a:r>
            <a:r>
              <a:rPr lang="en-US" b="1" dirty="0" smtClean="0">
                <a:solidFill>
                  <a:srgbClr val="00B050"/>
                </a:solidFill>
              </a:rPr>
              <a:t>, rheumatoid arthritis</a:t>
            </a:r>
          </a:p>
          <a:p>
            <a:pPr algn="l">
              <a:lnSpc>
                <a:spcPct val="80000"/>
              </a:lnSpc>
              <a:buNone/>
            </a:pPr>
            <a:r>
              <a:rPr lang="nl-NL" b="1" dirty="0" smtClean="0">
                <a:solidFill>
                  <a:srgbClr val="002060"/>
                </a:solidFill>
              </a:rPr>
              <a:t>*Protozoan infections</a:t>
            </a:r>
          </a:p>
          <a:p>
            <a:pPr algn="l">
              <a:lnSpc>
                <a:spcPct val="80000"/>
              </a:lnSpc>
              <a:buNone/>
            </a:pPr>
            <a:r>
              <a:rPr lang="en-US" b="1" dirty="0" smtClean="0">
                <a:solidFill>
                  <a:srgbClr val="C00000"/>
                </a:solidFill>
              </a:rPr>
              <a:t>*</a:t>
            </a:r>
            <a:r>
              <a:rPr lang="pl-PL" b="1" dirty="0" smtClean="0">
                <a:solidFill>
                  <a:srgbClr val="C00000"/>
                </a:solidFill>
              </a:rPr>
              <a:t>Chronic neutropenia</a:t>
            </a:r>
          </a:p>
          <a:p>
            <a:pPr algn="l">
              <a:lnSpc>
                <a:spcPct val="8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*Hodgkin lymphoma, AML and other malignancies,</a:t>
            </a:r>
            <a:r>
              <a:rPr lang="nb-NO" b="1" dirty="0" smtClean="0">
                <a:solidFill>
                  <a:srgbClr val="0070C0"/>
                </a:solidFill>
              </a:rPr>
              <a:t>Chronic myelomonocytic leukemia</a:t>
            </a:r>
            <a:endParaRPr lang="en-US" b="1" i="1" dirty="0" smtClean="0">
              <a:solidFill>
                <a:srgbClr val="0070C0"/>
              </a:solidFill>
            </a:endParaRPr>
          </a:p>
        </p:txBody>
      </p:sp>
      <p:sp>
        <p:nvSpPr>
          <p:cNvPr id="8397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3205F9-4E45-41BB-BE33-F006B048B9C7}" type="slidenum">
              <a:rPr lang="ar-SA" sz="1200" smtClean="0">
                <a:solidFill>
                  <a:srgbClr val="FFFFFF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sz="1200" smtClean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3BA73B-952A-434E-BD06-7DD1375552E6}" type="slidenum">
              <a:rPr lang="ar-SA" sz="1200" smtClean="0">
                <a:solidFill>
                  <a:srgbClr val="FFFFFF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sz="1200" smtClean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499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1" y="0"/>
            <a:ext cx="7693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8929718" cy="6572272"/>
          </a:xfrm>
        </p:spPr>
        <p:txBody>
          <a:bodyPr>
            <a:noAutofit/>
          </a:bodyPr>
          <a:lstStyle/>
          <a:p>
            <a:pPr marL="609600" indent="-609600" algn="l">
              <a:lnSpc>
                <a:spcPct val="90000"/>
              </a:lnSpc>
              <a:buNone/>
            </a:pPr>
            <a:r>
              <a:rPr lang="en-US" sz="3600" b="1" i="1" dirty="0" err="1" smtClean="0">
                <a:solidFill>
                  <a:srgbClr val="C00000"/>
                </a:solidFill>
              </a:rPr>
              <a:t>Lymphocytosis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/>
              <a:t>defined by an increase in absolute lymphocyte count in the blood than the normal reference range of absolute count</a:t>
            </a:r>
            <a:endParaRPr lang="en-US" sz="3600" b="1" i="1" dirty="0" smtClean="0"/>
          </a:p>
          <a:p>
            <a:pPr marL="609600" indent="-609600" algn="l">
              <a:lnSpc>
                <a:spcPct val="90000"/>
              </a:lnSpc>
              <a:buNone/>
            </a:pPr>
            <a:r>
              <a:rPr lang="en-US" sz="3600" b="1" i="1" dirty="0" smtClean="0"/>
              <a:t>Causes are:</a:t>
            </a:r>
          </a:p>
          <a:p>
            <a:pPr marL="533400" lvl="1" indent="-533400" algn="l">
              <a:lnSpc>
                <a:spcPct val="90000"/>
              </a:lnSpc>
              <a:buNone/>
            </a:pPr>
            <a:r>
              <a:rPr lang="en-US" sz="3200" b="1" i="1" dirty="0" smtClean="0">
                <a:solidFill>
                  <a:srgbClr val="C00000"/>
                </a:solidFill>
              </a:rPr>
              <a:t>Viral infections </a:t>
            </a:r>
            <a:r>
              <a:rPr lang="en-US" sz="3200" b="1" i="1" dirty="0" smtClean="0"/>
              <a:t>(infectious </a:t>
            </a:r>
            <a:r>
              <a:rPr lang="en-US" sz="3200" b="1" i="1" dirty="0" err="1" smtClean="0"/>
              <a:t>mononeuclosis</a:t>
            </a:r>
            <a:r>
              <a:rPr lang="en-US" sz="3200" b="1" i="1" dirty="0" smtClean="0"/>
              <a:t>, infectious </a:t>
            </a:r>
            <a:r>
              <a:rPr lang="en-US" sz="3200" b="1" i="1" dirty="0" err="1" smtClean="0"/>
              <a:t>lymphocytosis</a:t>
            </a:r>
            <a:r>
              <a:rPr lang="en-US" sz="3200" b="1" i="1" dirty="0" smtClean="0"/>
              <a:t>, CMV …etc).</a:t>
            </a:r>
          </a:p>
          <a:p>
            <a:pPr marL="533400" lvl="1" indent="-533400" algn="l">
              <a:lnSpc>
                <a:spcPct val="90000"/>
              </a:lnSpc>
              <a:buNone/>
            </a:pPr>
            <a:r>
              <a:rPr lang="en-US" sz="3200" b="1" i="1" dirty="0" smtClean="0">
                <a:solidFill>
                  <a:srgbClr val="C00000"/>
                </a:solidFill>
              </a:rPr>
              <a:t>Bacterial infections</a:t>
            </a:r>
            <a:r>
              <a:rPr lang="en-US" sz="3200" b="1" i="1" dirty="0" smtClean="0"/>
              <a:t>: (</a:t>
            </a:r>
            <a:r>
              <a:rPr lang="en-US" sz="3200" b="1" i="1" dirty="0" err="1" smtClean="0"/>
              <a:t>Pertussis</a:t>
            </a:r>
            <a:r>
              <a:rPr lang="en-US" sz="3200" b="1" i="1" dirty="0" smtClean="0"/>
              <a:t>, occasionally healing TB, Brucellosis, Secondary and Congenital Syphilis, Typhoid fever, Diphtheria)</a:t>
            </a:r>
          </a:p>
          <a:p>
            <a:pPr marL="533400" lvl="1" indent="-533400" algn="l">
              <a:lnSpc>
                <a:spcPct val="90000"/>
              </a:lnSpc>
              <a:buNone/>
            </a:pPr>
            <a:r>
              <a:rPr lang="en-US" sz="3200" b="1" i="1" dirty="0" err="1" smtClean="0">
                <a:solidFill>
                  <a:srgbClr val="C00000"/>
                </a:solidFill>
              </a:rPr>
              <a:t>Protozoal</a:t>
            </a:r>
            <a:r>
              <a:rPr lang="en-US" sz="3200" b="1" i="1" dirty="0" smtClean="0">
                <a:solidFill>
                  <a:srgbClr val="C00000"/>
                </a:solidFill>
              </a:rPr>
              <a:t> infections</a:t>
            </a:r>
            <a:r>
              <a:rPr lang="en-US" sz="3200" b="1" i="1" dirty="0" smtClean="0"/>
              <a:t>: Toxoplasmosis</a:t>
            </a:r>
          </a:p>
          <a:p>
            <a:pPr marL="533400" lvl="1" indent="-533400" algn="l">
              <a:lnSpc>
                <a:spcPct val="90000"/>
              </a:lnSpc>
              <a:buNone/>
            </a:pPr>
            <a:r>
              <a:rPr lang="en-US" sz="3200" b="1" i="1" dirty="0" err="1" smtClean="0">
                <a:solidFill>
                  <a:srgbClr val="C00000"/>
                </a:solidFill>
              </a:rPr>
              <a:t>Lymphoproliferative</a:t>
            </a:r>
            <a:r>
              <a:rPr lang="en-US" sz="3200" b="1" i="1" dirty="0" smtClean="0">
                <a:solidFill>
                  <a:srgbClr val="C00000"/>
                </a:solidFill>
              </a:rPr>
              <a:t> Disorders</a:t>
            </a:r>
            <a:r>
              <a:rPr lang="en-US" sz="3200" b="1" i="1" dirty="0" smtClean="0"/>
              <a:t>: CLL, Lymphoma</a:t>
            </a:r>
          </a:p>
        </p:txBody>
      </p:sp>
      <p:sp>
        <p:nvSpPr>
          <p:cNvPr id="8601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827BF3-E61D-41C5-A74F-8F5B5DAB2305}" type="slidenum">
              <a:rPr lang="ar-SA" sz="1200" smtClean="0">
                <a:solidFill>
                  <a:srgbClr val="FFFFFF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sz="1200" smtClean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C492AF-F3FE-4B60-B896-FC8EEC89ACB0}" type="slidenum">
              <a:rPr lang="ar-SA" sz="1200" smtClean="0">
                <a:solidFill>
                  <a:srgbClr val="FFFFFF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sz="1200" smtClean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7043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26534"/>
            <a:ext cx="6400800" cy="560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214290"/>
            <a:ext cx="900115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err="1" smtClean="0">
                <a:solidFill>
                  <a:srgbClr val="FF0000"/>
                </a:solidFill>
              </a:rPr>
              <a:t>Lymphocytopenia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Lymphocytopenia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or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lymphopenia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(absolute total blood lymphocyte count &lt;1500/</a:t>
            </a: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L), is one of the hallmarks of the primary and 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Learn more about acquired immunodeficiency syndromes from ScienceDirect's AI-generated Topic Pages"/>
              </a:rPr>
              <a:t>acquired immunodeficiency syndromes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(AIDS) </a:t>
            </a:r>
          </a:p>
          <a:p>
            <a:pPr algn="l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It also occurs in </a:t>
            </a:r>
          </a:p>
          <a:p>
            <a:pPr algn="l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sz="2400" dirty="0" err="1" smtClean="0">
                <a:solidFill>
                  <a:srgbClr val="0070C0"/>
                </a:solidFill>
                <a:hlinkClick r:id="rId3" tooltip="Learn more about aplastic anemia from ScienceDirect's AI-generated Topic Pages"/>
              </a:rPr>
              <a:t>aplastic</a:t>
            </a:r>
            <a:r>
              <a:rPr lang="en-US" sz="2400" dirty="0" smtClean="0">
                <a:solidFill>
                  <a:srgbClr val="0070C0"/>
                </a:solidFill>
                <a:hlinkClick r:id="rId3" tooltip="Learn more about aplastic anemia from ScienceDirect's AI-generated Topic Pages"/>
              </a:rPr>
              <a:t> anemia</a:t>
            </a:r>
            <a:endParaRPr lang="en-US" sz="2400" dirty="0" smtClean="0">
              <a:solidFill>
                <a:srgbClr val="0070C0"/>
              </a:solidFill>
            </a:endParaRPr>
          </a:p>
          <a:p>
            <a:pPr algn="l"/>
            <a:r>
              <a:rPr lang="en-US" sz="2400" dirty="0" smtClean="0">
                <a:solidFill>
                  <a:srgbClr val="0070C0"/>
                </a:solidFill>
              </a:rPr>
              <a:t> tuberculosis</a:t>
            </a:r>
          </a:p>
          <a:p>
            <a:pPr algn="l"/>
            <a:r>
              <a:rPr lang="en-US" sz="2400" dirty="0" smtClean="0">
                <a:solidFill>
                  <a:srgbClr val="0070C0"/>
                </a:solidFill>
                <a:hlinkClick r:id="rId4" tooltip="Learn more about zinc deficiency from ScienceDirect's AI-generated Topic Pages"/>
              </a:rPr>
              <a:t>zinc deficiency</a:t>
            </a:r>
            <a:endParaRPr lang="en-US" sz="2400" dirty="0" smtClean="0">
              <a:solidFill>
                <a:srgbClr val="0070C0"/>
              </a:solidFill>
            </a:endParaRPr>
          </a:p>
          <a:p>
            <a:pPr algn="l"/>
            <a:r>
              <a:rPr lang="en-US" sz="2400" dirty="0" smtClean="0">
                <a:solidFill>
                  <a:srgbClr val="0070C0"/>
                </a:solidFill>
              </a:rPr>
              <a:t> </a:t>
            </a:r>
            <a:r>
              <a:rPr lang="en-US" sz="2400" dirty="0" smtClean="0">
                <a:solidFill>
                  <a:srgbClr val="0070C0"/>
                </a:solidFill>
                <a:hlinkClick r:id="rId5" tooltip="Learn more about systemic lupus erythematosus from ScienceDirect's AI-generated Topic Pages"/>
              </a:rPr>
              <a:t>systemic lupus </a:t>
            </a:r>
            <a:r>
              <a:rPr lang="en-US" sz="2400" dirty="0" err="1" smtClean="0">
                <a:solidFill>
                  <a:srgbClr val="0070C0"/>
                </a:solidFill>
                <a:hlinkClick r:id="rId5" tooltip="Learn more about systemic lupus erythematosus from ScienceDirect's AI-generated Topic Pages"/>
              </a:rPr>
              <a:t>erythematosus</a:t>
            </a:r>
            <a:endParaRPr lang="en-US" sz="2400" dirty="0" smtClean="0">
              <a:solidFill>
                <a:srgbClr val="0070C0"/>
              </a:solidFill>
            </a:endParaRPr>
          </a:p>
          <a:p>
            <a:pPr algn="l"/>
            <a:r>
              <a:rPr lang="en-US" sz="2400" dirty="0" smtClean="0">
                <a:solidFill>
                  <a:srgbClr val="0070C0"/>
                </a:solidFill>
              </a:rPr>
              <a:t> </a:t>
            </a:r>
            <a:r>
              <a:rPr lang="en-US" sz="2400" dirty="0" err="1" smtClean="0">
                <a:solidFill>
                  <a:srgbClr val="0070C0"/>
                </a:solidFill>
                <a:hlinkClick r:id="rId6" tooltip="Learn more about sarcoidosis from ScienceDirect's AI-generated Topic Pages"/>
              </a:rPr>
              <a:t>sarcoidosis</a:t>
            </a:r>
            <a:endParaRPr lang="en-US" sz="2400" dirty="0" smtClean="0">
              <a:solidFill>
                <a:srgbClr val="0070C0"/>
              </a:solidFill>
            </a:endParaRPr>
          </a:p>
          <a:p>
            <a:pPr algn="l"/>
            <a:r>
              <a:rPr lang="en-US" sz="2400" dirty="0" smtClean="0">
                <a:solidFill>
                  <a:srgbClr val="0070C0"/>
                </a:solidFill>
              </a:rPr>
              <a:t> </a:t>
            </a:r>
            <a:r>
              <a:rPr lang="en-US" sz="2400" dirty="0" smtClean="0">
                <a:solidFill>
                  <a:srgbClr val="0070C0"/>
                </a:solidFill>
                <a:hlinkClick r:id="rId7" tooltip="Learn more about Hodgkin lymphoma from ScienceDirect's AI-generated Topic Pages"/>
              </a:rPr>
              <a:t>Hodgkin lymphoma</a:t>
            </a:r>
            <a:r>
              <a:rPr lang="en-US" sz="2400" dirty="0" smtClean="0">
                <a:solidFill>
                  <a:srgbClr val="0070C0"/>
                </a:solidFill>
              </a:rPr>
              <a:t> </a:t>
            </a:r>
          </a:p>
          <a:p>
            <a:pPr algn="l"/>
            <a:r>
              <a:rPr lang="en-US" sz="2400" dirty="0" smtClean="0">
                <a:solidFill>
                  <a:srgbClr val="0070C0"/>
                </a:solidFill>
              </a:rPr>
              <a:t> </a:t>
            </a:r>
            <a:r>
              <a:rPr lang="en-US" sz="2400" dirty="0" smtClean="0">
                <a:solidFill>
                  <a:srgbClr val="0070C0"/>
                </a:solidFill>
                <a:hlinkClick r:id="rId8" tooltip="Learn more about toxic shock from ScienceDirect's AI-generated Topic Pages"/>
              </a:rPr>
              <a:t>toxic shock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</a:p>
          <a:p>
            <a:pPr algn="l"/>
            <a:r>
              <a:rPr lang="en-US" sz="2400" dirty="0" smtClean="0">
                <a:solidFill>
                  <a:srgbClr val="0070C0"/>
                </a:solidFill>
              </a:rPr>
              <a:t>and renal failure </a:t>
            </a:r>
          </a:p>
          <a:p>
            <a:pPr algn="l"/>
            <a:r>
              <a:rPr lang="en-US" sz="2400" dirty="0" smtClean="0">
                <a:solidFill>
                  <a:srgbClr val="0070C0"/>
                </a:solidFill>
              </a:rPr>
              <a:t>Administration of </a:t>
            </a:r>
            <a:r>
              <a:rPr lang="en-US" sz="2400" dirty="0" err="1" smtClean="0">
                <a:solidFill>
                  <a:srgbClr val="0070C0"/>
                </a:solidFill>
                <a:hlinkClick r:id="rId9" tooltip="Learn more about glucocorticoids from ScienceDirect's AI-generated Topic Pages"/>
              </a:rPr>
              <a:t>glucocorticoids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antithyomcyte</a:t>
            </a:r>
            <a:r>
              <a:rPr lang="en-US" sz="2400" dirty="0" smtClean="0">
                <a:solidFill>
                  <a:srgbClr val="0070C0"/>
                </a:solidFill>
              </a:rPr>
              <a:t> </a:t>
            </a:r>
            <a:r>
              <a:rPr lang="en-US" sz="2400" dirty="0" smtClean="0">
                <a:solidFill>
                  <a:srgbClr val="0070C0"/>
                </a:solidFill>
                <a:hlinkClick r:id="rId10" tooltip="Learn more about globulin from ScienceDirect's AI-generated Topic Pages"/>
              </a:rPr>
              <a:t>globulin</a:t>
            </a:r>
            <a:r>
              <a:rPr lang="en-US" sz="2400" dirty="0" smtClean="0">
                <a:solidFill>
                  <a:srgbClr val="0070C0"/>
                </a:solidFill>
              </a:rPr>
              <a:t>, and anti-CD20 antibody (</a:t>
            </a:r>
            <a:r>
              <a:rPr lang="en-US" sz="2400" dirty="0" err="1" smtClean="0">
                <a:solidFill>
                  <a:srgbClr val="0070C0"/>
                </a:solidFill>
              </a:rPr>
              <a:t>rituximab</a:t>
            </a:r>
            <a:r>
              <a:rPr lang="en-US" sz="2400" dirty="0" smtClean="0">
                <a:solidFill>
                  <a:srgbClr val="0070C0"/>
                </a:solidFill>
              </a:rPr>
              <a:t>), cancer chemotherapy, and radiotherapy</a:t>
            </a:r>
            <a:r>
              <a:rPr lang="en-US" sz="2400" u="sng" dirty="0" smtClean="0">
                <a:solidFill>
                  <a:srgbClr val="0070C0"/>
                </a:solidFill>
              </a:rPr>
              <a:t>,  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are frequently associated with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lymphocytopenia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Granulopoiesis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6" y="1357298"/>
            <a:ext cx="8786874" cy="5214974"/>
          </a:xfrm>
        </p:spPr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b="1" dirty="0"/>
              <a:t>The blood granulocytes and </a:t>
            </a:r>
            <a:r>
              <a:rPr lang="en-US" b="1" dirty="0" err="1"/>
              <a:t>monocytes</a:t>
            </a:r>
            <a:r>
              <a:rPr lang="en-US" b="1" dirty="0"/>
              <a:t> are formed</a:t>
            </a:r>
          </a:p>
          <a:p>
            <a:pPr algn="l">
              <a:buNone/>
            </a:pPr>
            <a:r>
              <a:rPr lang="en-US" b="1" dirty="0"/>
              <a:t>in the bone marrow from a common precursor cell</a:t>
            </a:r>
          </a:p>
          <a:p>
            <a:pPr algn="l">
              <a:buNone/>
            </a:pPr>
            <a:r>
              <a:rPr lang="en-US" b="1" dirty="0" smtClean="0"/>
              <a:t> </a:t>
            </a:r>
            <a:r>
              <a:rPr lang="en-US" b="1" dirty="0"/>
              <a:t>In the </a:t>
            </a:r>
            <a:r>
              <a:rPr lang="en-US" b="1" dirty="0" err="1"/>
              <a:t>granulopoietic</a:t>
            </a:r>
            <a:r>
              <a:rPr lang="en-US" b="1" dirty="0"/>
              <a:t> series progenitor</a:t>
            </a:r>
          </a:p>
          <a:p>
            <a:pPr algn="l">
              <a:buNone/>
            </a:pPr>
            <a:r>
              <a:rPr lang="en-US" b="1" dirty="0" smtClean="0"/>
              <a:t>cells which are:</a:t>
            </a:r>
          </a:p>
          <a:p>
            <a:pPr algn="l">
              <a:buNone/>
            </a:pPr>
            <a:r>
              <a:rPr lang="en-US" b="1" dirty="0" err="1" smtClean="0"/>
              <a:t>myeloblasts</a:t>
            </a:r>
            <a:r>
              <a:rPr lang="en-US" b="1" dirty="0"/>
              <a:t>, </a:t>
            </a:r>
            <a:r>
              <a:rPr lang="en-US" b="1" dirty="0" err="1"/>
              <a:t>promyelocytes</a:t>
            </a:r>
            <a:r>
              <a:rPr lang="en-US" b="1" dirty="0"/>
              <a:t> and </a:t>
            </a:r>
            <a:r>
              <a:rPr lang="en-US" b="1" dirty="0" err="1"/>
              <a:t>myelocytes</a:t>
            </a:r>
            <a:endParaRPr lang="en-US" b="1" dirty="0"/>
          </a:p>
          <a:p>
            <a:pPr algn="l">
              <a:buNone/>
            </a:pPr>
            <a:r>
              <a:rPr lang="en-US" b="1" dirty="0"/>
              <a:t>form a </a:t>
            </a:r>
            <a:r>
              <a:rPr lang="en-US" b="1" dirty="0">
                <a:solidFill>
                  <a:srgbClr val="FF0000"/>
                </a:solidFill>
              </a:rPr>
              <a:t>proliferative or mitotic pool </a:t>
            </a:r>
            <a:r>
              <a:rPr lang="en-US" b="1" dirty="0"/>
              <a:t>of cells </a:t>
            </a: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while </a:t>
            </a:r>
            <a:r>
              <a:rPr lang="en-US" b="1" dirty="0"/>
              <a:t>the</a:t>
            </a:r>
          </a:p>
          <a:p>
            <a:pPr algn="l">
              <a:buNone/>
            </a:pPr>
            <a:r>
              <a:rPr lang="en-US" b="1" dirty="0" err="1"/>
              <a:t>metamyelocytes</a:t>
            </a:r>
            <a:r>
              <a:rPr lang="en-US" b="1" dirty="0"/>
              <a:t>, band and segmented granulocytes</a:t>
            </a:r>
          </a:p>
          <a:p>
            <a:pPr algn="l">
              <a:buNone/>
            </a:pPr>
            <a:r>
              <a:rPr lang="en-US" b="1" dirty="0"/>
              <a:t>make up </a:t>
            </a:r>
            <a:r>
              <a:rPr lang="en-US" b="1" dirty="0">
                <a:solidFill>
                  <a:srgbClr val="FF0000"/>
                </a:solidFill>
              </a:rPr>
              <a:t>a post-mitotic maturation </a:t>
            </a:r>
            <a:r>
              <a:rPr lang="en-US" b="1" dirty="0"/>
              <a:t>compartment</a:t>
            </a:r>
          </a:p>
          <a:p>
            <a:pPr algn="l">
              <a:buNone/>
            </a:pPr>
            <a:endParaRPr lang="en-US" b="1" dirty="0"/>
          </a:p>
          <a:p>
            <a:pPr algn="l">
              <a:buNone/>
            </a:pPr>
            <a:r>
              <a:rPr lang="en-US" b="1" dirty="0" smtClean="0"/>
              <a:t>Large </a:t>
            </a:r>
            <a:r>
              <a:rPr lang="en-US" b="1" dirty="0"/>
              <a:t>numbers of band and segmented</a:t>
            </a:r>
          </a:p>
          <a:p>
            <a:pPr algn="l">
              <a:buNone/>
            </a:pPr>
            <a:r>
              <a:rPr lang="en-US" b="1" dirty="0" err="1"/>
              <a:t>neutrophils</a:t>
            </a:r>
            <a:r>
              <a:rPr lang="en-US" b="1" dirty="0"/>
              <a:t> are held in the marrow as a </a:t>
            </a:r>
            <a:r>
              <a:rPr lang="en-US" b="1" dirty="0">
                <a:solidFill>
                  <a:srgbClr val="FF0000"/>
                </a:solidFill>
              </a:rPr>
              <a:t>'reserve</a:t>
            </a:r>
          </a:p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</a:rPr>
              <a:t>pool' or storage </a:t>
            </a:r>
            <a:r>
              <a:rPr lang="en-US" b="1" dirty="0" smtClean="0"/>
              <a:t>compartment</a:t>
            </a:r>
            <a:r>
              <a:rPr lang="en-US" b="1" dirty="0"/>
              <a:t>.</a:t>
            </a:r>
            <a:endParaRPr lang="ar-IQ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8679481" cy="534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bone marrow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286412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b="1" dirty="0" smtClean="0"/>
              <a:t>normally </a:t>
            </a:r>
            <a:r>
              <a:rPr lang="en-US" b="1" dirty="0"/>
              <a:t>contains more myeloid cells than </a:t>
            </a:r>
            <a:r>
              <a:rPr lang="en-US" b="1" dirty="0" err="1" smtClean="0"/>
              <a:t>erythroid</a:t>
            </a:r>
            <a:endParaRPr lang="en-US" b="1" dirty="0"/>
          </a:p>
          <a:p>
            <a:pPr algn="l">
              <a:buNone/>
            </a:pPr>
            <a:r>
              <a:rPr lang="en-US" b="1" dirty="0"/>
              <a:t>cells in the ratio of 2 : 1 to 12 : </a:t>
            </a:r>
            <a:r>
              <a:rPr lang="en-US" b="1" dirty="0" smtClean="0"/>
              <a:t>1</a:t>
            </a:r>
          </a:p>
          <a:p>
            <a:pPr algn="l">
              <a:buNone/>
            </a:pPr>
            <a:r>
              <a:rPr lang="en-US" b="1" dirty="0" smtClean="0"/>
              <a:t> </a:t>
            </a:r>
            <a:r>
              <a:rPr lang="en-US" b="1" dirty="0"/>
              <a:t>the </a:t>
            </a:r>
            <a:r>
              <a:rPr lang="en-US" b="1" dirty="0" smtClean="0"/>
              <a:t>largest proportion </a:t>
            </a:r>
            <a:r>
              <a:rPr lang="en-US" b="1" dirty="0"/>
              <a:t>being </a:t>
            </a:r>
            <a:r>
              <a:rPr lang="en-US" b="1" dirty="0" err="1" smtClean="0"/>
              <a:t>neutrophils</a:t>
            </a:r>
            <a:r>
              <a:rPr lang="en-US" b="1" dirty="0" smtClean="0"/>
              <a:t> </a:t>
            </a:r>
            <a:r>
              <a:rPr lang="en-US" b="1" dirty="0"/>
              <a:t>and </a:t>
            </a:r>
            <a:r>
              <a:rPr lang="en-US" b="1" dirty="0" err="1"/>
              <a:t>metamyelocytes</a:t>
            </a:r>
            <a:r>
              <a:rPr lang="en-US" b="1" dirty="0"/>
              <a:t>.</a:t>
            </a:r>
          </a:p>
          <a:p>
            <a:pPr algn="l">
              <a:buNone/>
            </a:pPr>
            <a:r>
              <a:rPr lang="en-US" b="1" dirty="0"/>
              <a:t>In the stable or normal state, the bone </a:t>
            </a:r>
            <a:r>
              <a:rPr lang="en-US" b="1" dirty="0" smtClean="0"/>
              <a:t>marrow storage </a:t>
            </a:r>
            <a:r>
              <a:rPr lang="en-US" b="1" dirty="0"/>
              <a:t>compartment contains 10-15 times </a:t>
            </a:r>
            <a:r>
              <a:rPr lang="en-US" b="1" dirty="0" smtClean="0"/>
              <a:t>the number </a:t>
            </a:r>
            <a:r>
              <a:rPr lang="en-US" b="1" dirty="0"/>
              <a:t>of granulocytes </a:t>
            </a:r>
            <a:r>
              <a:rPr lang="en-US" b="1" dirty="0" smtClean="0"/>
              <a:t>found </a:t>
            </a:r>
            <a:r>
              <a:rPr lang="en-US" b="1" dirty="0"/>
              <a:t>in the </a:t>
            </a:r>
            <a:r>
              <a:rPr lang="en-US" b="1" dirty="0" smtClean="0"/>
              <a:t>peripheral blood</a:t>
            </a:r>
            <a:r>
              <a:rPr lang="en-US" b="1" dirty="0"/>
              <a:t>. </a:t>
            </a: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Following </a:t>
            </a:r>
            <a:r>
              <a:rPr lang="en-US" b="1" dirty="0"/>
              <a:t>their release from the bone marrow,</a:t>
            </a:r>
          </a:p>
          <a:p>
            <a:pPr algn="l">
              <a:buNone/>
            </a:pPr>
            <a:r>
              <a:rPr lang="en-US" b="1" dirty="0"/>
              <a:t>granulocytes spend only 6-10 h in the circulation</a:t>
            </a:r>
          </a:p>
          <a:p>
            <a:pPr algn="l">
              <a:buNone/>
            </a:pPr>
            <a:r>
              <a:rPr lang="en-US" b="1" dirty="0"/>
              <a:t>before moving into the tissues where they</a:t>
            </a:r>
          </a:p>
          <a:p>
            <a:pPr algn="l">
              <a:buNone/>
            </a:pPr>
            <a:r>
              <a:rPr lang="en-US" b="1" dirty="0"/>
              <a:t>perform their </a:t>
            </a:r>
            <a:r>
              <a:rPr lang="en-US" b="1" dirty="0" err="1"/>
              <a:t>phagocytic</a:t>
            </a:r>
            <a:r>
              <a:rPr lang="en-US" b="1" dirty="0"/>
              <a:t> </a:t>
            </a:r>
            <a:r>
              <a:rPr lang="en-US" b="1" dirty="0" smtClean="0"/>
              <a:t>function</a:t>
            </a:r>
            <a:endParaRPr lang="ar-IQ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blood stream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900634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b="1" dirty="0" smtClean="0"/>
              <a:t>there </a:t>
            </a:r>
            <a:r>
              <a:rPr lang="en-US" b="1" dirty="0"/>
              <a:t>are two pools usually of about equal</a:t>
            </a:r>
          </a:p>
          <a:p>
            <a:pPr algn="l">
              <a:buNone/>
            </a:pPr>
            <a:r>
              <a:rPr lang="en-US" b="1" dirty="0"/>
              <a:t>size</a:t>
            </a:r>
            <a:r>
              <a:rPr lang="en-US" b="1" dirty="0" smtClean="0"/>
              <a:t>:</a:t>
            </a:r>
          </a:p>
          <a:p>
            <a:pPr algn="l">
              <a:buNone/>
            </a:pPr>
            <a:r>
              <a:rPr lang="en-US" b="1" dirty="0" smtClean="0"/>
              <a:t> </a:t>
            </a:r>
            <a:r>
              <a:rPr lang="en-US" b="1" dirty="0"/>
              <a:t>the </a:t>
            </a:r>
            <a:r>
              <a:rPr lang="en-US" b="1" dirty="0">
                <a:solidFill>
                  <a:srgbClr val="FF0000"/>
                </a:solidFill>
              </a:rPr>
              <a:t>circulating pool </a:t>
            </a:r>
            <a:r>
              <a:rPr lang="en-US" b="1" dirty="0"/>
              <a:t>(included in the </a:t>
            </a:r>
            <a:r>
              <a:rPr lang="en-US" b="1" dirty="0" smtClean="0"/>
              <a:t>blood count</a:t>
            </a:r>
            <a:r>
              <a:rPr lang="en-US" b="1" dirty="0"/>
              <a:t>) </a:t>
            </a: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and </a:t>
            </a:r>
            <a:r>
              <a:rPr lang="en-US" b="1" dirty="0"/>
              <a:t>the </a:t>
            </a:r>
            <a:r>
              <a:rPr lang="en-US" b="1" dirty="0" err="1">
                <a:solidFill>
                  <a:srgbClr val="FF0000"/>
                </a:solidFill>
              </a:rPr>
              <a:t>marginating</a:t>
            </a:r>
            <a:r>
              <a:rPr lang="en-US" b="1" dirty="0">
                <a:solidFill>
                  <a:srgbClr val="FF0000"/>
                </a:solidFill>
              </a:rPr>
              <a:t> pool </a:t>
            </a:r>
            <a:r>
              <a:rPr lang="en-US" b="1" dirty="0"/>
              <a:t>(not included in</a:t>
            </a:r>
          </a:p>
          <a:p>
            <a:pPr algn="l">
              <a:buNone/>
            </a:pPr>
            <a:r>
              <a:rPr lang="en-US" b="1" dirty="0"/>
              <a:t>the blood count). </a:t>
            </a: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It </a:t>
            </a:r>
            <a:r>
              <a:rPr lang="en-US" b="1" dirty="0"/>
              <a:t>has been estimated that they</a:t>
            </a:r>
          </a:p>
          <a:p>
            <a:pPr algn="l">
              <a:buNone/>
            </a:pPr>
            <a:r>
              <a:rPr lang="en-US" b="1" dirty="0"/>
              <a:t>spend on average 4-5 days in the tissues before they</a:t>
            </a:r>
          </a:p>
          <a:p>
            <a:pPr algn="l">
              <a:buNone/>
            </a:pPr>
            <a:r>
              <a:rPr lang="en-US" b="1" dirty="0"/>
              <a:t>are destroyed during defensive action or as the</a:t>
            </a:r>
          </a:p>
          <a:p>
            <a:pPr algn="l">
              <a:buNone/>
            </a:pPr>
            <a:r>
              <a:rPr lang="en-US" b="1" dirty="0"/>
              <a:t>result of senescence.</a:t>
            </a:r>
            <a:endParaRPr lang="ar-IQ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Control of </a:t>
            </a:r>
            <a:r>
              <a:rPr lang="en-US" b="1" dirty="0" err="1"/>
              <a:t>granulopoiesis</a:t>
            </a:r>
            <a:r>
              <a:rPr lang="en-US" b="1" dirty="0"/>
              <a:t>: </a:t>
            </a:r>
            <a:r>
              <a:rPr lang="en-US" b="1" dirty="0" smtClean="0"/>
              <a:t>myeloid growth factors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3050"/>
            <a:ext cx="8929718" cy="5214950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b="1" dirty="0"/>
              <a:t>Many growth factors are involved in this</a:t>
            </a:r>
          </a:p>
          <a:p>
            <a:pPr algn="l">
              <a:buNone/>
            </a:pPr>
            <a:r>
              <a:rPr lang="en-US" b="1" dirty="0"/>
              <a:t>maturation process including </a:t>
            </a:r>
            <a:r>
              <a:rPr lang="en-US" b="1" dirty="0" smtClean="0"/>
              <a:t>: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interleukin</a:t>
            </a:r>
            <a:r>
              <a:rPr lang="en-US" b="1" dirty="0" smtClean="0"/>
              <a:t>-1 </a:t>
            </a:r>
            <a:r>
              <a:rPr lang="en-US" b="1" dirty="0"/>
              <a:t>(IL-1</a:t>
            </a:r>
            <a:r>
              <a:rPr lang="en-US" b="1" dirty="0" smtClean="0"/>
              <a:t>)</a:t>
            </a:r>
          </a:p>
          <a:p>
            <a:pPr algn="l">
              <a:buNone/>
            </a:pPr>
            <a:r>
              <a:rPr lang="en-US" b="1" dirty="0" smtClean="0"/>
              <a:t> IL-3</a:t>
            </a:r>
          </a:p>
          <a:p>
            <a:pPr algn="l">
              <a:buNone/>
            </a:pPr>
            <a:r>
              <a:rPr lang="en-US" b="1" dirty="0" smtClean="0"/>
              <a:t> </a:t>
            </a:r>
            <a:r>
              <a:rPr lang="en-US" b="1" dirty="0"/>
              <a:t>IL-5 (for </a:t>
            </a:r>
            <a:r>
              <a:rPr lang="en-US" b="1" dirty="0" err="1"/>
              <a:t>eosinophils</a:t>
            </a:r>
            <a:r>
              <a:rPr lang="en-US" b="1" dirty="0" smtClean="0"/>
              <a:t>),</a:t>
            </a:r>
          </a:p>
          <a:p>
            <a:pPr algn="l">
              <a:buNone/>
            </a:pPr>
            <a:r>
              <a:rPr lang="en-US" b="1" dirty="0" smtClean="0"/>
              <a:t> IL-6</a:t>
            </a:r>
          </a:p>
          <a:p>
            <a:pPr algn="l">
              <a:buNone/>
            </a:pPr>
            <a:r>
              <a:rPr lang="en-US" b="1" dirty="0" smtClean="0"/>
              <a:t> IL-11</a:t>
            </a:r>
          </a:p>
          <a:p>
            <a:pPr algn="l">
              <a:buNone/>
            </a:pPr>
            <a:r>
              <a:rPr lang="en-US" b="1" dirty="0" smtClean="0"/>
              <a:t> </a:t>
            </a:r>
            <a:r>
              <a:rPr lang="en-US" b="1" dirty="0" err="1" smtClean="0"/>
              <a:t>granulocytemacrophage</a:t>
            </a:r>
            <a:r>
              <a:rPr lang="en-US" b="1" dirty="0" smtClean="0"/>
              <a:t> colony </a:t>
            </a:r>
            <a:r>
              <a:rPr lang="en-US" b="1" dirty="0" smtClean="0">
                <a:solidFill>
                  <a:srgbClr val="FF0000"/>
                </a:solidFill>
              </a:rPr>
              <a:t>stimulating </a:t>
            </a:r>
            <a:r>
              <a:rPr lang="en-US" b="1" dirty="0">
                <a:solidFill>
                  <a:srgbClr val="FF0000"/>
                </a:solidFill>
              </a:rPr>
              <a:t>factor </a:t>
            </a:r>
            <a:r>
              <a:rPr lang="en-US" b="1" dirty="0"/>
              <a:t>(GM-CSF</a:t>
            </a:r>
            <a:r>
              <a:rPr lang="en-US" b="1" dirty="0" smtClean="0"/>
              <a:t>)</a:t>
            </a:r>
          </a:p>
          <a:p>
            <a:pPr algn="l">
              <a:buNone/>
            </a:pPr>
            <a:r>
              <a:rPr lang="en-US" b="1" dirty="0" smtClean="0"/>
              <a:t>granulocyte </a:t>
            </a:r>
            <a:r>
              <a:rPr lang="en-US" b="1" dirty="0"/>
              <a:t>CSF (G-CSF) </a:t>
            </a:r>
            <a:endParaRPr lang="en-US" b="1" dirty="0" smtClean="0"/>
          </a:p>
          <a:p>
            <a:pPr algn="l">
              <a:buNone/>
            </a:pPr>
            <a:r>
              <a:rPr lang="en-US" b="1" dirty="0" err="1" smtClean="0"/>
              <a:t>monocyte</a:t>
            </a:r>
            <a:r>
              <a:rPr lang="en-US" b="1" dirty="0" smtClean="0"/>
              <a:t> </a:t>
            </a:r>
            <a:r>
              <a:rPr lang="en-US" b="1" dirty="0"/>
              <a:t>CSF (</a:t>
            </a:r>
            <a:r>
              <a:rPr lang="en-US" b="1" dirty="0" smtClean="0"/>
              <a:t>M-CSF)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Function of growth factors  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buNone/>
            </a:pPr>
            <a:r>
              <a:rPr lang="en-US" b="1" dirty="0" smtClean="0"/>
              <a:t>The growth factors stimulate</a:t>
            </a:r>
            <a:r>
              <a:rPr lang="en-US" b="1" dirty="0" smtClean="0">
                <a:solidFill>
                  <a:srgbClr val="FF0000"/>
                </a:solidFill>
              </a:rPr>
              <a:t> proliferation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differentiation</a:t>
            </a:r>
            <a:r>
              <a:rPr lang="en-US" b="1" dirty="0" smtClean="0"/>
              <a:t> and also affect</a:t>
            </a:r>
          </a:p>
          <a:p>
            <a:pPr algn="l">
              <a:buNone/>
            </a:pPr>
            <a:r>
              <a:rPr lang="en-US" b="1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function</a:t>
            </a:r>
            <a:r>
              <a:rPr lang="en-US" b="1" dirty="0" smtClean="0"/>
              <a:t> of the mature cells on which they act</a:t>
            </a:r>
            <a:endParaRPr lang="ar-IQ" b="1" dirty="0" smtClean="0"/>
          </a:p>
          <a:p>
            <a:pPr algn="l">
              <a:buNone/>
            </a:pPr>
            <a:r>
              <a:rPr lang="en-US" dirty="0" smtClean="0"/>
              <a:t>e.g.</a:t>
            </a:r>
            <a:r>
              <a:rPr lang="en-US" dirty="0"/>
              <a:t> Increased granulocyte and </a:t>
            </a:r>
            <a:r>
              <a:rPr lang="en-US" dirty="0" err="1"/>
              <a:t>monocyte</a:t>
            </a:r>
            <a:r>
              <a:rPr lang="en-US" dirty="0"/>
              <a:t> </a:t>
            </a:r>
            <a:r>
              <a:rPr lang="en-US" dirty="0" smtClean="0"/>
              <a:t>production in </a:t>
            </a:r>
            <a:r>
              <a:rPr lang="en-US" dirty="0"/>
              <a:t>response to an infection is induced by </a:t>
            </a:r>
            <a:r>
              <a:rPr lang="en-US" dirty="0" smtClean="0"/>
              <a:t>increased production </a:t>
            </a:r>
            <a:r>
              <a:rPr lang="en-US" dirty="0"/>
              <a:t>of growth factors from </a:t>
            </a:r>
            <a:r>
              <a:rPr lang="en-US" dirty="0" err="1"/>
              <a:t>stromal</a:t>
            </a:r>
            <a:r>
              <a:rPr lang="en-US" dirty="0"/>
              <a:t> cells </a:t>
            </a:r>
            <a:r>
              <a:rPr lang="en-US" dirty="0" smtClean="0"/>
              <a:t>and T </a:t>
            </a:r>
            <a:r>
              <a:rPr lang="en-US" dirty="0"/>
              <a:t>lymphocytes, stimulated by </a:t>
            </a:r>
            <a:r>
              <a:rPr lang="en-US" dirty="0" err="1"/>
              <a:t>endotoxin</a:t>
            </a:r>
            <a:r>
              <a:rPr lang="en-US" dirty="0"/>
              <a:t>, IL-1 </a:t>
            </a:r>
            <a:r>
              <a:rPr lang="en-US" dirty="0" smtClean="0"/>
              <a:t>or </a:t>
            </a:r>
            <a:r>
              <a:rPr lang="en-US" dirty="0" err="1" smtClean="0"/>
              <a:t>tumour</a:t>
            </a:r>
            <a:r>
              <a:rPr lang="en-US" dirty="0" smtClean="0"/>
              <a:t> </a:t>
            </a:r>
            <a:r>
              <a:rPr lang="en-US" dirty="0"/>
              <a:t>necrosis factor (TNF)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1264</Words>
  <Application>Microsoft Office PowerPoint</Application>
  <PresentationFormat>عرض على الشاشة (3:4)‏</PresentationFormat>
  <Paragraphs>227</Paragraphs>
  <Slides>35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36" baseType="lpstr">
      <vt:lpstr>Office Theme</vt:lpstr>
      <vt:lpstr>The white cells 1: granulocy es, monocytes and their benign disorders</vt:lpstr>
      <vt:lpstr>The white blood cells (leucocytes) may be divided into two broad groups:</vt:lpstr>
      <vt:lpstr>الشريحة 3</vt:lpstr>
      <vt:lpstr>Granulopoiesis</vt:lpstr>
      <vt:lpstr>الشريحة 5</vt:lpstr>
      <vt:lpstr>In the bone marrow </vt:lpstr>
      <vt:lpstr>In the blood stream </vt:lpstr>
      <vt:lpstr>Control of granulopoiesis: myeloid growth factors</vt:lpstr>
      <vt:lpstr>Function of growth factors  </vt:lpstr>
      <vt:lpstr>الشريحة 10</vt:lpstr>
      <vt:lpstr>الشريحة 11</vt:lpstr>
      <vt:lpstr>Functional Disorders of Phagocytic Leucocytes</vt:lpstr>
      <vt:lpstr>Disorders characterised by neutrophil dysfunction</vt:lpstr>
      <vt:lpstr>Benign disorders of granulocyte morphology</vt:lpstr>
      <vt:lpstr>الشريحة 15</vt:lpstr>
      <vt:lpstr>الشريحة 16</vt:lpstr>
      <vt:lpstr>Common morphological abnormalities</vt:lpstr>
      <vt:lpstr>الشريحة 18</vt:lpstr>
      <vt:lpstr>الشريحة 19</vt:lpstr>
      <vt:lpstr>الشريحة 20</vt:lpstr>
      <vt:lpstr>الشريحة 21</vt:lpstr>
      <vt:lpstr>Causes of leucoerythroblastic blood film</vt:lpstr>
      <vt:lpstr>The Leukomoid Reaction</vt:lpstr>
      <vt:lpstr>Variations in Number</vt:lpstr>
      <vt:lpstr>Normal Values: for adult Caucasian</vt:lpstr>
      <vt:lpstr>Variations in Number: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</vt:vector>
  </TitlesOfParts>
  <Company>By DR.Ahmed Saker 2o1O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white cells 1: granulocy es, monocytes and their benign disorders</dc:title>
  <dc:creator>Al-Hudhud</dc:creator>
  <cp:lastModifiedBy>DR.Ahmed Saker 2O14</cp:lastModifiedBy>
  <cp:revision>27</cp:revision>
  <dcterms:created xsi:type="dcterms:W3CDTF">2017-10-29T06:45:29Z</dcterms:created>
  <dcterms:modified xsi:type="dcterms:W3CDTF">2024-11-18T05:38:35Z</dcterms:modified>
</cp:coreProperties>
</file>