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56" r:id="rId2"/>
    <p:sldId id="257" r:id="rId3"/>
    <p:sldId id="258" r:id="rId4"/>
    <p:sldId id="290" r:id="rId5"/>
    <p:sldId id="259" r:id="rId6"/>
    <p:sldId id="291" r:id="rId7"/>
    <p:sldId id="292" r:id="rId8"/>
    <p:sldId id="293" r:id="rId9"/>
    <p:sldId id="294" r:id="rId10"/>
    <p:sldId id="295" r:id="rId11"/>
    <p:sldId id="265" r:id="rId12"/>
    <p:sldId id="266" r:id="rId13"/>
    <p:sldId id="267" r:id="rId14"/>
    <p:sldId id="296" r:id="rId15"/>
    <p:sldId id="268" r:id="rId16"/>
    <p:sldId id="269" r:id="rId17"/>
    <p:sldId id="289" r:id="rId18"/>
    <p:sldId id="270" r:id="rId19"/>
    <p:sldId id="297" r:id="rId20"/>
    <p:sldId id="271" r:id="rId21"/>
    <p:sldId id="272" r:id="rId22"/>
    <p:sldId id="273" r:id="rId23"/>
    <p:sldId id="298" r:id="rId24"/>
    <p:sldId id="274" r:id="rId25"/>
    <p:sldId id="275" r:id="rId26"/>
    <p:sldId id="277" r:id="rId27"/>
    <p:sldId id="286" r:id="rId28"/>
    <p:sldId id="280" r:id="rId29"/>
    <p:sldId id="288" r:id="rId30"/>
    <p:sldId id="282" r:id="rId31"/>
  </p:sldIdLst>
  <p:sldSz cx="14630400" cy="8229600"/>
  <p:notesSz cx="8229600" cy="14630400"/>
  <p:embeddedFontLst>
    <p:embeddedFont>
      <p:font typeface="Calibri" pitchFamily="34" charset="0"/>
      <p:regular r:id="rId33"/>
      <p:bold r:id="rId34"/>
      <p:italic r:id="rId35"/>
      <p:boldItalic r:id="rId36"/>
    </p:embeddedFont>
    <p:embeddedFont>
      <p:font typeface="Platypi Medium" charset="0"/>
      <p:regular r:id="rId37"/>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46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43441175" name="شمس سعد عبد" initials="ش"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showGuides="1">
      <p:cViewPr>
        <p:scale>
          <a:sx n="60" d="100"/>
          <a:sy n="60" d="100"/>
        </p:scale>
        <p:origin x="-612" y="-3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664075" y="0"/>
            <a:ext cx="3565525" cy="731838"/>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3567112" cy="731838"/>
          </a:xfrm>
          <a:prstGeom prst="rect">
            <a:avLst/>
          </a:prstGeom>
        </p:spPr>
        <p:txBody>
          <a:bodyPr vert="horz" lIns="91440" tIns="45720" rIns="91440" bIns="45720" rtlCol="1"/>
          <a:lstStyle>
            <a:lvl1pPr algn="l">
              <a:defRPr sz="1200"/>
            </a:lvl1pPr>
          </a:lstStyle>
          <a:p>
            <a:fld id="{5FE74BA7-7723-43A3-8EA1-12B9005DE6EA}" type="datetimeFigureOut">
              <a:rPr lang="en-US" smtClean="0"/>
              <a:t>1/29/2025</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4664075" y="13896975"/>
            <a:ext cx="3565525" cy="73025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13896975"/>
            <a:ext cx="3567112" cy="730250"/>
          </a:xfrm>
          <a:prstGeom prst="rect">
            <a:avLst/>
          </a:prstGeom>
        </p:spPr>
        <p:txBody>
          <a:bodyPr vert="horz" lIns="91440" tIns="45720" rIns="91440" bIns="45720" rtlCol="1" anchor="b"/>
          <a:lstStyle>
            <a:lvl1pPr algn="l">
              <a:defRPr sz="1200"/>
            </a:lvl1pPr>
          </a:lstStyle>
          <a:p>
            <a:fld id="{947025CE-6FE6-4DE2-B154-0A9607E53D98}" type="slidenum">
              <a:rPr lang="en-US" smtClean="0"/>
              <a:t>‹#›</a:t>
            </a:fld>
            <a:endParaRPr lang="en-US"/>
          </a:p>
        </p:txBody>
      </p:sp>
    </p:spTree>
    <p:extLst>
      <p:ext uri="{BB962C8B-B14F-4D97-AF65-F5344CB8AC3E}">
        <p14:creationId xmlns:p14="http://schemas.microsoft.com/office/powerpoint/2010/main" val="11468173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89" y="3207582"/>
            <a:ext cx="7556421" cy="953012"/>
          </a:xfrm>
          <a:prstGeom prst="rect">
            <a:avLst/>
          </a:prstGeom>
          <a:noFill/>
        </p:spPr>
        <p:txBody>
          <a:bodyPr wrap="square" lIns="0" tIns="0" rIns="0" bIns="0" rtlCol="0" anchor="t"/>
          <a:lstStyle/>
          <a:p>
            <a:pPr marL="0" indent="0" algn="ctr">
              <a:lnSpc>
                <a:spcPts val="5550"/>
              </a:lnSpc>
              <a:buNone/>
            </a:pPr>
            <a:r>
              <a:rPr lang="en-US" sz="6000" b="1" dirty="0">
                <a:solidFill>
                  <a:srgbClr val="201B18"/>
                </a:solidFill>
                <a:latin typeface="Platypi Medium" pitchFamily="34" charset="0"/>
                <a:ea typeface="Platypi Medium" pitchFamily="34" charset="-122"/>
                <a:cs typeface="Platypi Medium" pitchFamily="34" charset="-120"/>
              </a:rPr>
              <a:t>Food </a:t>
            </a:r>
            <a:r>
              <a:rPr lang="en-US" sz="6000" b="1" dirty="0" smtClean="0">
                <a:solidFill>
                  <a:srgbClr val="201B18"/>
                </a:solidFill>
                <a:latin typeface="Platypi Medium" pitchFamily="34" charset="0"/>
                <a:ea typeface="Platypi Medium" pitchFamily="34" charset="-122"/>
                <a:cs typeface="Platypi Medium" pitchFamily="34" charset="-120"/>
              </a:rPr>
              <a:t>Poisoning</a:t>
            </a:r>
            <a:endParaRPr lang="en-US" sz="6000" b="1"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3436" y="491490"/>
            <a:ext cx="13302226" cy="708779"/>
          </a:xfrm>
          <a:prstGeom prst="rect">
            <a:avLst/>
          </a:prstGeom>
          <a:noFill/>
        </p:spPr>
        <p:txBody>
          <a:bodyPr wrap="none" lIns="0" tIns="0" rIns="0" bIns="0" rtlCol="0" anchor="t"/>
          <a:lstStyle/>
          <a:p>
            <a:pPr algn="ctr">
              <a:lnSpc>
                <a:spcPts val="5550"/>
              </a:lnSpc>
            </a:pPr>
            <a:r>
              <a:rPr lang="en-US" sz="4450" u="sng" dirty="0">
                <a:solidFill>
                  <a:srgbClr val="201B18"/>
                </a:solidFill>
                <a:latin typeface="Platypi Medium" pitchFamily="34" charset="0"/>
                <a:ea typeface="Platypi Medium" pitchFamily="34" charset="-122"/>
                <a:cs typeface="Platypi Medium" pitchFamily="34" charset="-120"/>
              </a:rPr>
              <a:t>Bacterial Food Poisoning</a:t>
            </a:r>
            <a:endParaRPr lang="en-US" sz="4450" u="sng" dirty="0">
              <a:solidFill>
                <a:prstClr val="black"/>
              </a:solidFill>
            </a:endParaRPr>
          </a:p>
        </p:txBody>
      </p:sp>
      <p:sp>
        <p:nvSpPr>
          <p:cNvPr id="11" name="Shape 8"/>
          <p:cNvSpPr/>
          <p:nvPr/>
        </p:nvSpPr>
        <p:spPr>
          <a:xfrm>
            <a:off x="6365200" y="3877985"/>
            <a:ext cx="510302" cy="510302"/>
          </a:xfrm>
          <a:prstGeom prst="roundRect">
            <a:avLst>
              <a:gd name="adj" fmla="val 6667"/>
            </a:avLst>
          </a:prstGeom>
          <a:solidFill>
            <a:srgbClr val="F9F7F7"/>
          </a:solidFill>
        </p:spPr>
      </p:sp>
      <p:sp>
        <p:nvSpPr>
          <p:cNvPr id="20" name="مستطيل 19"/>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29" name="مستطيل 28"/>
          <p:cNvSpPr/>
          <p:nvPr/>
        </p:nvSpPr>
        <p:spPr>
          <a:xfrm>
            <a:off x="1362551" y="1389128"/>
            <a:ext cx="3567515" cy="523220"/>
          </a:xfrm>
          <a:prstGeom prst="rect">
            <a:avLst/>
          </a:prstGeom>
        </p:spPr>
        <p:txBody>
          <a:bodyPr wrap="none">
            <a:spAutoFit/>
          </a:bodyPr>
          <a:lstStyle/>
          <a:p>
            <a:pPr algn="ctr"/>
            <a:r>
              <a:rPr lang="en-US" sz="2800" i="1" dirty="0">
                <a:solidFill>
                  <a:prstClr val="black"/>
                </a:solidFill>
                <a:sym typeface="+mn-ea"/>
              </a:rPr>
              <a:t>Staphylococcus aureus </a:t>
            </a:r>
            <a:endParaRPr lang="en-US" sz="2800" i="1" dirty="0">
              <a:solidFill>
                <a:prstClr val="black"/>
              </a:solidFill>
            </a:endParaRPr>
          </a:p>
        </p:txBody>
      </p:sp>
      <p:sp>
        <p:nvSpPr>
          <p:cNvPr id="30" name="Content Placeholder 2"/>
          <p:cNvSpPr txBox="1"/>
          <p:nvPr/>
        </p:nvSpPr>
        <p:spPr>
          <a:xfrm>
            <a:off x="1362551" y="2212618"/>
            <a:ext cx="10515600" cy="4351338"/>
          </a:xfrm>
          <a:prstGeom prst="rect">
            <a:avLst/>
          </a:prstGeom>
        </p:spPr>
        <p:txBody>
          <a:bodyPr>
            <a:normAutofit fontScale="9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prstClr val="black"/>
                </a:solidFill>
              </a:rPr>
              <a:t>An intoxication (not an infection) of abrupt (within 4 hours)and sometimes violent onset, with severe nausea, cramps, vomiting and prostration, often accompanied by diarrhea and sometimes with subnormal temperature and lowered blood pressure. </a:t>
            </a:r>
          </a:p>
          <a:p>
            <a:r>
              <a:rPr lang="en-US" dirty="0" smtClean="0">
                <a:solidFill>
                  <a:prstClr val="black"/>
                </a:solidFill>
              </a:rPr>
              <a:t>Deaths are</a:t>
            </a:r>
            <a:r>
              <a:rPr lang="en-US" dirty="0" smtClean="0">
                <a:solidFill>
                  <a:srgbClr val="FF0000"/>
                </a:solidFill>
              </a:rPr>
              <a:t> rare</a:t>
            </a:r>
            <a:r>
              <a:rPr lang="en-US" dirty="0" smtClean="0">
                <a:solidFill>
                  <a:prstClr val="black"/>
                </a:solidFill>
              </a:rPr>
              <a:t>; illness commonly lasts only a day or two, but can take longer in severe cases.</a:t>
            </a:r>
          </a:p>
          <a:p>
            <a:r>
              <a:rPr lang="en-US" dirty="0" smtClean="0">
                <a:solidFill>
                  <a:prstClr val="black"/>
                </a:solidFill>
              </a:rPr>
              <a:t> may require hospitalization</a:t>
            </a:r>
            <a:endParaRPr lang="en-US" dirty="0">
              <a:solidFill>
                <a:prstClr val="black"/>
              </a:solidFill>
            </a:endParaRPr>
          </a:p>
        </p:txBody>
      </p:sp>
      <p:pic>
        <p:nvPicPr>
          <p:cNvPr id="31" name="Picture 3" descr="photo_2025-01-17_00-42-12"/>
          <p:cNvPicPr>
            <a:picLocks noChangeAspect="1"/>
          </p:cNvPicPr>
          <p:nvPr/>
        </p:nvPicPr>
        <p:blipFill>
          <a:blip r:embed="rId3"/>
          <a:stretch>
            <a:fillRect/>
          </a:stretch>
        </p:blipFill>
        <p:spPr>
          <a:xfrm>
            <a:off x="10499418" y="5570806"/>
            <a:ext cx="3329125" cy="2363372"/>
          </a:xfrm>
          <a:prstGeom prst="rect">
            <a:avLst/>
          </a:prstGeom>
        </p:spPr>
      </p:pic>
    </p:spTree>
    <p:extLst>
      <p:ext uri="{BB962C8B-B14F-4D97-AF65-F5344CB8AC3E}">
        <p14:creationId xmlns:p14="http://schemas.microsoft.com/office/powerpoint/2010/main" val="62727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38199" y="365125"/>
            <a:ext cx="12540175" cy="10560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Platypi Medium" pitchFamily="34" charset="0"/>
                <a:cs typeface="Platypi Medium" pitchFamily="34" charset="0"/>
                <a:sym typeface="+mn-ea"/>
              </a:rPr>
              <a:t>M</a:t>
            </a:r>
            <a:r>
              <a:rPr lang="en-US" dirty="0" smtClean="0">
                <a:latin typeface="Platypi Medium" pitchFamily="34" charset="0"/>
                <a:cs typeface="Platypi Medium" pitchFamily="34" charset="0"/>
                <a:sym typeface="+mn-ea"/>
              </a:rPr>
              <a:t>ode of transmission</a:t>
            </a:r>
            <a:endParaRPr lang="en-US" dirty="0">
              <a:latin typeface="Platypi Medium" pitchFamily="34" charset="0"/>
              <a:cs typeface="Platypi Medium" pitchFamily="34" charset="0"/>
            </a:endParaRPr>
          </a:p>
        </p:txBody>
      </p:sp>
      <p:sp>
        <p:nvSpPr>
          <p:cNvPr id="3" name="Content Placeholder 2"/>
          <p:cNvSpPr txBox="1"/>
          <p:nvPr/>
        </p:nvSpPr>
        <p:spPr>
          <a:xfrm>
            <a:off x="838199" y="1259839"/>
            <a:ext cx="12385431" cy="6266375"/>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Ingestion of a food product containing staphylococcal enterotoxin, particularly those foods that come in contact with food handlers' hands, either without subsequent cooking or with inadequate heating or refrigeration.</a:t>
            </a:r>
          </a:p>
          <a:p>
            <a:r>
              <a:rPr lang="en-US" dirty="0" smtClean="0"/>
              <a:t>When food remain at room temperature for several hours before being eaten, toxin-producing staphylococci multiply and elaborate the heat-stable toxin.</a:t>
            </a:r>
          </a:p>
          <a:p>
            <a:endParaRPr lang="en-US" b="1" dirty="0" smtClean="0">
              <a:sym typeface="+mn-ea"/>
            </a:endParaRPr>
          </a:p>
          <a:p>
            <a:r>
              <a:rPr lang="en-US" b="1" dirty="0" smtClean="0">
                <a:sym typeface="+mn-ea"/>
              </a:rPr>
              <a:t>About </a:t>
            </a:r>
            <a:r>
              <a:rPr lang="en-US" b="1" dirty="0" smtClean="0">
                <a:solidFill>
                  <a:srgbClr val="FF0000"/>
                </a:solidFill>
                <a:sym typeface="+mn-ea"/>
              </a:rPr>
              <a:t>25</a:t>
            </a:r>
            <a:r>
              <a:rPr lang="en-US" b="1" dirty="0" smtClean="0">
                <a:sym typeface="+mn-ea"/>
              </a:rPr>
              <a:t>% of people are carriers of this pathogen</a:t>
            </a:r>
            <a:r>
              <a:rPr lang="en-US" b="1" dirty="0" smtClean="0">
                <a:sym typeface="+mn-ea"/>
              </a:rPr>
              <a:t>.</a:t>
            </a:r>
            <a:endParaRPr lang="en-US" b="1" dirty="0" smtClean="0">
              <a:sym typeface="+mn-ea"/>
            </a:endParaRPr>
          </a:p>
        </p:txBody>
      </p:sp>
      <p:sp>
        <p:nvSpPr>
          <p:cNvPr id="4" name="مستطيل 3"/>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199" y="1825625"/>
            <a:ext cx="13088815" cy="582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rPr>
              <a:t>Incubation Period :</a:t>
            </a:r>
            <a:r>
              <a:rPr lang="en-US" dirty="0"/>
              <a:t> •Interval between eating food and onset of symptoms is 30 minutes to 8 hours, usually 2-4 hours.</a:t>
            </a:r>
          </a:p>
          <a:p>
            <a:pPr marL="0" indent="0">
              <a:buNone/>
            </a:pPr>
            <a:endParaRPr lang="en-US" dirty="0" smtClean="0"/>
          </a:p>
          <a:p>
            <a:r>
              <a:rPr lang="en-US" dirty="0" smtClean="0"/>
              <a:t> Detection of enterotoxin from an epidemiologically implicated food item confirms the diagnosis.</a:t>
            </a:r>
          </a:p>
          <a:p>
            <a:pPr marL="0" indent="0">
              <a:buNone/>
            </a:pPr>
            <a:endParaRPr lang="en-US" dirty="0" smtClean="0"/>
          </a:p>
          <a:p>
            <a:pPr marL="0" indent="0">
              <a:buFont typeface="Arial" panose="020B0604020202020204" pitchFamily="34" charset="0"/>
              <a:buNone/>
            </a:pPr>
            <a:r>
              <a:rPr lang="en-US" b="1" dirty="0" smtClean="0">
                <a:solidFill>
                  <a:srgbClr val="FF0000"/>
                </a:solidFill>
              </a:rPr>
              <a:t>Treatment</a:t>
            </a:r>
            <a:r>
              <a:rPr lang="en-US" b="1" dirty="0" smtClean="0"/>
              <a:t>:</a:t>
            </a:r>
          </a:p>
          <a:p>
            <a:pPr marL="0" indent="0">
              <a:buFont typeface="Arial" panose="020B0604020202020204" pitchFamily="34" charset="0"/>
              <a:buNone/>
            </a:pPr>
            <a:r>
              <a:rPr lang="en-US" b="1" dirty="0" smtClean="0"/>
              <a:t> </a:t>
            </a:r>
            <a:r>
              <a:rPr lang="en-US" dirty="0" smtClean="0"/>
              <a:t>• ﻿﻿No specific treatment.</a:t>
            </a:r>
          </a:p>
          <a:p>
            <a:pPr marL="0" indent="0">
              <a:buFont typeface="Arial" panose="020B0604020202020204" pitchFamily="34" charset="0"/>
              <a:buNone/>
            </a:pPr>
            <a:r>
              <a:rPr lang="en-US" dirty="0" smtClean="0"/>
              <a:t> • ﻿Fluid replacement and hospitalization if needed.</a:t>
            </a:r>
          </a:p>
          <a:p>
            <a:pPr marL="0" indent="0">
              <a:buFont typeface="Arial" panose="020B0604020202020204" pitchFamily="34" charset="0"/>
              <a:buNone/>
            </a:pPr>
            <a:r>
              <a:rPr lang="en-US" dirty="0" smtClean="0"/>
              <a:t> </a:t>
            </a:r>
            <a:endParaRPr lang="en-US" dirty="0"/>
          </a:p>
        </p:txBody>
      </p:sp>
      <p:pic>
        <p:nvPicPr>
          <p:cNvPr id="5" name="Picture 3" descr="photo_2024-12-15_22-41-54"/>
          <p:cNvPicPr>
            <a:picLocks noChangeAspect="1"/>
          </p:cNvPicPr>
          <p:nvPr/>
        </p:nvPicPr>
        <p:blipFill>
          <a:blip r:embed="rId2"/>
          <a:stretch>
            <a:fillRect/>
          </a:stretch>
        </p:blipFill>
        <p:spPr>
          <a:xfrm>
            <a:off x="11005429" y="5427785"/>
            <a:ext cx="2405380" cy="2272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Platypi Medium" pitchFamily="34" charset="0"/>
                <a:cs typeface="Platypi Medium" pitchFamily="34" charset="0"/>
                <a:sym typeface="+mn-ea"/>
              </a:rPr>
              <a:t>2-Bacillus cereus</a:t>
            </a:r>
            <a:endParaRPr lang="en-US" i="1" dirty="0">
              <a:latin typeface="Platypi Medium" pitchFamily="34" charset="0"/>
              <a:cs typeface="Platypi Medium" pitchFamily="34" charset="0"/>
            </a:endParaRPr>
          </a:p>
        </p:txBody>
      </p:sp>
      <p:sp>
        <p:nvSpPr>
          <p:cNvPr id="4" name="Content Placeholder 2"/>
          <p:cNvSpPr txBox="1"/>
          <p:nvPr/>
        </p:nvSpPr>
        <p:spPr>
          <a:xfrm>
            <a:off x="721995" y="1837544"/>
            <a:ext cx="13401968" cy="63920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r>
              <a:rPr lang="en-US" i="1" dirty="0" smtClean="0"/>
              <a:t>Bacillus cereus</a:t>
            </a:r>
            <a:r>
              <a:rPr lang="en-US" dirty="0" smtClean="0"/>
              <a:t>, an aerobic spore former.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 </a:t>
            </a:r>
            <a:r>
              <a:rPr lang="en-US" b="1" dirty="0" smtClean="0"/>
              <a:t>• ﻿﻿Two enterotoxins have been identified :</a:t>
            </a:r>
            <a:endParaRPr lang="en-US" dirty="0" smtClean="0"/>
          </a:p>
          <a:p>
            <a:pPr marL="0" indent="0">
              <a:buFont typeface="Arial" panose="020B0604020202020204" pitchFamily="34" charset="0"/>
              <a:buNone/>
            </a:pPr>
            <a:r>
              <a:rPr lang="en-US" dirty="0" smtClean="0"/>
              <a:t> ﻿﻿﻿</a:t>
            </a:r>
            <a:r>
              <a:rPr lang="en-US" dirty="0" smtClean="0">
                <a:solidFill>
                  <a:srgbClr val="FF0000"/>
                </a:solidFill>
              </a:rPr>
              <a:t>Heat stable:</a:t>
            </a:r>
            <a:r>
              <a:rPr lang="en-US" dirty="0" smtClean="0"/>
              <a:t> causing vomiting, is produced in food when B. cereus levels reach 105 colony-forming units/gram of food .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solidFill>
                  <a:srgbClr val="FF0000"/>
                </a:solidFill>
              </a:rPr>
              <a:t> Heat labile</a:t>
            </a:r>
            <a:r>
              <a:rPr lang="en-US" dirty="0" smtClean="0"/>
              <a:t>: causing diarrhea, formed in the small intestine of the human host.</a:t>
            </a:r>
          </a:p>
          <a:p>
            <a:pPr marL="0" indent="0">
              <a:buFont typeface="Arial" panose="020B0604020202020204" pitchFamily="34" charset="0"/>
              <a:buNone/>
            </a:pPr>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3820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prstClr val="black"/>
                </a:solidFill>
                <a:latin typeface="Platypi Medium" pitchFamily="34" charset="0"/>
                <a:cs typeface="Platypi Medium" pitchFamily="34" charset="0"/>
                <a:sym typeface="+mn-ea"/>
              </a:rPr>
              <a:t>2-Bacillus cereus</a:t>
            </a:r>
            <a:endParaRPr lang="en-US" i="1" dirty="0">
              <a:solidFill>
                <a:prstClr val="black"/>
              </a:solidFill>
              <a:latin typeface="Platypi Medium" pitchFamily="34" charset="0"/>
              <a:cs typeface="Platypi Medium" pitchFamily="34" charset="0"/>
            </a:endParaRPr>
          </a:p>
        </p:txBody>
      </p:sp>
      <p:sp>
        <p:nvSpPr>
          <p:cNvPr id="4" name="Content Placeholder 2"/>
          <p:cNvSpPr txBox="1"/>
          <p:nvPr/>
        </p:nvSpPr>
        <p:spPr>
          <a:xfrm>
            <a:off x="721995" y="1401445"/>
            <a:ext cx="13401968" cy="63920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solidFill>
                <a:prstClr val="black"/>
              </a:solidFill>
            </a:endParaRPr>
          </a:p>
          <a:p>
            <a:pPr marL="0" indent="0">
              <a:buFont typeface="Arial" panose="020B0604020202020204" pitchFamily="34" charset="0"/>
              <a:buNone/>
            </a:pPr>
            <a:r>
              <a:rPr lang="en-US" sz="2800" b="1" dirty="0" smtClean="0">
                <a:solidFill>
                  <a:prstClr val="black"/>
                </a:solidFill>
              </a:rPr>
              <a:t>Mode Of Transmission:</a:t>
            </a:r>
          </a:p>
          <a:p>
            <a:pPr marL="0" indent="0">
              <a:buFont typeface="Arial" panose="020B0604020202020204" pitchFamily="34" charset="0"/>
              <a:buNone/>
            </a:pPr>
            <a:r>
              <a:rPr lang="en-US" sz="2800" dirty="0" smtClean="0">
                <a:solidFill>
                  <a:prstClr val="black"/>
                </a:solidFill>
              </a:rPr>
              <a:t> • ﻿﻿Ingestion of food kept at ambient temperatures after cooking, with multiplication of the organisms. especially </a:t>
            </a:r>
            <a:r>
              <a:rPr lang="en-US" sz="2800" dirty="0" smtClean="0">
                <a:solidFill>
                  <a:srgbClr val="FF0000"/>
                </a:solidFill>
              </a:rPr>
              <a:t>rice</a:t>
            </a:r>
            <a:r>
              <a:rPr lang="en-US" sz="2800" dirty="0" smtClean="0">
                <a:solidFill>
                  <a:prstClr val="black"/>
                </a:solidFill>
              </a:rPr>
              <a:t>.</a:t>
            </a:r>
          </a:p>
          <a:p>
            <a:pPr marL="0" indent="0">
              <a:buFont typeface="Arial" panose="020B0604020202020204" pitchFamily="34" charset="0"/>
              <a:buNone/>
            </a:pPr>
            <a:r>
              <a:rPr lang="en-US" sz="2800" dirty="0" smtClean="0">
                <a:solidFill>
                  <a:prstClr val="black"/>
                </a:solidFill>
              </a:rPr>
              <a:t> • ﻿﻿Various mishandled foods have been implicated in outbreaks associated with diarrhea.</a:t>
            </a:r>
          </a:p>
          <a:p>
            <a:pPr marL="0" indent="0">
              <a:buFont typeface="Arial" panose="020B0604020202020204" pitchFamily="34" charset="0"/>
              <a:buNone/>
            </a:pPr>
            <a:endParaRPr lang="en-US" sz="2800" b="1" dirty="0" smtClean="0">
              <a:solidFill>
                <a:prstClr val="black"/>
              </a:solidFill>
            </a:endParaRPr>
          </a:p>
          <a:p>
            <a:pPr marL="0" indent="0">
              <a:buFont typeface="Arial" panose="020B0604020202020204" pitchFamily="34" charset="0"/>
              <a:buNone/>
            </a:pPr>
            <a:r>
              <a:rPr lang="en-US" sz="2800" b="1" dirty="0" smtClean="0">
                <a:solidFill>
                  <a:prstClr val="black"/>
                </a:solidFill>
              </a:rPr>
              <a:t>Incubation Period:</a:t>
            </a:r>
          </a:p>
          <a:p>
            <a:pPr marL="0" indent="0">
              <a:buFont typeface="Arial" panose="020B0604020202020204" pitchFamily="34" charset="0"/>
              <a:buNone/>
            </a:pPr>
            <a:r>
              <a:rPr lang="en-US" sz="2800" dirty="0" smtClean="0">
                <a:solidFill>
                  <a:prstClr val="black"/>
                </a:solidFill>
              </a:rPr>
              <a:t> • ﻿From 0.5 to 6 hours in cases where vomiting is the predominant symptom.</a:t>
            </a:r>
          </a:p>
          <a:p>
            <a:pPr marL="0" indent="0">
              <a:buFont typeface="Arial" panose="020B0604020202020204" pitchFamily="34" charset="0"/>
              <a:buNone/>
            </a:pPr>
            <a:r>
              <a:rPr lang="en-US" sz="2800" dirty="0" smtClean="0">
                <a:solidFill>
                  <a:prstClr val="black"/>
                </a:solidFill>
              </a:rPr>
              <a:t> • ﻿﻿From 6 to 24 hours where diarrhea predominates.</a:t>
            </a:r>
          </a:p>
          <a:p>
            <a:pPr marL="0" indent="0">
              <a:buFont typeface="Arial" panose="020B0604020202020204" pitchFamily="34" charset="0"/>
              <a:buNone/>
            </a:pPr>
            <a:r>
              <a:rPr lang="en-US" sz="2800" dirty="0" smtClean="0">
                <a:solidFill>
                  <a:prstClr val="black"/>
                </a:solidFill>
              </a:rPr>
              <a:t> • ﻿﻿Illness generally persists no longer than  24 hours and is rarely fatal.</a:t>
            </a:r>
            <a:endParaRPr lang="en-US" sz="2800" dirty="0">
              <a:solidFill>
                <a:prstClr val="black"/>
              </a:solidFill>
            </a:endParaRPr>
          </a:p>
        </p:txBody>
      </p:sp>
    </p:spTree>
    <p:extLst>
      <p:ext uri="{BB962C8B-B14F-4D97-AF65-F5344CB8AC3E}">
        <p14:creationId xmlns:p14="http://schemas.microsoft.com/office/powerpoint/2010/main" val="346840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200" y="1825625"/>
            <a:ext cx="12807462" cy="53488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Diagnosis is confirmed through quantitative cultures on selective media to estimate the number of organisms present in the suspected food.</a:t>
            </a:r>
          </a:p>
          <a:p>
            <a:r>
              <a:rPr lang="en-US" smtClean="0"/>
              <a:t>﻿Isolation of organisms from the stool of 2 or more ill persons  also confirms the diagnosis.</a:t>
            </a:r>
          </a:p>
          <a:p>
            <a:endParaRPr lang="en-US" smtClean="0"/>
          </a:p>
          <a:p>
            <a:pPr marL="0" indent="0">
              <a:buFont typeface="Arial" panose="020B0604020202020204" pitchFamily="34" charset="0"/>
              <a:buNone/>
            </a:pPr>
            <a:r>
              <a:rPr lang="en-US" b="1" smtClean="0">
                <a:solidFill>
                  <a:srgbClr val="FF0000"/>
                </a:solidFill>
              </a:rPr>
              <a:t>Treatments </a:t>
            </a:r>
          </a:p>
          <a:p>
            <a:r>
              <a:rPr lang="en-US" smtClean="0">
                <a:sym typeface="+mn-ea"/>
              </a:rPr>
              <a:t> ﻿Fluid replacement and hospitalization if needed.</a:t>
            </a:r>
          </a:p>
          <a:p>
            <a:r>
              <a:rPr lang="en-US" smtClean="0"/>
              <a:t>Symptomatic treatments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2807462" cy="92910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srgbClr val="FF0000"/>
                </a:solidFill>
                <a:latin typeface="Platypi Medium" pitchFamily="34" charset="0"/>
                <a:cs typeface="Platypi Medium" pitchFamily="34" charset="0"/>
                <a:sym typeface="+mn-ea"/>
              </a:rPr>
              <a:t>3-Escherichia coli</a:t>
            </a:r>
            <a:r>
              <a:rPr lang="en-US" dirty="0" smtClean="0">
                <a:solidFill>
                  <a:srgbClr val="FF0000"/>
                </a:solidFill>
                <a:latin typeface="Platypi Medium" pitchFamily="34" charset="0"/>
                <a:cs typeface="Platypi Medium" pitchFamily="34" charset="0"/>
                <a:sym typeface="+mn-ea"/>
              </a:rPr>
              <a:t> (</a:t>
            </a:r>
            <a:r>
              <a:rPr lang="en-US" dirty="0" err="1" smtClean="0">
                <a:solidFill>
                  <a:srgbClr val="FF0000"/>
                </a:solidFill>
                <a:latin typeface="Platypi Medium" pitchFamily="34" charset="0"/>
                <a:cs typeface="Platypi Medium" pitchFamily="34" charset="0"/>
                <a:sym typeface="+mn-ea"/>
              </a:rPr>
              <a:t>E.coli</a:t>
            </a:r>
            <a:r>
              <a:rPr lang="en-US" dirty="0" smtClean="0">
                <a:solidFill>
                  <a:srgbClr val="FF0000"/>
                </a:solidFill>
                <a:latin typeface="Platypi Medium" pitchFamily="34" charset="0"/>
                <a:cs typeface="Platypi Medium" pitchFamily="34" charset="0"/>
                <a:sym typeface="+mn-ea"/>
              </a:rPr>
              <a:t>) </a:t>
            </a:r>
          </a:p>
        </p:txBody>
      </p:sp>
      <p:sp>
        <p:nvSpPr>
          <p:cNvPr id="4" name="Content Placeholder 2"/>
          <p:cNvSpPr txBox="1"/>
          <p:nvPr/>
        </p:nvSpPr>
        <p:spPr>
          <a:xfrm>
            <a:off x="838200" y="1808480"/>
            <a:ext cx="11615420" cy="56756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a:t>gram-negative, facultative anaerobic, rod-shaped b</a:t>
            </a:r>
            <a:r>
              <a:rPr lang="en-US" sz="2400" dirty="0" smtClean="0"/>
              <a:t>acteria normally live in the intestines of healthy people and animals.</a:t>
            </a:r>
          </a:p>
          <a:p>
            <a:pPr marL="0" indent="0">
              <a:buNone/>
            </a:pPr>
            <a:endParaRPr lang="en-US" sz="2400" dirty="0" smtClean="0"/>
          </a:p>
          <a:p>
            <a:r>
              <a:rPr lang="en-US" sz="2400" dirty="0" smtClean="0"/>
              <a:t> Most types of E. coli are harmless or cause relatively brief diarrhea. But a few strains, such as E. </a:t>
            </a:r>
            <a:r>
              <a:rPr lang="en-US" sz="2400" dirty="0" smtClean="0">
                <a:solidFill>
                  <a:srgbClr val="FF0000"/>
                </a:solidFill>
              </a:rPr>
              <a:t>coli O157:H7,</a:t>
            </a:r>
            <a:r>
              <a:rPr lang="en-US" sz="2400" dirty="0" smtClean="0"/>
              <a:t> can cause severe stomach cramps, bloody diarrhea and vomiting.</a:t>
            </a:r>
          </a:p>
          <a:p>
            <a:pPr marL="0" indent="0">
              <a:buNone/>
            </a:pPr>
            <a:endParaRPr lang="en-US" sz="2400" dirty="0" smtClean="0"/>
          </a:p>
          <a:p>
            <a:r>
              <a:rPr lang="en-US" sz="2400" dirty="0" smtClean="0"/>
              <a:t>People usually notice symptoms 3 to 4 days after they have been infected.</a:t>
            </a:r>
          </a:p>
          <a:p>
            <a:endParaRPr lang="en-US" sz="2400" dirty="0" smtClean="0"/>
          </a:p>
          <a:p>
            <a:pPr marL="0" indent="0">
              <a:buFont typeface="Arial" panose="020B0604020202020204" pitchFamily="34" charset="0"/>
              <a:buNone/>
            </a:pPr>
            <a:endParaRPr lang="en-US" sz="2400" b="1" dirty="0" smtClean="0">
              <a:solidFill>
                <a:srgbClr val="FF0000"/>
              </a:solidFill>
            </a:endParaRPr>
          </a:p>
          <a:p>
            <a:pPr marL="0" indent="0">
              <a:buFont typeface="Arial" panose="020B0604020202020204" pitchFamily="34" charset="0"/>
              <a:buNone/>
            </a:pPr>
            <a:r>
              <a:rPr lang="en-US" sz="2400" b="1" dirty="0" smtClean="0">
                <a:solidFill>
                  <a:srgbClr val="FF0000"/>
                </a:solidFill>
              </a:rPr>
              <a:t>The most common </a:t>
            </a:r>
            <a:r>
              <a:rPr lang="en-US" sz="2400" dirty="0" smtClean="0"/>
              <a:t>way to get an E. coli infection is by eating contaminated food, such as:</a:t>
            </a:r>
          </a:p>
          <a:p>
            <a:pPr marL="0" indent="0">
              <a:buFont typeface="Arial" panose="020B0604020202020204" pitchFamily="34" charset="0"/>
              <a:buNone/>
            </a:pPr>
            <a:r>
              <a:rPr lang="en-US" sz="2400" dirty="0" smtClean="0"/>
              <a:t>                  • Ground beef.  • Unpasteurized milk  • contaminated water</a:t>
            </a:r>
          </a:p>
          <a:p>
            <a:endParaRPr lang="en-US" sz="2000" dirty="0"/>
          </a:p>
        </p:txBody>
      </p:sp>
      <p:pic>
        <p:nvPicPr>
          <p:cNvPr id="5" name="Picture 4" descr="photo_2025-01-20_20-53-54"/>
          <p:cNvPicPr>
            <a:picLocks noChangeAspect="1"/>
          </p:cNvPicPr>
          <p:nvPr/>
        </p:nvPicPr>
        <p:blipFill>
          <a:blip r:embed="rId2"/>
          <a:stretch>
            <a:fillRect/>
          </a:stretch>
        </p:blipFill>
        <p:spPr>
          <a:xfrm>
            <a:off x="12240895" y="3949065"/>
            <a:ext cx="1946910" cy="3000375"/>
          </a:xfrm>
          <a:prstGeom prst="rect">
            <a:avLst/>
          </a:prstGeom>
          <a:effectLst>
            <a:softEdge rad="3175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68400" y="1040765"/>
            <a:ext cx="9804400" cy="6528435"/>
          </a:xfrm>
          <a:prstGeom prst="rect">
            <a:avLst/>
          </a:prstGeom>
          <a:noFill/>
        </p:spPr>
        <p:txBody>
          <a:bodyPr wrap="square" rtlCol="0" anchor="t">
            <a:noAutofit/>
          </a:bodyPr>
          <a:lstStyle/>
          <a:p>
            <a:pPr algn="l"/>
            <a:r>
              <a:rPr lang="en-US" sz="3200" b="1" dirty="0" smtClean="0">
                <a:solidFill>
                  <a:srgbClr val="FF0000"/>
                </a:solidFill>
                <a:sym typeface="+mn-ea"/>
              </a:rPr>
              <a:t>Diagnosis</a:t>
            </a:r>
          </a:p>
          <a:p>
            <a:pPr algn="l"/>
            <a:endParaRPr lang="en-US" sz="2400" b="1" dirty="0" smtClean="0">
              <a:solidFill>
                <a:srgbClr val="FF0000"/>
              </a:solidFill>
              <a:sym typeface="+mn-ea"/>
            </a:endParaRPr>
          </a:p>
          <a:p>
            <a:pPr algn="l"/>
            <a:r>
              <a:rPr lang="en-US" sz="2400" dirty="0" smtClean="0">
                <a:sym typeface="+mn-ea"/>
              </a:rPr>
              <a:t> stool sample to a laboratory to test for the presence of E. coli bacteria. The bacteria may be cultured to confirm the diagnosis and identify specific toxins, such as those produced by E. coli O157:H7.</a:t>
            </a:r>
          </a:p>
          <a:p>
            <a:pPr algn="l"/>
            <a:endParaRPr lang="en-US" sz="2400" dirty="0" smtClean="0">
              <a:sym typeface="+mn-ea"/>
            </a:endParaRPr>
          </a:p>
          <a:p>
            <a:pPr algn="l"/>
            <a:endParaRPr lang="en-US" sz="2400" dirty="0" smtClean="0">
              <a:sym typeface="+mn-ea"/>
            </a:endParaRPr>
          </a:p>
          <a:p>
            <a:pPr algn="l"/>
            <a:endParaRPr lang="en-US" sz="2400" dirty="0" smtClean="0">
              <a:sym typeface="+mn-ea"/>
            </a:endParaRPr>
          </a:p>
          <a:p>
            <a:pPr algn="l"/>
            <a:endParaRPr lang="en-US" sz="2400" dirty="0" smtClean="0"/>
          </a:p>
          <a:p>
            <a:pPr algn="l"/>
            <a:r>
              <a:rPr lang="en-US" sz="3200" b="1" dirty="0" smtClean="0">
                <a:solidFill>
                  <a:srgbClr val="FF0000"/>
                </a:solidFill>
                <a:sym typeface="+mn-ea"/>
              </a:rPr>
              <a:t>Treatments</a:t>
            </a:r>
          </a:p>
          <a:p>
            <a:pPr algn="l"/>
            <a:endParaRPr lang="en-US" sz="2400" b="1" dirty="0" smtClean="0">
              <a:solidFill>
                <a:srgbClr val="FF0000"/>
              </a:solidFill>
            </a:endParaRPr>
          </a:p>
          <a:p>
            <a:pPr algn="l"/>
            <a:r>
              <a:rPr lang="en-US" sz="2400" dirty="0" smtClean="0">
                <a:sym typeface="+mn-ea"/>
              </a:rPr>
              <a:t>Rest and fluids</a:t>
            </a:r>
            <a:endParaRPr lang="en-US" sz="2400" dirty="0" smtClean="0"/>
          </a:p>
          <a:p>
            <a:pPr algn="l"/>
            <a:r>
              <a:rPr lang="en-US" sz="2400" dirty="0" smtClean="0">
                <a:sym typeface="+mn-ea"/>
              </a:rPr>
              <a:t>Avoid taking an anti-diarrheal and  antibiotics  medication because they can increase the risk of serious complications </a:t>
            </a:r>
            <a:endParaRPr lang="en-US" sz="2400" dirty="0" smtClean="0"/>
          </a:p>
          <a:p>
            <a:pPr algn="l"/>
            <a:endParaRPr lang="en-US" sz="2400" dirty="0" smtClean="0"/>
          </a:p>
        </p:txBody>
      </p:sp>
      <p:pic>
        <p:nvPicPr>
          <p:cNvPr id="3" name="Picture 2" descr="photo_2025-01-20_20-55-52"/>
          <p:cNvPicPr>
            <a:picLocks noChangeAspect="1"/>
          </p:cNvPicPr>
          <p:nvPr/>
        </p:nvPicPr>
        <p:blipFill>
          <a:blip r:embed="rId2"/>
          <a:stretch>
            <a:fillRect/>
          </a:stretch>
        </p:blipFill>
        <p:spPr>
          <a:xfrm>
            <a:off x="10972800" y="1833880"/>
            <a:ext cx="3239770" cy="4029075"/>
          </a:xfrm>
          <a:prstGeom prst="rect">
            <a:avLst/>
          </a:prstGeom>
          <a:effectLst>
            <a:softEdge rad="63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4455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Platypi Medium" pitchFamily="34" charset="0"/>
                <a:cs typeface="Platypi Medium" pitchFamily="34" charset="0"/>
                <a:sym typeface="+mn-ea"/>
              </a:rPr>
              <a:t>4-Salmonellosis</a:t>
            </a:r>
            <a:endParaRPr lang="en-US" i="1" dirty="0">
              <a:latin typeface="Platypi Medium" pitchFamily="34" charset="0"/>
              <a:cs typeface="Platypi Medium" pitchFamily="34" charset="0"/>
            </a:endParaRPr>
          </a:p>
        </p:txBody>
      </p:sp>
      <p:sp>
        <p:nvSpPr>
          <p:cNvPr id="4" name="Content Placeholder 2"/>
          <p:cNvSpPr txBox="1"/>
          <p:nvPr/>
        </p:nvSpPr>
        <p:spPr>
          <a:xfrm>
            <a:off x="838199" y="1457959"/>
            <a:ext cx="13018477" cy="59135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t>Salmonella</a:t>
            </a:r>
            <a:r>
              <a:rPr lang="en-US" sz="2800" dirty="0" smtClean="0"/>
              <a:t>, the name of a group of bacteria, </a:t>
            </a:r>
          </a:p>
          <a:p>
            <a:endParaRPr lang="en-US" sz="2800" dirty="0"/>
          </a:p>
          <a:p>
            <a:r>
              <a:rPr lang="en-US" sz="2800" dirty="0" smtClean="0"/>
              <a:t>is one of the </a:t>
            </a:r>
            <a:r>
              <a:rPr lang="en-US" sz="2800" dirty="0" smtClean="0">
                <a:solidFill>
                  <a:srgbClr val="FF0000"/>
                </a:solidFill>
              </a:rPr>
              <a:t>most </a:t>
            </a:r>
            <a:r>
              <a:rPr lang="en-US" sz="2800" dirty="0" smtClean="0"/>
              <a:t>common causes of food </a:t>
            </a:r>
          </a:p>
          <a:p>
            <a:endParaRPr lang="en-US" sz="2800" dirty="0"/>
          </a:p>
          <a:p>
            <a:pPr marL="0" indent="0">
              <a:buNone/>
            </a:pPr>
            <a:r>
              <a:rPr lang="en-US" sz="2800" dirty="0" smtClean="0"/>
              <a:t>poisoning</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and </a:t>
            </a:r>
            <a:r>
              <a:rPr lang="en-US" sz="2800" dirty="0" smtClean="0">
                <a:solidFill>
                  <a:srgbClr val="FF0000"/>
                </a:solidFill>
              </a:rPr>
              <a:t>leading </a:t>
            </a:r>
            <a:r>
              <a:rPr lang="en-US" sz="2800" dirty="0" smtClean="0"/>
              <a:t>cause of bacterial diarrhea worldwide.</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b="1" dirty="0" smtClean="0">
                <a:solidFill>
                  <a:srgbClr val="FF0000"/>
                </a:solidFill>
              </a:rPr>
              <a:t> </a:t>
            </a:r>
            <a:endParaRPr lang="en-US" sz="2800" i="1" dirty="0" smtClean="0"/>
          </a:p>
        </p:txBody>
      </p:sp>
      <p:pic>
        <p:nvPicPr>
          <p:cNvPr id="5" name="Picture 3" descr="photo_2025-01-17_00-55-05"/>
          <p:cNvPicPr>
            <a:picLocks noChangeAspect="1"/>
          </p:cNvPicPr>
          <p:nvPr/>
        </p:nvPicPr>
        <p:blipFill>
          <a:blip r:embed="rId2"/>
          <a:srcRect t="6627" b="16738"/>
          <a:stretch>
            <a:fillRect/>
          </a:stretch>
        </p:blipFill>
        <p:spPr>
          <a:xfrm>
            <a:off x="8276897" y="1277007"/>
            <a:ext cx="5927833" cy="6321972"/>
          </a:xfrm>
          <a:prstGeom prst="rect">
            <a:avLst/>
          </a:prstGeom>
          <a:effectLst>
            <a:softEdge rad="127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4455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prstClr val="black"/>
                </a:solidFill>
                <a:latin typeface="Platypi Medium" pitchFamily="34" charset="0"/>
                <a:cs typeface="Platypi Medium" pitchFamily="34" charset="0"/>
                <a:sym typeface="+mn-ea"/>
              </a:rPr>
              <a:t>4-Salmonellosis</a:t>
            </a:r>
            <a:endParaRPr lang="en-US" i="1" dirty="0">
              <a:solidFill>
                <a:prstClr val="black"/>
              </a:solidFill>
              <a:latin typeface="Platypi Medium" pitchFamily="34" charset="0"/>
              <a:cs typeface="Platypi Medium" pitchFamily="34" charset="0"/>
            </a:endParaRPr>
          </a:p>
        </p:txBody>
      </p:sp>
      <p:sp>
        <p:nvSpPr>
          <p:cNvPr id="4" name="Content Placeholder 2"/>
          <p:cNvSpPr txBox="1"/>
          <p:nvPr/>
        </p:nvSpPr>
        <p:spPr>
          <a:xfrm>
            <a:off x="838199" y="1457959"/>
            <a:ext cx="13018477" cy="59135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solidFill>
                <a:prstClr val="black"/>
              </a:solidFill>
            </a:endParaRPr>
          </a:p>
          <a:p>
            <a:pPr marL="0" indent="0">
              <a:buFont typeface="Arial" panose="020B0604020202020204" pitchFamily="34" charset="0"/>
              <a:buNone/>
            </a:pPr>
            <a:r>
              <a:rPr lang="en-US" sz="2800" b="1" dirty="0" smtClean="0">
                <a:solidFill>
                  <a:srgbClr val="FF0000"/>
                </a:solidFill>
              </a:rPr>
              <a:t> Mode of transmission</a:t>
            </a:r>
            <a:r>
              <a:rPr lang="en-US" sz="2800" dirty="0" smtClean="0">
                <a:solidFill>
                  <a:srgbClr val="FF0000"/>
                </a:solidFill>
              </a:rPr>
              <a:t> </a:t>
            </a:r>
            <a:r>
              <a:rPr lang="en-US" sz="2800" dirty="0" smtClean="0">
                <a:solidFill>
                  <a:prstClr val="black"/>
                </a:solidFill>
              </a:rPr>
              <a:t>by fecal-oral: direct or indirect</a:t>
            </a:r>
          </a:p>
          <a:p>
            <a:r>
              <a:rPr lang="en-US" sz="2800" dirty="0" smtClean="0">
                <a:solidFill>
                  <a:prstClr val="black"/>
                </a:solidFill>
              </a:rPr>
              <a:t>﻿﻿Commonly contaminated items :﻿﻿Meat, eggs, water</a:t>
            </a:r>
          </a:p>
          <a:p>
            <a:r>
              <a:rPr lang="en-US" sz="2800" dirty="0" smtClean="0">
                <a:solidFill>
                  <a:prstClr val="black"/>
                </a:solidFill>
              </a:rPr>
              <a:t>﻿﻿Fecal material from: Livestock, dogs, cats, adult poultry</a:t>
            </a:r>
          </a:p>
          <a:p>
            <a:endParaRPr lang="en-US" sz="2800" dirty="0" smtClean="0">
              <a:solidFill>
                <a:prstClr val="black"/>
              </a:solidFill>
            </a:endParaRPr>
          </a:p>
          <a:p>
            <a:pPr marL="0" indent="0">
              <a:buFont typeface="Arial" panose="020B0604020202020204" pitchFamily="34" charset="0"/>
              <a:buNone/>
            </a:pPr>
            <a:r>
              <a:rPr lang="en-US" sz="2800" b="1" dirty="0" smtClean="0">
                <a:solidFill>
                  <a:srgbClr val="FF0000"/>
                </a:solidFill>
              </a:rPr>
              <a:t>Two broad classification:</a:t>
            </a:r>
          </a:p>
          <a:p>
            <a:r>
              <a:rPr lang="en-US" sz="2800" dirty="0" smtClean="0">
                <a:solidFill>
                  <a:prstClr val="black"/>
                </a:solidFill>
              </a:rPr>
              <a:t>﻿﻿Non-</a:t>
            </a:r>
            <a:r>
              <a:rPr lang="en-US" sz="2800" dirty="0" err="1" smtClean="0">
                <a:solidFill>
                  <a:prstClr val="black"/>
                </a:solidFill>
              </a:rPr>
              <a:t>typhoidal</a:t>
            </a:r>
            <a:r>
              <a:rPr lang="en-US" sz="2800" dirty="0" smtClean="0">
                <a:solidFill>
                  <a:prstClr val="black"/>
                </a:solidFill>
              </a:rPr>
              <a:t> salmonella  : ﻿﻿Carried by both humans and animals</a:t>
            </a:r>
          </a:p>
          <a:p>
            <a:r>
              <a:rPr lang="en-US" sz="2800" dirty="0" smtClean="0">
                <a:solidFill>
                  <a:prstClr val="black"/>
                </a:solidFill>
              </a:rPr>
              <a:t>﻿﻿Ex: </a:t>
            </a:r>
            <a:r>
              <a:rPr lang="en-US" sz="2800" i="1" dirty="0" smtClean="0">
                <a:solidFill>
                  <a:prstClr val="black"/>
                </a:solidFill>
              </a:rPr>
              <a:t>salmonella </a:t>
            </a:r>
            <a:r>
              <a:rPr lang="en-US" sz="2800" i="1" dirty="0" err="1" smtClean="0">
                <a:solidFill>
                  <a:prstClr val="black"/>
                </a:solidFill>
              </a:rPr>
              <a:t>javiana</a:t>
            </a:r>
            <a:r>
              <a:rPr lang="en-US" sz="2800" i="1" dirty="0" smtClean="0">
                <a:solidFill>
                  <a:prstClr val="black"/>
                </a:solidFill>
              </a:rPr>
              <a:t> </a:t>
            </a:r>
            <a:r>
              <a:rPr lang="en-US" sz="2800" dirty="0" smtClean="0">
                <a:solidFill>
                  <a:prstClr val="black"/>
                </a:solidFill>
              </a:rPr>
              <a:t>&amp; </a:t>
            </a:r>
            <a:r>
              <a:rPr lang="en-US" sz="2800" i="1" dirty="0" smtClean="0">
                <a:solidFill>
                  <a:prstClr val="black"/>
                </a:solidFill>
              </a:rPr>
              <a:t>salmonella </a:t>
            </a:r>
            <a:r>
              <a:rPr lang="en-US" sz="2800" i="1" dirty="0" err="1" smtClean="0">
                <a:solidFill>
                  <a:prstClr val="black"/>
                </a:solidFill>
              </a:rPr>
              <a:t>enteritidis</a:t>
            </a:r>
            <a:endParaRPr lang="en-US" sz="2800" i="1" dirty="0" smtClean="0">
              <a:solidFill>
                <a:prstClr val="black"/>
              </a:solidFill>
            </a:endParaRPr>
          </a:p>
          <a:p>
            <a:r>
              <a:rPr lang="en-US" sz="2800" dirty="0" smtClean="0">
                <a:solidFill>
                  <a:prstClr val="black"/>
                </a:solidFill>
              </a:rPr>
              <a:t>﻿﻿</a:t>
            </a:r>
            <a:r>
              <a:rPr lang="en-US" sz="2800" dirty="0" err="1" smtClean="0">
                <a:solidFill>
                  <a:prstClr val="black"/>
                </a:solidFill>
              </a:rPr>
              <a:t>Typhoidal</a:t>
            </a:r>
            <a:r>
              <a:rPr lang="en-US" sz="2800" dirty="0" smtClean="0">
                <a:solidFill>
                  <a:prstClr val="black"/>
                </a:solidFill>
              </a:rPr>
              <a:t> salmonella ﻿﻿Carried only by humans﻿﻿  :  Ex: </a:t>
            </a:r>
            <a:r>
              <a:rPr lang="en-US" sz="2800" i="1" dirty="0" smtClean="0">
                <a:solidFill>
                  <a:prstClr val="black"/>
                </a:solidFill>
              </a:rPr>
              <a:t>salmonella </a:t>
            </a:r>
            <a:r>
              <a:rPr lang="en-US" sz="2800" i="1" dirty="0" err="1" smtClean="0">
                <a:solidFill>
                  <a:prstClr val="black"/>
                </a:solidFill>
              </a:rPr>
              <a:t>typhi</a:t>
            </a:r>
          </a:p>
        </p:txBody>
      </p:sp>
      <p:pic>
        <p:nvPicPr>
          <p:cNvPr id="5" name="Picture 3" descr="photo_2025-01-17_00-55-05"/>
          <p:cNvPicPr>
            <a:picLocks noChangeAspect="1"/>
          </p:cNvPicPr>
          <p:nvPr/>
        </p:nvPicPr>
        <p:blipFill>
          <a:blip r:embed="rId2"/>
          <a:srcRect t="6627" b="16738"/>
          <a:stretch>
            <a:fillRect/>
          </a:stretch>
        </p:blipFill>
        <p:spPr>
          <a:xfrm>
            <a:off x="10846484" y="1690688"/>
            <a:ext cx="3429000" cy="3845071"/>
          </a:xfrm>
          <a:prstGeom prst="rect">
            <a:avLst/>
          </a:prstGeom>
          <a:effectLst>
            <a:softEdge rad="12700"/>
          </a:effectLst>
        </p:spPr>
      </p:pic>
    </p:spTree>
    <p:extLst>
      <p:ext uri="{BB962C8B-B14F-4D97-AF65-F5344CB8AC3E}">
        <p14:creationId xmlns:p14="http://schemas.microsoft.com/office/powerpoint/2010/main" val="62759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144110" y="551793"/>
            <a:ext cx="9475076" cy="6495393"/>
          </a:xfrm>
          <a:prstGeom prst="rect">
            <a:avLst/>
          </a:prstGeom>
          <a:noFill/>
        </p:spPr>
        <p:txBody>
          <a:bodyPr wrap="square" lIns="0" tIns="0" rIns="0" bIns="0" rtlCol="0" anchor="t"/>
          <a:lstStyle/>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Food poisoning,  is  a common health concern ,</a:t>
            </a:r>
          </a:p>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caused by consuming contaminated food or drink.</a:t>
            </a: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 </a:t>
            </a: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It is a wide-ranging term, encompassing various </a:t>
            </a: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types of illnesses caused </a:t>
            </a:r>
          </a:p>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by a vast array of pathogens like bacteria or its toxin,</a:t>
            </a: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 viruses, and parasites.</a:t>
            </a:r>
            <a:endParaRPr lang="en-US" sz="3200" dirty="0" smtClean="0">
              <a:latin typeface="Times New Roman" pitchFamily="18" charset="0"/>
              <a:cs typeface="Times New Roman" pitchFamily="18" charset="0"/>
            </a:endParaRPr>
          </a:p>
          <a:p>
            <a:pPr marL="0" indent="0">
              <a:lnSpc>
                <a:spcPts val="2850"/>
              </a:lnSpc>
              <a:buNone/>
            </a:pPr>
            <a:endParaRPr lang="en-US" sz="3200" dirty="0">
              <a:latin typeface="Times New Roman" pitchFamily="18" charset="0"/>
              <a:cs typeface="Times New Roman" pitchFamily="18" charset="0"/>
            </a:endParaRPr>
          </a:p>
        </p:txBody>
      </p:sp>
      <p:sp>
        <p:nvSpPr>
          <p:cNvPr id="7" name="مستطيل 6"/>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Content Placeholder 2"/>
          <p:cNvSpPr txBox="1"/>
          <p:nvPr/>
        </p:nvSpPr>
        <p:spPr>
          <a:xfrm>
            <a:off x="838198" y="998807"/>
            <a:ext cx="12554243" cy="58802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smtClean="0">
                <a:solidFill>
                  <a:srgbClr val="FF0000"/>
                </a:solidFill>
              </a:rPr>
              <a:t>Incubation period:</a:t>
            </a:r>
            <a:r>
              <a:rPr lang="en-US" smtClean="0"/>
              <a:t> 6-72 hours  but illness usually occurs within 12-36 hours after exposure.</a:t>
            </a:r>
          </a:p>
          <a:p>
            <a:pPr marL="0" indent="0">
              <a:buFont typeface="Arial" panose="020B0604020202020204" pitchFamily="34" charset="0"/>
              <a:buNone/>
            </a:pPr>
            <a:endParaRPr lang="en-US" smtClean="0"/>
          </a:p>
          <a:p>
            <a:r>
              <a:rPr lang="en-US" smtClean="0"/>
              <a:t>﻿﻿The illness usually lasts 4-7 days, and most people recover without treatment.</a:t>
            </a:r>
          </a:p>
          <a:p>
            <a:pPr marL="0" indent="0">
              <a:buFont typeface="Arial" panose="020B0604020202020204" pitchFamily="34" charset="0"/>
              <a:buNone/>
            </a:pPr>
            <a:endParaRPr lang="en-US" smtClean="0"/>
          </a:p>
          <a:p>
            <a:r>
              <a:rPr lang="en-US" smtClean="0"/>
              <a:t> Rates of invasive infections and death are generally </a:t>
            </a:r>
            <a:r>
              <a:rPr lang="en-US" smtClean="0">
                <a:solidFill>
                  <a:srgbClr val="FF0000"/>
                </a:solidFill>
              </a:rPr>
              <a:t>higher </a:t>
            </a:r>
            <a:r>
              <a:rPr lang="en-US" smtClean="0"/>
              <a:t>among infants, older adults, and people with immunosuppressive conditions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199" y="1691005"/>
            <a:ext cx="12568311" cy="56382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FF0000"/>
                </a:solidFill>
              </a:rPr>
              <a:t>Diagnosis </a:t>
            </a:r>
            <a:r>
              <a:rPr lang="en-US" sz="2400" dirty="0" smtClean="0"/>
              <a:t>is based on isolation of Salmonella organisms from stool sample</a:t>
            </a:r>
          </a:p>
          <a:p>
            <a:r>
              <a:rPr lang="en-US" sz="2400" dirty="0" smtClean="0"/>
              <a:t>﻿﻿About 40% of isolates are obtained from routine stool culture, but isolates are also obtained from blood, urine, and material from sites of infection</a:t>
            </a:r>
          </a:p>
          <a:p>
            <a:r>
              <a:rPr lang="en-US" sz="2400" dirty="0" smtClean="0"/>
              <a:t>﻿﻿Isolates of salmonellae are needed for serotyping and antimicrobial susceptibility testing</a:t>
            </a:r>
          </a:p>
          <a:p>
            <a:r>
              <a:rPr lang="en-US" sz="2400" dirty="0" smtClean="0"/>
              <a:t>﻿﻿PCR</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b="1" dirty="0" smtClean="0">
                <a:solidFill>
                  <a:srgbClr val="FF0000"/>
                </a:solidFill>
              </a:rPr>
              <a:t>Treatment</a:t>
            </a:r>
          </a:p>
          <a:p>
            <a:r>
              <a:rPr lang="en-US" sz="2400" dirty="0" smtClean="0"/>
              <a:t>﻿﻿Uncomplicated salmonella infection with supportive therapy and no antimicrobial agents</a:t>
            </a:r>
          </a:p>
          <a:p>
            <a:r>
              <a:rPr lang="en-US" sz="2400" dirty="0" smtClean="0"/>
              <a:t>﻿﻿Fluoroquinolones: azithromycin and rifaximin are also commonly used in severe illness</a:t>
            </a:r>
          </a:p>
          <a:p>
            <a:r>
              <a:rPr lang="en-US" sz="2400" dirty="0" smtClean="0"/>
              <a:t>﻿﻿Resistance to antimicrobial agents varies by serotype and geographic region.</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52170" y="365125"/>
            <a:ext cx="1299034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Platypi Medium" pitchFamily="34" charset="0"/>
                <a:cs typeface="Platypi Medium" pitchFamily="34" charset="0"/>
                <a:sym typeface="+mn-ea"/>
              </a:rPr>
              <a:t>5-CLOSTRIDIUM BOTULINUM</a:t>
            </a:r>
            <a:endParaRPr lang="en-US" i="1" dirty="0">
              <a:latin typeface="Platypi Medium" pitchFamily="34" charset="0"/>
              <a:cs typeface="Platypi Medium" pitchFamily="34" charset="0"/>
            </a:endParaRPr>
          </a:p>
        </p:txBody>
      </p:sp>
      <p:sp>
        <p:nvSpPr>
          <p:cNvPr id="4" name="Content Placeholder 2"/>
          <p:cNvSpPr txBox="1"/>
          <p:nvPr/>
        </p:nvSpPr>
        <p:spPr>
          <a:xfrm>
            <a:off x="838199" y="1591310"/>
            <a:ext cx="12990343" cy="6202191"/>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t> ﻿</a:t>
            </a:r>
            <a:r>
              <a:rPr lang="en-US" sz="3500" i="1" dirty="0" smtClean="0"/>
              <a:t>Clostridium </a:t>
            </a:r>
            <a:r>
              <a:rPr lang="en-US" sz="3500" i="1" dirty="0" err="1" smtClean="0"/>
              <a:t>botulinum</a:t>
            </a:r>
            <a:r>
              <a:rPr lang="en-US" sz="3500" i="1" dirty="0" smtClean="0"/>
              <a:t> </a:t>
            </a:r>
            <a:r>
              <a:rPr lang="en-US" sz="3500" dirty="0" smtClean="0"/>
              <a:t>is an anaerobic Gram +</a:t>
            </a:r>
            <a:r>
              <a:rPr lang="en-US" sz="3500" dirty="0" err="1" smtClean="0"/>
              <a:t>ve</a:t>
            </a:r>
            <a:r>
              <a:rPr lang="en-US" sz="3500" dirty="0" smtClean="0"/>
              <a:t>, spore forming, rod.</a:t>
            </a:r>
          </a:p>
          <a:p>
            <a:r>
              <a:rPr lang="en-US" sz="3500" dirty="0" smtClean="0"/>
              <a:t>  ﻿﻿The spores are heat resistant and exist widely in the environment, and in the absence of oxygen they germinate, grow and produce toxins.</a:t>
            </a:r>
          </a:p>
          <a:p>
            <a:r>
              <a:rPr lang="en-US" sz="3500" dirty="0" smtClean="0"/>
              <a:t> </a:t>
            </a:r>
            <a:r>
              <a:rPr lang="en-US" sz="3500" dirty="0" err="1" smtClean="0"/>
              <a:t>Botulinum</a:t>
            </a:r>
            <a:r>
              <a:rPr lang="en-US" sz="3500" dirty="0" smtClean="0"/>
              <a:t> toxins are one of the most </a:t>
            </a:r>
            <a:r>
              <a:rPr lang="en-US" sz="3500" dirty="0" smtClean="0">
                <a:solidFill>
                  <a:srgbClr val="FF0000"/>
                </a:solidFill>
              </a:rPr>
              <a:t>lethal </a:t>
            </a:r>
            <a:r>
              <a:rPr lang="en-US" sz="3500" dirty="0" smtClean="0"/>
              <a:t>substance known. It blocks the nerve function.</a:t>
            </a:r>
          </a:p>
          <a:p>
            <a:r>
              <a:rPr lang="en-US" sz="3500" dirty="0" smtClean="0"/>
              <a:t>mortality rate is high </a:t>
            </a:r>
            <a:r>
              <a:rPr lang="en-US" sz="3500" dirty="0" smtClean="0">
                <a:solidFill>
                  <a:srgbClr val="FF0000"/>
                </a:solidFill>
              </a:rPr>
              <a:t>5-10%</a:t>
            </a:r>
            <a:r>
              <a:rPr lang="en-US" sz="3500" dirty="0" smtClean="0"/>
              <a:t> of cases.</a:t>
            </a:r>
          </a:p>
          <a:p>
            <a:endParaRPr lang="en-US" sz="3500" dirty="0" smtClean="0"/>
          </a:p>
          <a:p>
            <a:pPr marL="0" indent="0">
              <a:buFont typeface="Arial" panose="020B0604020202020204" pitchFamily="34" charset="0"/>
              <a:buNone/>
            </a:pPr>
            <a:endParaRPr lang="en-US" sz="3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52170" y="365125"/>
            <a:ext cx="1299034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prstClr val="black"/>
                </a:solidFill>
                <a:latin typeface="Platypi Medium" pitchFamily="34" charset="0"/>
                <a:cs typeface="Platypi Medium" pitchFamily="34" charset="0"/>
                <a:sym typeface="+mn-ea"/>
              </a:rPr>
              <a:t>5-CLOSTRIDIUM BOTULINUM</a:t>
            </a:r>
            <a:endParaRPr lang="en-US" i="1" dirty="0">
              <a:solidFill>
                <a:prstClr val="black"/>
              </a:solidFill>
              <a:latin typeface="Platypi Medium" pitchFamily="34" charset="0"/>
              <a:cs typeface="Platypi Medium" pitchFamily="34" charset="0"/>
            </a:endParaRPr>
          </a:p>
        </p:txBody>
      </p:sp>
      <p:sp>
        <p:nvSpPr>
          <p:cNvPr id="4" name="Content Placeholder 2"/>
          <p:cNvSpPr txBox="1"/>
          <p:nvPr/>
        </p:nvSpPr>
        <p:spPr>
          <a:xfrm>
            <a:off x="838199" y="1591310"/>
            <a:ext cx="12990343" cy="6202191"/>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solidFill>
                  <a:prstClr val="black"/>
                </a:solidFill>
              </a:rPr>
              <a:t> ﻿</a:t>
            </a:r>
          </a:p>
          <a:p>
            <a:pPr marL="0" indent="0">
              <a:buFont typeface="Arial" panose="020B0604020202020204" pitchFamily="34" charset="0"/>
              <a:buNone/>
            </a:pPr>
            <a:r>
              <a:rPr lang="en-US" sz="3500" b="1" dirty="0" smtClean="0">
                <a:solidFill>
                  <a:srgbClr val="FF0000"/>
                </a:solidFill>
              </a:rPr>
              <a:t>Mode Of Transmission:</a:t>
            </a:r>
          </a:p>
          <a:p>
            <a:r>
              <a:rPr lang="en-US" sz="3500" dirty="0" smtClean="0">
                <a:solidFill>
                  <a:prstClr val="black"/>
                </a:solidFill>
              </a:rPr>
              <a:t> ﻿Consumption of improperly processed food including canned tuna, meat products such as sausage.</a:t>
            </a:r>
          </a:p>
          <a:p>
            <a:pPr marL="0" indent="0">
              <a:buNone/>
            </a:pPr>
            <a:endParaRPr lang="en-US" sz="3500" dirty="0" smtClean="0">
              <a:solidFill>
                <a:prstClr val="black"/>
              </a:solidFill>
            </a:endParaRPr>
          </a:p>
          <a:p>
            <a:r>
              <a:rPr lang="en-US" sz="3500" dirty="0" smtClean="0">
                <a:solidFill>
                  <a:prstClr val="black"/>
                </a:solidFill>
              </a:rPr>
              <a:t> </a:t>
            </a:r>
            <a:r>
              <a:rPr lang="en-US" sz="3500" dirty="0" err="1" smtClean="0">
                <a:solidFill>
                  <a:prstClr val="black"/>
                </a:solidFill>
              </a:rPr>
              <a:t>Feco</a:t>
            </a:r>
            <a:r>
              <a:rPr lang="en-US" sz="3500" dirty="0" smtClean="0">
                <a:solidFill>
                  <a:prstClr val="black"/>
                </a:solidFill>
              </a:rPr>
              <a:t>-oral ex soil</a:t>
            </a:r>
          </a:p>
          <a:p>
            <a:pPr marL="0" indent="0">
              <a:buFont typeface="Arial" panose="020B0604020202020204" pitchFamily="34" charset="0"/>
              <a:buNone/>
            </a:pPr>
            <a:endParaRPr lang="en-US" sz="3500" dirty="0" smtClean="0">
              <a:solidFill>
                <a:prstClr val="black"/>
              </a:solidFill>
            </a:endParaRPr>
          </a:p>
          <a:p>
            <a:pPr marL="0" indent="0">
              <a:buFont typeface="Arial" panose="020B0604020202020204" pitchFamily="34" charset="0"/>
              <a:buNone/>
            </a:pPr>
            <a:r>
              <a:rPr lang="en-US" sz="3500" dirty="0" smtClean="0">
                <a:solidFill>
                  <a:prstClr val="black"/>
                </a:solidFill>
              </a:rPr>
              <a:t> </a:t>
            </a:r>
            <a:r>
              <a:rPr lang="en-US" sz="3500" b="1" dirty="0" smtClean="0">
                <a:solidFill>
                  <a:srgbClr val="FF0000"/>
                </a:solidFill>
              </a:rPr>
              <a:t>IP  </a:t>
            </a:r>
            <a:r>
              <a:rPr lang="en-US" sz="3500" dirty="0" smtClean="0">
                <a:solidFill>
                  <a:prstClr val="black"/>
                </a:solidFill>
              </a:rPr>
              <a:t>Commonly 12-36 hours (minimum 4hours to 8 days maximum)</a:t>
            </a:r>
          </a:p>
          <a:p>
            <a:pPr marL="0" indent="0">
              <a:buFont typeface="Arial" panose="020B0604020202020204" pitchFamily="34" charset="0"/>
              <a:buNone/>
            </a:pPr>
            <a:endParaRPr lang="en-US" sz="3500" dirty="0">
              <a:solidFill>
                <a:prstClr val="black"/>
              </a:solidFill>
            </a:endParaRPr>
          </a:p>
        </p:txBody>
      </p:sp>
    </p:spTree>
    <p:extLst>
      <p:ext uri="{BB962C8B-B14F-4D97-AF65-F5344CB8AC3E}">
        <p14:creationId xmlns:p14="http://schemas.microsoft.com/office/powerpoint/2010/main" val="259283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pic>
        <p:nvPicPr>
          <p:cNvPr id="3" name="Picture 3" descr="photo_2025-01-16_18-43-31"/>
          <p:cNvPicPr>
            <a:picLocks noChangeAspect="1"/>
          </p:cNvPicPr>
          <p:nvPr/>
        </p:nvPicPr>
        <p:blipFill>
          <a:blip r:embed="rId2"/>
          <a:stretch>
            <a:fillRect/>
          </a:stretch>
        </p:blipFill>
        <p:spPr>
          <a:xfrm>
            <a:off x="715010" y="914399"/>
            <a:ext cx="12930652" cy="68181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200" y="1825625"/>
            <a:ext cx="12807462" cy="5644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 • ﻿﻿History &amp;Examination.</a:t>
            </a:r>
          </a:p>
          <a:p>
            <a:pPr marL="0" indent="0">
              <a:buFont typeface="Arial" panose="020B0604020202020204" pitchFamily="34" charset="0"/>
              <a:buNone/>
            </a:pPr>
            <a:r>
              <a:rPr lang="en-US" smtClean="0"/>
              <a:t> • ﻿﻿Laboratory confirmation including :</a:t>
            </a:r>
          </a:p>
          <a:p>
            <a:pPr marL="0" indent="0">
              <a:buFont typeface="Arial" panose="020B0604020202020204" pitchFamily="34" charset="0"/>
              <a:buNone/>
            </a:pPr>
            <a:r>
              <a:rPr lang="en-US" smtClean="0"/>
              <a:t> 1. ﻿﻿﻿Demonstrating the presence of botulinum toxins in serum, stool or food.</a:t>
            </a:r>
          </a:p>
          <a:p>
            <a:pPr marL="0" indent="0">
              <a:buFont typeface="Arial" panose="020B0604020202020204" pitchFamily="34" charset="0"/>
              <a:buNone/>
            </a:pPr>
            <a:r>
              <a:rPr lang="en-US" smtClean="0"/>
              <a:t> 2. ﻿﻿﻿Culture of C. botulinum from stool or food.</a:t>
            </a:r>
          </a:p>
          <a:p>
            <a:pPr marL="0" indent="0">
              <a:buFont typeface="Arial" panose="020B0604020202020204" pitchFamily="34" charset="0"/>
              <a:buNone/>
            </a:pPr>
            <a:endParaRPr lang="en-US" smtClean="0"/>
          </a:p>
          <a:p>
            <a:pPr marL="0" indent="0">
              <a:buFont typeface="Arial" panose="020B0604020202020204" pitchFamily="34" charset="0"/>
              <a:buNone/>
            </a:pPr>
            <a:r>
              <a:rPr lang="en-US" b="1" smtClean="0">
                <a:solidFill>
                  <a:srgbClr val="FF0000"/>
                </a:solidFill>
              </a:rPr>
              <a:t>Treatment:</a:t>
            </a:r>
          </a:p>
          <a:p>
            <a:pPr marL="0" indent="0">
              <a:buFont typeface="Arial" panose="020B0604020202020204" pitchFamily="34" charset="0"/>
              <a:buNone/>
            </a:pPr>
            <a:r>
              <a:rPr lang="en-US" smtClean="0"/>
              <a:t> • ﻿﻿Antitoxin ( neutralising antibodies).</a:t>
            </a:r>
          </a:p>
          <a:p>
            <a:pPr marL="0" indent="0">
              <a:buFont typeface="Arial" panose="020B0604020202020204" pitchFamily="34" charset="0"/>
              <a:buNone/>
            </a:pPr>
            <a:r>
              <a:rPr lang="en-US" smtClean="0"/>
              <a:t> • ﻿﻿Antibiotics ( penicillin G or metronidazole).</a:t>
            </a:r>
          </a:p>
          <a:p>
            <a:pPr marL="0" indent="0">
              <a:buFont typeface="Arial" panose="020B0604020202020204" pitchFamily="34" charset="0"/>
              <a:buNone/>
            </a:pPr>
            <a:r>
              <a:rPr lang="en-US" smtClean="0"/>
              <a:t> • ﻿﻿Mechanical ventilation.</a:t>
            </a:r>
            <a:endParaRPr lang="en-US" dirty="0"/>
          </a:p>
        </p:txBody>
      </p:sp>
      <p:pic>
        <p:nvPicPr>
          <p:cNvPr id="5" name="Picture 3" descr="photo_2024-12-15_22-04-45"/>
          <p:cNvPicPr>
            <a:picLocks noChangeAspect="1"/>
          </p:cNvPicPr>
          <p:nvPr/>
        </p:nvPicPr>
        <p:blipFill>
          <a:blip r:embed="rId2"/>
          <a:stretch>
            <a:fillRect/>
          </a:stretch>
        </p:blipFill>
        <p:spPr>
          <a:xfrm>
            <a:off x="10810094" y="4338955"/>
            <a:ext cx="3130990" cy="31309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325762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a:solidFill>
                  <a:srgbClr val="FF0000"/>
                </a:solidFill>
                <a:latin typeface="Platypi Medium" pitchFamily="34" charset="0"/>
                <a:cs typeface="Platypi Medium" pitchFamily="34" charset="0"/>
                <a:sym typeface="+mn-ea"/>
              </a:rPr>
              <a:t>6</a:t>
            </a:r>
            <a:r>
              <a:rPr lang="en-US" sz="5400" i="1" dirty="0" smtClean="0">
                <a:solidFill>
                  <a:srgbClr val="FF0000"/>
                </a:solidFill>
                <a:latin typeface="Platypi Medium" pitchFamily="34" charset="0"/>
                <a:cs typeface="Platypi Medium" pitchFamily="34" charset="0"/>
                <a:sym typeface="+mn-ea"/>
              </a:rPr>
              <a:t>-Shigella </a:t>
            </a:r>
            <a:endParaRPr lang="en-US" sz="5400" i="1" dirty="0" smtClean="0">
              <a:solidFill>
                <a:srgbClr val="FF0000"/>
              </a:solidFill>
              <a:latin typeface="Platypi Medium" pitchFamily="34" charset="0"/>
              <a:cs typeface="Platypi Medium" pitchFamily="34" charset="0"/>
              <a:sym typeface="+mn-ea"/>
            </a:endParaRPr>
          </a:p>
        </p:txBody>
      </p:sp>
      <p:sp>
        <p:nvSpPr>
          <p:cNvPr id="4" name="Content Placeholder 2"/>
          <p:cNvSpPr txBox="1"/>
          <p:nvPr/>
        </p:nvSpPr>
        <p:spPr>
          <a:xfrm>
            <a:off x="838200" y="1544955"/>
            <a:ext cx="13145086" cy="624854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35" i="1" dirty="0" smtClean="0">
                <a:cs typeface="+mn-lt"/>
              </a:rPr>
              <a:t>Shigella</a:t>
            </a:r>
            <a:r>
              <a:rPr lang="en-US" sz="3335" dirty="0" smtClean="0">
                <a:cs typeface="+mn-lt"/>
              </a:rPr>
              <a:t> is a group of bacteria that causes shigellosis, a type of food poisoning. The infection can cause  watery or </a:t>
            </a:r>
            <a:r>
              <a:rPr lang="en-US" sz="3335" dirty="0" smtClean="0">
                <a:solidFill>
                  <a:srgbClr val="FF0000"/>
                </a:solidFill>
                <a:cs typeface="+mn-lt"/>
              </a:rPr>
              <a:t>bloody </a:t>
            </a:r>
            <a:r>
              <a:rPr lang="en-US" sz="3335" dirty="0" smtClean="0">
                <a:cs typeface="+mn-lt"/>
              </a:rPr>
              <a:t>diarrhea.</a:t>
            </a:r>
          </a:p>
          <a:p>
            <a:endParaRPr lang="en-US" sz="3335" dirty="0" smtClean="0">
              <a:cs typeface="+mn-lt"/>
            </a:endParaRPr>
          </a:p>
          <a:p>
            <a:r>
              <a:rPr lang="en-US" sz="3335" dirty="0" smtClean="0">
                <a:solidFill>
                  <a:srgbClr val="FF0000"/>
                </a:solidFill>
                <a:cs typeface="+mn-lt"/>
              </a:rPr>
              <a:t>Children </a:t>
            </a:r>
            <a:r>
              <a:rPr lang="en-US" sz="3335" dirty="0" smtClean="0">
                <a:cs typeface="+mn-lt"/>
              </a:rPr>
              <a:t>under </a:t>
            </a:r>
            <a:r>
              <a:rPr lang="en-US" sz="3335" dirty="0" smtClean="0">
                <a:solidFill>
                  <a:srgbClr val="FF0000"/>
                </a:solidFill>
                <a:cs typeface="+mn-lt"/>
              </a:rPr>
              <a:t>age 5 </a:t>
            </a:r>
            <a:r>
              <a:rPr lang="en-US" sz="3335" dirty="0" smtClean="0">
                <a:cs typeface="+mn-lt"/>
              </a:rPr>
              <a:t>are most likely to get </a:t>
            </a:r>
            <a:r>
              <a:rPr lang="en-US" sz="3335" dirty="0" err="1" smtClean="0">
                <a:cs typeface="+mn-lt"/>
              </a:rPr>
              <a:t>shigella</a:t>
            </a:r>
            <a:r>
              <a:rPr lang="en-US" sz="3335" dirty="0" smtClean="0">
                <a:cs typeface="+mn-lt"/>
              </a:rPr>
              <a:t> infection. But the illness can happen at any age. </a:t>
            </a:r>
          </a:p>
          <a:p>
            <a:endParaRPr lang="en-US" sz="3335" dirty="0" smtClean="0">
              <a:cs typeface="+mn-lt"/>
            </a:endParaRPr>
          </a:p>
          <a:p>
            <a:r>
              <a:rPr lang="en-US" sz="3335" dirty="0" err="1" smtClean="0">
                <a:cs typeface="+mn-lt"/>
              </a:rPr>
              <a:t>shigella</a:t>
            </a:r>
            <a:r>
              <a:rPr lang="en-US" sz="3335" dirty="0" smtClean="0">
                <a:cs typeface="+mn-lt"/>
              </a:rPr>
              <a:t>  spread easily through an infected person's stool, fingers, on surfaces, or into food or water. and also while </a:t>
            </a:r>
            <a:r>
              <a:rPr lang="en-US" sz="3335" dirty="0" smtClean="0">
                <a:solidFill>
                  <a:srgbClr val="FF0000"/>
                </a:solidFill>
                <a:cs typeface="+mn-lt"/>
              </a:rPr>
              <a:t>visiting </a:t>
            </a:r>
            <a:r>
              <a:rPr lang="en-US" sz="3335" dirty="0" smtClean="0">
                <a:cs typeface="+mn-lt"/>
              </a:rPr>
              <a:t>developing countries where poor hygiene could cause traveler’s diarrhea.</a:t>
            </a:r>
          </a:p>
          <a:p>
            <a:pPr marL="0" indent="0">
              <a:buNone/>
            </a:pPr>
            <a:endParaRPr lang="en-US" sz="3335" dirty="0" smtClean="0">
              <a:cs typeface="+mn-lt"/>
            </a:endParaRPr>
          </a:p>
          <a:p>
            <a:r>
              <a:rPr lang="en-US" sz="3335" b="1" dirty="0" smtClean="0">
                <a:solidFill>
                  <a:srgbClr val="FF0000"/>
                </a:solidFill>
                <a:cs typeface="+mn-lt"/>
                <a:sym typeface="+mn-ea"/>
              </a:rPr>
              <a:t>IP</a:t>
            </a:r>
            <a:r>
              <a:rPr lang="en-US" sz="3335" dirty="0" smtClean="0">
                <a:cs typeface="+mn-lt"/>
                <a:sym typeface="+mn-ea"/>
              </a:rPr>
              <a:t> start 1–2 days after infection and last 7 days.</a:t>
            </a:r>
            <a:endParaRPr lang="en-US" sz="3335" dirty="0" smtClean="0">
              <a:cs typeface="+mn-lt"/>
            </a:endParaRPr>
          </a:p>
          <a:p>
            <a:pPr marL="0" indent="0">
              <a:buNone/>
            </a:pPr>
            <a:endParaRPr lang="en-US" sz="3335" dirty="0" smtClean="0">
              <a:cs typeface="+mn-lt"/>
            </a:endParaRPr>
          </a:p>
          <a:p>
            <a:endParaRPr lang="en-US" sz="3335" dirty="0">
              <a:cs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79475" y="941705"/>
            <a:ext cx="8870315" cy="5855970"/>
          </a:xfrm>
          <a:prstGeom prst="rect">
            <a:avLst/>
          </a:prstGeom>
          <a:noFill/>
        </p:spPr>
        <p:txBody>
          <a:bodyPr wrap="square" rtlCol="0" anchor="t">
            <a:noAutofit/>
          </a:bodyPr>
          <a:lstStyle/>
          <a:p>
            <a:pPr marL="0" indent="0" algn="l">
              <a:buFont typeface="Arial" panose="020B0604020202020204" pitchFamily="34" charset="0"/>
              <a:buNone/>
            </a:pPr>
            <a:r>
              <a:rPr lang="en-US" sz="3600" dirty="0" smtClean="0">
                <a:sym typeface="+mn-ea"/>
              </a:rPr>
              <a:t> </a:t>
            </a:r>
            <a:r>
              <a:rPr lang="en-US" sz="3600" b="1" dirty="0" smtClean="0">
                <a:solidFill>
                  <a:srgbClr val="FF0000"/>
                </a:solidFill>
                <a:sym typeface="+mn-ea"/>
              </a:rPr>
              <a:t>The four species of Shigella are:</a:t>
            </a:r>
            <a:endParaRPr lang="en-US" sz="3600" b="1" dirty="0" smtClean="0">
              <a:solidFill>
                <a:srgbClr val="FF0000"/>
              </a:solidFill>
            </a:endParaRPr>
          </a:p>
          <a:p>
            <a:pPr algn="l"/>
            <a:r>
              <a:rPr lang="en-US" sz="3600" dirty="0" smtClean="0">
                <a:sym typeface="+mn-ea"/>
              </a:rPr>
              <a:t> Shigella </a:t>
            </a:r>
            <a:r>
              <a:rPr lang="en-US" sz="3600" dirty="0" err="1" smtClean="0">
                <a:sym typeface="+mn-ea"/>
              </a:rPr>
              <a:t>sonnei</a:t>
            </a:r>
            <a:r>
              <a:rPr lang="en-US" sz="3600" dirty="0" smtClean="0">
                <a:sym typeface="+mn-ea"/>
              </a:rPr>
              <a:t> (the most common species)</a:t>
            </a:r>
            <a:endParaRPr lang="en-US" sz="3600" dirty="0" smtClean="0"/>
          </a:p>
          <a:p>
            <a:pPr algn="l"/>
            <a:r>
              <a:rPr lang="en-US" sz="3600" dirty="0" smtClean="0">
                <a:sym typeface="+mn-ea"/>
              </a:rPr>
              <a:t> Shigella </a:t>
            </a:r>
            <a:r>
              <a:rPr lang="en-US" sz="3600" dirty="0" err="1" smtClean="0">
                <a:sym typeface="+mn-ea"/>
              </a:rPr>
              <a:t>flexneri</a:t>
            </a:r>
            <a:r>
              <a:rPr lang="en-US" sz="3600" dirty="0" smtClean="0">
                <a:sym typeface="+mn-ea"/>
              </a:rPr>
              <a:t> ,Shigella </a:t>
            </a:r>
            <a:r>
              <a:rPr lang="en-US" sz="3600" dirty="0" err="1" smtClean="0">
                <a:sym typeface="+mn-ea"/>
              </a:rPr>
              <a:t>boydii</a:t>
            </a:r>
            <a:r>
              <a:rPr lang="en-US" sz="3600" dirty="0" smtClean="0">
                <a:sym typeface="+mn-ea"/>
              </a:rPr>
              <a:t>  and Shigella </a:t>
            </a:r>
            <a:r>
              <a:rPr lang="en-US" sz="3600" dirty="0" err="1" smtClean="0">
                <a:sym typeface="+mn-ea"/>
              </a:rPr>
              <a:t>dysenteriae</a:t>
            </a:r>
            <a:endParaRPr lang="en-US" sz="3600" dirty="0" smtClean="0"/>
          </a:p>
          <a:p>
            <a:pPr algn="l"/>
            <a:endParaRPr lang="en-US" sz="3600" dirty="0"/>
          </a:p>
          <a:p>
            <a:pPr algn="l"/>
            <a:r>
              <a:rPr lang="en-US" sz="3600" b="1" dirty="0" err="1" smtClean="0">
                <a:solidFill>
                  <a:srgbClr val="FF0000"/>
                </a:solidFill>
                <a:sym typeface="+mn-ea"/>
              </a:rPr>
              <a:t>Diagnosas</a:t>
            </a:r>
            <a:r>
              <a:rPr lang="en-US" sz="3600" dirty="0" smtClean="0">
                <a:sym typeface="+mn-ea"/>
              </a:rPr>
              <a:t> stool culture</a:t>
            </a:r>
          </a:p>
          <a:p>
            <a:pPr algn="l"/>
            <a:endParaRPr lang="en-US" sz="3600" dirty="0" smtClean="0"/>
          </a:p>
          <a:p>
            <a:pPr algn="l"/>
            <a:r>
              <a:rPr lang="en-US" sz="3600" b="1" dirty="0" smtClean="0">
                <a:solidFill>
                  <a:srgbClr val="FF0000"/>
                </a:solidFill>
                <a:sym typeface="+mn-ea"/>
              </a:rPr>
              <a:t>Treatment </a:t>
            </a:r>
            <a:r>
              <a:rPr lang="en-US" sz="3600" dirty="0" smtClean="0">
                <a:sym typeface="+mn-ea"/>
              </a:rPr>
              <a:t>rest , fluid and ciprofloxacin as first line treatment, and ceftriaxone, or azithromycin as second line treatment</a:t>
            </a:r>
          </a:p>
        </p:txBody>
      </p:sp>
      <p:pic>
        <p:nvPicPr>
          <p:cNvPr id="3" name="Picture 2" descr="photo_2025-01-20_20-33-15"/>
          <p:cNvPicPr>
            <a:picLocks noChangeAspect="1"/>
          </p:cNvPicPr>
          <p:nvPr/>
        </p:nvPicPr>
        <p:blipFill>
          <a:blip r:embed="rId2"/>
          <a:stretch>
            <a:fillRect/>
          </a:stretch>
        </p:blipFill>
        <p:spPr>
          <a:xfrm>
            <a:off x="10286365" y="1172845"/>
            <a:ext cx="3608070" cy="62718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0515600" cy="911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Platypi Medium" pitchFamily="34" charset="0"/>
                <a:cs typeface="Platypi Medium" pitchFamily="34" charset="0"/>
              </a:rPr>
              <a:t>Prevention</a:t>
            </a:r>
            <a:endParaRPr lang="en-US" dirty="0">
              <a:latin typeface="Platypi Medium" pitchFamily="34" charset="0"/>
              <a:cs typeface="Platypi Medium" pitchFamily="34" charset="0"/>
            </a:endParaRPr>
          </a:p>
        </p:txBody>
      </p:sp>
      <p:sp>
        <p:nvSpPr>
          <p:cNvPr id="4" name="Content Placeholder 2"/>
          <p:cNvSpPr txBox="1"/>
          <p:nvPr/>
        </p:nvSpPr>
        <p:spPr>
          <a:xfrm>
            <a:off x="838199" y="1276350"/>
            <a:ext cx="12202551" cy="61513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 </a:t>
            </a:r>
            <a:r>
              <a:rPr lang="en-US" sz="2400" dirty="0" smtClean="0"/>
              <a:t>﻿</a:t>
            </a:r>
          </a:p>
          <a:p>
            <a:pPr marL="0" indent="0">
              <a:buFont typeface="Arial" panose="020B0604020202020204" pitchFamily="34" charset="0"/>
              <a:buNone/>
            </a:pPr>
            <a:r>
              <a:rPr lang="en-US" sz="2800" b="1" dirty="0" smtClean="0">
                <a:solidFill>
                  <a:srgbClr val="FF0000"/>
                </a:solidFill>
              </a:rPr>
              <a:t>Individual</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 </a:t>
            </a:r>
            <a:r>
              <a:rPr lang="en-US" sz="2800" dirty="0" smtClean="0"/>
              <a:t>• ﻿﻿</a:t>
            </a:r>
            <a:r>
              <a:rPr lang="en-US" sz="2800" dirty="0" smtClean="0">
                <a:solidFill>
                  <a:srgbClr val="FF0000"/>
                </a:solidFill>
              </a:rPr>
              <a:t>Wash </a:t>
            </a:r>
            <a:r>
              <a:rPr lang="en-US" sz="2800" dirty="0" smtClean="0"/>
              <a:t>hands thoroughly before handling food</a:t>
            </a:r>
          </a:p>
          <a:p>
            <a:pPr marL="0" indent="0">
              <a:buFont typeface="Arial" panose="020B0604020202020204" pitchFamily="34" charset="0"/>
              <a:buNone/>
            </a:pPr>
            <a:endParaRPr lang="en-US" sz="2800" dirty="0" smtClean="0"/>
          </a:p>
          <a:p>
            <a:pPr marL="0" indent="0">
              <a:buNone/>
            </a:pPr>
            <a:r>
              <a:rPr lang="en-US" sz="2800" dirty="0" smtClean="0"/>
              <a:t> • ﻿﻿</a:t>
            </a:r>
            <a:r>
              <a:rPr lang="en-US" sz="2800" dirty="0">
                <a:sym typeface="+mn-ea"/>
              </a:rPr>
              <a:t> </a:t>
            </a:r>
            <a:r>
              <a:rPr lang="en-US" sz="2800" dirty="0" smtClean="0">
                <a:sym typeface="+mn-ea"/>
              </a:rPr>
              <a:t>wash food and </a:t>
            </a:r>
            <a:r>
              <a:rPr lang="en-US" sz="2800" dirty="0" smtClean="0"/>
              <a:t>always cook by your self. </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 • ﻿﻿Keep food preparation </a:t>
            </a:r>
            <a:r>
              <a:rPr lang="en-US" sz="2800" dirty="0" smtClean="0">
                <a:solidFill>
                  <a:srgbClr val="FF0000"/>
                </a:solidFill>
              </a:rPr>
              <a:t>surfaces </a:t>
            </a:r>
            <a:r>
              <a:rPr lang="en-US" sz="2800" dirty="0" smtClean="0"/>
              <a:t>clean and disinfected (e.g. anti-bacterial).</a:t>
            </a:r>
          </a:p>
          <a:p>
            <a:pPr marL="0" indent="0">
              <a:buFont typeface="Arial" panose="020B0604020202020204" pitchFamily="34" charset="0"/>
              <a:buNone/>
            </a:pPr>
            <a:endParaRPr lang="en-US" sz="2800" dirty="0"/>
          </a:p>
          <a:p>
            <a:pPr marL="0" indent="0">
              <a:buNone/>
            </a:pPr>
            <a:r>
              <a:rPr lang="en-US" sz="2800" dirty="0"/>
              <a:t> </a:t>
            </a:r>
            <a:endParaRPr lang="en-US" sz="2800" dirty="0">
              <a:sym typeface="+mn-ea"/>
            </a:endParaRPr>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solidFill>
                <a:srgbClr val="FF0000"/>
              </a:solidFill>
            </a:endParaRP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 </a:t>
            </a:r>
            <a:endParaRPr lang="en-US" sz="2400" dirty="0"/>
          </a:p>
        </p:txBody>
      </p:sp>
      <p:pic>
        <p:nvPicPr>
          <p:cNvPr id="5" name="Picture 3" descr="photo_2025-01-17_01-02-07"/>
          <p:cNvPicPr>
            <a:picLocks noChangeAspect="1"/>
          </p:cNvPicPr>
          <p:nvPr/>
        </p:nvPicPr>
        <p:blipFill>
          <a:blip r:embed="rId2"/>
          <a:srcRect b="13197"/>
          <a:stretch>
            <a:fillRect/>
          </a:stretch>
        </p:blipFill>
        <p:spPr>
          <a:xfrm>
            <a:off x="10833247" y="728052"/>
            <a:ext cx="3048000" cy="2856865"/>
          </a:xfrm>
          <a:prstGeom prst="rect">
            <a:avLst/>
          </a:prstGeom>
          <a:effectLst>
            <a:softEdge rad="63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85520" y="1473835"/>
            <a:ext cx="11651615" cy="5951855"/>
          </a:xfrm>
          <a:prstGeom prst="rect">
            <a:avLst/>
          </a:prstGeom>
          <a:noFill/>
        </p:spPr>
        <p:txBody>
          <a:bodyPr wrap="square" rtlCol="0" anchor="t">
            <a:noAutofit/>
          </a:bodyPr>
          <a:lstStyle/>
          <a:p>
            <a:pPr marL="0" indent="0" algn="l">
              <a:buFont typeface="Arial" panose="020B0604020202020204" pitchFamily="34" charset="0"/>
              <a:buNone/>
            </a:pPr>
            <a:r>
              <a:rPr lang="en-US" sz="3200" dirty="0" smtClean="0">
                <a:sym typeface="+mn-ea"/>
              </a:rPr>
              <a:t>•</a:t>
            </a:r>
            <a:r>
              <a:rPr lang="en-US" sz="2800" dirty="0" smtClean="0">
                <a:sym typeface="+mn-ea"/>
              </a:rPr>
              <a:t> ﻿﻿Ensure that refrigerator and freezer are </a:t>
            </a:r>
            <a:r>
              <a:rPr lang="en-US" sz="2800" dirty="0" smtClean="0">
                <a:solidFill>
                  <a:srgbClr val="FF0000"/>
                </a:solidFill>
                <a:sym typeface="+mn-ea"/>
              </a:rPr>
              <a:t>operating </a:t>
            </a:r>
            <a:r>
              <a:rPr lang="en-US" sz="2800" dirty="0" smtClean="0">
                <a:sym typeface="+mn-ea"/>
              </a:rPr>
              <a:t>properly. The refrigerator should operate at 5 degrees C or lower and the freezer at -18 degrees C or lower</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﻿﻿Check the</a:t>
            </a:r>
            <a:r>
              <a:rPr lang="en-US" sz="2800" dirty="0" smtClean="0">
                <a:solidFill>
                  <a:srgbClr val="FF0000"/>
                </a:solidFill>
                <a:sym typeface="+mn-ea"/>
              </a:rPr>
              <a:t> 'Use by'</a:t>
            </a:r>
            <a:r>
              <a:rPr lang="en-US" sz="2800" dirty="0" smtClean="0">
                <a:sym typeface="+mn-ea"/>
              </a:rPr>
              <a:t> dates on food and ensure that you use the food before the date expires</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﻿﻿Always store </a:t>
            </a:r>
            <a:r>
              <a:rPr lang="en-US" sz="2800" dirty="0" smtClean="0">
                <a:solidFill>
                  <a:srgbClr val="FF0000"/>
                </a:solidFill>
                <a:sym typeface="+mn-ea"/>
              </a:rPr>
              <a:t>eggs </a:t>
            </a:r>
            <a:r>
              <a:rPr lang="en-US" sz="2800" dirty="0" smtClean="0">
                <a:sym typeface="+mn-ea"/>
              </a:rPr>
              <a:t>in the refrigerator and do not eat food containing uncooked eggs</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﻿﻿Keep </a:t>
            </a:r>
            <a:r>
              <a:rPr lang="en-US" sz="2800" dirty="0" smtClean="0">
                <a:solidFill>
                  <a:srgbClr val="FF0000"/>
                </a:solidFill>
                <a:sym typeface="+mn-ea"/>
              </a:rPr>
              <a:t>pets </a:t>
            </a:r>
            <a:r>
              <a:rPr lang="en-US" sz="2800" dirty="0" smtClean="0">
                <a:sym typeface="+mn-ea"/>
              </a:rPr>
              <a:t>away from food and food preparation surfaces</a:t>
            </a:r>
          </a:p>
          <a:p>
            <a:pPr marL="0" indent="0" algn="l">
              <a:buFont typeface="Arial" panose="020B0604020202020204" pitchFamily="34" charset="0"/>
              <a:buNone/>
            </a:pPr>
            <a:r>
              <a:rPr lang="en-US" sz="2800" dirty="0" smtClean="0">
                <a:sym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369418" y="1266943"/>
            <a:ext cx="7745299" cy="708779"/>
          </a:xfrm>
          <a:prstGeom prst="rect">
            <a:avLst/>
          </a:prstGeom>
          <a:noFill/>
        </p:spPr>
        <p:txBody>
          <a:bodyPr wrap="none" lIns="0" tIns="0" rIns="0" bIns="0" rtlCol="0" anchor="t"/>
          <a:lstStyle/>
          <a:p>
            <a:pPr marL="0" indent="0" algn="ctr">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Symptoms and Signs</a:t>
            </a:r>
            <a:endParaRPr lang="en-US" sz="4450" dirty="0"/>
          </a:p>
        </p:txBody>
      </p:sp>
      <p:sp>
        <p:nvSpPr>
          <p:cNvPr id="4" name="Shape 1"/>
          <p:cNvSpPr/>
          <p:nvPr/>
        </p:nvSpPr>
        <p:spPr>
          <a:xfrm>
            <a:off x="2118093" y="4103485"/>
            <a:ext cx="4266941" cy="2749987"/>
          </a:xfrm>
          <a:prstGeom prst="roundRect">
            <a:avLst>
              <a:gd name="adj" fmla="val 1237"/>
            </a:avLst>
          </a:prstGeom>
          <a:solidFill>
            <a:srgbClr val="F9F7F7"/>
          </a:solidFill>
        </p:spPr>
      </p:sp>
      <p:sp>
        <p:nvSpPr>
          <p:cNvPr id="5" name="Text 2"/>
          <p:cNvSpPr/>
          <p:nvPr/>
        </p:nvSpPr>
        <p:spPr>
          <a:xfrm>
            <a:off x="2880935" y="2746793"/>
            <a:ext cx="3211235" cy="708660"/>
          </a:xfrm>
          <a:prstGeom prst="rect">
            <a:avLst/>
          </a:prstGeom>
          <a:noFill/>
        </p:spPr>
        <p:txBody>
          <a:bodyPr wrap="square" lIns="0" tIns="0" rIns="0" bIns="0" rtlCol="0" anchor="t"/>
          <a:lstStyle/>
          <a:p>
            <a:pPr marL="0" indent="0" algn="ctr">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Gastrointestinal Distress</a:t>
            </a:r>
            <a:endParaRPr lang="en-US" sz="2200" dirty="0"/>
          </a:p>
        </p:txBody>
      </p:sp>
      <p:sp>
        <p:nvSpPr>
          <p:cNvPr id="6" name="Text 3"/>
          <p:cNvSpPr/>
          <p:nvPr/>
        </p:nvSpPr>
        <p:spPr>
          <a:xfrm>
            <a:off x="2244217" y="4163169"/>
            <a:ext cx="3673038" cy="3281367"/>
          </a:xfrm>
          <a:prstGeom prst="rect">
            <a:avLst/>
          </a:prstGeom>
          <a:noFill/>
        </p:spPr>
        <p:txBody>
          <a:bodyPr wrap="square" lIns="0" tIns="0" rIns="0" bIns="0" rtlCol="0" anchor="t"/>
          <a:lstStyle/>
          <a:p>
            <a:pPr marL="0" indent="0" algn="ctr">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Nausea, vomiting, diarrhea, stomach cramps, and abdominal pain are common symptoms.</a:t>
            </a:r>
            <a:endParaRPr lang="en-US" sz="1750" dirty="0"/>
          </a:p>
        </p:txBody>
      </p:sp>
      <p:sp>
        <p:nvSpPr>
          <p:cNvPr id="7" name="Shape 4"/>
          <p:cNvSpPr/>
          <p:nvPr/>
        </p:nvSpPr>
        <p:spPr>
          <a:xfrm>
            <a:off x="9689232" y="4163169"/>
            <a:ext cx="3664863" cy="2749987"/>
          </a:xfrm>
          <a:prstGeom prst="roundRect">
            <a:avLst>
              <a:gd name="adj" fmla="val 1237"/>
            </a:avLst>
          </a:prstGeom>
          <a:solidFill>
            <a:srgbClr val="F9F7F7"/>
          </a:solidFill>
        </p:spPr>
      </p:sp>
      <p:sp>
        <p:nvSpPr>
          <p:cNvPr id="8" name="Text 5"/>
          <p:cNvSpPr/>
          <p:nvPr/>
        </p:nvSpPr>
        <p:spPr>
          <a:xfrm>
            <a:off x="9689233" y="2610212"/>
            <a:ext cx="2835235" cy="354330"/>
          </a:xfrm>
          <a:prstGeom prst="rect">
            <a:avLst/>
          </a:prstGeom>
          <a:noFill/>
        </p:spPr>
        <p:txBody>
          <a:bodyPr wrap="none" lIns="0" tIns="0" rIns="0" bIns="0" rtlCol="0" anchor="t"/>
          <a:lstStyle/>
          <a:p>
            <a:pPr marL="0" indent="0" algn="ctr">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Other Signs</a:t>
            </a:r>
            <a:endParaRPr lang="en-US" sz="2200" dirty="0"/>
          </a:p>
        </p:txBody>
      </p:sp>
      <p:sp>
        <p:nvSpPr>
          <p:cNvPr id="9" name="Text 6"/>
          <p:cNvSpPr/>
          <p:nvPr/>
        </p:nvSpPr>
        <p:spPr>
          <a:xfrm>
            <a:off x="9689233" y="4103485"/>
            <a:ext cx="3211235" cy="1451610"/>
          </a:xfrm>
          <a:prstGeom prst="rect">
            <a:avLst/>
          </a:prstGeom>
          <a:noFill/>
        </p:spPr>
        <p:txBody>
          <a:bodyPr wrap="square" lIns="0" tIns="0" rIns="0" bIns="0" rtlCol="0" anchor="t"/>
          <a:lstStyle/>
          <a:p>
            <a:pPr marL="0" indent="0" algn="ctr">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Fever, chills, headache, muscle aches, and fatigue can also occur, depending on the type of food poisoning.</a:t>
            </a:r>
            <a:endParaRPr lang="en-US" sz="1750" dirty="0"/>
          </a:p>
        </p:txBody>
      </p:sp>
      <p:sp>
        <p:nvSpPr>
          <p:cNvPr id="13" name="مستطيل 12"/>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1" y="365125"/>
            <a:ext cx="5618870" cy="9009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Platypi Medium" pitchFamily="34" charset="0"/>
                <a:cs typeface="Platypi Medium" pitchFamily="34" charset="0"/>
                <a:sym typeface="+mn-ea"/>
              </a:rPr>
              <a:t> Government</a:t>
            </a:r>
            <a:endParaRPr lang="en-US" dirty="0">
              <a:latin typeface="Platypi Medium" pitchFamily="34" charset="0"/>
              <a:cs typeface="Platypi Medium" pitchFamily="34" charset="0"/>
            </a:endParaRPr>
          </a:p>
        </p:txBody>
      </p:sp>
      <p:sp>
        <p:nvSpPr>
          <p:cNvPr id="4" name="Content Placeholder 2"/>
          <p:cNvSpPr txBox="1"/>
          <p:nvPr/>
        </p:nvSpPr>
        <p:spPr>
          <a:xfrm>
            <a:off x="838200" y="1305120"/>
            <a:ext cx="10515600" cy="43513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 ﻿﻿Appropriate training for preventative control</a:t>
            </a:r>
          </a:p>
          <a:p>
            <a:pPr marL="0" indent="0">
              <a:buFont typeface="Arial" panose="020B0604020202020204" pitchFamily="34" charset="0"/>
              <a:buNone/>
            </a:pPr>
            <a:r>
              <a:rPr lang="en-US" dirty="0" smtClean="0"/>
              <a:t> • ﻿﻿Food handlers have a major role in the prevention of food poisoning during food preparation since they may cross contaminate raw and cooked foodstuffs as well as inadequately cook and store foods. </a:t>
            </a:r>
            <a:endParaRPr lang="en-US" dirty="0"/>
          </a:p>
        </p:txBody>
      </p:sp>
      <p:pic>
        <p:nvPicPr>
          <p:cNvPr id="5" name="Picture 3" descr="photo_2025-01-17_01-04-53"/>
          <p:cNvPicPr>
            <a:picLocks noChangeAspect="1"/>
          </p:cNvPicPr>
          <p:nvPr/>
        </p:nvPicPr>
        <p:blipFill>
          <a:blip r:embed="rId2"/>
          <a:stretch>
            <a:fillRect/>
          </a:stretch>
        </p:blipFill>
        <p:spPr>
          <a:xfrm>
            <a:off x="210979" y="3953022"/>
            <a:ext cx="14306880" cy="3530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7"/>
          <p:cNvSpPr/>
          <p:nvPr/>
        </p:nvSpPr>
        <p:spPr>
          <a:xfrm>
            <a:off x="3554922" y="2154480"/>
            <a:ext cx="8162787" cy="4072032"/>
          </a:xfrm>
          <a:prstGeom prst="roundRect">
            <a:avLst>
              <a:gd name="adj" fmla="val 2038"/>
            </a:avLst>
          </a:prstGeom>
          <a:solidFill>
            <a:srgbClr val="F9F7F7"/>
          </a:solidFill>
        </p:spPr>
      </p:sp>
      <p:sp>
        <p:nvSpPr>
          <p:cNvPr id="11" name="Text 8"/>
          <p:cNvSpPr/>
          <p:nvPr/>
        </p:nvSpPr>
        <p:spPr>
          <a:xfrm>
            <a:off x="6298085" y="787060"/>
            <a:ext cx="1618347" cy="354330"/>
          </a:xfrm>
          <a:prstGeom prst="rect">
            <a:avLst/>
          </a:prstGeom>
          <a:noFill/>
        </p:spPr>
        <p:txBody>
          <a:bodyPr wrap="none" lIns="0" tIns="0" rIns="0" bIns="0" rtlCol="0" anchor="t"/>
          <a:lstStyle/>
          <a:p>
            <a:pPr>
              <a:lnSpc>
                <a:spcPts val="2750"/>
              </a:lnSpc>
            </a:pPr>
            <a:r>
              <a:rPr lang="en-US" sz="3600" dirty="0">
                <a:solidFill>
                  <a:srgbClr val="504C49"/>
                </a:solidFill>
                <a:latin typeface="Platypi Medium" pitchFamily="34" charset="0"/>
                <a:ea typeface="Platypi Medium" pitchFamily="34" charset="-122"/>
                <a:cs typeface="Platypi Medium" pitchFamily="34" charset="-120"/>
              </a:rPr>
              <a:t>Severity</a:t>
            </a:r>
            <a:endParaRPr lang="en-US" sz="3600" dirty="0">
              <a:solidFill>
                <a:prstClr val="black"/>
              </a:solidFill>
            </a:endParaRPr>
          </a:p>
        </p:txBody>
      </p:sp>
      <p:sp>
        <p:nvSpPr>
          <p:cNvPr id="13" name="مستطيل 12"/>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4" name="Text 9"/>
          <p:cNvSpPr/>
          <p:nvPr/>
        </p:nvSpPr>
        <p:spPr>
          <a:xfrm>
            <a:off x="3763804" y="1860332"/>
            <a:ext cx="7745024" cy="4745420"/>
          </a:xfrm>
          <a:prstGeom prst="rect">
            <a:avLst/>
          </a:prstGeom>
          <a:noFill/>
        </p:spPr>
        <p:txBody>
          <a:bodyPr wrap="square" lIns="0" tIns="0" rIns="0" bIns="0" rtlCol="0" anchor="t"/>
          <a:lstStyle/>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Symptoms can range from mild to severe, and duration can vary depending on </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the pathogen and individual factors. For example : Bloody diarrhea, High</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fever, Signs of dehydration which including not urinating much , a dry mouth</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and throat, feeling dizzy when standing up and Diarrhea that lasts more than 3 days. </a:t>
            </a:r>
          </a:p>
          <a:p>
            <a:pPr algn="l">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a:t>
            </a:r>
          </a:p>
          <a:p>
            <a:pPr algn="ctr">
              <a:lnSpc>
                <a:spcPts val="2850"/>
              </a:lnSpc>
            </a:pPr>
            <a:endParaRPr lang="en-US" sz="1750" dirty="0">
              <a:solidFill>
                <a:prstClr val="black"/>
              </a:solidFill>
            </a:endParaRPr>
          </a:p>
        </p:txBody>
      </p:sp>
    </p:spTree>
    <p:extLst>
      <p:ext uri="{BB962C8B-B14F-4D97-AF65-F5344CB8AC3E}">
        <p14:creationId xmlns:p14="http://schemas.microsoft.com/office/powerpoint/2010/main" val="374751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3073" y="785336"/>
            <a:ext cx="7766016" cy="690205"/>
          </a:xfrm>
          <a:prstGeom prst="rect">
            <a:avLst/>
          </a:prstGeom>
          <a:noFill/>
        </p:spPr>
        <p:txBody>
          <a:bodyPr wrap="none" lIns="0" tIns="0" rIns="0" bIns="0" rtlCol="0" anchor="t"/>
          <a:lstStyle/>
          <a:p>
            <a:pPr marL="0" indent="0" algn="ctr">
              <a:lnSpc>
                <a:spcPts val="5400"/>
              </a:lnSpc>
              <a:buNone/>
            </a:pPr>
            <a:r>
              <a:rPr lang="en-US" sz="4300" dirty="0">
                <a:solidFill>
                  <a:srgbClr val="201B18"/>
                </a:solidFill>
                <a:latin typeface="Platypi Medium" pitchFamily="34" charset="0"/>
                <a:ea typeface="Platypi Medium" pitchFamily="34" charset="-122"/>
                <a:cs typeface="Platypi Medium" pitchFamily="34" charset="-120"/>
              </a:rPr>
              <a:t>Types of Food Poisoning</a:t>
            </a:r>
            <a:endParaRPr lang="en-US" sz="4300" dirty="0"/>
          </a:p>
        </p:txBody>
      </p:sp>
      <p:pic>
        <p:nvPicPr>
          <p:cNvPr id="4" name="Image 1" descr="preencoded.png"/>
          <p:cNvPicPr>
            <a:picLocks noChangeAspect="1"/>
          </p:cNvPicPr>
          <p:nvPr/>
        </p:nvPicPr>
        <p:blipFill>
          <a:blip r:embed="rId4"/>
          <a:stretch>
            <a:fillRect/>
          </a:stretch>
        </p:blipFill>
        <p:spPr>
          <a:xfrm>
            <a:off x="2153662" y="1806773"/>
            <a:ext cx="552212" cy="552212"/>
          </a:xfrm>
          <a:prstGeom prst="rect">
            <a:avLst/>
          </a:prstGeom>
        </p:spPr>
      </p:pic>
      <p:sp>
        <p:nvSpPr>
          <p:cNvPr id="5" name="Text 1"/>
          <p:cNvSpPr/>
          <p:nvPr/>
        </p:nvSpPr>
        <p:spPr>
          <a:xfrm>
            <a:off x="1049179" y="2579846"/>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Bacterial</a:t>
            </a:r>
            <a:endParaRPr lang="en-US" sz="2150" dirty="0"/>
          </a:p>
        </p:txBody>
      </p:sp>
      <p:sp>
        <p:nvSpPr>
          <p:cNvPr id="6" name="Text 2"/>
          <p:cNvSpPr/>
          <p:nvPr/>
        </p:nvSpPr>
        <p:spPr>
          <a:xfrm>
            <a:off x="773073" y="3057406"/>
            <a:ext cx="3633311" cy="1060133"/>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harmful bacteria like Salmonella, E. coli, and Staphylococcus aureus.</a:t>
            </a:r>
            <a:endParaRPr lang="en-US" sz="1700" dirty="0"/>
          </a:p>
        </p:txBody>
      </p:sp>
      <p:pic>
        <p:nvPicPr>
          <p:cNvPr id="7" name="Image 2" descr="preencoded.png"/>
          <p:cNvPicPr>
            <a:picLocks noChangeAspect="1"/>
          </p:cNvPicPr>
          <p:nvPr/>
        </p:nvPicPr>
        <p:blipFill>
          <a:blip r:embed="rId5"/>
          <a:stretch>
            <a:fillRect/>
          </a:stretch>
        </p:blipFill>
        <p:spPr>
          <a:xfrm>
            <a:off x="6278165" y="1806773"/>
            <a:ext cx="552212" cy="552212"/>
          </a:xfrm>
          <a:prstGeom prst="rect">
            <a:avLst/>
          </a:prstGeom>
        </p:spPr>
      </p:pic>
      <p:sp>
        <p:nvSpPr>
          <p:cNvPr id="8" name="Text 3"/>
          <p:cNvSpPr/>
          <p:nvPr/>
        </p:nvSpPr>
        <p:spPr>
          <a:xfrm>
            <a:off x="5173682" y="2579846"/>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Viral</a:t>
            </a:r>
            <a:endParaRPr lang="en-US" sz="2150" dirty="0"/>
          </a:p>
        </p:txBody>
      </p:sp>
      <p:sp>
        <p:nvSpPr>
          <p:cNvPr id="9" name="Text 4"/>
          <p:cNvSpPr/>
          <p:nvPr/>
        </p:nvSpPr>
        <p:spPr>
          <a:xfrm>
            <a:off x="4737616" y="3057406"/>
            <a:ext cx="3633311" cy="1060133"/>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viruses like </a:t>
            </a:r>
            <a:r>
              <a:rPr lang="en-US" sz="1700" dirty="0" err="1">
                <a:solidFill>
                  <a:srgbClr val="504C49"/>
                </a:solidFill>
                <a:latin typeface="Source Serif Pro" pitchFamily="34" charset="0"/>
                <a:ea typeface="Source Serif Pro" pitchFamily="34" charset="-122"/>
                <a:cs typeface="Source Serif Pro" pitchFamily="34" charset="-120"/>
              </a:rPr>
              <a:t>norovirus</a:t>
            </a:r>
            <a:r>
              <a:rPr lang="en-US" sz="1700" dirty="0">
                <a:solidFill>
                  <a:srgbClr val="504C49"/>
                </a:solidFill>
                <a:latin typeface="Source Serif Pro" pitchFamily="34" charset="0"/>
                <a:ea typeface="Source Serif Pro" pitchFamily="34" charset="-122"/>
                <a:cs typeface="Source Serif Pro" pitchFamily="34" charset="-120"/>
              </a:rPr>
              <a:t> and hepatitis A, often spread through contaminated water or food.</a:t>
            </a:r>
            <a:endParaRPr lang="en-US" sz="1700" dirty="0"/>
          </a:p>
        </p:txBody>
      </p:sp>
      <p:pic>
        <p:nvPicPr>
          <p:cNvPr id="10" name="Image 3" descr="preencoded.png"/>
          <p:cNvPicPr>
            <a:picLocks noChangeAspect="1"/>
          </p:cNvPicPr>
          <p:nvPr/>
        </p:nvPicPr>
        <p:blipFill>
          <a:blip r:embed="rId6"/>
          <a:stretch>
            <a:fillRect/>
          </a:stretch>
        </p:blipFill>
        <p:spPr>
          <a:xfrm>
            <a:off x="2313622" y="4780121"/>
            <a:ext cx="552212" cy="552212"/>
          </a:xfrm>
          <a:prstGeom prst="rect">
            <a:avLst/>
          </a:prstGeom>
        </p:spPr>
      </p:pic>
      <p:sp>
        <p:nvSpPr>
          <p:cNvPr id="11" name="Text 5"/>
          <p:cNvSpPr/>
          <p:nvPr/>
        </p:nvSpPr>
        <p:spPr>
          <a:xfrm>
            <a:off x="1209139" y="5535582"/>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Parasitic</a:t>
            </a:r>
            <a:endParaRPr lang="en-US" sz="2150" dirty="0"/>
          </a:p>
        </p:txBody>
      </p:sp>
      <p:sp>
        <p:nvSpPr>
          <p:cNvPr id="12" name="Text 6"/>
          <p:cNvSpPr/>
          <p:nvPr/>
        </p:nvSpPr>
        <p:spPr>
          <a:xfrm>
            <a:off x="773073" y="6030754"/>
            <a:ext cx="3633311" cy="1413510"/>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parasites like Giardia and Cryptosporidium, commonly found in contaminated water and raw or undercooked food.</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6022429" cy="8229600"/>
          </a:xfrm>
          <a:prstGeom prst="rect">
            <a:avLst/>
          </a:prstGeom>
        </p:spPr>
      </p:pic>
      <p:sp>
        <p:nvSpPr>
          <p:cNvPr id="3" name="Text 0"/>
          <p:cNvSpPr/>
          <p:nvPr/>
        </p:nvSpPr>
        <p:spPr>
          <a:xfrm>
            <a:off x="6280190" y="517171"/>
            <a:ext cx="7126321" cy="708779"/>
          </a:xfrm>
          <a:prstGeom prst="rect">
            <a:avLst/>
          </a:prstGeom>
          <a:noFill/>
        </p:spPr>
        <p:txBody>
          <a:bodyPr wrap="none" lIns="0" tIns="0" rIns="0" bIns="0" rtlCol="0" anchor="t"/>
          <a:lstStyle/>
          <a:p>
            <a:pPr algn="ctr">
              <a:lnSpc>
                <a:spcPts val="5550"/>
              </a:lnSpc>
            </a:pPr>
            <a:r>
              <a:rPr lang="en-US" sz="4450" dirty="0">
                <a:solidFill>
                  <a:srgbClr val="201B18"/>
                </a:solidFill>
                <a:latin typeface="Platypi Medium" pitchFamily="34" charset="0"/>
                <a:ea typeface="Platypi Medium" pitchFamily="34" charset="-122"/>
                <a:cs typeface="Platypi Medium" pitchFamily="34" charset="-120"/>
              </a:rPr>
              <a:t>Viral Food Poisoning</a:t>
            </a:r>
            <a:endParaRPr lang="en-US" sz="4450" dirty="0">
              <a:solidFill>
                <a:prstClr val="black"/>
              </a:solidFill>
            </a:endParaRPr>
          </a:p>
        </p:txBody>
      </p:sp>
      <p:sp>
        <p:nvSpPr>
          <p:cNvPr id="4" name="Shape 1"/>
          <p:cNvSpPr/>
          <p:nvPr/>
        </p:nvSpPr>
        <p:spPr>
          <a:xfrm>
            <a:off x="6846964" y="3060639"/>
            <a:ext cx="510302" cy="510302"/>
          </a:xfrm>
          <a:prstGeom prst="roundRect">
            <a:avLst>
              <a:gd name="adj" fmla="val 6667"/>
            </a:avLst>
          </a:prstGeom>
          <a:solidFill>
            <a:srgbClr val="F9F7F7"/>
          </a:solidFill>
        </p:spPr>
      </p:sp>
      <p:sp>
        <p:nvSpPr>
          <p:cNvPr id="8" name="Shape 5"/>
          <p:cNvSpPr/>
          <p:nvPr/>
        </p:nvSpPr>
        <p:spPr>
          <a:xfrm>
            <a:off x="10171867" y="2946678"/>
            <a:ext cx="510302" cy="510302"/>
          </a:xfrm>
          <a:prstGeom prst="roundRect">
            <a:avLst>
              <a:gd name="adj" fmla="val 6667"/>
            </a:avLst>
          </a:prstGeom>
          <a:solidFill>
            <a:srgbClr val="F9F7F7"/>
          </a:solidFill>
        </p:spPr>
      </p:sp>
      <p:sp>
        <p:nvSpPr>
          <p:cNvPr id="16" name="مستطيل 15"/>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7" name="مستطيل 16"/>
          <p:cNvSpPr/>
          <p:nvPr/>
        </p:nvSpPr>
        <p:spPr>
          <a:xfrm>
            <a:off x="6228879" y="1255150"/>
            <a:ext cx="7885976" cy="4524315"/>
          </a:xfrm>
          <a:prstGeom prst="rect">
            <a:avLst/>
          </a:prstGeom>
        </p:spPr>
        <p:txBody>
          <a:bodyPr wrap="square">
            <a:spAutoFit/>
          </a:bodyPr>
          <a:lstStyle/>
          <a:p>
            <a:pPr marL="457200" indent="-342900" algn="ctr">
              <a:lnSpc>
                <a:spcPct val="150000"/>
              </a:lnSpc>
              <a:buFontTx/>
              <a:buChar char="-"/>
            </a:pPr>
            <a:r>
              <a:rPr lang="en-US" sz="2400" b="1" dirty="0" smtClean="0">
                <a:solidFill>
                  <a:prstClr val="black"/>
                </a:solidFill>
              </a:rPr>
              <a:t>1-Norovirus</a:t>
            </a:r>
            <a:r>
              <a:rPr lang="en-US" sz="2400" dirty="0" smtClean="0">
                <a:solidFill>
                  <a:prstClr val="black"/>
                </a:solidFill>
              </a:rPr>
              <a:t> is the most common cause of foodborne illness . It is highly contagious caused by interacting with someone with the virus or by consuming contaminated food or water. </a:t>
            </a:r>
          </a:p>
          <a:p>
            <a:pPr marL="457200" indent="-342900" algn="ctr">
              <a:lnSpc>
                <a:spcPct val="150000"/>
              </a:lnSpc>
              <a:buFontTx/>
              <a:buChar char="-"/>
            </a:pPr>
            <a:r>
              <a:rPr lang="en-US" sz="2400" dirty="0" smtClean="0">
                <a:solidFill>
                  <a:prstClr val="black"/>
                </a:solidFill>
              </a:rPr>
              <a:t>It is most common in places with close living quarters.</a:t>
            </a:r>
          </a:p>
          <a:p>
            <a:pPr marL="114300" algn="ctr">
              <a:lnSpc>
                <a:spcPct val="150000"/>
              </a:lnSpc>
            </a:pPr>
            <a:r>
              <a:rPr lang="en-US" sz="2400" dirty="0" smtClean="0">
                <a:solidFill>
                  <a:prstClr val="black"/>
                </a:solidFill>
              </a:rPr>
              <a:t>Symptoms usually start within 12 to 48 hours and last one to three days. Most common symptoms are diarrhea, vomiting, nausea and stomach pain.</a:t>
            </a:r>
            <a:endParaRPr lang="en-US" sz="2400" dirty="0">
              <a:solidFill>
                <a:prstClr val="black"/>
              </a:solidFill>
            </a:endParaRPr>
          </a:p>
        </p:txBody>
      </p:sp>
    </p:spTree>
    <p:extLst>
      <p:ext uri="{BB962C8B-B14F-4D97-AF65-F5344CB8AC3E}">
        <p14:creationId xmlns:p14="http://schemas.microsoft.com/office/powerpoint/2010/main" val="16310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927834" cy="8229600"/>
          </a:xfrm>
          <a:prstGeom prst="rect">
            <a:avLst/>
          </a:prstGeom>
        </p:spPr>
      </p:pic>
      <p:sp>
        <p:nvSpPr>
          <p:cNvPr id="3" name="Text 0"/>
          <p:cNvSpPr/>
          <p:nvPr/>
        </p:nvSpPr>
        <p:spPr>
          <a:xfrm>
            <a:off x="6280190" y="517171"/>
            <a:ext cx="7126321" cy="708779"/>
          </a:xfrm>
          <a:prstGeom prst="rect">
            <a:avLst/>
          </a:prstGeom>
          <a:noFill/>
        </p:spPr>
        <p:txBody>
          <a:bodyPr wrap="none" lIns="0" tIns="0" rIns="0" bIns="0" rtlCol="0" anchor="t"/>
          <a:lstStyle/>
          <a:p>
            <a:pPr algn="ctr">
              <a:lnSpc>
                <a:spcPts val="5550"/>
              </a:lnSpc>
            </a:pPr>
            <a:r>
              <a:rPr lang="en-US" sz="4450" dirty="0">
                <a:solidFill>
                  <a:srgbClr val="201B18"/>
                </a:solidFill>
                <a:latin typeface="Platypi Medium" pitchFamily="34" charset="0"/>
                <a:ea typeface="Platypi Medium" pitchFamily="34" charset="-122"/>
                <a:cs typeface="Platypi Medium" pitchFamily="34" charset="-120"/>
              </a:rPr>
              <a:t>Viral Food Poisoning</a:t>
            </a:r>
            <a:endParaRPr lang="en-US" sz="4450" dirty="0">
              <a:solidFill>
                <a:prstClr val="black"/>
              </a:solidFill>
            </a:endParaRPr>
          </a:p>
        </p:txBody>
      </p:sp>
      <p:sp>
        <p:nvSpPr>
          <p:cNvPr id="4" name="Shape 1"/>
          <p:cNvSpPr/>
          <p:nvPr/>
        </p:nvSpPr>
        <p:spPr>
          <a:xfrm>
            <a:off x="6846964" y="3060639"/>
            <a:ext cx="510302" cy="510302"/>
          </a:xfrm>
          <a:prstGeom prst="roundRect">
            <a:avLst>
              <a:gd name="adj" fmla="val 6667"/>
            </a:avLst>
          </a:prstGeom>
          <a:solidFill>
            <a:srgbClr val="F9F7F7"/>
          </a:solidFill>
        </p:spPr>
      </p:sp>
      <p:sp>
        <p:nvSpPr>
          <p:cNvPr id="8" name="Shape 5"/>
          <p:cNvSpPr/>
          <p:nvPr/>
        </p:nvSpPr>
        <p:spPr>
          <a:xfrm>
            <a:off x="10171867" y="2946678"/>
            <a:ext cx="510302" cy="510302"/>
          </a:xfrm>
          <a:prstGeom prst="roundRect">
            <a:avLst>
              <a:gd name="adj" fmla="val 6667"/>
            </a:avLst>
          </a:prstGeom>
          <a:solidFill>
            <a:srgbClr val="F9F7F7"/>
          </a:solidFill>
        </p:spPr>
      </p:sp>
      <p:sp>
        <p:nvSpPr>
          <p:cNvPr id="16" name="مستطيل 15"/>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7" name="مستطيل 16"/>
          <p:cNvSpPr/>
          <p:nvPr/>
        </p:nvSpPr>
        <p:spPr>
          <a:xfrm>
            <a:off x="6228879" y="2129641"/>
            <a:ext cx="7885976" cy="3970318"/>
          </a:xfrm>
          <a:prstGeom prst="rect">
            <a:avLst/>
          </a:prstGeom>
        </p:spPr>
        <p:txBody>
          <a:bodyPr wrap="square">
            <a:spAutoFit/>
          </a:bodyPr>
          <a:lstStyle/>
          <a:p>
            <a:pPr marL="114300" algn="ctr">
              <a:lnSpc>
                <a:spcPct val="150000"/>
              </a:lnSpc>
            </a:pPr>
            <a:r>
              <a:rPr lang="en-US" sz="2000" dirty="0" smtClean="0">
                <a:solidFill>
                  <a:prstClr val="black"/>
                </a:solidFill>
              </a:rPr>
              <a:t>2-</a:t>
            </a:r>
            <a:r>
              <a:rPr lang="en-US" sz="2000" b="1" dirty="0" smtClean="0">
                <a:solidFill>
                  <a:prstClr val="black"/>
                </a:solidFill>
              </a:rPr>
              <a:t> </a:t>
            </a:r>
            <a:r>
              <a:rPr lang="en-US" sz="2400" b="1" dirty="0" smtClean="0">
                <a:solidFill>
                  <a:prstClr val="black"/>
                </a:solidFill>
              </a:rPr>
              <a:t>Rotavirus</a:t>
            </a:r>
            <a:r>
              <a:rPr lang="en-US" sz="2400" dirty="0" smtClean="0">
                <a:solidFill>
                  <a:prstClr val="black"/>
                </a:solidFill>
              </a:rPr>
              <a:t>: highly contagious causes vomiting, fever, diarrhea ,stomach pain, inflammation and other intestinal symptoms.it is most common in infants and young children. Symptoms usually       start two days after exposure and last three to eight days.</a:t>
            </a:r>
          </a:p>
          <a:p>
            <a:pPr marL="114300" algn="ctr">
              <a:lnSpc>
                <a:spcPct val="150000"/>
              </a:lnSpc>
            </a:pPr>
            <a:endParaRPr lang="en-US" sz="2400" dirty="0" smtClean="0">
              <a:solidFill>
                <a:prstClr val="black"/>
              </a:solidFill>
            </a:endParaRPr>
          </a:p>
          <a:p>
            <a:pPr marL="114300" algn="ctr">
              <a:lnSpc>
                <a:spcPct val="150000"/>
              </a:lnSpc>
            </a:pPr>
            <a:endParaRPr lang="en-US" sz="2400" dirty="0">
              <a:solidFill>
                <a:prstClr val="black"/>
              </a:solidFill>
            </a:endParaRPr>
          </a:p>
        </p:txBody>
      </p:sp>
    </p:spTree>
    <p:extLst>
      <p:ext uri="{BB962C8B-B14F-4D97-AF65-F5344CB8AC3E}">
        <p14:creationId xmlns:p14="http://schemas.microsoft.com/office/powerpoint/2010/main" val="243124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3113" y="747515"/>
            <a:ext cx="6841688" cy="708779"/>
          </a:xfrm>
          <a:prstGeom prst="rect">
            <a:avLst/>
          </a:prstGeom>
          <a:noFill/>
        </p:spPr>
        <p:txBody>
          <a:bodyPr wrap="none" lIns="0" tIns="0" rIns="0" bIns="0" rtlCol="0" anchor="t"/>
          <a:lstStyle/>
          <a:p>
            <a:pPr>
              <a:lnSpc>
                <a:spcPts val="5550"/>
              </a:lnSpc>
            </a:pPr>
            <a:r>
              <a:rPr lang="en-US" sz="4450" dirty="0">
                <a:solidFill>
                  <a:srgbClr val="201B18"/>
                </a:solidFill>
                <a:latin typeface="Platypi Medium" pitchFamily="34" charset="0"/>
                <a:ea typeface="Platypi Medium" pitchFamily="34" charset="-122"/>
                <a:cs typeface="Platypi Medium" pitchFamily="34" charset="-120"/>
              </a:rPr>
              <a:t>Parasitic Food Poisoning</a:t>
            </a:r>
            <a:endParaRPr lang="en-US" sz="4450" dirty="0">
              <a:solidFill>
                <a:prstClr val="black"/>
              </a:solidFill>
            </a:endParaRPr>
          </a:p>
        </p:txBody>
      </p:sp>
      <p:sp>
        <p:nvSpPr>
          <p:cNvPr id="16" name="مستطيل 15"/>
          <p:cNvSpPr/>
          <p:nvPr/>
        </p:nvSpPr>
        <p:spPr>
          <a:xfrm>
            <a:off x="835976" y="3399711"/>
            <a:ext cx="7315200" cy="1015663"/>
          </a:xfrm>
          <a:prstGeom prst="rect">
            <a:avLst/>
          </a:prstGeom>
        </p:spPr>
        <p:txBody>
          <a:bodyPr>
            <a:spAutoFit/>
          </a:bodyPr>
          <a:lstStyle/>
          <a:p>
            <a:pPr algn="l"/>
            <a:r>
              <a:rPr lang="en-US" sz="2000" dirty="0">
                <a:solidFill>
                  <a:prstClr val="black"/>
                </a:solidFill>
              </a:rPr>
              <a:t>C</a:t>
            </a:r>
            <a:r>
              <a:rPr lang="en-US" sz="2000" dirty="0" smtClean="0">
                <a:solidFill>
                  <a:prstClr val="black"/>
                </a:solidFill>
              </a:rPr>
              <a:t>ontaminated water, raw or undercooked food washed with contaminated water .</a:t>
            </a:r>
          </a:p>
          <a:p>
            <a:pPr algn="l"/>
            <a:r>
              <a:rPr lang="en-US" sz="2000" b="1" dirty="0" smtClean="0">
                <a:solidFill>
                  <a:prstClr val="black"/>
                </a:solidFill>
              </a:rPr>
              <a:t>Symptoms</a:t>
            </a:r>
            <a:r>
              <a:rPr lang="en-US" sz="2000" dirty="0" smtClean="0">
                <a:solidFill>
                  <a:prstClr val="black"/>
                </a:solidFill>
              </a:rPr>
              <a:t>: diarrhea, gas and bloating, abdominal cramps, nausea.</a:t>
            </a:r>
            <a:endParaRPr lang="en-US" sz="2000" dirty="0">
              <a:solidFill>
                <a:prstClr val="black"/>
              </a:solidFill>
            </a:endParaRPr>
          </a:p>
        </p:txBody>
      </p:sp>
      <p:sp>
        <p:nvSpPr>
          <p:cNvPr id="17" name="مستطيل 16"/>
          <p:cNvSpPr/>
          <p:nvPr/>
        </p:nvSpPr>
        <p:spPr>
          <a:xfrm>
            <a:off x="1905673" y="2165080"/>
            <a:ext cx="1789912" cy="451406"/>
          </a:xfrm>
          <a:prstGeom prst="rect">
            <a:avLst/>
          </a:prstGeom>
        </p:spPr>
        <p:txBody>
          <a:bodyPr wrap="square">
            <a:spAutoFit/>
          </a:bodyPr>
          <a:lstStyle/>
          <a:p>
            <a:pPr algn="l">
              <a:lnSpc>
                <a:spcPts val="2750"/>
              </a:lnSpc>
            </a:pPr>
            <a:r>
              <a:rPr lang="en-US" sz="2400" dirty="0" smtClean="0">
                <a:solidFill>
                  <a:prstClr val="black"/>
                </a:solidFill>
                <a:latin typeface="Platypi Medium" pitchFamily="34" charset="0"/>
                <a:cs typeface="Platypi Medium" pitchFamily="34" charset="0"/>
              </a:rPr>
              <a:t>Giardiasis</a:t>
            </a:r>
            <a:endParaRPr lang="en-US" sz="1400" dirty="0" smtClean="0">
              <a:solidFill>
                <a:prstClr val="black"/>
              </a:solidFill>
              <a:latin typeface="Platypi Medium" pitchFamily="34" charset="0"/>
              <a:cs typeface="Platypi Medium" pitchFamily="34" charset="0"/>
            </a:endParaRPr>
          </a:p>
        </p:txBody>
      </p:sp>
    </p:spTree>
    <p:extLst>
      <p:ext uri="{BB962C8B-B14F-4D97-AF65-F5344CB8AC3E}">
        <p14:creationId xmlns:p14="http://schemas.microsoft.com/office/powerpoint/2010/main" val="372138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3436" y="491490"/>
            <a:ext cx="13302226" cy="708779"/>
          </a:xfrm>
          <a:prstGeom prst="rect">
            <a:avLst/>
          </a:prstGeom>
          <a:noFill/>
        </p:spPr>
        <p:txBody>
          <a:bodyPr wrap="none" lIns="0" tIns="0" rIns="0" bIns="0" rtlCol="0" anchor="t"/>
          <a:lstStyle/>
          <a:p>
            <a:pPr algn="ctr">
              <a:lnSpc>
                <a:spcPts val="5550"/>
              </a:lnSpc>
            </a:pPr>
            <a:r>
              <a:rPr lang="en-US" sz="4450" u="sng" dirty="0">
                <a:solidFill>
                  <a:srgbClr val="201B18"/>
                </a:solidFill>
                <a:latin typeface="Platypi Medium" pitchFamily="34" charset="0"/>
                <a:ea typeface="Platypi Medium" pitchFamily="34" charset="-122"/>
                <a:cs typeface="Platypi Medium" pitchFamily="34" charset="-120"/>
              </a:rPr>
              <a:t>Bacterial Food Poisoning</a:t>
            </a:r>
            <a:endParaRPr lang="en-US" sz="4450" u="sng" dirty="0">
              <a:solidFill>
                <a:prstClr val="black"/>
              </a:solidFill>
            </a:endParaRPr>
          </a:p>
        </p:txBody>
      </p:sp>
      <p:sp>
        <p:nvSpPr>
          <p:cNvPr id="11" name="Shape 8"/>
          <p:cNvSpPr/>
          <p:nvPr/>
        </p:nvSpPr>
        <p:spPr>
          <a:xfrm>
            <a:off x="6365200" y="3877985"/>
            <a:ext cx="510302" cy="510302"/>
          </a:xfrm>
          <a:prstGeom prst="roundRect">
            <a:avLst>
              <a:gd name="adj" fmla="val 6667"/>
            </a:avLst>
          </a:prstGeom>
          <a:solidFill>
            <a:srgbClr val="F9F7F7"/>
          </a:solidFill>
        </p:spPr>
      </p:sp>
      <p:sp>
        <p:nvSpPr>
          <p:cNvPr id="20" name="مستطيل 19"/>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29" name="مستطيل 28"/>
          <p:cNvSpPr/>
          <p:nvPr/>
        </p:nvSpPr>
        <p:spPr>
          <a:xfrm>
            <a:off x="966482" y="1389128"/>
            <a:ext cx="4359655" cy="584775"/>
          </a:xfrm>
          <a:prstGeom prst="rect">
            <a:avLst/>
          </a:prstGeom>
        </p:spPr>
        <p:txBody>
          <a:bodyPr wrap="none">
            <a:spAutoFit/>
          </a:bodyPr>
          <a:lstStyle/>
          <a:p>
            <a:pPr algn="ctr"/>
            <a:r>
              <a:rPr lang="en-US" sz="3200" i="1" dirty="0" smtClean="0">
                <a:solidFill>
                  <a:prstClr val="black"/>
                </a:solidFill>
                <a:sym typeface="+mn-ea"/>
              </a:rPr>
              <a:t>1-Staphylococcus </a:t>
            </a:r>
            <a:r>
              <a:rPr lang="en-US" sz="3200" i="1" dirty="0">
                <a:solidFill>
                  <a:prstClr val="black"/>
                </a:solidFill>
                <a:sym typeface="+mn-ea"/>
              </a:rPr>
              <a:t>aureus </a:t>
            </a:r>
            <a:endParaRPr lang="en-US" sz="3200" i="1" dirty="0">
              <a:solidFill>
                <a:prstClr val="black"/>
              </a:solidFill>
            </a:endParaRPr>
          </a:p>
        </p:txBody>
      </p:sp>
      <p:sp>
        <p:nvSpPr>
          <p:cNvPr id="30" name="Content Placeholder 2"/>
          <p:cNvSpPr txBox="1"/>
          <p:nvPr/>
        </p:nvSpPr>
        <p:spPr>
          <a:xfrm>
            <a:off x="1362551" y="2212618"/>
            <a:ext cx="10515600" cy="43513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smtClean="0">
              <a:solidFill>
                <a:prstClr val="black"/>
              </a:solidFill>
            </a:endParaRPr>
          </a:p>
          <a:p>
            <a:r>
              <a:rPr lang="en-US" sz="2000" dirty="0" smtClean="0">
                <a:solidFill>
                  <a:prstClr val="black"/>
                </a:solidFill>
              </a:rPr>
              <a:t>Gram positive </a:t>
            </a:r>
            <a:r>
              <a:rPr lang="en-US" sz="2000" dirty="0" err="1" smtClean="0">
                <a:solidFill>
                  <a:prstClr val="black"/>
                </a:solidFill>
              </a:rPr>
              <a:t>cocci</a:t>
            </a:r>
            <a:r>
              <a:rPr lang="en-US" sz="2000" dirty="0" smtClean="0">
                <a:solidFill>
                  <a:prstClr val="black"/>
                </a:solidFill>
              </a:rPr>
              <a:t> in cluster, ﻿﻿</a:t>
            </a:r>
            <a:r>
              <a:rPr lang="en-US" sz="2000" dirty="0" err="1" smtClean="0">
                <a:solidFill>
                  <a:prstClr val="black"/>
                </a:solidFill>
              </a:rPr>
              <a:t>nonsporing</a:t>
            </a:r>
            <a:r>
              <a:rPr lang="en-US" sz="2000" dirty="0" smtClean="0">
                <a:solidFill>
                  <a:prstClr val="black"/>
                </a:solidFill>
              </a:rPr>
              <a:t>, </a:t>
            </a:r>
            <a:r>
              <a:rPr lang="en-US" sz="2000" dirty="0" err="1" smtClean="0">
                <a:solidFill>
                  <a:prstClr val="black"/>
                </a:solidFill>
              </a:rPr>
              <a:t>nonmotile</a:t>
            </a:r>
            <a:r>
              <a:rPr lang="en-US" sz="2000" dirty="0" smtClean="0">
                <a:solidFill>
                  <a:prstClr val="black"/>
                </a:solidFill>
              </a:rPr>
              <a:t>, aerobic organisms.</a:t>
            </a:r>
          </a:p>
          <a:p>
            <a:pPr marL="0" indent="0">
              <a:buNone/>
            </a:pPr>
            <a:r>
              <a:rPr lang="en-US" sz="2000" dirty="0" smtClean="0">
                <a:solidFill>
                  <a:prstClr val="black"/>
                </a:solidFill>
              </a:rPr>
              <a:t> </a:t>
            </a:r>
            <a:r>
              <a:rPr lang="en-US" sz="2000" b="1" dirty="0" smtClean="0">
                <a:solidFill>
                  <a:prstClr val="black"/>
                </a:solidFill>
              </a:rPr>
              <a:t>﻿﻿</a:t>
            </a:r>
          </a:p>
          <a:p>
            <a:r>
              <a:rPr lang="en-US" sz="2000" b="1" dirty="0" smtClean="0">
                <a:solidFill>
                  <a:srgbClr val="FF0000"/>
                </a:solidFill>
              </a:rPr>
              <a:t>2nd most</a:t>
            </a:r>
            <a:r>
              <a:rPr lang="en-US" sz="2000" dirty="0" smtClean="0">
                <a:solidFill>
                  <a:prstClr val="black"/>
                </a:solidFill>
              </a:rPr>
              <a:t> reported food borne disease. </a:t>
            </a:r>
          </a:p>
          <a:p>
            <a:pPr marL="0" indent="0">
              <a:buNone/>
            </a:pPr>
            <a:r>
              <a:rPr lang="en-US" sz="2000" dirty="0" smtClean="0">
                <a:solidFill>
                  <a:prstClr val="black"/>
                </a:solidFill>
              </a:rPr>
              <a:t> ﻿﻿</a:t>
            </a:r>
          </a:p>
          <a:p>
            <a:r>
              <a:rPr lang="en-US" sz="2000" dirty="0" smtClean="0">
                <a:solidFill>
                  <a:prstClr val="black"/>
                </a:solidFill>
              </a:rPr>
              <a:t>Heat resistant exotoxin acts as </a:t>
            </a:r>
            <a:r>
              <a:rPr lang="en-US" sz="2000" b="1" dirty="0" smtClean="0">
                <a:solidFill>
                  <a:prstClr val="black"/>
                </a:solidFill>
              </a:rPr>
              <a:t>enterotoxin</a:t>
            </a:r>
            <a:r>
              <a:rPr lang="en-US" sz="2000" dirty="0" smtClean="0">
                <a:solidFill>
                  <a:prstClr val="black"/>
                </a:solidFill>
              </a:rPr>
              <a:t> - boiling for 30 minutes not sufficient to denature the organism. </a:t>
            </a:r>
          </a:p>
          <a:p>
            <a:pPr marL="0" indent="0">
              <a:buNone/>
            </a:pPr>
            <a:endParaRPr lang="en-US" sz="2000" dirty="0" smtClean="0">
              <a:solidFill>
                <a:prstClr val="black"/>
              </a:solidFill>
            </a:endParaRPr>
          </a:p>
          <a:p>
            <a:pPr marL="0" indent="0">
              <a:buNone/>
            </a:pPr>
            <a:endParaRPr lang="en-US" sz="2000" dirty="0">
              <a:solidFill>
                <a:prstClr val="black"/>
              </a:solidFill>
            </a:endParaRPr>
          </a:p>
        </p:txBody>
      </p:sp>
      <p:pic>
        <p:nvPicPr>
          <p:cNvPr id="31" name="Picture 3" descr="photo_2025-01-17_00-42-12"/>
          <p:cNvPicPr>
            <a:picLocks noChangeAspect="1"/>
          </p:cNvPicPr>
          <p:nvPr/>
        </p:nvPicPr>
        <p:blipFill>
          <a:blip r:embed="rId3"/>
          <a:stretch>
            <a:fillRect/>
          </a:stretch>
        </p:blipFill>
        <p:spPr>
          <a:xfrm>
            <a:off x="10499418" y="5570806"/>
            <a:ext cx="3329125" cy="2363372"/>
          </a:xfrm>
          <a:prstGeom prst="rect">
            <a:avLst/>
          </a:prstGeom>
        </p:spPr>
      </p:pic>
    </p:spTree>
    <p:extLst>
      <p:ext uri="{BB962C8B-B14F-4D97-AF65-F5344CB8AC3E}">
        <p14:creationId xmlns:p14="http://schemas.microsoft.com/office/powerpoint/2010/main" val="336474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1010</Words>
  <Application>Microsoft Office PowerPoint</Application>
  <PresentationFormat>Custom</PresentationFormat>
  <Paragraphs>227</Paragraphs>
  <Slides>30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Source Serif Pro</vt:lpstr>
      <vt:lpstr>Times New Roman</vt:lpstr>
      <vt:lpstr>Platypi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Maher</cp:lastModifiedBy>
  <cp:revision>74</cp:revision>
  <dcterms:created xsi:type="dcterms:W3CDTF">2025-01-18T19:16:00Z</dcterms:created>
  <dcterms:modified xsi:type="dcterms:W3CDTF">2025-01-29T18:50:29Z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36E6CBD5CEF84B9A8911FCF423199D5F_12</vt:lpwstr>
  </property>
  <property fmtid="{D5CDD505-2E9C-101B-9397-08002B2CF9AE}" pid="3" name="KSOProductBuildVer">
    <vt:lpwstr>1033-12.2.0.19821</vt:lpwstr>
  </property>
</Properties>
</file>