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9" r:id="rId3"/>
    <p:sldId id="283" r:id="rId4"/>
    <p:sldId id="285" r:id="rId5"/>
    <p:sldId id="267" r:id="rId6"/>
    <p:sldId id="272" r:id="rId7"/>
    <p:sldId id="265" r:id="rId8"/>
    <p:sldId id="281" r:id="rId9"/>
    <p:sldId id="266"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6"/>
    <p:restoredTop sz="94601"/>
  </p:normalViewPr>
  <p:slideViewPr>
    <p:cSldViewPr>
      <p:cViewPr varScale="1">
        <p:scale>
          <a:sx n="104" d="100"/>
          <a:sy n="104" d="100"/>
        </p:scale>
        <p:origin x="1640" y="2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IQ"/>
          </a:p>
        </p:txBody>
      </p:sp>
      <p:sp>
        <p:nvSpPr>
          <p:cNvPr id="4" name="Date Placeholder 3"/>
          <p:cNvSpPr>
            <a:spLocks noGrp="1"/>
          </p:cNvSpPr>
          <p:nvPr>
            <p:ph type="dt" sz="half" idx="10"/>
          </p:nvPr>
        </p:nvSpPr>
        <p:spPr/>
        <p:txBody>
          <a:bodyPr/>
          <a:lstStyle/>
          <a:p>
            <a:fld id="{AD72A4BB-E9A8-4CC9-A395-8D5CFACF9AA1}" type="datetimeFigureOut">
              <a:rPr lang="ar-IQ" smtClean="0"/>
              <a:t>2‏/6‏/1446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841E70-7652-456F-AD43-0F5F560347AD}" type="slidenum">
              <a:rPr lang="ar-IQ" smtClean="0"/>
              <a:t>‹#›</a:t>
            </a:fld>
            <a:endParaRPr lang="ar-IQ"/>
          </a:p>
        </p:txBody>
      </p:sp>
    </p:spTree>
    <p:extLst>
      <p:ext uri="{BB962C8B-B14F-4D97-AF65-F5344CB8AC3E}">
        <p14:creationId xmlns:p14="http://schemas.microsoft.com/office/powerpoint/2010/main" val="4294683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AD72A4BB-E9A8-4CC9-A395-8D5CFACF9AA1}" type="datetimeFigureOut">
              <a:rPr lang="ar-IQ" smtClean="0"/>
              <a:t>2‏/6‏/1446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841E70-7652-456F-AD43-0F5F560347AD}" type="slidenum">
              <a:rPr lang="ar-IQ" smtClean="0"/>
              <a:t>‹#›</a:t>
            </a:fld>
            <a:endParaRPr lang="ar-IQ"/>
          </a:p>
        </p:txBody>
      </p:sp>
    </p:spTree>
    <p:extLst>
      <p:ext uri="{BB962C8B-B14F-4D97-AF65-F5344CB8AC3E}">
        <p14:creationId xmlns:p14="http://schemas.microsoft.com/office/powerpoint/2010/main" val="3833100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AD72A4BB-E9A8-4CC9-A395-8D5CFACF9AA1}" type="datetimeFigureOut">
              <a:rPr lang="ar-IQ" smtClean="0"/>
              <a:t>2‏/6‏/1446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841E70-7652-456F-AD43-0F5F560347AD}" type="slidenum">
              <a:rPr lang="ar-IQ" smtClean="0"/>
              <a:t>‹#›</a:t>
            </a:fld>
            <a:endParaRPr lang="ar-IQ"/>
          </a:p>
        </p:txBody>
      </p:sp>
    </p:spTree>
    <p:extLst>
      <p:ext uri="{BB962C8B-B14F-4D97-AF65-F5344CB8AC3E}">
        <p14:creationId xmlns:p14="http://schemas.microsoft.com/office/powerpoint/2010/main" val="613372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AD72A4BB-E9A8-4CC9-A395-8D5CFACF9AA1}" type="datetimeFigureOut">
              <a:rPr lang="ar-IQ" smtClean="0"/>
              <a:t>2‏/6‏/1446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841E70-7652-456F-AD43-0F5F560347AD}" type="slidenum">
              <a:rPr lang="ar-IQ" smtClean="0"/>
              <a:t>‹#›</a:t>
            </a:fld>
            <a:endParaRPr lang="ar-IQ"/>
          </a:p>
        </p:txBody>
      </p:sp>
    </p:spTree>
    <p:extLst>
      <p:ext uri="{BB962C8B-B14F-4D97-AF65-F5344CB8AC3E}">
        <p14:creationId xmlns:p14="http://schemas.microsoft.com/office/powerpoint/2010/main" val="307077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72A4BB-E9A8-4CC9-A395-8D5CFACF9AA1}" type="datetimeFigureOut">
              <a:rPr lang="ar-IQ" smtClean="0"/>
              <a:t>2‏/6‏/1446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841E70-7652-456F-AD43-0F5F560347AD}" type="slidenum">
              <a:rPr lang="ar-IQ" smtClean="0"/>
              <a:t>‹#›</a:t>
            </a:fld>
            <a:endParaRPr lang="ar-IQ"/>
          </a:p>
        </p:txBody>
      </p:sp>
    </p:spTree>
    <p:extLst>
      <p:ext uri="{BB962C8B-B14F-4D97-AF65-F5344CB8AC3E}">
        <p14:creationId xmlns:p14="http://schemas.microsoft.com/office/powerpoint/2010/main" val="76816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p:cNvSpPr>
            <a:spLocks noGrp="1"/>
          </p:cNvSpPr>
          <p:nvPr>
            <p:ph type="dt" sz="half" idx="10"/>
          </p:nvPr>
        </p:nvSpPr>
        <p:spPr/>
        <p:txBody>
          <a:bodyPr/>
          <a:lstStyle/>
          <a:p>
            <a:fld id="{AD72A4BB-E9A8-4CC9-A395-8D5CFACF9AA1}" type="datetimeFigureOut">
              <a:rPr lang="ar-IQ" smtClean="0"/>
              <a:t>2‏/6‏/1446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7841E70-7652-456F-AD43-0F5F560347AD}" type="slidenum">
              <a:rPr lang="ar-IQ" smtClean="0"/>
              <a:t>‹#›</a:t>
            </a:fld>
            <a:endParaRPr lang="ar-IQ"/>
          </a:p>
        </p:txBody>
      </p:sp>
    </p:spTree>
    <p:extLst>
      <p:ext uri="{BB962C8B-B14F-4D97-AF65-F5344CB8AC3E}">
        <p14:creationId xmlns:p14="http://schemas.microsoft.com/office/powerpoint/2010/main" val="15169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p:cNvSpPr>
            <a:spLocks noGrp="1"/>
          </p:cNvSpPr>
          <p:nvPr>
            <p:ph type="dt" sz="half" idx="10"/>
          </p:nvPr>
        </p:nvSpPr>
        <p:spPr/>
        <p:txBody>
          <a:bodyPr/>
          <a:lstStyle/>
          <a:p>
            <a:fld id="{AD72A4BB-E9A8-4CC9-A395-8D5CFACF9AA1}" type="datetimeFigureOut">
              <a:rPr lang="ar-IQ" smtClean="0"/>
              <a:t>2‏/6‏/1446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7841E70-7652-456F-AD43-0F5F560347AD}" type="slidenum">
              <a:rPr lang="ar-IQ" smtClean="0"/>
              <a:t>‹#›</a:t>
            </a:fld>
            <a:endParaRPr lang="ar-IQ"/>
          </a:p>
        </p:txBody>
      </p:sp>
    </p:spTree>
    <p:extLst>
      <p:ext uri="{BB962C8B-B14F-4D97-AF65-F5344CB8AC3E}">
        <p14:creationId xmlns:p14="http://schemas.microsoft.com/office/powerpoint/2010/main" val="358267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Date Placeholder 2"/>
          <p:cNvSpPr>
            <a:spLocks noGrp="1"/>
          </p:cNvSpPr>
          <p:nvPr>
            <p:ph type="dt" sz="half" idx="10"/>
          </p:nvPr>
        </p:nvSpPr>
        <p:spPr/>
        <p:txBody>
          <a:bodyPr/>
          <a:lstStyle/>
          <a:p>
            <a:fld id="{AD72A4BB-E9A8-4CC9-A395-8D5CFACF9AA1}" type="datetimeFigureOut">
              <a:rPr lang="ar-IQ" smtClean="0"/>
              <a:t>2‏/6‏/1446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7841E70-7652-456F-AD43-0F5F560347AD}" type="slidenum">
              <a:rPr lang="ar-IQ" smtClean="0"/>
              <a:t>‹#›</a:t>
            </a:fld>
            <a:endParaRPr lang="ar-IQ"/>
          </a:p>
        </p:txBody>
      </p:sp>
    </p:spTree>
    <p:extLst>
      <p:ext uri="{BB962C8B-B14F-4D97-AF65-F5344CB8AC3E}">
        <p14:creationId xmlns:p14="http://schemas.microsoft.com/office/powerpoint/2010/main" val="3643182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2A4BB-E9A8-4CC9-A395-8D5CFACF9AA1}" type="datetimeFigureOut">
              <a:rPr lang="ar-IQ" smtClean="0"/>
              <a:t>2‏/6‏/1446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7841E70-7652-456F-AD43-0F5F560347AD}" type="slidenum">
              <a:rPr lang="ar-IQ" smtClean="0"/>
              <a:t>‹#›</a:t>
            </a:fld>
            <a:endParaRPr lang="ar-IQ"/>
          </a:p>
        </p:txBody>
      </p:sp>
    </p:spTree>
    <p:extLst>
      <p:ext uri="{BB962C8B-B14F-4D97-AF65-F5344CB8AC3E}">
        <p14:creationId xmlns:p14="http://schemas.microsoft.com/office/powerpoint/2010/main" val="3896803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72A4BB-E9A8-4CC9-A395-8D5CFACF9AA1}" type="datetimeFigureOut">
              <a:rPr lang="ar-IQ" smtClean="0"/>
              <a:t>2‏/6‏/1446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7841E70-7652-456F-AD43-0F5F560347AD}" type="slidenum">
              <a:rPr lang="ar-IQ" smtClean="0"/>
              <a:t>‹#›</a:t>
            </a:fld>
            <a:endParaRPr lang="ar-IQ"/>
          </a:p>
        </p:txBody>
      </p:sp>
    </p:spTree>
    <p:extLst>
      <p:ext uri="{BB962C8B-B14F-4D97-AF65-F5344CB8AC3E}">
        <p14:creationId xmlns:p14="http://schemas.microsoft.com/office/powerpoint/2010/main" val="2064706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72A4BB-E9A8-4CC9-A395-8D5CFACF9AA1}" type="datetimeFigureOut">
              <a:rPr lang="ar-IQ" smtClean="0"/>
              <a:t>2‏/6‏/1446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7841E70-7652-456F-AD43-0F5F560347AD}" type="slidenum">
              <a:rPr lang="ar-IQ" smtClean="0"/>
              <a:t>‹#›</a:t>
            </a:fld>
            <a:endParaRPr lang="ar-IQ"/>
          </a:p>
        </p:txBody>
      </p:sp>
    </p:spTree>
    <p:extLst>
      <p:ext uri="{BB962C8B-B14F-4D97-AF65-F5344CB8AC3E}">
        <p14:creationId xmlns:p14="http://schemas.microsoft.com/office/powerpoint/2010/main" val="2136922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D72A4BB-E9A8-4CC9-A395-8D5CFACF9AA1}" type="datetimeFigureOut">
              <a:rPr lang="ar-IQ" smtClean="0"/>
              <a:t>2‏/6‏/1446</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7841E70-7652-456F-AD43-0F5F560347AD}" type="slidenum">
              <a:rPr lang="ar-IQ" smtClean="0"/>
              <a:t>‹#›</a:t>
            </a:fld>
            <a:endParaRPr lang="ar-IQ"/>
          </a:p>
        </p:txBody>
      </p:sp>
    </p:spTree>
    <p:extLst>
      <p:ext uri="{BB962C8B-B14F-4D97-AF65-F5344CB8AC3E}">
        <p14:creationId xmlns:p14="http://schemas.microsoft.com/office/powerpoint/2010/main" val="2235263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hyperlink" Target="http://en.wikipedia.org/wiki/Schilling_test" TargetMode="External"/><Relationship Id="rId18" Type="http://schemas.openxmlformats.org/officeDocument/2006/relationships/hyperlink" Target="http://en.wikipedia.org/wiki/Ligand" TargetMode="External"/><Relationship Id="rId3" Type="http://schemas.openxmlformats.org/officeDocument/2006/relationships/hyperlink" Target="http://en.wikipedia.org/wiki/Brain" TargetMode="External"/><Relationship Id="rId21" Type="http://schemas.openxmlformats.org/officeDocument/2006/relationships/hyperlink" Target="http://en.wikipedia.org/wiki/Alzheimer's_disease" TargetMode="External"/><Relationship Id="rId7" Type="http://schemas.openxmlformats.org/officeDocument/2006/relationships/hyperlink" Target="http://en.wikipedia.org/wiki/Cyanocobalamin" TargetMode="External"/><Relationship Id="rId12" Type="http://schemas.openxmlformats.org/officeDocument/2006/relationships/hyperlink" Target="http://en.wikipedia.org/wiki/Hereditary_deficiency_of_transcobalamin_II" TargetMode="External"/><Relationship Id="rId17" Type="http://schemas.openxmlformats.org/officeDocument/2006/relationships/hyperlink" Target="http://en.wikipedia.org/wiki/Sodium_thiosulfate" TargetMode="External"/><Relationship Id="rId2" Type="http://schemas.openxmlformats.org/officeDocument/2006/relationships/hyperlink" Target="http://en.wikipedia.org/wiki/Vitamin" TargetMode="External"/><Relationship Id="rId16" Type="http://schemas.openxmlformats.org/officeDocument/2006/relationships/hyperlink" Target="http://en.wikipedia.org/wiki/Intravenously" TargetMode="External"/><Relationship Id="rId20" Type="http://schemas.openxmlformats.org/officeDocument/2006/relationships/hyperlink" Target="http://en.wikipedia.org/wiki/Atrophy" TargetMode="External"/><Relationship Id="rId1" Type="http://schemas.openxmlformats.org/officeDocument/2006/relationships/slideLayout" Target="../slideLayouts/slideLayout1.xml"/><Relationship Id="rId6" Type="http://schemas.openxmlformats.org/officeDocument/2006/relationships/hyperlink" Target="http://en.wikipedia.org/wiki/B_vitamins" TargetMode="External"/><Relationship Id="rId11" Type="http://schemas.openxmlformats.org/officeDocument/2006/relationships/hyperlink" Target="http://en.wikipedia.org/wiki/Cyanide_poisoning" TargetMode="External"/><Relationship Id="rId5" Type="http://schemas.openxmlformats.org/officeDocument/2006/relationships/hyperlink" Target="http://en.wikipedia.org/wiki/Blood" TargetMode="External"/><Relationship Id="rId15" Type="http://schemas.openxmlformats.org/officeDocument/2006/relationships/hyperlink" Target="http://en.wikipedia.org/wiki/Cyanide" TargetMode="External"/><Relationship Id="rId10" Type="http://schemas.openxmlformats.org/officeDocument/2006/relationships/hyperlink" Target="http://en.wikipedia.org/wiki/Vitamin_B12_deficiency" TargetMode="External"/><Relationship Id="rId19" Type="http://schemas.openxmlformats.org/officeDocument/2006/relationships/hyperlink" Target="http://en.wikipedia.org/wiki/Urine" TargetMode="External"/><Relationship Id="rId4" Type="http://schemas.openxmlformats.org/officeDocument/2006/relationships/hyperlink" Target="http://en.wikipedia.org/wiki/Nervous_system" TargetMode="External"/><Relationship Id="rId9" Type="http://schemas.openxmlformats.org/officeDocument/2006/relationships/image" Target="../media/image2.png"/><Relationship Id="rId14" Type="http://schemas.openxmlformats.org/officeDocument/2006/relationships/hyperlink" Target="http://en.wikipedia.org/wiki/Pernicious_anemia"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Vitamer" TargetMode="External"/><Relationship Id="rId2" Type="http://schemas.openxmlformats.org/officeDocument/2006/relationships/hyperlink" Target="http://en.wikipedia.org/wiki/Cyanocobalamin" TargetMode="External"/><Relationship Id="rId1" Type="http://schemas.openxmlformats.org/officeDocument/2006/relationships/slideLayout" Target="../slideLayouts/slideLayout2.xml"/><Relationship Id="rId5" Type="http://schemas.openxmlformats.org/officeDocument/2006/relationships/hyperlink" Target="http://en.wikipedia.org/wiki/Hydroxocobalamin" TargetMode="External"/><Relationship Id="rId4" Type="http://schemas.openxmlformats.org/officeDocument/2006/relationships/hyperlink" Target="http://en.wikipedia.org/wiki/B_vitamin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Homocysteine" TargetMode="External"/><Relationship Id="rId3" Type="http://schemas.openxmlformats.org/officeDocument/2006/relationships/image" Target="../media/image9.gif"/><Relationship Id="rId7" Type="http://schemas.openxmlformats.org/officeDocument/2006/relationships/hyperlink" Target="https://en.wikipedia.org/wiki/Levomefolic_acid" TargetMode="Externa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hyperlink" Target="https://en.wikipedia.org/wiki/Tetrahydrofolate" TargetMode="External"/><Relationship Id="rId5" Type="http://schemas.openxmlformats.org/officeDocument/2006/relationships/hyperlink" Target="https://en.wikipedia.org/wiki/Pyrimidines" TargetMode="External"/><Relationship Id="rId4" Type="http://schemas.openxmlformats.org/officeDocument/2006/relationships/hyperlink" Target="https://en.wikipedia.org/wiki/Purines" TargetMode="External"/><Relationship Id="rId9" Type="http://schemas.openxmlformats.org/officeDocument/2006/relationships/hyperlink" Target="https://en.wikipedia.org/wiki/Methylmalonic_aci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2276872"/>
            <a:ext cx="8856984" cy="4464496"/>
          </a:xfrm>
        </p:spPr>
        <p:txBody>
          <a:bodyPr>
            <a:normAutofit/>
          </a:bodyPr>
          <a:lstStyle/>
          <a:p>
            <a:pPr algn="l"/>
            <a:r>
              <a:rPr lang="en-US" sz="1400" b="1" dirty="0">
                <a:solidFill>
                  <a:schemeClr val="tx1"/>
                </a:solidFill>
                <a:effectLst/>
                <a:latin typeface="Times New Roman"/>
                <a:ea typeface="Times New Roman"/>
              </a:rPr>
              <a:t>Vitamin B</a:t>
            </a:r>
            <a:r>
              <a:rPr lang="en-US" sz="1400" b="1" baseline="-25000" dirty="0">
                <a:solidFill>
                  <a:schemeClr val="tx1"/>
                </a:solidFill>
                <a:effectLst/>
                <a:latin typeface="Times New Roman"/>
                <a:ea typeface="Times New Roman"/>
              </a:rPr>
              <a:t>12</a:t>
            </a:r>
            <a:r>
              <a:rPr lang="en-US" sz="1400" dirty="0">
                <a:solidFill>
                  <a:schemeClr val="tx1"/>
                </a:solidFill>
                <a:effectLst/>
                <a:latin typeface="Times New Roman"/>
                <a:ea typeface="Times New Roman"/>
              </a:rPr>
              <a:t>, </a:t>
            </a:r>
            <a:r>
              <a:rPr lang="en-US" sz="1400" b="1" dirty="0">
                <a:solidFill>
                  <a:schemeClr val="tx1"/>
                </a:solidFill>
                <a:effectLst/>
                <a:latin typeface="Times New Roman"/>
                <a:ea typeface="Times New Roman"/>
              </a:rPr>
              <a:t>vitamin B12</a:t>
            </a:r>
            <a:r>
              <a:rPr lang="en-US" sz="1400" dirty="0">
                <a:solidFill>
                  <a:schemeClr val="tx1"/>
                </a:solidFill>
                <a:effectLst/>
                <a:latin typeface="Times New Roman"/>
                <a:ea typeface="Times New Roman"/>
              </a:rPr>
              <a:t> or </a:t>
            </a:r>
            <a:r>
              <a:rPr lang="en-US" sz="1400" b="1" dirty="0">
                <a:solidFill>
                  <a:schemeClr val="tx1"/>
                </a:solidFill>
                <a:effectLst/>
                <a:latin typeface="Times New Roman"/>
                <a:ea typeface="Times New Roman"/>
              </a:rPr>
              <a:t>vitamin B-12</a:t>
            </a:r>
            <a:r>
              <a:rPr lang="en-US" sz="1400" dirty="0">
                <a:solidFill>
                  <a:schemeClr val="tx1"/>
                </a:solidFill>
                <a:effectLst/>
                <a:latin typeface="Times New Roman"/>
                <a:ea typeface="Times New Roman"/>
              </a:rPr>
              <a:t>, also called </a:t>
            </a:r>
            <a:r>
              <a:rPr lang="en-US" sz="1400" b="1" dirty="0" err="1">
                <a:solidFill>
                  <a:schemeClr val="tx1"/>
                </a:solidFill>
                <a:effectLst/>
                <a:latin typeface="Times New Roman"/>
                <a:ea typeface="Times New Roman"/>
              </a:rPr>
              <a:t>cobalamin</a:t>
            </a:r>
            <a:r>
              <a:rPr lang="en-US" sz="1400" dirty="0">
                <a:solidFill>
                  <a:schemeClr val="tx1"/>
                </a:solidFill>
                <a:effectLst/>
                <a:latin typeface="Times New Roman"/>
                <a:ea typeface="Times New Roman"/>
              </a:rPr>
              <a:t>, is a water soluble </a:t>
            </a:r>
            <a:r>
              <a:rPr lang="en-US" sz="1400" u="none" strike="noStrike" dirty="0">
                <a:solidFill>
                  <a:schemeClr val="tx1"/>
                </a:solidFill>
                <a:effectLst/>
                <a:latin typeface="Times New Roman"/>
                <a:ea typeface="Times New Roman"/>
                <a:hlinkClick r:id="rId2" tooltip="Vitamin"/>
              </a:rPr>
              <a:t>vitamin</a:t>
            </a:r>
            <a:r>
              <a:rPr lang="en-US" sz="1400" dirty="0">
                <a:solidFill>
                  <a:schemeClr val="tx1"/>
                </a:solidFill>
                <a:effectLst/>
                <a:latin typeface="Times New Roman"/>
                <a:ea typeface="Times New Roman"/>
              </a:rPr>
              <a:t> with a key role in the normal functioning of the </a:t>
            </a:r>
            <a:r>
              <a:rPr lang="en-US" sz="1400" u="none" strike="noStrike" dirty="0">
                <a:solidFill>
                  <a:schemeClr val="tx1"/>
                </a:solidFill>
                <a:effectLst/>
                <a:latin typeface="Times New Roman"/>
                <a:ea typeface="Times New Roman"/>
                <a:hlinkClick r:id="rId3" tooltip="Brain"/>
              </a:rPr>
              <a:t>brain</a:t>
            </a:r>
            <a:r>
              <a:rPr lang="en-US" sz="1400" dirty="0">
                <a:solidFill>
                  <a:schemeClr val="tx1"/>
                </a:solidFill>
                <a:effectLst/>
                <a:latin typeface="Times New Roman"/>
                <a:ea typeface="Times New Roman"/>
              </a:rPr>
              <a:t> and </a:t>
            </a:r>
            <a:r>
              <a:rPr lang="en-US" sz="1400" u="none" strike="noStrike" dirty="0">
                <a:solidFill>
                  <a:schemeClr val="tx1"/>
                </a:solidFill>
                <a:effectLst/>
                <a:latin typeface="Times New Roman"/>
                <a:ea typeface="Times New Roman"/>
                <a:hlinkClick r:id="rId4" tooltip="Nervous system"/>
              </a:rPr>
              <a:t>nervous system</a:t>
            </a:r>
            <a:r>
              <a:rPr lang="en-US" sz="1400" dirty="0">
                <a:solidFill>
                  <a:schemeClr val="tx1"/>
                </a:solidFill>
                <a:effectLst/>
                <a:latin typeface="Times New Roman"/>
                <a:ea typeface="Times New Roman"/>
              </a:rPr>
              <a:t>, and for the formation of </a:t>
            </a:r>
            <a:r>
              <a:rPr lang="en-US" sz="1400" u="none" strike="noStrike" dirty="0">
                <a:solidFill>
                  <a:schemeClr val="tx1"/>
                </a:solidFill>
                <a:effectLst/>
                <a:latin typeface="Times New Roman"/>
                <a:ea typeface="Times New Roman"/>
                <a:hlinkClick r:id="rId5" tooltip="Blood"/>
              </a:rPr>
              <a:t>blood</a:t>
            </a:r>
            <a:r>
              <a:rPr lang="en-US" sz="1400" dirty="0">
                <a:solidFill>
                  <a:schemeClr val="tx1"/>
                </a:solidFill>
                <a:effectLst/>
                <a:latin typeface="Times New Roman"/>
                <a:ea typeface="Times New Roman"/>
              </a:rPr>
              <a:t>. It is one of the eight </a:t>
            </a:r>
            <a:r>
              <a:rPr lang="en-US" sz="1400" u="none" strike="noStrike" dirty="0">
                <a:solidFill>
                  <a:schemeClr val="tx1"/>
                </a:solidFill>
                <a:effectLst/>
                <a:latin typeface="Times New Roman"/>
                <a:ea typeface="Times New Roman"/>
                <a:hlinkClick r:id="rId6" tooltip="B vitamins"/>
              </a:rPr>
              <a:t>B vitamins</a:t>
            </a:r>
            <a:r>
              <a:rPr lang="en-US" sz="1400" dirty="0">
                <a:effectLst/>
                <a:latin typeface="Times New Roman"/>
                <a:ea typeface="Times New Roman"/>
              </a:rPr>
              <a:t>.</a:t>
            </a:r>
          </a:p>
          <a:p>
            <a:pPr algn="l"/>
            <a:r>
              <a:rPr lang="en-US" sz="1400" b="1" dirty="0">
                <a:effectLst/>
                <a:latin typeface="Times New Roman"/>
                <a:ea typeface="Times New Roman"/>
              </a:rPr>
              <a:t> </a:t>
            </a:r>
            <a:r>
              <a:rPr lang="en-US" sz="1400" b="1" dirty="0">
                <a:solidFill>
                  <a:schemeClr val="tx1"/>
                </a:solidFill>
                <a:effectLst/>
                <a:latin typeface="Times New Roman"/>
                <a:ea typeface="Times New Roman"/>
              </a:rPr>
              <a:t>A common synthetic form of the vitamin, </a:t>
            </a:r>
            <a:r>
              <a:rPr lang="en-US" sz="1400" b="1" u="none" strike="noStrike" dirty="0">
                <a:solidFill>
                  <a:schemeClr val="tx1"/>
                </a:solidFill>
                <a:effectLst/>
                <a:latin typeface="Times New Roman"/>
                <a:ea typeface="Times New Roman"/>
                <a:hlinkClick r:id="rId7" tooltip="Cyanocobalamin"/>
              </a:rPr>
              <a:t>cyanocobalamin</a:t>
            </a:r>
            <a:r>
              <a:rPr lang="en-US" sz="1400" b="1" dirty="0">
                <a:solidFill>
                  <a:schemeClr val="tx1"/>
                </a:solidFill>
                <a:effectLst/>
                <a:latin typeface="Times New Roman"/>
                <a:ea typeface="Times New Roman"/>
              </a:rPr>
              <a:t>, does not occur in nature</a:t>
            </a:r>
            <a:r>
              <a:rPr lang="en-US" sz="1400" dirty="0">
                <a:solidFill>
                  <a:schemeClr val="tx1"/>
                </a:solidFill>
                <a:effectLst/>
                <a:latin typeface="Times New Roman"/>
                <a:ea typeface="Times New Roman"/>
              </a:rPr>
              <a:t>, but is used in many pharmaceuticals and supplements, and as a food additive, because of </a:t>
            </a:r>
            <a:r>
              <a:rPr lang="en-US" sz="1400" b="1" dirty="0">
                <a:solidFill>
                  <a:schemeClr val="tx1"/>
                </a:solidFill>
                <a:effectLst/>
                <a:latin typeface="Times New Roman"/>
                <a:ea typeface="Times New Roman"/>
              </a:rPr>
              <a:t>its stability and lower cost.</a:t>
            </a:r>
            <a:r>
              <a:rPr lang="en-US" sz="1400" b="1" dirty="0">
                <a:effectLst/>
                <a:latin typeface="Times New Roman"/>
                <a:ea typeface="Times New Roman"/>
              </a:rPr>
              <a:t> </a:t>
            </a:r>
          </a:p>
          <a:p>
            <a:pPr algn="l"/>
            <a:r>
              <a:rPr lang="en-US" sz="1400" b="0" i="0" u="none" strike="noStrike" dirty="0">
                <a:solidFill>
                  <a:schemeClr val="tx1"/>
                </a:solidFill>
                <a:effectLst/>
                <a:latin typeface="Times New Roman" panose="02020603050405020304" pitchFamily="18" charset="0"/>
                <a:cs typeface="Times New Roman" panose="02020603050405020304" pitchFamily="18" charset="0"/>
              </a:rPr>
              <a:t>A central cobalt nucleus surrounded by porphyrins like a ring to which are attached nucleotide and aminopropanol</a:t>
            </a:r>
            <a:endParaRPr lang="en-IQ" sz="1400" dirty="0">
              <a:solidFill>
                <a:schemeClr val="tx1"/>
              </a:solidFill>
              <a:latin typeface="Times New Roman" panose="02020603050405020304" pitchFamily="18" charset="0"/>
              <a:cs typeface="Times New Roman" panose="02020603050405020304" pitchFamily="18" charset="0"/>
            </a:endParaRPr>
          </a:p>
          <a:p>
            <a:pPr algn="l"/>
            <a:endParaRPr lang="en-US" sz="1400" dirty="0">
              <a:effectLst/>
              <a:latin typeface="Times New Roman"/>
              <a:ea typeface="Times New Roman"/>
            </a:endParaRPr>
          </a:p>
        </p:txBody>
      </p:sp>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3568" y="116633"/>
            <a:ext cx="7848872" cy="1800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a:extLst>
              <a:ext uri="{FF2B5EF4-FFF2-40B4-BE49-F238E27FC236}">
                <a16:creationId xmlns:a16="http://schemas.microsoft.com/office/drawing/2014/main" id="{9B205344-2DF9-CA4C-9C96-4093706CD74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08104" y="4005064"/>
            <a:ext cx="3168352"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35EDDB04-91AE-9B4E-AEC8-5B7A09595041}"/>
              </a:ext>
            </a:extLst>
          </p:cNvPr>
          <p:cNvSpPr txBox="1"/>
          <p:nvPr/>
        </p:nvSpPr>
        <p:spPr>
          <a:xfrm>
            <a:off x="98158" y="3751872"/>
            <a:ext cx="5409946" cy="2954655"/>
          </a:xfrm>
          <a:prstGeom prst="rect">
            <a:avLst/>
          </a:prstGeom>
          <a:noFill/>
        </p:spPr>
        <p:txBody>
          <a:bodyPr wrap="square">
            <a:spAutoFit/>
          </a:bodyPr>
          <a:lstStyle/>
          <a:p>
            <a:pPr algn="l">
              <a:tabLst>
                <a:tab pos="2047875" algn="l"/>
              </a:tabLst>
            </a:pPr>
            <a:r>
              <a:rPr lang="en-US" sz="1400" b="1" u="sng" dirty="0">
                <a:effectLst/>
                <a:latin typeface="Times New Roman"/>
              </a:rPr>
              <a:t>Medical uses</a:t>
            </a:r>
            <a:endParaRPr lang="en-US" sz="1400" b="1" dirty="0">
              <a:effectLst/>
              <a:latin typeface="Times New Roman"/>
            </a:endParaRPr>
          </a:p>
          <a:p>
            <a:pPr algn="l"/>
            <a:r>
              <a:rPr lang="en-US" sz="1400" dirty="0">
                <a:effectLst/>
                <a:latin typeface="Times New Roman"/>
                <a:ea typeface="Times New Roman"/>
              </a:rPr>
              <a:t>Vitamin B</a:t>
            </a:r>
            <a:r>
              <a:rPr lang="en-US" sz="1400" baseline="-25000" dirty="0">
                <a:effectLst/>
                <a:latin typeface="Times New Roman"/>
                <a:ea typeface="Times New Roman"/>
              </a:rPr>
              <a:t>12</a:t>
            </a:r>
            <a:r>
              <a:rPr lang="en-US" sz="1400" dirty="0">
                <a:effectLst/>
                <a:latin typeface="Times New Roman"/>
                <a:ea typeface="Times New Roman"/>
              </a:rPr>
              <a:t>, is used </a:t>
            </a:r>
            <a:r>
              <a:rPr lang="en-US" sz="1400" b="1" dirty="0">
                <a:effectLst/>
                <a:latin typeface="Times New Roman"/>
                <a:ea typeface="Times New Roman"/>
              </a:rPr>
              <a:t>to treat </a:t>
            </a:r>
            <a:r>
              <a:rPr lang="en-US" sz="1400" b="1" u="sng" dirty="0">
                <a:solidFill>
                  <a:srgbClr val="0000FF"/>
                </a:solidFill>
                <a:effectLst/>
                <a:latin typeface="Times New Roman"/>
                <a:ea typeface="Times New Roman"/>
                <a:hlinkClick r:id="rId10" tooltip="Vitamin B12 deficiency"/>
              </a:rPr>
              <a:t>vitamin B</a:t>
            </a:r>
            <a:r>
              <a:rPr lang="en-US" sz="1400" b="1" u="sng" baseline="-25000" dirty="0">
                <a:solidFill>
                  <a:srgbClr val="0000FF"/>
                </a:solidFill>
                <a:effectLst/>
                <a:latin typeface="Times New Roman"/>
                <a:ea typeface="Times New Roman"/>
                <a:hlinkClick r:id="rId10" tooltip="Vitamin B12 deficiency"/>
              </a:rPr>
              <a:t>12</a:t>
            </a:r>
            <a:r>
              <a:rPr lang="en-US" sz="1400" b="1" u="sng" dirty="0">
                <a:solidFill>
                  <a:srgbClr val="0000FF"/>
                </a:solidFill>
                <a:effectLst/>
                <a:latin typeface="Times New Roman"/>
                <a:ea typeface="Times New Roman"/>
                <a:hlinkClick r:id="rId10" tooltip="Vitamin B12 deficiency"/>
              </a:rPr>
              <a:t> deficiency</a:t>
            </a:r>
            <a:r>
              <a:rPr lang="en-US" sz="1400" b="1" dirty="0">
                <a:effectLst/>
                <a:latin typeface="Times New Roman"/>
                <a:ea typeface="Times New Roman"/>
              </a:rPr>
              <a:t>, </a:t>
            </a:r>
            <a:r>
              <a:rPr lang="en-US" sz="1400" b="1" u="sng" dirty="0">
                <a:solidFill>
                  <a:srgbClr val="0000FF"/>
                </a:solidFill>
                <a:effectLst/>
                <a:latin typeface="Times New Roman"/>
                <a:ea typeface="Times New Roman"/>
                <a:hlinkClick r:id="rId11" tooltip="Cyanide poisoning"/>
              </a:rPr>
              <a:t>cyanide poisoning</a:t>
            </a:r>
            <a:r>
              <a:rPr lang="en-US" sz="1400" b="1" dirty="0">
                <a:effectLst/>
                <a:latin typeface="Times New Roman"/>
                <a:ea typeface="Times New Roman"/>
              </a:rPr>
              <a:t>, and </a:t>
            </a:r>
            <a:r>
              <a:rPr lang="en-US" sz="1400" b="1" u="sng" dirty="0">
                <a:solidFill>
                  <a:srgbClr val="0000FF"/>
                </a:solidFill>
                <a:effectLst/>
                <a:latin typeface="Times New Roman"/>
                <a:ea typeface="Times New Roman"/>
                <a:hlinkClick r:id="rId12" tooltip="Hereditary deficiency of transcobalamin II"/>
              </a:rPr>
              <a:t>hereditary deficiency of transcobalamin II</a:t>
            </a:r>
            <a:r>
              <a:rPr lang="en-US" sz="1400" dirty="0">
                <a:effectLst/>
                <a:latin typeface="Times New Roman"/>
                <a:ea typeface="Times New Roman"/>
              </a:rPr>
              <a:t>. </a:t>
            </a:r>
          </a:p>
          <a:p>
            <a:pPr algn="l"/>
            <a:r>
              <a:rPr lang="en-US" sz="1400" dirty="0">
                <a:effectLst/>
                <a:latin typeface="Times New Roman"/>
                <a:ea typeface="Times New Roman"/>
              </a:rPr>
              <a:t>It is also given as part of the </a:t>
            </a:r>
            <a:r>
              <a:rPr lang="en-US" sz="1400" u="sng" dirty="0">
                <a:solidFill>
                  <a:srgbClr val="0000FF"/>
                </a:solidFill>
                <a:effectLst/>
                <a:latin typeface="Times New Roman"/>
                <a:ea typeface="Times New Roman"/>
                <a:hlinkClick r:id="rId13" tooltip="Schilling test"/>
              </a:rPr>
              <a:t>schilling test</a:t>
            </a:r>
            <a:r>
              <a:rPr lang="en-US" sz="1400" dirty="0">
                <a:effectLst/>
                <a:latin typeface="Times New Roman"/>
                <a:ea typeface="Times New Roman"/>
              </a:rPr>
              <a:t> for detecting </a:t>
            </a:r>
            <a:r>
              <a:rPr lang="en-US" sz="1400" u="sng" dirty="0">
                <a:solidFill>
                  <a:srgbClr val="0000FF"/>
                </a:solidFill>
                <a:effectLst/>
                <a:latin typeface="Times New Roman"/>
                <a:ea typeface="Times New Roman"/>
                <a:hlinkClick r:id="rId14" tooltip="Pernicious anemia"/>
              </a:rPr>
              <a:t>pernicious anemia</a:t>
            </a:r>
            <a:r>
              <a:rPr lang="en-US" sz="1400" dirty="0">
                <a:effectLst/>
                <a:latin typeface="Times New Roman"/>
                <a:ea typeface="Times New Roman"/>
              </a:rPr>
              <a:t>. </a:t>
            </a:r>
          </a:p>
          <a:p>
            <a:pPr algn="l"/>
            <a:r>
              <a:rPr lang="en-US" sz="1400" dirty="0">
                <a:effectLst/>
                <a:latin typeface="Times New Roman"/>
                <a:ea typeface="Times New Roman"/>
              </a:rPr>
              <a:t>For </a:t>
            </a:r>
            <a:r>
              <a:rPr lang="en-US" sz="1400" u="sng" dirty="0">
                <a:solidFill>
                  <a:srgbClr val="0000FF"/>
                </a:solidFill>
                <a:effectLst/>
                <a:latin typeface="Times New Roman"/>
                <a:ea typeface="Times New Roman"/>
                <a:hlinkClick r:id="rId15" tooltip="Cyanide"/>
              </a:rPr>
              <a:t>cyanide</a:t>
            </a:r>
            <a:r>
              <a:rPr lang="en-US" sz="1400" dirty="0">
                <a:effectLst/>
                <a:latin typeface="Times New Roman"/>
                <a:ea typeface="Times New Roman"/>
              </a:rPr>
              <a:t> poisoning, large amount may be given </a:t>
            </a:r>
            <a:r>
              <a:rPr lang="en-US" sz="1400" u="sng" dirty="0">
                <a:solidFill>
                  <a:srgbClr val="0000FF"/>
                </a:solidFill>
                <a:effectLst/>
                <a:latin typeface="Times New Roman"/>
                <a:ea typeface="Times New Roman"/>
                <a:hlinkClick r:id="rId16" tooltip="Intravenously"/>
              </a:rPr>
              <a:t>intravenously</a:t>
            </a:r>
            <a:r>
              <a:rPr lang="en-US" sz="1400" dirty="0">
                <a:effectLst/>
                <a:latin typeface="Times New Roman"/>
                <a:ea typeface="Times New Roman"/>
              </a:rPr>
              <a:t>, and sometimes in combination with </a:t>
            </a:r>
            <a:r>
              <a:rPr lang="en-US" sz="1400" u="sng" dirty="0">
                <a:solidFill>
                  <a:srgbClr val="0000FF"/>
                </a:solidFill>
                <a:effectLst/>
                <a:latin typeface="Times New Roman"/>
                <a:ea typeface="Times New Roman"/>
                <a:hlinkClick r:id="rId17" tooltip="Sodium thiosulfate"/>
              </a:rPr>
              <a:t>sodium thiosulfate</a:t>
            </a:r>
            <a:r>
              <a:rPr lang="en-US" sz="1400" dirty="0">
                <a:effectLst/>
                <a:latin typeface="Times New Roman"/>
                <a:ea typeface="Times New Roman"/>
              </a:rPr>
              <a:t>. The mechanism of action is straightforward: the </a:t>
            </a:r>
            <a:r>
              <a:rPr lang="en-US" sz="1400" dirty="0" err="1">
                <a:effectLst/>
                <a:latin typeface="Times New Roman"/>
                <a:ea typeface="Times New Roman"/>
              </a:rPr>
              <a:t>hydroxycobalamin</a:t>
            </a:r>
            <a:r>
              <a:rPr lang="en-US" sz="1400" dirty="0">
                <a:effectLst/>
                <a:latin typeface="Times New Roman"/>
                <a:ea typeface="Times New Roman"/>
              </a:rPr>
              <a:t> hydroxide </a:t>
            </a:r>
            <a:r>
              <a:rPr lang="en-US" sz="1400" u="sng" dirty="0">
                <a:solidFill>
                  <a:srgbClr val="0000FF"/>
                </a:solidFill>
                <a:effectLst/>
                <a:latin typeface="Times New Roman"/>
                <a:ea typeface="Times New Roman"/>
                <a:hlinkClick r:id="rId18" tooltip="Ligand"/>
              </a:rPr>
              <a:t>ligand</a:t>
            </a:r>
            <a:r>
              <a:rPr lang="en-US" sz="1400" dirty="0">
                <a:effectLst/>
                <a:latin typeface="Times New Roman"/>
                <a:ea typeface="Times New Roman"/>
              </a:rPr>
              <a:t> is displaced by the toxic cyanide ion, and the resulting harmless B</a:t>
            </a:r>
            <a:r>
              <a:rPr lang="en-US" sz="1400" baseline="-25000" dirty="0">
                <a:effectLst/>
                <a:latin typeface="Times New Roman"/>
                <a:ea typeface="Times New Roman"/>
              </a:rPr>
              <a:t>12</a:t>
            </a:r>
            <a:r>
              <a:rPr lang="en-US" sz="1400" dirty="0">
                <a:effectLst/>
                <a:latin typeface="Times New Roman"/>
                <a:ea typeface="Times New Roman"/>
              </a:rPr>
              <a:t> complex is excreted in </a:t>
            </a:r>
            <a:r>
              <a:rPr lang="en-US" sz="1400" u="sng" dirty="0">
                <a:solidFill>
                  <a:srgbClr val="0000FF"/>
                </a:solidFill>
                <a:effectLst/>
                <a:latin typeface="Times New Roman"/>
                <a:ea typeface="Times New Roman"/>
                <a:hlinkClick r:id="rId19" tooltip="Urine"/>
              </a:rPr>
              <a:t>urine</a:t>
            </a:r>
            <a:r>
              <a:rPr lang="en-US" sz="1400" dirty="0">
                <a:effectLst/>
                <a:latin typeface="Times New Roman"/>
                <a:ea typeface="Times New Roman"/>
              </a:rPr>
              <a:t>. </a:t>
            </a:r>
          </a:p>
          <a:p>
            <a:pPr algn="l"/>
            <a:r>
              <a:rPr lang="en-US" sz="1400" dirty="0">
                <a:effectLst/>
                <a:latin typeface="Times New Roman"/>
                <a:ea typeface="Times New Roman"/>
              </a:rPr>
              <a:t>High vitamin B</a:t>
            </a:r>
            <a:r>
              <a:rPr lang="en-US" sz="1400" baseline="-25000" dirty="0">
                <a:effectLst/>
                <a:latin typeface="Times New Roman"/>
                <a:ea typeface="Times New Roman"/>
              </a:rPr>
              <a:t>12</a:t>
            </a:r>
            <a:r>
              <a:rPr lang="en-US" sz="1400" dirty="0">
                <a:effectLst/>
                <a:latin typeface="Times New Roman"/>
                <a:ea typeface="Times New Roman"/>
              </a:rPr>
              <a:t> level in elderly individuals may protect against </a:t>
            </a:r>
            <a:r>
              <a:rPr lang="en-US" sz="1400" u="sng" dirty="0">
                <a:solidFill>
                  <a:srgbClr val="0000FF"/>
                </a:solidFill>
                <a:effectLst/>
                <a:latin typeface="Times New Roman"/>
                <a:ea typeface="Times New Roman"/>
                <a:hlinkClick r:id="rId3" tooltip="Brain"/>
              </a:rPr>
              <a:t>brain</a:t>
            </a:r>
            <a:r>
              <a:rPr lang="en-US" sz="1400" dirty="0">
                <a:effectLst/>
                <a:latin typeface="Times New Roman"/>
                <a:ea typeface="Times New Roman"/>
              </a:rPr>
              <a:t> </a:t>
            </a:r>
            <a:r>
              <a:rPr lang="en-US" sz="1400" u="sng" dirty="0">
                <a:solidFill>
                  <a:srgbClr val="0000FF"/>
                </a:solidFill>
                <a:effectLst/>
                <a:latin typeface="Times New Roman"/>
                <a:ea typeface="Times New Roman"/>
                <a:hlinkClick r:id="rId20" tooltip="Atrophy"/>
              </a:rPr>
              <a:t>atrophy</a:t>
            </a:r>
            <a:r>
              <a:rPr lang="en-US" sz="1400" dirty="0">
                <a:effectLst/>
                <a:latin typeface="Times New Roman"/>
                <a:ea typeface="Times New Roman"/>
              </a:rPr>
              <a:t> or shrinkage, associated with </a:t>
            </a:r>
            <a:r>
              <a:rPr lang="en-US" sz="1400" u="sng" dirty="0">
                <a:solidFill>
                  <a:srgbClr val="0000FF"/>
                </a:solidFill>
                <a:effectLst/>
                <a:latin typeface="Times New Roman"/>
                <a:ea typeface="Times New Roman"/>
                <a:hlinkClick r:id="rId21" tooltip="Alzheimer's disease"/>
              </a:rPr>
              <a:t>Alzheimer's disease</a:t>
            </a:r>
            <a:r>
              <a:rPr lang="en-US" sz="1400" dirty="0">
                <a:effectLst/>
                <a:latin typeface="Times New Roman"/>
                <a:ea typeface="Times New Roman"/>
              </a:rPr>
              <a:t> and impaired cognitive </a:t>
            </a:r>
            <a:r>
              <a:rPr lang="en-US" sz="1800" dirty="0">
                <a:effectLst/>
                <a:latin typeface="Times New Roman"/>
                <a:ea typeface="Times New Roman"/>
              </a:rPr>
              <a:t>function. </a:t>
            </a:r>
            <a:endParaRPr lang="ar-IQ" sz="1800" dirty="0"/>
          </a:p>
        </p:txBody>
      </p:sp>
    </p:spTree>
    <p:extLst>
      <p:ext uri="{BB962C8B-B14F-4D97-AF65-F5344CB8AC3E}">
        <p14:creationId xmlns:p14="http://schemas.microsoft.com/office/powerpoint/2010/main" val="4161723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480720"/>
          </a:xfrm>
        </p:spPr>
        <p:txBody>
          <a:bodyPr>
            <a:normAutofit/>
          </a:bodyPr>
          <a:lstStyle/>
          <a:p>
            <a:pPr algn="l"/>
            <a:r>
              <a:rPr lang="en-US" sz="1400" b="1" u="sng" dirty="0">
                <a:solidFill>
                  <a:srgbClr val="FF0000"/>
                </a:solidFill>
                <a:effectLst/>
                <a:latin typeface="Times New Roman"/>
                <a:ea typeface="Times New Roman"/>
                <a:hlinkClick r:id="rId2" tooltip="Cyanocobalamin">
                  <a:extLst>
                    <a:ext uri="{A12FA001-AC4F-418D-AE19-62706E023703}">
                      <ahyp:hlinkClr xmlns:ahyp="http://schemas.microsoft.com/office/drawing/2018/hyperlinkcolor" val="tx"/>
                    </a:ext>
                  </a:extLst>
                </a:hlinkClick>
              </a:rPr>
              <a:t>Cyanocobalamin</a:t>
            </a:r>
            <a:r>
              <a:rPr lang="en-US" sz="1400" u="sng" dirty="0">
                <a:effectLst/>
                <a:latin typeface="Times New Roman"/>
                <a:ea typeface="Times New Roman"/>
              </a:rPr>
              <a:t> </a:t>
            </a:r>
            <a:r>
              <a:rPr lang="en-US" sz="1400" dirty="0">
                <a:effectLst/>
                <a:latin typeface="Times New Roman"/>
                <a:ea typeface="Times New Roman"/>
              </a:rPr>
              <a:t>is one such "</a:t>
            </a:r>
            <a:r>
              <a:rPr lang="en-US" sz="1400" u="none" strike="noStrike" dirty="0" err="1">
                <a:solidFill>
                  <a:srgbClr val="0000FF"/>
                </a:solidFill>
                <a:effectLst/>
                <a:latin typeface="Times New Roman"/>
                <a:ea typeface="Times New Roman"/>
                <a:hlinkClick r:id="rId3" tooltip="Vitamer"/>
              </a:rPr>
              <a:t>vitamer</a:t>
            </a:r>
            <a:r>
              <a:rPr lang="en-US" sz="1400" dirty="0">
                <a:effectLst/>
                <a:latin typeface="Times New Roman"/>
                <a:ea typeface="Times New Roman"/>
              </a:rPr>
              <a:t>" in this </a:t>
            </a:r>
            <a:r>
              <a:rPr lang="en-US" sz="1400" u="none" strike="noStrike" dirty="0">
                <a:solidFill>
                  <a:srgbClr val="0000FF"/>
                </a:solidFill>
                <a:effectLst/>
                <a:latin typeface="Times New Roman"/>
                <a:ea typeface="Times New Roman"/>
                <a:hlinkClick r:id="rId4" tooltip="B vitamins"/>
              </a:rPr>
              <a:t>B complex</a:t>
            </a:r>
            <a:r>
              <a:rPr lang="en-US" sz="1400" dirty="0">
                <a:effectLst/>
                <a:latin typeface="Times New Roman"/>
                <a:ea typeface="Times New Roman"/>
              </a:rPr>
              <a:t>, the cyanocobalamin form of B</a:t>
            </a:r>
            <a:r>
              <a:rPr lang="en-US" sz="1400" baseline="-25000" dirty="0">
                <a:effectLst/>
                <a:latin typeface="Times New Roman"/>
                <a:ea typeface="Times New Roman"/>
              </a:rPr>
              <a:t>12</a:t>
            </a:r>
            <a:r>
              <a:rPr lang="en-US" sz="1400" dirty="0">
                <a:effectLst/>
                <a:latin typeface="Times New Roman"/>
                <a:ea typeface="Times New Roman"/>
              </a:rPr>
              <a:t> is </a:t>
            </a:r>
            <a:r>
              <a:rPr lang="en-US" sz="1400" b="1" dirty="0">
                <a:effectLst/>
                <a:latin typeface="Times New Roman"/>
                <a:ea typeface="Times New Roman"/>
              </a:rPr>
              <a:t>easy to crystallize</a:t>
            </a:r>
            <a:r>
              <a:rPr lang="en-US" sz="1400" dirty="0">
                <a:effectLst/>
                <a:latin typeface="Times New Roman"/>
                <a:ea typeface="Times New Roman"/>
              </a:rPr>
              <a:t> and is </a:t>
            </a:r>
            <a:r>
              <a:rPr lang="en-US" sz="1400" b="1" dirty="0">
                <a:effectLst/>
                <a:latin typeface="Times New Roman"/>
                <a:ea typeface="Times New Roman"/>
              </a:rPr>
              <a:t>not sensitive to air-oxidation</a:t>
            </a:r>
            <a:r>
              <a:rPr lang="en-US" sz="1400" dirty="0">
                <a:effectLst/>
                <a:latin typeface="Times New Roman"/>
                <a:ea typeface="Times New Roman"/>
              </a:rPr>
              <a:t>, it is typically used as a form of B</a:t>
            </a:r>
            <a:r>
              <a:rPr lang="en-US" sz="1400" baseline="-25000" dirty="0">
                <a:effectLst/>
                <a:latin typeface="Times New Roman"/>
                <a:ea typeface="Times New Roman"/>
              </a:rPr>
              <a:t>12</a:t>
            </a:r>
            <a:r>
              <a:rPr lang="en-US" sz="1400" dirty="0">
                <a:effectLst/>
                <a:latin typeface="Times New Roman"/>
                <a:ea typeface="Times New Roman"/>
              </a:rPr>
              <a:t> for food additives and in many common multivitamins. </a:t>
            </a:r>
          </a:p>
          <a:p>
            <a:pPr algn="l"/>
            <a:r>
              <a:rPr lang="en-US" sz="1400" b="1" dirty="0">
                <a:effectLst/>
                <a:latin typeface="Times New Roman"/>
                <a:ea typeface="Times New Roman"/>
              </a:rPr>
              <a:t>All cyanocobalamin is vitamin B</a:t>
            </a:r>
            <a:r>
              <a:rPr lang="en-US" sz="1400" b="1" baseline="-25000" dirty="0">
                <a:effectLst/>
                <a:latin typeface="Times New Roman"/>
                <a:ea typeface="Times New Roman"/>
              </a:rPr>
              <a:t>12</a:t>
            </a:r>
            <a:r>
              <a:rPr lang="en-US" sz="1400" b="1" dirty="0">
                <a:effectLst/>
                <a:latin typeface="Times New Roman"/>
                <a:ea typeface="Times New Roman"/>
              </a:rPr>
              <a:t>, but not all vitamin B</a:t>
            </a:r>
            <a:r>
              <a:rPr lang="en-US" sz="1400" b="1" baseline="-25000" dirty="0">
                <a:effectLst/>
                <a:latin typeface="Times New Roman"/>
                <a:ea typeface="Times New Roman"/>
              </a:rPr>
              <a:t>12</a:t>
            </a:r>
            <a:r>
              <a:rPr lang="en-US" sz="1400" b="1" dirty="0">
                <a:effectLst/>
                <a:latin typeface="Times New Roman"/>
                <a:ea typeface="Times New Roman"/>
              </a:rPr>
              <a:t> is cyanocobalamin</a:t>
            </a:r>
            <a:r>
              <a:rPr lang="en-US" sz="1400" dirty="0">
                <a:effectLst/>
                <a:latin typeface="Times New Roman"/>
                <a:ea typeface="Times New Roman"/>
              </a:rPr>
              <a:t>. </a:t>
            </a:r>
          </a:p>
          <a:p>
            <a:pPr algn="l"/>
            <a:r>
              <a:rPr lang="en-US" sz="1400" dirty="0">
                <a:effectLst/>
                <a:latin typeface="Times New Roman"/>
                <a:ea typeface="Times New Roman"/>
              </a:rPr>
              <a:t>Pure cyanocobalamin possesses the deep pink color associated with most octahedral cobalt(II) complexes and the crystals are well formed and easily grown up to millimeter size.</a:t>
            </a:r>
          </a:p>
          <a:p>
            <a:pPr algn="l"/>
            <a:r>
              <a:rPr lang="en-US" sz="1400" b="1" u="sng" dirty="0">
                <a:solidFill>
                  <a:srgbClr val="FF0000"/>
                </a:solidFill>
                <a:effectLst/>
                <a:latin typeface="Times New Roman"/>
                <a:ea typeface="Times New Roman"/>
                <a:hlinkClick r:id="rId5" tooltip="Hydroxocobalamin">
                  <a:extLst>
                    <a:ext uri="{A12FA001-AC4F-418D-AE19-62706E023703}">
                      <ahyp:hlinkClr xmlns:ahyp="http://schemas.microsoft.com/office/drawing/2018/hyperlinkcolor" val="tx"/>
                    </a:ext>
                  </a:extLst>
                </a:hlinkClick>
              </a:rPr>
              <a:t>Hydroxocobalamin</a:t>
            </a:r>
            <a:r>
              <a:rPr lang="en-US" sz="1400" dirty="0">
                <a:solidFill>
                  <a:srgbClr val="FF0000"/>
                </a:solidFill>
                <a:effectLst/>
                <a:latin typeface="Times New Roman"/>
                <a:ea typeface="Times New Roman"/>
              </a:rPr>
              <a:t> </a:t>
            </a:r>
            <a:r>
              <a:rPr lang="en-US" sz="1400" dirty="0">
                <a:effectLst/>
                <a:latin typeface="Times New Roman"/>
                <a:ea typeface="Times New Roman"/>
              </a:rPr>
              <a:t>is another form of B</a:t>
            </a:r>
            <a:r>
              <a:rPr lang="en-US" sz="1400" baseline="-25000" dirty="0">
                <a:effectLst/>
                <a:latin typeface="Times New Roman"/>
                <a:ea typeface="Times New Roman"/>
              </a:rPr>
              <a:t>12</a:t>
            </a:r>
            <a:r>
              <a:rPr lang="en-US" sz="1400" dirty="0">
                <a:effectLst/>
                <a:latin typeface="Times New Roman"/>
                <a:ea typeface="Times New Roman"/>
              </a:rPr>
              <a:t> commonly encountered in pharmacology, but which is not normally present in the human body. Hydroxocobalamin is sometimes </a:t>
            </a:r>
            <a:r>
              <a:rPr lang="en-US" sz="1400" dirty="0" err="1">
                <a:effectLst/>
                <a:latin typeface="Times New Roman"/>
                <a:ea typeface="Times New Roman"/>
              </a:rPr>
              <a:t>denonoted</a:t>
            </a:r>
            <a:r>
              <a:rPr lang="en-US" sz="1400" dirty="0">
                <a:effectLst/>
                <a:latin typeface="Times New Roman"/>
                <a:ea typeface="Times New Roman"/>
              </a:rPr>
              <a:t> B</a:t>
            </a:r>
            <a:r>
              <a:rPr lang="en-US" sz="1400" baseline="-25000" dirty="0">
                <a:effectLst/>
                <a:latin typeface="Times New Roman"/>
                <a:ea typeface="Times New Roman"/>
              </a:rPr>
              <a:t>12a</a:t>
            </a:r>
            <a:r>
              <a:rPr lang="en-US" sz="1400" dirty="0">
                <a:effectLst/>
                <a:latin typeface="Times New Roman"/>
                <a:ea typeface="Times New Roman"/>
              </a:rPr>
              <a:t>. This form of B</a:t>
            </a:r>
            <a:r>
              <a:rPr lang="en-US" sz="1400" baseline="-25000" dirty="0">
                <a:effectLst/>
                <a:latin typeface="Times New Roman"/>
                <a:ea typeface="Times New Roman"/>
              </a:rPr>
              <a:t>12</a:t>
            </a:r>
            <a:r>
              <a:rPr lang="en-US" sz="1400" dirty="0">
                <a:effectLst/>
                <a:latin typeface="Times New Roman"/>
                <a:ea typeface="Times New Roman"/>
              </a:rPr>
              <a:t> is the form produced by bacteria.</a:t>
            </a:r>
          </a:p>
          <a:p>
            <a:pPr algn="l"/>
            <a:endParaRPr lang="en-US" sz="1400" dirty="0">
              <a:effectLst/>
              <a:latin typeface="Times New Roman"/>
              <a:ea typeface="Times New Roman"/>
            </a:endParaRPr>
          </a:p>
          <a:p>
            <a:pPr algn="l"/>
            <a:r>
              <a:rPr lang="en-US" sz="1400" dirty="0">
                <a:effectLst/>
                <a:latin typeface="Times New Roman"/>
                <a:ea typeface="Times New Roman"/>
              </a:rPr>
              <a:t>It is supplied typically in water solution for injection. Hydroxocobalamin is thought to be converted to the active enzymic forms of B</a:t>
            </a:r>
            <a:r>
              <a:rPr lang="en-US" sz="1400" baseline="-25000" dirty="0">
                <a:effectLst/>
                <a:latin typeface="Times New Roman"/>
                <a:ea typeface="Times New Roman"/>
              </a:rPr>
              <a:t>12</a:t>
            </a:r>
            <a:r>
              <a:rPr lang="en-US" sz="1400" dirty="0">
                <a:effectLst/>
                <a:latin typeface="Times New Roman"/>
                <a:ea typeface="Times New Roman"/>
              </a:rPr>
              <a:t> more easily than cyanocobalamin. </a:t>
            </a:r>
          </a:p>
          <a:p>
            <a:pPr algn="l"/>
            <a:r>
              <a:rPr lang="en-US" sz="1400" b="1" dirty="0">
                <a:solidFill>
                  <a:srgbClr val="FF0000"/>
                </a:solidFill>
                <a:effectLst/>
                <a:latin typeface="Times New Roman"/>
              </a:rPr>
              <a:t>Hydroxocobalamin (B12a) is superior as </a:t>
            </a:r>
            <a:r>
              <a:rPr lang="en-US" sz="1400" b="1" dirty="0">
                <a:effectLst/>
                <a:latin typeface="Times New Roman"/>
              </a:rPr>
              <a:t>:</a:t>
            </a:r>
          </a:p>
          <a:p>
            <a:pPr algn="l"/>
            <a:r>
              <a:rPr lang="en-US" sz="1400" b="0" dirty="0">
                <a:effectLst/>
                <a:latin typeface="Times New Roman"/>
              </a:rPr>
              <a:t>1-It is more active in enzyme systems.</a:t>
            </a:r>
            <a:endParaRPr lang="en-US" sz="1400" b="1" dirty="0">
              <a:effectLst/>
              <a:latin typeface="Times New Roman"/>
            </a:endParaRPr>
          </a:p>
          <a:p>
            <a:pPr algn="l">
              <a:tabLst>
                <a:tab pos="5295900" algn="l"/>
              </a:tabLst>
            </a:pPr>
            <a:r>
              <a:rPr lang="en-US" sz="1400" b="0" dirty="0">
                <a:effectLst/>
                <a:latin typeface="Times New Roman"/>
              </a:rPr>
              <a:t>2-It is retained longer in the body when given orally.	</a:t>
            </a:r>
            <a:endParaRPr lang="en-US" sz="1400" b="1" dirty="0">
              <a:effectLst/>
              <a:latin typeface="Times New Roman"/>
            </a:endParaRPr>
          </a:p>
          <a:p>
            <a:pPr algn="l"/>
            <a:r>
              <a:rPr lang="en-US" sz="1400" b="0" dirty="0">
                <a:effectLst/>
                <a:latin typeface="Times New Roman"/>
              </a:rPr>
              <a:t>Hence,B12a is more useful for theraptic administration of B 12a by mouth.</a:t>
            </a:r>
            <a:endParaRPr lang="en-US" sz="1400" b="1" dirty="0">
              <a:effectLst/>
              <a:latin typeface="Times New Roman"/>
            </a:endParaRPr>
          </a:p>
          <a:p>
            <a:pPr algn="ctr"/>
            <a:r>
              <a:rPr lang="en-US" sz="1400" b="1" u="sng" dirty="0">
                <a:solidFill>
                  <a:srgbClr val="FF0000"/>
                </a:solidFill>
                <a:effectLst/>
                <a:latin typeface="Times New Roman"/>
              </a:rPr>
              <a:t>Absorption</a:t>
            </a:r>
          </a:p>
          <a:p>
            <a:pPr algn="l"/>
            <a:r>
              <a:rPr lang="en-US" sz="1400" b="0" dirty="0">
                <a:effectLst/>
                <a:latin typeface="Times New Roman"/>
              </a:rPr>
              <a:t>Vitamin B12 is absorbed from ileum , for its proper absorption it requires: </a:t>
            </a:r>
            <a:endParaRPr lang="en-US" sz="1400" b="1" dirty="0">
              <a:effectLst/>
              <a:latin typeface="Times New Roman"/>
            </a:endParaRPr>
          </a:p>
          <a:p>
            <a:pPr algn="l"/>
            <a:r>
              <a:rPr lang="en-US" sz="1400" b="0" dirty="0">
                <a:effectLst/>
                <a:latin typeface="Times New Roman"/>
              </a:rPr>
              <a:t>          Presence </a:t>
            </a:r>
            <a:r>
              <a:rPr lang="en-US" sz="1400" b="1" dirty="0">
                <a:effectLst/>
                <a:latin typeface="Times New Roman"/>
              </a:rPr>
              <a:t>of HCL</a:t>
            </a:r>
            <a:r>
              <a:rPr lang="en-US" sz="1400" b="0" dirty="0">
                <a:effectLst/>
                <a:latin typeface="Times New Roman"/>
              </a:rPr>
              <a:t>, and</a:t>
            </a:r>
            <a:r>
              <a:rPr lang="en-US" sz="1400" b="1" dirty="0">
                <a:effectLst/>
                <a:latin typeface="Times New Roman"/>
              </a:rPr>
              <a:t> Intrinsic factor(IF)</a:t>
            </a:r>
            <a:r>
              <a:rPr lang="en-US" sz="1400" b="0" dirty="0">
                <a:effectLst/>
                <a:latin typeface="Times New Roman"/>
              </a:rPr>
              <a:t> of Castle,  a constituent of normal gastric juice.</a:t>
            </a:r>
            <a:endParaRPr lang="en-US" sz="1400" b="1" dirty="0">
              <a:effectLst/>
              <a:latin typeface="Times New Roman"/>
            </a:endParaRPr>
          </a:p>
          <a:p>
            <a:pPr algn="l"/>
            <a:r>
              <a:rPr lang="en-US" sz="1400" b="0" dirty="0">
                <a:effectLst/>
                <a:latin typeface="Times New Roman"/>
              </a:rPr>
              <a:t>Mechanism of absorption, it has been shown that two binding proteins are required: </a:t>
            </a:r>
            <a:endParaRPr lang="en-US" sz="1400" b="1" dirty="0">
              <a:effectLst/>
              <a:latin typeface="Times New Roman"/>
            </a:endParaRPr>
          </a:p>
          <a:p>
            <a:pPr algn="l"/>
            <a:r>
              <a:rPr lang="en-US" sz="1400" b="1" u="sng" dirty="0">
                <a:solidFill>
                  <a:srgbClr val="FF0000"/>
                </a:solidFill>
                <a:effectLst/>
                <a:latin typeface="Times New Roman"/>
              </a:rPr>
              <a:t>Cobalophilin</a:t>
            </a:r>
            <a:r>
              <a:rPr lang="en-US" sz="1400" b="0" dirty="0">
                <a:solidFill>
                  <a:srgbClr val="FF0000"/>
                </a:solidFill>
                <a:effectLst/>
                <a:latin typeface="Times New Roman"/>
              </a:rPr>
              <a:t>: </a:t>
            </a:r>
            <a:r>
              <a:rPr lang="en-US" sz="1400" b="0" dirty="0">
                <a:effectLst/>
                <a:latin typeface="Times New Roman"/>
              </a:rPr>
              <a:t>a binding protein secreted in the saliva.</a:t>
            </a:r>
            <a:endParaRPr lang="en-US" sz="1400" b="1" dirty="0">
              <a:effectLst/>
              <a:latin typeface="Times New Roman"/>
            </a:endParaRPr>
          </a:p>
          <a:p>
            <a:pPr algn="l"/>
            <a:r>
              <a:rPr lang="en-US" sz="1400" b="1" u="sng" dirty="0">
                <a:solidFill>
                  <a:srgbClr val="FF0000"/>
                </a:solidFill>
                <a:effectLst/>
                <a:latin typeface="Times New Roman"/>
              </a:rPr>
              <a:t>Intrinsic factor(IF)</a:t>
            </a:r>
            <a:r>
              <a:rPr lang="en-US" sz="1400" b="0" dirty="0">
                <a:solidFill>
                  <a:srgbClr val="FF0000"/>
                </a:solidFill>
                <a:effectLst/>
                <a:latin typeface="Times New Roman"/>
              </a:rPr>
              <a:t> </a:t>
            </a:r>
            <a:r>
              <a:rPr lang="en-US" sz="1400" b="0" dirty="0">
                <a:effectLst/>
                <a:latin typeface="Times New Roman"/>
              </a:rPr>
              <a:t>: a glycoprotein secreted by parietal cells of gastric mucosa.</a:t>
            </a:r>
            <a:endParaRPr lang="en-US" sz="1400" b="1" dirty="0">
              <a:effectLst/>
              <a:latin typeface="Times New Roman"/>
            </a:endParaRPr>
          </a:p>
          <a:p>
            <a:pPr algn="l"/>
            <a:r>
              <a:rPr lang="en-US" sz="1400" b="0" dirty="0">
                <a:effectLst/>
                <a:latin typeface="Times New Roman"/>
              </a:rPr>
              <a:t>1-Gastric acid(HCL) and </a:t>
            </a:r>
            <a:r>
              <a:rPr lang="en-US" sz="1400" b="1" dirty="0">
                <a:effectLst/>
                <a:latin typeface="Times New Roman"/>
              </a:rPr>
              <a:t>pepsin release the Vit B12</a:t>
            </a:r>
            <a:r>
              <a:rPr lang="en-US" sz="1400" b="0" dirty="0">
                <a:effectLst/>
                <a:latin typeface="Times New Roman"/>
              </a:rPr>
              <a:t> from protein binding in food and make it </a:t>
            </a:r>
            <a:r>
              <a:rPr lang="en-US" sz="1400" b="1" dirty="0">
                <a:effectLst/>
                <a:latin typeface="Times New Roman"/>
              </a:rPr>
              <a:t>available to bind to salivary protein, cobalophilin</a:t>
            </a:r>
            <a:r>
              <a:rPr lang="en-US" sz="1400" b="0" dirty="0">
                <a:effectLst/>
                <a:latin typeface="Times New Roman"/>
              </a:rPr>
              <a:t>.</a:t>
            </a:r>
            <a:endParaRPr lang="en-US" sz="1400" b="1" dirty="0">
              <a:effectLst/>
              <a:latin typeface="Times New Roman"/>
            </a:endParaRPr>
          </a:p>
          <a:p>
            <a:pPr algn="l"/>
            <a:r>
              <a:rPr lang="en-US" sz="1400" b="0" dirty="0">
                <a:effectLst/>
                <a:latin typeface="Times New Roman"/>
              </a:rPr>
              <a:t>2-In the duodenum, </a:t>
            </a:r>
            <a:r>
              <a:rPr lang="en-US" sz="1400" b="1" dirty="0">
                <a:effectLst/>
                <a:latin typeface="Times New Roman"/>
              </a:rPr>
              <a:t>cobalophilin is hydrolyzed</a:t>
            </a:r>
            <a:r>
              <a:rPr lang="en-US" sz="1400" b="0" dirty="0">
                <a:effectLst/>
                <a:latin typeface="Times New Roman"/>
              </a:rPr>
              <a:t>, releasing the vitamin for binding to </a:t>
            </a:r>
            <a:r>
              <a:rPr lang="en-US" sz="1400" b="1" dirty="0">
                <a:effectLst/>
                <a:latin typeface="Times New Roman"/>
              </a:rPr>
              <a:t>Intrinsic factor (IF).</a:t>
            </a:r>
          </a:p>
          <a:p>
            <a:pPr marL="0" indent="0" algn="l">
              <a:buNone/>
            </a:pPr>
            <a:endParaRPr lang="en-US" sz="1400" dirty="0">
              <a:effectLst/>
              <a:latin typeface="Times New Roman"/>
              <a:ea typeface="Times New Roman"/>
            </a:endParaRPr>
          </a:p>
          <a:p>
            <a:pPr marL="0" indent="0" algn="l">
              <a:buNone/>
            </a:pPr>
            <a:endParaRPr lang="en-US" sz="1400" dirty="0">
              <a:effectLst/>
              <a:latin typeface="Times New Roman"/>
              <a:ea typeface="Times New Roman"/>
            </a:endParaRPr>
          </a:p>
        </p:txBody>
      </p:sp>
    </p:spTree>
    <p:extLst>
      <p:ext uri="{BB962C8B-B14F-4D97-AF65-F5344CB8AC3E}">
        <p14:creationId xmlns:p14="http://schemas.microsoft.com/office/powerpoint/2010/main" val="128015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FE4E9E3-6100-5546-AB45-84487A4A1A7A}"/>
              </a:ext>
            </a:extLst>
          </p:cNvPr>
          <p:cNvSpPr txBox="1"/>
          <p:nvPr/>
        </p:nvSpPr>
        <p:spPr>
          <a:xfrm>
            <a:off x="323528" y="260648"/>
            <a:ext cx="8568952" cy="4339650"/>
          </a:xfrm>
          <a:prstGeom prst="rect">
            <a:avLst/>
          </a:prstGeom>
          <a:noFill/>
        </p:spPr>
        <p:txBody>
          <a:bodyPr wrap="square">
            <a:spAutoFit/>
          </a:bodyPr>
          <a:lstStyle/>
          <a:p>
            <a:pPr marL="0" algn="ctr" defTabSz="914400" rtl="0" eaLnBrk="1" latinLnBrk="0" hangingPunct="1"/>
            <a:r>
              <a:rPr lang="en-US" sz="1400" b="1" i="0" u="none" strike="noStrike" dirty="0">
                <a:solidFill>
                  <a:srgbClr val="282828"/>
                </a:solidFill>
                <a:effectLst/>
                <a:latin typeface="Times New Roman" panose="02020603050405020304" pitchFamily="18" charset="0"/>
                <a:cs typeface="Times New Roman" panose="02020603050405020304" pitchFamily="18" charset="0"/>
              </a:rPr>
              <a:t>There are two distinct mechanisms by which B12 is absorbed: </a:t>
            </a:r>
          </a:p>
          <a:p>
            <a:pPr algn="l" defTabSz="914400" rtl="0" eaLnBrk="1" latinLnBrk="0" hangingPunct="1"/>
            <a:r>
              <a:rPr lang="en-US" sz="1400" b="1" i="0" u="sng" strike="noStrike" dirty="0">
                <a:solidFill>
                  <a:srgbClr val="FF0000"/>
                </a:solidFill>
                <a:effectLst/>
                <a:latin typeface="Times New Roman" panose="02020603050405020304" pitchFamily="18" charset="0"/>
                <a:cs typeface="Times New Roman" panose="02020603050405020304" pitchFamily="18" charset="0"/>
              </a:rPr>
              <a:t>1-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Passive diffusion across the mucous membranes of the gastrointestinal tract .</a:t>
            </a:r>
          </a:p>
          <a:p>
            <a:pPr algn="l" defTabSz="914400" rtl="0" eaLnBrk="1" latinLnBrk="0" hangingPunct="1"/>
            <a:r>
              <a:rPr lang="en-US" sz="1400" b="1" i="0" u="sng" strike="noStrike" dirty="0">
                <a:solidFill>
                  <a:srgbClr val="FF0000"/>
                </a:solidFill>
                <a:effectLst/>
                <a:latin typeface="Times New Roman" panose="02020603050405020304" pitchFamily="18" charset="0"/>
                <a:cs typeface="Times New Roman" panose="02020603050405020304" pitchFamily="18" charset="0"/>
              </a:rPr>
              <a:t>2-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A receptor-mediated absorption process. </a:t>
            </a:r>
          </a:p>
          <a:p>
            <a:pPr algn="l" defTabSz="914400" rtl="0" eaLnBrk="1" latinLnBrk="0" hangingPunct="1"/>
            <a:r>
              <a:rPr lang="en-US" sz="1400" b="0" i="0" u="none" strike="noStrike" dirty="0">
                <a:solidFill>
                  <a:srgbClr val="282828"/>
                </a:solidFill>
                <a:effectLst/>
                <a:latin typeface="Times New Roman" panose="02020603050405020304" pitchFamily="18" charset="0"/>
                <a:cs typeface="Times New Roman" panose="02020603050405020304" pitchFamily="18" charset="0"/>
              </a:rPr>
              <a:t>Only an estimated </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1%–2% of oral B</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12 can be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passively absorbed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and therefore, high dosages of oral B12 are required to provide therapeutic benefit in cases where the receptor-mediated process malfunctions.</a:t>
            </a:r>
          </a:p>
          <a:p>
            <a:pPr marL="0" algn="l" defTabSz="914400" rtl="0" eaLnBrk="1" latinLnBrk="0" hangingPunct="1"/>
            <a:r>
              <a:rPr lang="en-US" sz="1400" b="1" i="0" u="none" strike="noStrike" dirty="0">
                <a:solidFill>
                  <a:srgbClr val="FF0000"/>
                </a:solidFill>
                <a:effectLst/>
                <a:latin typeface="Times New Roman" panose="02020603050405020304" pitchFamily="18" charset="0"/>
                <a:cs typeface="Times New Roman" panose="02020603050405020304" pitchFamily="18" charset="0"/>
              </a:rPr>
              <a:t>In the receptor-mediated absorptive process</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ingested B12 is initially </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bound to Haptocorrin (HC)/R-factor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secreted by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salivary glands</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a:t>
            </a:r>
          </a:p>
          <a:p>
            <a:pPr marL="0" algn="l" defTabSz="914400" rtl="0" eaLnBrk="1" latinLnBrk="0" hangingPunct="1"/>
            <a:r>
              <a:rPr lang="en-US" sz="1400" b="1" i="0" u="none" strike="noStrike" dirty="0">
                <a:solidFill>
                  <a:srgbClr val="282828"/>
                </a:solidFill>
                <a:effectLst/>
                <a:latin typeface="Times New Roman" panose="02020603050405020304" pitchFamily="18" charset="0"/>
                <a:cs typeface="Times New Roman" panose="02020603050405020304" pitchFamily="18" charset="0"/>
              </a:rPr>
              <a:t>Free B12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is once again </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released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following degradation of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HC by pancreatic proteases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in the duodenum. </a:t>
            </a:r>
          </a:p>
          <a:p>
            <a:pPr marL="0" algn="l" defTabSz="914400" rtl="0" eaLnBrk="1" latinLnBrk="0" hangingPunct="1"/>
            <a:r>
              <a:rPr lang="en-US" sz="1400" b="0" i="0" u="none" strike="noStrike" dirty="0">
                <a:solidFill>
                  <a:srgbClr val="282828"/>
                </a:solidFill>
                <a:effectLst/>
                <a:latin typeface="Times New Roman" panose="02020603050405020304" pitchFamily="18" charset="0"/>
                <a:cs typeface="Times New Roman" panose="02020603050405020304" pitchFamily="18" charset="0"/>
              </a:rPr>
              <a:t>It subsequently binds to the </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intrinsic factor (IF)</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which is secreted by </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gastric parietal cells</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a:t>
            </a:r>
          </a:p>
          <a:p>
            <a:pPr marL="0" algn="l" defTabSz="914400" rtl="0" eaLnBrk="1" latinLnBrk="0" hangingPunct="1"/>
            <a:r>
              <a:rPr lang="en-US" sz="1400" b="1" i="0" u="none" strike="noStrike" dirty="0">
                <a:solidFill>
                  <a:srgbClr val="FF0000"/>
                </a:solidFill>
                <a:effectLst/>
                <a:latin typeface="Times New Roman" panose="02020603050405020304" pitchFamily="18" charset="0"/>
                <a:cs typeface="Times New Roman" panose="02020603050405020304" pitchFamily="18" charset="0"/>
              </a:rPr>
              <a:t>This B12-IF complex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reaches the terminal ileum, where it binds to heterodimeric receptors cubam composed of an outer protein </a:t>
            </a:r>
            <a:r>
              <a:rPr lang="en-US" sz="1400" b="0" u="none" strike="noStrike" dirty="0">
                <a:solidFill>
                  <a:srgbClr val="282828"/>
                </a:solidFill>
                <a:effectLst/>
                <a:latin typeface="Times New Roman" panose="02020603050405020304" pitchFamily="18" charset="0"/>
                <a:cs typeface="Times New Roman" panose="02020603050405020304" pitchFamily="18" charset="0"/>
              </a:rPr>
              <a:t>cubulin</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and transmembrane protein </a:t>
            </a:r>
            <a:r>
              <a:rPr lang="en-US" sz="1400" b="0" u="none" strike="noStrike" dirty="0">
                <a:solidFill>
                  <a:srgbClr val="282828"/>
                </a:solidFill>
                <a:effectLst/>
                <a:latin typeface="Times New Roman" panose="02020603050405020304" pitchFamily="18" charset="0"/>
                <a:cs typeface="Times New Roman" panose="02020603050405020304" pitchFamily="18" charset="0"/>
              </a:rPr>
              <a:t>amnionless,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located on the surface of polarized epithelial enterocytes in the apical brush border.</a:t>
            </a:r>
          </a:p>
          <a:p>
            <a:pPr marL="0" algn="l" defTabSz="914400" rtl="0" eaLnBrk="1" latinLnBrk="0" hangingPunct="1"/>
            <a:r>
              <a:rPr lang="en-US" sz="1400" b="0" i="0" u="none" strike="noStrike" dirty="0">
                <a:solidFill>
                  <a:srgbClr val="282828"/>
                </a:solidFill>
                <a:effectLst/>
                <a:latin typeface="Times New Roman" panose="02020603050405020304" pitchFamily="18" charset="0"/>
                <a:cs typeface="Times New Roman" panose="02020603050405020304" pitchFamily="18" charset="0"/>
              </a:rPr>
              <a:t>The complex is then endocytosed, and free B12 is released into the bloodstream.</a:t>
            </a:r>
          </a:p>
          <a:p>
            <a:pPr marL="0" algn="ctr" defTabSz="914400" rtl="0" eaLnBrk="1" latinLnBrk="0" hangingPunct="1"/>
            <a:r>
              <a:rPr lang="en-US" sz="1400" b="0" i="0" u="none" strike="noStrike" dirty="0">
                <a:solidFill>
                  <a:srgbClr val="282828"/>
                </a:solidFill>
                <a:effectLst/>
                <a:latin typeface="Times New Roman" panose="02020603050405020304" pitchFamily="18" charset="0"/>
                <a:cs typeface="Times New Roman" panose="02020603050405020304" pitchFamily="18" charset="0"/>
              </a:rPr>
              <a:t>Vitamin B12 absorption pathways and main factors and organs involved</a:t>
            </a:r>
            <a:endParaRPr lang="en-US" sz="1400" dirty="0">
              <a:solidFill>
                <a:srgbClr val="282828"/>
              </a:solidFill>
              <a:latin typeface="Times New Roman" panose="02020603050405020304" pitchFamily="18" charset="0"/>
              <a:cs typeface="Times New Roman" panose="02020603050405020304" pitchFamily="18" charset="0"/>
            </a:endParaRPr>
          </a:p>
          <a:p>
            <a:pPr marL="0" algn="l" defTabSz="914400" rtl="0" eaLnBrk="1" latinLnBrk="0" hangingPunct="1"/>
            <a:r>
              <a:rPr lang="en-US" sz="1400" b="0" i="0" u="none" strike="noStrike" dirty="0">
                <a:solidFill>
                  <a:srgbClr val="282828"/>
                </a:solidFill>
                <a:effectLst/>
                <a:latin typeface="Times New Roman" panose="02020603050405020304" pitchFamily="18" charset="0"/>
                <a:cs typeface="Times New Roman" panose="02020603050405020304" pitchFamily="18" charset="0"/>
              </a:rPr>
              <a:t>Receptor-mediated absorption processes shown as sequential steps </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(A–D)</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with black arrows and Passive diffusion process outlined with red, dashed arrow. </a:t>
            </a:r>
            <a:endParaRPr lang="en-IQ" sz="1400" dirty="0">
              <a:latin typeface="Times New Roman" panose="02020603050405020304" pitchFamily="18" charset="0"/>
              <a:cs typeface="Times New Roman" panose="02020603050405020304" pitchFamily="18" charset="0"/>
            </a:endParaRPr>
          </a:p>
          <a:p>
            <a:pPr marL="0" algn="l" defTabSz="914400" rtl="0" eaLnBrk="1" latinLnBrk="0" hangingPunct="1"/>
            <a:endParaRPr lang="en-IQ" sz="1400" dirty="0">
              <a:latin typeface="Times New Roman" panose="02020603050405020304" pitchFamily="18" charset="0"/>
              <a:cs typeface="Times New Roman" panose="02020603050405020304" pitchFamily="18" charset="0"/>
            </a:endParaRPr>
          </a:p>
          <a:p>
            <a:pPr algn="l" defTabSz="914400" rtl="0" eaLnBrk="1" latinLnBrk="0" hangingPunct="1"/>
            <a:endParaRPr lang="en-US" sz="1400" b="0" i="0" u="none" strike="noStrike" dirty="0">
              <a:solidFill>
                <a:srgbClr val="282828"/>
              </a:solidFill>
              <a:effectLst/>
              <a:latin typeface="Times New Roman" panose="02020603050405020304" pitchFamily="18" charset="0"/>
              <a:cs typeface="Times New Roman" panose="02020603050405020304" pitchFamily="18" charset="0"/>
            </a:endParaRPr>
          </a:p>
          <a:p>
            <a:pPr algn="l" defTabSz="914400" rtl="0" eaLnBrk="1" latinLnBrk="0" hangingPunct="1"/>
            <a:endParaRPr lang="en-IQ" sz="24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9904081F-AB3B-8A4B-8BC7-9E647ED11C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282" y="4221088"/>
            <a:ext cx="4968552"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199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6539E0E-44C7-384B-8B11-7C6883226265}"/>
              </a:ext>
            </a:extLst>
          </p:cNvPr>
          <p:cNvSpPr txBox="1"/>
          <p:nvPr/>
        </p:nvSpPr>
        <p:spPr>
          <a:xfrm>
            <a:off x="107504" y="188640"/>
            <a:ext cx="8784976" cy="3108543"/>
          </a:xfrm>
          <a:prstGeom prst="rect">
            <a:avLst/>
          </a:prstGeom>
          <a:noFill/>
        </p:spPr>
        <p:txBody>
          <a:bodyPr wrap="square">
            <a:spAutoFit/>
          </a:bodyPr>
          <a:lstStyle/>
          <a:p>
            <a:pPr marL="0" algn="l" defTabSz="914400" rtl="0" eaLnBrk="1" latinLnBrk="0" hangingPunct="1"/>
            <a:r>
              <a:rPr lang="en-US" sz="1400" b="1" i="0" u="none" strike="noStrike" dirty="0">
                <a:solidFill>
                  <a:srgbClr val="282828"/>
                </a:solidFill>
                <a:effectLst/>
                <a:latin typeface="Times New Roman" panose="02020603050405020304" pitchFamily="18" charset="0"/>
                <a:cs typeface="Times New Roman" panose="02020603050405020304" pitchFamily="18" charset="0"/>
              </a:rPr>
              <a:t>In the bloodstream</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free B12 may be bound by </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Haptocorrin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HC or transcobalamin (TC). </a:t>
            </a:r>
          </a:p>
          <a:p>
            <a:pPr marL="0" algn="l" defTabSz="914400" rtl="0" eaLnBrk="1" latinLnBrk="0" hangingPunct="1"/>
            <a:r>
              <a:rPr lang="en-US" sz="1400" b="1" i="0" u="none" strike="noStrike" dirty="0">
                <a:solidFill>
                  <a:srgbClr val="282828"/>
                </a:solidFill>
                <a:effectLst/>
                <a:latin typeface="Times New Roman" panose="02020603050405020304" pitchFamily="18" charset="0"/>
                <a:cs typeface="Times New Roman" panose="02020603050405020304" pitchFamily="18" charset="0"/>
              </a:rPr>
              <a:t>B12 bound to  HC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is </a:t>
            </a:r>
            <a:r>
              <a:rPr lang="en-US" sz="1400" b="0" i="0" u="none" strike="noStrike" dirty="0">
                <a:solidFill>
                  <a:srgbClr val="FF0000"/>
                </a:solidFill>
                <a:effectLst/>
                <a:latin typeface="Times New Roman" panose="02020603050405020304" pitchFamily="18" charset="0"/>
                <a:cs typeface="Times New Roman" panose="02020603050405020304" pitchFamily="18" charset="0"/>
              </a:rPr>
              <a:t>not taken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up by cells and thus, is biologically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inactive</a:t>
            </a:r>
            <a:r>
              <a:rPr lang="en-US" sz="1400" dirty="0">
                <a:solidFill>
                  <a:srgbClr val="282828"/>
                </a:solidFill>
                <a:latin typeface="Times New Roman" panose="02020603050405020304" pitchFamily="18" charset="0"/>
                <a:cs typeface="Times New Roman" panose="02020603050405020304" pitchFamily="18" charset="0"/>
              </a:rPr>
              <a:t>.</a:t>
            </a:r>
          </a:p>
          <a:p>
            <a:pPr marL="0" algn="l" defTabSz="914400" rtl="0" eaLnBrk="1" latinLnBrk="0" hangingPunct="1"/>
            <a:endParaRPr lang="en-US" sz="1400" b="0" i="0" u="none" strike="noStrike" dirty="0">
              <a:solidFill>
                <a:srgbClr val="282828"/>
              </a:solidFill>
              <a:effectLst/>
              <a:latin typeface="Times New Roman" panose="02020603050405020304" pitchFamily="18" charset="0"/>
              <a:cs typeface="Times New Roman" panose="02020603050405020304" pitchFamily="18" charset="0"/>
            </a:endParaRPr>
          </a:p>
          <a:p>
            <a:pPr marL="0" algn="l" defTabSz="914400" rtl="0" eaLnBrk="1" latinLnBrk="0" hangingPunct="1"/>
            <a:r>
              <a:rPr lang="en-US" sz="1400" b="1" i="0" u="sng" strike="noStrike" dirty="0">
                <a:solidFill>
                  <a:srgbClr val="282828"/>
                </a:solidFill>
                <a:effectLst/>
                <a:latin typeface="Times New Roman" panose="02020603050405020304" pitchFamily="18" charset="0"/>
                <a:cs typeface="Times New Roman" panose="02020603050405020304" pitchFamily="18" charset="0"/>
              </a:rPr>
              <a:t>WHILE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B12 bound to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TC</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forms a complex known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as holoTC</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which is the </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biologically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active form </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of B12,</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that is taken up into cells </a:t>
            </a:r>
            <a:r>
              <a:rPr lang="en-US" sz="1400" b="0" u="none" strike="noStrike" dirty="0">
                <a:solidFill>
                  <a:srgbClr val="282828"/>
                </a:solidFill>
                <a:effectLst/>
                <a:latin typeface="Times New Roman" panose="02020603050405020304" pitchFamily="18" charset="0"/>
                <a:cs typeface="Times New Roman" panose="02020603050405020304" pitchFamily="18" charset="0"/>
              </a:rPr>
              <a:t>via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endocytosis using a specific CD320 receptor.</a:t>
            </a:r>
          </a:p>
          <a:p>
            <a:pPr marL="0" algn="l" defTabSz="914400" rtl="0" eaLnBrk="1" latinLnBrk="0" hangingPunct="1"/>
            <a:r>
              <a:rPr lang="en-US" sz="1400" b="0" i="0" u="none" strike="noStrike" dirty="0">
                <a:solidFill>
                  <a:srgbClr val="282828"/>
                </a:solidFill>
                <a:effectLst/>
                <a:latin typeface="Times New Roman" panose="02020603050405020304" pitchFamily="18" charset="0"/>
                <a:cs typeface="Times New Roman" panose="02020603050405020304" pitchFamily="18" charset="0"/>
              </a:rPr>
              <a:t> Following endocytosis, the HoloTC complex is degraded in lysosomes and free B12 is released into the cytoplasm</a:t>
            </a:r>
            <a:r>
              <a:rPr lang="en-US" sz="1400" dirty="0">
                <a:solidFill>
                  <a:srgbClr val="282828"/>
                </a:solidFill>
                <a:latin typeface="Times New Roman" panose="02020603050405020304" pitchFamily="18" charset="0"/>
                <a:cs typeface="Times New Roman" panose="02020603050405020304" pitchFamily="18" charset="0"/>
              </a:rPr>
              <a:t>.</a:t>
            </a:r>
          </a:p>
          <a:p>
            <a:pPr marL="0" algn="l" defTabSz="914400" rtl="0" eaLnBrk="1" latinLnBrk="0" hangingPunct="1"/>
            <a:r>
              <a:rPr lang="en-US" sz="1400" b="0" i="0" u="none" strike="noStrike" dirty="0">
                <a:solidFill>
                  <a:srgbClr val="282828"/>
                </a:solidFill>
                <a:effectLst/>
                <a:latin typeface="Times New Roman" panose="02020603050405020304" pitchFamily="18" charset="0"/>
                <a:cs typeface="Times New Roman" panose="02020603050405020304" pitchFamily="18" charset="0"/>
              </a:rPr>
              <a:t>This free cytoplasmic B12 undergoes a series of intracellular transport and modifications to enable two core enzymatic reactions: </a:t>
            </a:r>
          </a:p>
          <a:p>
            <a:pPr marL="0" algn="l" defTabSz="914400" rtl="0" eaLnBrk="1" latinLnBrk="0" hangingPunct="1"/>
            <a:r>
              <a:rPr lang="en-US" sz="1400" b="1" i="0" u="sng" strike="noStrike" dirty="0">
                <a:solidFill>
                  <a:srgbClr val="FF0000"/>
                </a:solidFill>
                <a:effectLst/>
                <a:latin typeface="Times New Roman" panose="02020603050405020304" pitchFamily="18" charset="0"/>
                <a:cs typeface="Times New Roman" panose="02020603050405020304" pitchFamily="18" charset="0"/>
              </a:rPr>
              <a:t>1)</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adenosyl-B12 acts as a co-factor for the enzyme </a:t>
            </a:r>
            <a:r>
              <a:rPr lang="en-US" sz="1400" b="0" i="0" u="none" strike="noStrike" dirty="0" err="1">
                <a:solidFill>
                  <a:srgbClr val="282828"/>
                </a:solidFill>
                <a:effectLst/>
                <a:latin typeface="Times New Roman" panose="02020603050405020304" pitchFamily="18" charset="0"/>
                <a:cs typeface="Times New Roman" panose="02020603050405020304" pitchFamily="18" charset="0"/>
              </a:rPr>
              <a:t>methylmalonyl-coA</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mutase that catalyzes the conversion of </a:t>
            </a:r>
            <a:r>
              <a:rPr lang="en-US" sz="1400" b="0" i="0" u="none" strike="noStrike" dirty="0" err="1">
                <a:solidFill>
                  <a:srgbClr val="282828"/>
                </a:solidFill>
                <a:effectLst/>
                <a:latin typeface="Times New Roman" panose="02020603050405020304" pitchFamily="18" charset="0"/>
                <a:cs typeface="Times New Roman" panose="02020603050405020304" pitchFamily="18" charset="0"/>
              </a:rPr>
              <a:t>methylmalonyl-coA</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to succinyl-</a:t>
            </a:r>
            <a:r>
              <a:rPr lang="en-US" sz="1400" b="0" i="0" u="none" strike="noStrike" dirty="0" err="1">
                <a:solidFill>
                  <a:srgbClr val="282828"/>
                </a:solidFill>
                <a:effectLst/>
                <a:latin typeface="Times New Roman" panose="02020603050405020304" pitchFamily="18" charset="0"/>
                <a:cs typeface="Times New Roman" panose="02020603050405020304" pitchFamily="18" charset="0"/>
              </a:rPr>
              <a:t>coA</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thereby enabling restoration of tricarboxylic acid (TCA) cycle intermediates. </a:t>
            </a:r>
            <a:r>
              <a:rPr lang="en-US" sz="1400" b="1" i="0" u="sng" strike="noStrike" dirty="0">
                <a:solidFill>
                  <a:srgbClr val="FF0000"/>
                </a:solidFill>
                <a:effectLst/>
                <a:latin typeface="Times New Roman" panose="02020603050405020304" pitchFamily="18" charset="0"/>
                <a:cs typeface="Times New Roman" panose="02020603050405020304" pitchFamily="18" charset="0"/>
              </a:rPr>
              <a:t>2)</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methyl-B12 enables methionine synthase in the re-methylation of homocysteine to methionine using methyl-tetrahydrofolate (MTHF) as a methyl donor, thereby enabling the vital biochemical pathways of the folate cycle and methionine cycle, facilitating the downstream synthesis of important compounds like DNA and RNA.</a:t>
            </a:r>
            <a:endParaRPr lang="en-IQ" sz="1400" dirty="0">
              <a:latin typeface="Times New Roman" panose="02020603050405020304" pitchFamily="18" charset="0"/>
              <a:cs typeface="Times New Roman" panose="02020603050405020304" pitchFamily="18" charset="0"/>
            </a:endParaRPr>
          </a:p>
          <a:p>
            <a:pPr marL="0" algn="l" defTabSz="914400" rtl="0" eaLnBrk="1" latinLnBrk="0" hangingPunct="1"/>
            <a:endParaRPr lang="en-IQ" sz="14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D9095E0A-30F5-9448-B8B2-6447798EF4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6843" y="4090366"/>
            <a:ext cx="4824536" cy="273630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09C3C96-38BB-9742-A069-6F58A93730C0}"/>
              </a:ext>
            </a:extLst>
          </p:cNvPr>
          <p:cNvSpPr txBox="1"/>
          <p:nvPr/>
        </p:nvSpPr>
        <p:spPr>
          <a:xfrm>
            <a:off x="262621" y="3444035"/>
            <a:ext cx="4093355" cy="646331"/>
          </a:xfrm>
          <a:prstGeom prst="rect">
            <a:avLst/>
          </a:prstGeom>
          <a:noFill/>
        </p:spPr>
        <p:txBody>
          <a:bodyPr wrap="square">
            <a:spAutoFit/>
          </a:bodyPr>
          <a:lstStyle/>
          <a:p>
            <a:pPr marL="0" algn="ctr" defTabSz="914400" rtl="0" eaLnBrk="1" latinLnBrk="0" hangingPunct="1"/>
            <a:r>
              <a:rPr lang="en-US" sz="1800" b="1" i="0" u="none" strike="noStrike" dirty="0">
                <a:solidFill>
                  <a:srgbClr val="282828"/>
                </a:solidFill>
                <a:effectLst/>
                <a:latin typeface="Times New Roman" panose="02020603050405020304" pitchFamily="18" charset="0"/>
                <a:cs typeface="Times New Roman" panose="02020603050405020304" pitchFamily="18" charset="0"/>
              </a:rPr>
              <a:t>Summary of intracellular metabolism of transcobalamin.</a:t>
            </a:r>
            <a:endParaRPr lang="en-IQ"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2993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Users\dell\Downloads\blood-3-erythropoiesis-physiology-19-638.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4923"/>
            <a:ext cx="3960440" cy="4221088"/>
          </a:xfrm>
          <a:prstGeom prst="rect">
            <a:avLst/>
          </a:prstGeom>
          <a:noFill/>
          <a:ln>
            <a:noFill/>
          </a:ln>
        </p:spPr>
      </p:pic>
      <p:sp>
        <p:nvSpPr>
          <p:cNvPr id="5" name="TextBox 4">
            <a:extLst>
              <a:ext uri="{FF2B5EF4-FFF2-40B4-BE49-F238E27FC236}">
                <a16:creationId xmlns:a16="http://schemas.microsoft.com/office/drawing/2014/main" id="{17C3DBED-8682-3E46-B9E8-D0FA81C4D1BE}"/>
              </a:ext>
            </a:extLst>
          </p:cNvPr>
          <p:cNvSpPr txBox="1"/>
          <p:nvPr/>
        </p:nvSpPr>
        <p:spPr>
          <a:xfrm>
            <a:off x="4171442" y="260648"/>
            <a:ext cx="4572000" cy="2893100"/>
          </a:xfrm>
          <a:prstGeom prst="rect">
            <a:avLst/>
          </a:prstGeom>
          <a:noFill/>
        </p:spPr>
        <p:txBody>
          <a:bodyPr wrap="square">
            <a:spAutoFit/>
          </a:bodyPr>
          <a:lstStyle/>
          <a:p>
            <a:pPr marL="0" algn="l" defTabSz="914400" rtl="0" eaLnBrk="1" latinLnBrk="0" hangingPunct="1"/>
            <a:r>
              <a:rPr lang="en-US" sz="1400" b="0" i="0" u="none" strike="noStrike" dirty="0">
                <a:solidFill>
                  <a:srgbClr val="282828"/>
                </a:solidFill>
                <a:effectLst/>
                <a:latin typeface="Times New Roman" panose="02020603050405020304" pitchFamily="18" charset="0"/>
                <a:cs typeface="Times New Roman" panose="02020603050405020304" pitchFamily="18" charset="0"/>
              </a:rPr>
              <a:t>In the receptor-mediated absorptive process, ingested B12 is initially bound to </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Haptocorrin (HC)/R-factor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secreted by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salivary glands. </a:t>
            </a:r>
            <a:r>
              <a:rPr lang="en-US" sz="1400" b="0" i="0" u="none" strike="noStrike" dirty="0">
                <a:solidFill>
                  <a:srgbClr val="FF0000"/>
                </a:solidFill>
                <a:effectLst/>
                <a:latin typeface="Times New Roman" panose="02020603050405020304" pitchFamily="18" charset="0"/>
                <a:cs typeface="Times New Roman" panose="02020603050405020304" pitchFamily="18" charset="0"/>
              </a:rPr>
              <a:t>Free B12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is once again released following degradation of HC by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pancreatic proteases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in the duodenum. </a:t>
            </a:r>
          </a:p>
          <a:p>
            <a:pPr marL="0" algn="l" defTabSz="914400" rtl="0" eaLnBrk="1" latinLnBrk="0" hangingPunct="1"/>
            <a:r>
              <a:rPr lang="en-US" sz="1400" b="0" i="0" u="none" strike="noStrike" dirty="0">
                <a:solidFill>
                  <a:srgbClr val="282828"/>
                </a:solidFill>
                <a:effectLst/>
                <a:latin typeface="Times New Roman" panose="02020603050405020304" pitchFamily="18" charset="0"/>
                <a:cs typeface="Times New Roman" panose="02020603050405020304" pitchFamily="18" charset="0"/>
              </a:rPr>
              <a:t>It binds to the intrinsic factor (IF), which is secreted by gastric parietal cells. This B12-IF complex reaches the terminal ileum, where it binds to heterodimeric receptors cubam composed of an outer protein </a:t>
            </a:r>
            <a:r>
              <a:rPr lang="en-US" sz="1400" b="0" i="1" u="none" strike="noStrike" dirty="0">
                <a:solidFill>
                  <a:srgbClr val="282828"/>
                </a:solidFill>
                <a:effectLst/>
                <a:latin typeface="Times New Roman" panose="02020603050405020304" pitchFamily="18" charset="0"/>
                <a:cs typeface="Times New Roman" panose="02020603050405020304" pitchFamily="18" charset="0"/>
              </a:rPr>
              <a:t>cubulin</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and transmembrane protein </a:t>
            </a:r>
            <a:r>
              <a:rPr lang="en-US" sz="1400" b="0" i="1" u="none" strike="noStrike" dirty="0">
                <a:solidFill>
                  <a:srgbClr val="282828"/>
                </a:solidFill>
                <a:effectLst/>
                <a:latin typeface="Times New Roman" panose="02020603050405020304" pitchFamily="18" charset="0"/>
                <a:cs typeface="Times New Roman" panose="02020603050405020304" pitchFamily="18" charset="0"/>
              </a:rPr>
              <a:t>amnionless</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located on the surface of polarized epithelial enterocytes in the apical brush border .The complex is then endocytosed, and free B12 is released into the bloodstream.</a:t>
            </a:r>
          </a:p>
        </p:txBody>
      </p:sp>
      <p:sp>
        <p:nvSpPr>
          <p:cNvPr id="7" name="TextBox 6">
            <a:extLst>
              <a:ext uri="{FF2B5EF4-FFF2-40B4-BE49-F238E27FC236}">
                <a16:creationId xmlns:a16="http://schemas.microsoft.com/office/drawing/2014/main" id="{9B29B051-D0B2-3E4E-8324-B4EAF984B845}"/>
              </a:ext>
            </a:extLst>
          </p:cNvPr>
          <p:cNvSpPr txBox="1"/>
          <p:nvPr/>
        </p:nvSpPr>
        <p:spPr>
          <a:xfrm>
            <a:off x="3834421" y="3704253"/>
            <a:ext cx="5112568" cy="2462213"/>
          </a:xfrm>
          <a:prstGeom prst="rect">
            <a:avLst/>
          </a:prstGeom>
          <a:noFill/>
        </p:spPr>
        <p:txBody>
          <a:bodyPr wrap="square">
            <a:spAutoFit/>
          </a:bodyPr>
          <a:lstStyle/>
          <a:p>
            <a:pPr marL="0" algn="l" defTabSz="914400" rtl="0" eaLnBrk="1" latinLnBrk="0" hangingPunct="1"/>
            <a:r>
              <a:rPr lang="en-US" sz="1400" b="1" i="0" u="sng" strike="noStrike" dirty="0">
                <a:solidFill>
                  <a:srgbClr val="282828"/>
                </a:solidFill>
                <a:effectLst/>
                <a:latin typeface="Times New Roman" panose="02020603050405020304" pitchFamily="18" charset="0"/>
                <a:cs typeface="Times New Roman" panose="02020603050405020304" pitchFamily="18" charset="0"/>
              </a:rPr>
              <a:t>In the bloodstream,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free B12 may be bound by HC or transcobalamin (TC). B12 bound to HC is not taken up by cells and thus,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is biologically inactive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a:t>
            </a:r>
          </a:p>
          <a:p>
            <a:pPr marL="0" algn="l" defTabSz="914400" rtl="0" eaLnBrk="1" latinLnBrk="0" hangingPunct="1"/>
            <a:r>
              <a:rPr lang="en-US" sz="1400" b="1" i="0" u="none" strike="noStrike" dirty="0">
                <a:solidFill>
                  <a:srgbClr val="282828"/>
                </a:solidFill>
                <a:effectLst/>
                <a:latin typeface="Times New Roman" panose="02020603050405020304" pitchFamily="18" charset="0"/>
                <a:cs typeface="Times New Roman" panose="02020603050405020304" pitchFamily="18" charset="0"/>
              </a:rPr>
              <a:t>B12 bound to TC forms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a complex known as holoTC, which is the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biologically active form of B12</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that is taken up into cells </a:t>
            </a:r>
            <a:r>
              <a:rPr lang="en-US" sz="1400" b="0" i="1" u="none" strike="noStrike" dirty="0">
                <a:solidFill>
                  <a:srgbClr val="282828"/>
                </a:solidFill>
                <a:effectLst/>
                <a:latin typeface="Times New Roman" panose="02020603050405020304" pitchFamily="18" charset="0"/>
                <a:cs typeface="Times New Roman" panose="02020603050405020304" pitchFamily="18" charset="0"/>
              </a:rPr>
              <a:t>via</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a:t>
            </a:r>
            <a:r>
              <a:rPr lang="en-US" sz="1400" b="0" i="0" u="none" strike="noStrike" dirty="0" err="1">
                <a:solidFill>
                  <a:srgbClr val="282828"/>
                </a:solidFill>
                <a:effectLst/>
                <a:latin typeface="Times New Roman" panose="02020603050405020304" pitchFamily="18" charset="0"/>
                <a:cs typeface="Times New Roman" panose="02020603050405020304" pitchFamily="18" charset="0"/>
              </a:rPr>
              <a:t>endocytosis,Following</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endocytosis, the HoloTC complex is degraded in lysosomes and free B12 is released into the cytoplasm, </a:t>
            </a:r>
            <a:r>
              <a:rPr lang="en-US" sz="1400" b="0" i="1" u="none" strike="noStrike" dirty="0" err="1">
                <a:solidFill>
                  <a:srgbClr val="282828"/>
                </a:solidFill>
                <a:effectLst/>
                <a:latin typeface="Times New Roman" panose="02020603050405020304" pitchFamily="18" charset="0"/>
                <a:cs typeface="Times New Roman" panose="02020603050405020304" pitchFamily="18" charset="0"/>
              </a:rPr>
              <a:t>via</a:t>
            </a:r>
            <a:r>
              <a:rPr lang="en-US" sz="1400" b="0" i="0" u="none" strike="noStrike" dirty="0" err="1">
                <a:solidFill>
                  <a:srgbClr val="282828"/>
                </a:solidFill>
                <a:effectLst/>
                <a:latin typeface="Times New Roman" panose="02020603050405020304" pitchFamily="18" charset="0"/>
                <a:cs typeface="Times New Roman" panose="02020603050405020304" pitchFamily="18" charset="0"/>
              </a:rPr>
              <a:t>CblF</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a:t>
            </a:r>
          </a:p>
          <a:p>
            <a:pPr marL="0" algn="l" defTabSz="914400" rtl="0" eaLnBrk="1" latinLnBrk="0" hangingPunct="1"/>
            <a:endParaRPr lang="en-US" sz="1400" dirty="0">
              <a:solidFill>
                <a:srgbClr val="282828"/>
              </a:solidFill>
              <a:latin typeface="Times New Roman" panose="02020603050405020304" pitchFamily="18" charset="0"/>
              <a:cs typeface="Times New Roman" panose="02020603050405020304" pitchFamily="18" charset="0"/>
            </a:endParaRPr>
          </a:p>
          <a:p>
            <a:pPr marL="0" algn="l" defTabSz="914400" rtl="0" eaLnBrk="1" latinLnBrk="0" hangingPunct="1"/>
            <a:r>
              <a:rPr lang="en-US" sz="1400" b="1" i="0" strike="noStrike" dirty="0">
                <a:solidFill>
                  <a:srgbClr val="202122"/>
                </a:solidFill>
                <a:effectLst/>
                <a:latin typeface="Times New Roman" panose="02020603050405020304" pitchFamily="18" charset="0"/>
                <a:cs typeface="Times New Roman" panose="02020603050405020304" pitchFamily="18" charset="0"/>
              </a:rPr>
              <a:t>Intracellular </a:t>
            </a:r>
            <a:r>
              <a:rPr lang="en-US" sz="1400" b="1" i="0" u="none" strike="noStrike" dirty="0">
                <a:solidFill>
                  <a:srgbClr val="202122"/>
                </a:solidFill>
                <a:effectLst/>
                <a:latin typeface="Times New Roman" panose="02020603050405020304" pitchFamily="18" charset="0"/>
                <a:cs typeface="Times New Roman" panose="02020603050405020304" pitchFamily="18" charset="0"/>
              </a:rPr>
              <a:t>vitamin B</a:t>
            </a:r>
            <a:r>
              <a:rPr lang="en-US" sz="1400" b="1" i="0" u="none" strike="noStrike" baseline="-25000" dirty="0">
                <a:solidFill>
                  <a:srgbClr val="202122"/>
                </a:solidFill>
                <a:effectLst/>
                <a:latin typeface="Times New Roman" panose="02020603050405020304" pitchFamily="18" charset="0"/>
                <a:cs typeface="Times New Roman" panose="02020603050405020304" pitchFamily="18" charset="0"/>
              </a:rPr>
              <a:t>12</a:t>
            </a:r>
            <a:r>
              <a:rPr lang="en-US" sz="1400" b="1" i="0" u="none" strike="noStrike" dirty="0">
                <a:solidFill>
                  <a:srgbClr val="202122"/>
                </a:solidFill>
                <a:effectLst/>
                <a:latin typeface="Times New Roman" panose="02020603050405020304" pitchFamily="18" charset="0"/>
                <a:cs typeface="Times New Roman" panose="02020603050405020304" pitchFamily="18" charset="0"/>
              </a:rPr>
              <a:t> </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is maintained in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two active coenzymes</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methylcobalamin and 5-deoxyadenosylcobalamin.</a:t>
            </a:r>
            <a:endParaRPr lang="en-IQ"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7637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B7B2692-EDBF-5343-B5F5-3448B0723131}"/>
              </a:ext>
            </a:extLst>
          </p:cNvPr>
          <p:cNvSpPr txBox="1"/>
          <p:nvPr/>
        </p:nvSpPr>
        <p:spPr>
          <a:xfrm>
            <a:off x="53752" y="260648"/>
            <a:ext cx="9036496" cy="461665"/>
          </a:xfrm>
          <a:prstGeom prst="rect">
            <a:avLst/>
          </a:prstGeom>
          <a:noFill/>
        </p:spPr>
        <p:txBody>
          <a:bodyPr wrap="square">
            <a:spAutoFit/>
          </a:bodyPr>
          <a:lstStyle/>
          <a:p>
            <a:pPr marL="0" algn="l" defTabSz="914400" rtl="0" eaLnBrk="1" latinLnBrk="0" hangingPunct="1"/>
            <a:r>
              <a:rPr lang="en-US" sz="2400" b="1" i="0" strike="noStrike" dirty="0">
                <a:solidFill>
                  <a:srgbClr val="202122"/>
                </a:solidFill>
                <a:effectLst/>
                <a:latin typeface="Times New Roman" panose="02020603050405020304" pitchFamily="18" charset="0"/>
                <a:cs typeface="Times New Roman" panose="02020603050405020304" pitchFamily="18" charset="0"/>
              </a:rPr>
              <a:t> </a:t>
            </a:r>
            <a:endParaRPr lang="en-US" sz="2400" b="1" i="0" u="none" strike="noStrike" dirty="0">
              <a:solidFill>
                <a:srgbClr val="FF0000"/>
              </a:solidFill>
              <a:effectLst/>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EC3D012-2AA9-D24B-BB32-4A27570B5D24}"/>
              </a:ext>
            </a:extLst>
          </p:cNvPr>
          <p:cNvSpPr txBox="1"/>
          <p:nvPr/>
        </p:nvSpPr>
        <p:spPr>
          <a:xfrm>
            <a:off x="0" y="75297"/>
            <a:ext cx="9144000" cy="1815882"/>
          </a:xfrm>
          <a:prstGeom prst="rect">
            <a:avLst/>
          </a:prstGeom>
          <a:noFill/>
        </p:spPr>
        <p:txBody>
          <a:bodyPr wrap="square">
            <a:spAutoFit/>
          </a:bodyPr>
          <a:lstStyle/>
          <a:p>
            <a:pPr algn="l"/>
            <a:r>
              <a:rPr lang="en-US" sz="1400" b="0" i="0" u="none" strike="noStrike" dirty="0">
                <a:solidFill>
                  <a:srgbClr val="111111"/>
                </a:solidFill>
                <a:effectLst/>
                <a:latin typeface="Times New Roman" panose="02020603050405020304" pitchFamily="18" charset="0"/>
                <a:cs typeface="Times New Roman" panose="02020603050405020304" pitchFamily="18" charset="0"/>
              </a:rPr>
              <a:t>Dietary vitamin B 12 is found in association with food proteins, and must be released on exposure to the low pH within the gastric lumen to facilitate absorption in the small bowel. </a:t>
            </a:r>
          </a:p>
          <a:p>
            <a:pPr algn="l"/>
            <a:r>
              <a:rPr lang="en-US" sz="1400" b="0" i="0" u="none" strike="noStrike" dirty="0">
                <a:solidFill>
                  <a:srgbClr val="111111"/>
                </a:solidFill>
                <a:effectLst/>
                <a:latin typeface="Times New Roman" panose="02020603050405020304" pitchFamily="18" charset="0"/>
                <a:cs typeface="Times New Roman" panose="02020603050405020304" pitchFamily="18" charset="0"/>
              </a:rPr>
              <a:t>Once liberated, vitamin B 12 is immediately bound by haptocorrin (transcobalamin I) and remains attached until proteolytic cleavage of the complex in the duodenum. So, it is available to bind intrinsic factor (IF), a second carrier protein, synthesized by the parietal cells of the gastric mucosa. </a:t>
            </a:r>
          </a:p>
          <a:p>
            <a:pPr algn="l"/>
            <a:r>
              <a:rPr lang="en-US" sz="1400" b="0" i="0" u="none" strike="noStrike" dirty="0">
                <a:solidFill>
                  <a:srgbClr val="111111"/>
                </a:solidFill>
                <a:effectLst/>
                <a:latin typeface="Times New Roman" panose="02020603050405020304" pitchFamily="18" charset="0"/>
                <a:cs typeface="Times New Roman" panose="02020603050405020304" pitchFamily="18" charset="0"/>
              </a:rPr>
              <a:t>IF is necessary for uptake of vitamin B 12 in the terminal ileum. On traversing the brush border, vitamin B 12 dissociates from IF, and enters the circulation where it binds transcobalamin II or haptocorrin. Transcobalamin II and haptocorrin are responsible for delivery of cobalamin to peripheral tissues and the liver. </a:t>
            </a:r>
          </a:p>
        </p:txBody>
      </p:sp>
      <p:pic>
        <p:nvPicPr>
          <p:cNvPr id="4" name="Picture 3" descr="Diagram&#10;&#10;Description automatically generated">
            <a:extLst>
              <a:ext uri="{FF2B5EF4-FFF2-40B4-BE49-F238E27FC236}">
                <a16:creationId xmlns:a16="http://schemas.microsoft.com/office/drawing/2014/main" id="{64B30D90-670F-8540-938A-B9C2A09FCA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104034"/>
            <a:ext cx="4032448" cy="3557214"/>
          </a:xfrm>
          <a:prstGeom prst="rect">
            <a:avLst/>
          </a:prstGeom>
        </p:spPr>
      </p:pic>
      <p:sp>
        <p:nvSpPr>
          <p:cNvPr id="6" name="TextBox 5">
            <a:extLst>
              <a:ext uri="{FF2B5EF4-FFF2-40B4-BE49-F238E27FC236}">
                <a16:creationId xmlns:a16="http://schemas.microsoft.com/office/drawing/2014/main" id="{D7588159-91F2-E748-8C8E-D44D73C8B9FD}"/>
              </a:ext>
            </a:extLst>
          </p:cNvPr>
          <p:cNvSpPr txBox="1"/>
          <p:nvPr/>
        </p:nvSpPr>
        <p:spPr>
          <a:xfrm>
            <a:off x="66986" y="5617969"/>
            <a:ext cx="4596714" cy="738664"/>
          </a:xfrm>
          <a:prstGeom prst="rect">
            <a:avLst/>
          </a:prstGeom>
          <a:noFill/>
        </p:spPr>
        <p:txBody>
          <a:bodyPr wrap="square">
            <a:spAutoFit/>
          </a:bodyPr>
          <a:lstStyle/>
          <a:p>
            <a:pPr marL="0" algn="l" defTabSz="914400" rtl="0" eaLnBrk="1" latinLnBrk="0" hangingPunct="1"/>
            <a:r>
              <a:rPr lang="en-US" sz="1400" b="1" i="0" u="none" strike="noStrike" dirty="0">
                <a:solidFill>
                  <a:srgbClr val="111111"/>
                </a:solidFill>
                <a:effectLst/>
                <a:latin typeface="Times New Roman" panose="02020603050405020304" pitchFamily="18" charset="0"/>
                <a:cs typeface="Times New Roman" panose="02020603050405020304" pitchFamily="18" charset="0"/>
              </a:rPr>
              <a:t>Cbl = cobalamin; HC = haptocorrin; IF = intrinsic factor; PA = pernicious </a:t>
            </a:r>
            <a:r>
              <a:rPr lang="en-US" sz="1400" b="1" i="0" u="none" strike="noStrike" dirty="0" err="1">
                <a:solidFill>
                  <a:srgbClr val="111111"/>
                </a:solidFill>
                <a:effectLst/>
                <a:latin typeface="Times New Roman" panose="02020603050405020304" pitchFamily="18" charset="0"/>
                <a:cs typeface="Times New Roman" panose="02020603050405020304" pitchFamily="18" charset="0"/>
              </a:rPr>
              <a:t>anaemia</a:t>
            </a:r>
            <a:r>
              <a:rPr lang="en-US" sz="1400" b="1" i="0" u="none" strike="noStrike" dirty="0">
                <a:solidFill>
                  <a:srgbClr val="111111"/>
                </a:solidFill>
                <a:effectLst/>
                <a:latin typeface="Times New Roman" panose="02020603050405020304" pitchFamily="18" charset="0"/>
                <a:cs typeface="Times New Roman" panose="02020603050405020304" pitchFamily="18" charset="0"/>
              </a:rPr>
              <a:t>; PPI = proton pump inhibitor; TCII = </a:t>
            </a:r>
            <a:r>
              <a:rPr lang="en-US" sz="1400" b="1" i="0" u="none" strike="noStrike" dirty="0" err="1">
                <a:solidFill>
                  <a:srgbClr val="111111"/>
                </a:solidFill>
                <a:effectLst/>
                <a:latin typeface="Times New Roman" panose="02020603050405020304" pitchFamily="18" charset="0"/>
                <a:cs typeface="Times New Roman" panose="02020603050405020304" pitchFamily="18" charset="0"/>
              </a:rPr>
              <a:t>trancobalamin</a:t>
            </a:r>
            <a:r>
              <a:rPr lang="en-US" sz="1400" b="1" i="0" u="none" strike="noStrike" dirty="0">
                <a:solidFill>
                  <a:srgbClr val="111111"/>
                </a:solidFill>
                <a:effectLst/>
                <a:latin typeface="Times New Roman" panose="02020603050405020304" pitchFamily="18" charset="0"/>
                <a:cs typeface="Times New Roman" panose="02020603050405020304" pitchFamily="18" charset="0"/>
              </a:rPr>
              <a:t> II. </a:t>
            </a:r>
            <a:endParaRPr lang="en-IQ" sz="1400" b="1" dirty="0"/>
          </a:p>
        </p:txBody>
      </p:sp>
      <p:sp>
        <p:nvSpPr>
          <p:cNvPr id="8" name="TextBox 7">
            <a:extLst>
              <a:ext uri="{FF2B5EF4-FFF2-40B4-BE49-F238E27FC236}">
                <a16:creationId xmlns:a16="http://schemas.microsoft.com/office/drawing/2014/main" id="{5CFDBEDA-8CAC-B84D-B88B-F2120E68530B}"/>
              </a:ext>
            </a:extLst>
          </p:cNvPr>
          <p:cNvSpPr txBox="1"/>
          <p:nvPr/>
        </p:nvSpPr>
        <p:spPr>
          <a:xfrm>
            <a:off x="5292080" y="2033009"/>
            <a:ext cx="3514780" cy="2677656"/>
          </a:xfrm>
          <a:prstGeom prst="rect">
            <a:avLst/>
          </a:prstGeom>
          <a:noFill/>
        </p:spPr>
        <p:txBody>
          <a:bodyPr wrap="square">
            <a:spAutoFit/>
          </a:bodyPr>
          <a:lstStyle/>
          <a:p>
            <a:pPr algn="l"/>
            <a:r>
              <a:rPr lang="en-US" sz="1400" b="1" dirty="0">
                <a:solidFill>
                  <a:srgbClr val="FF0000"/>
                </a:solidFill>
              </a:rPr>
              <a:t>In supplements</a:t>
            </a:r>
            <a:r>
              <a:rPr lang="en-US" sz="1400" dirty="0"/>
              <a:t>, B12 is </a:t>
            </a:r>
            <a:r>
              <a:rPr lang="en-US" sz="1400" b="1" dirty="0"/>
              <a:t>not bound to protein</a:t>
            </a:r>
            <a:r>
              <a:rPr lang="en-US" sz="1400" dirty="0"/>
              <a:t>, and therefore </a:t>
            </a:r>
            <a:r>
              <a:rPr lang="en-US" sz="1400" b="1" dirty="0"/>
              <a:t>does not need digestive enzymes or stomach acid </a:t>
            </a:r>
            <a:r>
              <a:rPr lang="en-US" sz="1400" dirty="0"/>
              <a:t>to be </a:t>
            </a:r>
            <a:r>
              <a:rPr lang="en-US" sz="1400" b="1" dirty="0">
                <a:solidFill>
                  <a:srgbClr val="FF0000"/>
                </a:solidFill>
              </a:rPr>
              <a:t>detached from a protein</a:t>
            </a:r>
            <a:r>
              <a:rPr lang="en-US" sz="1400" dirty="0"/>
              <a:t>. Stomach acid is needed to dissolve some B12 tablets, especially if not chewed.</a:t>
            </a:r>
          </a:p>
          <a:p>
            <a:pPr algn="l"/>
            <a:r>
              <a:rPr lang="en-US" sz="1400" dirty="0"/>
              <a:t>There is some preliminary evidence that unbound B12, especially when combined with an absorption enhancer, can be directly absorbed through the membranes under the tongue at higher rates than through passive diffusion in the digestive tract.</a:t>
            </a:r>
          </a:p>
        </p:txBody>
      </p:sp>
    </p:spTree>
    <p:extLst>
      <p:ext uri="{BB962C8B-B14F-4D97-AF65-F5344CB8AC3E}">
        <p14:creationId xmlns:p14="http://schemas.microsoft.com/office/powerpoint/2010/main" val="3877388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928992" cy="6552728"/>
          </a:xfrm>
        </p:spPr>
        <p:txBody>
          <a:bodyPr>
            <a:normAutofit/>
          </a:bodyPr>
          <a:lstStyle/>
          <a:p>
            <a:pPr algn="l"/>
            <a:r>
              <a:rPr lang="en-US" sz="1400" b="1" u="sng" dirty="0">
                <a:effectLst/>
                <a:latin typeface="Times New Roman"/>
              </a:rPr>
              <a:t>Transport in blood </a:t>
            </a:r>
            <a:endParaRPr lang="en-US" sz="1400" b="1" dirty="0">
              <a:effectLst/>
              <a:latin typeface="Times New Roman"/>
            </a:endParaRPr>
          </a:p>
          <a:p>
            <a:pPr algn="l" rtl="0">
              <a:spcAft>
                <a:spcPts val="0"/>
              </a:spcAft>
            </a:pPr>
            <a:r>
              <a:rPr lang="en-US" sz="1400" dirty="0">
                <a:effectLst/>
                <a:latin typeface="Times New Roman"/>
                <a:ea typeface="Times New Roman"/>
              </a:rPr>
              <a:t>Vitamin B12 is transported in blood in association with specific proteins named </a:t>
            </a:r>
            <a:r>
              <a:rPr lang="en-US" sz="1400" b="1" dirty="0" err="1">
                <a:effectLst/>
                <a:latin typeface="Times New Roman"/>
                <a:ea typeface="Times New Roman"/>
              </a:rPr>
              <a:t>Transcobalamine</a:t>
            </a:r>
            <a:r>
              <a:rPr lang="en-US" sz="1400" b="1" dirty="0">
                <a:effectLst/>
                <a:latin typeface="Times New Roman"/>
                <a:ea typeface="Times New Roman"/>
              </a:rPr>
              <a:t> I</a:t>
            </a:r>
            <a:r>
              <a:rPr lang="en-US" sz="1400" dirty="0">
                <a:effectLst/>
                <a:latin typeface="Times New Roman"/>
                <a:ea typeface="Times New Roman"/>
              </a:rPr>
              <a:t> and </a:t>
            </a:r>
            <a:r>
              <a:rPr lang="en-US" sz="1400" b="1" dirty="0" err="1">
                <a:effectLst/>
                <a:latin typeface="Times New Roman"/>
                <a:ea typeface="Times New Roman"/>
              </a:rPr>
              <a:t>Transcobalamine</a:t>
            </a:r>
            <a:r>
              <a:rPr lang="en-US" sz="1400" b="1" dirty="0">
                <a:effectLst/>
                <a:latin typeface="Times New Roman"/>
                <a:ea typeface="Times New Roman"/>
              </a:rPr>
              <a:t> II and III.</a:t>
            </a:r>
            <a:endParaRPr lang="en-US" sz="1400" dirty="0">
              <a:effectLst/>
              <a:latin typeface="Times New Roman"/>
              <a:ea typeface="Times New Roman"/>
            </a:endParaRPr>
          </a:p>
          <a:p>
            <a:pPr algn="l" rtl="0">
              <a:spcAft>
                <a:spcPts val="0"/>
              </a:spcAft>
            </a:pPr>
            <a:r>
              <a:rPr lang="en-US" sz="1400" b="1" dirty="0">
                <a:effectLst/>
                <a:latin typeface="Times New Roman"/>
                <a:ea typeface="Times New Roman"/>
              </a:rPr>
              <a:t>Physiologically</a:t>
            </a:r>
            <a:r>
              <a:rPr lang="en-US" sz="1400" dirty="0">
                <a:effectLst/>
                <a:latin typeface="Times New Roman"/>
                <a:ea typeface="Times New Roman"/>
              </a:rPr>
              <a:t> </a:t>
            </a:r>
            <a:r>
              <a:rPr lang="en-US" sz="1400" b="1" dirty="0" err="1">
                <a:effectLst/>
                <a:latin typeface="Times New Roman"/>
                <a:ea typeface="Times New Roman"/>
              </a:rPr>
              <a:t>Transcobalamine</a:t>
            </a:r>
            <a:r>
              <a:rPr lang="en-US" sz="1400" b="1" dirty="0">
                <a:effectLst/>
                <a:latin typeface="Times New Roman"/>
                <a:ea typeface="Times New Roman"/>
              </a:rPr>
              <a:t> II </a:t>
            </a:r>
            <a:r>
              <a:rPr lang="en-US" sz="1400" dirty="0">
                <a:effectLst/>
                <a:latin typeface="Times New Roman"/>
                <a:ea typeface="Times New Roman"/>
              </a:rPr>
              <a:t>is more </a:t>
            </a:r>
            <a:r>
              <a:rPr lang="en-US" sz="1400" b="1" dirty="0">
                <a:effectLst/>
                <a:latin typeface="Times New Roman"/>
                <a:ea typeface="Times New Roman"/>
              </a:rPr>
              <a:t>important.</a:t>
            </a:r>
            <a:endParaRPr lang="en-US" sz="1400" dirty="0">
              <a:effectLst/>
              <a:latin typeface="Times New Roman"/>
              <a:ea typeface="Times New Roman"/>
            </a:endParaRPr>
          </a:p>
          <a:p>
            <a:endParaRPr lang="ar-IQ" dirty="0"/>
          </a:p>
        </p:txBody>
      </p:sp>
      <p:pic>
        <p:nvPicPr>
          <p:cNvPr id="4" name="Content Placeholder 3" descr="C:\Users\dell\Downloads\b12absorption1.gif">
            <a:extLst>
              <a:ext uri="{FF2B5EF4-FFF2-40B4-BE49-F238E27FC236}">
                <a16:creationId xmlns:a16="http://schemas.microsoft.com/office/drawing/2014/main" id="{38F5F1E5-D2A8-3C48-B2C6-19067333A80F}"/>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43259" y="1426468"/>
            <a:ext cx="4067944" cy="4005064"/>
          </a:xfrm>
          <a:prstGeom prst="rect">
            <a:avLst/>
          </a:prstGeom>
          <a:noFill/>
          <a:ln>
            <a:noFill/>
          </a:ln>
        </p:spPr>
      </p:pic>
      <p:sp>
        <p:nvSpPr>
          <p:cNvPr id="5" name="TextBox 4">
            <a:extLst>
              <a:ext uri="{FF2B5EF4-FFF2-40B4-BE49-F238E27FC236}">
                <a16:creationId xmlns:a16="http://schemas.microsoft.com/office/drawing/2014/main" id="{BDA30066-7102-F443-8BEB-D204D76A8C90}"/>
              </a:ext>
            </a:extLst>
          </p:cNvPr>
          <p:cNvSpPr txBox="1"/>
          <p:nvPr/>
        </p:nvSpPr>
        <p:spPr>
          <a:xfrm>
            <a:off x="4549740" y="1772816"/>
            <a:ext cx="4572000" cy="3108543"/>
          </a:xfrm>
          <a:prstGeom prst="rect">
            <a:avLst/>
          </a:prstGeom>
          <a:noFill/>
        </p:spPr>
        <p:txBody>
          <a:bodyPr wrap="square">
            <a:spAutoFit/>
          </a:bodyPr>
          <a:lstStyle/>
          <a:p>
            <a:pPr marL="0" algn="l" defTabSz="914400" rtl="0" eaLnBrk="1" latinLnBrk="0" hangingPunct="1"/>
            <a:r>
              <a:rPr lang="en-US" sz="1400" b="1" i="0" u="none" strike="noStrike" dirty="0">
                <a:solidFill>
                  <a:srgbClr val="282828"/>
                </a:solidFill>
                <a:effectLst/>
                <a:latin typeface="Times New Roman" panose="02020603050405020304" pitchFamily="18" charset="0"/>
                <a:cs typeface="Times New Roman" panose="02020603050405020304" pitchFamily="18" charset="0"/>
              </a:rPr>
              <a:t>This free cytoplasmic B12 undergoes a series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of intracellular transport and modifications to enable two core enzymatic reactions:</a:t>
            </a:r>
          </a:p>
          <a:p>
            <a:pPr marL="0" algn="l" defTabSz="914400" rtl="0" eaLnBrk="1" latinLnBrk="0" hangingPunct="1"/>
            <a:r>
              <a:rPr lang="en-US" sz="1400" b="0" i="0" u="none" strike="noStrike" dirty="0">
                <a:solidFill>
                  <a:srgbClr val="282828"/>
                </a:solidFill>
                <a:effectLst/>
                <a:latin typeface="Times New Roman" panose="02020603050405020304" pitchFamily="18" charset="0"/>
                <a:cs typeface="Times New Roman" panose="02020603050405020304" pitchFamily="18" charset="0"/>
              </a:rPr>
              <a:t> </a:t>
            </a:r>
            <a:r>
              <a:rPr lang="en-US" sz="1400" b="1" i="0" u="sng" strike="noStrike" dirty="0">
                <a:solidFill>
                  <a:srgbClr val="FF0000"/>
                </a:solidFill>
                <a:effectLst/>
                <a:latin typeface="Times New Roman" panose="02020603050405020304" pitchFamily="18" charset="0"/>
                <a:cs typeface="Times New Roman" panose="02020603050405020304" pitchFamily="18" charset="0"/>
              </a:rPr>
              <a:t>1) </a:t>
            </a:r>
            <a:r>
              <a:rPr lang="en-US" sz="1400" b="1" dirty="0">
                <a:solidFill>
                  <a:srgbClr val="FF0000"/>
                </a:solidFill>
                <a:latin typeface="Times New Roman" panose="02020603050405020304" pitchFamily="18" charset="0"/>
                <a:cs typeface="Times New Roman" panose="02020603050405020304" pitchFamily="18" charset="0"/>
              </a:rPr>
              <a:t>A</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denosyl-B12</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acts as a co-factor for the enzyme </a:t>
            </a:r>
            <a:r>
              <a:rPr lang="en-US" sz="1400" b="1" i="0" u="none" strike="noStrike" dirty="0" err="1">
                <a:solidFill>
                  <a:srgbClr val="282828"/>
                </a:solidFill>
                <a:effectLst/>
                <a:latin typeface="Times New Roman" panose="02020603050405020304" pitchFamily="18" charset="0"/>
                <a:cs typeface="Times New Roman" panose="02020603050405020304" pitchFamily="18" charset="0"/>
              </a:rPr>
              <a:t>methylmalonyl-coA</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 mutase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that catalyzes the conversion of </a:t>
            </a:r>
            <a:r>
              <a:rPr lang="en-US" sz="1400" b="0" i="0" u="none" strike="noStrike" dirty="0" err="1">
                <a:solidFill>
                  <a:srgbClr val="282828"/>
                </a:solidFill>
                <a:effectLst/>
                <a:latin typeface="Times New Roman" panose="02020603050405020304" pitchFamily="18" charset="0"/>
                <a:cs typeface="Times New Roman" panose="02020603050405020304" pitchFamily="18" charset="0"/>
              </a:rPr>
              <a:t>methylmalonyl-coA</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to succinyl-</a:t>
            </a:r>
            <a:r>
              <a:rPr lang="en-US" sz="1400" b="0" i="0" u="none" strike="noStrike" dirty="0" err="1">
                <a:solidFill>
                  <a:srgbClr val="282828"/>
                </a:solidFill>
                <a:effectLst/>
                <a:latin typeface="Times New Roman" panose="02020603050405020304" pitchFamily="18" charset="0"/>
                <a:cs typeface="Times New Roman" panose="02020603050405020304" pitchFamily="18" charset="0"/>
              </a:rPr>
              <a:t>coA</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 thereby enabling restoration of tricarboxylic acid (TCA) cycle intermediates.</a:t>
            </a:r>
          </a:p>
          <a:p>
            <a:pPr marL="0" algn="l" defTabSz="914400" rtl="0" eaLnBrk="1" latinLnBrk="0" hangingPunct="1"/>
            <a:endParaRPr lang="en-US" sz="1400" b="0" i="0" u="none" strike="noStrike" dirty="0">
              <a:solidFill>
                <a:srgbClr val="282828"/>
              </a:solidFill>
              <a:effectLst/>
              <a:latin typeface="Times New Roman" panose="02020603050405020304" pitchFamily="18" charset="0"/>
              <a:cs typeface="Times New Roman" panose="02020603050405020304" pitchFamily="18" charset="0"/>
            </a:endParaRPr>
          </a:p>
          <a:p>
            <a:pPr marL="0" algn="l" defTabSz="914400" rtl="0" eaLnBrk="1" latinLnBrk="0" hangingPunct="1"/>
            <a:r>
              <a:rPr lang="en-US" sz="1400" b="1" i="0" u="sng" strike="noStrike" dirty="0">
                <a:solidFill>
                  <a:srgbClr val="FF0000"/>
                </a:solidFill>
                <a:effectLst/>
                <a:latin typeface="Times New Roman" panose="02020603050405020304" pitchFamily="18" charset="0"/>
                <a:cs typeface="Times New Roman" panose="02020603050405020304" pitchFamily="18" charset="0"/>
              </a:rPr>
              <a:t> 2)</a:t>
            </a:r>
            <a:r>
              <a:rPr lang="en-US" sz="1400" i="0" u="sng" strike="noStrike" dirty="0">
                <a:solidFill>
                  <a:srgbClr val="FF0000"/>
                </a:solidFill>
                <a:effectLst/>
                <a:latin typeface="Times New Roman" panose="02020603050405020304" pitchFamily="18" charset="0"/>
                <a:cs typeface="Times New Roman" panose="02020603050405020304" pitchFamily="18" charset="0"/>
              </a:rPr>
              <a:t> </a:t>
            </a:r>
            <a:r>
              <a:rPr lang="en-US" sz="1400" b="1" dirty="0">
                <a:solidFill>
                  <a:srgbClr val="FF0000"/>
                </a:solidFill>
                <a:latin typeface="Times New Roman" panose="02020603050405020304" pitchFamily="18" charset="0"/>
                <a:cs typeface="Times New Roman" panose="02020603050405020304" pitchFamily="18" charset="0"/>
              </a:rPr>
              <a:t>M</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ethyl-B12</a:t>
            </a:r>
            <a:r>
              <a:rPr lang="en-US" sz="1400" i="0" u="none" strike="noStrike" dirty="0">
                <a:solidFill>
                  <a:srgbClr val="FF0000"/>
                </a:solidFill>
                <a:effectLst/>
                <a:latin typeface="Times New Roman" panose="02020603050405020304" pitchFamily="18" charset="0"/>
                <a:cs typeface="Times New Roman" panose="02020603050405020304" pitchFamily="18" charset="0"/>
              </a:rPr>
              <a:t>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enables </a:t>
            </a:r>
            <a:r>
              <a:rPr lang="en-US" sz="1400" b="1" i="0" u="none" strike="noStrike" dirty="0">
                <a:solidFill>
                  <a:srgbClr val="282828"/>
                </a:solidFill>
                <a:effectLst/>
                <a:latin typeface="Times New Roman" panose="02020603050405020304" pitchFamily="18" charset="0"/>
                <a:cs typeface="Times New Roman" panose="02020603050405020304" pitchFamily="18" charset="0"/>
              </a:rPr>
              <a:t>methionine synthase </a:t>
            </a:r>
            <a:r>
              <a:rPr lang="en-US" sz="1400" b="0" i="0" u="none" strike="noStrike" dirty="0">
                <a:solidFill>
                  <a:srgbClr val="282828"/>
                </a:solidFill>
                <a:effectLst/>
                <a:latin typeface="Times New Roman" panose="02020603050405020304" pitchFamily="18" charset="0"/>
                <a:cs typeface="Times New Roman" panose="02020603050405020304" pitchFamily="18" charset="0"/>
              </a:rPr>
              <a:t>in the re-methylation of homocysteine to methionine using methyl-tetrahydrofolate (MTHF) as a methyl donor, thereby enabling the vital biochemical pathways of the folate cycle and methionine cycle, facilitating the downstream synthesis of important compounds like DNA and RNA</a:t>
            </a:r>
            <a:endParaRPr lang="en-IQ"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1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Vitamin B12 deficiency | Nature Reviews Disease Primers">
            <a:extLst>
              <a:ext uri="{FF2B5EF4-FFF2-40B4-BE49-F238E27FC236}">
                <a16:creationId xmlns:a16="http://schemas.microsoft.com/office/drawing/2014/main" id="{1BF22E6E-1789-204A-AABE-9A1C88E22D8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0"/>
            <a:ext cx="3960441" cy="403244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Diagram&#10;&#10;Description automatically generated">
            <a:extLst>
              <a:ext uri="{FF2B5EF4-FFF2-40B4-BE49-F238E27FC236}">
                <a16:creationId xmlns:a16="http://schemas.microsoft.com/office/drawing/2014/main" id="{212D7D6A-C12B-244A-8820-86B706D0DB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7" y="276970"/>
            <a:ext cx="3672408" cy="3761656"/>
          </a:xfrm>
          <a:prstGeom prst="rect">
            <a:avLst/>
          </a:prstGeom>
        </p:spPr>
      </p:pic>
      <p:sp>
        <p:nvSpPr>
          <p:cNvPr id="5" name="TextBox 4">
            <a:extLst>
              <a:ext uri="{FF2B5EF4-FFF2-40B4-BE49-F238E27FC236}">
                <a16:creationId xmlns:a16="http://schemas.microsoft.com/office/drawing/2014/main" id="{787556BC-5D49-864E-92B0-F6B137E4475B}"/>
              </a:ext>
            </a:extLst>
          </p:cNvPr>
          <p:cNvSpPr txBox="1"/>
          <p:nvPr/>
        </p:nvSpPr>
        <p:spPr>
          <a:xfrm>
            <a:off x="-4644" y="4549705"/>
            <a:ext cx="8928992" cy="2031325"/>
          </a:xfrm>
          <a:prstGeom prst="rect">
            <a:avLst/>
          </a:prstGeom>
          <a:noFill/>
        </p:spPr>
        <p:txBody>
          <a:bodyPr wrap="square">
            <a:spAutoFit/>
          </a:bodyPr>
          <a:lstStyle/>
          <a:p>
            <a:pPr algn="l" rtl="0"/>
            <a:r>
              <a:rPr lang="en-US" sz="1400" b="1" i="0" u="none" strike="noStrike" dirty="0">
                <a:solidFill>
                  <a:srgbClr val="FF0000"/>
                </a:solidFill>
                <a:effectLst/>
                <a:latin typeface="Times New Roman" panose="02020603050405020304" pitchFamily="18" charset="0"/>
                <a:cs typeface="Times New Roman" panose="02020603050405020304" pitchFamily="18" charset="0"/>
              </a:rPr>
              <a:t>In vitamin B</a:t>
            </a:r>
            <a:r>
              <a:rPr lang="en-US" sz="1400" b="1" i="0" u="none" strike="noStrike" baseline="-25000" dirty="0">
                <a:solidFill>
                  <a:srgbClr val="FF0000"/>
                </a:solidFill>
                <a:effectLst/>
                <a:latin typeface="Times New Roman" panose="02020603050405020304" pitchFamily="18" charset="0"/>
                <a:cs typeface="Times New Roman" panose="02020603050405020304" pitchFamily="18" charset="0"/>
              </a:rPr>
              <a:t>12</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 deficiency</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conversion of </a:t>
            </a:r>
            <a:r>
              <a:rPr lang="en-US" sz="1400" b="1" i="0" u="none" strike="noStrike" dirty="0" err="1">
                <a:solidFill>
                  <a:srgbClr val="202122"/>
                </a:solidFill>
                <a:effectLst/>
                <a:latin typeface="Times New Roman" panose="02020603050405020304" pitchFamily="18" charset="0"/>
                <a:cs typeface="Times New Roman" panose="02020603050405020304" pitchFamily="18" charset="0"/>
              </a:rPr>
              <a:t>methylmalonyl</a:t>
            </a:r>
            <a:r>
              <a:rPr lang="en-US" sz="1400" b="1" i="0" u="none" strike="noStrike" dirty="0">
                <a:solidFill>
                  <a:srgbClr val="202122"/>
                </a:solidFill>
                <a:effectLst/>
                <a:latin typeface="Times New Roman" panose="02020603050405020304" pitchFamily="18" charset="0"/>
                <a:cs typeface="Times New Roman" panose="02020603050405020304" pitchFamily="18" charset="0"/>
              </a:rPr>
              <a:t>-CoA</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to </a:t>
            </a:r>
            <a:r>
              <a:rPr lang="en-US" sz="1400" b="1" i="0" u="none" strike="noStrike" dirty="0">
                <a:solidFill>
                  <a:srgbClr val="202122"/>
                </a:solidFill>
                <a:effectLst/>
                <a:latin typeface="Times New Roman" panose="02020603050405020304" pitchFamily="18" charset="0"/>
                <a:cs typeface="Times New Roman" panose="02020603050405020304" pitchFamily="18" charset="0"/>
              </a:rPr>
              <a:t>succinyl –CoA </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cannot take place, which results in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accumulation of </a:t>
            </a:r>
            <a:r>
              <a:rPr lang="en-US" sz="1400" b="1" i="0" u="none" strike="noStrike" dirty="0" err="1">
                <a:solidFill>
                  <a:srgbClr val="FF0000"/>
                </a:solidFill>
                <a:effectLst/>
                <a:latin typeface="Times New Roman" panose="02020603050405020304" pitchFamily="18" charset="0"/>
                <a:cs typeface="Times New Roman" panose="02020603050405020304" pitchFamily="18" charset="0"/>
              </a:rPr>
              <a:t>methylmalonyl</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-CoA </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and aberrant fatty acid synthesis. </a:t>
            </a:r>
          </a:p>
          <a:p>
            <a:pPr algn="l" rtl="0"/>
            <a:r>
              <a:rPr lang="en-US" sz="1400" b="0" i="0" u="none" strike="noStrike" dirty="0">
                <a:solidFill>
                  <a:srgbClr val="202122"/>
                </a:solidFill>
                <a:effectLst/>
                <a:latin typeface="Times New Roman" panose="02020603050405020304" pitchFamily="18" charset="0"/>
                <a:cs typeface="Times New Roman" panose="02020603050405020304" pitchFamily="18" charset="0"/>
              </a:rPr>
              <a:t>In the other enzymatic reaction, </a:t>
            </a:r>
            <a:r>
              <a:rPr lang="en-US" sz="1400" i="0" u="none" strike="noStrike" dirty="0">
                <a:solidFill>
                  <a:srgbClr val="202122"/>
                </a:solidFill>
                <a:effectLst/>
                <a:latin typeface="Times New Roman" panose="02020603050405020304" pitchFamily="18" charset="0"/>
                <a:cs typeface="Times New Roman" panose="02020603050405020304" pitchFamily="18" charset="0"/>
              </a:rPr>
              <a:t>methylcobalamin</a:t>
            </a:r>
            <a:r>
              <a:rPr lang="en-US" sz="1400" b="1" i="0" u="none" strike="noStrike" dirty="0">
                <a:solidFill>
                  <a:srgbClr val="202122"/>
                </a:solidFill>
                <a:effectLst/>
                <a:latin typeface="Times New Roman" panose="02020603050405020304" pitchFamily="18" charset="0"/>
                <a:cs typeface="Times New Roman" panose="02020603050405020304" pitchFamily="18" charset="0"/>
              </a:rPr>
              <a:t> </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supports the </a:t>
            </a:r>
            <a:r>
              <a:rPr lang="en-US" sz="1400" b="1" i="0" u="none" strike="noStrike" dirty="0">
                <a:solidFill>
                  <a:srgbClr val="202122"/>
                </a:solidFill>
                <a:effectLst/>
                <a:latin typeface="Times New Roman" panose="02020603050405020304" pitchFamily="18" charset="0"/>
                <a:cs typeface="Times New Roman" panose="02020603050405020304" pitchFamily="18" charset="0"/>
              </a:rPr>
              <a:t>methionine synthase </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reaction, which is essential for normal </a:t>
            </a:r>
            <a:r>
              <a:rPr lang="en-US" sz="1400" b="1" i="0" u="none" strike="noStrike" dirty="0">
                <a:solidFill>
                  <a:srgbClr val="FF0000"/>
                </a:solidFill>
                <a:effectLst/>
                <a:latin typeface="Times New Roman" panose="02020603050405020304" pitchFamily="18" charset="0"/>
                <a:cs typeface="Times New Roman" panose="02020603050405020304" pitchFamily="18" charset="0"/>
              </a:rPr>
              <a:t>metabolism of folate</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a:t>
            </a:r>
          </a:p>
          <a:p>
            <a:pPr algn="l" rtl="0"/>
            <a:r>
              <a:rPr lang="en-US" sz="1400" b="0" i="0" u="none" strike="noStrike" dirty="0">
                <a:solidFill>
                  <a:srgbClr val="202122"/>
                </a:solidFill>
                <a:effectLst/>
                <a:latin typeface="Times New Roman" panose="02020603050405020304" pitchFamily="18" charset="0"/>
                <a:cs typeface="Times New Roman" panose="02020603050405020304" pitchFamily="18" charset="0"/>
              </a:rPr>
              <a:t>The folate-cobalamin interaction is pivotal for normal synthesis of </a:t>
            </a:r>
            <a:r>
              <a:rPr lang="en-US" sz="1400" b="0" i="0" u="none" strike="noStrike" dirty="0">
                <a:solidFill>
                  <a:srgbClr val="0B0080"/>
                </a:solidFill>
                <a:effectLst/>
                <a:latin typeface="Times New Roman" panose="02020603050405020304" pitchFamily="18" charset="0"/>
                <a:cs typeface="Times New Roman" panose="02020603050405020304" pitchFamily="18" charset="0"/>
                <a:hlinkClick r:id="rId4" tooltip="Purines"/>
              </a:rPr>
              <a:t>purines</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and </a:t>
            </a:r>
            <a:r>
              <a:rPr lang="en-US" sz="1400" b="0" i="0" u="none" strike="noStrike" dirty="0">
                <a:solidFill>
                  <a:srgbClr val="0B0080"/>
                </a:solidFill>
                <a:effectLst/>
                <a:latin typeface="Times New Roman" panose="02020603050405020304" pitchFamily="18" charset="0"/>
                <a:cs typeface="Times New Roman" panose="02020603050405020304" pitchFamily="18" charset="0"/>
                <a:hlinkClick r:id="rId5" tooltip="Pyrimidines"/>
              </a:rPr>
              <a:t>pyrimidines</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and the transfer of the methyl group to cobalamin is essential for the adequate supply of </a:t>
            </a:r>
            <a:r>
              <a:rPr lang="en-US" sz="1400" b="0" i="0" u="none" strike="noStrike" dirty="0">
                <a:solidFill>
                  <a:srgbClr val="0B0080"/>
                </a:solidFill>
                <a:effectLst/>
                <a:latin typeface="Times New Roman" panose="02020603050405020304" pitchFamily="18" charset="0"/>
                <a:cs typeface="Times New Roman" panose="02020603050405020304" pitchFamily="18" charset="0"/>
                <a:hlinkClick r:id="rId6" tooltip="Tetrahydrofolate"/>
              </a:rPr>
              <a:t>tetrahydrofolate</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the substrate for metabolic steps that require folate. In a state of vitamin B</a:t>
            </a:r>
            <a:r>
              <a:rPr lang="en-US" sz="1400" b="0" i="0" u="none" strike="noStrike" baseline="-25000" dirty="0">
                <a:solidFill>
                  <a:srgbClr val="202122"/>
                </a:solidFill>
                <a:effectLst/>
                <a:latin typeface="Times New Roman" panose="02020603050405020304" pitchFamily="18" charset="0"/>
                <a:cs typeface="Times New Roman" panose="02020603050405020304" pitchFamily="18" charset="0"/>
              </a:rPr>
              <a:t>12</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deficiency, the cell responds by redirecting folate metabolic pathways to supply increasing amounts of </a:t>
            </a:r>
            <a:r>
              <a:rPr lang="en-US" sz="1400" b="0" i="0" u="none" strike="noStrike" dirty="0">
                <a:solidFill>
                  <a:srgbClr val="0B0080"/>
                </a:solidFill>
                <a:effectLst/>
                <a:latin typeface="Times New Roman" panose="02020603050405020304" pitchFamily="18" charset="0"/>
                <a:cs typeface="Times New Roman" panose="02020603050405020304" pitchFamily="18" charset="0"/>
                <a:hlinkClick r:id="rId7" tooltip="Levomefolic acid"/>
              </a:rPr>
              <a:t>methyltetrahydrofolate</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The resulting elevated concentrations of </a:t>
            </a:r>
            <a:r>
              <a:rPr lang="en-US" sz="1400" b="0" i="0" u="none" strike="noStrike" dirty="0">
                <a:solidFill>
                  <a:srgbClr val="0B0080"/>
                </a:solidFill>
                <a:effectLst/>
                <a:latin typeface="Times New Roman" panose="02020603050405020304" pitchFamily="18" charset="0"/>
                <a:cs typeface="Times New Roman" panose="02020603050405020304" pitchFamily="18" charset="0"/>
                <a:hlinkClick r:id="rId8" tooltip="Homocysteine"/>
              </a:rPr>
              <a:t>homocysteine</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and </a:t>
            </a:r>
            <a:r>
              <a:rPr lang="en-US" sz="1400" b="0" i="0" u="none" strike="noStrike" dirty="0">
                <a:solidFill>
                  <a:srgbClr val="0B0080"/>
                </a:solidFill>
                <a:effectLst/>
                <a:latin typeface="Times New Roman" panose="02020603050405020304" pitchFamily="18" charset="0"/>
                <a:cs typeface="Times New Roman" panose="02020603050405020304" pitchFamily="18" charset="0"/>
                <a:hlinkClick r:id="rId9" tooltip="Methylmalonic acid"/>
              </a:rPr>
              <a:t>MMA</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are often found in patients with low serum vitamin B</a:t>
            </a:r>
            <a:r>
              <a:rPr lang="en-US" sz="1400" b="0" i="0" u="none" strike="noStrike" baseline="-25000" dirty="0">
                <a:solidFill>
                  <a:srgbClr val="202122"/>
                </a:solidFill>
                <a:effectLst/>
                <a:latin typeface="Times New Roman" panose="02020603050405020304" pitchFamily="18" charset="0"/>
                <a:cs typeface="Times New Roman" panose="02020603050405020304" pitchFamily="18" charset="0"/>
              </a:rPr>
              <a:t>12</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and can usually be lowered with successful vitamin B</a:t>
            </a:r>
            <a:r>
              <a:rPr lang="en-US" sz="1400" b="0" i="0" u="none" strike="noStrike" baseline="-25000" dirty="0">
                <a:solidFill>
                  <a:srgbClr val="202122"/>
                </a:solidFill>
                <a:effectLst/>
                <a:latin typeface="Times New Roman" panose="02020603050405020304" pitchFamily="18" charset="0"/>
                <a:cs typeface="Times New Roman" panose="02020603050405020304" pitchFamily="18" charset="0"/>
              </a:rPr>
              <a:t>12</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replacement therapy. </a:t>
            </a:r>
            <a:endParaRPr lang="en-IQ" sz="1400" dirty="0"/>
          </a:p>
        </p:txBody>
      </p:sp>
    </p:spTree>
    <p:extLst>
      <p:ext uri="{BB962C8B-B14F-4D97-AF65-F5344CB8AC3E}">
        <p14:creationId xmlns:p14="http://schemas.microsoft.com/office/powerpoint/2010/main" val="772916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856984" cy="6480720"/>
          </a:xfrm>
        </p:spPr>
        <p:txBody>
          <a:bodyPr>
            <a:normAutofit/>
          </a:bodyPr>
          <a:lstStyle/>
          <a:p>
            <a:pPr algn="ctr" rtl="0">
              <a:spcAft>
                <a:spcPts val="0"/>
              </a:spcAft>
              <a:tabLst>
                <a:tab pos="2082800" algn="l"/>
              </a:tabLst>
            </a:pPr>
            <a:r>
              <a:rPr lang="en-US" sz="1400" b="1" u="sng" dirty="0">
                <a:solidFill>
                  <a:srgbClr val="FF0000"/>
                </a:solidFill>
                <a:effectLst/>
                <a:latin typeface="Times New Roman"/>
                <a:ea typeface="Times New Roman"/>
              </a:rPr>
              <a:t>Deficiency</a:t>
            </a:r>
            <a:endParaRPr lang="en-US" sz="1400" dirty="0">
              <a:solidFill>
                <a:srgbClr val="FF0000"/>
              </a:solidFill>
              <a:effectLst/>
              <a:latin typeface="Times New Roman"/>
              <a:ea typeface="Times New Roman"/>
            </a:endParaRPr>
          </a:p>
          <a:p>
            <a:pPr algn="l" rtl="0">
              <a:spcAft>
                <a:spcPts val="0"/>
              </a:spcAft>
            </a:pPr>
            <a:r>
              <a:rPr lang="en-US" sz="1400" dirty="0">
                <a:effectLst/>
                <a:latin typeface="Times New Roman"/>
                <a:ea typeface="Times New Roman"/>
              </a:rPr>
              <a:t>May be due to   dietary factors, gastric factors as in post gastrostomy and in strict vegetarians .</a:t>
            </a:r>
          </a:p>
          <a:p>
            <a:pPr algn="l" rtl="0">
              <a:spcAft>
                <a:spcPts val="0"/>
              </a:spcAft>
            </a:pPr>
            <a:r>
              <a:rPr lang="en-US" sz="1400" dirty="0">
                <a:effectLst/>
                <a:latin typeface="Times New Roman"/>
                <a:ea typeface="Times New Roman"/>
              </a:rPr>
              <a:t>If absorption is prevented by lack of intrinsic factor it will cause pernicious anemia. 	</a:t>
            </a:r>
          </a:p>
          <a:p>
            <a:pPr algn="l"/>
            <a:r>
              <a:rPr lang="en-US" sz="1400" dirty="0">
                <a:effectLst/>
                <a:latin typeface="Times New Roman"/>
                <a:ea typeface="Times New Roman"/>
              </a:rPr>
              <a:t>Megaloblastic anemia appears due to B</a:t>
            </a:r>
            <a:r>
              <a:rPr lang="en-US" sz="1400" baseline="-25000" dirty="0">
                <a:effectLst/>
                <a:latin typeface="Times New Roman"/>
                <a:ea typeface="Times New Roman"/>
              </a:rPr>
              <a:t>12</a:t>
            </a:r>
            <a:r>
              <a:rPr lang="en-US" sz="1400" dirty="0">
                <a:effectLst/>
                <a:latin typeface="Times New Roman"/>
                <a:ea typeface="Times New Roman"/>
              </a:rPr>
              <a:t> deficiency</a:t>
            </a:r>
            <a:endParaRPr lang="en-US" sz="1400" dirty="0">
              <a:latin typeface="Times New Roman"/>
              <a:ea typeface="Times New Roman"/>
            </a:endParaRPr>
          </a:p>
          <a:p>
            <a:pPr algn="l"/>
            <a:r>
              <a:rPr lang="en-US" sz="1400" b="0" i="0" u="none" strike="noStrike" dirty="0">
                <a:solidFill>
                  <a:srgbClr val="202122"/>
                </a:solidFill>
                <a:effectLst/>
                <a:latin typeface="Times New Roman" panose="02020603050405020304" pitchFamily="18" charset="0"/>
                <a:cs typeface="Times New Roman" panose="02020603050405020304" pitchFamily="18" charset="0"/>
              </a:rPr>
              <a:t>Malabsorption of vitamin B</a:t>
            </a:r>
            <a:r>
              <a:rPr lang="en-US" sz="1400" b="0" i="0" u="none" strike="noStrike" baseline="-25000" dirty="0">
                <a:solidFill>
                  <a:srgbClr val="202122"/>
                </a:solidFill>
                <a:effectLst/>
                <a:latin typeface="Times New Roman" panose="02020603050405020304" pitchFamily="18" charset="0"/>
                <a:cs typeface="Times New Roman" panose="02020603050405020304" pitchFamily="18" charset="0"/>
              </a:rPr>
              <a:t>12</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resulting from damage to the stomach, where intrinsic factor  is secreted, or damage to the ileum , where intrinsic factor facilitates vitamin B</a:t>
            </a:r>
            <a:r>
              <a:rPr lang="en-US" sz="1400" b="0" i="0" u="none" strike="noStrike" baseline="-25000" dirty="0">
                <a:solidFill>
                  <a:srgbClr val="202122"/>
                </a:solidFill>
                <a:effectLst/>
                <a:latin typeface="Times New Roman" panose="02020603050405020304" pitchFamily="18" charset="0"/>
                <a:cs typeface="Times New Roman" panose="02020603050405020304" pitchFamily="18" charset="0"/>
              </a:rPr>
              <a:t>12</a:t>
            </a:r>
            <a:r>
              <a:rPr lang="en-US" sz="1400" b="0" i="0" u="none" strike="noStrike" dirty="0">
                <a:solidFill>
                  <a:srgbClr val="202122"/>
                </a:solidFill>
                <a:effectLst/>
                <a:latin typeface="Times New Roman" panose="02020603050405020304" pitchFamily="18" charset="0"/>
                <a:cs typeface="Times New Roman" panose="02020603050405020304" pitchFamily="18" charset="0"/>
              </a:rPr>
              <a:t> absorption. These conditions include tropical sprue and non-tropical sprue (celiac disease).</a:t>
            </a:r>
          </a:p>
          <a:p>
            <a:pPr algn="l" rtl="0"/>
            <a:r>
              <a:rPr lang="en-US" sz="1400" b="1" u="sng" dirty="0">
                <a:solidFill>
                  <a:srgbClr val="FF0000"/>
                </a:solidFill>
                <a:latin typeface="Times New Roman" panose="02020603050405020304" pitchFamily="18" charset="0"/>
                <a:cs typeface="Times New Roman" panose="02020603050405020304" pitchFamily="18" charset="0"/>
              </a:rPr>
              <a:t>Clinical Symptoms of vitamin B </a:t>
            </a:r>
            <a:r>
              <a:rPr lang="en-US" sz="1400" b="1" u="sng" baseline="-25000" dirty="0">
                <a:solidFill>
                  <a:srgbClr val="FF0000"/>
                </a:solidFill>
                <a:latin typeface="Times New Roman" panose="02020603050405020304" pitchFamily="18" charset="0"/>
                <a:cs typeface="Times New Roman" panose="02020603050405020304" pitchFamily="18" charset="0"/>
              </a:rPr>
              <a:t>12</a:t>
            </a:r>
            <a:r>
              <a:rPr lang="en-US" sz="1400" b="1" u="sng" dirty="0">
                <a:solidFill>
                  <a:srgbClr val="FF0000"/>
                </a:solidFill>
                <a:latin typeface="Times New Roman" panose="02020603050405020304" pitchFamily="18" charset="0"/>
                <a:cs typeface="Times New Roman" panose="02020603050405020304" pitchFamily="18" charset="0"/>
              </a:rPr>
              <a:t> deficiency:</a:t>
            </a:r>
            <a:endParaRPr lang="en-US" sz="1400" dirty="0">
              <a:solidFill>
                <a:srgbClr val="FF0000"/>
              </a:solidFill>
              <a:latin typeface="Times New Roman" panose="02020603050405020304" pitchFamily="18" charset="0"/>
              <a:cs typeface="Times New Roman" panose="02020603050405020304" pitchFamily="18" charset="0"/>
            </a:endParaRPr>
          </a:p>
          <a:p>
            <a:pPr algn="l" rtl="0"/>
            <a:r>
              <a:rPr lang="en-US" sz="1400" b="1" u="sng" dirty="0">
                <a:solidFill>
                  <a:srgbClr val="FF0000"/>
                </a:solidFill>
                <a:latin typeface="Times New Roman" panose="02020603050405020304" pitchFamily="18" charset="0"/>
                <a:cs typeface="Times New Roman" panose="02020603050405020304" pitchFamily="18" charset="0"/>
              </a:rPr>
              <a:t>1-</a:t>
            </a:r>
            <a:r>
              <a:rPr lang="en-US" sz="1400" dirty="0">
                <a:latin typeface="Times New Roman" panose="02020603050405020304" pitchFamily="18" charset="0"/>
                <a:cs typeface="Times New Roman" panose="02020603050405020304" pitchFamily="18" charset="0"/>
              </a:rPr>
              <a:t>Cardiovascular- increased risk of stroke or heart attack.</a:t>
            </a:r>
          </a:p>
          <a:p>
            <a:pPr algn="l" rtl="0"/>
            <a:r>
              <a:rPr lang="en-US" sz="1400" b="1" u="sng" dirty="0">
                <a:solidFill>
                  <a:srgbClr val="FF0000"/>
                </a:solidFill>
                <a:latin typeface="Times New Roman" panose="02020603050405020304" pitchFamily="18" charset="0"/>
                <a:cs typeface="Times New Roman" panose="02020603050405020304" pitchFamily="18" charset="0"/>
              </a:rPr>
              <a:t>2-</a:t>
            </a:r>
            <a:r>
              <a:rPr lang="en-US" sz="1400" dirty="0">
                <a:latin typeface="Times New Roman" panose="02020603050405020304" pitchFamily="18" charset="0"/>
                <a:cs typeface="Times New Roman" panose="02020603050405020304" pitchFamily="18" charset="0"/>
              </a:rPr>
              <a:t>Psychiatric- </a:t>
            </a:r>
          </a:p>
          <a:p>
            <a:pPr algn="l" rtl="0"/>
            <a:r>
              <a:rPr lang="en-US" sz="1400" dirty="0">
                <a:latin typeface="Times New Roman" panose="02020603050405020304" pitchFamily="18" charset="0"/>
                <a:cs typeface="Times New Roman" panose="02020603050405020304" pitchFamily="18" charset="0"/>
              </a:rPr>
              <a:t>a- </a:t>
            </a:r>
            <a:r>
              <a:rPr lang="en-US" sz="1400" dirty="0" err="1">
                <a:latin typeface="Times New Roman" panose="02020603050405020304" pitchFamily="18" charset="0"/>
                <a:cs typeface="Times New Roman" panose="02020603050405020304" pitchFamily="18" charset="0"/>
              </a:rPr>
              <a:t>Irratability</a:t>
            </a:r>
            <a:r>
              <a:rPr lang="en-US" sz="1400" dirty="0">
                <a:latin typeface="Times New Roman" panose="02020603050405020304" pitchFamily="18" charset="0"/>
                <a:cs typeface="Times New Roman" panose="02020603050405020304" pitchFamily="18" charset="0"/>
              </a:rPr>
              <a:t> and overall personality change.</a:t>
            </a:r>
          </a:p>
          <a:p>
            <a:pPr algn="l" rtl="0"/>
            <a:r>
              <a:rPr lang="en-US" sz="1400" dirty="0">
                <a:latin typeface="Times New Roman" panose="02020603050405020304" pitchFamily="18" charset="0"/>
                <a:cs typeface="Times New Roman" panose="02020603050405020304" pitchFamily="18" charset="0"/>
              </a:rPr>
              <a:t>b-Mild memory impairment ,occasional dementia.</a:t>
            </a:r>
          </a:p>
          <a:p>
            <a:pPr algn="l" rtl="0"/>
            <a:r>
              <a:rPr lang="en-US" sz="1400" dirty="0">
                <a:latin typeface="Times New Roman" panose="02020603050405020304" pitchFamily="18" charset="0"/>
                <a:cs typeface="Times New Roman" panose="02020603050405020304" pitchFamily="18" charset="0"/>
              </a:rPr>
              <a:t>c-Depression.</a:t>
            </a:r>
          </a:p>
          <a:p>
            <a:pPr algn="l" rtl="0"/>
            <a:r>
              <a:rPr lang="en-US" sz="1400" b="1" u="sng" dirty="0">
                <a:solidFill>
                  <a:srgbClr val="FF0000"/>
                </a:solidFill>
                <a:latin typeface="Times New Roman" panose="02020603050405020304" pitchFamily="18" charset="0"/>
                <a:cs typeface="Times New Roman" panose="02020603050405020304" pitchFamily="18" charset="0"/>
              </a:rPr>
              <a:t>3-</a:t>
            </a:r>
            <a:r>
              <a:rPr lang="en-US" sz="1400" dirty="0">
                <a:latin typeface="Times New Roman" panose="02020603050405020304" pitchFamily="18" charset="0"/>
                <a:cs typeface="Times New Roman" panose="02020603050405020304" pitchFamily="18" charset="0"/>
              </a:rPr>
              <a:t>Hematologic- a-Megaloblastic anemia.</a:t>
            </a:r>
          </a:p>
          <a:p>
            <a:pPr algn="l" rtl="0"/>
            <a:r>
              <a:rPr lang="en-US" sz="1400" dirty="0">
                <a:latin typeface="Times New Roman" panose="02020603050405020304" pitchFamily="18" charset="0"/>
                <a:cs typeface="Times New Roman" panose="02020603050405020304" pitchFamily="18" charset="0"/>
              </a:rPr>
              <a:t>                           b-Pancytopenia.</a:t>
            </a:r>
          </a:p>
          <a:p>
            <a:pPr marL="0" indent="0" algn="l">
              <a:buNone/>
            </a:pPr>
            <a:endParaRPr lang="en-US" sz="1400" b="0" i="0" u="none" strike="noStrike" dirty="0">
              <a:solidFill>
                <a:srgbClr val="202122"/>
              </a:solidFill>
              <a:effectLst/>
              <a:latin typeface="Times New Roman" panose="02020603050405020304" pitchFamily="18" charset="0"/>
              <a:cs typeface="Times New Roman" panose="02020603050405020304" pitchFamily="18" charset="0"/>
            </a:endParaRPr>
          </a:p>
          <a:p>
            <a:pPr algn="l"/>
            <a:endParaRPr lang="en-US" sz="2800" dirty="0">
              <a:effectLst/>
              <a:latin typeface="Times New Roman"/>
              <a:ea typeface="Times New Roman"/>
            </a:endParaRPr>
          </a:p>
        </p:txBody>
      </p:sp>
    </p:spTree>
    <p:extLst>
      <p:ext uri="{BB962C8B-B14F-4D97-AF65-F5344CB8AC3E}">
        <p14:creationId xmlns:p14="http://schemas.microsoft.com/office/powerpoint/2010/main" val="1805870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TotalTime>
  <Words>1815</Words>
  <Application>Microsoft Macintosh PowerPoint</Application>
  <PresentationFormat>On-screen Show (4:3)</PresentationFormat>
  <Paragraphs>82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shatha alkhateeb</cp:lastModifiedBy>
  <cp:revision>49</cp:revision>
  <dcterms:created xsi:type="dcterms:W3CDTF">2013-12-18T19:29:41Z</dcterms:created>
  <dcterms:modified xsi:type="dcterms:W3CDTF">2024-12-03T14:37:33Z</dcterms:modified>
</cp:coreProperties>
</file>