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sldIdLst>
    <p:sldId id="256" r:id="rId3"/>
    <p:sldId id="262" r:id="rId4"/>
    <p:sldId id="291" r:id="rId5"/>
    <p:sldId id="292" r:id="rId6"/>
    <p:sldId id="295" r:id="rId7"/>
    <p:sldId id="276" r:id="rId8"/>
    <p:sldId id="279" r:id="rId9"/>
    <p:sldId id="282" r:id="rId10"/>
    <p:sldId id="287" r:id="rId11"/>
  </p:sldIdLst>
  <p:sldSz cx="9144000" cy="6858000" type="screen4x3"/>
  <p:notesSz cx="7559675" cy="10691813"/>
  <p:defaultTextStyle>
    <a:defPPr>
      <a:defRPr lang="en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9"/>
  </p:normalViewPr>
  <p:slideViewPr>
    <p:cSldViewPr snapToGrid="0" snapToObjects="1">
      <p:cViewPr varScale="1">
        <p:scale>
          <a:sx n="104" d="100"/>
          <a:sy n="104" d="100"/>
        </p:scale>
        <p:origin x="18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Adrenal_gland" TargetMode="External"/><Relationship Id="rId3" Type="http://schemas.openxmlformats.org/officeDocument/2006/relationships/hyperlink" Target="http://en.wikipedia.org/wiki/Nicotinamide_adenine_dinucleotide" TargetMode="External"/><Relationship Id="rId7" Type="http://schemas.openxmlformats.org/officeDocument/2006/relationships/hyperlink" Target="http://en.wikipedia.org/wiki/Steroid_hormon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Living_cell" TargetMode="External"/><Relationship Id="rId5" Type="http://schemas.openxmlformats.org/officeDocument/2006/relationships/hyperlink" Target="http://en.wikipedia.org/wiki/Metabolism" TargetMode="External"/><Relationship Id="rId4" Type="http://schemas.openxmlformats.org/officeDocument/2006/relationships/hyperlink" Target="http://en.wikipedia.org/wiki/NADPH" TargetMode="Externa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High-density_lipoprotein" TargetMode="External"/><Relationship Id="rId3" Type="http://schemas.openxmlformats.org/officeDocument/2006/relationships/hyperlink" Target="http://en.wikipedia.org/wiki/Fat" TargetMode="External"/><Relationship Id="rId7" Type="http://schemas.openxmlformats.org/officeDocument/2006/relationships/hyperlink" Target="http://en.wikipedia.org/wiki/Free_fatty_acid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en.wikipedia.org/wiki/Low-density_lipoprotein" TargetMode="External"/><Relationship Id="rId5" Type="http://schemas.openxmlformats.org/officeDocument/2006/relationships/hyperlink" Target="http://en.wikipedia.org/wiki/Very-low-density_lipoprotein" TargetMode="External"/><Relationship Id="rId4" Type="http://schemas.openxmlformats.org/officeDocument/2006/relationships/hyperlink" Target="http://en.wikipedia.org/wiki/Adipose_tissue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Amino_acid" TargetMode="External"/><Relationship Id="rId3" Type="http://schemas.openxmlformats.org/officeDocument/2006/relationships/hyperlink" Target="http://en.wikipedia.org/wiki/Deficiency_disease" TargetMode="External"/><Relationship Id="rId7" Type="http://schemas.openxmlformats.org/officeDocument/2006/relationships/hyperlink" Target="http://en.wikipedia.org/wiki/Carcinoid_syndrome" TargetMode="External"/><Relationship Id="rId2" Type="http://schemas.openxmlformats.org/officeDocument/2006/relationships/hyperlink" Target="http://en.wikipedia.org/wiki/Vitamin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en.wikipedia.org/wiki/Leucine" TargetMode="External"/><Relationship Id="rId5" Type="http://schemas.openxmlformats.org/officeDocument/2006/relationships/hyperlink" Target="http://en.wikipedia.org/wiki/Tryptophan" TargetMode="External"/><Relationship Id="rId4" Type="http://schemas.openxmlformats.org/officeDocument/2006/relationships/hyperlink" Target="http://en.wikipedia.org/wiki/Niacin" TargetMode="External"/><Relationship Id="rId9" Type="http://schemas.openxmlformats.org/officeDocument/2006/relationships/hyperlink" Target="http://en.wikipedia.org/wiki/Lysin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czema" TargetMode="External"/><Relationship Id="rId2" Type="http://schemas.openxmlformats.org/officeDocument/2006/relationships/hyperlink" Target="http://en.wikipedia.org/wiki/Flushing_(physiology)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en.wikipedia.org/wiki/Diabetes_mellitus" TargetMode="External"/><Relationship Id="rId4" Type="http://schemas.openxmlformats.org/officeDocument/2006/relationships/hyperlink" Target="http://en.wikipedia.org/wiki/Blood_suga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1008000" y="72000"/>
            <a:ext cx="6838920" cy="921876"/>
          </a:xfrm>
          <a:custGeom>
            <a:avLst/>
            <a:gdLst/>
            <a:ahLst/>
            <a:cxnLst/>
            <a:rect l="l" t="t" r="r" b="b"/>
            <a:pathLst>
              <a:path w="19002" h="10252">
                <a:moveTo>
                  <a:pt x="36" y="3657"/>
                </a:moveTo>
                <a:cubicBezTo>
                  <a:pt x="6352" y="0"/>
                  <a:pt x="12685" y="7315"/>
                  <a:pt x="19001" y="3657"/>
                </a:cubicBezTo>
                <a:moveTo>
                  <a:pt x="0" y="6593"/>
                </a:moveTo>
                <a:cubicBezTo>
                  <a:pt x="6315" y="2935"/>
                  <a:pt x="12648" y="10251"/>
                  <a:pt x="18964" y="6593"/>
                </a:cubicBezTo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 anchorCtr="1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 b="0" strike="noStrike" spc="-1" dirty="0">
                <a:solidFill>
                  <a:srgbClr val="000000"/>
                </a:solidFill>
                <a:latin typeface="Arial Black"/>
                <a:ea typeface="MS Gothic"/>
              </a:rPr>
              <a:t>Vitamin B3</a:t>
            </a:r>
            <a:endParaRPr lang="en-GB" sz="2400" b="0" strike="noStrike" spc="-1" dirty="0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2017892" y="767431"/>
            <a:ext cx="4621427" cy="921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Dr. Shatha AL- </a:t>
            </a:r>
            <a:r>
              <a:rPr lang="en-GB" sz="18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Khateeb</a:t>
            </a:r>
            <a:endParaRPr lang="en-GB" sz="1800" b="1" strike="noStrike" spc="-1" dirty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 algn="ctr"/>
            <a:r>
              <a:rPr lang="en-GB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Lec.5 </a:t>
            </a:r>
            <a:endParaRPr lang="en-GB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DA4C15-D587-A442-A666-0FF1075D7650}"/>
              </a:ext>
            </a:extLst>
          </p:cNvPr>
          <p:cNvSpPr txBox="1"/>
          <p:nvPr/>
        </p:nvSpPr>
        <p:spPr>
          <a:xfrm>
            <a:off x="0" y="1405234"/>
            <a:ext cx="9143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Niacin and niacinamide are forms of Vitamin B3,(water soluble vitamin) an organic compound with the formula </a:t>
            </a:r>
            <a:r>
              <a:rPr lang="en-GB" sz="1400" b="0" strike="noStrike" spc="-1" dirty="0">
                <a:solidFill>
                  <a:srgbClr val="FF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C6H5NO2</a:t>
            </a: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.It extremely </a:t>
            </a:r>
            <a:r>
              <a:rPr lang="en-GB" sz="1400" b="0" strike="noStrike" spc="-1" dirty="0">
                <a:solidFill>
                  <a:srgbClr val="FF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stable to heat, light, acid, alkali, and oxidation. </a:t>
            </a:r>
            <a:endParaRPr lang="en-GB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898518-7586-1344-97A4-6309B3F2812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424615" y="1879827"/>
            <a:ext cx="3203017" cy="1652789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1AF15D-17BE-1D49-99BC-F10F56B975A9}"/>
              </a:ext>
            </a:extLst>
          </p:cNvPr>
          <p:cNvSpPr txBox="1"/>
          <p:nvPr/>
        </p:nvSpPr>
        <p:spPr>
          <a:xfrm>
            <a:off x="146966" y="2339812"/>
            <a:ext cx="5079941" cy="4416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Essential to all forms of life, the nicotinamide coenzyme NAD+ is synthesized in the body from four precursors that are provided in the diet: </a:t>
            </a:r>
            <a:r>
              <a:rPr lang="en-GB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nicotinic acid, nicotinamide, nicotinamide riboside, and tryptophan</a:t>
            </a:r>
          </a:p>
          <a:p>
            <a:pPr>
              <a:lnSpc>
                <a:spcPct val="100000"/>
              </a:lnSpc>
            </a:pPr>
            <a:endParaRPr lang="en-GB" sz="1400" b="1" spc="-1" dirty="0">
              <a:solidFill>
                <a:srgbClr val="000000"/>
              </a:solidFill>
              <a:latin typeface="Times New Roman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Niacin is a precursor to </a:t>
            </a:r>
            <a:r>
              <a:rPr lang="en-GB" sz="1400" b="1" u="sng" strike="noStrike" spc="-1" dirty="0"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NAD+/NADH</a:t>
            </a:r>
            <a:r>
              <a:rPr lang="en-GB" sz="1400" b="1" strike="noStrike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and </a:t>
            </a:r>
            <a:r>
              <a:rPr lang="en-GB" sz="1400" b="1" u="sng" strike="noStrike" spc="-1" dirty="0"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NADP+/NADPH</a:t>
            </a:r>
            <a:r>
              <a:rPr lang="en-GB" sz="1400" b="0" strike="noStrike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which play essential </a:t>
            </a:r>
            <a:r>
              <a:rPr lang="en-GB" sz="1400" b="0" u="sng" strike="noStrike" spc="-1" dirty="0"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metabolic</a:t>
            </a:r>
            <a:r>
              <a:rPr lang="en-GB" sz="1400" b="0" strike="noStrike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roles in </a:t>
            </a:r>
            <a:r>
              <a:rPr lang="en-GB" sz="1400" b="0" u="sng" strike="noStrike" spc="-1" dirty="0"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living cells</a:t>
            </a:r>
            <a:r>
              <a:rPr lang="en-GB" sz="1400" b="0" strike="noStrike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. Niacin is involved in both DNA repair, and the production of </a:t>
            </a:r>
            <a:r>
              <a:rPr lang="en-GB" sz="1400" b="0" u="sng" strike="noStrike" spc="-1" dirty="0"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steroid hormones</a:t>
            </a:r>
            <a:r>
              <a:rPr lang="en-GB" sz="1400" b="0" strike="noStrike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in the </a:t>
            </a:r>
            <a:r>
              <a:rPr lang="en-GB" sz="1400" b="0" u="sng" strike="noStrike" spc="-1" dirty="0"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adrenal gland</a:t>
            </a:r>
            <a:r>
              <a:rPr lang="en-GB" sz="1400" b="0" strike="noStrike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.</a:t>
            </a:r>
            <a:endParaRPr lang="en-GB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en-GB" sz="1400" b="1" strike="noStrike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Niacin is a </a:t>
            </a:r>
            <a:r>
              <a:rPr lang="en-GB" sz="1400" b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unique vitamin since it can be synthesized from tryptophan</a:t>
            </a:r>
            <a:r>
              <a:rPr lang="en-GB" sz="1400" b="1" strike="noStrike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one of the essential amino-acids.</a:t>
            </a:r>
            <a:b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400" b="1" strike="noStrike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It takes 60 g of tryptophan to make 1 g of niacin provided </a:t>
            </a:r>
            <a:r>
              <a:rPr lang="en-GB" sz="1400" b="0" strike="noStrike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that the intestinal flora is healthy and the diet contains sufficient amounts of vitamins B2, B6 and proteins.</a:t>
            </a:r>
            <a:endParaRPr lang="en-GB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For these reasons, niacin's recommended intake is expressed as niacin equivalents (NE).</a:t>
            </a:r>
            <a:b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400" b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1 niacin equivalents (NE) = 1 mg of niacin or 60 mg of tryptophan</a:t>
            </a:r>
            <a:r>
              <a:rPr lang="en-GB" sz="1400" b="1" i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.</a:t>
            </a:r>
            <a:endParaRPr lang="en-GB" sz="1400" b="0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GB" sz="1400" b="1" strike="noStrike" spc="-1" dirty="0">
              <a:latin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0A110F-CF78-824A-BB1D-E6EAC6CA214C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5659395" y="3867666"/>
            <a:ext cx="3339524" cy="282725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228600" y="274680"/>
            <a:ext cx="8685360" cy="635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2"/>
          <p:cNvSpPr/>
          <p:nvPr/>
        </p:nvSpPr>
        <p:spPr>
          <a:xfrm>
            <a:off x="228600" y="228600"/>
            <a:ext cx="8685360" cy="639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00" b="1" u="sng" strike="noStrike" spc="-1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Food sources</a:t>
            </a:r>
            <a:endParaRPr lang="en-GB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Niacin is found in variety of foods, including liver, chicken, beef, fish, cereal, peanuts and legumes.</a:t>
            </a:r>
            <a:endParaRPr lang="en-GB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640" rtl="1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00" b="1" u="sng" strike="noStrike" spc="-1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Biological Active Forms </a:t>
            </a:r>
            <a:endParaRPr lang="en-GB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640" rtl="1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		 </a:t>
            </a:r>
            <a:r>
              <a:rPr lang="en-GB" sz="1400" b="1" i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  </a:t>
            </a:r>
            <a:r>
              <a:rPr lang="en-GB" sz="1400" b="1" u="sng" strike="noStrike" spc="-1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Two such nucleotide active forms are known: </a:t>
            </a:r>
            <a:endParaRPr lang="en-GB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640" rtl="1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	</a:t>
            </a:r>
            <a:endParaRPr lang="en-GB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640" rtl="1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en-GB" sz="1400" b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1-Nicotinamide adenine dinucleotide (NAD+) </a:t>
            </a: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 </a:t>
            </a:r>
            <a:endParaRPr lang="en-GB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640" rtl="1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The compound contains: </a:t>
            </a:r>
            <a:endParaRPr lang="en-GB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640" rtl="1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                                       * One molecule of nicotinamide. </a:t>
            </a:r>
            <a:endParaRPr lang="en-GB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640" rtl="1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                                       *Two molecules of D-ribose. </a:t>
            </a:r>
            <a:endParaRPr lang="en-GB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640" rtl="1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                                       *Two molecules of phosphoric acid, and </a:t>
            </a:r>
            <a:endParaRPr lang="en-GB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640" rtl="1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                                       *One molecule of adenine.</a:t>
            </a:r>
            <a:endParaRPr lang="en-GB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640" rtl="1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  </a:t>
            </a:r>
            <a:endParaRPr lang="en-GB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640" rtl="1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en-GB" sz="1400" b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2-Nicotinamide adenine dinucleotide phosphate (NADP) </a:t>
            </a: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 </a:t>
            </a:r>
            <a:endParaRPr lang="en-GB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640" rtl="1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This compound differs from NAD+ in that it contains an additional molecule of phosphoric acid attached to 2-position of D-ribose attached to N-9 of Adenine. The reduced form of either coenzymes is designated by the prefix dihydro-nicotinamide adenine dinucleotide (NADH).</a:t>
            </a:r>
            <a:endParaRPr lang="en-GB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640" rtl="1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GB" sz="32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 </a:t>
            </a:r>
            <a:endParaRPr lang="en-GB" sz="32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</a:pPr>
            <a:endParaRPr lang="en-GB" sz="3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itamin B3 Niacin. - ppt video online download">
            <a:extLst>
              <a:ext uri="{FF2B5EF4-FFF2-40B4-BE49-F238E27FC236}">
                <a16:creationId xmlns:a16="http://schemas.microsoft.com/office/drawing/2014/main" id="{31EA16F9-197D-DD4F-A5D5-B6DA4C32F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3341" cy="378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itamin B3 Niacin. - ppt video online download">
            <a:extLst>
              <a:ext uri="{FF2B5EF4-FFF2-40B4-BE49-F238E27FC236}">
                <a16:creationId xmlns:a16="http://schemas.microsoft.com/office/drawing/2014/main" id="{F0486D6A-268B-A44E-98D1-D69182B68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788" y="3076830"/>
            <a:ext cx="4683211" cy="378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933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itamin B3 Niacin. - ppt video online download">
            <a:extLst>
              <a:ext uri="{FF2B5EF4-FFF2-40B4-BE49-F238E27FC236}">
                <a16:creationId xmlns:a16="http://schemas.microsoft.com/office/drawing/2014/main" id="{79CA43EA-ACA4-8D4C-A421-743ED6BF5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60789" cy="402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itamin B3 Niacin. - ppt video online download">
            <a:extLst>
              <a:ext uri="{FF2B5EF4-FFF2-40B4-BE49-F238E27FC236}">
                <a16:creationId xmlns:a16="http://schemas.microsoft.com/office/drawing/2014/main" id="{75E241D9-2B04-3A4E-AA28-84D7C9B3F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13" y="2842054"/>
            <a:ext cx="4287794" cy="375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318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itamin B3 Niacin. - ppt video online download">
            <a:extLst>
              <a:ext uri="{FF2B5EF4-FFF2-40B4-BE49-F238E27FC236}">
                <a16:creationId xmlns:a16="http://schemas.microsoft.com/office/drawing/2014/main" id="{4A611601-7D31-7649-B896-6E85BEFA4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469"/>
            <a:ext cx="5016843" cy="315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256E07-8CB0-A849-BD2C-C0A60B887BF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83059" y="3429000"/>
            <a:ext cx="3857867" cy="2894039"/>
          </a:xfrm>
          <a:prstGeom prst="rect">
            <a:avLst/>
          </a:prstGeom>
          <a:ln>
            <a:noFill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440E9AF-BFE7-E448-94FA-1C665B067957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226907" y="3405375"/>
            <a:ext cx="3707028" cy="315353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52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0" y="0"/>
            <a:ext cx="8998920" cy="35379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400" b="1" u="sng" strike="noStrike" spc="-1" dirty="0">
                <a:solidFill>
                  <a:srgbClr val="C9211E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Function</a:t>
            </a:r>
            <a:endParaRPr lang="en-GB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NAD as a </a:t>
            </a:r>
            <a:r>
              <a:rPr lang="en-GB" sz="1400" b="1" strike="noStrike" spc="-1" dirty="0">
                <a:solidFill>
                  <a:srgbClr val="FF4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coenzyme</a:t>
            </a: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in electron-transfer reactions</a:t>
            </a:r>
            <a:endParaRPr lang="en-GB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GB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Living organisms derive most of their energy from redox reactions, which are processes involving the transfer of electrons. </a:t>
            </a:r>
            <a:endParaRPr lang="en-GB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Enzymes require the </a:t>
            </a:r>
            <a:r>
              <a:rPr lang="en-GB" sz="1400" b="1" strike="noStrike" spc="-1" dirty="0">
                <a:solidFill>
                  <a:srgbClr val="FF4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niacin coenzymes, NAD and NADP</a:t>
            </a: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mainly to accept or donate electrons for redox reactions . </a:t>
            </a:r>
            <a:endParaRPr lang="en-GB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GB" sz="14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NAD </a:t>
            </a: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functions most often in </a:t>
            </a:r>
            <a:r>
              <a:rPr lang="en-GB" sz="14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energy-producing reactions </a:t>
            </a: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involving the degradation (catabolism) of carbohydrates, fats, proteins, and alcohol. </a:t>
            </a:r>
            <a:endParaRPr lang="en-GB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NADP generally serves in biosynthetic (anabolic) reactions, such as in the synthesis of fatty acids, steroids (e.g., cholesterol, bile acids, and steroid hormones), and building blocks of other macromolecules . NADP is also essential for the regeneration of components of detoxification and antioxidant systems . To support these functions, the cell maintains NAD in a largely oxidized state (NAD+) to serve as oxidizing agent for catabolic reactions, while NADP is kept largely in a reduced state (NADPH) to readily donate electrons for reductive cellular processes.</a:t>
            </a:r>
          </a:p>
          <a:p>
            <a:r>
              <a:rPr lang="en-US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enzyme NAD kinase is responsible for the final step in the conversion of vitamin B3 to NADP (used collectively for NADPH and NADP+). NADPH is an important molecule, which connects metabolism and various </a:t>
            </a:r>
            <a:r>
              <a:rPr lang="en-US" sz="1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defence</a:t>
            </a:r>
            <a:r>
              <a:rPr lang="en-US" sz="1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mechanisms. These include the immune response, detoxification reactions and the "fueling" of natural antioxidant systems.</a:t>
            </a:r>
            <a:endParaRPr lang="en-IQ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GB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llustration ">
            <a:extLst>
              <a:ext uri="{FF2B5EF4-FFF2-40B4-BE49-F238E27FC236}">
                <a16:creationId xmlns:a16="http://schemas.microsoft.com/office/drawing/2014/main" id="{BDDA997E-E504-5444-8E25-2E3A714D8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0" y="3429000"/>
            <a:ext cx="3987969" cy="28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48E3C6-977B-6945-8C8F-FE4706D63B2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732638" y="3429000"/>
            <a:ext cx="4266282" cy="32394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151"/>
          <p:cNvPicPr/>
          <p:nvPr/>
        </p:nvPicPr>
        <p:blipFill>
          <a:blip r:embed="rId2"/>
          <a:stretch/>
        </p:blipFill>
        <p:spPr>
          <a:xfrm>
            <a:off x="107469" y="0"/>
            <a:ext cx="4229752" cy="3645243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6A5E96-85FE-B945-A36F-8E4C1497D4AA}"/>
              </a:ext>
            </a:extLst>
          </p:cNvPr>
          <p:cNvSpPr txBox="1"/>
          <p:nvPr/>
        </p:nvSpPr>
        <p:spPr>
          <a:xfrm>
            <a:off x="1987566" y="3207307"/>
            <a:ext cx="6909298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3080" indent="-341640">
              <a:lnSpc>
                <a:spcPct val="100000"/>
              </a:lnSpc>
              <a:spcBef>
                <a:spcPts val="799"/>
              </a:spcBef>
              <a:buClr>
                <a:srgbClr val="FF0000"/>
              </a:buClr>
              <a:buFont typeface="Arial"/>
              <a:buChar char="•"/>
            </a:pPr>
            <a:r>
              <a:rPr lang="en-GB" sz="1800" b="1" u="sng" strike="noStrike" spc="-1" dirty="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Lipid-modifying effects</a:t>
            </a:r>
            <a:endParaRPr lang="en-GB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en-GB" sz="1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Niacin </a:t>
            </a:r>
            <a:r>
              <a:rPr lang="en-GB" sz="18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blocks the breakdown of </a:t>
            </a:r>
            <a:r>
              <a:rPr lang="en-GB" sz="1800" b="1" u="sng" strike="noStrike" spc="-1" dirty="0">
                <a:solidFill>
                  <a:srgbClr val="0000FF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  <a:hlinkClick r:id="rId3"/>
              </a:rPr>
              <a:t>fats</a:t>
            </a:r>
            <a:r>
              <a:rPr lang="en-GB" sz="18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en-GB" sz="1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in </a:t>
            </a:r>
            <a:r>
              <a:rPr lang="en-GB" sz="1800" b="0" u="sng" strike="noStrike" spc="-1" dirty="0">
                <a:solidFill>
                  <a:srgbClr val="0000FF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  <a:hlinkClick r:id="rId4"/>
              </a:rPr>
              <a:t>adipose tissue</a:t>
            </a:r>
            <a:r>
              <a:rPr lang="en-GB" sz="1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. </a:t>
            </a:r>
            <a:endParaRPr lang="en-GB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These fats are used to </a:t>
            </a:r>
            <a:r>
              <a:rPr lang="en-GB" sz="18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build </a:t>
            </a:r>
            <a:r>
              <a:rPr lang="en-GB" sz="1800" b="1" u="sng" strike="noStrike" spc="-1" dirty="0">
                <a:solidFill>
                  <a:srgbClr val="0000FF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  <a:hlinkClick r:id="rId5"/>
              </a:rPr>
              <a:t>very-low-density lipoproteins</a:t>
            </a:r>
            <a:r>
              <a:rPr lang="en-GB" sz="18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en-GB" sz="1800" b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(VLDL) </a:t>
            </a:r>
            <a:r>
              <a:rPr lang="en-GB" sz="1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in the liver, which are </a:t>
            </a:r>
            <a:r>
              <a:rPr lang="en-GB" sz="1800" b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precursors </a:t>
            </a:r>
            <a:r>
              <a:rPr lang="en-GB" sz="1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of </a:t>
            </a:r>
            <a:r>
              <a:rPr lang="en-GB" sz="1800" b="1" u="sng" strike="noStrike" spc="-1" dirty="0">
                <a:solidFill>
                  <a:srgbClr val="0000FF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  <a:hlinkClick r:id="rId6"/>
              </a:rPr>
              <a:t>low-density lipoprotein</a:t>
            </a:r>
            <a:r>
              <a:rPr lang="en-GB" sz="18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en-GB" sz="1800" b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(LDL) </a:t>
            </a:r>
            <a:r>
              <a:rPr lang="en-GB" sz="1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or "bad" cholesterol.</a:t>
            </a:r>
            <a:endParaRPr lang="en-GB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Because niacin blocks the breakdown of fats, it causes a decrease in </a:t>
            </a:r>
            <a:r>
              <a:rPr lang="en-GB" sz="1800" b="1" u="sng" strike="noStrike" spc="-1" dirty="0">
                <a:solidFill>
                  <a:srgbClr val="0000FF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  <a:hlinkClick r:id="rId7"/>
              </a:rPr>
              <a:t>free fatty acids</a:t>
            </a:r>
            <a:r>
              <a:rPr lang="en-GB" sz="18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en-GB" sz="1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in the blood and, as a consequence, </a:t>
            </a:r>
            <a:r>
              <a:rPr lang="en-GB" sz="1800" b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decreases the secretion of VLDL and cholesterol by the liver. </a:t>
            </a:r>
            <a:endParaRPr lang="en-GB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By lowering VLDL levels, niacin also </a:t>
            </a:r>
            <a:r>
              <a:rPr lang="en-GB" sz="1800" b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increases</a:t>
            </a:r>
            <a:r>
              <a:rPr lang="en-GB" sz="1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the level of </a:t>
            </a:r>
            <a:r>
              <a:rPr lang="en-GB" sz="1800" b="1" u="sng" strike="noStrike" spc="-1" dirty="0">
                <a:solidFill>
                  <a:srgbClr val="0000FF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  <a:hlinkClick r:id="rId8"/>
              </a:rPr>
              <a:t>high-density lipoprotein</a:t>
            </a:r>
            <a:r>
              <a:rPr lang="en-GB" sz="18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en-GB" sz="1800" b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(HDL) </a:t>
            </a:r>
            <a:r>
              <a:rPr lang="en-GB" sz="1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,therefore it is sometimes prescribed for people with low HDL, who are also at high risk of a heart attack.</a:t>
            </a:r>
            <a:endParaRPr lang="en-GB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0" y="0"/>
            <a:ext cx="8971005" cy="75082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400" b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Niacin</a:t>
            </a: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reduces synthesis of low-density lipoprotein cholesterol (LDL-C), very low-density lipoprotein cholesterol (VLDL-C), lipoprotein(a) and triglycerides, and increases high-density lipoprotein cholesterol (HDL-C).</a:t>
            </a:r>
          </a:p>
          <a:p>
            <a:pPr>
              <a:lnSpc>
                <a:spcPct val="100000"/>
              </a:lnSpc>
            </a:pP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The lipid-therapeutic effects of niacin are partly mediated through the </a:t>
            </a:r>
            <a:r>
              <a:rPr lang="en-GB" sz="1400" b="0" strike="noStrike" spc="-1" dirty="0">
                <a:solidFill>
                  <a:srgbClr val="FF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activation of G protein-coupled receptors</a:t>
            </a: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including hydroxycarboxylic acid receptor 2 (HCA2)and hydroxycarboxylic acid receptor 3 (HCA3), which are highly expressed in body fat.</a:t>
            </a:r>
          </a:p>
          <a:p>
            <a:pPr>
              <a:lnSpc>
                <a:spcPct val="100000"/>
              </a:lnSpc>
            </a:pP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en-GB" sz="14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HCA2 and HCA3 </a:t>
            </a:r>
            <a:r>
              <a:rPr lang="en-GB" sz="1400" b="0" strike="noStrike" spc="-1" dirty="0">
                <a:solidFill>
                  <a:srgbClr val="FF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inhibit cyclic adenosine monophosphate (cAMP) </a:t>
            </a: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production and thus </a:t>
            </a:r>
            <a:r>
              <a:rPr lang="en-GB" sz="1400" b="0" strike="noStrike" spc="-1" dirty="0">
                <a:solidFill>
                  <a:srgbClr val="FF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suppress the release of free fatty acids (FFAs) </a:t>
            </a: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from body fat, reducing their availability to the liver to synthesize the blood-circulating lipids in question.</a:t>
            </a:r>
          </a:p>
          <a:p>
            <a:pPr>
              <a:lnSpc>
                <a:spcPct val="100000"/>
              </a:lnSpc>
            </a:pP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A decrease in free fatty acids also suppresses liver expression of apolipoprotein C3 and </a:t>
            </a:r>
            <a:r>
              <a:rPr lang="en-GB" sz="1400" b="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PPARg</a:t>
            </a: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coactivator-1b, thus increasing VLDL-C turnover and reducing its production.</a:t>
            </a:r>
          </a:p>
          <a:p>
            <a:pPr>
              <a:lnSpc>
                <a:spcPct val="100000"/>
              </a:lnSpc>
            </a:pP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Niacin also directly inhibits the action of diacylglycerol O-acyltransferase 2 (DGAT2) a key enzyme for triglyceride synthesis.</a:t>
            </a:r>
          </a:p>
          <a:p>
            <a:pPr>
              <a:lnSpc>
                <a:spcPct val="100000"/>
              </a:lnSpc>
            </a:pPr>
            <a:endParaRPr lang="en-GB" sz="14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Niacin increases apolipoprotein A1 levels by inhibiting the breakdown of this protein, which is a component of HDL-C. It also inhibits HDL-C hepatic uptake by suppressing production of the cholesterol ester transfer protein (CETP) gene.</a:t>
            </a:r>
          </a:p>
          <a:p>
            <a:pPr>
              <a:lnSpc>
                <a:spcPct val="100000"/>
              </a:lnSpc>
            </a:pP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It stimulates the ABCA1 transporter in monocytes and macrophages and upregulates peroxisome proliferator-activated receptor gamma, resulting in reverse cholesterol transporter.</a:t>
            </a:r>
          </a:p>
          <a:p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Having a </a:t>
            </a:r>
            <a:r>
              <a:rPr lang="en-GB" sz="1400" b="0" strike="noStrike" spc="-1" dirty="0">
                <a:solidFill>
                  <a:srgbClr val="FF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low HDL </a:t>
            </a: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level by itself is a risk factor for developing heart disease. </a:t>
            </a:r>
          </a:p>
          <a:p>
            <a:endParaRPr lang="en-GB" sz="14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00" b="1" u="sng" strike="noStrike" spc="-1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Deficiency</a:t>
            </a:r>
            <a:endParaRPr lang="en-GB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Niacin deficiency is sometimes seen in developed countries, and it is usually apparent in conditions of poverty, malnutrition, and chronic alcoholism.</a:t>
            </a:r>
            <a:endParaRPr lang="en-GB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Mild niacin deficiency has been shown to slow metabolism, causing decreased tolerance to cold.</a:t>
            </a: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00" b="1" u="sng" strike="noStrike" spc="-1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Pellagra</a:t>
            </a:r>
            <a:endParaRPr lang="en-GB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Pellagra is a </a:t>
            </a:r>
            <a:r>
              <a:rPr lang="en-GB" sz="1400" b="0" u="sng" strike="noStrike" spc="-1" dirty="0">
                <a:solidFill>
                  <a:srgbClr val="0000FF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  <a:hlinkClick r:id="rId2"/>
              </a:rPr>
              <a:t>vitamin</a:t>
            </a: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en-GB" sz="1400" b="0" u="sng" strike="noStrike" spc="-1" dirty="0">
                <a:solidFill>
                  <a:srgbClr val="0000FF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  <a:hlinkClick r:id="rId3"/>
              </a:rPr>
              <a:t>deficiency disease</a:t>
            </a: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most commonly caused by a chronic lack of </a:t>
            </a:r>
            <a:r>
              <a:rPr lang="en-GB" sz="1400" b="0" u="sng" strike="noStrike" spc="-1" dirty="0">
                <a:solidFill>
                  <a:srgbClr val="0000FF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  <a:hlinkClick r:id="rId4"/>
              </a:rPr>
              <a:t>niacin</a:t>
            </a: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(vitamin B</a:t>
            </a:r>
            <a:r>
              <a:rPr lang="en-GB" sz="1400" b="0" strike="noStrike" spc="-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3</a:t>
            </a: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) in the diet. It can be caused by decreased intake of niacin or </a:t>
            </a:r>
            <a:r>
              <a:rPr lang="en-GB" sz="1400" b="0" u="sng" strike="noStrike" spc="-1" dirty="0">
                <a:solidFill>
                  <a:srgbClr val="0000FF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  <a:hlinkClick r:id="rId5"/>
              </a:rPr>
              <a:t>tryptophan</a:t>
            </a: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and possibly by excessive intake of </a:t>
            </a:r>
            <a:r>
              <a:rPr lang="en-GB" sz="1400" b="0" u="sng" strike="noStrike" spc="-1" dirty="0">
                <a:solidFill>
                  <a:srgbClr val="0000FF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  <a:hlinkClick r:id="rId6"/>
              </a:rPr>
              <a:t>leucine</a:t>
            </a: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. It may also result from alterations in protein metabolism in disorders such as </a:t>
            </a:r>
            <a:r>
              <a:rPr lang="en-GB" sz="1400" b="0" u="sng" strike="noStrike" spc="-1" dirty="0">
                <a:solidFill>
                  <a:srgbClr val="0000FF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  <a:hlinkClick r:id="rId7"/>
              </a:rPr>
              <a:t>carcinoid syndrome</a:t>
            </a: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. A deficiency of the </a:t>
            </a:r>
            <a:r>
              <a:rPr lang="en-GB" sz="1400" b="0" u="sng" strike="noStrike" spc="-1" dirty="0">
                <a:solidFill>
                  <a:srgbClr val="0000FF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  <a:hlinkClick r:id="rId8"/>
              </a:rPr>
              <a:t>amino acid</a:t>
            </a: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en-GB" sz="1400" b="0" u="sng" strike="noStrike" spc="-1" dirty="0">
                <a:solidFill>
                  <a:srgbClr val="0000FF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  <a:hlinkClick r:id="rId9"/>
              </a:rPr>
              <a:t>lysine</a:t>
            </a: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can lead to a deficiency of niacin, as well. </a:t>
            </a:r>
            <a:endParaRPr lang="en-GB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</a:pPr>
            <a:endParaRPr lang="en-GB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GB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GB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152280" y="274680"/>
            <a:ext cx="8837640" cy="635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2"/>
          <p:cNvSpPr/>
          <p:nvPr/>
        </p:nvSpPr>
        <p:spPr>
          <a:xfrm>
            <a:off x="152280" y="228600"/>
            <a:ext cx="8837640" cy="639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1640">
              <a:lnSpc>
                <a:spcPct val="100000"/>
              </a:lnSpc>
              <a:spcBef>
                <a:spcPts val="839"/>
              </a:spcBef>
              <a:buClr>
                <a:srgbClr val="FF0000"/>
              </a:buClr>
              <a:buFont typeface="Arial"/>
              <a:buChar char="•"/>
            </a:pPr>
            <a:r>
              <a:rPr lang="en-GB" sz="1400" b="1" u="sng" strike="noStrike" spc="-1" dirty="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Toxicity</a:t>
            </a:r>
            <a:endParaRPr lang="en-GB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Pharmacological doses of niacin (1.5 - 6 g per day) occasionally lead to side effects that can include dermatological conditions such as </a:t>
            </a:r>
            <a:r>
              <a:rPr lang="en-GB" sz="1400" b="0" u="sng" strike="noStrike" spc="-1" dirty="0">
                <a:solidFill>
                  <a:srgbClr val="0000FF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  <a:hlinkClick r:id="rId2"/>
              </a:rPr>
              <a:t>skin flushing</a:t>
            </a: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and itching, dry skin, and skin rashes including </a:t>
            </a:r>
            <a:r>
              <a:rPr lang="en-GB" sz="1400" b="0" u="sng" strike="noStrike" spc="-1" dirty="0">
                <a:solidFill>
                  <a:srgbClr val="0000FF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  <a:hlinkClick r:id="rId3"/>
              </a:rPr>
              <a:t>eczema</a:t>
            </a: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exacerbation. These symptoms are generally related to niacin's role as the rate limiting cofactor in the </a:t>
            </a:r>
            <a:r>
              <a:rPr lang="en-GB" sz="1400" b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histidine decarboxylase </a:t>
            </a: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enzyme which converts </a:t>
            </a:r>
            <a:r>
              <a:rPr lang="en-GB" sz="1400" b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l-histidine into histamine</a:t>
            </a: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. </a:t>
            </a:r>
            <a:endParaRPr lang="en-GB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Although high doses of niacin may elevate </a:t>
            </a:r>
            <a:r>
              <a:rPr lang="en-GB" sz="1400" b="0" u="sng" strike="noStrike" spc="-1" dirty="0">
                <a:solidFill>
                  <a:srgbClr val="0000FF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  <a:hlinkClick r:id="rId4"/>
              </a:rPr>
              <a:t>blood sugar</a:t>
            </a: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thereby worsening </a:t>
            </a:r>
            <a:r>
              <a:rPr lang="en-GB" sz="1400" b="0" u="sng" strike="noStrike" spc="-1" dirty="0">
                <a:solidFill>
                  <a:srgbClr val="0000FF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  <a:hlinkClick r:id="rId5"/>
              </a:rPr>
              <a:t>diabetes mellitus</a:t>
            </a:r>
            <a:r>
              <a:rPr lang="en-GB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. </a:t>
            </a:r>
            <a:endParaRPr lang="en-GB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1134</Words>
  <Application>Microsoft Macintosh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DR.Ahmed Saker 2O11</dc:creator>
  <dc:description/>
  <cp:lastModifiedBy>shatha alkhateeb</cp:lastModifiedBy>
  <cp:revision>94</cp:revision>
  <dcterms:created xsi:type="dcterms:W3CDTF">2012-12-29T16:42:17Z</dcterms:created>
  <dcterms:modified xsi:type="dcterms:W3CDTF">2024-11-30T12:01:13Z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Enjoy My Fine Releases.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31</vt:i4>
  </property>
</Properties>
</file>