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7" r:id="rId2"/>
    <p:sldId id="267" r:id="rId3"/>
    <p:sldId id="304" r:id="rId4"/>
    <p:sldId id="326" r:id="rId5"/>
    <p:sldId id="314" r:id="rId6"/>
    <p:sldId id="268" r:id="rId7"/>
    <p:sldId id="329" r:id="rId8"/>
    <p:sldId id="330" r:id="rId9"/>
    <p:sldId id="269" r:id="rId10"/>
    <p:sldId id="270" r:id="rId11"/>
    <p:sldId id="339" r:id="rId12"/>
    <p:sldId id="294" r:id="rId13"/>
    <p:sldId id="273" r:id="rId14"/>
    <p:sldId id="328" r:id="rId15"/>
    <p:sldId id="334" r:id="rId16"/>
    <p:sldId id="318" r:id="rId17"/>
    <p:sldId id="319" r:id="rId18"/>
    <p:sldId id="320" r:id="rId19"/>
    <p:sldId id="300" r:id="rId20"/>
    <p:sldId id="275" r:id="rId21"/>
    <p:sldId id="340" r:id="rId22"/>
    <p:sldId id="276" r:id="rId23"/>
    <p:sldId id="299" r:id="rId24"/>
    <p:sldId id="321" r:id="rId25"/>
    <p:sldId id="335" r:id="rId26"/>
    <p:sldId id="313" r:id="rId27"/>
    <p:sldId id="311" r:id="rId28"/>
    <p:sldId id="312" r:id="rId29"/>
    <p:sldId id="310" r:id="rId30"/>
    <p:sldId id="309" r:id="rId31"/>
    <p:sldId id="278" r:id="rId32"/>
    <p:sldId id="279" r:id="rId33"/>
    <p:sldId id="281" r:id="rId34"/>
    <p:sldId id="282" r:id="rId35"/>
    <p:sldId id="283" r:id="rId36"/>
    <p:sldId id="322" r:id="rId37"/>
    <p:sldId id="285" r:id="rId38"/>
    <p:sldId id="323" r:id="rId39"/>
    <p:sldId id="287" r:id="rId40"/>
    <p:sldId id="296" r:id="rId41"/>
    <p:sldId id="288" r:id="rId42"/>
    <p:sldId id="331" r:id="rId43"/>
    <p:sldId id="338" r:id="rId44"/>
    <p:sldId id="337" r:id="rId45"/>
    <p:sldId id="289" r:id="rId46"/>
    <p:sldId id="290" r:id="rId47"/>
    <p:sldId id="333" r:id="rId48"/>
    <p:sldId id="291" r:id="rId4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338A50-7C0A-044D-BF8A-21A73F60037D}">
          <p14:sldIdLst>
            <p14:sldId id="297"/>
            <p14:sldId id="267"/>
            <p14:sldId id="304"/>
            <p14:sldId id="326"/>
            <p14:sldId id="314"/>
            <p14:sldId id="268"/>
            <p14:sldId id="329"/>
            <p14:sldId id="330"/>
            <p14:sldId id="269"/>
            <p14:sldId id="270"/>
            <p14:sldId id="339"/>
            <p14:sldId id="294"/>
            <p14:sldId id="273"/>
            <p14:sldId id="328"/>
            <p14:sldId id="334"/>
            <p14:sldId id="318"/>
            <p14:sldId id="319"/>
            <p14:sldId id="320"/>
            <p14:sldId id="300"/>
            <p14:sldId id="275"/>
            <p14:sldId id="340"/>
            <p14:sldId id="276"/>
            <p14:sldId id="299"/>
          </p14:sldIdLst>
        </p14:section>
        <p14:section name="Untitled Section" id="{59673A0C-7C2C-CB41-B332-833C34CC06C2}">
          <p14:sldIdLst>
            <p14:sldId id="321"/>
            <p14:sldId id="335"/>
            <p14:sldId id="313"/>
            <p14:sldId id="311"/>
            <p14:sldId id="312"/>
            <p14:sldId id="310"/>
            <p14:sldId id="309"/>
            <p14:sldId id="278"/>
            <p14:sldId id="279"/>
            <p14:sldId id="281"/>
            <p14:sldId id="282"/>
            <p14:sldId id="283"/>
            <p14:sldId id="322"/>
            <p14:sldId id="285"/>
            <p14:sldId id="323"/>
            <p14:sldId id="287"/>
            <p14:sldId id="296"/>
            <p14:sldId id="288"/>
            <p14:sldId id="331"/>
            <p14:sldId id="338"/>
            <p14:sldId id="337"/>
            <p14:sldId id="289"/>
            <p14:sldId id="290"/>
            <p14:sldId id="333"/>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p:restoredTop sz="94581"/>
  </p:normalViewPr>
  <p:slideViewPr>
    <p:cSldViewPr>
      <p:cViewPr varScale="1">
        <p:scale>
          <a:sx n="99" d="100"/>
          <a:sy n="99" d="100"/>
        </p:scale>
        <p:origin x="176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3EA967E1-AC56-4240-BBF4-9F1DFB4063D8}" type="datetimeFigureOut">
              <a:rPr lang="ar-IQ" smtClean="0"/>
              <a:t>20‏/4‏/1445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84767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EA967E1-AC56-4240-BBF4-9F1DFB4063D8}" type="datetimeFigureOut">
              <a:rPr lang="ar-IQ" smtClean="0"/>
              <a:t>20‏/4‏/1445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90974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EA967E1-AC56-4240-BBF4-9F1DFB4063D8}" type="datetimeFigureOut">
              <a:rPr lang="ar-IQ" smtClean="0"/>
              <a:t>20‏/4‏/1445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183051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3EA967E1-AC56-4240-BBF4-9F1DFB4063D8}" type="datetimeFigureOut">
              <a:rPr lang="ar-IQ" smtClean="0"/>
              <a:t>20‏/4‏/1445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336780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967E1-AC56-4240-BBF4-9F1DFB4063D8}" type="datetimeFigureOut">
              <a:rPr lang="ar-IQ" smtClean="0"/>
              <a:t>20‏/4‏/1445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194862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3EA967E1-AC56-4240-BBF4-9F1DFB4063D8}" type="datetimeFigureOut">
              <a:rPr lang="ar-IQ" smtClean="0"/>
              <a:t>20‏/4‏/1445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146283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3EA967E1-AC56-4240-BBF4-9F1DFB4063D8}" type="datetimeFigureOut">
              <a:rPr lang="ar-IQ" smtClean="0"/>
              <a:t>20‏/4‏/1445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21600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3EA967E1-AC56-4240-BBF4-9F1DFB4063D8}" type="datetimeFigureOut">
              <a:rPr lang="ar-IQ" smtClean="0"/>
              <a:t>20‏/4‏/1445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239111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967E1-AC56-4240-BBF4-9F1DFB4063D8}" type="datetimeFigureOut">
              <a:rPr lang="ar-IQ" smtClean="0"/>
              <a:t>20‏/4‏/1445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888229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A967E1-AC56-4240-BBF4-9F1DFB4063D8}" type="datetimeFigureOut">
              <a:rPr lang="ar-IQ" smtClean="0"/>
              <a:t>20‏/4‏/1445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196803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A967E1-AC56-4240-BBF4-9F1DFB4063D8}" type="datetimeFigureOut">
              <a:rPr lang="ar-IQ" smtClean="0"/>
              <a:t>20‏/4‏/1445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8C0A8D2E-6374-46E4-AA95-6442636D50AA}" type="slidenum">
              <a:rPr lang="ar-IQ" smtClean="0"/>
              <a:t>‹#›</a:t>
            </a:fld>
            <a:endParaRPr lang="ar-IQ"/>
          </a:p>
        </p:txBody>
      </p:sp>
    </p:spTree>
    <p:extLst>
      <p:ext uri="{BB962C8B-B14F-4D97-AF65-F5344CB8AC3E}">
        <p14:creationId xmlns:p14="http://schemas.microsoft.com/office/powerpoint/2010/main" val="1055477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EA967E1-AC56-4240-BBF4-9F1DFB4063D8}" type="datetimeFigureOut">
              <a:rPr lang="ar-IQ" smtClean="0"/>
              <a:t>20‏/4‏/1445</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C0A8D2E-6374-46E4-AA95-6442636D50AA}" type="slidenum">
              <a:rPr lang="ar-IQ" smtClean="0"/>
              <a:t>‹#›</a:t>
            </a:fld>
            <a:endParaRPr lang="ar-IQ"/>
          </a:p>
        </p:txBody>
      </p:sp>
    </p:spTree>
    <p:extLst>
      <p:ext uri="{BB962C8B-B14F-4D97-AF65-F5344CB8AC3E}">
        <p14:creationId xmlns:p14="http://schemas.microsoft.com/office/powerpoint/2010/main" val="2039782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yjus.com/chemistry/functional-group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dssurgery.com/zinc-inform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Gamma-carotene" TargetMode="External"/><Relationship Id="rId3" Type="http://schemas.openxmlformats.org/officeDocument/2006/relationships/hyperlink" Target="http://en.wikipedia.org/wiki/Ionone" TargetMode="External"/><Relationship Id="rId7" Type="http://schemas.openxmlformats.org/officeDocument/2006/relationships/hyperlink" Target="http://en.wikipedia.org/wiki/Alpha-Carotene" TargetMode="External"/><Relationship Id="rId2" Type="http://schemas.openxmlformats.org/officeDocument/2006/relationships/hyperlink" Target="http://lpi.oregonstate.edu/infocenter/phytochemicals/carotenoids/index.html" TargetMode="External"/><Relationship Id="rId1" Type="http://schemas.openxmlformats.org/officeDocument/2006/relationships/slideLayout" Target="../slideLayouts/slideLayout2.xml"/><Relationship Id="rId6" Type="http://schemas.openxmlformats.org/officeDocument/2006/relationships/hyperlink" Target="http://en.wikipedia.org/wiki/Beta-carotene" TargetMode="External"/><Relationship Id="rId5" Type="http://schemas.openxmlformats.org/officeDocument/2006/relationships/hyperlink" Target="http://en.wikipedia.org/wiki/Carrots" TargetMode="External"/><Relationship Id="rId4" Type="http://schemas.openxmlformats.org/officeDocument/2006/relationships/hyperlink" Target="http://en.wikipedia.org/wiki/Isopren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ciencedirect.com/topics/neuroscience/transthyretin" TargetMode="External"/><Relationship Id="rId2" Type="http://schemas.openxmlformats.org/officeDocument/2006/relationships/hyperlink" Target="https://www.cusabio.com/target/TTR.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healthline.com/nutrition/collagen" TargetMode="External"/><Relationship Id="rId2" Type="http://schemas.openxmlformats.org/officeDocument/2006/relationships/hyperlink" Target="https://www.healthline.com/health/beauty-skin-care/hyaluronic-acid" TargetMode="External"/><Relationship Id="rId1" Type="http://schemas.openxmlformats.org/officeDocument/2006/relationships/slideLayout" Target="../slideLayouts/slideLayout2.xml"/><Relationship Id="rId4" Type="http://schemas.openxmlformats.org/officeDocument/2006/relationships/hyperlink" Target="https://www.healthline.com/health/ways-to-boost-collagen"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healthline.com/nutrition/collagen" TargetMode="External"/><Relationship Id="rId2" Type="http://schemas.openxmlformats.org/officeDocument/2006/relationships/hyperlink" Target="https://www.healthline.com/health/oxidative-stres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EEB1C6D-9D9B-0E41-9054-86C328D46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736"/>
            <a:ext cx="7776864" cy="125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8D166540-6DCF-E549-AB29-B38CEF26CC9E}"/>
              </a:ext>
            </a:extLst>
          </p:cNvPr>
          <p:cNvSpPr txBox="1"/>
          <p:nvPr/>
        </p:nvSpPr>
        <p:spPr>
          <a:xfrm>
            <a:off x="4572000" y="5656926"/>
            <a:ext cx="3528392" cy="923330"/>
          </a:xfrm>
          <a:prstGeom prst="rect">
            <a:avLst/>
          </a:prstGeom>
          <a:noFill/>
        </p:spPr>
        <p:txBody>
          <a:bodyPr wrap="square">
            <a:spAutoFit/>
          </a:bodyPr>
          <a:lstStyle/>
          <a:p>
            <a:pPr marL="0" algn="ctr" defTabSz="914400" rtl="0" eaLnBrk="1" latinLnBrk="0" hangingPunct="1"/>
            <a:r>
              <a:rPr lang="en-IQ" sz="1800" b="1" dirty="0">
                <a:solidFill>
                  <a:schemeClr val="tx2"/>
                </a:solidFill>
                <a:latin typeface="Times New Roman" panose="02020603050405020304" pitchFamily="18" charset="0"/>
                <a:cs typeface="Times New Roman" panose="02020603050405020304" pitchFamily="18" charset="0"/>
              </a:rPr>
              <a:t>Dr.Shatha AL-Khateeb</a:t>
            </a:r>
            <a:br>
              <a:rPr lang="en-IQ" sz="1800" b="1" dirty="0">
                <a:solidFill>
                  <a:schemeClr val="tx2"/>
                </a:solidFill>
                <a:latin typeface="Times New Roman" panose="02020603050405020304" pitchFamily="18" charset="0"/>
                <a:cs typeface="Times New Roman" panose="02020603050405020304" pitchFamily="18" charset="0"/>
              </a:rPr>
            </a:br>
            <a:r>
              <a:rPr lang="en-IQ" sz="1800" b="1" dirty="0">
                <a:solidFill>
                  <a:schemeClr val="tx2"/>
                </a:solidFill>
                <a:latin typeface="Times New Roman" panose="02020603050405020304" pitchFamily="18" charset="0"/>
                <a:cs typeface="Times New Roman" panose="02020603050405020304" pitchFamily="18" charset="0"/>
              </a:rPr>
              <a:t>Lec.3</a:t>
            </a:r>
            <a:br>
              <a:rPr lang="en-IQ" sz="1800" b="1" dirty="0">
                <a:solidFill>
                  <a:schemeClr val="tx2"/>
                </a:solidFill>
                <a:latin typeface="Times New Roman" panose="02020603050405020304" pitchFamily="18" charset="0"/>
                <a:cs typeface="Times New Roman" panose="02020603050405020304" pitchFamily="18" charset="0"/>
              </a:rPr>
            </a:br>
            <a:endParaRPr lang="en-IQ" dirty="0"/>
          </a:p>
        </p:txBody>
      </p:sp>
      <p:pic>
        <p:nvPicPr>
          <p:cNvPr id="1028" name="Picture 4" descr="Experts call for change in Vitamin A supplementation | Hyderabad News -  Times of India">
            <a:extLst>
              <a:ext uri="{FF2B5EF4-FFF2-40B4-BE49-F238E27FC236}">
                <a16:creationId xmlns:a16="http://schemas.microsoft.com/office/drawing/2014/main" id="{AA9062A2-B162-7841-81C6-E707931BF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177364"/>
            <a:ext cx="5268448" cy="43962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6B4CEC6-223F-134D-AE7E-7A5D84377F7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8405" y="3853581"/>
            <a:ext cx="3528393" cy="28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353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548680"/>
            <a:ext cx="806489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16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BC2186A-749F-5142-9D81-422AF32DFEC1}"/>
              </a:ext>
            </a:extLst>
          </p:cNvPr>
          <p:cNvSpPr txBox="1"/>
          <p:nvPr/>
        </p:nvSpPr>
        <p:spPr>
          <a:xfrm>
            <a:off x="179512" y="260648"/>
            <a:ext cx="3888432" cy="5720660"/>
          </a:xfrm>
          <a:prstGeom prst="rect">
            <a:avLst/>
          </a:prstGeom>
        </p:spPr>
        <p:txBody>
          <a:bodyPr vert="horz" lIns="91440" tIns="45720" rIns="91440" bIns="45720" rtlCol="0" anchor="t">
            <a:noAutofit/>
          </a:bodyPr>
          <a:lstStyle/>
          <a:p>
            <a:pPr marL="0" indent="-228600" algn="l" rtl="0">
              <a:lnSpc>
                <a:spcPct val="90000"/>
              </a:lnSpc>
              <a:spcAft>
                <a:spcPts val="600"/>
              </a:spcAft>
              <a:buFont typeface="Arial" panose="020B0604020202020204" pitchFamily="34" charset="0"/>
              <a:buChar char="•"/>
            </a:pPr>
            <a:r>
              <a:rPr lang="en-US" sz="3200" b="1" i="0" u="sng" strike="noStrike" dirty="0">
                <a:solidFill>
                  <a:srgbClr val="FF0000"/>
                </a:solidFill>
                <a:effectLst/>
                <a:latin typeface="Times New Roman" panose="02020603050405020304" pitchFamily="18" charset="0"/>
                <a:cs typeface="Times New Roman" panose="02020603050405020304" pitchFamily="18" charset="0"/>
              </a:rPr>
              <a:t>Cis-trans isomers </a:t>
            </a:r>
            <a:r>
              <a:rPr lang="en-US" sz="2800" b="0" i="0" u="none" strike="noStrike" dirty="0">
                <a:effectLst/>
                <a:latin typeface="Times New Roman" panose="02020603050405020304" pitchFamily="18" charset="0"/>
                <a:cs typeface="Times New Roman" panose="02020603050405020304" pitchFamily="18" charset="0"/>
              </a:rPr>
              <a:t>exhibit a type of stereoisomerism where the atoms have different spatial arrangements in three-dimensional space. In the field of organic chemistry, </a:t>
            </a:r>
            <a:r>
              <a:rPr lang="en-US" sz="3200" b="1" i="0" u="sng" strike="noStrike" dirty="0">
                <a:effectLst/>
                <a:latin typeface="Times New Roman" panose="02020603050405020304" pitchFamily="18" charset="0"/>
                <a:cs typeface="Times New Roman" panose="02020603050405020304" pitchFamily="18" charset="0"/>
              </a:rPr>
              <a:t>cis</a:t>
            </a:r>
            <a:r>
              <a:rPr lang="en-US" sz="2800" b="1" i="0" u="none" strike="noStrike" dirty="0">
                <a:effectLst/>
                <a:latin typeface="Times New Roman" panose="02020603050405020304" pitchFamily="18" charset="0"/>
                <a:cs typeface="Times New Roman" panose="02020603050405020304" pitchFamily="18" charset="0"/>
              </a:rPr>
              <a:t> isomers </a:t>
            </a:r>
            <a:r>
              <a:rPr lang="en-US" sz="2800" b="0" i="0" u="none" strike="noStrike" dirty="0">
                <a:effectLst/>
                <a:latin typeface="Times New Roman" panose="02020603050405020304" pitchFamily="18" charset="0"/>
                <a:cs typeface="Times New Roman" panose="02020603050405020304" pitchFamily="18" charset="0"/>
              </a:rPr>
              <a:t>contain </a:t>
            </a:r>
            <a:r>
              <a:rPr lang="en-US" sz="2800" b="0" i="0" u="sng"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functional groups</a:t>
            </a:r>
            <a:r>
              <a:rPr lang="en-US" sz="2800" b="0" i="0" u="sng" strike="noStrike" dirty="0">
                <a:effectLst/>
                <a:latin typeface="Times New Roman" panose="02020603050405020304" pitchFamily="18" charset="0"/>
                <a:cs typeface="Times New Roman" panose="02020603050405020304" pitchFamily="18" charset="0"/>
              </a:rPr>
              <a:t> </a:t>
            </a:r>
            <a:r>
              <a:rPr lang="en-US" sz="2800" b="0" i="0" u="none" strike="noStrike" dirty="0">
                <a:effectLst/>
                <a:latin typeface="Times New Roman" panose="02020603050405020304" pitchFamily="18" charset="0"/>
                <a:cs typeface="Times New Roman" panose="02020603050405020304" pitchFamily="18" charset="0"/>
              </a:rPr>
              <a:t>on the </a:t>
            </a:r>
            <a:r>
              <a:rPr lang="en-US" sz="2800" b="1" i="0" u="sng" strike="noStrike" dirty="0">
                <a:solidFill>
                  <a:srgbClr val="FF0000"/>
                </a:solidFill>
                <a:effectLst/>
                <a:latin typeface="Times New Roman" panose="02020603050405020304" pitchFamily="18" charset="0"/>
                <a:cs typeface="Times New Roman" panose="02020603050405020304" pitchFamily="18" charset="0"/>
              </a:rPr>
              <a:t>same</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 side of the carbon chain </a:t>
            </a:r>
            <a:r>
              <a:rPr lang="en-US" sz="2800" b="0" i="0" u="none" strike="noStrike" dirty="0">
                <a:effectLst/>
                <a:latin typeface="Times New Roman" panose="02020603050405020304" pitchFamily="18" charset="0"/>
                <a:cs typeface="Times New Roman" panose="02020603050405020304" pitchFamily="18" charset="0"/>
              </a:rPr>
              <a:t>whereas the functional groups are on </a:t>
            </a:r>
            <a:r>
              <a:rPr lang="en-US" sz="2800" b="1" i="0" u="sng" strike="noStrike" dirty="0">
                <a:solidFill>
                  <a:srgbClr val="FF0000"/>
                </a:solidFill>
                <a:effectLst/>
                <a:latin typeface="Times New Roman" panose="02020603050405020304" pitchFamily="18" charset="0"/>
                <a:cs typeface="Times New Roman" panose="02020603050405020304" pitchFamily="18" charset="0"/>
              </a:rPr>
              <a:t>opposite</a:t>
            </a:r>
            <a:r>
              <a:rPr lang="en-US" sz="2800" b="1" i="0" u="none" strike="noStrike" dirty="0">
                <a:effectLst/>
                <a:latin typeface="Times New Roman" panose="02020603050405020304" pitchFamily="18" charset="0"/>
                <a:cs typeface="Times New Roman" panose="02020603050405020304" pitchFamily="18" charset="0"/>
              </a:rPr>
              <a:t> </a:t>
            </a:r>
            <a:r>
              <a:rPr lang="en-US" sz="2800" b="0" i="0" u="none" strike="noStrike" dirty="0">
                <a:effectLst/>
                <a:latin typeface="Times New Roman" panose="02020603050405020304" pitchFamily="18" charset="0"/>
                <a:cs typeface="Times New Roman" panose="02020603050405020304" pitchFamily="18" charset="0"/>
              </a:rPr>
              <a:t>sides in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trans</a:t>
            </a:r>
            <a:r>
              <a:rPr lang="en-US" sz="2800" b="0" i="0" u="none" strike="noStrike" dirty="0">
                <a:effectLst/>
                <a:latin typeface="Times New Roman" panose="02020603050405020304" pitchFamily="18" charset="0"/>
                <a:cs typeface="Times New Roman" panose="02020603050405020304" pitchFamily="18" charset="0"/>
              </a:rPr>
              <a:t> isomers.</a:t>
            </a:r>
            <a:endParaRPr lang="en-US" sz="2800" dirty="0">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C585DB91-C5CD-AA4E-AC76-A184D355A4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259469" y="1263329"/>
            <a:ext cx="4792009" cy="452844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051478" y="0"/>
            <a:ext cx="92522" cy="6858000"/>
            <a:chOff x="12068638" y="0"/>
            <a:chExt cx="123362" cy="6858000"/>
          </a:xfrm>
        </p:grpSpPr>
        <p:sp>
          <p:nvSpPr>
            <p:cNvPr id="12" name="Rectangle 11">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707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6583362"/>
          </a:xfrm>
        </p:spPr>
        <p:txBody>
          <a:bodyPr/>
          <a:lstStyle/>
          <a:p>
            <a:r>
              <a:rPr lang="ar-IQ" dirty="0"/>
              <a:t> </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875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6632"/>
            <a:ext cx="8712968" cy="6624736"/>
          </a:xfrm>
        </p:spPr>
        <p:txBody>
          <a:bodyPr>
            <a:normAutofit fontScale="92500" lnSpcReduction="10000"/>
          </a:bodyPr>
          <a:lstStyle/>
          <a:p>
            <a:pPr algn="l"/>
            <a:r>
              <a:rPr lang="en-US" sz="4600" b="1" u="sng" dirty="0">
                <a:latin typeface="Times New Roman" panose="02020603050405020304" pitchFamily="18" charset="0"/>
                <a:cs typeface="Times New Roman" panose="02020603050405020304" pitchFamily="18" charset="0"/>
              </a:rPr>
              <a:t>Metabolism</a:t>
            </a:r>
            <a:endParaRPr lang="en-US" sz="4600" b="1" dirty="0">
              <a:latin typeface="Times New Roman" panose="02020603050405020304" pitchFamily="18" charset="0"/>
              <a:cs typeface="Times New Roman" panose="02020603050405020304" pitchFamily="18" charset="0"/>
            </a:endParaRPr>
          </a:p>
          <a:p>
            <a:pPr algn="l" rtl="0"/>
            <a:r>
              <a:rPr lang="en-US" b="1" u="sng" dirty="0">
                <a:solidFill>
                  <a:srgbClr val="FF0000"/>
                </a:solidFill>
                <a:latin typeface="Times New Roman" panose="02020603050405020304" pitchFamily="18" charset="0"/>
                <a:cs typeface="Times New Roman" panose="02020603050405020304" pitchFamily="18" charset="0"/>
              </a:rPr>
              <a:t>Absorption </a:t>
            </a:r>
            <a:endParaRPr lang="en-US" b="1" dirty="0">
              <a:solidFill>
                <a:srgbClr val="FF0000"/>
              </a:solidFill>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Seventy to ninety percent of vitamin </a:t>
            </a:r>
            <a:r>
              <a:rPr lang="en-US" b="1" dirty="0">
                <a:latin typeface="Times New Roman" panose="02020603050405020304" pitchFamily="18" charset="0"/>
                <a:cs typeface="Times New Roman" panose="02020603050405020304" pitchFamily="18" charset="0"/>
              </a:rPr>
              <a:t>A from the diet is absorbed in the intestine</a:t>
            </a:r>
            <a:r>
              <a:rPr lang="en-US" dirty="0">
                <a:latin typeface="Times New Roman" panose="02020603050405020304" pitchFamily="18" charset="0"/>
                <a:cs typeface="Times New Roman" panose="02020603050405020304" pitchFamily="18" charset="0"/>
              </a:rPr>
              <a:t>. </a:t>
            </a:r>
          </a:p>
          <a:p>
            <a:pPr algn="l" rtl="0"/>
            <a:r>
              <a:rPr lang="en-US" b="1" dirty="0">
                <a:latin typeface="Times New Roman" panose="02020603050405020304" pitchFamily="18" charset="0"/>
                <a:cs typeface="Times New Roman" panose="02020603050405020304" pitchFamily="18" charset="0"/>
              </a:rPr>
              <a:t>Absorption of vitamin A</a:t>
            </a:r>
            <a:r>
              <a:rPr lang="en-US" dirty="0">
                <a:latin typeface="Times New Roman" panose="02020603050405020304" pitchFamily="18" charset="0"/>
                <a:cs typeface="Times New Roman" panose="02020603050405020304" pitchFamily="18" charset="0"/>
              </a:rPr>
              <a:t> is very </a:t>
            </a:r>
            <a:r>
              <a:rPr lang="en-US" b="1" dirty="0">
                <a:solidFill>
                  <a:srgbClr val="FF0000"/>
                </a:solidFill>
                <a:latin typeface="Times New Roman" panose="02020603050405020304" pitchFamily="18" charset="0"/>
                <a:cs typeface="Times New Roman" panose="02020603050405020304" pitchFamily="18" charset="0"/>
              </a:rPr>
              <a:t>rapid</a:t>
            </a:r>
            <a:r>
              <a:rPr lang="en-US" dirty="0">
                <a:latin typeface="Times New Roman" panose="02020603050405020304" pitchFamily="18" charset="0"/>
                <a:cs typeface="Times New Roman" panose="02020603050405020304" pitchFamily="18" charset="0"/>
              </a:rPr>
              <a:t>, with maximum absorption occurring </a:t>
            </a:r>
            <a:r>
              <a:rPr lang="en-US" b="1" dirty="0">
                <a:solidFill>
                  <a:srgbClr val="FF0000"/>
                </a:solidFill>
                <a:latin typeface="Times New Roman" panose="02020603050405020304" pitchFamily="18" charset="0"/>
                <a:cs typeface="Times New Roman" panose="02020603050405020304" pitchFamily="18" charset="0"/>
              </a:rPr>
              <a:t>two to six hours after digestion. </a:t>
            </a:r>
          </a:p>
          <a:p>
            <a:pPr algn="l" rtl="0"/>
            <a:r>
              <a:rPr lang="en-US" b="1" dirty="0">
                <a:latin typeface="Times New Roman" panose="02020603050405020304" pitchFamily="18" charset="0"/>
                <a:cs typeface="Times New Roman" panose="02020603050405020304" pitchFamily="18" charset="0"/>
              </a:rPr>
              <a:t>Beta carotene </a:t>
            </a:r>
            <a:r>
              <a:rPr lang="en-US" dirty="0">
                <a:latin typeface="Times New Roman" panose="02020603050405020304" pitchFamily="18" charset="0"/>
                <a:cs typeface="Times New Roman" panose="02020603050405020304" pitchFamily="18" charset="0"/>
              </a:rPr>
              <a:t>is cleaved by a </a:t>
            </a:r>
            <a:r>
              <a:rPr lang="en-US" b="1" u="sng" dirty="0">
                <a:solidFill>
                  <a:srgbClr val="FF0000"/>
                </a:solidFill>
                <a:latin typeface="Times New Roman" panose="02020603050405020304" pitchFamily="18" charset="0"/>
                <a:cs typeface="Times New Roman" panose="02020603050405020304" pitchFamily="18" charset="0"/>
              </a:rPr>
              <a:t>di-oxygenase enzyme </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 form </a:t>
            </a:r>
            <a:r>
              <a:rPr lang="en-US" b="1" dirty="0">
                <a:solidFill>
                  <a:srgbClr val="FF0000"/>
                </a:solidFill>
                <a:latin typeface="Times New Roman" panose="02020603050405020304" pitchFamily="18" charset="0"/>
                <a:cs typeface="Times New Roman" panose="02020603050405020304" pitchFamily="18" charset="0"/>
              </a:rPr>
              <a:t>retinal</a:t>
            </a:r>
            <a:r>
              <a:rPr lang="en-US" dirty="0">
                <a:latin typeface="Times New Roman" panose="02020603050405020304" pitchFamily="18" charset="0"/>
                <a:cs typeface="Times New Roman" panose="02020603050405020304" pitchFamily="18" charset="0"/>
              </a:rPr>
              <a:t> .</a:t>
            </a:r>
          </a:p>
          <a:p>
            <a:pPr algn="l" rtl="0"/>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retinal</a:t>
            </a:r>
            <a:r>
              <a:rPr lang="en-US" dirty="0">
                <a:latin typeface="Times New Roman" panose="02020603050405020304" pitchFamily="18" charset="0"/>
                <a:cs typeface="Times New Roman" panose="02020603050405020304" pitchFamily="18" charset="0"/>
              </a:rPr>
              <a:t> is reduced </a:t>
            </a:r>
            <a:r>
              <a:rPr lang="en-US" b="1" dirty="0">
                <a:latin typeface="Times New Roman" panose="02020603050405020304" pitchFamily="18" charset="0"/>
                <a:cs typeface="Times New Roman" panose="02020603050405020304" pitchFamily="18" charset="0"/>
              </a:rPr>
              <a:t>to retinol</a:t>
            </a:r>
            <a:r>
              <a:rPr lang="en-US" dirty="0">
                <a:latin typeface="Times New Roman" panose="02020603050405020304" pitchFamily="18" charset="0"/>
                <a:cs typeface="Times New Roman" panose="02020603050405020304" pitchFamily="18" charset="0"/>
              </a:rPr>
              <a:t> by an </a:t>
            </a:r>
            <a:r>
              <a:rPr lang="en-US" b="1" dirty="0">
                <a:solidFill>
                  <a:srgbClr val="FF0000"/>
                </a:solidFill>
                <a:latin typeface="Times New Roman" panose="02020603050405020304" pitchFamily="18" charset="0"/>
                <a:cs typeface="Times New Roman" panose="02020603050405020304" pitchFamily="18" charset="0"/>
              </a:rPr>
              <a:t>NADH or NADPH dependent retinal reductase </a:t>
            </a:r>
            <a:r>
              <a:rPr lang="en-US" dirty="0">
                <a:latin typeface="Times New Roman" panose="02020603050405020304" pitchFamily="18" charset="0"/>
                <a:cs typeface="Times New Roman" panose="02020603050405020304" pitchFamily="18" charset="0"/>
              </a:rPr>
              <a:t>present in the intestinal mucosa.</a:t>
            </a:r>
          </a:p>
          <a:p>
            <a:pPr algn="l" rtl="0"/>
            <a:r>
              <a:rPr lang="en-US" b="1" dirty="0">
                <a:latin typeface="Times New Roman" panose="02020603050405020304" pitchFamily="18" charset="0"/>
                <a:cs typeface="Times New Roman" panose="02020603050405020304" pitchFamily="18" charset="0"/>
              </a:rPr>
              <a:t>Intestine is the major site of absorption</a:t>
            </a:r>
            <a:endParaRPr lang="en-US" dirty="0">
              <a:latin typeface="Times New Roman" panose="02020603050405020304" pitchFamily="18" charset="0"/>
              <a:cs typeface="Times New Roman" panose="02020603050405020304" pitchFamily="18" charset="0"/>
            </a:endParaRPr>
          </a:p>
          <a:p>
            <a:endParaRPr lang="ar-IQ" dirty="0"/>
          </a:p>
        </p:txBody>
      </p:sp>
    </p:spTree>
    <p:extLst>
      <p:ext uri="{BB962C8B-B14F-4D97-AF65-F5344CB8AC3E}">
        <p14:creationId xmlns:p14="http://schemas.microsoft.com/office/powerpoint/2010/main" val="425380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 1">
            <a:extLst>
              <a:ext uri="{FF2B5EF4-FFF2-40B4-BE49-F238E27FC236}">
                <a16:creationId xmlns:a16="http://schemas.microsoft.com/office/drawing/2014/main" id="{0BAC5404-6A18-C84A-ADA8-50BFB00C8A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9144000" cy="41749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218D411-082F-4246-B3C9-779C3E3A527D}"/>
              </a:ext>
            </a:extLst>
          </p:cNvPr>
          <p:cNvSpPr txBox="1"/>
          <p:nvPr/>
        </p:nvSpPr>
        <p:spPr>
          <a:xfrm>
            <a:off x="143508" y="0"/>
            <a:ext cx="8856984" cy="1754326"/>
          </a:xfrm>
          <a:prstGeom prst="rect">
            <a:avLst/>
          </a:prstGeom>
          <a:noFill/>
        </p:spPr>
        <p:txBody>
          <a:bodyPr wrap="square">
            <a:spAutoFit/>
          </a:bodyPr>
          <a:lstStyle/>
          <a:p>
            <a:pPr marL="0" algn="l" defTabSz="914400" rtl="0" eaLnBrk="1" latinLnBrk="0" hangingPunct="1"/>
            <a:r>
              <a:rPr lang="en-US" b="0" i="0" u="none" strike="noStrike" dirty="0">
                <a:solidFill>
                  <a:srgbClr val="333333"/>
                </a:solidFill>
                <a:effectLst/>
                <a:latin typeface="Georgia" panose="02040502050405020303" pitchFamily="18" charset="0"/>
              </a:rPr>
              <a:t>The activation process of </a:t>
            </a:r>
            <a:r>
              <a:rPr lang="el-GR" b="0" i="0" u="none" strike="noStrike" dirty="0">
                <a:solidFill>
                  <a:srgbClr val="333333"/>
                </a:solidFill>
                <a:effectLst/>
                <a:latin typeface="Georgia" panose="02040502050405020303" pitchFamily="18" charset="0"/>
              </a:rPr>
              <a:t>β-</a:t>
            </a:r>
            <a:r>
              <a:rPr lang="en-US" b="0" i="0" u="none" strike="noStrike" dirty="0">
                <a:solidFill>
                  <a:srgbClr val="333333"/>
                </a:solidFill>
                <a:effectLst/>
                <a:latin typeface="Georgia" panose="02040502050405020303" pitchFamily="18" charset="0"/>
              </a:rPr>
              <a:t>carotene to retinol in the small intestine following the absorption of the </a:t>
            </a:r>
            <a:r>
              <a:rPr lang="el-GR" b="0" i="0" u="none" strike="noStrike" dirty="0">
                <a:solidFill>
                  <a:srgbClr val="333333"/>
                </a:solidFill>
                <a:effectLst/>
                <a:latin typeface="Georgia" panose="02040502050405020303" pitchFamily="18" charset="0"/>
              </a:rPr>
              <a:t>β-</a:t>
            </a:r>
            <a:r>
              <a:rPr lang="en-US" b="0" i="0" u="none" strike="noStrike" dirty="0">
                <a:solidFill>
                  <a:srgbClr val="333333"/>
                </a:solidFill>
                <a:effectLst/>
                <a:latin typeface="Georgia" panose="02040502050405020303" pitchFamily="18" charset="0"/>
              </a:rPr>
              <a:t>carotene from t;9he apical membrane and then the transportation of the activated retinol via the basolateral membrane directed towards the liver via chylomicrons. In the liver, it is processed in a trimolecular complex that is made up of active retinol, retinol-binding protein, and transthyretin protein. Such trimolecular complex prevents its glomerulus filtration via the kidneys</a:t>
            </a:r>
            <a:endParaRPr lang="en-IQ" dirty="0"/>
          </a:p>
        </p:txBody>
      </p:sp>
    </p:spTree>
    <p:extLst>
      <p:ext uri="{BB962C8B-B14F-4D97-AF65-F5344CB8AC3E}">
        <p14:creationId xmlns:p14="http://schemas.microsoft.com/office/powerpoint/2010/main" val="343165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F42A6F-A692-0E45-AE9C-263CB87E12B0}"/>
              </a:ext>
            </a:extLst>
          </p:cNvPr>
          <p:cNvSpPr txBox="1"/>
          <p:nvPr/>
        </p:nvSpPr>
        <p:spPr>
          <a:xfrm>
            <a:off x="107504" y="58846"/>
            <a:ext cx="8928992" cy="6740307"/>
          </a:xfrm>
          <a:prstGeom prst="rect">
            <a:avLst/>
          </a:prstGeom>
          <a:noFill/>
        </p:spPr>
        <p:txBody>
          <a:bodyPr wrap="square">
            <a:spAutoFit/>
          </a:bodyPr>
          <a:lstStyle/>
          <a:p>
            <a:pPr algn="l"/>
            <a:r>
              <a:rPr lang="en-US" sz="2400" b="0" i="0" u="none" strike="noStrike" dirty="0">
                <a:solidFill>
                  <a:srgbClr val="4B4C50"/>
                </a:solidFill>
                <a:effectLst/>
                <a:latin typeface="Times New Roman" panose="02020603050405020304" pitchFamily="18" charset="0"/>
                <a:cs typeface="Times New Roman" panose="02020603050405020304" pitchFamily="18" charset="0"/>
              </a:rPr>
              <a:t>1-Ingested food is digested in the stomach where retinyl palmitates (esters) are released from proteins. Retinol and beta-carotene are absorbed directly into the small intestine where retinyl esters and beta-carotene are transformed into retinol . Retinol is the most easily absorbed form of vitamin A.</a:t>
            </a:r>
          </a:p>
          <a:p>
            <a:pPr algn="l"/>
            <a:r>
              <a:rPr lang="en-US" sz="2400" b="1" i="0" u="none" strike="noStrike" dirty="0">
                <a:solidFill>
                  <a:srgbClr val="4B4C50"/>
                </a:solidFill>
                <a:effectLst/>
                <a:latin typeface="Times New Roman" panose="02020603050405020304" pitchFamily="18" charset="0"/>
                <a:cs typeface="Times New Roman" panose="02020603050405020304" pitchFamily="18" charset="0"/>
              </a:rPr>
              <a:t>2.-</a:t>
            </a:r>
            <a:r>
              <a:rPr lang="en-US" sz="2400" b="0" i="0" u="none" strike="noStrike" dirty="0">
                <a:solidFill>
                  <a:srgbClr val="4B4C50"/>
                </a:solidFill>
                <a:effectLst/>
                <a:latin typeface="Times New Roman" panose="02020603050405020304" pitchFamily="18" charset="0"/>
                <a:cs typeface="Times New Roman" panose="02020603050405020304" pitchFamily="18" charset="0"/>
              </a:rPr>
              <a:t>That retinol absorbed by the enterocytes in the ileum (small intestine) along with bile is then  transported to the liver with the help of chylomicrons a protein that transports fat.</a:t>
            </a:r>
          </a:p>
          <a:p>
            <a:pPr algn="l"/>
            <a:r>
              <a:rPr lang="en-US" sz="2400" b="1" i="0" u="none" strike="noStrike" dirty="0">
                <a:solidFill>
                  <a:srgbClr val="4B4C50"/>
                </a:solidFill>
                <a:effectLst/>
                <a:latin typeface="Times New Roman" panose="02020603050405020304" pitchFamily="18" charset="0"/>
                <a:cs typeface="Times New Roman" panose="02020603050405020304" pitchFamily="18" charset="0"/>
              </a:rPr>
              <a:t>3.-</a:t>
            </a:r>
            <a:r>
              <a:rPr lang="en-US" sz="2400" b="0" i="0" u="none" strike="noStrike" dirty="0">
                <a:solidFill>
                  <a:srgbClr val="4B4C50"/>
                </a:solidFill>
                <a:effectLst/>
                <a:latin typeface="Times New Roman" panose="02020603050405020304" pitchFamily="18" charset="0"/>
                <a:cs typeface="Times New Roman" panose="02020603050405020304" pitchFamily="18" charset="0"/>
              </a:rPr>
              <a:t>Fifty to 80% of the vitamin A is stored in the liver and the remaining is deposited into adipose tissue, lungs and kidneys.</a:t>
            </a:r>
          </a:p>
          <a:p>
            <a:pPr algn="l"/>
            <a:r>
              <a:rPr lang="en-US" sz="2400" b="1" i="0" u="none" strike="noStrike" dirty="0">
                <a:solidFill>
                  <a:srgbClr val="4B4C50"/>
                </a:solidFill>
                <a:effectLst/>
                <a:latin typeface="Times New Roman" panose="02020603050405020304" pitchFamily="18" charset="0"/>
                <a:cs typeface="Times New Roman" panose="02020603050405020304" pitchFamily="18" charset="0"/>
              </a:rPr>
              <a:t>4.-</a:t>
            </a:r>
            <a:r>
              <a:rPr lang="en-US" sz="2400" b="0" i="0" u="none" strike="noStrike" dirty="0">
                <a:solidFill>
                  <a:srgbClr val="4B4C50"/>
                </a:solidFill>
                <a:effectLst/>
                <a:latin typeface="Times New Roman" panose="02020603050405020304" pitchFamily="18" charset="0"/>
                <a:cs typeface="Times New Roman" panose="02020603050405020304" pitchFamily="18" charset="0"/>
              </a:rPr>
              <a:t>When stored retinol is released from the liver into the circulation to target organs, it is bound to plasma retinol-binding protein (RBP4) a transporting protein produced by the liver that requires </a:t>
            </a:r>
            <a:r>
              <a:rPr lang="en-US" sz="2400" b="0" i="0" u="none" strike="noStrike" dirty="0">
                <a:solidFill>
                  <a:srgbClr val="337AB7"/>
                </a:solidFill>
                <a:effectLst/>
                <a:latin typeface="Times New Roman" panose="02020603050405020304" pitchFamily="18" charset="0"/>
                <a:cs typeface="Times New Roman" panose="02020603050405020304" pitchFamily="18" charset="0"/>
                <a:hlinkClick r:id="rId2"/>
              </a:rPr>
              <a:t>ZINC</a:t>
            </a:r>
            <a:r>
              <a:rPr lang="en-US" sz="2400" b="0" i="0" u="none" strike="noStrike" dirty="0">
                <a:solidFill>
                  <a:srgbClr val="4B4C50"/>
                </a:solidFill>
                <a:effectLst/>
                <a:latin typeface="Times New Roman" panose="02020603050405020304" pitchFamily="18" charset="0"/>
                <a:cs typeface="Times New Roman" panose="02020603050405020304" pitchFamily="18" charset="0"/>
              </a:rPr>
              <a:t>, which is synthesized by the liver; This complex is stabilized by transthyretin (TTR), which reduces renal excretion.</a:t>
            </a:r>
          </a:p>
          <a:p>
            <a:pPr algn="l"/>
            <a:r>
              <a:rPr lang="en-US" sz="2400" b="0" i="0" u="none" strike="noStrike" dirty="0">
                <a:solidFill>
                  <a:srgbClr val="4B4C50"/>
                </a:solidFill>
                <a:effectLst/>
                <a:latin typeface="Times New Roman" panose="02020603050405020304" pitchFamily="18" charset="0"/>
                <a:cs typeface="Times New Roman" panose="02020603050405020304" pitchFamily="18" charset="0"/>
              </a:rPr>
              <a:t>Retinol is a crucial component for reproduction, embryological development, cellular differentiation, growth, protein synthesis, and immunity in the form of retinoic acid and vision in the form of retinal. </a:t>
            </a:r>
          </a:p>
        </p:txBody>
      </p:sp>
    </p:spTree>
    <p:extLst>
      <p:ext uri="{BB962C8B-B14F-4D97-AF65-F5344CB8AC3E}">
        <p14:creationId xmlns:p14="http://schemas.microsoft.com/office/powerpoint/2010/main" val="103197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C19C9A73-3A98-C44B-A903-2B32CC64E7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1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2693CBB5-18DC-C247-87DD-BA3011CF35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544" y="-23558"/>
            <a:ext cx="9468544" cy="688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21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06F83730-6B69-0C41-8496-26A6789A36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8568952"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785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itamin A Functions">
            <a:extLst>
              <a:ext uri="{FF2B5EF4-FFF2-40B4-BE49-F238E27FC236}">
                <a16:creationId xmlns:a16="http://schemas.microsoft.com/office/drawing/2014/main" id="{8234BAD5-E5E2-D947-815B-D5408676D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0"/>
            <a:ext cx="8352928"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516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9036496" cy="6408712"/>
          </a:xfrm>
        </p:spPr>
        <p:txBody>
          <a:bodyPr>
            <a:normAutofit fontScale="85000" lnSpcReduction="20000"/>
          </a:bodyPr>
          <a:lstStyle/>
          <a:p>
            <a:pPr algn="l"/>
            <a:r>
              <a:rPr lang="en-US" sz="4600" b="1" u="sng" dirty="0"/>
              <a:t>Vitamin A</a:t>
            </a:r>
            <a:r>
              <a:rPr lang="en-US" dirty="0"/>
              <a:t> is a </a:t>
            </a:r>
            <a:r>
              <a:rPr lang="en-US" b="1" dirty="0">
                <a:solidFill>
                  <a:srgbClr val="FF0000"/>
                </a:solidFill>
              </a:rPr>
              <a:t>fat soluble vitamin</a:t>
            </a:r>
            <a:r>
              <a:rPr lang="en-US" dirty="0"/>
              <a:t>; </a:t>
            </a:r>
            <a:r>
              <a:rPr lang="en-US" b="1" dirty="0"/>
              <a:t>the active form</a:t>
            </a:r>
            <a:r>
              <a:rPr lang="en-US" dirty="0"/>
              <a:t> is present only in </a:t>
            </a:r>
            <a:r>
              <a:rPr lang="en-US" b="1" dirty="0">
                <a:solidFill>
                  <a:srgbClr val="FF0000"/>
                </a:solidFill>
              </a:rPr>
              <a:t>animal tissue. </a:t>
            </a:r>
          </a:p>
          <a:p>
            <a:pPr algn="l"/>
            <a:r>
              <a:rPr lang="en-US" b="1" dirty="0"/>
              <a:t>The pro-vitamin</a:t>
            </a:r>
            <a:r>
              <a:rPr lang="en-US" dirty="0"/>
              <a:t>, </a:t>
            </a:r>
            <a:r>
              <a:rPr lang="en-US" b="1" dirty="0">
                <a:solidFill>
                  <a:srgbClr val="FF0000"/>
                </a:solidFill>
              </a:rPr>
              <a:t>beta carotene </a:t>
            </a:r>
            <a:r>
              <a:rPr lang="en-US" dirty="0"/>
              <a:t>is present in </a:t>
            </a:r>
            <a:r>
              <a:rPr lang="en-US" b="1" dirty="0">
                <a:solidFill>
                  <a:srgbClr val="FF0000"/>
                </a:solidFill>
              </a:rPr>
              <a:t>plant tissue</a:t>
            </a:r>
            <a:r>
              <a:rPr lang="en-US" dirty="0"/>
              <a:t>. </a:t>
            </a:r>
          </a:p>
          <a:p>
            <a:pPr algn="l"/>
            <a:r>
              <a:rPr lang="en-US" b="1" dirty="0"/>
              <a:t>Retinol, retinal, retinoic acid, and related compounds are known as </a:t>
            </a:r>
            <a:r>
              <a:rPr lang="en-US" sz="4200" b="1" u="sng" dirty="0">
                <a:solidFill>
                  <a:srgbClr val="FF0000"/>
                </a:solidFill>
              </a:rPr>
              <a:t>retinoid</a:t>
            </a:r>
            <a:r>
              <a:rPr lang="en-US" b="1" dirty="0"/>
              <a:t>.</a:t>
            </a:r>
            <a:r>
              <a:rPr lang="en-US" dirty="0"/>
              <a:t> </a:t>
            </a:r>
          </a:p>
          <a:p>
            <a:pPr algn="l"/>
            <a:r>
              <a:rPr lang="en-US" b="1" u="sng" dirty="0"/>
              <a:t>Beta-carotene and other </a:t>
            </a:r>
            <a:r>
              <a:rPr lang="en-US" b="1" u="sng" dirty="0">
                <a:hlinkClick r:id="rId2">
                  <a:extLst>
                    <a:ext uri="{A12FA001-AC4F-418D-AE19-62706E023703}">
                      <ahyp:hlinkClr xmlns:ahyp="http://schemas.microsoft.com/office/drawing/2018/hyperlinkcolor" val="tx"/>
                    </a:ext>
                  </a:extLst>
                </a:hlinkClick>
              </a:rPr>
              <a:t>carotenoids</a:t>
            </a:r>
            <a:r>
              <a:rPr lang="en-US" b="1" u="sng" dirty="0"/>
              <a:t> </a:t>
            </a:r>
            <a:r>
              <a:rPr lang="en-US" dirty="0"/>
              <a:t>that can be converted by the body into </a:t>
            </a:r>
            <a:r>
              <a:rPr lang="en-US" b="1" dirty="0">
                <a:solidFill>
                  <a:srgbClr val="FF0000"/>
                </a:solidFill>
              </a:rPr>
              <a:t>retinol </a:t>
            </a:r>
            <a:r>
              <a:rPr lang="en-US" dirty="0"/>
              <a:t>are referred to </a:t>
            </a:r>
            <a:r>
              <a:rPr lang="en-US" sz="4100" b="1" dirty="0"/>
              <a:t>as</a:t>
            </a:r>
            <a:r>
              <a:rPr lang="en-US" sz="4100" b="1" dirty="0">
                <a:solidFill>
                  <a:srgbClr val="FF0000"/>
                </a:solidFill>
              </a:rPr>
              <a:t> provitamin A </a:t>
            </a:r>
            <a:r>
              <a:rPr lang="en-US" b="1" dirty="0">
                <a:solidFill>
                  <a:srgbClr val="FF0000"/>
                </a:solidFill>
              </a:rPr>
              <a:t>(carotenoids)</a:t>
            </a:r>
            <a:r>
              <a:rPr lang="en-US" dirty="0">
                <a:solidFill>
                  <a:srgbClr val="FF0000"/>
                </a:solidFill>
              </a:rPr>
              <a:t>.</a:t>
            </a:r>
            <a:r>
              <a:rPr lang="en-US" dirty="0"/>
              <a:t> </a:t>
            </a:r>
          </a:p>
          <a:p>
            <a:pPr algn="l"/>
            <a:r>
              <a:rPr lang="en-US" dirty="0"/>
              <a:t>All forms of vitamin A have a </a:t>
            </a:r>
            <a:r>
              <a:rPr lang="en-US" b="1" dirty="0">
                <a:hlinkClick r:id="rId3" tooltip="Ionone">
                  <a:extLst>
                    <a:ext uri="{A12FA001-AC4F-418D-AE19-62706E023703}">
                      <ahyp:hlinkClr xmlns:ahyp="http://schemas.microsoft.com/office/drawing/2018/hyperlinkcolor" val="tx"/>
                    </a:ext>
                  </a:extLst>
                </a:hlinkClick>
              </a:rPr>
              <a:t>beta-ionone</a:t>
            </a:r>
            <a:r>
              <a:rPr lang="en-US" b="1" dirty="0"/>
              <a:t> ring to which an </a:t>
            </a:r>
            <a:r>
              <a:rPr lang="en-US" b="1" dirty="0">
                <a:hlinkClick r:id="rId4" tooltip="Isoprene">
                  <a:extLst>
                    <a:ext uri="{A12FA001-AC4F-418D-AE19-62706E023703}">
                      <ahyp:hlinkClr xmlns:ahyp="http://schemas.microsoft.com/office/drawing/2018/hyperlinkcolor" val="tx"/>
                    </a:ext>
                  </a:extLst>
                </a:hlinkClick>
              </a:rPr>
              <a:t>isoprenoid</a:t>
            </a:r>
            <a:r>
              <a:rPr lang="en-US" b="1" dirty="0"/>
              <a:t> chain is attached, called a retinyl group.</a:t>
            </a:r>
            <a:r>
              <a:rPr lang="en-US" dirty="0"/>
              <a:t> </a:t>
            </a:r>
          </a:p>
          <a:p>
            <a:pPr algn="l"/>
            <a:r>
              <a:rPr lang="en-US" dirty="0"/>
              <a:t>The orange pigment of </a:t>
            </a:r>
            <a:r>
              <a:rPr lang="en-US" dirty="0">
                <a:hlinkClick r:id="rId5" tooltip="Carrots">
                  <a:extLst>
                    <a:ext uri="{A12FA001-AC4F-418D-AE19-62706E023703}">
                      <ahyp:hlinkClr xmlns:ahyp="http://schemas.microsoft.com/office/drawing/2018/hyperlinkcolor" val="tx"/>
                    </a:ext>
                  </a:extLst>
                </a:hlinkClick>
              </a:rPr>
              <a:t>carrots</a:t>
            </a:r>
            <a:r>
              <a:rPr lang="en-US" dirty="0"/>
              <a:t> – </a:t>
            </a:r>
            <a:r>
              <a:rPr lang="en-US" dirty="0">
                <a:hlinkClick r:id="rId6" tooltip="Beta-carotene">
                  <a:extLst>
                    <a:ext uri="{A12FA001-AC4F-418D-AE19-62706E023703}">
                      <ahyp:hlinkClr xmlns:ahyp="http://schemas.microsoft.com/office/drawing/2018/hyperlinkcolor" val="tx"/>
                    </a:ext>
                  </a:extLst>
                </a:hlinkClick>
              </a:rPr>
              <a:t>beta-carotene</a:t>
            </a:r>
            <a:r>
              <a:rPr lang="en-US" dirty="0"/>
              <a:t> – can be represented as two connected retinyl groups, which are used in the body to contribute to vitamin A levels. </a:t>
            </a:r>
          </a:p>
          <a:p>
            <a:pPr algn="l"/>
            <a:r>
              <a:rPr lang="en-US" dirty="0">
                <a:hlinkClick r:id="rId7" tooltip="Alpha-Carotene">
                  <a:extLst>
                    <a:ext uri="{A12FA001-AC4F-418D-AE19-62706E023703}">
                      <ahyp:hlinkClr xmlns:ahyp="http://schemas.microsoft.com/office/drawing/2018/hyperlinkcolor" val="tx"/>
                    </a:ext>
                  </a:extLst>
                </a:hlinkClick>
              </a:rPr>
              <a:t>Alpha-carotene</a:t>
            </a:r>
            <a:r>
              <a:rPr lang="en-US" dirty="0"/>
              <a:t> and </a:t>
            </a:r>
            <a:r>
              <a:rPr lang="en-US" dirty="0">
                <a:hlinkClick r:id="rId8" tooltip="Gamma-carotene">
                  <a:extLst>
                    <a:ext uri="{A12FA001-AC4F-418D-AE19-62706E023703}">
                      <ahyp:hlinkClr xmlns:ahyp="http://schemas.microsoft.com/office/drawing/2018/hyperlinkcolor" val="tx"/>
                    </a:ext>
                  </a:extLst>
                </a:hlinkClick>
              </a:rPr>
              <a:t>gamma-carotene</a:t>
            </a:r>
            <a:r>
              <a:rPr lang="en-US" dirty="0"/>
              <a:t> also have a single retinyl group, which give them some vitamin activity.</a:t>
            </a:r>
          </a:p>
          <a:p>
            <a:endParaRPr lang="ar-IQ" dirty="0"/>
          </a:p>
        </p:txBody>
      </p:sp>
    </p:spTree>
    <p:extLst>
      <p:ext uri="{BB962C8B-B14F-4D97-AF65-F5344CB8AC3E}">
        <p14:creationId xmlns:p14="http://schemas.microsoft.com/office/powerpoint/2010/main" val="3751326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52520" cy="6408712"/>
          </a:xfrm>
        </p:spPr>
        <p:txBody>
          <a:bodyPr>
            <a:normAutofit fontScale="92500" lnSpcReduction="20000"/>
          </a:bodyPr>
          <a:lstStyle/>
          <a:p>
            <a:pPr algn="ctr" rtl="0"/>
            <a:r>
              <a:rPr lang="en-US" sz="3800" b="1" u="sng" dirty="0">
                <a:solidFill>
                  <a:srgbClr val="FF0000"/>
                </a:solidFill>
                <a:latin typeface="Times New Roman" panose="02020603050405020304" pitchFamily="18" charset="0"/>
                <a:cs typeface="Times New Roman" panose="02020603050405020304" pitchFamily="18" charset="0"/>
              </a:rPr>
              <a:t>Transport</a:t>
            </a:r>
            <a:endParaRPr lang="en-US" sz="3800" b="1" dirty="0">
              <a:solidFill>
                <a:srgbClr val="FF0000"/>
              </a:solidFill>
              <a:latin typeface="Times New Roman" panose="02020603050405020304" pitchFamily="18" charset="0"/>
              <a:cs typeface="Times New Roman" panose="02020603050405020304" pitchFamily="18" charset="0"/>
            </a:endParaRPr>
          </a:p>
          <a:p>
            <a:pPr algn="l" rtl="0"/>
            <a:r>
              <a:rPr lang="en-US" sz="3000" b="1" u="sng" dirty="0">
                <a:latin typeface="Times New Roman" panose="02020603050405020304" pitchFamily="18" charset="0"/>
                <a:cs typeface="Times New Roman" panose="02020603050405020304" pitchFamily="18" charset="0"/>
              </a:rPr>
              <a:t>1-</a:t>
            </a:r>
            <a:r>
              <a:rPr lang="en-US" sz="3000" dirty="0">
                <a:latin typeface="Times New Roman" panose="02020603050405020304" pitchFamily="18" charset="0"/>
                <a:cs typeface="Times New Roman" panose="02020603050405020304" pitchFamily="18" charset="0"/>
              </a:rPr>
              <a:t>After leaving the enterocytes </a:t>
            </a:r>
            <a:r>
              <a:rPr lang="en-US" sz="3000" b="1" dirty="0">
                <a:solidFill>
                  <a:srgbClr val="FF0000"/>
                </a:solidFill>
                <a:latin typeface="Times New Roman" panose="02020603050405020304" pitchFamily="18" charset="0"/>
                <a:cs typeface="Times New Roman" panose="02020603050405020304" pitchFamily="18" charset="0"/>
              </a:rPr>
              <a:t>chylomicron,</a:t>
            </a:r>
            <a:r>
              <a:rPr lang="en-US" sz="3000" dirty="0">
                <a:latin typeface="Times New Roman" panose="02020603050405020304" pitchFamily="18" charset="0"/>
                <a:cs typeface="Times New Roman" panose="02020603050405020304" pitchFamily="18" charset="0"/>
              </a:rPr>
              <a:t> which </a:t>
            </a:r>
            <a:r>
              <a:rPr lang="en-US" sz="3000" b="1" dirty="0">
                <a:solidFill>
                  <a:srgbClr val="FF0000"/>
                </a:solidFill>
                <a:latin typeface="Times New Roman" panose="02020603050405020304" pitchFamily="18" charset="0"/>
                <a:cs typeface="Times New Roman" panose="02020603050405020304" pitchFamily="18" charset="0"/>
              </a:rPr>
              <a:t>carry retinyl esters, carotenoids, and unesterfired retinol along with triglycerides</a:t>
            </a:r>
            <a:r>
              <a:rPr lang="en-US" sz="3000" dirty="0">
                <a:latin typeface="Times New Roman" panose="02020603050405020304" pitchFamily="18" charset="0"/>
                <a:cs typeface="Times New Roman" panose="02020603050405020304" pitchFamily="18" charset="0"/>
              </a:rPr>
              <a:t>, are circulated first through the lymphatic system and then through the general circulation.</a:t>
            </a:r>
          </a:p>
          <a:p>
            <a:pPr algn="l" rtl="0"/>
            <a:r>
              <a:rPr lang="en-US" sz="3000" b="1" u="sng" dirty="0">
                <a:latin typeface="Times New Roman" panose="02020603050405020304" pitchFamily="18" charset="0"/>
                <a:cs typeface="Times New Roman" panose="02020603050405020304" pitchFamily="18" charset="0"/>
              </a:rPr>
              <a:t>2-</a:t>
            </a:r>
            <a:r>
              <a:rPr lang="en-US" sz="3000" dirty="0">
                <a:latin typeface="Times New Roman" panose="02020603050405020304" pitchFamily="18" charset="0"/>
                <a:cs typeface="Times New Roman" panose="02020603050405020304" pitchFamily="18" charset="0"/>
              </a:rPr>
              <a:t> Upon arriving at extra-hepatic cells </a:t>
            </a:r>
            <a:r>
              <a:rPr lang="en-US" sz="3000" b="1" dirty="0">
                <a:latin typeface="Times New Roman" panose="02020603050405020304" pitchFamily="18" charset="0"/>
                <a:cs typeface="Times New Roman" panose="02020603050405020304" pitchFamily="18" charset="0"/>
              </a:rPr>
              <a:t>chylomicron release triglycerides, however vitamin A remains within the chylomicron</a:t>
            </a:r>
            <a:r>
              <a:rPr lang="en-US" sz="3000" dirty="0">
                <a:latin typeface="Times New Roman" panose="02020603050405020304" pitchFamily="18" charset="0"/>
                <a:cs typeface="Times New Roman" panose="02020603050405020304" pitchFamily="18" charset="0"/>
              </a:rPr>
              <a:t>. </a:t>
            </a:r>
          </a:p>
          <a:p>
            <a:pPr algn="l" rtl="0"/>
            <a:r>
              <a:rPr lang="en-US" sz="3000" b="1" u="sng" dirty="0">
                <a:latin typeface="Times New Roman" panose="02020603050405020304" pitchFamily="18" charset="0"/>
                <a:cs typeface="Times New Roman" panose="02020603050405020304" pitchFamily="18" charset="0"/>
              </a:rPr>
              <a:t>3-</a:t>
            </a:r>
            <a:r>
              <a:rPr lang="en-US" sz="3000" dirty="0">
                <a:latin typeface="Times New Roman" panose="02020603050405020304" pitchFamily="18" charset="0"/>
                <a:cs typeface="Times New Roman" panose="02020603050405020304" pitchFamily="18" charset="0"/>
              </a:rPr>
              <a:t>The </a:t>
            </a:r>
            <a:r>
              <a:rPr lang="en-US" sz="3000" b="1" dirty="0">
                <a:latin typeface="Times New Roman" panose="02020603050405020304" pitchFamily="18" charset="0"/>
                <a:cs typeface="Times New Roman" panose="02020603050405020304" pitchFamily="18" charset="0"/>
              </a:rPr>
              <a:t>vitamin A is then incorporated into a </a:t>
            </a:r>
            <a:r>
              <a:rPr lang="en-US" sz="3000" b="1" dirty="0">
                <a:solidFill>
                  <a:srgbClr val="FF0000"/>
                </a:solidFill>
                <a:latin typeface="Times New Roman" panose="02020603050405020304" pitchFamily="18" charset="0"/>
                <a:cs typeface="Times New Roman" panose="02020603050405020304" pitchFamily="18" charset="0"/>
              </a:rPr>
              <a:t>chylomicron remnant</a:t>
            </a:r>
            <a:r>
              <a:rPr lang="en-US" sz="3000" dirty="0">
                <a:latin typeface="Times New Roman" panose="02020603050405020304" pitchFamily="18" charset="0"/>
                <a:cs typeface="Times New Roman" panose="02020603050405020304" pitchFamily="18" charset="0"/>
              </a:rPr>
              <a:t>. </a:t>
            </a:r>
          </a:p>
          <a:p>
            <a:pPr algn="l" rtl="0"/>
            <a:r>
              <a:rPr lang="en-US" sz="3000" b="1" u="sng" dirty="0">
                <a:latin typeface="Times New Roman" panose="02020603050405020304" pitchFamily="18" charset="0"/>
                <a:cs typeface="Times New Roman" panose="02020603050405020304" pitchFamily="18" charset="0"/>
              </a:rPr>
              <a:t>4-</a:t>
            </a:r>
            <a:r>
              <a:rPr lang="en-US" sz="3000" b="1" dirty="0">
                <a:latin typeface="Times New Roman" panose="02020603050405020304" pitchFamily="18" charset="0"/>
                <a:cs typeface="Times New Roman" panose="02020603050405020304" pitchFamily="18" charset="0"/>
              </a:rPr>
              <a:t>The chylomicron remnant</a:t>
            </a:r>
            <a:r>
              <a:rPr lang="en-US" sz="3000" dirty="0">
                <a:latin typeface="Times New Roman" panose="02020603050405020304" pitchFamily="18" charset="0"/>
                <a:cs typeface="Times New Roman" panose="02020603050405020304" pitchFamily="18" charset="0"/>
              </a:rPr>
              <a:t> then travels back to the </a:t>
            </a:r>
            <a:r>
              <a:rPr lang="en-US" sz="3000" b="1" dirty="0">
                <a:solidFill>
                  <a:srgbClr val="FF0000"/>
                </a:solidFill>
                <a:latin typeface="Times New Roman" panose="02020603050405020304" pitchFamily="18" charset="0"/>
                <a:cs typeface="Times New Roman" panose="02020603050405020304" pitchFamily="18" charset="0"/>
              </a:rPr>
              <a:t>liver</a:t>
            </a:r>
            <a:r>
              <a:rPr lang="en-US" sz="3000" b="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where it is taken up and further </a:t>
            </a:r>
            <a:r>
              <a:rPr lang="en-US" sz="3000" b="1" dirty="0">
                <a:solidFill>
                  <a:srgbClr val="FF0000"/>
                </a:solidFill>
                <a:latin typeface="Times New Roman" panose="02020603050405020304" pitchFamily="18" charset="0"/>
                <a:cs typeface="Times New Roman" panose="02020603050405020304" pitchFamily="18" charset="0"/>
              </a:rPr>
              <a:t>metabolized or stored</a:t>
            </a:r>
            <a:r>
              <a:rPr lang="en-US" sz="3000" dirty="0">
                <a:latin typeface="Times New Roman" panose="02020603050405020304" pitchFamily="18" charset="0"/>
                <a:cs typeface="Times New Roman" panose="02020603050405020304" pitchFamily="18" charset="0"/>
              </a:rPr>
              <a:t>.</a:t>
            </a:r>
          </a:p>
          <a:p>
            <a:pPr algn="l" rtl="0"/>
            <a:r>
              <a:rPr lang="en-US" sz="3000" dirty="0">
                <a:latin typeface="Times New Roman" panose="02020603050405020304" pitchFamily="18" charset="0"/>
                <a:cs typeface="Times New Roman" panose="02020603050405020304" pitchFamily="18" charset="0"/>
              </a:rPr>
              <a:t>When </a:t>
            </a:r>
            <a:r>
              <a:rPr lang="en-US" sz="3000" b="1" dirty="0">
                <a:solidFill>
                  <a:srgbClr val="FF0000"/>
                </a:solidFill>
                <a:latin typeface="Times New Roman" panose="02020603050405020304" pitchFamily="18" charset="0"/>
                <a:cs typeface="Times New Roman" panose="02020603050405020304" pitchFamily="18" charset="0"/>
              </a:rPr>
              <a:t>needed retinol </a:t>
            </a:r>
            <a:r>
              <a:rPr lang="en-US" sz="3000" dirty="0">
                <a:latin typeface="Times New Roman" panose="02020603050405020304" pitchFamily="18" charset="0"/>
                <a:cs typeface="Times New Roman" panose="02020603050405020304" pitchFamily="18" charset="0"/>
              </a:rPr>
              <a:t>is mobilized </a:t>
            </a:r>
            <a:r>
              <a:rPr lang="en-US" sz="3000" b="1" dirty="0">
                <a:latin typeface="Times New Roman" panose="02020603050405020304" pitchFamily="18" charset="0"/>
                <a:cs typeface="Times New Roman" panose="02020603050405020304" pitchFamily="18" charset="0"/>
              </a:rPr>
              <a:t>from the </a:t>
            </a:r>
            <a:r>
              <a:rPr lang="en-US" sz="3000" b="1" dirty="0">
                <a:solidFill>
                  <a:srgbClr val="FF0000"/>
                </a:solidFill>
                <a:latin typeface="Times New Roman" panose="02020603050405020304" pitchFamily="18" charset="0"/>
                <a:cs typeface="Times New Roman" panose="02020603050405020304" pitchFamily="18" charset="0"/>
              </a:rPr>
              <a:t>liver</a:t>
            </a:r>
            <a:r>
              <a:rPr lang="en-US" sz="3000" b="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and requires the use of a </a:t>
            </a:r>
            <a:r>
              <a:rPr lang="en-US" sz="3000" b="1" dirty="0">
                <a:latin typeface="Times New Roman" panose="02020603050405020304" pitchFamily="18" charset="0"/>
                <a:cs typeface="Times New Roman" panose="02020603050405020304" pitchFamily="18" charset="0"/>
              </a:rPr>
              <a:t>carrier for transport</a:t>
            </a:r>
            <a:r>
              <a:rPr lang="en-US" sz="3000" dirty="0">
                <a:latin typeface="Times New Roman" panose="02020603050405020304" pitchFamily="18" charset="0"/>
                <a:cs typeface="Times New Roman" panose="02020603050405020304" pitchFamily="18" charset="0"/>
              </a:rPr>
              <a:t> through the blood. </a:t>
            </a:r>
            <a:r>
              <a:rPr lang="en-US" sz="3000" b="1" dirty="0">
                <a:solidFill>
                  <a:srgbClr val="FF0000"/>
                </a:solidFill>
                <a:latin typeface="Times New Roman" panose="02020603050405020304" pitchFamily="18" charset="0"/>
                <a:cs typeface="Times New Roman" panose="02020603050405020304" pitchFamily="18" charset="0"/>
              </a:rPr>
              <a:t>Retinol-binding protein (RBP)</a:t>
            </a:r>
            <a:r>
              <a:rPr lang="en-US" sz="3000" dirty="0">
                <a:latin typeface="Times New Roman" panose="02020603050405020304" pitchFamily="18" charset="0"/>
                <a:cs typeface="Times New Roman" panose="02020603050405020304" pitchFamily="18" charset="0"/>
              </a:rPr>
              <a:t> is the specific </a:t>
            </a:r>
            <a:r>
              <a:rPr lang="en-US" sz="3000" b="1" dirty="0">
                <a:latin typeface="Times New Roman" panose="02020603050405020304" pitchFamily="18" charset="0"/>
                <a:cs typeface="Times New Roman" panose="02020603050405020304" pitchFamily="18" charset="0"/>
              </a:rPr>
              <a:t>carrier used to transport all-trans retinol in the plasma</a:t>
            </a:r>
            <a:r>
              <a:rPr lang="en-US" sz="3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23604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150580-3EAD-434E-8318-DF078C56BD25}"/>
              </a:ext>
            </a:extLst>
          </p:cNvPr>
          <p:cNvSpPr txBox="1"/>
          <p:nvPr/>
        </p:nvSpPr>
        <p:spPr>
          <a:xfrm>
            <a:off x="251520" y="476672"/>
            <a:ext cx="8640960" cy="4401205"/>
          </a:xfrm>
          <a:prstGeom prst="rect">
            <a:avLst/>
          </a:prstGeom>
          <a:noFill/>
        </p:spPr>
        <p:txBody>
          <a:bodyPr wrap="square">
            <a:spAutoFit/>
          </a:bodyPr>
          <a:lstStyle/>
          <a:p>
            <a:pPr algn="l" rtl="0"/>
            <a:r>
              <a:rPr lang="en-US" sz="2800" dirty="0">
                <a:latin typeface="Times New Roman" panose="02020603050405020304" pitchFamily="18" charset="0"/>
                <a:cs typeface="Times New Roman" panose="02020603050405020304" pitchFamily="18" charset="0"/>
              </a:rPr>
              <a:t>Each </a:t>
            </a:r>
            <a:r>
              <a:rPr lang="en-US" sz="2800" b="1" dirty="0">
                <a:latin typeface="Times New Roman" panose="02020603050405020304" pitchFamily="18" charset="0"/>
                <a:cs typeface="Times New Roman" panose="02020603050405020304" pitchFamily="18" charset="0"/>
              </a:rPr>
              <a:t>mole of retinol</a:t>
            </a:r>
            <a:r>
              <a:rPr lang="en-US" sz="2800" dirty="0">
                <a:latin typeface="Times New Roman" panose="02020603050405020304" pitchFamily="18" charset="0"/>
                <a:cs typeface="Times New Roman" panose="02020603050405020304" pitchFamily="18" charset="0"/>
              </a:rPr>
              <a:t> released binds equivocally with </a:t>
            </a:r>
            <a:r>
              <a:rPr lang="en-US" sz="2800" b="1" dirty="0">
                <a:latin typeface="Times New Roman" panose="02020603050405020304" pitchFamily="18" charset="0"/>
                <a:cs typeface="Times New Roman" panose="02020603050405020304" pitchFamily="18" charset="0"/>
              </a:rPr>
              <a:t>RBP</a:t>
            </a:r>
            <a:r>
              <a:rPr lang="en-US" sz="2800" dirty="0">
                <a:latin typeface="Times New Roman" panose="02020603050405020304" pitchFamily="18" charset="0"/>
                <a:cs typeface="Times New Roman" panose="02020603050405020304" pitchFamily="18" charset="0"/>
              </a:rPr>
              <a:t> to form </a:t>
            </a:r>
            <a:r>
              <a:rPr lang="en-US" sz="2800" b="1" dirty="0">
                <a:latin typeface="Times New Roman" panose="02020603050405020304" pitchFamily="18" charset="0"/>
                <a:cs typeface="Times New Roman" panose="02020603050405020304" pitchFamily="18" charset="0"/>
              </a:rPr>
              <a:t>holo-RBP. </a:t>
            </a:r>
            <a:r>
              <a:rPr lang="en-US" sz="2800" dirty="0">
                <a:latin typeface="Times New Roman" panose="02020603050405020304" pitchFamily="18" charset="0"/>
                <a:cs typeface="Times New Roman" panose="02020603050405020304" pitchFamily="18" charset="0"/>
              </a:rPr>
              <a:t>This compound then binds with a molecule of </a:t>
            </a:r>
            <a:r>
              <a:rPr lang="en-US" sz="2800" b="1" dirty="0">
                <a:latin typeface="Times New Roman" panose="02020603050405020304" pitchFamily="18" charset="0"/>
                <a:cs typeface="Times New Roman" panose="02020603050405020304" pitchFamily="18" charset="0"/>
              </a:rPr>
              <a:t>transthyretin (TTR),</a:t>
            </a:r>
            <a:r>
              <a:rPr lang="en-US" sz="2800" dirty="0">
                <a:latin typeface="Times New Roman" panose="02020603050405020304" pitchFamily="18" charset="0"/>
                <a:cs typeface="Times New Roman" panose="02020603050405020304" pitchFamily="18" charset="0"/>
              </a:rPr>
              <a:t> formerly known </a:t>
            </a:r>
            <a:r>
              <a:rPr lang="en-US" sz="2800" b="1" dirty="0">
                <a:latin typeface="Times New Roman" panose="02020603050405020304" pitchFamily="18" charset="0"/>
                <a:cs typeface="Times New Roman" panose="02020603050405020304" pitchFamily="18" charset="0"/>
              </a:rPr>
              <a:t>as prealbumin</a:t>
            </a:r>
            <a:r>
              <a:rPr lang="en-US" sz="2800" dirty="0">
                <a:latin typeface="Times New Roman" panose="02020603050405020304" pitchFamily="18" charset="0"/>
                <a:cs typeface="Times New Roman" panose="02020603050405020304" pitchFamily="18" charset="0"/>
              </a:rPr>
              <a:t>. </a:t>
            </a:r>
          </a:p>
          <a:p>
            <a:pPr marL="0" algn="l" defTabSz="914400" rtl="0" eaLnBrk="1" latinLnBrk="0" hangingPunct="1"/>
            <a:r>
              <a:rPr lang="en-US" sz="2800" b="1" i="0" u="sng" strike="noStrike"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hlinkClick r:id="rId2">
                  <a:extLst>
                    <a:ext uri="{A12FA001-AC4F-418D-AE19-62706E023703}">
                      <ahyp:hlinkClr xmlns:ahyp="http://schemas.microsoft.com/office/drawing/2018/hyperlinkcolor" val="tx"/>
                    </a:ext>
                  </a:extLst>
                </a:hlinkClick>
              </a:rPr>
              <a:t>Transthyretin</a:t>
            </a:r>
            <a:r>
              <a:rPr lang="en-US" sz="2800" b="1" i="0" u="sng" strike="noStrike" dirty="0">
                <a:solidFill>
                  <a:srgbClr val="FF0000"/>
                </a:solidFill>
                <a:effectLst/>
                <a:latin typeface="Times New Roman" panose="02020603050405020304" pitchFamily="18" charset="0"/>
                <a:ea typeface="Microsoft YaHei" panose="020B0503020204020204" pitchFamily="34" charset="-122"/>
                <a:cs typeface="Times New Roman" panose="02020603050405020304" pitchFamily="18" charset="0"/>
              </a:rPr>
              <a:t> (TTR) </a:t>
            </a:r>
            <a:r>
              <a:rPr lang="en-US" sz="2800" b="0" i="0" u="none" strike="noStrike" dirty="0">
                <a:effectLst/>
                <a:latin typeface="Times New Roman" panose="02020603050405020304" pitchFamily="18" charset="0"/>
                <a:ea typeface="Microsoft YaHei" panose="020B0503020204020204" pitchFamily="34" charset="-122"/>
                <a:cs typeface="Times New Roman" panose="02020603050405020304" pitchFamily="18" charset="0"/>
              </a:rPr>
              <a:t>is also known as vitamin A binding protein, pre-albumin (PA), and thyroid-binding pre-albumin. </a:t>
            </a:r>
          </a:p>
          <a:p>
            <a:pPr marL="0" algn="l" defTabSz="914400" rtl="0" eaLnBrk="1" latinLnBrk="0" hangingPunct="1"/>
            <a:r>
              <a:rPr lang="en-US" sz="2800" b="0" i="0" u="none" strike="noStrike" dirty="0">
                <a:effectLst/>
                <a:latin typeface="Times New Roman" panose="02020603050405020304" pitchFamily="18" charset="0"/>
                <a:ea typeface="Microsoft YaHei" panose="020B0503020204020204" pitchFamily="34" charset="-122"/>
                <a:cs typeface="Times New Roman" panose="02020603050405020304" pitchFamily="18" charset="0"/>
              </a:rPr>
              <a:t>It is a plasma transporter, mainly synthesized by the liver, that binds and transports thyroxine and retinol in the form of a tetramer. </a:t>
            </a:r>
            <a:endParaRPr lang="en-US" sz="2800" b="1" i="0" u="sng" strike="noStrike" dirty="0">
              <a:solidFill>
                <a:srgbClr val="FF0000"/>
              </a:solidFill>
              <a:effectLst/>
              <a:latin typeface="Times New Roman" panose="02020603050405020304" pitchFamily="18" charset="0"/>
              <a:cs typeface="Times New Roman" panose="02020603050405020304" pitchFamily="18" charset="0"/>
              <a:hlinkClick r:id="rId3" tooltip="Learn more about TTR from ScienceDirect's AI-generated Topic Pages">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047927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752" y="116632"/>
            <a:ext cx="9036496" cy="6336704"/>
          </a:xfrm>
        </p:spPr>
        <p:txBody>
          <a:bodyPr>
            <a:normAutofit lnSpcReduction="10000"/>
          </a:bodyPr>
          <a:lstStyle/>
          <a:p>
            <a:pPr algn="ctr" rtl="0"/>
            <a:r>
              <a:rPr lang="en-US" sz="3600" b="1" u="sng" dirty="0">
                <a:solidFill>
                  <a:srgbClr val="FF0000"/>
                </a:solidFill>
                <a:latin typeface="Times New Roman" panose="02020603050405020304" pitchFamily="18" charset="0"/>
                <a:cs typeface="Times New Roman" panose="02020603050405020304" pitchFamily="18" charset="0"/>
              </a:rPr>
              <a:t>Storage</a:t>
            </a:r>
            <a:endParaRPr lang="en-US" sz="3600" b="1" dirty="0">
              <a:solidFill>
                <a:srgbClr val="FF0000"/>
              </a:solidFill>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Approximately 50 to 85% of the total body </a:t>
            </a:r>
            <a:r>
              <a:rPr lang="en-US" b="1" dirty="0">
                <a:solidFill>
                  <a:srgbClr val="FF0000"/>
                </a:solidFill>
                <a:latin typeface="Times New Roman" panose="02020603050405020304" pitchFamily="18" charset="0"/>
                <a:cs typeface="Times New Roman" panose="02020603050405020304" pitchFamily="18" charset="0"/>
              </a:rPr>
              <a:t>retinol</a:t>
            </a:r>
            <a:r>
              <a:rPr lang="en-US" dirty="0">
                <a:latin typeface="Times New Roman" panose="02020603050405020304" pitchFamily="18" charset="0"/>
                <a:cs typeface="Times New Roman" panose="02020603050405020304" pitchFamily="18" charset="0"/>
              </a:rPr>
              <a:t> are stored in the </a:t>
            </a:r>
            <a:r>
              <a:rPr lang="en-US" b="1" dirty="0">
                <a:solidFill>
                  <a:srgbClr val="FF0000"/>
                </a:solidFill>
                <a:latin typeface="Times New Roman" panose="02020603050405020304" pitchFamily="18" charset="0"/>
                <a:cs typeface="Times New Roman" panose="02020603050405020304" pitchFamily="18" charset="0"/>
              </a:rPr>
              <a:t>liver</a:t>
            </a:r>
            <a:r>
              <a:rPr lang="en-US" dirty="0">
                <a:latin typeface="Times New Roman" panose="02020603050405020304" pitchFamily="18" charset="0"/>
                <a:cs typeface="Times New Roman" panose="02020603050405020304" pitchFamily="18" charset="0"/>
              </a:rPr>
              <a:t> when vitamin A status is adequate.</a:t>
            </a:r>
          </a:p>
          <a:p>
            <a:pPr algn="l" rtl="0"/>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Retinol returning to the liver is </a:t>
            </a:r>
            <a:r>
              <a:rPr lang="en-US" b="1" u="sng" dirty="0">
                <a:solidFill>
                  <a:srgbClr val="FF0000"/>
                </a:solidFill>
                <a:latin typeface="Times New Roman" panose="02020603050405020304" pitchFamily="18" charset="0"/>
                <a:cs typeface="Times New Roman" panose="02020603050405020304" pitchFamily="18" charset="0"/>
              </a:rPr>
              <a:t>re-esterified </a:t>
            </a:r>
            <a:r>
              <a:rPr lang="en-US" b="1" dirty="0">
                <a:solidFill>
                  <a:srgbClr val="FF0000"/>
                </a:solidFill>
                <a:latin typeface="Times New Roman" panose="02020603050405020304" pitchFamily="18" charset="0"/>
                <a:cs typeface="Times New Roman" panose="02020603050405020304" pitchFamily="18" charset="0"/>
              </a:rPr>
              <a:t>before storage. </a:t>
            </a:r>
            <a:r>
              <a:rPr lang="en-US" dirty="0">
                <a:latin typeface="Times New Roman" panose="02020603050405020304" pitchFamily="18" charset="0"/>
                <a:cs typeface="Times New Roman" panose="02020603050405020304" pitchFamily="18" charset="0"/>
              </a:rPr>
              <a:t>Because of this, over 90% of the </a:t>
            </a:r>
            <a:r>
              <a:rPr lang="en-US" b="1" dirty="0">
                <a:latin typeface="Times New Roman" panose="02020603050405020304" pitchFamily="18" charset="0"/>
                <a:cs typeface="Times New Roman" panose="02020603050405020304" pitchFamily="18" charset="0"/>
              </a:rPr>
              <a:t>retinol is stored in the form of </a:t>
            </a:r>
            <a:r>
              <a:rPr lang="en-US" b="1" dirty="0">
                <a:solidFill>
                  <a:srgbClr val="FF0000"/>
                </a:solidFill>
                <a:latin typeface="Times New Roman" panose="02020603050405020304" pitchFamily="18" charset="0"/>
                <a:cs typeface="Times New Roman" panose="02020603050405020304" pitchFamily="18" charset="0"/>
              </a:rPr>
              <a:t>retinyl esters. </a:t>
            </a:r>
          </a:p>
          <a:p>
            <a:pPr algn="l" rtl="0"/>
            <a:r>
              <a:rPr lang="en-US" dirty="0">
                <a:latin typeface="Times New Roman" panose="02020603050405020304" pitchFamily="18" charset="0"/>
                <a:cs typeface="Times New Roman" panose="02020603050405020304" pitchFamily="18" charset="0"/>
              </a:rPr>
              <a:t>Once hepatic stellate cells are saturated with all the retinol they can hold, Hypervitaminosis can result. </a:t>
            </a:r>
          </a:p>
          <a:p>
            <a:pPr algn="l" rtl="0"/>
            <a:r>
              <a:rPr lang="en-US" dirty="0">
                <a:latin typeface="Times New Roman" panose="02020603050405020304" pitchFamily="18" charset="0"/>
                <a:cs typeface="Times New Roman" panose="02020603050405020304" pitchFamily="18" charset="0"/>
              </a:rPr>
              <a:t>The </a:t>
            </a:r>
            <a:r>
              <a:rPr lang="en-US" b="1" dirty="0">
                <a:solidFill>
                  <a:srgbClr val="FF0000"/>
                </a:solidFill>
                <a:latin typeface="Times New Roman" panose="02020603050405020304" pitchFamily="18" charset="0"/>
                <a:cs typeface="Times New Roman" panose="02020603050405020304" pitchFamily="18" charset="0"/>
              </a:rPr>
              <a:t>precursor to vitamin A</a:t>
            </a:r>
            <a:r>
              <a:rPr lang="en-US" b="1" dirty="0">
                <a:latin typeface="Times New Roman" panose="02020603050405020304" pitchFamily="18" charset="0"/>
                <a:cs typeface="Times New Roman" panose="02020603050405020304" pitchFamily="18" charset="0"/>
              </a:rPr>
              <a:t>,( beta-carotene)</a:t>
            </a:r>
            <a:r>
              <a:rPr lang="en-US" dirty="0">
                <a:latin typeface="Times New Roman" panose="02020603050405020304" pitchFamily="18" charset="0"/>
                <a:cs typeface="Times New Roman" panose="02020603050405020304" pitchFamily="18" charset="0"/>
              </a:rPr>
              <a:t> can be stored in adipose cells of fat depots throughout the body . Serum levels of </a:t>
            </a:r>
            <a:r>
              <a:rPr lang="en-US" b="1" dirty="0">
                <a:solidFill>
                  <a:srgbClr val="FF0000"/>
                </a:solidFill>
                <a:latin typeface="Times New Roman" panose="02020603050405020304" pitchFamily="18" charset="0"/>
                <a:cs typeface="Times New Roman" panose="02020603050405020304" pitchFamily="18" charset="0"/>
              </a:rPr>
              <a:t>beta-carotene</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are an indicator of </a:t>
            </a:r>
            <a:r>
              <a:rPr lang="en-US" b="1" dirty="0">
                <a:solidFill>
                  <a:srgbClr val="FF0000"/>
                </a:solidFill>
                <a:latin typeface="Times New Roman" panose="02020603050405020304" pitchFamily="18" charset="0"/>
                <a:cs typeface="Times New Roman" panose="02020603050405020304" pitchFamily="18" charset="0"/>
              </a:rPr>
              <a:t>recent intake and not body stores.</a:t>
            </a:r>
          </a:p>
          <a:p>
            <a:endParaRPr lang="ar-IQ" b="1" dirty="0">
              <a:solidFill>
                <a:srgbClr val="FF0000"/>
              </a:solidFill>
            </a:endParaRPr>
          </a:p>
        </p:txBody>
      </p:sp>
    </p:spTree>
    <p:extLst>
      <p:ext uri="{BB962C8B-B14F-4D97-AF65-F5344CB8AC3E}">
        <p14:creationId xmlns:p14="http://schemas.microsoft.com/office/powerpoint/2010/main" val="1311464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tamin A (Retinol, Retinoid and Carotenoid) - Labpedia.net">
            <a:extLst>
              <a:ext uri="{FF2B5EF4-FFF2-40B4-BE49-F238E27FC236}">
                <a16:creationId xmlns:a16="http://schemas.microsoft.com/office/drawing/2014/main" id="{B8F7FD33-5A09-3044-8F2D-C082BEEED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782340"/>
            <a:ext cx="8784976" cy="5939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46CB10-A269-3A4A-A6AE-EF2751507684}"/>
              </a:ext>
            </a:extLst>
          </p:cNvPr>
          <p:cNvSpPr txBox="1"/>
          <p:nvPr/>
        </p:nvSpPr>
        <p:spPr>
          <a:xfrm>
            <a:off x="683568" y="136009"/>
            <a:ext cx="7992888" cy="646331"/>
          </a:xfrm>
          <a:prstGeom prst="rect">
            <a:avLst/>
          </a:prstGeom>
          <a:noFill/>
        </p:spPr>
        <p:txBody>
          <a:bodyPr wrap="square">
            <a:spAutoFit/>
          </a:bodyPr>
          <a:lstStyle/>
          <a:p>
            <a:pPr marL="0" algn="ctr" defTabSz="914400" rtl="0" eaLnBrk="1" latinLnBrk="0" hangingPunct="1"/>
            <a:r>
              <a:rPr lang="en-US" sz="3600" b="1" i="0" u="none" strike="noStrike" dirty="0">
                <a:solidFill>
                  <a:srgbClr val="323232"/>
                </a:solidFill>
                <a:effectLst/>
                <a:latin typeface="Droid Serif"/>
              </a:rPr>
              <a:t>Role of Vitamin A in the eye</a:t>
            </a:r>
            <a:endParaRPr lang="en-IQ" sz="3600" dirty="0"/>
          </a:p>
        </p:txBody>
      </p:sp>
    </p:spTree>
    <p:extLst>
      <p:ext uri="{BB962C8B-B14F-4D97-AF65-F5344CB8AC3E}">
        <p14:creationId xmlns:p14="http://schemas.microsoft.com/office/powerpoint/2010/main" val="280247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0B05DD5-1D88-3D48-AFC5-2EED58987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98581"/>
            <a:ext cx="4283968" cy="35283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D15CC16-331B-D349-A929-F8ACE3990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72816"/>
            <a:ext cx="457200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5B9560CA-C86D-2941-8196-AE39138839D6}"/>
              </a:ext>
            </a:extLst>
          </p:cNvPr>
          <p:cNvSpPr txBox="1"/>
          <p:nvPr/>
        </p:nvSpPr>
        <p:spPr>
          <a:xfrm>
            <a:off x="107504" y="260648"/>
            <a:ext cx="8928992" cy="1384995"/>
          </a:xfrm>
          <a:prstGeom prst="rect">
            <a:avLst/>
          </a:prstGeom>
          <a:noFill/>
        </p:spPr>
        <p:txBody>
          <a:bodyPr wrap="square">
            <a:spAutoFit/>
          </a:bodyPr>
          <a:lstStyle/>
          <a:p>
            <a:pPr marL="0" algn="l" defTabSz="914400" rtl="0" eaLnBrk="1" latinLnBrk="0" hangingPunct="1"/>
            <a:r>
              <a:rPr lang="en-US" sz="2800" b="0" i="0" u="none" strike="noStrike" dirty="0">
                <a:solidFill>
                  <a:srgbClr val="222222"/>
                </a:solidFill>
                <a:effectLst/>
                <a:latin typeface="Times New Roman" panose="02020603050405020304" pitchFamily="18" charset="0"/>
                <a:cs typeface="Times New Roman" panose="02020603050405020304" pitchFamily="18" charset="0"/>
              </a:rPr>
              <a:t>The </a:t>
            </a:r>
            <a:r>
              <a:rPr lang="en-US" sz="2800" b="1" i="0" u="none" strike="noStrike" dirty="0">
                <a:solidFill>
                  <a:srgbClr val="222222"/>
                </a:solidFill>
                <a:effectLst/>
                <a:latin typeface="Times New Roman" panose="02020603050405020304" pitchFamily="18" charset="0"/>
                <a:cs typeface="Times New Roman" panose="02020603050405020304" pitchFamily="18" charset="0"/>
              </a:rPr>
              <a:t>retina comprises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cones and rods</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 which mediate color and low light vision, respectively. The vitamin A derivative 11-</a:t>
            </a:r>
            <a:r>
              <a:rPr lang="en-US" sz="2800" b="0" i="1" u="none" strike="noStrike" dirty="0">
                <a:solidFill>
                  <a:srgbClr val="222222"/>
                </a:solidFill>
                <a:effectLst/>
                <a:latin typeface="Times New Roman" panose="02020603050405020304" pitchFamily="18" charset="0"/>
                <a:cs typeface="Times New Roman" panose="02020603050405020304" pitchFamily="18" charset="0"/>
              </a:rPr>
              <a:t>cis</a:t>
            </a:r>
            <a:r>
              <a:rPr lang="en-US" sz="2800" b="0" i="0" u="none" strike="noStrike" dirty="0">
                <a:solidFill>
                  <a:srgbClr val="222222"/>
                </a:solidFill>
                <a:effectLst/>
                <a:latin typeface="Times New Roman" panose="02020603050405020304" pitchFamily="18" charset="0"/>
                <a:cs typeface="Times New Roman" panose="02020603050405020304" pitchFamily="18" charset="0"/>
              </a:rPr>
              <a:t>-retinal is found in the rods, forming rhodopsin.</a:t>
            </a:r>
            <a:endParaRPr lang="en-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7220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E036753-AAE6-004A-8E7C-194081D0D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09" y="711860"/>
            <a:ext cx="8324647" cy="58134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F7BF8E2-1EA1-D340-B26D-B2EFCEC64C0B}"/>
              </a:ext>
            </a:extLst>
          </p:cNvPr>
          <p:cNvSpPr txBox="1"/>
          <p:nvPr/>
        </p:nvSpPr>
        <p:spPr>
          <a:xfrm>
            <a:off x="172297" y="188640"/>
            <a:ext cx="9144000" cy="523220"/>
          </a:xfrm>
          <a:prstGeom prst="rect">
            <a:avLst/>
          </a:prstGeom>
          <a:noFill/>
        </p:spPr>
        <p:txBody>
          <a:bodyPr wrap="square">
            <a:spAutoFit/>
          </a:bodyPr>
          <a:lstStyle/>
          <a:p>
            <a:pPr marL="0" algn="ctr" defTabSz="914400" rtl="0" eaLnBrk="1" latinLnBrk="0" hangingPunct="1"/>
            <a:r>
              <a:rPr lang="en-US" b="0" i="0" u="none" strike="noStrike" dirty="0">
                <a:solidFill>
                  <a:srgbClr val="222222"/>
                </a:solidFill>
                <a:effectLst/>
                <a:latin typeface="Arial" panose="020B0604020202020204" pitchFamily="34" charset="0"/>
              </a:rPr>
              <a:t> </a:t>
            </a:r>
            <a:r>
              <a:rPr lang="en-US" sz="2800" b="1" i="0" u="none" strike="noStrike" dirty="0">
                <a:solidFill>
                  <a:srgbClr val="222222"/>
                </a:solidFill>
                <a:effectLst/>
                <a:latin typeface="Times New Roman" panose="02020603050405020304" pitchFamily="18" charset="0"/>
                <a:cs typeface="Times New Roman" panose="02020603050405020304" pitchFamily="18" charset="0"/>
              </a:rPr>
              <a:t>Vision and the role of 11-</a:t>
            </a:r>
            <a:r>
              <a:rPr lang="en-US" sz="2800" b="1" i="1" u="none" strike="noStrike" dirty="0">
                <a:solidFill>
                  <a:srgbClr val="222222"/>
                </a:solidFill>
                <a:effectLst/>
                <a:latin typeface="Times New Roman" panose="02020603050405020304" pitchFamily="18" charset="0"/>
                <a:cs typeface="Times New Roman" panose="02020603050405020304" pitchFamily="18" charset="0"/>
              </a:rPr>
              <a:t>cis</a:t>
            </a:r>
            <a:r>
              <a:rPr lang="en-US" sz="2800" b="1" i="0" u="none" strike="noStrike" dirty="0">
                <a:solidFill>
                  <a:srgbClr val="222222"/>
                </a:solidFill>
                <a:effectLst/>
                <a:latin typeface="Times New Roman" panose="02020603050405020304" pitchFamily="18" charset="0"/>
                <a:cs typeface="Times New Roman" panose="02020603050405020304" pitchFamily="18" charset="0"/>
              </a:rPr>
              <a:t>-retinal in the process </a:t>
            </a:r>
          </a:p>
        </p:txBody>
      </p:sp>
    </p:spTree>
    <p:extLst>
      <p:ext uri="{BB962C8B-B14F-4D97-AF65-F5344CB8AC3E}">
        <p14:creationId xmlns:p14="http://schemas.microsoft.com/office/powerpoint/2010/main" val="3754662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a biochemical diagram&#10;&#10;Description automatically generated">
            <a:extLst>
              <a:ext uri="{FF2B5EF4-FFF2-40B4-BE49-F238E27FC236}">
                <a16:creationId xmlns:a16="http://schemas.microsoft.com/office/drawing/2014/main" id="{B45CB36C-8C84-4143-8A71-D9C8DB509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2099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B33FE6-BB6F-CC40-A5AB-F8678838B64D}"/>
              </a:ext>
            </a:extLst>
          </p:cNvPr>
          <p:cNvSpPr txBox="1"/>
          <p:nvPr/>
        </p:nvSpPr>
        <p:spPr>
          <a:xfrm>
            <a:off x="11101" y="548680"/>
            <a:ext cx="8712968" cy="6106800"/>
          </a:xfrm>
          <a:prstGeom prst="rect">
            <a:avLst/>
          </a:prstGeom>
          <a:noFill/>
        </p:spPr>
        <p:txBody>
          <a:bodyPr wrap="square">
            <a:spAutoFit/>
          </a:bodyPr>
          <a:lstStyle/>
          <a:p>
            <a:pPr algn="ctr">
              <a:lnSpc>
                <a:spcPts val="2250"/>
              </a:lnSpc>
              <a:spcBef>
                <a:spcPts val="2000"/>
              </a:spcBef>
              <a:spcAft>
                <a:spcPts val="1000"/>
              </a:spcAft>
            </a:pPr>
            <a:r>
              <a:rPr lang="en-US" sz="3200" b="1" i="0" u="sng" strike="noStrike" dirty="0">
                <a:solidFill>
                  <a:srgbClr val="FF0000"/>
                </a:solidFill>
                <a:effectLst/>
                <a:latin typeface="Times New Roman" panose="02020603050405020304" pitchFamily="18" charset="0"/>
                <a:cs typeface="Times New Roman" panose="02020603050405020304" pitchFamily="18" charset="0"/>
              </a:rPr>
              <a:t>Phototransduction</a:t>
            </a:r>
          </a:p>
          <a:p>
            <a:pPr algn="l">
              <a:spcBef>
                <a:spcPts val="2000"/>
              </a:spcBef>
              <a:spcAft>
                <a:spcPts val="2000"/>
              </a:spcAft>
            </a:pPr>
            <a:r>
              <a:rPr lang="en-US" sz="2800" b="0" i="0" u="none" strike="noStrike" dirty="0">
                <a:solidFill>
                  <a:srgbClr val="212121"/>
                </a:solidFill>
                <a:effectLst/>
                <a:latin typeface="Times New Roman" panose="02020603050405020304" pitchFamily="18" charset="0"/>
                <a:cs typeface="Times New Roman" panose="02020603050405020304" pitchFamily="18" charset="0"/>
              </a:rPr>
              <a:t>It is a process by which light is converted to electrical signals. </a:t>
            </a:r>
          </a:p>
          <a:p>
            <a:pPr algn="l">
              <a:spcBef>
                <a:spcPts val="2000"/>
              </a:spcBef>
              <a:spcAft>
                <a:spcPts val="2000"/>
              </a:spcAft>
            </a:pPr>
            <a:r>
              <a:rPr lang="en-US" sz="2800" b="0" i="0" u="none" strike="noStrike" dirty="0">
                <a:solidFill>
                  <a:srgbClr val="212121"/>
                </a:solidFill>
                <a:effectLst/>
                <a:latin typeface="Times New Roman" panose="02020603050405020304" pitchFamily="18" charset="0"/>
                <a:cs typeface="Times New Roman" panose="02020603050405020304" pitchFamily="18" charset="0"/>
              </a:rPr>
              <a:t>The first step in the process is </a:t>
            </a:r>
            <a:r>
              <a:rPr lang="en-US" sz="2800" b="0" i="0" u="none" strike="noStrike" dirty="0">
                <a:solidFill>
                  <a:srgbClr val="FF0000"/>
                </a:solidFill>
                <a:effectLst/>
                <a:latin typeface="Times New Roman" panose="02020603050405020304" pitchFamily="18" charset="0"/>
                <a:cs typeface="Times New Roman" panose="02020603050405020304" pitchFamily="18" charset="0"/>
              </a:rPr>
              <a:t>absorption of photons </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by the visual pigment, which </a:t>
            </a:r>
            <a:r>
              <a:rPr lang="en-US" sz="2800" b="1" i="0" u="none" strike="noStrike" dirty="0">
                <a:solidFill>
                  <a:srgbClr val="212121"/>
                </a:solidFill>
                <a:effectLst/>
                <a:latin typeface="Times New Roman" panose="02020603050405020304" pitchFamily="18" charset="0"/>
                <a:cs typeface="Times New Roman" panose="02020603050405020304" pitchFamily="18" charset="0"/>
              </a:rPr>
              <a:t>causes isomerization of 11-</a:t>
            </a:r>
            <a:r>
              <a:rPr lang="en-US" sz="2800" b="1" i="1" u="none" strike="noStrike" dirty="0">
                <a:solidFill>
                  <a:srgbClr val="212121"/>
                </a:solidFill>
                <a:effectLst/>
                <a:latin typeface="Times New Roman" panose="02020603050405020304" pitchFamily="18" charset="0"/>
                <a:cs typeface="Times New Roman" panose="02020603050405020304" pitchFamily="18" charset="0"/>
              </a:rPr>
              <a:t>cis</a:t>
            </a:r>
            <a:r>
              <a:rPr lang="en-US" sz="2800" b="1" i="0" u="none" strike="noStrike" dirty="0">
                <a:solidFill>
                  <a:srgbClr val="212121"/>
                </a:solidFill>
                <a:effectLst/>
                <a:latin typeface="Times New Roman" panose="02020603050405020304" pitchFamily="18" charset="0"/>
                <a:cs typeface="Times New Roman" panose="02020603050405020304" pitchFamily="18" charset="0"/>
              </a:rPr>
              <a:t>-retinal to all-</a:t>
            </a:r>
            <a:r>
              <a:rPr lang="en-US" sz="2800" b="1" i="1" u="none" strike="noStrike" dirty="0">
                <a:solidFill>
                  <a:srgbClr val="212121"/>
                </a:solidFill>
                <a:effectLst/>
                <a:latin typeface="Times New Roman" panose="02020603050405020304" pitchFamily="18" charset="0"/>
                <a:cs typeface="Times New Roman" panose="02020603050405020304" pitchFamily="18" charset="0"/>
              </a:rPr>
              <a:t>trans</a:t>
            </a:r>
            <a:r>
              <a:rPr lang="en-US" sz="2800" b="1" i="0" u="none" strike="noStrike" dirty="0">
                <a:solidFill>
                  <a:srgbClr val="212121"/>
                </a:solidFill>
                <a:effectLst/>
                <a:latin typeface="Times New Roman" panose="02020603050405020304" pitchFamily="18" charset="0"/>
                <a:cs typeface="Times New Roman" panose="02020603050405020304" pitchFamily="18" charset="0"/>
              </a:rPr>
              <a:t>-retinal</a:t>
            </a:r>
            <a:r>
              <a:rPr lang="en-US" sz="2800" b="0" i="0" u="none" strike="noStrike" dirty="0">
                <a:solidFill>
                  <a:srgbClr val="212121"/>
                </a:solidFill>
                <a:effectLst/>
                <a:latin typeface="Times New Roman" panose="02020603050405020304" pitchFamily="18" charset="0"/>
                <a:cs typeface="Times New Roman" panose="02020603050405020304" pitchFamily="18" charset="0"/>
              </a:rPr>
              <a:t>. </a:t>
            </a:r>
          </a:p>
          <a:p>
            <a:pPr algn="l">
              <a:spcBef>
                <a:spcPts val="2000"/>
              </a:spcBef>
              <a:spcAft>
                <a:spcPts val="2000"/>
              </a:spcAft>
            </a:pPr>
            <a:r>
              <a:rPr lang="en-US" sz="2800" b="0" i="0" u="none" strike="noStrike" dirty="0">
                <a:solidFill>
                  <a:srgbClr val="212121"/>
                </a:solidFill>
                <a:effectLst/>
                <a:latin typeface="Times New Roman" panose="02020603050405020304" pitchFamily="18" charset="0"/>
                <a:cs typeface="Times New Roman" panose="02020603050405020304" pitchFamily="18" charset="0"/>
              </a:rPr>
              <a:t>This change triggers further biochemical reactions downstream that results in the change of the electrical potential across the photoreceptor membrane. Electrical signals from the retina then travel through the optic nerve to the brain, where they are converted into an image </a:t>
            </a:r>
          </a:p>
        </p:txBody>
      </p:sp>
    </p:spTree>
    <p:extLst>
      <p:ext uri="{BB962C8B-B14F-4D97-AF65-F5344CB8AC3E}">
        <p14:creationId xmlns:p14="http://schemas.microsoft.com/office/powerpoint/2010/main" val="245998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5202977-068D-C946-A545-59BBDAE5E79B}"/>
              </a:ext>
            </a:extLst>
          </p:cNvPr>
          <p:cNvSpPr txBox="1"/>
          <p:nvPr/>
        </p:nvSpPr>
        <p:spPr>
          <a:xfrm>
            <a:off x="-25969" y="116632"/>
            <a:ext cx="8712968" cy="1138773"/>
          </a:xfrm>
          <a:prstGeom prst="rect">
            <a:avLst/>
          </a:prstGeom>
          <a:noFill/>
        </p:spPr>
        <p:txBody>
          <a:bodyPr wrap="square">
            <a:spAutoFit/>
          </a:bodyPr>
          <a:lstStyle/>
          <a:p>
            <a:pPr marL="0" algn="l" defTabSz="914400" rtl="0" eaLnBrk="1" latinLnBrk="0" hangingPunct="1"/>
            <a:r>
              <a:rPr lang="en-US" sz="2800" i="0" u="none" strike="noStrike" dirty="0">
                <a:solidFill>
                  <a:srgbClr val="212121"/>
                </a:solidFill>
                <a:effectLst/>
                <a:latin typeface="Times New Roman" panose="02020603050405020304" pitchFamily="18" charset="0"/>
                <a:cs typeface="Times New Roman" panose="02020603050405020304" pitchFamily="18" charset="0"/>
              </a:rPr>
              <a:t>The</a:t>
            </a:r>
            <a:r>
              <a:rPr lang="en-US" sz="2800" b="1" i="0" u="none" strike="noStrike" dirty="0">
                <a:solidFill>
                  <a:srgbClr val="212121"/>
                </a:solidFill>
                <a:effectLst/>
                <a:latin typeface="Times New Roman" panose="02020603050405020304" pitchFamily="18" charset="0"/>
                <a:cs typeface="Times New Roman" panose="02020603050405020304" pitchFamily="18" charset="0"/>
              </a:rPr>
              <a:t> all-</a:t>
            </a:r>
            <a:r>
              <a:rPr lang="en-US" sz="2800" b="1" i="1" u="none" strike="noStrike" dirty="0">
                <a:solidFill>
                  <a:srgbClr val="212121"/>
                </a:solidFill>
                <a:effectLst/>
                <a:latin typeface="Times New Roman" panose="02020603050405020304" pitchFamily="18" charset="0"/>
                <a:cs typeface="Times New Roman" panose="02020603050405020304" pitchFamily="18" charset="0"/>
              </a:rPr>
              <a:t>trans</a:t>
            </a:r>
            <a:r>
              <a:rPr lang="en-US" sz="2800" b="1" i="0" u="none" strike="noStrike" dirty="0">
                <a:solidFill>
                  <a:srgbClr val="212121"/>
                </a:solidFill>
                <a:effectLst/>
                <a:latin typeface="Times New Roman" panose="02020603050405020304" pitchFamily="18" charset="0"/>
                <a:cs typeface="Times New Roman" panose="02020603050405020304" pitchFamily="18" charset="0"/>
              </a:rPr>
              <a:t>-retinal </a:t>
            </a:r>
            <a:r>
              <a:rPr lang="en-US" sz="2800" i="0" u="none" strike="noStrike" dirty="0">
                <a:solidFill>
                  <a:srgbClr val="212121"/>
                </a:solidFill>
                <a:effectLst/>
                <a:latin typeface="Times New Roman" panose="02020603050405020304" pitchFamily="18" charset="0"/>
                <a:cs typeface="Times New Roman" panose="02020603050405020304" pitchFamily="18" charset="0"/>
              </a:rPr>
              <a:t>is continuously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recycled back </a:t>
            </a:r>
            <a:r>
              <a:rPr lang="en-US" sz="2800" i="0" u="none" strike="noStrike" dirty="0">
                <a:solidFill>
                  <a:srgbClr val="212121"/>
                </a:solidFill>
                <a:effectLst/>
                <a:latin typeface="Times New Roman" panose="02020603050405020304" pitchFamily="18" charset="0"/>
                <a:cs typeface="Times New Roman" panose="02020603050405020304" pitchFamily="18" charset="0"/>
              </a:rPr>
              <a:t>to the 1</a:t>
            </a:r>
            <a:r>
              <a:rPr lang="en-US" sz="2800" b="1" i="0" u="none" strike="noStrike" dirty="0">
                <a:solidFill>
                  <a:srgbClr val="212121"/>
                </a:solidFill>
                <a:effectLst/>
                <a:latin typeface="Times New Roman" panose="02020603050405020304" pitchFamily="18" charset="0"/>
                <a:cs typeface="Times New Roman" panose="02020603050405020304" pitchFamily="18" charset="0"/>
              </a:rPr>
              <a:t>1-</a:t>
            </a:r>
            <a:r>
              <a:rPr lang="en-US" sz="2800" b="1" i="1" u="none" strike="noStrike" dirty="0">
                <a:solidFill>
                  <a:srgbClr val="212121"/>
                </a:solidFill>
                <a:effectLst/>
                <a:latin typeface="Times New Roman" panose="02020603050405020304" pitchFamily="18" charset="0"/>
                <a:cs typeface="Times New Roman" panose="02020603050405020304" pitchFamily="18" charset="0"/>
              </a:rPr>
              <a:t>cis</a:t>
            </a:r>
            <a:r>
              <a:rPr lang="en-US" sz="2800" b="1" i="0" u="none" strike="noStrike" dirty="0">
                <a:solidFill>
                  <a:srgbClr val="212121"/>
                </a:solidFill>
                <a:effectLst/>
                <a:latin typeface="Times New Roman" panose="02020603050405020304" pitchFamily="18" charset="0"/>
                <a:cs typeface="Times New Roman" panose="02020603050405020304" pitchFamily="18" charset="0"/>
              </a:rPr>
              <a:t>-retinal </a:t>
            </a:r>
            <a:r>
              <a:rPr lang="en-US" sz="2800" i="0" u="none" strike="noStrike" dirty="0">
                <a:solidFill>
                  <a:srgbClr val="212121"/>
                </a:solidFill>
                <a:effectLst/>
                <a:latin typeface="Times New Roman" panose="02020603050405020304" pitchFamily="18" charset="0"/>
                <a:cs typeface="Times New Roman" panose="02020603050405020304" pitchFamily="18" charset="0"/>
              </a:rPr>
              <a:t>in the process called the </a:t>
            </a:r>
            <a:r>
              <a:rPr lang="en-US" sz="4000" b="1" i="0" u="sng" strike="noStrike" dirty="0">
                <a:solidFill>
                  <a:srgbClr val="FF0000"/>
                </a:solidFill>
                <a:effectLst/>
                <a:latin typeface="Times New Roman" panose="02020603050405020304" pitchFamily="18" charset="0"/>
                <a:cs typeface="Times New Roman" panose="02020603050405020304" pitchFamily="18" charset="0"/>
              </a:rPr>
              <a:t>visual cycle.</a:t>
            </a:r>
            <a:endParaRPr lang="en-IQ" sz="3200" b="1" u="sng" dirty="0">
              <a:solidFill>
                <a:srgbClr val="FF0000"/>
              </a:solidFill>
              <a:latin typeface="Times New Roman" panose="02020603050405020304" pitchFamily="18" charset="0"/>
              <a:cs typeface="Times New Roman" panose="02020603050405020304" pitchFamily="18" charset="0"/>
            </a:endParaRPr>
          </a:p>
        </p:txBody>
      </p:sp>
      <p:pic>
        <p:nvPicPr>
          <p:cNvPr id="6146" name="Picture 2">
            <a:extLst>
              <a:ext uri="{FF2B5EF4-FFF2-40B4-BE49-F238E27FC236}">
                <a16:creationId xmlns:a16="http://schemas.microsoft.com/office/drawing/2014/main" id="{5E4D5DEE-948D-FF42-8C79-0BA610B4F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 y="1256501"/>
            <a:ext cx="8779017" cy="21724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524A056-4A60-0F4E-8801-ECF08FDB0112}"/>
              </a:ext>
            </a:extLst>
          </p:cNvPr>
          <p:cNvSpPr txBox="1"/>
          <p:nvPr/>
        </p:nvSpPr>
        <p:spPr>
          <a:xfrm>
            <a:off x="224794" y="3573016"/>
            <a:ext cx="8919206" cy="3108543"/>
          </a:xfrm>
          <a:prstGeom prst="rect">
            <a:avLst/>
          </a:prstGeom>
          <a:noFill/>
        </p:spPr>
        <p:txBody>
          <a:bodyPr wrap="square">
            <a:spAutoFit/>
          </a:bodyPr>
          <a:lstStyle/>
          <a:p>
            <a:pPr algn="l"/>
            <a:r>
              <a:rPr lang="en-US" sz="2400" b="0" i="0" u="none" strike="noStrike" dirty="0">
                <a:solidFill>
                  <a:srgbClr val="111111"/>
                </a:solidFill>
                <a:effectLst/>
                <a:latin typeface="Times New Roman" panose="02020603050405020304" pitchFamily="18" charset="0"/>
                <a:cs typeface="Times New Roman" panose="02020603050405020304" pitchFamily="18" charset="0"/>
              </a:rPr>
              <a:t> </a:t>
            </a:r>
            <a:r>
              <a:rPr lang="en-US" sz="2800" b="1" i="0" u="none" strike="noStrike" dirty="0">
                <a:solidFill>
                  <a:srgbClr val="FF0000"/>
                </a:solidFill>
                <a:effectLst/>
                <a:latin typeface="Times New Roman" panose="02020603050405020304" pitchFamily="18" charset="0"/>
                <a:cs typeface="Times New Roman" panose="02020603050405020304" pitchFamily="18" charset="0"/>
              </a:rPr>
              <a:t>Rhodopsin, </a:t>
            </a:r>
            <a:r>
              <a:rPr lang="en-US" sz="2800" b="0" i="0" u="none" strike="noStrike" dirty="0">
                <a:solidFill>
                  <a:srgbClr val="111111"/>
                </a:solidFill>
                <a:effectLst/>
                <a:latin typeface="Times New Roman" panose="02020603050405020304" pitchFamily="18" charset="0"/>
                <a:cs typeface="Times New Roman" panose="02020603050405020304" pitchFamily="18" charset="0"/>
              </a:rPr>
              <a:t>the rod visual pigment, bleaches in the light to opsin and all-trans-retinal. All-trans-retinal is converted to all-trans vitamin A which is then transported to the pigment epithelium and isomerized via an enzyme (isomerase) to 11-cis vitamin A. The 11-cis vitamin A is transported back to the rods and converted to 11-cis retinal, which spontaneously combines with opsin to reform rhodopsin</a:t>
            </a:r>
            <a:endParaRPr lang="en-US" sz="2400" b="0" i="0" u="none" strike="noStrike" dirty="0">
              <a:solidFill>
                <a:srgbClr val="11111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046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4B46992-ADC4-DA41-B8ED-D81019E6453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66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05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4842-251B-364F-8AC1-87E940A70B2F}"/>
              </a:ext>
            </a:extLst>
          </p:cNvPr>
          <p:cNvSpPr>
            <a:spLocks noGrp="1"/>
          </p:cNvSpPr>
          <p:nvPr>
            <p:ph type="title"/>
          </p:nvPr>
        </p:nvSpPr>
        <p:spPr>
          <a:xfrm>
            <a:off x="107504" y="274638"/>
            <a:ext cx="9036496" cy="1143000"/>
          </a:xfrm>
        </p:spPr>
        <p:txBody>
          <a:bodyPr>
            <a:normAutofit/>
          </a:bodyPr>
          <a:lstStyle/>
          <a:p>
            <a:pPr defTabSz="914400" rtl="0" eaLnBrk="1" latinLnBrk="0" hangingPunct="1">
              <a:spcBef>
                <a:spcPct val="0"/>
              </a:spcBef>
              <a:buNone/>
            </a:pPr>
            <a:r>
              <a:rPr lang="en-IQ" sz="3200" b="1" u="sng" dirty="0">
                <a:solidFill>
                  <a:srgbClr val="FF0000"/>
                </a:solidFill>
                <a:latin typeface="Times New Roman" panose="02020603050405020304" pitchFamily="18" charset="0"/>
                <a:cs typeface="Times New Roman" panose="02020603050405020304" pitchFamily="18" charset="0"/>
              </a:rPr>
              <a:t>Vitamin A is present in three forms:</a:t>
            </a:r>
          </a:p>
        </p:txBody>
      </p:sp>
      <p:sp>
        <p:nvSpPr>
          <p:cNvPr id="3" name="Content Placeholder 2">
            <a:extLst>
              <a:ext uri="{FF2B5EF4-FFF2-40B4-BE49-F238E27FC236}">
                <a16:creationId xmlns:a16="http://schemas.microsoft.com/office/drawing/2014/main" id="{9690DC2F-6262-2447-9A50-EE9BBB1A386E}"/>
              </a:ext>
            </a:extLst>
          </p:cNvPr>
          <p:cNvSpPr>
            <a:spLocks noGrp="1"/>
          </p:cNvSpPr>
          <p:nvPr>
            <p:ph idx="1"/>
          </p:nvPr>
        </p:nvSpPr>
        <p:spPr/>
        <p:txBody>
          <a:bodyPr/>
          <a:lstStyle/>
          <a:p>
            <a:pPr marL="342900" indent="-342900" algn="l" defTabSz="914400" rtl="0" eaLnBrk="1" latinLnBrk="0" hangingPunct="1">
              <a:spcBef>
                <a:spcPct val="20000"/>
              </a:spcBef>
              <a:buFont typeface="Arial" pitchFamily="34" charset="0"/>
              <a:buChar char="•"/>
            </a:pPr>
            <a:r>
              <a:rPr lang="en-IQ" b="1" u="sng" dirty="0">
                <a:solidFill>
                  <a:srgbClr val="FF0000"/>
                </a:solidFill>
                <a:latin typeface="Times New Roman" panose="02020603050405020304" pitchFamily="18" charset="0"/>
                <a:cs typeface="Times New Roman" panose="02020603050405020304" pitchFamily="18" charset="0"/>
              </a:rPr>
              <a:t>1-</a:t>
            </a:r>
            <a:r>
              <a:rPr lang="en-IQ" dirty="0">
                <a:latin typeface="Times New Roman" panose="02020603050405020304" pitchFamily="18" charset="0"/>
                <a:cs typeface="Times New Roman" panose="02020603050405020304" pitchFamily="18" charset="0"/>
              </a:rPr>
              <a:t>RETINOL: which involve in reproduction,bone formation and store in liver.</a:t>
            </a:r>
          </a:p>
          <a:p>
            <a:pPr marL="342900" indent="-342900" algn="l" defTabSz="914400" rtl="0" eaLnBrk="1" latinLnBrk="0" hangingPunct="1">
              <a:spcBef>
                <a:spcPct val="20000"/>
              </a:spcBef>
              <a:buFont typeface="Arial" pitchFamily="34" charset="0"/>
              <a:buChar char="•"/>
            </a:pPr>
            <a:r>
              <a:rPr lang="en-IQ" b="1" u="sng" dirty="0">
                <a:solidFill>
                  <a:srgbClr val="FF0000"/>
                </a:solidFill>
                <a:latin typeface="Times New Roman" panose="02020603050405020304" pitchFamily="18" charset="0"/>
                <a:cs typeface="Times New Roman" panose="02020603050405020304" pitchFamily="18" charset="0"/>
              </a:rPr>
              <a:t>2- </a:t>
            </a:r>
            <a:r>
              <a:rPr lang="en-IQ" dirty="0">
                <a:latin typeface="Times New Roman" panose="02020603050405020304" pitchFamily="18" charset="0"/>
                <a:cs typeface="Times New Roman" panose="02020603050405020304" pitchFamily="18" charset="0"/>
              </a:rPr>
              <a:t>RETINAL: involved in night and color vision</a:t>
            </a:r>
          </a:p>
          <a:p>
            <a:pPr marL="342900" indent="-342900" algn="l" defTabSz="914400" rtl="0" eaLnBrk="1" latinLnBrk="0" hangingPunct="1">
              <a:spcBef>
                <a:spcPct val="20000"/>
              </a:spcBef>
              <a:buFont typeface="Arial" pitchFamily="34" charset="0"/>
              <a:buChar char="•"/>
            </a:pPr>
            <a:r>
              <a:rPr lang="en-IQ" b="1" u="sng" dirty="0">
                <a:solidFill>
                  <a:srgbClr val="FF0000"/>
                </a:solidFill>
                <a:latin typeface="Times New Roman" panose="02020603050405020304" pitchFamily="18" charset="0"/>
                <a:cs typeface="Times New Roman" panose="02020603050405020304" pitchFamily="18" charset="0"/>
              </a:rPr>
              <a:t>3- </a:t>
            </a:r>
            <a:r>
              <a:rPr lang="en-IQ" dirty="0">
                <a:latin typeface="Times New Roman" panose="02020603050405020304" pitchFamily="18" charset="0"/>
                <a:cs typeface="Times New Roman" panose="02020603050405020304" pitchFamily="18" charset="0"/>
              </a:rPr>
              <a:t>RETINOIC ACID:involve in cell growth and cell differentiation</a:t>
            </a:r>
          </a:p>
        </p:txBody>
      </p:sp>
    </p:spTree>
    <p:extLst>
      <p:ext uri="{BB962C8B-B14F-4D97-AF65-F5344CB8AC3E}">
        <p14:creationId xmlns:p14="http://schemas.microsoft.com/office/powerpoint/2010/main" val="75034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0C882C-6486-4449-874A-38D5116282A9}"/>
              </a:ext>
            </a:extLst>
          </p:cNvPr>
          <p:cNvSpPr txBox="1"/>
          <p:nvPr/>
        </p:nvSpPr>
        <p:spPr>
          <a:xfrm>
            <a:off x="143508" y="243512"/>
            <a:ext cx="8856984" cy="6370975"/>
          </a:xfrm>
          <a:prstGeom prst="rect">
            <a:avLst/>
          </a:prstGeom>
          <a:noFill/>
        </p:spPr>
        <p:txBody>
          <a:bodyPr wrap="square">
            <a:spAutoFit/>
          </a:bodyPr>
          <a:lstStyle/>
          <a:p>
            <a:pPr algn="l"/>
            <a:r>
              <a:rPr lang="en-US" sz="2400" b="1" i="0" u="none" strike="noStrike" dirty="0">
                <a:solidFill>
                  <a:srgbClr val="111111"/>
                </a:solidFill>
                <a:effectLst/>
                <a:latin typeface="Times New Roman" panose="02020603050405020304" pitchFamily="18" charset="0"/>
                <a:cs typeface="Times New Roman" panose="02020603050405020304" pitchFamily="18" charset="0"/>
              </a:rPr>
              <a:t>Enzymatic processing within the visual cycle begins with delivery of vitamin A (all- trans -retinol) from the blood circulation. </a:t>
            </a:r>
          </a:p>
          <a:p>
            <a:pPr algn="l"/>
            <a:r>
              <a:rPr lang="en-US" sz="2400" b="0" i="0" u="none" strike="noStrike" dirty="0">
                <a:solidFill>
                  <a:srgbClr val="111111"/>
                </a:solidFill>
                <a:effectLst/>
                <a:latin typeface="Times New Roman" panose="02020603050405020304" pitchFamily="18" charset="0"/>
                <a:cs typeface="Times New Roman" panose="02020603050405020304" pitchFamily="18" charset="0"/>
              </a:rPr>
              <a:t>Upon entry into the </a:t>
            </a:r>
            <a:r>
              <a:rPr lang="en-US" sz="2400" b="0" i="0" u="none" strike="noStrike" dirty="0">
                <a:solidFill>
                  <a:srgbClr val="FF0000"/>
                </a:solidFill>
                <a:effectLst/>
                <a:latin typeface="Times New Roman" panose="02020603050405020304" pitchFamily="18" charset="0"/>
                <a:cs typeface="Times New Roman" panose="02020603050405020304" pitchFamily="18" charset="0"/>
              </a:rPr>
              <a:t>RPE, all- trans -retinol is converted to a retinyl ester </a:t>
            </a:r>
            <a:r>
              <a:rPr lang="en-US" sz="2400" b="0" i="0" u="none" strike="noStrike" dirty="0">
                <a:solidFill>
                  <a:srgbClr val="111111"/>
                </a:solidFill>
                <a:effectLst/>
                <a:latin typeface="Times New Roman" panose="02020603050405020304" pitchFamily="18" charset="0"/>
                <a:cs typeface="Times New Roman" panose="02020603050405020304" pitchFamily="18" charset="0"/>
              </a:rPr>
              <a:t>through the activity of </a:t>
            </a:r>
            <a:r>
              <a:rPr lang="en-US" sz="2400" b="1" i="0" u="none" strike="noStrike" dirty="0">
                <a:solidFill>
                  <a:srgbClr val="111111"/>
                </a:solidFill>
                <a:effectLst/>
                <a:latin typeface="Times New Roman" panose="02020603050405020304" pitchFamily="18" charset="0"/>
                <a:cs typeface="Times New Roman" panose="02020603050405020304" pitchFamily="18" charset="0"/>
              </a:rPr>
              <a:t>lecithin retinol acyl transferase </a:t>
            </a:r>
            <a:r>
              <a:rPr lang="en-US" sz="2400" b="1" i="0" u="none" strike="noStrike" dirty="0">
                <a:solidFill>
                  <a:srgbClr val="FF0000"/>
                </a:solidFill>
                <a:effectLst/>
                <a:latin typeface="Times New Roman" panose="02020603050405020304" pitchFamily="18" charset="0"/>
                <a:cs typeface="Times New Roman" panose="02020603050405020304" pitchFamily="18" charset="0"/>
              </a:rPr>
              <a:t>(1). </a:t>
            </a:r>
          </a:p>
          <a:p>
            <a:pPr algn="l"/>
            <a:r>
              <a:rPr lang="en-US" sz="2400" b="0" i="0" u="none" strike="noStrike" dirty="0">
                <a:solidFill>
                  <a:srgbClr val="111111"/>
                </a:solidFill>
                <a:effectLst/>
                <a:latin typeface="Times New Roman" panose="02020603050405020304" pitchFamily="18" charset="0"/>
                <a:cs typeface="Times New Roman" panose="02020603050405020304" pitchFamily="18" charset="0"/>
              </a:rPr>
              <a:t>The resulting all- trans retinyl ester pool represents a storage form of vitamin A upon which RPE65 acts to generate 11- cis -retinol </a:t>
            </a:r>
            <a:r>
              <a:rPr lang="en-US" sz="2400" b="1" i="0" u="none" strike="noStrike" dirty="0">
                <a:solidFill>
                  <a:srgbClr val="FF0000"/>
                </a:solidFill>
                <a:effectLst/>
                <a:latin typeface="Times New Roman" panose="02020603050405020304" pitchFamily="18" charset="0"/>
                <a:cs typeface="Times New Roman" panose="02020603050405020304" pitchFamily="18" charset="0"/>
              </a:rPr>
              <a:t>(2)</a:t>
            </a:r>
            <a:r>
              <a:rPr lang="en-US" sz="2400" b="0" i="0" u="none" strike="noStrike" dirty="0">
                <a:solidFill>
                  <a:srgbClr val="111111"/>
                </a:solidFill>
                <a:effectLst/>
                <a:latin typeface="Times New Roman" panose="02020603050405020304" pitchFamily="18" charset="0"/>
                <a:cs typeface="Times New Roman" panose="02020603050405020304" pitchFamily="18" charset="0"/>
              </a:rPr>
              <a:t>; 11- cis -retinol is then oxidized by an 11- cis -specific retinol dehydrogenase to form the visual chromophore, 11- cis -retinal </a:t>
            </a:r>
            <a:r>
              <a:rPr lang="en-US" sz="2400" b="1" i="0" u="none" strike="noStrike" dirty="0">
                <a:solidFill>
                  <a:srgbClr val="FF0000"/>
                </a:solidFill>
                <a:effectLst/>
                <a:latin typeface="Times New Roman" panose="02020603050405020304" pitchFamily="18" charset="0"/>
                <a:cs typeface="Times New Roman" panose="02020603050405020304" pitchFamily="18" charset="0"/>
              </a:rPr>
              <a:t>(3)</a:t>
            </a:r>
            <a:r>
              <a:rPr lang="en-US" sz="2400" b="0" i="0" u="none" strike="noStrike" dirty="0">
                <a:solidFill>
                  <a:srgbClr val="111111"/>
                </a:solidFill>
                <a:effectLst/>
                <a:latin typeface="Times New Roman" panose="02020603050405020304" pitchFamily="18" charset="0"/>
                <a:cs typeface="Times New Roman" panose="02020603050405020304" pitchFamily="18" charset="0"/>
              </a:rPr>
              <a:t>. The visual chromophore is delivered to rod and cone outer segments </a:t>
            </a:r>
            <a:r>
              <a:rPr lang="en-US" sz="2400" b="1" i="0" u="none" strike="noStrike" dirty="0">
                <a:solidFill>
                  <a:srgbClr val="FF0000"/>
                </a:solidFill>
                <a:effectLst/>
                <a:latin typeface="Times New Roman" panose="02020603050405020304" pitchFamily="18" charset="0"/>
                <a:cs typeface="Times New Roman" panose="02020603050405020304" pitchFamily="18" charset="0"/>
              </a:rPr>
              <a:t>(4) </a:t>
            </a:r>
            <a:r>
              <a:rPr lang="en-US" sz="2400" b="0" i="0" u="none" strike="noStrike" dirty="0">
                <a:solidFill>
                  <a:srgbClr val="111111"/>
                </a:solidFill>
                <a:effectLst/>
                <a:latin typeface="Times New Roman" panose="02020603050405020304" pitchFamily="18" charset="0"/>
                <a:cs typeface="Times New Roman" panose="02020603050405020304" pitchFamily="18" charset="0"/>
              </a:rPr>
              <a:t>where it combines with opsins to form visual pigments (e.g., rhodopsin). Light activation of rhodopsin initiates visual transduction processes and liberates all- trans -retinal as a photoproduct. Reduction of all- trans -retinal, via all- trans -retinal dehydrogenase, produces all- trans -retinol </a:t>
            </a:r>
            <a:r>
              <a:rPr lang="en-US" sz="2400" b="1" i="0" u="none" strike="noStrike" dirty="0">
                <a:solidFill>
                  <a:srgbClr val="FF0000"/>
                </a:solidFill>
                <a:effectLst/>
                <a:latin typeface="Times New Roman" panose="02020603050405020304" pitchFamily="18" charset="0"/>
                <a:cs typeface="Times New Roman" panose="02020603050405020304" pitchFamily="18" charset="0"/>
              </a:rPr>
              <a:t>(5)</a:t>
            </a:r>
            <a:r>
              <a:rPr lang="en-US" sz="2400" b="0" i="0" u="none" strike="noStrike" dirty="0">
                <a:solidFill>
                  <a:srgbClr val="111111"/>
                </a:solidFill>
                <a:effectLst/>
                <a:latin typeface="Times New Roman" panose="02020603050405020304" pitchFamily="18" charset="0"/>
                <a:cs typeface="Times New Roman" panose="02020603050405020304" pitchFamily="18" charset="0"/>
              </a:rPr>
              <a:t>, which is transferred back to the RPE for recycling. The continued activity of RPE65 in the light state ensures sustained levels of rhodopsin, closure of ion channels through transducin activation, and reduced oxygen demand.</a:t>
            </a:r>
          </a:p>
        </p:txBody>
      </p:sp>
    </p:spTree>
    <p:extLst>
      <p:ext uri="{BB962C8B-B14F-4D97-AF65-F5344CB8AC3E}">
        <p14:creationId xmlns:p14="http://schemas.microsoft.com/office/powerpoint/2010/main" val="1411408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6624736"/>
          </a:xfrm>
        </p:spPr>
        <p:txBody>
          <a:bodyPr/>
          <a:lstStyle/>
          <a:p>
            <a:endParaRPr lang="ar-IQ" dirty="0"/>
          </a:p>
        </p:txBody>
      </p:sp>
      <p:sp>
        <p:nvSpPr>
          <p:cNvPr id="3" name="Content Placeholder 2"/>
          <p:cNvSpPr>
            <a:spLocks noGrp="1"/>
          </p:cNvSpPr>
          <p:nvPr>
            <p:ph idx="1"/>
          </p:nvPr>
        </p:nvSpPr>
        <p:spPr>
          <a:xfrm>
            <a:off x="0" y="116632"/>
            <a:ext cx="9036496" cy="6741368"/>
          </a:xfrm>
        </p:spPr>
        <p:txBody>
          <a:bodyPr/>
          <a:lstStyle/>
          <a:p>
            <a:pPr algn="ctr" rtl="0"/>
            <a:r>
              <a:rPr lang="en-US" b="1" u="sng" dirty="0">
                <a:solidFill>
                  <a:srgbClr val="FF0000"/>
                </a:solidFill>
                <a:latin typeface="Times New Roman" panose="02020603050405020304" pitchFamily="18" charset="0"/>
                <a:cs typeface="Times New Roman" panose="02020603050405020304" pitchFamily="18" charset="0"/>
              </a:rPr>
              <a:t>The Visual Cycle</a:t>
            </a:r>
            <a:endParaRPr lang="en-US" b="1" dirty="0">
              <a:solidFill>
                <a:srgbClr val="FF0000"/>
              </a:solidFill>
              <a:latin typeface="Times New Roman" panose="02020603050405020304" pitchFamily="18" charset="0"/>
              <a:cs typeface="Times New Roman" panose="02020603050405020304" pitchFamily="18" charset="0"/>
            </a:endParaRPr>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864096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780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04" y="260648"/>
            <a:ext cx="9036496" cy="6480720"/>
          </a:xfrm>
        </p:spPr>
        <p:txBody>
          <a:bodyPr>
            <a:normAutofit fontScale="92500" lnSpcReduction="20000"/>
          </a:bodyPr>
          <a:lstStyle/>
          <a:p>
            <a:pPr algn="l" rtl="0"/>
            <a:r>
              <a:rPr lang="en-US" dirty="0">
                <a:latin typeface="Times New Roman" panose="02020603050405020304" pitchFamily="18" charset="0"/>
                <a:cs typeface="Times New Roman" panose="02020603050405020304" pitchFamily="18" charset="0"/>
              </a:rPr>
              <a:t>When needed, retinyl esters are broken apart (hydrolyzed) and isomerizes to form </a:t>
            </a:r>
            <a:r>
              <a:rPr lang="en-US" b="1" dirty="0">
                <a:latin typeface="Times New Roman" panose="02020603050405020304" pitchFamily="18" charset="0"/>
                <a:cs typeface="Times New Roman" panose="02020603050405020304" pitchFamily="18" charset="0"/>
              </a:rPr>
              <a:t>11-</a:t>
            </a:r>
            <a:r>
              <a:rPr lang="en-US" b="1" i="1" dirty="0">
                <a:latin typeface="Times New Roman" panose="02020603050405020304" pitchFamily="18" charset="0"/>
                <a:cs typeface="Times New Roman" panose="02020603050405020304" pitchFamily="18" charset="0"/>
              </a:rPr>
              <a:t>cis</a:t>
            </a:r>
            <a:r>
              <a:rPr lang="en-US" b="1" dirty="0">
                <a:latin typeface="Times New Roman" panose="02020603050405020304" pitchFamily="18" charset="0"/>
                <a:cs typeface="Times New Roman" panose="02020603050405020304" pitchFamily="18" charset="0"/>
              </a:rPr>
              <a:t>-retinol,</a:t>
            </a:r>
            <a:r>
              <a:rPr lang="en-US" dirty="0">
                <a:latin typeface="Times New Roman" panose="02020603050405020304" pitchFamily="18" charset="0"/>
                <a:cs typeface="Times New Roman" panose="02020603050405020304" pitchFamily="18" charset="0"/>
              </a:rPr>
              <a:t> which can be oxidized to </a:t>
            </a:r>
            <a:r>
              <a:rPr lang="en-US" b="1" dirty="0">
                <a:latin typeface="Times New Roman" panose="02020603050405020304" pitchFamily="18" charset="0"/>
                <a:cs typeface="Times New Roman" panose="02020603050405020304" pitchFamily="18" charset="0"/>
              </a:rPr>
              <a:t>form 11-</a:t>
            </a:r>
            <a:r>
              <a:rPr lang="en-US" b="1" i="1" dirty="0">
                <a:latin typeface="Times New Roman" panose="02020603050405020304" pitchFamily="18" charset="0"/>
                <a:cs typeface="Times New Roman" panose="02020603050405020304" pitchFamily="18" charset="0"/>
              </a:rPr>
              <a:t>cis</a:t>
            </a:r>
            <a:r>
              <a:rPr lang="en-US" b="1" dirty="0">
                <a:latin typeface="Times New Roman" panose="02020603050405020304" pitchFamily="18" charset="0"/>
                <a:cs typeface="Times New Roman" panose="02020603050405020304" pitchFamily="18" charset="0"/>
              </a:rPr>
              <a:t>-retinal.</a:t>
            </a:r>
            <a:r>
              <a:rPr lang="en-US" dirty="0">
                <a:latin typeface="Times New Roman" panose="02020603050405020304" pitchFamily="18" charset="0"/>
                <a:cs typeface="Times New Roman" panose="02020603050405020304" pitchFamily="18" charset="0"/>
              </a:rPr>
              <a:t> </a:t>
            </a:r>
          </a:p>
          <a:p>
            <a:pPr algn="l" rtl="0"/>
            <a:r>
              <a:rPr lang="en-US" b="1" dirty="0">
                <a:latin typeface="Times New Roman" panose="02020603050405020304" pitchFamily="18" charset="0"/>
                <a:cs typeface="Times New Roman" panose="02020603050405020304" pitchFamily="18" charset="0"/>
              </a:rPr>
              <a:t>11-</a:t>
            </a:r>
            <a:r>
              <a:rPr lang="en-US" b="1" i="1" dirty="0">
                <a:latin typeface="Times New Roman" panose="02020603050405020304" pitchFamily="18" charset="0"/>
                <a:cs typeface="Times New Roman" panose="02020603050405020304" pitchFamily="18" charset="0"/>
              </a:rPr>
              <a:t>cis</a:t>
            </a:r>
            <a:r>
              <a:rPr lang="en-US" b="1" dirty="0">
                <a:latin typeface="Times New Roman" panose="02020603050405020304" pitchFamily="18" charset="0"/>
                <a:cs typeface="Times New Roman" panose="02020603050405020304" pitchFamily="18" charset="0"/>
              </a:rPr>
              <a:t>-retinal</a:t>
            </a:r>
            <a:r>
              <a:rPr lang="en-US" dirty="0">
                <a:latin typeface="Times New Roman" panose="02020603050405020304" pitchFamily="18" charset="0"/>
                <a:cs typeface="Times New Roman" panose="02020603050405020304" pitchFamily="18" charset="0"/>
              </a:rPr>
              <a:t> can be shuttled to the rod cell, where it binds to a protein called </a:t>
            </a:r>
            <a:r>
              <a:rPr lang="en-US" b="1" u="sng" dirty="0">
                <a:solidFill>
                  <a:srgbClr val="FF0000"/>
                </a:solidFill>
                <a:latin typeface="Times New Roman" panose="02020603050405020304" pitchFamily="18" charset="0"/>
                <a:cs typeface="Times New Roman" panose="02020603050405020304" pitchFamily="18" charset="0"/>
              </a:rPr>
              <a:t>opsin</a:t>
            </a:r>
            <a:r>
              <a:rPr lang="en-US" dirty="0">
                <a:latin typeface="Times New Roman" panose="02020603050405020304" pitchFamily="18" charset="0"/>
                <a:cs typeface="Times New Roman" panose="02020603050405020304" pitchFamily="18" charset="0"/>
              </a:rPr>
              <a:t> to form the visual pigment, rhodopsin. Absorption of a photon of light catalyzes the isomerization </a:t>
            </a:r>
            <a:r>
              <a:rPr lang="en-US" b="1" dirty="0">
                <a:latin typeface="Times New Roman" panose="02020603050405020304" pitchFamily="18" charset="0"/>
                <a:cs typeface="Times New Roman" panose="02020603050405020304" pitchFamily="18" charset="0"/>
              </a:rPr>
              <a:t>of </a:t>
            </a:r>
            <a:r>
              <a:rPr lang="en-US" b="1" dirty="0">
                <a:solidFill>
                  <a:srgbClr val="FF0000"/>
                </a:solidFill>
                <a:latin typeface="Times New Roman" panose="02020603050405020304" pitchFamily="18" charset="0"/>
                <a:cs typeface="Times New Roman" panose="02020603050405020304" pitchFamily="18" charset="0"/>
              </a:rPr>
              <a:t>11-</a:t>
            </a:r>
            <a:r>
              <a:rPr lang="en-US" b="1" i="1" dirty="0">
                <a:solidFill>
                  <a:srgbClr val="FF0000"/>
                </a:solidFill>
                <a:latin typeface="Times New Roman" panose="02020603050405020304" pitchFamily="18" charset="0"/>
                <a:cs typeface="Times New Roman" panose="02020603050405020304" pitchFamily="18" charset="0"/>
              </a:rPr>
              <a:t>cis</a:t>
            </a:r>
            <a:r>
              <a:rPr lang="en-US" b="1" dirty="0">
                <a:solidFill>
                  <a:srgbClr val="FF0000"/>
                </a:solidFill>
                <a:latin typeface="Times New Roman" panose="02020603050405020304" pitchFamily="18" charset="0"/>
                <a:cs typeface="Times New Roman" panose="02020603050405020304" pitchFamily="18" charset="0"/>
              </a:rPr>
              <a:t>-retinal</a:t>
            </a:r>
            <a:r>
              <a:rPr lang="en-US" dirty="0">
                <a:solidFill>
                  <a:srgbClr val="FF0000"/>
                </a:solidFill>
                <a:latin typeface="Times New Roman" panose="02020603050405020304" pitchFamily="18" charset="0"/>
                <a:cs typeface="Times New Roman" panose="02020603050405020304" pitchFamily="18" charset="0"/>
              </a:rPr>
              <a:t> to </a:t>
            </a:r>
            <a:r>
              <a:rPr lang="en-US" b="1" dirty="0">
                <a:solidFill>
                  <a:srgbClr val="FF0000"/>
                </a:solidFill>
                <a:latin typeface="Times New Roman" panose="02020603050405020304" pitchFamily="18" charset="0"/>
                <a:cs typeface="Times New Roman" panose="02020603050405020304" pitchFamily="18" charset="0"/>
              </a:rPr>
              <a:t>all-</a:t>
            </a:r>
            <a:r>
              <a:rPr lang="en-US" b="1" i="1" dirty="0">
                <a:solidFill>
                  <a:srgbClr val="FF0000"/>
                </a:solidFill>
                <a:latin typeface="Times New Roman" panose="02020603050405020304" pitchFamily="18" charset="0"/>
                <a:cs typeface="Times New Roman" panose="02020603050405020304" pitchFamily="18" charset="0"/>
              </a:rPr>
              <a:t>trans</a:t>
            </a:r>
            <a:r>
              <a:rPr lang="en-US" b="1" dirty="0">
                <a:solidFill>
                  <a:srgbClr val="FF0000"/>
                </a:solidFill>
                <a:latin typeface="Times New Roman" panose="02020603050405020304" pitchFamily="18" charset="0"/>
                <a:cs typeface="Times New Roman" panose="02020603050405020304" pitchFamily="18" charset="0"/>
              </a:rPr>
              <a:t>-retinal</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and results in its release. </a:t>
            </a:r>
          </a:p>
          <a:p>
            <a:pPr algn="l" rtl="0"/>
            <a:r>
              <a:rPr lang="en-US" dirty="0">
                <a:latin typeface="Times New Roman" panose="02020603050405020304" pitchFamily="18" charset="0"/>
                <a:cs typeface="Times New Roman" panose="02020603050405020304" pitchFamily="18" charset="0"/>
              </a:rPr>
              <a:t>This isomerization triggers a cascade of events, leading to the generation of an electrical signal to the optic nerve. The nerve impulse generated by the optic nerve is conveyed to the brain where it can be interpreted as vision. Once released, </a:t>
            </a:r>
            <a:r>
              <a:rPr lang="en-US" b="1" dirty="0">
                <a:solidFill>
                  <a:srgbClr val="FF0000"/>
                </a:solidFill>
                <a:latin typeface="Times New Roman" panose="02020603050405020304" pitchFamily="18" charset="0"/>
                <a:cs typeface="Times New Roman" panose="02020603050405020304" pitchFamily="18" charset="0"/>
              </a:rPr>
              <a:t>all-</a:t>
            </a:r>
            <a:r>
              <a:rPr lang="en-US" b="1" i="1" dirty="0">
                <a:solidFill>
                  <a:srgbClr val="FF0000"/>
                </a:solidFill>
                <a:latin typeface="Times New Roman" panose="02020603050405020304" pitchFamily="18" charset="0"/>
                <a:cs typeface="Times New Roman" panose="02020603050405020304" pitchFamily="18" charset="0"/>
              </a:rPr>
              <a:t>trans</a:t>
            </a:r>
            <a:r>
              <a:rPr lang="en-US" b="1" dirty="0">
                <a:solidFill>
                  <a:srgbClr val="FF0000"/>
                </a:solidFill>
                <a:latin typeface="Times New Roman" panose="02020603050405020304" pitchFamily="18" charset="0"/>
                <a:cs typeface="Times New Roman" panose="02020603050405020304" pitchFamily="18" charset="0"/>
              </a:rPr>
              <a:t>-retinal</a:t>
            </a:r>
            <a:r>
              <a:rPr lang="en-US" dirty="0">
                <a:solidFill>
                  <a:srgbClr val="FF0000"/>
                </a:solidFill>
                <a:latin typeface="Times New Roman" panose="02020603050405020304" pitchFamily="18" charset="0"/>
                <a:cs typeface="Times New Roman" panose="02020603050405020304" pitchFamily="18" charset="0"/>
              </a:rPr>
              <a:t> is converted to </a:t>
            </a:r>
            <a:r>
              <a:rPr lang="en-US" b="1" dirty="0">
                <a:solidFill>
                  <a:srgbClr val="FF0000"/>
                </a:solidFill>
                <a:latin typeface="Times New Roman" panose="02020603050405020304" pitchFamily="18" charset="0"/>
                <a:cs typeface="Times New Roman" panose="02020603050405020304" pitchFamily="18" charset="0"/>
              </a:rPr>
              <a:t>all-</a:t>
            </a:r>
            <a:r>
              <a:rPr lang="en-US" b="1" i="1" dirty="0">
                <a:solidFill>
                  <a:srgbClr val="FF0000"/>
                </a:solidFill>
                <a:latin typeface="Times New Roman" panose="02020603050405020304" pitchFamily="18" charset="0"/>
                <a:cs typeface="Times New Roman" panose="02020603050405020304" pitchFamily="18" charset="0"/>
              </a:rPr>
              <a:t>trans</a:t>
            </a:r>
            <a:r>
              <a:rPr lang="en-US" b="1" dirty="0">
                <a:solidFill>
                  <a:srgbClr val="FF0000"/>
                </a:solidFill>
                <a:latin typeface="Times New Roman" panose="02020603050405020304" pitchFamily="18" charset="0"/>
                <a:cs typeface="Times New Roman" panose="02020603050405020304" pitchFamily="18" charset="0"/>
              </a:rPr>
              <a:t>-retinol</a:t>
            </a:r>
            <a:r>
              <a:rPr lang="en-US" dirty="0">
                <a:latin typeface="Times New Roman" panose="02020603050405020304" pitchFamily="18" charset="0"/>
                <a:cs typeface="Times New Roman" panose="02020603050405020304" pitchFamily="18" charset="0"/>
              </a:rPr>
              <a:t>, which can be transported across the interphotoreceptor matrix to the retinal epithelial cell to complete </a:t>
            </a:r>
            <a:r>
              <a:rPr lang="en-US" b="1" u="sng" dirty="0">
                <a:solidFill>
                  <a:srgbClr val="FF0000"/>
                </a:solidFill>
                <a:latin typeface="Times New Roman" panose="02020603050405020304" pitchFamily="18" charset="0"/>
                <a:cs typeface="Times New Roman" panose="02020603050405020304" pitchFamily="18" charset="0"/>
              </a:rPr>
              <a:t>the visual cycle.</a:t>
            </a:r>
            <a:endParaRPr lang="en-US" u="sng" dirty="0">
              <a:solidFill>
                <a:srgbClr val="FF0000"/>
              </a:solidFill>
              <a:latin typeface="Times New Roman" panose="02020603050405020304" pitchFamily="18" charset="0"/>
              <a:cs typeface="Times New Roman" panose="02020603050405020304" pitchFamily="18" charset="0"/>
            </a:endParaRPr>
          </a:p>
          <a:p>
            <a:endParaRPr lang="ar-IQ" dirty="0"/>
          </a:p>
        </p:txBody>
      </p:sp>
    </p:spTree>
    <p:extLst>
      <p:ext uri="{BB962C8B-B14F-4D97-AF65-F5344CB8AC3E}">
        <p14:creationId xmlns:p14="http://schemas.microsoft.com/office/powerpoint/2010/main" val="864591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928992" cy="6597352"/>
          </a:xfrm>
        </p:spPr>
        <p:txBody>
          <a:bodyPr/>
          <a:lstStyle/>
          <a:p>
            <a:pPr algn="l"/>
            <a:r>
              <a:rPr lang="en-US" dirty="0">
                <a:latin typeface="Times New Roman" panose="02020603050405020304" pitchFamily="18" charset="0"/>
                <a:cs typeface="Times New Roman" panose="02020603050405020304" pitchFamily="18" charset="0"/>
              </a:rPr>
              <a:t>The role of vitamin A in the </a:t>
            </a:r>
            <a:r>
              <a:rPr lang="en-US" b="1" dirty="0">
                <a:latin typeface="Times New Roman" panose="02020603050405020304" pitchFamily="18" charset="0"/>
                <a:cs typeface="Times New Roman" panose="02020603050405020304" pitchFamily="18" charset="0"/>
              </a:rPr>
              <a:t>visual cycle is specifically related to the </a:t>
            </a:r>
            <a:r>
              <a:rPr lang="en-US" b="1" u="sng" dirty="0">
                <a:solidFill>
                  <a:srgbClr val="FF0000"/>
                </a:solidFill>
                <a:latin typeface="Times New Roman" panose="02020603050405020304" pitchFamily="18" charset="0"/>
                <a:cs typeface="Times New Roman" panose="02020603050405020304" pitchFamily="18" charset="0"/>
              </a:rPr>
              <a:t>retinal form</a:t>
            </a:r>
            <a:r>
              <a:rPr lang="en-US" b="1" dirty="0">
                <a:latin typeface="Times New Roman" panose="02020603050405020304" pitchFamily="18" charset="0"/>
                <a:cs typeface="Times New Roman" panose="02020603050405020304" pitchFamily="18" charset="0"/>
              </a:rPr>
              <a:t>.</a:t>
            </a:r>
          </a:p>
          <a:p>
            <a:pPr marL="0" indent="0" algn="l">
              <a:buNone/>
            </a:pPr>
            <a:r>
              <a:rPr lang="en-US" dirty="0">
                <a:latin typeface="Times New Roman" panose="02020603050405020304" pitchFamily="18" charset="0"/>
                <a:cs typeface="Times New Roman" panose="02020603050405020304" pitchFamily="18" charset="0"/>
              </a:rPr>
              <a:t> </a:t>
            </a:r>
          </a:p>
          <a:p>
            <a:pPr algn="l"/>
            <a:r>
              <a:rPr lang="en-US" dirty="0">
                <a:latin typeface="Times New Roman" panose="02020603050405020304" pitchFamily="18" charset="0"/>
                <a:cs typeface="Times New Roman" panose="02020603050405020304" pitchFamily="18" charset="0"/>
              </a:rPr>
              <a:t>Within the eye, 11-cis-retinal is bound to rhodopsin (rods) and iodopsin (cones) at conserved lysine residues.</a:t>
            </a:r>
          </a:p>
          <a:p>
            <a:pPr algn="l"/>
            <a:endParaRPr lang="en-US" dirty="0">
              <a:latin typeface="Times New Roman" panose="02020603050405020304" pitchFamily="18" charset="0"/>
              <a:cs typeface="Times New Roman" panose="02020603050405020304" pitchFamily="18" charset="0"/>
            </a:endParaRPr>
          </a:p>
          <a:p>
            <a:pPr algn="l"/>
            <a:r>
              <a:rPr lang="en-US" dirty="0">
                <a:latin typeface="Times New Roman" panose="02020603050405020304" pitchFamily="18" charset="0"/>
                <a:cs typeface="Times New Roman" panose="02020603050405020304" pitchFamily="18" charset="0"/>
              </a:rPr>
              <a:t>As light enters the eye, the </a:t>
            </a:r>
            <a:r>
              <a:rPr lang="en-US" b="1" dirty="0">
                <a:solidFill>
                  <a:srgbClr val="FF0000"/>
                </a:solidFill>
                <a:latin typeface="Times New Roman" panose="02020603050405020304" pitchFamily="18" charset="0"/>
                <a:cs typeface="Times New Roman" panose="02020603050405020304" pitchFamily="18" charset="0"/>
              </a:rPr>
              <a:t>11-cis-retinal is isomerizes to the all-"trans" form. </a:t>
            </a:r>
            <a:endParaRPr lang="en-US" dirty="0">
              <a:solidFill>
                <a:srgbClr val="FF0000"/>
              </a:solidFill>
              <a:latin typeface="Times New Roman" panose="02020603050405020304" pitchFamily="18" charset="0"/>
              <a:cs typeface="Times New Roman" panose="02020603050405020304" pitchFamily="18" charset="0"/>
            </a:endParaRPr>
          </a:p>
          <a:p>
            <a:endParaRPr lang="ar-IQ" dirty="0"/>
          </a:p>
        </p:txBody>
      </p:sp>
    </p:spTree>
    <p:extLst>
      <p:ext uri="{BB962C8B-B14F-4D97-AF65-F5344CB8AC3E}">
        <p14:creationId xmlns:p14="http://schemas.microsoft.com/office/powerpoint/2010/main" val="1416128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856984" cy="6597352"/>
          </a:xfrm>
        </p:spPr>
        <p:txBody>
          <a:bodyPr>
            <a:normAutofit lnSpcReduction="10000"/>
          </a:bodyPr>
          <a:lstStyle/>
          <a:p>
            <a:pPr algn="l" rtl="0"/>
            <a:r>
              <a:rPr lang="en-US" dirty="0">
                <a:latin typeface="Times New Roman" panose="02020603050405020304" pitchFamily="18" charset="0"/>
                <a:cs typeface="Times New Roman" panose="02020603050405020304" pitchFamily="18" charset="0"/>
              </a:rPr>
              <a:t>The all</a:t>
            </a:r>
            <a:r>
              <a:rPr lang="en-US" b="1" dirty="0">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"trans" retinal</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dissociates from the </a:t>
            </a:r>
            <a:r>
              <a:rPr lang="en-US" b="1" dirty="0">
                <a:latin typeface="Times New Roman" panose="02020603050405020304" pitchFamily="18" charset="0"/>
                <a:cs typeface="Times New Roman" panose="02020603050405020304" pitchFamily="18" charset="0"/>
              </a:rPr>
              <a:t>opsin</a:t>
            </a:r>
            <a:r>
              <a:rPr lang="en-US" dirty="0">
                <a:latin typeface="Times New Roman" panose="02020603050405020304" pitchFamily="18" charset="0"/>
                <a:cs typeface="Times New Roman" panose="02020603050405020304" pitchFamily="18" charset="0"/>
              </a:rPr>
              <a:t> in a series of steps called </a:t>
            </a:r>
            <a:r>
              <a:rPr lang="en-US" b="1" u="sng" dirty="0">
                <a:solidFill>
                  <a:srgbClr val="FF0000"/>
                </a:solidFill>
                <a:latin typeface="Times New Roman" panose="02020603050405020304" pitchFamily="18" charset="0"/>
                <a:cs typeface="Times New Roman" panose="02020603050405020304" pitchFamily="18" charset="0"/>
              </a:rPr>
              <a:t>photo-bleaching</a:t>
            </a:r>
            <a:r>
              <a:rPr lang="en-US" dirty="0">
                <a:latin typeface="Times New Roman" panose="02020603050405020304" pitchFamily="18" charset="0"/>
                <a:cs typeface="Times New Roman" panose="02020603050405020304" pitchFamily="18" charset="0"/>
              </a:rPr>
              <a:t>. </a:t>
            </a:r>
          </a:p>
          <a:p>
            <a:pPr algn="l" rtl="0"/>
            <a:r>
              <a:rPr lang="en-US" dirty="0">
                <a:latin typeface="Times New Roman" panose="02020603050405020304" pitchFamily="18" charset="0"/>
                <a:cs typeface="Times New Roman" panose="02020603050405020304" pitchFamily="18" charset="0"/>
              </a:rPr>
              <a:t>This isomerization induces a nervous signal along the optic nerve to the visual center of the brain. </a:t>
            </a:r>
          </a:p>
          <a:p>
            <a:pPr algn="l" rtl="0"/>
            <a:r>
              <a:rPr lang="en-US" dirty="0">
                <a:latin typeface="Times New Roman" panose="02020603050405020304" pitchFamily="18" charset="0"/>
                <a:cs typeface="Times New Roman" panose="02020603050405020304" pitchFamily="18" charset="0"/>
              </a:rPr>
              <a:t>After </a:t>
            </a:r>
            <a:r>
              <a:rPr lang="en-US" b="1" dirty="0">
                <a:solidFill>
                  <a:srgbClr val="FF0000"/>
                </a:solidFill>
                <a:latin typeface="Times New Roman" panose="02020603050405020304" pitchFamily="18" charset="0"/>
                <a:cs typeface="Times New Roman" panose="02020603050405020304" pitchFamily="18" charset="0"/>
              </a:rPr>
              <a:t>separating from opsin</a:t>
            </a:r>
            <a:r>
              <a:rPr lang="en-US" dirty="0">
                <a:latin typeface="Times New Roman" panose="02020603050405020304" pitchFamily="18" charset="0"/>
                <a:cs typeface="Times New Roman" panose="02020603050405020304" pitchFamily="18" charset="0"/>
              </a:rPr>
              <a:t>, the </a:t>
            </a:r>
            <a:r>
              <a:rPr lang="en-US" b="1" dirty="0">
                <a:latin typeface="Times New Roman" panose="02020603050405020304" pitchFamily="18" charset="0"/>
                <a:cs typeface="Times New Roman" panose="02020603050405020304" pitchFamily="18" charset="0"/>
              </a:rPr>
              <a:t>all-"trans"-retinal </a:t>
            </a:r>
            <a:r>
              <a:rPr lang="en-US" dirty="0">
                <a:latin typeface="Times New Roman" panose="02020603050405020304" pitchFamily="18" charset="0"/>
                <a:cs typeface="Times New Roman" panose="02020603050405020304" pitchFamily="18" charset="0"/>
              </a:rPr>
              <a:t>is </a:t>
            </a:r>
            <a:r>
              <a:rPr lang="en-US" sz="4100" b="1" u="sng" dirty="0">
                <a:solidFill>
                  <a:srgbClr val="FF0000"/>
                </a:solidFill>
                <a:latin typeface="Times New Roman" panose="02020603050405020304" pitchFamily="18" charset="0"/>
                <a:cs typeface="Times New Roman" panose="02020603050405020304" pitchFamily="18" charset="0"/>
              </a:rPr>
              <a:t>recycled</a:t>
            </a:r>
            <a:r>
              <a:rPr lang="en-US" b="1" dirty="0">
                <a:solidFill>
                  <a:srgbClr val="FF0000"/>
                </a:solidFill>
                <a:latin typeface="Times New Roman" panose="02020603050405020304" pitchFamily="18" charset="0"/>
                <a:cs typeface="Times New Roman" panose="02020603050405020304" pitchFamily="18" charset="0"/>
              </a:rPr>
              <a:t> and converted back to </a:t>
            </a: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11-"cis"-retinal</a:t>
            </a:r>
            <a:r>
              <a:rPr lang="en-US" dirty="0">
                <a:latin typeface="Times New Roman" panose="02020603050405020304" pitchFamily="18" charset="0"/>
                <a:cs typeface="Times New Roman" panose="02020603050405020304" pitchFamily="18" charset="0"/>
              </a:rPr>
              <a:t> form by a series of enzymatic reactions.</a:t>
            </a:r>
          </a:p>
          <a:p>
            <a:pPr algn="l" rtl="0"/>
            <a:r>
              <a:rPr lang="en-US" dirty="0">
                <a:latin typeface="Times New Roman" panose="02020603050405020304" pitchFamily="18" charset="0"/>
                <a:cs typeface="Times New Roman" panose="02020603050405020304" pitchFamily="18" charset="0"/>
              </a:rPr>
              <a:t> In addition, some of the </a:t>
            </a:r>
            <a:r>
              <a:rPr lang="en-US" b="1" dirty="0">
                <a:latin typeface="Times New Roman" panose="02020603050405020304" pitchFamily="18" charset="0"/>
                <a:cs typeface="Times New Roman" panose="02020603050405020304" pitchFamily="18" charset="0"/>
              </a:rPr>
              <a:t>all-"trans" retinal</a:t>
            </a:r>
            <a:r>
              <a:rPr lang="en-US" dirty="0">
                <a:latin typeface="Times New Roman" panose="02020603050405020304" pitchFamily="18" charset="0"/>
                <a:cs typeface="Times New Roman" panose="02020603050405020304" pitchFamily="18" charset="0"/>
              </a:rPr>
              <a:t> may be converted to </a:t>
            </a:r>
            <a:r>
              <a:rPr lang="en-US" b="1" dirty="0">
                <a:latin typeface="Times New Roman" panose="02020603050405020304" pitchFamily="18" charset="0"/>
                <a:cs typeface="Times New Roman" panose="02020603050405020304" pitchFamily="18" charset="0"/>
              </a:rPr>
              <a:t>all-"trans" retinol</a:t>
            </a:r>
            <a:r>
              <a:rPr lang="en-US" dirty="0">
                <a:latin typeface="Times New Roman" panose="02020603050405020304" pitchFamily="18" charset="0"/>
                <a:cs typeface="Times New Roman" panose="02020603050405020304" pitchFamily="18" charset="0"/>
              </a:rPr>
              <a:t> form and then transported with an </a:t>
            </a:r>
            <a:r>
              <a:rPr lang="en-US" b="1" dirty="0">
                <a:solidFill>
                  <a:srgbClr val="FF0000"/>
                </a:solidFill>
                <a:latin typeface="Times New Roman" panose="02020603050405020304" pitchFamily="18" charset="0"/>
                <a:cs typeface="Times New Roman" panose="02020603050405020304" pitchFamily="18" charset="0"/>
              </a:rPr>
              <a:t>interphotoreceptor retinol-binding protein (IRBP) </a:t>
            </a:r>
            <a:r>
              <a:rPr lang="en-US" dirty="0">
                <a:latin typeface="Times New Roman" panose="02020603050405020304" pitchFamily="18" charset="0"/>
                <a:cs typeface="Times New Roman" panose="02020603050405020304" pitchFamily="18" charset="0"/>
              </a:rPr>
              <a:t>to the pigment epithelial cells. </a:t>
            </a:r>
          </a:p>
          <a:p>
            <a:pPr algn="l" rtl="0"/>
            <a:endParaRPr lang="ar-IQ" dirty="0"/>
          </a:p>
        </p:txBody>
      </p:sp>
    </p:spTree>
    <p:extLst>
      <p:ext uri="{BB962C8B-B14F-4D97-AF65-F5344CB8AC3E}">
        <p14:creationId xmlns:p14="http://schemas.microsoft.com/office/powerpoint/2010/main" val="60542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945" y="116632"/>
            <a:ext cx="9036496" cy="6336704"/>
          </a:xfrm>
        </p:spPr>
        <p:txBody>
          <a:bodyPr>
            <a:normAutofit fontScale="92500" lnSpcReduction="10000"/>
          </a:bodyPr>
          <a:lstStyle/>
          <a:p>
            <a:pPr algn="l" rtl="0"/>
            <a:r>
              <a:rPr lang="en-US" dirty="0">
                <a:latin typeface="Times New Roman" panose="02020603050405020304" pitchFamily="18" charset="0"/>
                <a:cs typeface="Times New Roman" panose="02020603050405020304" pitchFamily="18" charset="0"/>
              </a:rPr>
              <a:t>Further </a:t>
            </a:r>
            <a:r>
              <a:rPr lang="en-US" b="1" dirty="0">
                <a:solidFill>
                  <a:srgbClr val="FF0000"/>
                </a:solidFill>
                <a:latin typeface="Times New Roman" panose="02020603050405020304" pitchFamily="18" charset="0"/>
                <a:cs typeface="Times New Roman" panose="02020603050405020304" pitchFamily="18" charset="0"/>
              </a:rPr>
              <a:t>esterification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into</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all-"trans" retinyl esters </a:t>
            </a:r>
            <a:r>
              <a:rPr lang="en-US" dirty="0">
                <a:latin typeface="Times New Roman" panose="02020603050405020304" pitchFamily="18" charset="0"/>
                <a:cs typeface="Times New Roman" panose="02020603050405020304" pitchFamily="18" charset="0"/>
              </a:rPr>
              <a:t>allow for storage of </a:t>
            </a:r>
            <a:r>
              <a:rPr lang="en-US" b="1" dirty="0">
                <a:latin typeface="Times New Roman" panose="02020603050405020304" pitchFamily="18" charset="0"/>
                <a:cs typeface="Times New Roman" panose="02020603050405020304" pitchFamily="18" charset="0"/>
              </a:rPr>
              <a:t>all-trans-retinol</a:t>
            </a:r>
            <a:r>
              <a:rPr lang="en-US" dirty="0">
                <a:latin typeface="Times New Roman" panose="02020603050405020304" pitchFamily="18" charset="0"/>
                <a:cs typeface="Times New Roman" panose="02020603050405020304" pitchFamily="18" charset="0"/>
              </a:rPr>
              <a:t> within the pigment epithelial cells </a:t>
            </a:r>
            <a:r>
              <a:rPr lang="en-US" b="1" dirty="0">
                <a:latin typeface="Times New Roman" panose="02020603050405020304" pitchFamily="18" charset="0"/>
                <a:cs typeface="Times New Roman" panose="02020603050405020304" pitchFamily="18" charset="0"/>
              </a:rPr>
              <a:t>to be reused</a:t>
            </a:r>
            <a:r>
              <a:rPr lang="en-US" dirty="0">
                <a:latin typeface="Times New Roman" panose="02020603050405020304" pitchFamily="18" charset="0"/>
                <a:cs typeface="Times New Roman" panose="02020603050405020304" pitchFamily="18" charset="0"/>
              </a:rPr>
              <a:t> when needed</a:t>
            </a:r>
            <a:r>
              <a:rPr lang="en-US" b="1" dirty="0">
                <a:latin typeface="Times New Roman" panose="02020603050405020304" pitchFamily="18" charset="0"/>
                <a:cs typeface="Times New Roman" panose="02020603050405020304" pitchFamily="18" charset="0"/>
              </a:rPr>
              <a:t>. </a:t>
            </a:r>
          </a:p>
          <a:p>
            <a:pPr algn="l" rtl="0"/>
            <a:endParaRPr lang="en-US" b="1" dirty="0">
              <a:latin typeface="Times New Roman" panose="02020603050405020304" pitchFamily="18" charset="0"/>
              <a:cs typeface="Times New Roman" panose="02020603050405020304" pitchFamily="18" charset="0"/>
            </a:endParaRPr>
          </a:p>
          <a:p>
            <a:pPr marL="0" indent="0" algn="l" rtl="0">
              <a:buNone/>
            </a:pPr>
            <a:r>
              <a:rPr lang="en-US" b="1" u="sng" dirty="0">
                <a:latin typeface="Times New Roman" panose="02020603050405020304" pitchFamily="18" charset="0"/>
                <a:cs typeface="Times New Roman" panose="02020603050405020304" pitchFamily="18" charset="0"/>
              </a:rPr>
              <a:t>The final stage </a:t>
            </a:r>
            <a:r>
              <a:rPr lang="en-US" b="1" dirty="0">
                <a:latin typeface="Times New Roman" panose="02020603050405020304" pitchFamily="18" charset="0"/>
                <a:cs typeface="Times New Roman" panose="02020603050405020304" pitchFamily="18" charset="0"/>
              </a:rPr>
              <a:t>is </a:t>
            </a:r>
            <a:r>
              <a:rPr lang="en-US" b="1" dirty="0">
                <a:solidFill>
                  <a:srgbClr val="FF0000"/>
                </a:solidFill>
                <a:latin typeface="Times New Roman" panose="02020603050405020304" pitchFamily="18" charset="0"/>
                <a:cs typeface="Times New Roman" panose="02020603050405020304" pitchFamily="18" charset="0"/>
              </a:rPr>
              <a:t>conversion</a:t>
            </a:r>
            <a:r>
              <a:rPr lang="en-US" b="1" dirty="0">
                <a:latin typeface="Times New Roman" panose="02020603050405020304" pitchFamily="18" charset="0"/>
                <a:cs typeface="Times New Roman" panose="02020603050405020304" pitchFamily="18" charset="0"/>
              </a:rPr>
              <a:t> of </a:t>
            </a:r>
            <a:r>
              <a:rPr lang="en-US" b="1" u="sng" dirty="0">
                <a:latin typeface="Times New Roman" panose="02020603050405020304" pitchFamily="18" charset="0"/>
                <a:cs typeface="Times New Roman" panose="02020603050405020304" pitchFamily="18" charset="0"/>
              </a:rPr>
              <a:t>11-cis-retinal </a:t>
            </a:r>
            <a:r>
              <a:rPr lang="en-US" b="1" dirty="0">
                <a:latin typeface="Times New Roman" panose="02020603050405020304" pitchFamily="18" charset="0"/>
                <a:cs typeface="Times New Roman" panose="02020603050405020304" pitchFamily="18" charset="0"/>
              </a:rPr>
              <a:t>will rebind to opsin to reform rhodopsin in the retina.</a:t>
            </a:r>
          </a:p>
          <a:p>
            <a:pPr marL="0" indent="0" algn="l" rtl="0">
              <a:buNone/>
            </a:pPr>
            <a:endParaRPr lang="en-US" b="1" dirty="0">
              <a:latin typeface="Times New Roman" panose="02020603050405020304" pitchFamily="18" charset="0"/>
              <a:cs typeface="Times New Roman" panose="02020603050405020304" pitchFamily="18" charset="0"/>
            </a:endParaRPr>
          </a:p>
          <a:p>
            <a:pPr marL="0" indent="0" algn="l" rtl="0">
              <a:buNone/>
            </a:pPr>
            <a:r>
              <a:rPr lang="en-US" dirty="0">
                <a:latin typeface="Times New Roman" panose="02020603050405020304" pitchFamily="18" charset="0"/>
                <a:cs typeface="Times New Roman" panose="02020603050405020304" pitchFamily="18" charset="0"/>
              </a:rPr>
              <a:t> </a:t>
            </a:r>
            <a:r>
              <a:rPr lang="en-US" b="1" u="sng" dirty="0">
                <a:latin typeface="Times New Roman" panose="02020603050405020304" pitchFamily="18" charset="0"/>
                <a:cs typeface="Times New Roman" panose="02020603050405020304" pitchFamily="18" charset="0"/>
              </a:rPr>
              <a:t>Rhodopsin </a:t>
            </a:r>
            <a:r>
              <a:rPr lang="en-US" dirty="0">
                <a:latin typeface="Times New Roman" panose="02020603050405020304" pitchFamily="18" charset="0"/>
                <a:cs typeface="Times New Roman" panose="02020603050405020304" pitchFamily="18" charset="0"/>
              </a:rPr>
              <a:t>is needed to see in </a:t>
            </a:r>
            <a:r>
              <a:rPr lang="en-US" sz="3600" b="1" dirty="0">
                <a:solidFill>
                  <a:srgbClr val="FF0000"/>
                </a:solidFill>
                <a:latin typeface="Times New Roman" panose="02020603050405020304" pitchFamily="18" charset="0"/>
                <a:cs typeface="Times New Roman" panose="02020603050405020304" pitchFamily="18" charset="0"/>
              </a:rPr>
              <a:t>low light </a:t>
            </a:r>
            <a:r>
              <a:rPr lang="en-US" dirty="0">
                <a:latin typeface="Times New Roman" panose="02020603050405020304" pitchFamily="18" charset="0"/>
                <a:cs typeface="Times New Roman" panose="02020603050405020304" pitchFamily="18" charset="0"/>
              </a:rPr>
              <a:t>(contrast) as well as for </a:t>
            </a:r>
            <a:r>
              <a:rPr lang="en-US" sz="3600" b="1" dirty="0">
                <a:solidFill>
                  <a:srgbClr val="FF0000"/>
                </a:solidFill>
                <a:latin typeface="Times New Roman" panose="02020603050405020304" pitchFamily="18" charset="0"/>
                <a:cs typeface="Times New Roman" panose="02020603050405020304" pitchFamily="18" charset="0"/>
              </a:rPr>
              <a:t>night vision</a:t>
            </a:r>
            <a:r>
              <a:rPr lang="en-US" dirty="0">
                <a:latin typeface="Times New Roman" panose="02020603050405020304" pitchFamily="18" charset="0"/>
                <a:cs typeface="Times New Roman" panose="02020603050405020304" pitchFamily="18" charset="0"/>
              </a:rPr>
              <a:t>.</a:t>
            </a:r>
          </a:p>
          <a:p>
            <a:pPr marL="0" indent="0" algn="l" rtl="0">
              <a:buNone/>
            </a:pPr>
            <a:r>
              <a:rPr lang="en-US" dirty="0">
                <a:latin typeface="Times New Roman" panose="02020603050405020304" pitchFamily="18" charset="0"/>
                <a:cs typeface="Times New Roman" panose="02020603050405020304" pitchFamily="18" charset="0"/>
              </a:rPr>
              <a:t> It is for this reason that </a:t>
            </a:r>
            <a:r>
              <a:rPr lang="en-US" b="1" dirty="0">
                <a:latin typeface="Times New Roman" panose="02020603050405020304" pitchFamily="18" charset="0"/>
                <a:cs typeface="Times New Roman" panose="02020603050405020304" pitchFamily="18" charset="0"/>
              </a:rPr>
              <a:t>a </a:t>
            </a:r>
            <a:r>
              <a:rPr lang="en-US" b="1" dirty="0">
                <a:solidFill>
                  <a:srgbClr val="FF0000"/>
                </a:solidFill>
                <a:latin typeface="Times New Roman" panose="02020603050405020304" pitchFamily="18" charset="0"/>
                <a:cs typeface="Times New Roman" panose="02020603050405020304" pitchFamily="18" charset="0"/>
              </a:rPr>
              <a:t>deficiency in vitamin A </a:t>
            </a:r>
            <a:r>
              <a:rPr lang="en-US" b="1" dirty="0">
                <a:latin typeface="Times New Roman" panose="02020603050405020304" pitchFamily="18" charset="0"/>
                <a:cs typeface="Times New Roman" panose="02020603050405020304" pitchFamily="18" charset="0"/>
              </a:rPr>
              <a:t>will </a:t>
            </a:r>
            <a:r>
              <a:rPr lang="en-US" b="1" u="sng" dirty="0">
                <a:latin typeface="Times New Roman" panose="02020603050405020304" pitchFamily="18" charset="0"/>
                <a:cs typeface="Times New Roman" panose="02020603050405020304" pitchFamily="18" charset="0"/>
              </a:rPr>
              <a:t>inhibit the reformation of rhodopsin </a:t>
            </a:r>
            <a:r>
              <a:rPr lang="en-US" b="1" dirty="0">
                <a:latin typeface="Times New Roman" panose="02020603050405020304" pitchFamily="18" charset="0"/>
                <a:cs typeface="Times New Roman" panose="02020603050405020304" pitchFamily="18" charset="0"/>
              </a:rPr>
              <a:t>and lead to one of the first symptoms, </a:t>
            </a:r>
            <a:r>
              <a:rPr lang="en-US" sz="4800" b="1" u="sng" dirty="0">
                <a:solidFill>
                  <a:srgbClr val="FF0000"/>
                </a:solidFill>
                <a:latin typeface="Times New Roman" panose="02020603050405020304" pitchFamily="18" charset="0"/>
                <a:cs typeface="Times New Roman" panose="02020603050405020304" pitchFamily="18" charset="0"/>
              </a:rPr>
              <a:t>night blindness</a:t>
            </a:r>
            <a:endParaRPr lang="ar-IQ" sz="48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400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D17F87-FEC1-FF4B-922D-3DA5E1F44511}"/>
              </a:ext>
            </a:extLst>
          </p:cNvPr>
          <p:cNvSpPr>
            <a:spLocks noGrp="1"/>
          </p:cNvSpPr>
          <p:nvPr>
            <p:ph idx="1"/>
          </p:nvPr>
        </p:nvSpPr>
        <p:spPr/>
        <p:txBody>
          <a:bodyPr/>
          <a:lstStyle/>
          <a:p>
            <a:endParaRPr lang="en-IQ"/>
          </a:p>
        </p:txBody>
      </p:sp>
      <p:pic>
        <p:nvPicPr>
          <p:cNvPr id="10242" name="Picture 2">
            <a:extLst>
              <a:ext uri="{FF2B5EF4-FFF2-40B4-BE49-F238E27FC236}">
                <a16:creationId xmlns:a16="http://schemas.microsoft.com/office/drawing/2014/main" id="{F03450A8-BA39-9349-A494-5E573D577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144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08" y="260648"/>
            <a:ext cx="8856984" cy="6336704"/>
          </a:xfrm>
        </p:spPr>
        <p:txBody>
          <a:bodyPr>
            <a:normAutofit lnSpcReduction="10000"/>
          </a:bodyPr>
          <a:lstStyle/>
          <a:p>
            <a:pPr algn="l" rtl="0"/>
            <a:r>
              <a:rPr lang="en-US" b="1" u="sng" dirty="0">
                <a:latin typeface="Times New Roman" panose="02020603050405020304" pitchFamily="18" charset="0"/>
                <a:cs typeface="Times New Roman" panose="02020603050405020304" pitchFamily="18" charset="0"/>
              </a:rPr>
              <a:t>Transducin</a:t>
            </a:r>
            <a:r>
              <a:rPr lang="en-US" dirty="0">
                <a:latin typeface="Times New Roman" panose="02020603050405020304" pitchFamily="18" charset="0"/>
                <a:cs typeface="Times New Roman" panose="02020603050405020304" pitchFamily="18" charset="0"/>
              </a:rPr>
              <a:t> is a </a:t>
            </a:r>
            <a:r>
              <a:rPr lang="en-US" b="1" dirty="0">
                <a:solidFill>
                  <a:srgbClr val="FF0000"/>
                </a:solidFill>
                <a:latin typeface="Times New Roman" panose="02020603050405020304" pitchFamily="18" charset="0"/>
                <a:cs typeface="Times New Roman" panose="02020603050405020304" pitchFamily="18" charset="0"/>
              </a:rPr>
              <a:t>guanine-nucleotide binding protein (G protein)</a:t>
            </a:r>
            <a:r>
              <a:rPr lang="en-US" dirty="0">
                <a:latin typeface="Times New Roman" panose="02020603050405020304" pitchFamily="18" charset="0"/>
                <a:cs typeface="Times New Roman" panose="02020603050405020304" pitchFamily="18" charset="0"/>
              </a:rPr>
              <a:t>, the structure and function of which is similar to those of G-protein that take part in hormonal signals across biological membranes.</a:t>
            </a:r>
          </a:p>
          <a:p>
            <a:pPr algn="l" rtl="0"/>
            <a:endParaRPr lang="en-US" dirty="0">
              <a:latin typeface="Times New Roman" panose="02020603050405020304" pitchFamily="18" charset="0"/>
              <a:cs typeface="Times New Roman" panose="02020603050405020304" pitchFamily="18" charset="0"/>
            </a:endParaRPr>
          </a:p>
          <a:p>
            <a:pPr algn="l" rtl="0"/>
            <a:r>
              <a:rPr lang="en-US" b="1" u="sng" dirty="0">
                <a:latin typeface="Times New Roman" panose="02020603050405020304" pitchFamily="18" charset="0"/>
                <a:cs typeface="Times New Roman" panose="02020603050405020304" pitchFamily="18" charset="0"/>
              </a:rPr>
              <a:t>Transducin</a:t>
            </a:r>
            <a:r>
              <a:rPr lang="en-US" dirty="0">
                <a:latin typeface="Times New Roman" panose="02020603050405020304" pitchFamily="18" charset="0"/>
                <a:cs typeface="Times New Roman" panose="02020603050405020304" pitchFamily="18" charset="0"/>
              </a:rPr>
              <a:t> binds to </a:t>
            </a:r>
            <a:r>
              <a:rPr lang="en-US" b="1" u="sng" dirty="0">
                <a:solidFill>
                  <a:srgbClr val="FF0000"/>
                </a:solidFill>
                <a:latin typeface="Times New Roman" panose="02020603050405020304" pitchFamily="18" charset="0"/>
                <a:cs typeface="Times New Roman" panose="02020603050405020304" pitchFamily="18" charset="0"/>
              </a:rPr>
              <a:t>GDP</a:t>
            </a:r>
            <a:r>
              <a:rPr lang="en-US" b="1" dirty="0">
                <a:solidFill>
                  <a:srgbClr val="FF0000"/>
                </a:solidFill>
                <a:latin typeface="Times New Roman" panose="02020603050405020304" pitchFamily="18" charset="0"/>
                <a:cs typeface="Times New Roman" panose="02020603050405020304" pitchFamily="18" charset="0"/>
              </a:rPr>
              <a:t> when it is inactive</a:t>
            </a:r>
            <a:r>
              <a:rPr lang="en-US" dirty="0">
                <a:latin typeface="Times New Roman" panose="02020603050405020304" pitchFamily="18" charset="0"/>
                <a:cs typeface="Times New Roman" panose="02020603050405020304" pitchFamily="18" charset="0"/>
              </a:rPr>
              <a:t>, while it binds to </a:t>
            </a:r>
            <a:r>
              <a:rPr lang="en-US" b="1" u="sng" dirty="0">
                <a:solidFill>
                  <a:srgbClr val="FF0000"/>
                </a:solidFill>
                <a:latin typeface="Times New Roman" panose="02020603050405020304" pitchFamily="18" charset="0"/>
                <a:cs typeface="Times New Roman" panose="02020603050405020304" pitchFamily="18" charset="0"/>
              </a:rPr>
              <a:t>GTP</a:t>
            </a:r>
            <a:r>
              <a:rPr lang="en-US" dirty="0">
                <a:latin typeface="Times New Roman" panose="02020603050405020304" pitchFamily="18" charset="0"/>
                <a:cs typeface="Times New Roman" panose="02020603050405020304" pitchFamily="18" charset="0"/>
              </a:rPr>
              <a:t> when it is in </a:t>
            </a:r>
            <a:r>
              <a:rPr lang="en-US" b="1" dirty="0">
                <a:solidFill>
                  <a:srgbClr val="FF0000"/>
                </a:solidFill>
                <a:latin typeface="Times New Roman" panose="02020603050405020304" pitchFamily="18" charset="0"/>
                <a:cs typeface="Times New Roman" panose="02020603050405020304" pitchFamily="18" charset="0"/>
              </a:rPr>
              <a:t>the active state</a:t>
            </a:r>
            <a:r>
              <a:rPr lang="en-US" dirty="0">
                <a:latin typeface="Times New Roman" panose="02020603050405020304" pitchFamily="18" charset="0"/>
                <a:cs typeface="Times New Roman" panose="02020603050405020304" pitchFamily="18" charset="0"/>
              </a:rPr>
              <a:t>. </a:t>
            </a:r>
          </a:p>
          <a:p>
            <a:pPr algn="l" rtl="0"/>
            <a:r>
              <a:rPr lang="en-US" dirty="0">
                <a:latin typeface="Times New Roman" panose="02020603050405020304" pitchFamily="18" charset="0"/>
                <a:cs typeface="Times New Roman" panose="02020603050405020304" pitchFamily="18" charset="0"/>
              </a:rPr>
              <a:t>It is </a:t>
            </a:r>
            <a:r>
              <a:rPr lang="en-US" b="1" dirty="0">
                <a:solidFill>
                  <a:srgbClr val="FF0000"/>
                </a:solidFill>
                <a:latin typeface="Times New Roman" panose="02020603050405020304" pitchFamily="18" charset="0"/>
                <a:cs typeface="Times New Roman" panose="02020603050405020304" pitchFamily="18" charset="0"/>
              </a:rPr>
              <a:t>trimeric</a:t>
            </a:r>
            <a:r>
              <a:rPr lang="en-US" dirty="0">
                <a:latin typeface="Times New Roman" panose="02020603050405020304" pitchFamily="18" charset="0"/>
                <a:cs typeface="Times New Roman" panose="02020603050405020304" pitchFamily="18" charset="0"/>
              </a:rPr>
              <a:t> and composed of three subunits.</a:t>
            </a:r>
          </a:p>
          <a:p>
            <a:pPr algn="l" rtl="0"/>
            <a:endParaRPr lang="en-US" b="1" u="sng" dirty="0">
              <a:latin typeface="Times New Roman" panose="02020603050405020304" pitchFamily="18" charset="0"/>
              <a:cs typeface="Times New Roman" panose="02020603050405020304" pitchFamily="18" charset="0"/>
            </a:endParaRPr>
          </a:p>
          <a:p>
            <a:pPr algn="l" rtl="0"/>
            <a:r>
              <a:rPr lang="en-US" b="1" u="sng" dirty="0">
                <a:latin typeface="Times New Roman" panose="02020603050405020304" pitchFamily="18" charset="0"/>
                <a:cs typeface="Times New Roman" panose="02020603050405020304" pitchFamily="18" charset="0"/>
              </a:rPr>
              <a:t>GDP̸  GTP </a:t>
            </a:r>
            <a:r>
              <a:rPr lang="en-US" dirty="0">
                <a:latin typeface="Times New Roman" panose="02020603050405020304" pitchFamily="18" charset="0"/>
                <a:cs typeface="Times New Roman" panose="02020603050405020304" pitchFamily="18" charset="0"/>
              </a:rPr>
              <a:t>binding site associated with the </a:t>
            </a:r>
            <a:r>
              <a:rPr lang="en-US" b="1" dirty="0">
                <a:solidFill>
                  <a:srgbClr val="FF0000"/>
                </a:solidFill>
                <a:latin typeface="Times New Roman" panose="02020603050405020304" pitchFamily="18" charset="0"/>
                <a:cs typeface="Times New Roman" panose="02020603050405020304" pitchFamily="18" charset="0"/>
              </a:rPr>
              <a:t>α-subunit. </a:t>
            </a:r>
          </a:p>
          <a:p>
            <a:endParaRPr lang="ar-IQ" dirty="0"/>
          </a:p>
        </p:txBody>
      </p:sp>
    </p:spTree>
    <p:extLst>
      <p:ext uri="{BB962C8B-B14F-4D97-AF65-F5344CB8AC3E}">
        <p14:creationId xmlns:p14="http://schemas.microsoft.com/office/powerpoint/2010/main" val="1459049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DDBDBEA7-3DEA-0A46-97FE-E5556C6725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878497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52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8856984" cy="6408712"/>
          </a:xfrm>
        </p:spPr>
        <p:txBody>
          <a:bodyPr>
            <a:normAutofit fontScale="92500" lnSpcReduction="10000"/>
          </a:bodyPr>
          <a:lstStyle/>
          <a:p>
            <a:pPr algn="ctr" rtl="0"/>
            <a:r>
              <a:rPr lang="en-US" sz="4600" b="1" u="sng" dirty="0">
                <a:solidFill>
                  <a:srgbClr val="FF0000"/>
                </a:solidFill>
              </a:rPr>
              <a:t>Mechanism of action of transducin</a:t>
            </a:r>
            <a:r>
              <a:rPr lang="en-US" b="1" u="sng" dirty="0">
                <a:solidFill>
                  <a:srgbClr val="FF0000"/>
                </a:solidFill>
              </a:rPr>
              <a:t>: </a:t>
            </a:r>
            <a:endParaRPr lang="en-US" dirty="0">
              <a:solidFill>
                <a:srgbClr val="FF0000"/>
              </a:solidFill>
            </a:endParaRPr>
          </a:p>
          <a:p>
            <a:pPr algn="l" rtl="0"/>
            <a:r>
              <a:rPr lang="en-US" b="1" u="sng" dirty="0">
                <a:solidFill>
                  <a:srgbClr val="FF0000"/>
                </a:solidFill>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Photoactivated rhodopsin, metarhodopsin III</a:t>
            </a:r>
            <a:r>
              <a:rPr lang="en-US" sz="4600" b="1" dirty="0">
                <a:latin typeface="Times New Roman" panose="02020603050405020304" pitchFamily="18" charset="0"/>
                <a:cs typeface="Times New Roman" panose="02020603050405020304" pitchFamily="18" charset="0"/>
              </a:rPr>
              <a:t>, initiates </a:t>
            </a:r>
            <a:r>
              <a:rPr lang="en-US" b="1" dirty="0">
                <a:latin typeface="Times New Roman" panose="02020603050405020304" pitchFamily="18" charset="0"/>
                <a:cs typeface="Times New Roman" panose="02020603050405020304" pitchFamily="18" charset="0"/>
              </a:rPr>
              <a:t>guanine nucleotide amplification</a:t>
            </a:r>
            <a:r>
              <a:rPr lang="en-US" dirty="0">
                <a:latin typeface="Times New Roman" panose="02020603050405020304" pitchFamily="18" charset="0"/>
                <a:cs typeface="Times New Roman" panose="02020603050405020304" pitchFamily="18" charset="0"/>
              </a:rPr>
              <a:t>.</a:t>
            </a:r>
          </a:p>
          <a:p>
            <a:pPr algn="l" rtl="0"/>
            <a:r>
              <a:rPr lang="en-US" dirty="0">
                <a:latin typeface="Times New Roman" panose="02020603050405020304" pitchFamily="18" charset="0"/>
                <a:cs typeface="Times New Roman" panose="02020603050405020304" pitchFamily="18" charset="0"/>
              </a:rPr>
              <a:t> It </a:t>
            </a:r>
            <a:r>
              <a:rPr lang="en-US" b="1" dirty="0">
                <a:solidFill>
                  <a:srgbClr val="FF0000"/>
                </a:solidFill>
                <a:latin typeface="Times New Roman" panose="02020603050405020304" pitchFamily="18" charset="0"/>
                <a:cs typeface="Times New Roman" panose="02020603050405020304" pitchFamily="18" charset="0"/>
              </a:rPr>
              <a:t>interacts</a:t>
            </a:r>
            <a:r>
              <a:rPr lang="en-US" dirty="0">
                <a:latin typeface="Times New Roman" panose="02020603050405020304" pitchFamily="18" charset="0"/>
                <a:cs typeface="Times New Roman" panose="02020603050405020304" pitchFamily="18" charset="0"/>
              </a:rPr>
              <a:t> with the </a:t>
            </a:r>
            <a:r>
              <a:rPr lang="en-US" b="1" dirty="0">
                <a:latin typeface="Times New Roman" panose="02020603050405020304" pitchFamily="18" charset="0"/>
                <a:cs typeface="Times New Roman" panose="02020603050405020304" pitchFamily="18" charset="0"/>
              </a:rPr>
              <a:t>α-subunit of transducine </a:t>
            </a:r>
            <a:r>
              <a:rPr lang="en-US" dirty="0">
                <a:latin typeface="Times New Roman" panose="02020603050405020304" pitchFamily="18" charset="0"/>
                <a:cs typeface="Times New Roman" panose="02020603050405020304" pitchFamily="18" charset="0"/>
              </a:rPr>
              <a:t>catalyzing the exchange of bound </a:t>
            </a:r>
            <a:r>
              <a:rPr lang="en-US" b="1" dirty="0">
                <a:solidFill>
                  <a:srgbClr val="FF0000"/>
                </a:solidFill>
                <a:latin typeface="Times New Roman" panose="02020603050405020304" pitchFamily="18" charset="0"/>
                <a:cs typeface="Times New Roman" panose="02020603050405020304" pitchFamily="18" charset="0"/>
              </a:rPr>
              <a:t>GDP for GTP.</a:t>
            </a:r>
          </a:p>
          <a:p>
            <a:pPr algn="l" rtl="0"/>
            <a:r>
              <a:rPr lang="en-US" b="1" u="sng" dirty="0">
                <a:solidFill>
                  <a:srgbClr val="FF0000"/>
                </a:solidFill>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When </a:t>
            </a:r>
            <a:r>
              <a:rPr lang="en-US" b="1" dirty="0">
                <a:latin typeface="Times New Roman" panose="02020603050405020304" pitchFamily="18" charset="0"/>
                <a:cs typeface="Times New Roman" panose="02020603050405020304" pitchFamily="18" charset="0"/>
              </a:rPr>
              <a:t>transducine binds to GTP</a:t>
            </a:r>
            <a:r>
              <a:rPr lang="en-US" dirty="0">
                <a:latin typeface="Times New Roman" panose="02020603050405020304" pitchFamily="18" charset="0"/>
                <a:cs typeface="Times New Roman" panose="02020603050405020304" pitchFamily="18" charset="0"/>
              </a:rPr>
              <a:t>; the </a:t>
            </a:r>
            <a:r>
              <a:rPr lang="en-US" b="1" dirty="0">
                <a:solidFill>
                  <a:srgbClr val="FF0000"/>
                </a:solidFill>
                <a:latin typeface="Times New Roman" panose="02020603050405020304" pitchFamily="18" charset="0"/>
                <a:cs typeface="Times New Roman" panose="02020603050405020304" pitchFamily="18" charset="0"/>
              </a:rPr>
              <a:t>α-subunit</a:t>
            </a:r>
            <a:r>
              <a:rPr lang="en-US" dirty="0">
                <a:latin typeface="Times New Roman" panose="02020603050405020304" pitchFamily="18" charset="0"/>
                <a:cs typeface="Times New Roman" panose="02020603050405020304" pitchFamily="18" charset="0"/>
              </a:rPr>
              <a:t> gets dissociated from </a:t>
            </a:r>
            <a:r>
              <a:rPr lang="en-US" b="1" dirty="0">
                <a:solidFill>
                  <a:srgbClr val="FF0000"/>
                </a:solidFill>
                <a:latin typeface="Times New Roman" panose="02020603050405020304" pitchFamily="18" charset="0"/>
                <a:cs typeface="Times New Roman" panose="02020603050405020304" pitchFamily="18" charset="0"/>
              </a:rPr>
              <a:t>β and γ –subunits</a:t>
            </a:r>
            <a:r>
              <a:rPr lang="en-US" dirty="0">
                <a:latin typeface="Times New Roman" panose="02020603050405020304" pitchFamily="18" charset="0"/>
                <a:cs typeface="Times New Roman" panose="02020603050405020304" pitchFamily="18" charset="0"/>
              </a:rPr>
              <a:t>, activating the transducine (Tα-GTP complex). </a:t>
            </a:r>
          </a:p>
          <a:p>
            <a:pPr algn="l" rtl="0"/>
            <a:r>
              <a:rPr lang="en-US" b="1" u="sng" dirty="0">
                <a:solidFill>
                  <a:srgbClr val="FF0000"/>
                </a:solidFill>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activated transducine </a:t>
            </a:r>
            <a:r>
              <a:rPr lang="en-US" dirty="0">
                <a:latin typeface="Times New Roman" panose="02020603050405020304" pitchFamily="18" charset="0"/>
                <a:cs typeface="Times New Roman" panose="02020603050405020304" pitchFamily="18" charset="0"/>
              </a:rPr>
              <a:t>in turn </a:t>
            </a:r>
            <a:r>
              <a:rPr lang="en-US" b="1" dirty="0">
                <a:solidFill>
                  <a:srgbClr val="FF0000"/>
                </a:solidFill>
                <a:latin typeface="Times New Roman" panose="02020603050405020304" pitchFamily="18" charset="0"/>
                <a:cs typeface="Times New Roman" panose="02020603050405020304" pitchFamily="18" charset="0"/>
              </a:rPr>
              <a:t>activate phosphodiesterase </a:t>
            </a:r>
            <a:r>
              <a:rPr lang="en-US" dirty="0">
                <a:latin typeface="Times New Roman" panose="02020603050405020304" pitchFamily="18" charset="0"/>
                <a:cs typeface="Times New Roman" panose="02020603050405020304" pitchFamily="18" charset="0"/>
              </a:rPr>
              <a:t>(PDE) by binding to inhibitory γ –subunit and removing this. Thus activating the α, β subunit of PDE (PDE α  β).</a:t>
            </a:r>
          </a:p>
        </p:txBody>
      </p:sp>
    </p:spTree>
    <p:extLst>
      <p:ext uri="{BB962C8B-B14F-4D97-AF65-F5344CB8AC3E}">
        <p14:creationId xmlns:p14="http://schemas.microsoft.com/office/powerpoint/2010/main" val="326946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45160E8F-8598-2643-9732-84CE41D91DA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8928991" cy="638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48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6672"/>
            <a:ext cx="9144000" cy="6381328"/>
          </a:xfrm>
        </p:spPr>
        <p:txBody>
          <a:bodyPr>
            <a:normAutofit lnSpcReduction="10000"/>
          </a:bodyPr>
          <a:lstStyle/>
          <a:p>
            <a:pPr algn="l" rtl="0"/>
            <a:r>
              <a:rPr lang="en-US" b="1" u="sng" dirty="0">
                <a:solidFill>
                  <a:srgbClr val="FF0000"/>
                </a:solidFill>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The </a:t>
            </a:r>
            <a:r>
              <a:rPr lang="en-US" b="1" dirty="0">
                <a:solidFill>
                  <a:srgbClr val="FF0000"/>
                </a:solidFill>
                <a:latin typeface="Times New Roman" panose="02020603050405020304" pitchFamily="18" charset="0"/>
                <a:cs typeface="Times New Roman" panose="02020603050405020304" pitchFamily="18" charset="0"/>
              </a:rPr>
              <a:t>activated PDE α β</a:t>
            </a:r>
            <a:r>
              <a:rPr lang="en-US" dirty="0">
                <a:latin typeface="Times New Roman" panose="02020603050405020304" pitchFamily="18" charset="0"/>
                <a:cs typeface="Times New Roman" panose="02020603050405020304" pitchFamily="18" charset="0"/>
              </a:rPr>
              <a:t> then catalyzes the hydrolysis of second messenger </a:t>
            </a:r>
            <a:r>
              <a:rPr lang="en-US" b="1" dirty="0">
                <a:latin typeface="Times New Roman" panose="02020603050405020304" pitchFamily="18" charset="0"/>
                <a:cs typeface="Times New Roman" panose="02020603050405020304" pitchFamily="18" charset="0"/>
              </a:rPr>
              <a:t>(cGMP) to 5-AMP</a:t>
            </a: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lowering the c-GMP </a:t>
            </a:r>
            <a:r>
              <a:rPr lang="en-US" dirty="0">
                <a:latin typeface="Times New Roman" panose="02020603050405020304" pitchFamily="18" charset="0"/>
                <a:cs typeface="Times New Roman" panose="02020603050405020304" pitchFamily="18" charset="0"/>
              </a:rPr>
              <a:t>level to the plasma membrane of the outer segment, </a:t>
            </a:r>
            <a:r>
              <a:rPr lang="en-US" b="1" dirty="0">
                <a:latin typeface="Times New Roman" panose="02020603050405020304" pitchFamily="18" charset="0"/>
                <a:cs typeface="Times New Roman" panose="02020603050405020304" pitchFamily="18" charset="0"/>
              </a:rPr>
              <a:t>causing the Na+ channels to </a:t>
            </a:r>
            <a:r>
              <a:rPr lang="en-US" sz="4000" b="1" u="sng" dirty="0">
                <a:solidFill>
                  <a:srgbClr val="FF0000"/>
                </a:solidFill>
                <a:latin typeface="Times New Roman" panose="02020603050405020304" pitchFamily="18" charset="0"/>
                <a:cs typeface="Times New Roman" panose="02020603050405020304" pitchFamily="18" charset="0"/>
              </a:rPr>
              <a:t>close.   </a:t>
            </a:r>
          </a:p>
          <a:p>
            <a:pPr algn="l" rtl="0"/>
            <a:r>
              <a:rPr lang="en-US" b="1" dirty="0">
                <a:latin typeface="Times New Roman" panose="02020603050405020304" pitchFamily="18" charset="0"/>
                <a:cs typeface="Times New Roman" panose="02020603050405020304" pitchFamily="18" charset="0"/>
              </a:rPr>
              <a:t>Thus</a:t>
            </a:r>
            <a:r>
              <a:rPr lang="en-US" dirty="0">
                <a:latin typeface="Times New Roman" panose="02020603050405020304" pitchFamily="18" charset="0"/>
                <a:cs typeface="Times New Roman" panose="02020603050405020304" pitchFamily="18" charset="0"/>
              </a:rPr>
              <a:t> in the </a:t>
            </a:r>
            <a:r>
              <a:rPr lang="en-US" sz="4600" b="1" u="sng" dirty="0">
                <a:solidFill>
                  <a:srgbClr val="FF0000"/>
                </a:solidFill>
                <a:latin typeface="Times New Roman" panose="02020603050405020304" pitchFamily="18" charset="0"/>
                <a:cs typeface="Times New Roman" panose="02020603050405020304" pitchFamily="18" charset="0"/>
              </a:rPr>
              <a:t>dark,</a:t>
            </a:r>
            <a:r>
              <a:rPr lang="en-US" dirty="0">
                <a:latin typeface="Times New Roman" panose="02020603050405020304" pitchFamily="18" charset="0"/>
                <a:cs typeface="Times New Roman" panose="02020603050405020304" pitchFamily="18" charset="0"/>
              </a:rPr>
              <a:t> there are </a:t>
            </a:r>
            <a:r>
              <a:rPr lang="en-US" b="1" dirty="0">
                <a:solidFill>
                  <a:srgbClr val="FF0000"/>
                </a:solidFill>
                <a:latin typeface="Times New Roman" panose="02020603050405020304" pitchFamily="18" charset="0"/>
                <a:cs typeface="Times New Roman" panose="02020603050405020304" pitchFamily="18" charset="0"/>
              </a:rPr>
              <a:t>high level of c-GMP</a:t>
            </a:r>
            <a:r>
              <a:rPr lang="en-US" dirty="0">
                <a:latin typeface="Times New Roman" panose="02020603050405020304" pitchFamily="18" charset="0"/>
                <a:cs typeface="Times New Roman" panose="02020603050405020304" pitchFamily="18" charset="0"/>
              </a:rPr>
              <a:t>, which binds to the Na+ channels, causing them to </a:t>
            </a:r>
            <a:r>
              <a:rPr lang="en-US" sz="4600" b="1" u="sng" dirty="0">
                <a:solidFill>
                  <a:srgbClr val="FF0000"/>
                </a:solidFill>
                <a:latin typeface="Times New Roman" panose="02020603050405020304" pitchFamily="18" charset="0"/>
                <a:cs typeface="Times New Roman" panose="02020603050405020304" pitchFamily="18" charset="0"/>
              </a:rPr>
              <a:t>open</a:t>
            </a:r>
            <a:r>
              <a:rPr lang="en-US" dirty="0">
                <a:latin typeface="Times New Roman" panose="02020603050405020304" pitchFamily="18" charset="0"/>
                <a:cs typeface="Times New Roman" panose="02020603050405020304" pitchFamily="18" charset="0"/>
              </a:rPr>
              <a:t>. </a:t>
            </a:r>
          </a:p>
          <a:p>
            <a:pPr algn="l" rtl="0"/>
            <a:r>
              <a:rPr lang="en-US" b="1" dirty="0">
                <a:latin typeface="Times New Roman" panose="02020603050405020304" pitchFamily="18" charset="0"/>
                <a:cs typeface="Times New Roman" panose="02020603050405020304" pitchFamily="18" charset="0"/>
              </a:rPr>
              <a:t>While</a:t>
            </a:r>
            <a:r>
              <a:rPr lang="en-US" dirty="0">
                <a:latin typeface="Times New Roman" panose="02020603050405020304" pitchFamily="18" charset="0"/>
                <a:cs typeface="Times New Roman" panose="02020603050405020304" pitchFamily="18" charset="0"/>
              </a:rPr>
              <a:t> the opposite in the </a:t>
            </a:r>
            <a:r>
              <a:rPr lang="en-US" sz="4600" b="1" u="sng" dirty="0">
                <a:solidFill>
                  <a:srgbClr val="FF0000"/>
                </a:solidFill>
                <a:latin typeface="Times New Roman" panose="02020603050405020304" pitchFamily="18" charset="0"/>
                <a:cs typeface="Times New Roman" panose="02020603050405020304" pitchFamily="18" charset="0"/>
              </a:rPr>
              <a:t>light</a:t>
            </a:r>
            <a:r>
              <a:rPr lang="en-US" dirty="0">
                <a:latin typeface="Times New Roman" panose="02020603050405020304" pitchFamily="18" charset="0"/>
                <a:cs typeface="Times New Roman" panose="02020603050405020304" pitchFamily="18" charset="0"/>
              </a:rPr>
              <a:t>, photo-activated rhodopsin, through transducine and phosphodiesterase, </a:t>
            </a:r>
            <a:r>
              <a:rPr lang="en-US" b="1" dirty="0">
                <a:latin typeface="Times New Roman" panose="02020603050405020304" pitchFamily="18" charset="0"/>
                <a:cs typeface="Times New Roman" panose="02020603050405020304" pitchFamily="18" charset="0"/>
              </a:rPr>
              <a:t>lowers the levels of c-GMP, thus </a:t>
            </a:r>
            <a:r>
              <a:rPr lang="en-US" b="1" dirty="0">
                <a:solidFill>
                  <a:srgbClr val="FF0000"/>
                </a:solidFill>
                <a:latin typeface="Times New Roman" panose="02020603050405020304" pitchFamily="18" charset="0"/>
                <a:cs typeface="Times New Roman" panose="02020603050405020304" pitchFamily="18" charset="0"/>
              </a:rPr>
              <a:t>closing the most of Na+ channels. </a:t>
            </a:r>
          </a:p>
          <a:p>
            <a:endParaRPr lang="ar-IQ" dirty="0"/>
          </a:p>
        </p:txBody>
      </p:sp>
    </p:spTree>
    <p:extLst>
      <p:ext uri="{BB962C8B-B14F-4D97-AF65-F5344CB8AC3E}">
        <p14:creationId xmlns:p14="http://schemas.microsoft.com/office/powerpoint/2010/main" val="32716123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856984" cy="6466730"/>
          </a:xfrm>
        </p:spPr>
        <p:txBody>
          <a:bodyPr/>
          <a:lstStyle/>
          <a:p>
            <a:endParaRPr lang="ar-IQ"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404664"/>
            <a:ext cx="864096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2823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8673956-D67A-CC4A-9436-31B236356E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536" y="0"/>
            <a:ext cx="993710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00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74E3B9-F3B2-B04E-B4FA-5E50881364A6}"/>
              </a:ext>
            </a:extLst>
          </p:cNvPr>
          <p:cNvSpPr txBox="1"/>
          <p:nvPr/>
        </p:nvSpPr>
        <p:spPr>
          <a:xfrm>
            <a:off x="179512" y="188640"/>
            <a:ext cx="8856984" cy="6463308"/>
          </a:xfrm>
          <a:prstGeom prst="rect">
            <a:avLst/>
          </a:prstGeom>
          <a:noFill/>
        </p:spPr>
        <p:txBody>
          <a:bodyPr wrap="square">
            <a:spAutoFit/>
          </a:bodyPr>
          <a:lstStyle/>
          <a:p>
            <a:pPr algn="ctr"/>
            <a:r>
              <a:rPr lang="en-US" sz="3200" b="1" u="sng" dirty="0">
                <a:solidFill>
                  <a:srgbClr val="FF0000"/>
                </a:solidFill>
                <a:latin typeface="Times New Roman" panose="02020603050405020304" pitchFamily="18" charset="0"/>
                <a:cs typeface="Times New Roman" panose="02020603050405020304" pitchFamily="18" charset="0"/>
              </a:rPr>
              <a:t>Retinoids and Aging</a:t>
            </a:r>
            <a:endParaRPr lang="en-US" sz="3200" b="1" i="0" u="sng" strike="noStrike" dirty="0">
              <a:solidFill>
                <a:srgbClr val="FF0000"/>
              </a:solidFill>
              <a:effectLst/>
              <a:latin typeface="Times New Roman" panose="02020603050405020304" pitchFamily="18" charset="0"/>
              <a:cs typeface="Times New Roman" panose="02020603050405020304" pitchFamily="18" charset="0"/>
            </a:endParaRPr>
          </a:p>
          <a:p>
            <a:pPr algn="l"/>
            <a:r>
              <a:rPr lang="en-US" sz="2800" b="0" i="0" strike="noStrike" dirty="0">
                <a:effectLst/>
                <a:latin typeface="Times New Roman" panose="02020603050405020304" pitchFamily="18" charset="0"/>
                <a:cs typeface="Times New Roman" panose="02020603050405020304" pitchFamily="18" charset="0"/>
              </a:rPr>
              <a:t>Retinoids also increase cell turnover in the skin, making way for new cell growth ,it can boost the production of </a:t>
            </a: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hyaluronic acid </a:t>
            </a:r>
            <a:r>
              <a:rPr lang="en-US" sz="2800" b="0" i="0" strike="noStrike" dirty="0">
                <a:effectLst/>
                <a:latin typeface="Times New Roman" panose="02020603050405020304" pitchFamily="18" charset="0"/>
                <a:cs typeface="Times New Roman" panose="02020603050405020304" pitchFamily="18" charset="0"/>
              </a:rPr>
              <a:t>and </a:t>
            </a: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collagen</a:t>
            </a:r>
            <a:r>
              <a:rPr lang="en-US" sz="2800" b="0" i="0" strike="noStrike" dirty="0">
                <a:effectLst/>
                <a:latin typeface="Times New Roman" panose="02020603050405020304" pitchFamily="18" charset="0"/>
                <a:cs typeface="Times New Roman" panose="02020603050405020304" pitchFamily="18" charset="0"/>
              </a:rPr>
              <a:t> in the skin and </a:t>
            </a:r>
            <a:r>
              <a:rPr lang="en-US" sz="2800" b="0" i="0" strike="noStrike" dirty="0">
                <a:solidFill>
                  <a:srgbClr val="FF0000"/>
                </a:solidFill>
                <a:effectLst/>
                <a:latin typeface="Times New Roman" panose="02020603050405020304" pitchFamily="18" charset="0"/>
                <a:cs typeface="Times New Roman" panose="02020603050405020304" pitchFamily="18" charset="0"/>
              </a:rPr>
              <a:t>reduce the breakdown</a:t>
            </a:r>
            <a:r>
              <a:rPr lang="en-US" sz="2800" b="0" i="0" strike="noStrike" dirty="0">
                <a:effectLst/>
                <a:latin typeface="Times New Roman" panose="02020603050405020304" pitchFamily="18" charset="0"/>
                <a:cs typeface="Times New Roman" panose="02020603050405020304" pitchFamily="18" charset="0"/>
              </a:rPr>
              <a:t> of collagen that already exists in the skin. </a:t>
            </a:r>
          </a:p>
          <a:p>
            <a:pPr algn="l"/>
            <a:r>
              <a:rPr lang="en-US" sz="2800" b="0" i="0" strike="noStrike" dirty="0">
                <a:effectLst/>
                <a:latin typeface="Times New Roman" panose="02020603050405020304" pitchFamily="18" charset="0"/>
                <a:cs typeface="Times New Roman" panose="02020603050405020304" pitchFamily="18" charset="0"/>
              </a:rPr>
              <a:t>Collagen is essential to strong, youthful-looking skin. </a:t>
            </a:r>
            <a:r>
              <a:rPr lang="en-US" sz="2800" dirty="0">
                <a:latin typeface="Times New Roman" panose="02020603050405020304" pitchFamily="18" charset="0"/>
                <a:cs typeface="Times New Roman" panose="02020603050405020304" pitchFamily="18" charset="0"/>
              </a:rPr>
              <a:t>In aging </a:t>
            </a:r>
            <a:r>
              <a:rPr lang="en-US" sz="2800" b="0" i="0" strike="noStrike" dirty="0">
                <a:effectLst/>
                <a:latin typeface="Times New Roman" panose="02020603050405020304" pitchFamily="18" charset="0"/>
                <a:cs typeface="Times New Roman" panose="02020603050405020304" pitchFamily="18" charset="0"/>
              </a:rPr>
              <a:t>, the body begins to produce less </a:t>
            </a:r>
            <a:r>
              <a:rPr lang="en-US" sz="2800" b="1" i="0" strike="noStrike"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collagen and elastin</a:t>
            </a:r>
            <a:r>
              <a:rPr lang="en-US" sz="2800" b="0" i="0" strike="noStrike" dirty="0">
                <a:effectLs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The</a:t>
            </a:r>
            <a:r>
              <a:rPr lang="en-US" sz="2800" b="0" i="0" strike="noStrike" dirty="0">
                <a:effectLst/>
                <a:latin typeface="Times New Roman" panose="02020603050405020304" pitchFamily="18" charset="0"/>
                <a:cs typeface="Times New Roman" panose="02020603050405020304" pitchFamily="18" charset="0"/>
              </a:rPr>
              <a:t> body also begins to break down </a:t>
            </a:r>
            <a:r>
              <a:rPr lang="en-US" sz="2800" dirty="0">
                <a:latin typeface="Times New Roman" panose="02020603050405020304" pitchFamily="18" charset="0"/>
                <a:cs typeface="Times New Roman" panose="02020603050405020304" pitchFamily="18" charset="0"/>
              </a:rPr>
              <a:t>the</a:t>
            </a:r>
            <a:r>
              <a:rPr lang="en-US" sz="2800" b="0" i="0" strike="noStrike" dirty="0">
                <a:effectLst/>
                <a:latin typeface="Times New Roman" panose="02020603050405020304" pitchFamily="18" charset="0"/>
                <a:cs typeface="Times New Roman" panose="02020603050405020304" pitchFamily="18" charset="0"/>
              </a:rPr>
              <a:t> collagen, elastin, and fat stores. This can contribute to thin and sagging skin, fine lines, and wrinkles.</a:t>
            </a:r>
          </a:p>
          <a:p>
            <a:pPr algn="l"/>
            <a:r>
              <a:rPr lang="en-US" sz="2800" b="0" i="0" strike="noStrike" dirty="0">
                <a:effectLst/>
                <a:latin typeface="Times New Roman" panose="02020603050405020304" pitchFamily="18" charset="0"/>
                <a:cs typeface="Times New Roman" panose="02020603050405020304" pitchFamily="18" charset="0"/>
              </a:rPr>
              <a:t>In addition to preserving </a:t>
            </a:r>
            <a:r>
              <a:rPr lang="en-US" sz="2800" dirty="0">
                <a:latin typeface="Times New Roman" panose="02020603050405020304" pitchFamily="18" charset="0"/>
                <a:cs typeface="Times New Roman" panose="02020603050405020304" pitchFamily="18" charset="0"/>
              </a:rPr>
              <a:t>the</a:t>
            </a:r>
            <a:r>
              <a:rPr lang="en-US" sz="2800" b="0" i="0" strike="noStrike" dirty="0">
                <a:effectLst/>
                <a:latin typeface="Times New Roman" panose="02020603050405020304" pitchFamily="18" charset="0"/>
                <a:cs typeface="Times New Roman" panose="02020603050405020304" pitchFamily="18" charset="0"/>
              </a:rPr>
              <a:t> collagen stores, retinoids can also promote </a:t>
            </a:r>
            <a:r>
              <a:rPr lang="en-US" sz="2800" b="0" i="0" strike="noStrike" dirty="0">
                <a:solidFill>
                  <a:srgbClr val="FF0000"/>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new collagen production</a:t>
            </a:r>
            <a:r>
              <a:rPr lang="en-US" sz="2800" b="0" i="0" strike="noStrike" dirty="0">
                <a:effectLst/>
                <a:latin typeface="Times New Roman" panose="02020603050405020304" pitchFamily="18" charset="0"/>
                <a:cs typeface="Times New Roman" panose="02020603050405020304" pitchFamily="18" charset="0"/>
              </a:rPr>
              <a:t>.</a:t>
            </a:r>
          </a:p>
          <a:p>
            <a:pPr algn="l"/>
            <a:r>
              <a:rPr lang="en-US" sz="2800" b="0" i="0" strike="noStrike" dirty="0">
                <a:effectLst/>
                <a:latin typeface="Times New Roman" panose="02020603050405020304" pitchFamily="18" charset="0"/>
                <a:cs typeface="Times New Roman" panose="02020603050405020304" pitchFamily="18" charset="0"/>
              </a:rPr>
              <a:t>This may help “fill in” or reduce the appearance of existing wrinkles and help prevent new ones from forming.</a:t>
            </a:r>
          </a:p>
          <a:p>
            <a:pPr algn="l"/>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62252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FDFB4F-9C8C-FC4A-AF08-7B60DC0322AF}"/>
              </a:ext>
            </a:extLst>
          </p:cNvPr>
          <p:cNvSpPr txBox="1"/>
          <p:nvPr/>
        </p:nvSpPr>
        <p:spPr>
          <a:xfrm>
            <a:off x="179512" y="116632"/>
            <a:ext cx="8496944" cy="6124754"/>
          </a:xfrm>
          <a:prstGeom prst="rect">
            <a:avLst/>
          </a:prstGeom>
          <a:noFill/>
        </p:spPr>
        <p:txBody>
          <a:bodyPr wrap="square">
            <a:spAutoFit/>
          </a:bodyPr>
          <a:lstStyle/>
          <a:p>
            <a:pPr marL="0" algn="l" defTabSz="914400" rtl="0" eaLnBrk="1" latinLnBrk="0" hangingPunct="1"/>
            <a:r>
              <a:rPr lang="en-US" sz="2800" b="0" i="0" u="none" strike="noStrike" dirty="0">
                <a:effectLst/>
                <a:latin typeface="Times New Roman" panose="02020603050405020304" pitchFamily="18" charset="0"/>
                <a:cs typeface="Times New Roman" panose="02020603050405020304" pitchFamily="18" charset="0"/>
              </a:rPr>
              <a:t>Retinoids work by neutralizing </a:t>
            </a:r>
            <a:r>
              <a:rPr lang="en-US" sz="2800" b="0" i="0" u="none" strike="noStrike" dirty="0">
                <a:solidFill>
                  <a:srgbClr val="FF0000"/>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free radicals</a:t>
            </a:r>
            <a:r>
              <a:rPr lang="en-US" sz="28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2800" b="0" i="0" u="none" strike="noStrike" dirty="0">
                <a:effectLst/>
                <a:latin typeface="Times New Roman" panose="02020603050405020304" pitchFamily="18" charset="0"/>
                <a:cs typeface="Times New Roman" panose="02020603050405020304" pitchFamily="18" charset="0"/>
              </a:rPr>
              <a:t>in the skin that may be causing </a:t>
            </a:r>
            <a:r>
              <a:rPr lang="en-US" sz="2800" b="0" i="0" u="none" strike="noStrike" dirty="0">
                <a:solidFill>
                  <a:srgbClr val="FF000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collagen</a:t>
            </a:r>
            <a:r>
              <a:rPr lang="en-US" sz="2800" b="0" i="0" u="none" strike="noStrike" dirty="0">
                <a:solidFill>
                  <a:srgbClr val="FF0000"/>
                </a:solidFill>
                <a:effectLst/>
                <a:latin typeface="Times New Roman" panose="02020603050405020304" pitchFamily="18" charset="0"/>
                <a:cs typeface="Times New Roman" panose="02020603050405020304" pitchFamily="18" charset="0"/>
              </a:rPr>
              <a:t> </a:t>
            </a:r>
            <a:r>
              <a:rPr lang="en-US" sz="2800" b="0" i="0" u="none" strike="noStrike" dirty="0">
                <a:effectLst/>
                <a:latin typeface="Times New Roman" panose="02020603050405020304" pitchFamily="18" charset="0"/>
                <a:cs typeface="Times New Roman" panose="02020603050405020304" pitchFamily="18" charset="0"/>
              </a:rPr>
              <a:t>damage. They can also enhance skin shedding and reduce inflammation.</a:t>
            </a:r>
          </a:p>
          <a:p>
            <a:pPr marL="0" algn="l" defTabSz="914400" rtl="0" eaLnBrk="1" latinLnBrk="0" hangingPunct="1"/>
            <a:r>
              <a:rPr lang="en-US" sz="2800" b="0" i="0" u="none" strike="noStrike" dirty="0">
                <a:effectLst/>
                <a:latin typeface="Times New Roman" panose="02020603050405020304" pitchFamily="18" charset="0"/>
                <a:cs typeface="Times New Roman" panose="02020603050405020304" pitchFamily="18" charset="0"/>
              </a:rPr>
              <a:t>Retinoids reduce fine lines and wrinkles by increasing the production of collagen. They also stimulate the production of </a:t>
            </a:r>
            <a:r>
              <a:rPr lang="en-US" sz="2800" b="0" i="0" u="none" strike="noStrike" dirty="0">
                <a:solidFill>
                  <a:srgbClr val="FF0000"/>
                </a:solidFill>
                <a:effectLst/>
                <a:latin typeface="Times New Roman" panose="02020603050405020304" pitchFamily="18" charset="0"/>
                <a:cs typeface="Times New Roman" panose="02020603050405020304" pitchFamily="18" charset="0"/>
              </a:rPr>
              <a:t>new blood vessels </a:t>
            </a:r>
            <a:r>
              <a:rPr lang="en-US" sz="2800" b="0" i="0" u="none" strike="noStrike" dirty="0">
                <a:effectLst/>
                <a:latin typeface="Times New Roman" panose="02020603050405020304" pitchFamily="18" charset="0"/>
                <a:cs typeface="Times New Roman" panose="02020603050405020304" pitchFamily="18" charset="0"/>
              </a:rPr>
              <a:t>in the skin, which improves skin color. Additional benefits include fading age spots and softening rough patches of skin. However, it takes three to six months of regular use before improvements in wrinkles are apparent—and the best results take six to 12 months.</a:t>
            </a:r>
          </a:p>
          <a:p>
            <a:pPr marL="0" algn="l" defTabSz="914400" rtl="0" eaLnBrk="1" latinLnBrk="0" hangingPunct="1"/>
            <a:r>
              <a:rPr lang="en-US" sz="2800" b="0" i="0" u="none" strike="noStrike" dirty="0">
                <a:effectLst/>
                <a:latin typeface="Times New Roman" panose="02020603050405020304" pitchFamily="18" charset="0"/>
                <a:cs typeface="Times New Roman" panose="02020603050405020304" pitchFamily="18" charset="0"/>
              </a:rPr>
              <a:t>Tretinoin also known as retinoic acid is a prescription strength form of synthetic vitamin A that is used by doctors to treat acne and sun damaged skin. </a:t>
            </a:r>
            <a:endParaRPr lang="en-IQ"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6034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04664"/>
            <a:ext cx="8856984" cy="6336704"/>
          </a:xfrm>
        </p:spPr>
        <p:txBody>
          <a:bodyPr>
            <a:normAutofit fontScale="85000" lnSpcReduction="20000"/>
          </a:bodyPr>
          <a:lstStyle/>
          <a:p>
            <a:pPr algn="l"/>
            <a:r>
              <a:rPr lang="en-US" sz="4200" b="1" u="sng" dirty="0">
                <a:solidFill>
                  <a:srgbClr val="FF0000"/>
                </a:solidFill>
              </a:rPr>
              <a:t>Deficiency:</a:t>
            </a:r>
            <a:endParaRPr lang="en-US" sz="4200" dirty="0">
              <a:solidFill>
                <a:srgbClr val="FF0000"/>
              </a:solidFill>
            </a:endParaRPr>
          </a:p>
          <a:p>
            <a:pPr algn="l"/>
            <a:r>
              <a:rPr lang="en-US" dirty="0"/>
              <a:t>Vitamin A deficiency can occur as either a </a:t>
            </a:r>
            <a:r>
              <a:rPr lang="en-US" b="1" dirty="0"/>
              <a:t>primary or a secondary deficiency.</a:t>
            </a:r>
            <a:r>
              <a:rPr lang="en-US" dirty="0"/>
              <a:t> </a:t>
            </a:r>
          </a:p>
          <a:p>
            <a:pPr algn="l"/>
            <a:r>
              <a:rPr lang="en-US" b="1" u="sng" dirty="0">
                <a:solidFill>
                  <a:srgbClr val="FF0000"/>
                </a:solidFill>
              </a:rPr>
              <a:t>Primary vitamin A deficiency </a:t>
            </a:r>
            <a:r>
              <a:rPr lang="en-US" dirty="0"/>
              <a:t>occurs among children and adults who </a:t>
            </a:r>
            <a:r>
              <a:rPr lang="en-US" b="1" dirty="0"/>
              <a:t>do not consume an adequate intake of provitamin A.</a:t>
            </a:r>
            <a:endParaRPr lang="en-US" dirty="0"/>
          </a:p>
          <a:p>
            <a:pPr algn="l"/>
            <a:r>
              <a:rPr lang="en-US" b="1" u="sng" dirty="0">
                <a:solidFill>
                  <a:srgbClr val="FF0000"/>
                </a:solidFill>
              </a:rPr>
              <a:t>Secondary vitamin A deficiency</a:t>
            </a:r>
            <a:r>
              <a:rPr lang="en-US" u="sng" dirty="0">
                <a:solidFill>
                  <a:srgbClr val="FF0000"/>
                </a:solidFill>
              </a:rPr>
              <a:t> </a:t>
            </a:r>
            <a:r>
              <a:rPr lang="en-US" dirty="0"/>
              <a:t>is associated with chronic malabsorption of lipids, impaired bile production and release, and chronic exposure to oxidants, such as cigarette smoke, and chronic alcoholism.</a:t>
            </a:r>
          </a:p>
          <a:p>
            <a:pPr algn="l"/>
            <a:r>
              <a:rPr lang="en-US" dirty="0"/>
              <a:t> Vitamin A is a fat soluble vitamin and </a:t>
            </a:r>
            <a:r>
              <a:rPr lang="en-US" b="1" dirty="0">
                <a:solidFill>
                  <a:srgbClr val="FF0000"/>
                </a:solidFill>
              </a:rPr>
              <a:t>depends on micellar solubilization for dispersion into the small intestine</a:t>
            </a:r>
            <a:r>
              <a:rPr lang="en-US" dirty="0"/>
              <a:t>, which results in poor use of vitamin A from low-fat diets. </a:t>
            </a:r>
          </a:p>
          <a:p>
            <a:pPr algn="l"/>
            <a:r>
              <a:rPr lang="en-US" b="1" dirty="0"/>
              <a:t>Zinc deficiency</a:t>
            </a:r>
            <a:r>
              <a:rPr lang="en-US" dirty="0"/>
              <a:t> can also</a:t>
            </a:r>
            <a:r>
              <a:rPr lang="en-US" b="1" dirty="0"/>
              <a:t> </a:t>
            </a:r>
            <a:r>
              <a:rPr lang="en-US" b="1" dirty="0">
                <a:solidFill>
                  <a:srgbClr val="FF0000"/>
                </a:solidFill>
              </a:rPr>
              <a:t>impair absorption, transport, and metabolism of vitamin A </a:t>
            </a:r>
            <a:r>
              <a:rPr lang="en-US" dirty="0"/>
              <a:t>because it is essential for the synthesis of the vitamin A transport proteins and as the cofactor in conversion of retinol to retinal.</a:t>
            </a:r>
          </a:p>
          <a:p>
            <a:pPr algn="l"/>
            <a:endParaRPr lang="ar-IQ" dirty="0"/>
          </a:p>
        </p:txBody>
      </p:sp>
    </p:spTree>
    <p:extLst>
      <p:ext uri="{BB962C8B-B14F-4D97-AF65-F5344CB8AC3E}">
        <p14:creationId xmlns:p14="http://schemas.microsoft.com/office/powerpoint/2010/main" val="2539591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260648"/>
            <a:ext cx="9036496" cy="6480720"/>
          </a:xfrm>
        </p:spPr>
        <p:txBody>
          <a:bodyPr>
            <a:normAutofit/>
          </a:bodyPr>
          <a:lstStyle/>
          <a:p>
            <a:pPr algn="ctr"/>
            <a:r>
              <a:rPr lang="en-US" b="1" u="sng" dirty="0">
                <a:solidFill>
                  <a:srgbClr val="FF0000"/>
                </a:solidFill>
                <a:latin typeface="Times New Roman" panose="02020603050405020304" pitchFamily="18" charset="0"/>
                <a:cs typeface="Times New Roman" panose="02020603050405020304" pitchFamily="18" charset="0"/>
              </a:rPr>
              <a:t>Causes for vitamin A deficiency</a:t>
            </a:r>
            <a:endParaRPr lang="en-US" dirty="0">
              <a:solidFill>
                <a:srgbClr val="FF0000"/>
              </a:solidFill>
              <a:latin typeface="Times New Roman" panose="02020603050405020304" pitchFamily="18" charset="0"/>
              <a:cs typeface="Times New Roman" panose="02020603050405020304" pitchFamily="18" charset="0"/>
            </a:endParaRPr>
          </a:p>
          <a:p>
            <a:pPr algn="l"/>
            <a:r>
              <a:rPr lang="en-US" b="1" dirty="0">
                <a:solidFill>
                  <a:srgbClr val="FF0000"/>
                </a:solidFill>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Decreased intake.       </a:t>
            </a:r>
          </a:p>
          <a:p>
            <a:pPr algn="l"/>
            <a:r>
              <a:rPr lang="en-US" b="1" dirty="0">
                <a:solidFill>
                  <a:srgbClr val="FF0000"/>
                </a:solidFill>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Obstructive jaundice causing defective absorption.</a:t>
            </a:r>
          </a:p>
          <a:p>
            <a:pPr algn="l"/>
            <a:r>
              <a:rPr lang="en-US" b="1" dirty="0">
                <a:solidFill>
                  <a:srgbClr val="FF0000"/>
                </a:solidFill>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Cirrhosis of liver leading to reduced synthesis of RBP.</a:t>
            </a:r>
          </a:p>
          <a:p>
            <a:pPr algn="l"/>
            <a:r>
              <a:rPr lang="en-US" b="1" dirty="0">
                <a:solidFill>
                  <a:srgbClr val="FF0000"/>
                </a:solidFill>
                <a:latin typeface="Times New Roman" panose="02020603050405020304" pitchFamily="18" charset="0"/>
                <a:cs typeface="Times New Roman" panose="02020603050405020304" pitchFamily="18" charset="0"/>
              </a:rPr>
              <a:t>4</a:t>
            </a:r>
            <a:r>
              <a:rPr lang="en-US" dirty="0">
                <a:solidFill>
                  <a:srgbClr val="FF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Severe malnutrition, where amino acids are not available for RBP synthesis.</a:t>
            </a:r>
          </a:p>
          <a:p>
            <a:pPr algn="l"/>
            <a:r>
              <a:rPr lang="en-US" b="1" dirty="0">
                <a:solidFill>
                  <a:srgbClr val="FF0000"/>
                </a:solidFill>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Chronic  nephrosis, where RBP is excreted through urine.</a:t>
            </a:r>
          </a:p>
          <a:p>
            <a:endParaRPr lang="ar-IQ" dirty="0"/>
          </a:p>
        </p:txBody>
      </p:sp>
    </p:spTree>
    <p:extLst>
      <p:ext uri="{BB962C8B-B14F-4D97-AF65-F5344CB8AC3E}">
        <p14:creationId xmlns:p14="http://schemas.microsoft.com/office/powerpoint/2010/main" val="2669827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B9542A2-405C-0D42-8BA8-F3E2DE77F2A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864096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93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48680"/>
            <a:ext cx="9144000" cy="6364502"/>
          </a:xfrm>
        </p:spPr>
        <p:txBody>
          <a:bodyPr>
            <a:normAutofit lnSpcReduction="10000"/>
          </a:bodyPr>
          <a:lstStyle/>
          <a:p>
            <a:pPr algn="l"/>
            <a:r>
              <a:rPr lang="en-US" b="1" u="sng" dirty="0"/>
              <a:t>Assessment of deficiency </a:t>
            </a:r>
            <a:endParaRPr lang="en-US" dirty="0"/>
          </a:p>
          <a:p>
            <a:pPr algn="l"/>
            <a:r>
              <a:rPr lang="en-US" b="1" dirty="0">
                <a:solidFill>
                  <a:srgbClr val="FF0000"/>
                </a:solidFill>
              </a:rPr>
              <a:t>1-</a:t>
            </a:r>
            <a:r>
              <a:rPr lang="en-US" dirty="0"/>
              <a:t>Dark adaptation test- it is the </a:t>
            </a:r>
            <a:r>
              <a:rPr lang="en-US" b="1" dirty="0">
                <a:solidFill>
                  <a:srgbClr val="FF0000"/>
                </a:solidFill>
              </a:rPr>
              <a:t>time required to adapt the eye to see objects in dim light</a:t>
            </a:r>
            <a:r>
              <a:rPr lang="en-US" dirty="0"/>
              <a:t>, it is increased in vitamin A deficiency.</a:t>
            </a:r>
          </a:p>
          <a:p>
            <a:pPr algn="l"/>
            <a:r>
              <a:rPr lang="en-US" b="1" dirty="0">
                <a:solidFill>
                  <a:srgbClr val="FF0000"/>
                </a:solidFill>
              </a:rPr>
              <a:t>2-</a:t>
            </a:r>
            <a:r>
              <a:rPr lang="en-US" dirty="0"/>
              <a:t>RBP (retinol-binding protein) level in serum is decreased.</a:t>
            </a:r>
          </a:p>
          <a:p>
            <a:pPr algn="l"/>
            <a:r>
              <a:rPr lang="en-US" b="1" dirty="0">
                <a:solidFill>
                  <a:srgbClr val="FF0000"/>
                </a:solidFill>
              </a:rPr>
              <a:t>3-</a:t>
            </a:r>
            <a:r>
              <a:rPr lang="en-US" dirty="0"/>
              <a:t>Vitamin A in serum is decreased, it may be directly measured by spectrophotometry(has maximum absorption at 325 nm).</a:t>
            </a:r>
          </a:p>
          <a:p>
            <a:pPr marL="0" indent="0" algn="l">
              <a:buNone/>
            </a:pPr>
            <a:r>
              <a:rPr lang="en-US" dirty="0"/>
              <a:t> </a:t>
            </a:r>
          </a:p>
          <a:p>
            <a:pPr algn="l"/>
            <a:r>
              <a:rPr lang="en-US" b="1" u="sng" dirty="0"/>
              <a:t>Normal blood level of vitamin A </a:t>
            </a:r>
            <a:r>
              <a:rPr lang="en-US" b="1" dirty="0"/>
              <a:t>is </a:t>
            </a:r>
            <a:r>
              <a:rPr lang="en-US" b="1" dirty="0">
                <a:solidFill>
                  <a:srgbClr val="FF0000"/>
                </a:solidFill>
              </a:rPr>
              <a:t>25 to 50 </a:t>
            </a:r>
            <a:r>
              <a:rPr lang="en-US" b="1" dirty="0"/>
              <a:t>microgram / dl.</a:t>
            </a:r>
            <a:endParaRPr lang="en-US" dirty="0"/>
          </a:p>
        </p:txBody>
      </p:sp>
    </p:spTree>
    <p:extLst>
      <p:ext uri="{BB962C8B-B14F-4D97-AF65-F5344CB8AC3E}">
        <p14:creationId xmlns:p14="http://schemas.microsoft.com/office/powerpoint/2010/main" val="167120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B653E7D-3D04-C441-824C-8815AA8074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208912"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0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6624736"/>
          </a:xfrm>
        </p:spPr>
        <p:txBody>
          <a:bodyPr/>
          <a:lstStyle/>
          <a:p>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776863"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70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D1D3459-C354-1B4C-A678-70CCECEF8B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79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B9878D9-8258-4940-B55F-D3221737F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56984"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93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8928992" cy="6525344"/>
          </a:xfrm>
        </p:spPr>
        <p:txBody>
          <a:bodyPr>
            <a:normAutofit fontScale="92500" lnSpcReduction="10000"/>
          </a:bodyPr>
          <a:lstStyle/>
          <a:p>
            <a:pPr algn="ctr"/>
            <a:r>
              <a:rPr lang="en-US" sz="3300" b="1" dirty="0"/>
              <a:t>Vitamin A can be found in two principal forms in foods:</a:t>
            </a:r>
          </a:p>
          <a:p>
            <a:pPr algn="l"/>
            <a:r>
              <a:rPr lang="en-US" u="sng" dirty="0"/>
              <a:t>*</a:t>
            </a:r>
            <a:r>
              <a:rPr lang="en-US" b="1" u="sng" dirty="0">
                <a:solidFill>
                  <a:srgbClr val="FF0000"/>
                </a:solidFill>
              </a:rPr>
              <a:t>Retinol,</a:t>
            </a:r>
            <a:r>
              <a:rPr lang="en-US" u="sng" dirty="0"/>
              <a:t> </a:t>
            </a:r>
            <a:r>
              <a:rPr lang="en-US" dirty="0"/>
              <a:t>the form of vitamin A absorbed when eating animal food sources, is a </a:t>
            </a:r>
            <a:r>
              <a:rPr lang="en-US" b="1" dirty="0"/>
              <a:t>yellow, fat-soluble </a:t>
            </a:r>
            <a:r>
              <a:rPr lang="en-US" dirty="0"/>
              <a:t>substance. Since the pure alcohol form is unstable, the vitamin is found in tissues in a form of retinyl ester. It is also commercially produced and administered as esters such as retinyl acetate or palmitate. </a:t>
            </a:r>
          </a:p>
          <a:p>
            <a:pPr algn="l"/>
            <a:r>
              <a:rPr lang="en-US" dirty="0"/>
              <a:t>*</a:t>
            </a:r>
            <a:r>
              <a:rPr lang="en-US" b="1" u="sng" dirty="0">
                <a:solidFill>
                  <a:srgbClr val="FF0000"/>
                </a:solidFill>
              </a:rPr>
              <a:t>The carotenes alpha-carotene, beta-carotene, gamma-carotene; </a:t>
            </a:r>
            <a:r>
              <a:rPr lang="en-US" dirty="0"/>
              <a:t>and the xanthophyll beta-</a:t>
            </a:r>
            <a:r>
              <a:rPr lang="en-US" dirty="0" err="1"/>
              <a:t>cryptoxanthin</a:t>
            </a:r>
            <a:r>
              <a:rPr lang="en-US" dirty="0"/>
              <a:t> (all of which contain beta-ionone rings), but no other carotenoids, function as vitamin A , which possess the enzyme required to convert these compounds to retinal.</a:t>
            </a:r>
          </a:p>
          <a:p>
            <a:pPr algn="l"/>
            <a:endParaRPr lang="en-US" b="1" dirty="0">
              <a:solidFill>
                <a:srgbClr val="FF0000"/>
              </a:solidFill>
            </a:endParaRPr>
          </a:p>
          <a:p>
            <a:endParaRPr lang="ar-IQ" dirty="0"/>
          </a:p>
        </p:txBody>
      </p:sp>
    </p:spTree>
    <p:extLst>
      <p:ext uri="{BB962C8B-B14F-4D97-AF65-F5344CB8AC3E}">
        <p14:creationId xmlns:p14="http://schemas.microsoft.com/office/powerpoint/2010/main" val="2249693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1568</TotalTime>
  <Words>2631</Words>
  <Application>Microsoft Macintosh PowerPoint</Application>
  <PresentationFormat>On-screen Show (4:3)</PresentationFormat>
  <Paragraphs>115</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Droid Serif</vt:lpstr>
      <vt:lpstr>Georgia</vt:lpstr>
      <vt:lpstr>Times New Roman</vt:lpstr>
      <vt:lpstr>Office Theme</vt:lpstr>
      <vt:lpstr>PowerPoint Presentation</vt:lpstr>
      <vt:lpstr>PowerPoint Presentation</vt:lpstr>
      <vt:lpstr>Vitamin A is present in three 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Vitamins</dc:title>
  <dc:creator>dell</dc:creator>
  <cp:lastModifiedBy>shatha alkhateeb</cp:lastModifiedBy>
  <cp:revision>120</cp:revision>
  <dcterms:created xsi:type="dcterms:W3CDTF">2013-11-18T15:48:05Z</dcterms:created>
  <dcterms:modified xsi:type="dcterms:W3CDTF">2023-11-03T15:54:13Z</dcterms:modified>
</cp:coreProperties>
</file>