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80" r:id="rId2"/>
    <p:sldId id="257" r:id="rId3"/>
    <p:sldId id="291" r:id="rId4"/>
    <p:sldId id="281" r:id="rId5"/>
    <p:sldId id="285" r:id="rId6"/>
    <p:sldId id="290" r:id="rId7"/>
    <p:sldId id="288" r:id="rId8"/>
    <p:sldId id="289" r:id="rId9"/>
    <p:sldId id="282" r:id="rId10"/>
    <p:sldId id="298" r:id="rId11"/>
    <p:sldId id="275" r:id="rId12"/>
    <p:sldId id="261" r:id="rId13"/>
    <p:sldId id="262" r:id="rId14"/>
    <p:sldId id="284" r:id="rId15"/>
    <p:sldId id="292" r:id="rId16"/>
    <p:sldId id="260" r:id="rId17"/>
    <p:sldId id="301" r:id="rId18"/>
    <p:sldId id="267" r:id="rId19"/>
    <p:sldId id="263" r:id="rId20"/>
    <p:sldId id="264" r:id="rId21"/>
    <p:sldId id="304" r:id="rId22"/>
    <p:sldId id="303" r:id="rId23"/>
    <p:sldId id="286" r:id="rId24"/>
    <p:sldId id="266" r:id="rId25"/>
    <p:sldId id="305" r:id="rId26"/>
    <p:sldId id="278" r:id="rId27"/>
    <p:sldId id="299" r:id="rId28"/>
    <p:sldId id="300" r:id="rId29"/>
    <p:sldId id="293" r:id="rId30"/>
    <p:sldId id="294" r:id="rId31"/>
    <p:sldId id="269" r:id="rId32"/>
    <p:sldId id="306" r:id="rId33"/>
    <p:sldId id="270" r:id="rId34"/>
    <p:sldId id="271" r:id="rId35"/>
    <p:sldId id="295" r:id="rId36"/>
    <p:sldId id="296" r:id="rId37"/>
    <p:sldId id="302" r:id="rId38"/>
    <p:sldId id="297"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83"/>
    <p:restoredTop sz="94601"/>
  </p:normalViewPr>
  <p:slideViewPr>
    <p:cSldViewPr>
      <p:cViewPr varScale="1">
        <p:scale>
          <a:sx n="104" d="100"/>
          <a:sy n="104" d="100"/>
        </p:scale>
        <p:origin x="134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F6CA2-F730-0148-A9DE-295C9726EFD9}" type="datetimeFigureOut">
              <a:rPr lang="en-IQ" smtClean="0"/>
              <a:t>20/11/2024</a:t>
            </a:fld>
            <a:endParaRPr lang="en-IQ"/>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E67CF-CF34-6C46-9232-33CB4C464103}" type="slidenum">
              <a:rPr lang="en-IQ" smtClean="0"/>
              <a:t>‹#›</a:t>
            </a:fld>
            <a:endParaRPr lang="en-IQ"/>
          </a:p>
        </p:txBody>
      </p:sp>
    </p:spTree>
    <p:extLst>
      <p:ext uri="{BB962C8B-B14F-4D97-AF65-F5344CB8AC3E}">
        <p14:creationId xmlns:p14="http://schemas.microsoft.com/office/powerpoint/2010/main" val="1388341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633E67CF-CF34-6C46-9232-33CB4C464103}" type="slidenum">
              <a:rPr lang="en-IQ" smtClean="0"/>
              <a:t>1</a:t>
            </a:fld>
            <a:endParaRPr lang="en-IQ"/>
          </a:p>
        </p:txBody>
      </p:sp>
    </p:spTree>
    <p:extLst>
      <p:ext uri="{BB962C8B-B14F-4D97-AF65-F5344CB8AC3E}">
        <p14:creationId xmlns:p14="http://schemas.microsoft.com/office/powerpoint/2010/main" val="2099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56EEBB2E-1787-4726-B1F3-69C917829DB2}" type="datetimeFigureOut">
              <a:rPr lang="ar-IQ" smtClean="0"/>
              <a:t>19‏/5‏/1446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79524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56EEBB2E-1787-4726-B1F3-69C917829DB2}" type="datetimeFigureOut">
              <a:rPr lang="ar-IQ" smtClean="0"/>
              <a:t>19‏/5‏/1446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362448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56EEBB2E-1787-4726-B1F3-69C917829DB2}" type="datetimeFigureOut">
              <a:rPr lang="ar-IQ" smtClean="0"/>
              <a:t>19‏/5‏/1446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357145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56EEBB2E-1787-4726-B1F3-69C917829DB2}" type="datetimeFigureOut">
              <a:rPr lang="ar-IQ" smtClean="0"/>
              <a:t>19‏/5‏/1446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161025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EBB2E-1787-4726-B1F3-69C917829DB2}" type="datetimeFigureOut">
              <a:rPr lang="ar-IQ" smtClean="0"/>
              <a:t>19‏/5‏/1446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259889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56EEBB2E-1787-4726-B1F3-69C917829DB2}" type="datetimeFigureOut">
              <a:rPr lang="ar-IQ" smtClean="0"/>
              <a:t>19‏/5‏/1446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386821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56EEBB2E-1787-4726-B1F3-69C917829DB2}" type="datetimeFigureOut">
              <a:rPr lang="ar-IQ" smtClean="0"/>
              <a:t>19‏/5‏/1446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64093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56EEBB2E-1787-4726-B1F3-69C917829DB2}" type="datetimeFigureOut">
              <a:rPr lang="ar-IQ" smtClean="0"/>
              <a:t>19‏/5‏/1446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120372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EBB2E-1787-4726-B1F3-69C917829DB2}" type="datetimeFigureOut">
              <a:rPr lang="ar-IQ" smtClean="0"/>
              <a:t>19‏/5‏/1446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156351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EEBB2E-1787-4726-B1F3-69C917829DB2}" type="datetimeFigureOut">
              <a:rPr lang="ar-IQ" smtClean="0"/>
              <a:t>19‏/5‏/1446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421326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EEBB2E-1787-4726-B1F3-69C917829DB2}" type="datetimeFigureOut">
              <a:rPr lang="ar-IQ" smtClean="0"/>
              <a:t>19‏/5‏/1446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B5FA05-F05E-45AF-95E7-F40DF9A7E914}" type="slidenum">
              <a:rPr lang="ar-IQ" smtClean="0"/>
              <a:t>‹#›</a:t>
            </a:fld>
            <a:endParaRPr lang="ar-IQ"/>
          </a:p>
        </p:txBody>
      </p:sp>
    </p:spTree>
    <p:extLst>
      <p:ext uri="{BB962C8B-B14F-4D97-AF65-F5344CB8AC3E}">
        <p14:creationId xmlns:p14="http://schemas.microsoft.com/office/powerpoint/2010/main" val="293038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6EEBB2E-1787-4726-B1F3-69C917829DB2}" type="datetimeFigureOut">
              <a:rPr lang="ar-IQ" smtClean="0"/>
              <a:t>19‏/5‏/1446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2B5FA05-F05E-45AF-95E7-F40DF9A7E914}" type="slidenum">
              <a:rPr lang="ar-IQ" smtClean="0"/>
              <a:t>‹#›</a:t>
            </a:fld>
            <a:endParaRPr lang="ar-IQ"/>
          </a:p>
        </p:txBody>
      </p:sp>
    </p:spTree>
    <p:extLst>
      <p:ext uri="{BB962C8B-B14F-4D97-AF65-F5344CB8AC3E}">
        <p14:creationId xmlns:p14="http://schemas.microsoft.com/office/powerpoint/2010/main" val="421324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Vitam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pi.oregonstate.edu/mic/minerals/calcium" TargetMode="External"/><Relationship Id="rId2" Type="http://schemas.openxmlformats.org/officeDocument/2006/relationships/hyperlink" Target="https://lpi.oregonstate.edu/mic/glossary#serum" TargetMode="External"/><Relationship Id="rId1" Type="http://schemas.openxmlformats.org/officeDocument/2006/relationships/slideLayout" Target="../slideLayouts/slideLayout2.xml"/><Relationship Id="rId6" Type="http://schemas.openxmlformats.org/officeDocument/2006/relationships/hyperlink" Target="https://lpi.oregonstate.edu/mic/glossary#gene-expression" TargetMode="External"/><Relationship Id="rId5" Type="http://schemas.openxmlformats.org/officeDocument/2006/relationships/hyperlink" Target="https://lpi.oregonstate.edu/mic/glossary#enzyme" TargetMode="External"/><Relationship Id="rId4" Type="http://schemas.openxmlformats.org/officeDocument/2006/relationships/hyperlink" Target="https://lpi.oregonstate.edu/mic/glossary#parathyroid-gland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Long_bones" TargetMode="External"/><Relationship Id="rId7" Type="http://schemas.openxmlformats.org/officeDocument/2006/relationships/hyperlink" Target="http://en.wikipedia.org/wiki/Bone_mineral_density" TargetMode="External"/><Relationship Id="rId2" Type="http://schemas.openxmlformats.org/officeDocument/2006/relationships/hyperlink" Target="http://en.wikipedia.org/wiki/Rickets" TargetMode="External"/><Relationship Id="rId1" Type="http://schemas.openxmlformats.org/officeDocument/2006/relationships/slideLayout" Target="../slideLayouts/slideLayout2.xml"/><Relationship Id="rId6" Type="http://schemas.openxmlformats.org/officeDocument/2006/relationships/hyperlink" Target="http://en.wikipedia.org/wiki/Osteoporosis" TargetMode="External"/><Relationship Id="rId5" Type="http://schemas.openxmlformats.org/officeDocument/2006/relationships/hyperlink" Target="http://en.wikipedia.org/wiki/Proximal" TargetMode="External"/><Relationship Id="rId4" Type="http://schemas.openxmlformats.org/officeDocument/2006/relationships/hyperlink" Target="http://en.wikipedia.org/wiki/Osteomalaci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teroid" TargetMode="External"/><Relationship Id="rId2" Type="http://schemas.openxmlformats.org/officeDocument/2006/relationships/hyperlink" Target="https://en.wikipedia.org/wiki/Secosteroids" TargetMode="External"/><Relationship Id="rId1" Type="http://schemas.openxmlformats.org/officeDocument/2006/relationships/slideLayout" Target="../slideLayouts/slideLayout2.xml"/><Relationship Id="rId6" Type="http://schemas.openxmlformats.org/officeDocument/2006/relationships/hyperlink" Target="https://en.wikipedia.org/wiki/Methyl_group" TargetMode="External"/><Relationship Id="rId5" Type="http://schemas.openxmlformats.org/officeDocument/2006/relationships/hyperlink" Target="https://en.wikipedia.org/wiki/Double_bond" TargetMode="External"/><Relationship Id="rId4" Type="http://schemas.openxmlformats.org/officeDocument/2006/relationships/hyperlink" Target="https://en.wikipedia.org/wiki/Side_cha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cbi.nlm.nih.gov/books/n/nap13050/appendixes.app1/def-item/appendixes.app1.gl2-d1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5CA4-5FDD-774C-9AC7-EAD016F07174}"/>
              </a:ext>
            </a:extLst>
          </p:cNvPr>
          <p:cNvSpPr>
            <a:spLocks noGrp="1"/>
          </p:cNvSpPr>
          <p:nvPr>
            <p:ph type="title"/>
          </p:nvPr>
        </p:nvSpPr>
        <p:spPr>
          <a:xfrm>
            <a:off x="4788024" y="332656"/>
            <a:ext cx="3816424" cy="792088"/>
          </a:xfrm>
        </p:spPr>
        <p:txBody>
          <a:bodyPr>
            <a:noAutofit/>
          </a:bodyPr>
          <a:lstStyle/>
          <a:p>
            <a:pPr algn="ctr" defTabSz="914400" rtl="0" eaLnBrk="1" latinLnBrk="0" hangingPunct="1">
              <a:spcBef>
                <a:spcPct val="0"/>
              </a:spcBef>
              <a:buNone/>
            </a:pPr>
            <a:br>
              <a:rPr lang="en-IQ" sz="2400" dirty="0">
                <a:latin typeface="Times New Roman" panose="02020603050405020304" pitchFamily="18" charset="0"/>
                <a:cs typeface="Times New Roman" panose="02020603050405020304" pitchFamily="18" charset="0"/>
              </a:rPr>
            </a:br>
            <a:r>
              <a:rPr lang="en-IQ" sz="2400" dirty="0">
                <a:latin typeface="Times New Roman" panose="02020603050405020304" pitchFamily="18" charset="0"/>
                <a:cs typeface="Times New Roman" panose="02020603050405020304" pitchFamily="18" charset="0"/>
              </a:rPr>
              <a:t>Dr.Shatha A</a:t>
            </a:r>
            <a:r>
              <a:rPr lang="en-US" sz="2400" dirty="0">
                <a:latin typeface="Times New Roman" panose="02020603050405020304" pitchFamily="18" charset="0"/>
                <a:cs typeface="Times New Roman" panose="02020603050405020304" pitchFamily="18" charset="0"/>
              </a:rPr>
              <a:t>l</a:t>
            </a:r>
            <a:r>
              <a:rPr lang="en-IQ" sz="2400" dirty="0">
                <a:latin typeface="Times New Roman" panose="02020603050405020304" pitchFamily="18" charset="0"/>
                <a:cs typeface="Times New Roman" panose="02020603050405020304" pitchFamily="18" charset="0"/>
              </a:rPr>
              <a:t>khateeb</a:t>
            </a:r>
            <a:br>
              <a:rPr lang="en-IQ" sz="2400" dirty="0">
                <a:latin typeface="Times New Roman" panose="02020603050405020304" pitchFamily="18" charset="0"/>
                <a:cs typeface="Times New Roman" panose="02020603050405020304" pitchFamily="18" charset="0"/>
              </a:rPr>
            </a:br>
            <a:r>
              <a:rPr lang="en-IQ" sz="2400" dirty="0">
                <a:latin typeface="Times New Roman" panose="02020603050405020304" pitchFamily="18" charset="0"/>
                <a:cs typeface="Times New Roman" panose="02020603050405020304" pitchFamily="18" charset="0"/>
              </a:rPr>
              <a:t>Lec.2</a:t>
            </a:r>
          </a:p>
        </p:txBody>
      </p:sp>
      <p:pic>
        <p:nvPicPr>
          <p:cNvPr id="6" name="Picture 2" descr="Vitamin D Test — Great Plains Laboratory">
            <a:extLst>
              <a:ext uri="{FF2B5EF4-FFF2-40B4-BE49-F238E27FC236}">
                <a16:creationId xmlns:a16="http://schemas.microsoft.com/office/drawing/2014/main" id="{429C168B-8E58-F347-9051-D7FB2B40B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381642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11B2618-29E3-E84D-A27D-0C7206259F7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68536" y="2169368"/>
            <a:ext cx="769595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7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E44D9DE-E70C-4946-B5B9-E50302C56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41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normAutofit/>
          </a:bodyPr>
          <a:lstStyle/>
          <a:p>
            <a:pPr algn="l"/>
            <a:r>
              <a:rPr lang="en-US" sz="3600" b="1" u="sng" dirty="0">
                <a:solidFill>
                  <a:srgbClr val="FF0000"/>
                </a:solidFill>
                <a:cs typeface="+mj-cs"/>
              </a:rPr>
              <a:t>Calcitriol</a:t>
            </a:r>
            <a:r>
              <a:rPr lang="en-US" sz="3600" dirty="0">
                <a:solidFill>
                  <a:srgbClr val="FF0000"/>
                </a:solidFill>
                <a:cs typeface="+mj-cs"/>
              </a:rPr>
              <a:t>: </a:t>
            </a:r>
            <a:r>
              <a:rPr lang="en-US" dirty="0">
                <a:cs typeface="+mj-cs"/>
              </a:rPr>
              <a:t>is the physiological active form of vitamin D, it increases the blood calcium level.</a:t>
            </a:r>
          </a:p>
          <a:p>
            <a:pPr algn="l"/>
            <a:r>
              <a:rPr lang="en-US" sz="3600" b="1" u="sng" dirty="0">
                <a:solidFill>
                  <a:srgbClr val="FF0000"/>
                </a:solidFill>
                <a:cs typeface="+mj-cs"/>
              </a:rPr>
              <a:t>Calcitonin</a:t>
            </a:r>
            <a:r>
              <a:rPr lang="en-US" sz="3600" dirty="0">
                <a:cs typeface="+mj-cs"/>
              </a:rPr>
              <a:t>: </a:t>
            </a:r>
            <a:r>
              <a:rPr lang="en-US" dirty="0">
                <a:cs typeface="+mj-cs"/>
              </a:rPr>
              <a:t>is the peptide hormone released from thyroid gland, it decreases the blood calcium.</a:t>
            </a:r>
            <a:endParaRPr lang="en-US" sz="3600" dirty="0">
              <a:cs typeface="+mj-cs"/>
            </a:endParaRPr>
          </a:p>
        </p:txBody>
      </p:sp>
      <p:pic>
        <p:nvPicPr>
          <p:cNvPr id="1026" name="Picture 2" descr="C:\Users\dell\Downloads\matabolism-of-calcium-phosphorous-2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8880"/>
            <a:ext cx="8208912"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60648"/>
            <a:ext cx="9036496" cy="6597352"/>
          </a:xfrm>
        </p:spPr>
        <p:txBody>
          <a:bodyPr>
            <a:normAutofit/>
          </a:bodyPr>
          <a:lstStyle/>
          <a:p>
            <a:pPr algn="l" rtl="0"/>
            <a:r>
              <a:rPr lang="en-US" sz="4600" b="1" u="sng" dirty="0"/>
              <a:t>Sources of Vitamin D</a:t>
            </a:r>
            <a:endParaRPr lang="en-US" b="1" dirty="0"/>
          </a:p>
          <a:p>
            <a:pPr algn="l" rtl="0"/>
            <a:r>
              <a:rPr lang="en-US" sz="3500" b="1" u="sng" dirty="0"/>
              <a:t>1- Food</a:t>
            </a:r>
            <a:endParaRPr lang="en-US" dirty="0"/>
          </a:p>
          <a:p>
            <a:pPr algn="l" rtl="0"/>
            <a:r>
              <a:rPr lang="en-US" sz="3500" b="1" u="sng" dirty="0"/>
              <a:t>2- Sun exposure</a:t>
            </a:r>
            <a:endParaRPr lang="en-US" dirty="0"/>
          </a:p>
          <a:p>
            <a:pPr algn="l" rtl="0"/>
            <a:r>
              <a:rPr lang="en-US" sz="3500" b="1" u="sng" dirty="0"/>
              <a:t>3-Dietary supplements</a:t>
            </a:r>
            <a:br>
              <a:rPr lang="en-US" sz="4000" dirty="0"/>
            </a:br>
            <a:endParaRPr lang="en-US" sz="4000" dirty="0"/>
          </a:p>
          <a:p>
            <a:pPr marL="0" indent="0" algn="l">
              <a:buNone/>
            </a:pPr>
            <a:r>
              <a:rPr lang="en-US" dirty="0"/>
              <a:t> </a:t>
            </a:r>
          </a:p>
          <a:p>
            <a:r>
              <a:rPr lang="en-US" dirty="0"/>
              <a:t> </a:t>
            </a:r>
          </a:p>
          <a:p>
            <a:endParaRPr lang="ar-IQ"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954" y="2492896"/>
            <a:ext cx="446575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97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8784976" cy="6408712"/>
          </a:xfrm>
        </p:spPr>
        <p:txBody>
          <a:bodyPr>
            <a:normAutofit fontScale="92500" lnSpcReduction="20000"/>
          </a:bodyPr>
          <a:lstStyle/>
          <a:p>
            <a:pPr algn="l" rtl="0"/>
            <a:r>
              <a:rPr lang="en-US" b="1" u="sng" dirty="0"/>
              <a:t>METABOLISM</a:t>
            </a:r>
            <a:endParaRPr lang="en-US" dirty="0"/>
          </a:p>
          <a:p>
            <a:pPr algn="l" rtl="0"/>
            <a:r>
              <a:rPr lang="en-US" dirty="0"/>
              <a:t>Vitamin </a:t>
            </a:r>
            <a:r>
              <a:rPr lang="en-US" b="1" dirty="0">
                <a:solidFill>
                  <a:srgbClr val="FF0000"/>
                </a:solidFill>
              </a:rPr>
              <a:t>D3</a:t>
            </a:r>
            <a:r>
              <a:rPr lang="en-US" dirty="0"/>
              <a:t> produced in the epidermis must be further metabolized to </a:t>
            </a:r>
            <a:r>
              <a:rPr lang="en-US" b="1" dirty="0">
                <a:solidFill>
                  <a:srgbClr val="FF0000"/>
                </a:solidFill>
              </a:rPr>
              <a:t>be active</a:t>
            </a:r>
            <a:r>
              <a:rPr lang="en-US" dirty="0"/>
              <a:t>. </a:t>
            </a:r>
          </a:p>
          <a:p>
            <a:pPr algn="l" rtl="0"/>
            <a:r>
              <a:rPr lang="en-US" dirty="0"/>
              <a:t>The </a:t>
            </a:r>
            <a:r>
              <a:rPr lang="en-US" b="1" dirty="0"/>
              <a:t>first step</a:t>
            </a:r>
            <a:r>
              <a:rPr lang="en-US" dirty="0"/>
              <a:t>, </a:t>
            </a:r>
            <a:r>
              <a:rPr lang="en-US" b="1" dirty="0">
                <a:solidFill>
                  <a:srgbClr val="FF0000"/>
                </a:solidFill>
              </a:rPr>
              <a:t>25-hydroxylation</a:t>
            </a:r>
            <a:r>
              <a:rPr lang="en-US" dirty="0"/>
              <a:t>, takes place primarily in the liver, although other tissues have this enzymatic activity as well. There are several 25-hydroxylases.</a:t>
            </a:r>
          </a:p>
          <a:p>
            <a:pPr algn="l" rtl="0"/>
            <a:r>
              <a:rPr lang="en-US" dirty="0"/>
              <a:t> </a:t>
            </a:r>
            <a:r>
              <a:rPr lang="en-US" b="1" u="sng" dirty="0">
                <a:solidFill>
                  <a:srgbClr val="FF0000"/>
                </a:solidFill>
              </a:rPr>
              <a:t>25OHD</a:t>
            </a:r>
            <a:r>
              <a:rPr lang="en-US" dirty="0"/>
              <a:t> is the major </a:t>
            </a:r>
            <a:r>
              <a:rPr lang="en-US" b="1" dirty="0">
                <a:solidFill>
                  <a:srgbClr val="FF0000"/>
                </a:solidFill>
              </a:rPr>
              <a:t>circulating form </a:t>
            </a:r>
            <a:r>
              <a:rPr lang="en-US" dirty="0"/>
              <a:t>of vitamin D. However, in order for vitamin D metabolites to achieve </a:t>
            </a:r>
            <a:r>
              <a:rPr lang="en-US" b="1" dirty="0"/>
              <a:t>maximum biologic activity they must be further </a:t>
            </a:r>
            <a:r>
              <a:rPr lang="en-US" b="1" dirty="0">
                <a:solidFill>
                  <a:srgbClr val="FF0000"/>
                </a:solidFill>
              </a:rPr>
              <a:t>hydroxylated in the </a:t>
            </a:r>
            <a:r>
              <a:rPr lang="en-US" b="1" u="sng" dirty="0">
                <a:solidFill>
                  <a:srgbClr val="FF0000"/>
                </a:solidFill>
              </a:rPr>
              <a:t>1α position </a:t>
            </a:r>
            <a:r>
              <a:rPr lang="en-US" b="1" dirty="0"/>
              <a:t>by the enzyme CYP27B1; </a:t>
            </a:r>
          </a:p>
          <a:p>
            <a:pPr algn="l" rtl="0"/>
            <a:r>
              <a:rPr lang="en-US" b="1" u="sng" dirty="0"/>
              <a:t>1,25(OH)2D</a:t>
            </a:r>
            <a:r>
              <a:rPr lang="en-US" b="1" dirty="0"/>
              <a:t> is the </a:t>
            </a:r>
            <a:r>
              <a:rPr lang="en-US" b="1" u="sng" dirty="0">
                <a:solidFill>
                  <a:srgbClr val="FF0000"/>
                </a:solidFill>
              </a:rPr>
              <a:t>most potent metabolite </a:t>
            </a:r>
            <a:r>
              <a:rPr lang="en-US" b="1" dirty="0"/>
              <a:t>of vitamin D and accounts for most of its </a:t>
            </a:r>
            <a:r>
              <a:rPr lang="en-US" b="1" dirty="0">
                <a:solidFill>
                  <a:srgbClr val="FF0000"/>
                </a:solidFill>
              </a:rPr>
              <a:t>biologic actions.</a:t>
            </a:r>
            <a:r>
              <a:rPr lang="en-US" dirty="0">
                <a:solidFill>
                  <a:srgbClr val="FF0000"/>
                </a:solidFill>
              </a:rPr>
              <a:t> </a:t>
            </a:r>
          </a:p>
          <a:p>
            <a:endParaRPr lang="ar-IQ" dirty="0"/>
          </a:p>
        </p:txBody>
      </p:sp>
    </p:spTree>
    <p:extLst>
      <p:ext uri="{BB962C8B-B14F-4D97-AF65-F5344CB8AC3E}">
        <p14:creationId xmlns:p14="http://schemas.microsoft.com/office/powerpoint/2010/main" val="297107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reus | Vitamin D and Gastric Cancer: A Ray of Sunshine?">
            <a:extLst>
              <a:ext uri="{FF2B5EF4-FFF2-40B4-BE49-F238E27FC236}">
                <a16:creationId xmlns:a16="http://schemas.microsoft.com/office/drawing/2014/main" id="{15C06F3A-E588-5345-8D2B-6023A15DE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60375"/>
            <a:ext cx="8784976" cy="593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5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tamin D3 various forms">
            <a:extLst>
              <a:ext uri="{FF2B5EF4-FFF2-40B4-BE49-F238E27FC236}">
                <a16:creationId xmlns:a16="http://schemas.microsoft.com/office/drawing/2014/main" id="{82330709-C140-044E-9C3F-027387B64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889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1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enefits of Vitamin D, Types and their physiological functions - Helal  Medical">
            <a:extLst>
              <a:ext uri="{FF2B5EF4-FFF2-40B4-BE49-F238E27FC236}">
                <a16:creationId xmlns:a16="http://schemas.microsoft.com/office/drawing/2014/main" id="{27F583BE-DCAB-F34C-891E-38C294FE7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03649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61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F5D9C8B-01C1-2349-9E47-955A7262B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4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48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1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928992" cy="6480720"/>
          </a:xfrm>
        </p:spPr>
        <p:txBody>
          <a:bodyPr>
            <a:normAutofit fontScale="92500"/>
          </a:bodyPr>
          <a:lstStyle/>
          <a:p>
            <a:pPr algn="l" rtl="0"/>
            <a:r>
              <a:rPr lang="en-US" b="1" u="sng" dirty="0"/>
              <a:t>The activity of the 1, α- hydroxylase depends on:</a:t>
            </a:r>
            <a:endParaRPr lang="en-US" dirty="0"/>
          </a:p>
          <a:p>
            <a:pPr algn="l" rtl="0"/>
            <a:r>
              <a:rPr lang="en-US" dirty="0"/>
              <a:t>    </a:t>
            </a:r>
            <a:r>
              <a:rPr lang="en-US" b="1" dirty="0">
                <a:solidFill>
                  <a:srgbClr val="FF0000"/>
                </a:solidFill>
              </a:rPr>
              <a:t>a-Parathyroid hormone and plasma calcium</a:t>
            </a:r>
            <a:r>
              <a:rPr lang="en-US" dirty="0"/>
              <a:t>: a low level of plasma calcium stimulates 1,α- hydroxylase through the secretion of parathyroid hormone.</a:t>
            </a:r>
          </a:p>
          <a:p>
            <a:pPr algn="l" rtl="0"/>
            <a:r>
              <a:rPr lang="en-US" dirty="0"/>
              <a:t>    </a:t>
            </a:r>
            <a:r>
              <a:rPr lang="en-US" b="1" dirty="0">
                <a:solidFill>
                  <a:srgbClr val="FF0000"/>
                </a:solidFill>
              </a:rPr>
              <a:t>b-Plasma Phosphate</a:t>
            </a:r>
            <a:r>
              <a:rPr lang="en-US" dirty="0"/>
              <a:t>: reduced plasma phosphate activates the 1,α- hydroxylase but independent of parathyroid hormone.</a:t>
            </a:r>
          </a:p>
          <a:p>
            <a:pPr algn="l" rtl="0"/>
            <a:r>
              <a:rPr lang="en-US" b="1" dirty="0">
                <a:solidFill>
                  <a:srgbClr val="FF0000"/>
                </a:solidFill>
              </a:rPr>
              <a:t>   c-</a:t>
            </a:r>
            <a:r>
              <a:rPr lang="en-US" b="1" dirty="0" err="1">
                <a:solidFill>
                  <a:srgbClr val="FF0000"/>
                </a:solidFill>
              </a:rPr>
              <a:t>Insulin,growth</a:t>
            </a:r>
            <a:r>
              <a:rPr lang="en-US" b="1" dirty="0">
                <a:solidFill>
                  <a:srgbClr val="FF0000"/>
                </a:solidFill>
              </a:rPr>
              <a:t> hormone prolactin and estrogen </a:t>
            </a:r>
            <a:r>
              <a:rPr lang="en-US" dirty="0"/>
              <a:t>are affect (increase) the production of active form of vitamin D.</a:t>
            </a:r>
          </a:p>
          <a:p>
            <a:pPr algn="l" rtl="0"/>
            <a:r>
              <a:rPr lang="en-US" b="1" u="sng" dirty="0"/>
              <a:t>The most potent inhibitor</a:t>
            </a:r>
            <a:r>
              <a:rPr lang="en-US" u="sng" dirty="0"/>
              <a:t> </a:t>
            </a:r>
            <a:r>
              <a:rPr lang="en-US" dirty="0"/>
              <a:t>of the 1,α- hydroxylase is the product of the reaction 1:25 </a:t>
            </a:r>
            <a:r>
              <a:rPr lang="en-US" dirty="0" err="1"/>
              <a:t>dihydroxycholecalciferol</a:t>
            </a:r>
            <a:r>
              <a:rPr lang="en-US" dirty="0"/>
              <a:t>.   </a:t>
            </a:r>
          </a:p>
          <a:p>
            <a:endParaRPr lang="ar-IQ" dirty="0"/>
          </a:p>
        </p:txBody>
      </p:sp>
    </p:spTree>
    <p:extLst>
      <p:ext uri="{BB962C8B-B14F-4D97-AF65-F5344CB8AC3E}">
        <p14:creationId xmlns:p14="http://schemas.microsoft.com/office/powerpoint/2010/main" val="244707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928992" cy="6264696"/>
          </a:xfrm>
        </p:spPr>
        <p:txBody>
          <a:bodyPr>
            <a:normAutofit/>
          </a:bodyPr>
          <a:lstStyle/>
          <a:p>
            <a:pPr algn="l"/>
            <a:r>
              <a:rPr lang="en-US" b="1" dirty="0"/>
              <a:t>Vitamin D</a:t>
            </a:r>
            <a:r>
              <a:rPr lang="en-US" dirty="0"/>
              <a:t> is a group of fat-soluble responsible for intestinal absorption of </a:t>
            </a:r>
            <a:r>
              <a:rPr lang="en-US" b="1" dirty="0">
                <a:solidFill>
                  <a:srgbClr val="FF0000"/>
                </a:solidFill>
              </a:rPr>
              <a:t>calcium and phosphate.</a:t>
            </a:r>
          </a:p>
          <a:p>
            <a:pPr algn="l"/>
            <a:r>
              <a:rPr lang="en-US" dirty="0"/>
              <a:t> So, vitamin D is called the </a:t>
            </a:r>
            <a:r>
              <a:rPr lang="en-US" b="1" dirty="0"/>
              <a:t>sun-shine</a:t>
            </a:r>
            <a:endParaRPr lang="en-US" dirty="0"/>
          </a:p>
          <a:p>
            <a:pPr algn="l"/>
            <a:r>
              <a:rPr lang="en-US" dirty="0"/>
              <a:t>It is not actually an </a:t>
            </a:r>
            <a:r>
              <a:rPr lang="en-US" b="1" dirty="0">
                <a:hlinkClick r:id="rId2" tooltip="Vitamin"/>
              </a:rPr>
              <a:t>essential dietary vitamin</a:t>
            </a:r>
            <a:r>
              <a:rPr lang="en-US" dirty="0"/>
              <a:t> , as it can be synthesized in adequate amounts by most mammals exposed to sunlight. </a:t>
            </a:r>
          </a:p>
          <a:p>
            <a:pPr algn="l"/>
            <a:r>
              <a:rPr lang="en-US" dirty="0"/>
              <a:t>A substance is only classified as </a:t>
            </a:r>
            <a:r>
              <a:rPr lang="en-US" b="1" dirty="0">
                <a:solidFill>
                  <a:srgbClr val="FF0000"/>
                </a:solidFill>
              </a:rPr>
              <a:t>an essential vitamin </a:t>
            </a:r>
            <a:r>
              <a:rPr lang="en-US" dirty="0"/>
              <a:t>when it </a:t>
            </a:r>
            <a:r>
              <a:rPr lang="en-US" b="1" dirty="0">
                <a:solidFill>
                  <a:srgbClr val="FF0000"/>
                </a:solidFill>
              </a:rPr>
              <a:t>cannot be synthesized </a:t>
            </a:r>
            <a:r>
              <a:rPr lang="en-US" dirty="0"/>
              <a:t>in </a:t>
            </a:r>
            <a:r>
              <a:rPr lang="en-US" b="1" u="sng" dirty="0"/>
              <a:t>sufficient quantities </a:t>
            </a:r>
            <a:r>
              <a:rPr lang="en-US" dirty="0"/>
              <a:t>by an organism, and must be obtained from its diet. </a:t>
            </a:r>
            <a:endParaRPr lang="ar-IQ" dirty="0"/>
          </a:p>
        </p:txBody>
      </p:sp>
    </p:spTree>
    <p:extLst>
      <p:ext uri="{BB962C8B-B14F-4D97-AF65-F5344CB8AC3E}">
        <p14:creationId xmlns:p14="http://schemas.microsoft.com/office/powerpoint/2010/main" val="660331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036496" cy="6669360"/>
          </a:xfrm>
        </p:spPr>
        <p:txBody>
          <a:bodyPr>
            <a:normAutofit fontScale="92500" lnSpcReduction="10000"/>
          </a:bodyPr>
          <a:lstStyle/>
          <a:p>
            <a:pPr algn="l" rtl="0"/>
            <a:r>
              <a:rPr lang="en-US" b="1" u="sng" dirty="0">
                <a:solidFill>
                  <a:srgbClr val="FF0000"/>
                </a:solidFill>
              </a:rPr>
              <a:t>Hepatic production of 25OHD</a:t>
            </a:r>
            <a:r>
              <a:rPr lang="en-US" b="1" dirty="0"/>
              <a:t>.</a:t>
            </a:r>
            <a:r>
              <a:rPr lang="en-US" dirty="0"/>
              <a:t> </a:t>
            </a:r>
          </a:p>
          <a:p>
            <a:pPr algn="l" rtl="0"/>
            <a:r>
              <a:rPr lang="en-US" dirty="0"/>
              <a:t>The next step in the bioactivation of </a:t>
            </a:r>
            <a:r>
              <a:rPr lang="en-US" b="1" dirty="0">
                <a:solidFill>
                  <a:srgbClr val="FF0000"/>
                </a:solidFill>
              </a:rPr>
              <a:t>D2 and D3</a:t>
            </a:r>
            <a:r>
              <a:rPr lang="en-US" dirty="0"/>
              <a:t>,is the </a:t>
            </a:r>
            <a:r>
              <a:rPr lang="en-US" b="1" dirty="0"/>
              <a:t>hydroxylation to 25OHD</a:t>
            </a:r>
            <a:r>
              <a:rPr lang="en-US" dirty="0"/>
              <a:t>. </a:t>
            </a:r>
            <a:r>
              <a:rPr lang="en-US" b="1" dirty="0"/>
              <a:t>25OHD</a:t>
            </a:r>
            <a:r>
              <a:rPr lang="en-US" dirty="0"/>
              <a:t> </a:t>
            </a:r>
            <a:r>
              <a:rPr lang="en-US" b="1" dirty="0"/>
              <a:t>is the major circulating form of vitamin D and provides a clinically useful marker for vitamin D status</a:t>
            </a:r>
            <a:r>
              <a:rPr lang="en-US" dirty="0"/>
              <a:t>. </a:t>
            </a:r>
          </a:p>
          <a:p>
            <a:pPr algn="l" rtl="0"/>
            <a:r>
              <a:rPr lang="en-US" b="1" u="sng" dirty="0">
                <a:solidFill>
                  <a:srgbClr val="FF0000"/>
                </a:solidFill>
              </a:rPr>
              <a:t>Renal production of 1, 25(OH) 2D</a:t>
            </a:r>
            <a:r>
              <a:rPr lang="en-US" u="sng" dirty="0">
                <a:solidFill>
                  <a:srgbClr val="FF0000"/>
                </a:solidFill>
              </a:rPr>
              <a:t>. </a:t>
            </a:r>
          </a:p>
          <a:p>
            <a:pPr algn="l" rtl="0"/>
            <a:r>
              <a:rPr lang="en-US" dirty="0"/>
              <a:t>1,25(OH)2D is the </a:t>
            </a:r>
            <a:r>
              <a:rPr lang="en-US" b="1" dirty="0"/>
              <a:t>most potent metabolite </a:t>
            </a:r>
            <a:r>
              <a:rPr lang="en-US" dirty="0"/>
              <a:t>of vitamin D, and mediates most of its hormonal actions especially those involving the </a:t>
            </a:r>
            <a:r>
              <a:rPr lang="en-US" b="1" dirty="0"/>
              <a:t>vitamin D receptor (VDR),</a:t>
            </a:r>
            <a:r>
              <a:rPr lang="en-US" dirty="0"/>
              <a:t> 1,25(OH)2D is produced from 25OHD by the enzyme </a:t>
            </a:r>
            <a:r>
              <a:rPr lang="en-US" b="1" dirty="0"/>
              <a:t>25OHD-1αhydroxylase (CYP27B1).</a:t>
            </a:r>
            <a:r>
              <a:rPr lang="en-US" dirty="0"/>
              <a:t> </a:t>
            </a:r>
          </a:p>
          <a:p>
            <a:pPr algn="l" rtl="0"/>
            <a:r>
              <a:rPr lang="en-US" b="1" u="sng" dirty="0">
                <a:solidFill>
                  <a:srgbClr val="FF0000"/>
                </a:solidFill>
              </a:rPr>
              <a:t>Renal production of 24, 25(OH) 2D</a:t>
            </a:r>
            <a:r>
              <a:rPr lang="en-US" dirty="0"/>
              <a:t>. The kidney is also the major producer of a second important </a:t>
            </a:r>
            <a:r>
              <a:rPr lang="en-US" b="1" dirty="0"/>
              <a:t>metabolite of 25OHD, namely 24, 25(OH) 2D, and the enzyme responsible is 25OHD-24 hydroxylase.</a:t>
            </a:r>
            <a:r>
              <a:rPr lang="en-US" dirty="0"/>
              <a:t> </a:t>
            </a:r>
          </a:p>
          <a:p>
            <a:pPr algn="l"/>
            <a:endParaRPr lang="ar-IQ" dirty="0"/>
          </a:p>
        </p:txBody>
      </p:sp>
    </p:spTree>
    <p:extLst>
      <p:ext uri="{BB962C8B-B14F-4D97-AF65-F5344CB8AC3E}">
        <p14:creationId xmlns:p14="http://schemas.microsoft.com/office/powerpoint/2010/main" val="302027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D598C30-6E2F-9D40-A7DE-006E7E153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2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D49EA78-8B35-9148-8D22-3C7597B55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5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DB6202-79C7-2A4F-B600-8713BB5A843D}"/>
              </a:ext>
            </a:extLst>
          </p:cNvPr>
          <p:cNvSpPr txBox="1"/>
          <p:nvPr/>
        </p:nvSpPr>
        <p:spPr>
          <a:xfrm>
            <a:off x="8849" y="-156597"/>
            <a:ext cx="9144000" cy="7171194"/>
          </a:xfrm>
          <a:prstGeom prst="rect">
            <a:avLst/>
          </a:prstGeom>
          <a:noFill/>
        </p:spPr>
        <p:txBody>
          <a:bodyPr wrap="square">
            <a:spAutoFit/>
          </a:bodyPr>
          <a:lstStyle/>
          <a:p>
            <a:pPr algn="ctr"/>
            <a:r>
              <a:rPr lang="en-US" sz="2800" b="1" i="0" u="sng" strike="noStrike" dirty="0">
                <a:solidFill>
                  <a:srgbClr val="000000"/>
                </a:solidFill>
                <a:effectLst/>
                <a:latin typeface="Times New Roman" panose="02020603050405020304" pitchFamily="18" charset="0"/>
                <a:cs typeface="Times New Roman" panose="02020603050405020304" pitchFamily="18" charset="0"/>
              </a:rPr>
              <a:t>Calcium balance</a:t>
            </a:r>
          </a:p>
          <a:p>
            <a:pPr algn="l"/>
            <a:r>
              <a:rPr lang="en-US" sz="2400" b="0" i="0" u="none" strike="noStrike" dirty="0">
                <a:solidFill>
                  <a:srgbClr val="252525"/>
                </a:solidFill>
                <a:effectLst/>
                <a:latin typeface="Times New Roman" panose="02020603050405020304" pitchFamily="18" charset="0"/>
                <a:cs typeface="Times New Roman" panose="02020603050405020304" pitchFamily="18" charset="0"/>
              </a:rPr>
              <a:t>Maintenance of </a:t>
            </a:r>
            <a:r>
              <a:rPr lang="en-US" sz="2400" b="0" i="0" u="none" strike="noStrike" dirty="0">
                <a:solidFill>
                  <a:srgbClr val="006A8E"/>
                </a:solidFill>
                <a:effectLst/>
                <a:latin typeface="Times New Roman" panose="02020603050405020304" pitchFamily="18" charset="0"/>
                <a:cs typeface="Times New Roman" panose="02020603050405020304" pitchFamily="18" charset="0"/>
                <a:hlinkClick r:id="rId2"/>
              </a:rPr>
              <a:t>serum</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 </a:t>
            </a:r>
            <a:r>
              <a:rPr lang="en-US" sz="2400" b="0" i="0" u="none" strike="noStrike" dirty="0">
                <a:solidFill>
                  <a:srgbClr val="006A8E"/>
                </a:solidFill>
                <a:effectLst/>
                <a:latin typeface="Times New Roman" panose="02020603050405020304" pitchFamily="18" charset="0"/>
                <a:cs typeface="Times New Roman" panose="02020603050405020304" pitchFamily="18" charset="0"/>
                <a:hlinkClick r:id="rId3"/>
              </a:rPr>
              <a:t>calcium</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 concentrations within a narrow range is vital for normal functioning of the nervous system, as well as for bone growth and maintenance of bone density. Vitamin D is essential for the efficient utilization of calcium by the body </a:t>
            </a:r>
          </a:p>
          <a:p>
            <a:pPr algn="l"/>
            <a:r>
              <a:rPr lang="en-US" sz="2400" b="0" i="0" u="none" strike="noStrike" dirty="0">
                <a:solidFill>
                  <a:srgbClr val="252525"/>
                </a:solidFill>
                <a:effectLst/>
                <a:latin typeface="Times New Roman" panose="02020603050405020304" pitchFamily="18" charset="0"/>
                <a:cs typeface="Times New Roman" panose="02020603050405020304" pitchFamily="18" charset="0"/>
              </a:rPr>
              <a:t>The </a:t>
            </a:r>
            <a:r>
              <a:rPr lang="en-US" sz="2400" b="0" i="0" u="none" strike="noStrike" dirty="0">
                <a:solidFill>
                  <a:srgbClr val="006A8E"/>
                </a:solidFill>
                <a:effectLst/>
                <a:latin typeface="Times New Roman" panose="02020603050405020304" pitchFamily="18" charset="0"/>
                <a:cs typeface="Times New Roman" panose="02020603050405020304" pitchFamily="18" charset="0"/>
                <a:hlinkClick r:id="rId4"/>
              </a:rPr>
              <a:t>parathyroid glands</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 sense serum calcium concentrations and secrete parathyroid hormone (PTH) if calcium concentrations decrease below normal .</a:t>
            </a:r>
          </a:p>
          <a:p>
            <a:pPr algn="l"/>
            <a:r>
              <a:rPr lang="en-US" sz="2400" b="1" i="0" u="sng" strike="noStrike" dirty="0">
                <a:solidFill>
                  <a:srgbClr val="252525"/>
                </a:solidFill>
                <a:effectLst/>
                <a:latin typeface="Times New Roman" panose="02020603050405020304" pitchFamily="18" charset="0"/>
                <a:cs typeface="Times New Roman" panose="02020603050405020304" pitchFamily="18" charset="0"/>
              </a:rPr>
              <a:t>Elevations in PTH </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stimulate the activity of the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25-hydroxyvitamin D</a:t>
            </a:r>
            <a:r>
              <a:rPr lang="en-US" sz="2400" b="1" i="0" u="none" strike="noStrike" baseline="-25000" dirty="0">
                <a:solidFill>
                  <a:srgbClr val="FF0000"/>
                </a:solidFill>
                <a:effectLst/>
                <a:latin typeface="Times New Roman" panose="02020603050405020304" pitchFamily="18" charset="0"/>
                <a:cs typeface="Times New Roman" panose="02020603050405020304" pitchFamily="18" charset="0"/>
              </a:rPr>
              <a:t>3</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-1</a:t>
            </a:r>
            <a:r>
              <a:rPr lang="el-GR" sz="2400" b="1" i="0" u="none" strike="noStrike" dirty="0">
                <a:solidFill>
                  <a:srgbClr val="FF0000"/>
                </a:solidFill>
                <a:effectLst/>
                <a:latin typeface="Times New Roman" panose="02020603050405020304" pitchFamily="18" charset="0"/>
                <a:cs typeface="Times New Roman" panose="02020603050405020304" pitchFamily="18" charset="0"/>
              </a:rPr>
              <a:t>α-</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hydroxylase </a:t>
            </a:r>
            <a:r>
              <a:rPr lang="en-US" sz="2400" b="1" i="0" u="none" strike="noStrike" dirty="0">
                <a:solidFill>
                  <a:srgbClr val="FF000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enzyme</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 in the kidney,</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 resulting in the </a:t>
            </a:r>
            <a:r>
              <a:rPr lang="en-US" sz="2400" b="1" i="0" u="none" strike="noStrike" dirty="0">
                <a:solidFill>
                  <a:srgbClr val="252525"/>
                </a:solidFill>
                <a:effectLst/>
                <a:latin typeface="Times New Roman" panose="02020603050405020304" pitchFamily="18" charset="0"/>
                <a:cs typeface="Times New Roman" panose="02020603050405020304" pitchFamily="18" charset="0"/>
              </a:rPr>
              <a:t>increased </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production of </a:t>
            </a:r>
            <a:r>
              <a:rPr lang="en-US" sz="2400" b="1" i="0" u="none" strike="noStrike" dirty="0">
                <a:solidFill>
                  <a:srgbClr val="252525"/>
                </a:solidFill>
                <a:effectLst/>
                <a:latin typeface="Times New Roman" panose="02020603050405020304" pitchFamily="18" charset="0"/>
                <a:cs typeface="Times New Roman" panose="02020603050405020304" pitchFamily="18" charset="0"/>
              </a:rPr>
              <a:t>1</a:t>
            </a:r>
            <a:r>
              <a:rPr lang="el-GR" sz="2400" b="1" i="0" u="none" strike="noStrike" dirty="0">
                <a:solidFill>
                  <a:srgbClr val="252525"/>
                </a:solidFill>
                <a:effectLst/>
                <a:latin typeface="Times New Roman" panose="02020603050405020304" pitchFamily="18" charset="0"/>
                <a:cs typeface="Times New Roman" panose="02020603050405020304" pitchFamily="18" charset="0"/>
              </a:rPr>
              <a:t>α,25-</a:t>
            </a:r>
            <a:r>
              <a:rPr lang="en-US" sz="2400" b="1" i="0" u="none" strike="noStrike" dirty="0" err="1">
                <a:solidFill>
                  <a:srgbClr val="252525"/>
                </a:solidFill>
                <a:effectLst/>
                <a:latin typeface="Times New Roman" panose="02020603050405020304" pitchFamily="18" charset="0"/>
                <a:cs typeface="Times New Roman" panose="02020603050405020304" pitchFamily="18" charset="0"/>
              </a:rPr>
              <a:t>dihydroxyvitamin</a:t>
            </a:r>
            <a:r>
              <a:rPr lang="en-US" sz="2400" b="1" i="0" u="none" strike="noStrike" dirty="0">
                <a:solidFill>
                  <a:srgbClr val="252525"/>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252525"/>
                </a:solidFill>
                <a:effectLst/>
                <a:latin typeface="Times New Roman" panose="02020603050405020304" pitchFamily="18" charset="0"/>
                <a:cs typeface="Times New Roman" panose="02020603050405020304" pitchFamily="18" charset="0"/>
              </a:rPr>
              <a:t>D</a:t>
            </a:r>
            <a:r>
              <a:rPr lang="en-US" sz="2400" dirty="0" err="1">
                <a:solidFill>
                  <a:srgbClr val="252525"/>
                </a:solidFill>
                <a:latin typeface="Times New Roman" panose="02020603050405020304" pitchFamily="18" charset="0"/>
                <a:cs typeface="Times New Roman" panose="02020603050405020304" pitchFamily="18" charset="0"/>
              </a:rPr>
              <a:t>,after</a:t>
            </a:r>
            <a:r>
              <a:rPr lang="en-US" sz="2400" dirty="0">
                <a:solidFill>
                  <a:srgbClr val="252525"/>
                </a:solidFill>
                <a:latin typeface="Times New Roman" panose="02020603050405020304" pitchFamily="18" charset="0"/>
                <a:cs typeface="Times New Roman" panose="02020603050405020304" pitchFamily="18" charset="0"/>
              </a:rPr>
              <a:t> releasing the active form </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into the circulation and transported to target tissues. </a:t>
            </a:r>
          </a:p>
          <a:p>
            <a:pPr algn="l"/>
            <a:r>
              <a:rPr lang="en-US" sz="2400" b="0" i="0" u="none" strike="noStrike" dirty="0">
                <a:solidFill>
                  <a:srgbClr val="252525"/>
                </a:solidFill>
                <a:effectLst/>
                <a:latin typeface="Times New Roman" panose="02020603050405020304" pitchFamily="18" charset="0"/>
                <a:cs typeface="Times New Roman" panose="02020603050405020304" pitchFamily="18" charset="0"/>
              </a:rPr>
              <a:t>Within target cells, 1</a:t>
            </a:r>
            <a:r>
              <a:rPr lang="el-GR" sz="2400" b="0" i="0" u="none" strike="noStrike" dirty="0">
                <a:solidFill>
                  <a:srgbClr val="252525"/>
                </a:solidFill>
                <a:effectLst/>
                <a:latin typeface="Times New Roman" panose="02020603050405020304" pitchFamily="18" charset="0"/>
                <a:cs typeface="Times New Roman" panose="02020603050405020304" pitchFamily="18" charset="0"/>
              </a:rPr>
              <a:t>α,25-</a:t>
            </a:r>
            <a:r>
              <a:rPr lang="en-US" sz="2400" b="0" i="0" u="none" strike="noStrike" dirty="0" err="1">
                <a:solidFill>
                  <a:srgbClr val="252525"/>
                </a:solidFill>
                <a:effectLst/>
                <a:latin typeface="Times New Roman" panose="02020603050405020304" pitchFamily="18" charset="0"/>
                <a:cs typeface="Times New Roman" panose="02020603050405020304" pitchFamily="18" charset="0"/>
              </a:rPr>
              <a:t>dihydroxyvitamin</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 D binds to and induces the </a:t>
            </a:r>
            <a:r>
              <a:rPr lang="en-US" sz="2400" b="1" i="0" u="none" strike="noStrike" dirty="0">
                <a:solidFill>
                  <a:srgbClr val="252525"/>
                </a:solidFill>
                <a:effectLst/>
                <a:latin typeface="Times New Roman" panose="02020603050405020304" pitchFamily="18" charset="0"/>
                <a:cs typeface="Times New Roman" panose="02020603050405020304" pitchFamily="18" charset="0"/>
              </a:rPr>
              <a:t>activation of VDR, </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which leads to changes in </a:t>
            </a:r>
            <a:r>
              <a:rPr lang="en-US" sz="2400" b="0" i="0" u="none" strike="noStrike" dirty="0">
                <a:solidFill>
                  <a:srgbClr val="006A8E"/>
                </a:solidFill>
                <a:effectLst/>
                <a:latin typeface="Times New Roman" panose="02020603050405020304" pitchFamily="18" charset="0"/>
                <a:cs typeface="Times New Roman" panose="02020603050405020304" pitchFamily="18" charset="0"/>
                <a:hlinkClick r:id="rId6"/>
              </a:rPr>
              <a:t>gene expression</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 that normalize serum calcium by :</a:t>
            </a:r>
          </a:p>
          <a:p>
            <a:pPr algn="l"/>
            <a:r>
              <a:rPr lang="en-US" sz="2400" b="1" i="0" u="sng" strike="noStrike" dirty="0">
                <a:solidFill>
                  <a:srgbClr val="FF0000"/>
                </a:solidFill>
                <a:effectLst/>
                <a:latin typeface="Times New Roman" panose="02020603050405020304" pitchFamily="18" charset="0"/>
                <a:cs typeface="Times New Roman" panose="02020603050405020304" pitchFamily="18" charset="0"/>
              </a:rPr>
              <a:t>(1) </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increasing the intestinal absorption of dietary calcium, </a:t>
            </a:r>
            <a:r>
              <a:rPr lang="en-US" sz="2400" b="1" i="0" u="sng" strike="noStrike" dirty="0">
                <a:solidFill>
                  <a:srgbClr val="FF0000"/>
                </a:solidFill>
                <a:effectLst/>
                <a:latin typeface="Times New Roman" panose="02020603050405020304" pitchFamily="18" charset="0"/>
                <a:cs typeface="Times New Roman" panose="02020603050405020304" pitchFamily="18" charset="0"/>
              </a:rPr>
              <a:t>(2) </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increasing the reabsorption of calcium filtered by the kidneys, and </a:t>
            </a:r>
            <a:r>
              <a:rPr lang="en-US" sz="2400" b="1" i="0" u="sng" strike="noStrike" dirty="0">
                <a:solidFill>
                  <a:srgbClr val="FF0000"/>
                </a:solidFill>
                <a:effectLst/>
                <a:latin typeface="Times New Roman" panose="02020603050405020304" pitchFamily="18" charset="0"/>
                <a:cs typeface="Times New Roman" panose="02020603050405020304" pitchFamily="18" charset="0"/>
              </a:rPr>
              <a:t>(3) </a:t>
            </a:r>
            <a:r>
              <a:rPr lang="en-US" sz="2400" b="0" i="0" u="none" strike="noStrike" dirty="0">
                <a:solidFill>
                  <a:srgbClr val="252525"/>
                </a:solidFill>
                <a:effectLst/>
                <a:latin typeface="Times New Roman" panose="02020603050405020304" pitchFamily="18" charset="0"/>
                <a:cs typeface="Times New Roman" panose="02020603050405020304" pitchFamily="18" charset="0"/>
              </a:rPr>
              <a:t>mobilizing calcium from bone when there is insufficient dietary calcium to maintain normal serum calcium concentrations </a:t>
            </a:r>
            <a:r>
              <a:rPr lang="en-US" b="0" i="0" u="none" strike="noStrike" dirty="0">
                <a:solidFill>
                  <a:srgbClr val="006A8E"/>
                </a:solidFill>
                <a:effectLst/>
                <a:latin typeface="Open sans" panose="020B0606030504020204" pitchFamily="34" charset="0"/>
              </a:rPr>
              <a:t>.</a:t>
            </a:r>
            <a:endParaRPr lang="en-US" b="0" i="0" u="none" strike="noStrike" dirty="0">
              <a:solidFill>
                <a:srgbClr val="252525"/>
              </a:solidFill>
              <a:effectLst/>
              <a:latin typeface="Open sans" panose="020B0606030504020204" pitchFamily="34" charset="0"/>
            </a:endParaRPr>
          </a:p>
        </p:txBody>
      </p:sp>
    </p:spTree>
    <p:extLst>
      <p:ext uri="{BB962C8B-B14F-4D97-AF65-F5344CB8AC3E}">
        <p14:creationId xmlns:p14="http://schemas.microsoft.com/office/powerpoint/2010/main" val="1725165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A3A61A-FC1E-9143-B105-17BE1B808458}"/>
              </a:ext>
            </a:extLst>
          </p:cNvPr>
          <p:cNvSpPr txBox="1"/>
          <p:nvPr/>
        </p:nvSpPr>
        <p:spPr>
          <a:xfrm>
            <a:off x="215516" y="2636912"/>
            <a:ext cx="8712968" cy="4031873"/>
          </a:xfrm>
          <a:prstGeom prst="rect">
            <a:avLst/>
          </a:prstGeom>
          <a:noFill/>
        </p:spPr>
        <p:txBody>
          <a:bodyPr wrap="square">
            <a:spAutoFit/>
          </a:bodyPr>
          <a:lstStyle/>
          <a:p>
            <a:pPr marL="0" algn="l" defTabSz="914400" rtl="0" eaLnBrk="1" latinLnBrk="0" hangingPunct="1"/>
            <a:r>
              <a:rPr lang="en-US" sz="3200" b="0" i="0" u="none" strike="noStrike" dirty="0">
                <a:solidFill>
                  <a:srgbClr val="111111"/>
                </a:solidFill>
                <a:effectLst/>
                <a:latin typeface="Times New Roman" panose="02020603050405020304" pitchFamily="18" charset="0"/>
                <a:cs typeface="Times New Roman" panose="02020603050405020304" pitchFamily="18" charset="0"/>
              </a:rPr>
              <a:t>Classical pathway of vitamin D and calcium homeostasis. A drop in the serum calcium stimulates an increase in the secretion of PTH and mobilizes further calcium from the bone. PTH increases the synthesis of 1,25(OH)2D in the kidney, which, in turn, stimulates the mobilization of calcium from bone and intestine and regulates the synthesis of PTH by negative feedback. </a:t>
            </a:r>
            <a:endParaRPr lang="en-IQ" sz="3200" dirty="0">
              <a:latin typeface="Times New Roman" panose="02020603050405020304" pitchFamily="18" charset="0"/>
              <a:cs typeface="Times New Roman" panose="02020603050405020304" pitchFamily="18" charset="0"/>
            </a:endParaRPr>
          </a:p>
        </p:txBody>
      </p:sp>
      <p:pic>
        <p:nvPicPr>
          <p:cNvPr id="8" name="Picture 3">
            <a:extLst>
              <a:ext uri="{FF2B5EF4-FFF2-40B4-BE49-F238E27FC236}">
                <a16:creationId xmlns:a16="http://schemas.microsoft.com/office/drawing/2014/main" id="{0BC0448E-4D46-D641-84BD-9ED259BBE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6" y="1052736"/>
            <a:ext cx="846094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61B60B72-7A9A-614E-B27F-D1E9488964FD}"/>
              </a:ext>
            </a:extLst>
          </p:cNvPr>
          <p:cNvSpPr txBox="1"/>
          <p:nvPr/>
        </p:nvSpPr>
        <p:spPr>
          <a:xfrm>
            <a:off x="395536" y="189215"/>
            <a:ext cx="4572000" cy="584775"/>
          </a:xfrm>
          <a:prstGeom prst="rect">
            <a:avLst/>
          </a:prstGeom>
          <a:noFill/>
        </p:spPr>
        <p:txBody>
          <a:bodyPr wrap="square">
            <a:spAutoFit/>
          </a:bodyPr>
          <a:lstStyle/>
          <a:p>
            <a:pPr marL="0" algn="l" defTabSz="914400" rtl="0" eaLnBrk="1" latinLnBrk="0" hangingPunct="1"/>
            <a:r>
              <a:rPr lang="en-US" sz="3200" b="1" i="0" u="none" strike="noStrike" dirty="0">
                <a:solidFill>
                  <a:srgbClr val="FF0000"/>
                </a:solidFill>
                <a:effectLst/>
                <a:latin typeface="Times New Roman" panose="02020603050405020304" pitchFamily="18" charset="0"/>
                <a:cs typeface="Times New Roman" panose="02020603050405020304" pitchFamily="18" charset="0"/>
              </a:rPr>
              <a:t>THUS</a:t>
            </a:r>
            <a:endParaRPr lang="en-IQ" sz="3200" b="1" dirty="0">
              <a:solidFill>
                <a:srgbClr val="FF0000"/>
              </a:solidFill>
            </a:endParaRPr>
          </a:p>
        </p:txBody>
      </p:sp>
    </p:spTree>
    <p:extLst>
      <p:ext uri="{BB962C8B-B14F-4D97-AF65-F5344CB8AC3E}">
        <p14:creationId xmlns:p14="http://schemas.microsoft.com/office/powerpoint/2010/main" val="1969936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3DDEAE-3F24-7542-A807-154867A0A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4168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7992888"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3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4E88CD-3EDB-1248-8078-ABB0CE94B484}"/>
              </a:ext>
            </a:extLst>
          </p:cNvPr>
          <p:cNvSpPr txBox="1"/>
          <p:nvPr/>
        </p:nvSpPr>
        <p:spPr>
          <a:xfrm>
            <a:off x="179512" y="260648"/>
            <a:ext cx="8784976" cy="6001643"/>
          </a:xfrm>
          <a:prstGeom prst="rect">
            <a:avLst/>
          </a:prstGeom>
          <a:noFill/>
        </p:spPr>
        <p:txBody>
          <a:bodyPr wrap="square">
            <a:spAutoFit/>
          </a:bodyPr>
          <a:lstStyle/>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Vitamin D and all its metabolites are bound to a specific vitamin D binding protein,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(DBP</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i="0" u="none" strike="noStrike" dirty="0">
              <a:solidFill>
                <a:srgbClr val="FF0000"/>
              </a:solidFill>
              <a:effectLst/>
              <a:latin typeface="Times New Roman" panose="02020603050405020304" pitchFamily="18" charset="0"/>
              <a:cs typeface="Times New Roman" panose="02020603050405020304" pitchFamily="18" charset="0"/>
            </a:endParaRP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DBP is genetically the oldest member of the albuminoid family (including albumin, </a:t>
            </a:r>
            <a:r>
              <a:rPr lang="el-GR" sz="3200" b="0" i="0" u="none" strike="noStrike" dirty="0">
                <a:solidFill>
                  <a:srgbClr val="212121"/>
                </a:solidFill>
                <a:effectLst/>
                <a:latin typeface="Times New Roman" panose="02020603050405020304" pitchFamily="18" charset="0"/>
                <a:cs typeface="Times New Roman" panose="02020603050405020304" pitchFamily="18" charset="0"/>
              </a:rPr>
              <a:t>α-</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fetoprotein and afamin, all involved in transport of fatty acids or hormones).</a:t>
            </a:r>
          </a:p>
          <a:p>
            <a:pPr marL="0" algn="l" defTabSz="914400" rtl="0" eaLnBrk="1" latinLnBrk="0" hangingPunct="1"/>
            <a:endParaRPr lang="en-US" sz="3200" b="0" i="0" u="none" strike="noStrike" dirty="0">
              <a:solidFill>
                <a:srgbClr val="212121"/>
              </a:solidFill>
              <a:effectLst/>
              <a:latin typeface="Times New Roman" panose="02020603050405020304" pitchFamily="18" charset="0"/>
              <a:cs typeface="Times New Roman" panose="02020603050405020304" pitchFamily="18" charset="0"/>
            </a:endParaRPr>
          </a:p>
          <a:p>
            <a:pPr marL="0" algn="l" defTabSz="914400" rtl="0" eaLnBrk="1" latinLnBrk="0" hangingPunct="1"/>
            <a:r>
              <a:rPr lang="en-US" sz="3200" b="0" i="0" u="none" strike="noStrike" dirty="0">
                <a:solidFill>
                  <a:srgbClr val="212121"/>
                </a:solidFill>
                <a:effectLst/>
                <a:latin typeface="Times New Roman" panose="02020603050405020304" pitchFamily="18" charset="0"/>
                <a:cs typeface="Times New Roman" panose="02020603050405020304" pitchFamily="18" charset="0"/>
              </a:rPr>
              <a:t> </a:t>
            </a:r>
            <a:r>
              <a:rPr lang="en-US" sz="3200" b="1" i="0" u="sng" strike="noStrike" dirty="0">
                <a:solidFill>
                  <a:srgbClr val="FF0000"/>
                </a:solidFill>
                <a:effectLst/>
                <a:latin typeface="Times New Roman" panose="02020603050405020304" pitchFamily="18" charset="0"/>
                <a:cs typeface="Times New Roman" panose="02020603050405020304" pitchFamily="18" charset="0"/>
              </a:rPr>
              <a:t>DBP</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 has a </a:t>
            </a:r>
            <a:r>
              <a:rPr lang="en-US" sz="3200" b="1" i="0" u="none" strike="noStrike" dirty="0">
                <a:solidFill>
                  <a:srgbClr val="212121"/>
                </a:solidFill>
                <a:effectLst/>
                <a:latin typeface="Times New Roman" panose="02020603050405020304" pitchFamily="18" charset="0"/>
                <a:cs typeface="Times New Roman" panose="02020603050405020304" pitchFamily="18" charset="0"/>
              </a:rPr>
              <a:t>single binding site for all vitamin D </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metabolites and has a high affinity for 25OHD and 1,25(OH)2D, thereby creating a large pool of circulating 25OHD, which </a:t>
            </a:r>
            <a:r>
              <a:rPr lang="en-US" sz="3200" b="1" i="0" u="none" strike="noStrike" dirty="0">
                <a:solidFill>
                  <a:srgbClr val="212121"/>
                </a:solidFill>
                <a:effectLst/>
                <a:latin typeface="Times New Roman" panose="02020603050405020304" pitchFamily="18" charset="0"/>
                <a:cs typeface="Times New Roman" panose="02020603050405020304" pitchFamily="18" charset="0"/>
              </a:rPr>
              <a:t>prevents rapid vitamin D deficiency.</a:t>
            </a:r>
            <a:endParaRPr lang="en-IQ"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688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48137F-0A46-6547-A1F4-81475FA5468C}"/>
              </a:ext>
            </a:extLst>
          </p:cNvPr>
          <p:cNvSpPr txBox="1"/>
          <p:nvPr/>
        </p:nvSpPr>
        <p:spPr>
          <a:xfrm>
            <a:off x="53752" y="0"/>
            <a:ext cx="9090248" cy="6740307"/>
          </a:xfrm>
          <a:prstGeom prst="rect">
            <a:avLst/>
          </a:prstGeom>
          <a:noFill/>
        </p:spPr>
        <p:txBody>
          <a:bodyPr wrap="square">
            <a:spAutoFit/>
          </a:bodyPr>
          <a:lstStyle/>
          <a:p>
            <a:pPr algn="l"/>
            <a:r>
              <a:rPr lang="en-US" sz="2800" b="1" i="0" u="none" strike="noStrike" dirty="0">
                <a:solidFill>
                  <a:srgbClr val="FF0000"/>
                </a:solidFill>
                <a:effectLst/>
                <a:latin typeface="Times New Roman" panose="02020603050405020304" pitchFamily="18" charset="0"/>
                <a:cs typeface="Times New Roman" panose="02020603050405020304" pitchFamily="18" charset="0"/>
              </a:rPr>
              <a:t>Serum concentration of 25(OH)D is currently the main indicator of vitamin D status. </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It reflects vitamin D </a:t>
            </a:r>
            <a:r>
              <a:rPr lang="en-US" sz="2800" b="1" i="0" u="none" strike="noStrike" dirty="0">
                <a:solidFill>
                  <a:srgbClr val="333333"/>
                </a:solidFill>
                <a:effectLst/>
                <a:latin typeface="Times New Roman" panose="02020603050405020304" pitchFamily="18" charset="0"/>
                <a:cs typeface="Times New Roman" panose="02020603050405020304" pitchFamily="18" charset="0"/>
              </a:rPr>
              <a:t>produced endogenously and that obtained from foods and supplements </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 </a:t>
            </a:r>
          </a:p>
          <a:p>
            <a:pPr algn="l"/>
            <a:r>
              <a:rPr lang="en-US" sz="2800" b="0" i="0" u="none" strike="noStrike" dirty="0">
                <a:solidFill>
                  <a:srgbClr val="333333"/>
                </a:solidFill>
                <a:effectLst/>
                <a:latin typeface="Times New Roman" panose="02020603050405020304" pitchFamily="18" charset="0"/>
                <a:cs typeface="Times New Roman" panose="02020603050405020304" pitchFamily="18" charset="0"/>
              </a:rPr>
              <a:t>In serum, 25(OH)D has a fairly long circulating half-life of 15 days . </a:t>
            </a:r>
          </a:p>
          <a:p>
            <a:pPr algn="l"/>
            <a:r>
              <a:rPr lang="en-US" sz="2400" b="0" i="0" u="none" strike="noStrike" dirty="0">
                <a:solidFill>
                  <a:srgbClr val="333333"/>
                </a:solidFill>
                <a:effectLst/>
                <a:latin typeface="Times New Roman" panose="02020603050405020304" pitchFamily="18" charset="0"/>
                <a:cs typeface="Times New Roman" panose="02020603050405020304" pitchFamily="18" charset="0"/>
              </a:rPr>
              <a:t>Assessing </a:t>
            </a:r>
            <a:r>
              <a:rPr lang="en-US" sz="2400" b="1" i="0" u="none" strike="noStrike" dirty="0">
                <a:solidFill>
                  <a:srgbClr val="333333"/>
                </a:solidFill>
                <a:effectLst/>
                <a:latin typeface="Times New Roman" panose="02020603050405020304" pitchFamily="18" charset="0"/>
                <a:cs typeface="Times New Roman" panose="02020603050405020304" pitchFamily="18" charset="0"/>
              </a:rPr>
              <a:t>vitamin D status </a:t>
            </a:r>
            <a:r>
              <a:rPr lang="en-US" sz="2400" b="0" i="0" u="none" strike="noStrike" dirty="0">
                <a:solidFill>
                  <a:srgbClr val="333333"/>
                </a:solidFill>
                <a:effectLst/>
                <a:latin typeface="Times New Roman" panose="02020603050405020304" pitchFamily="18" charset="0"/>
                <a:cs typeface="Times New Roman" panose="02020603050405020304" pitchFamily="18" charset="0"/>
              </a:rPr>
              <a:t>by measuring serum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25(OH)D </a:t>
            </a:r>
            <a:r>
              <a:rPr lang="en-US" sz="2400" b="0" i="0" u="none" strike="noStrike" dirty="0">
                <a:solidFill>
                  <a:srgbClr val="333333"/>
                </a:solidFill>
                <a:effectLst/>
                <a:latin typeface="Times New Roman" panose="02020603050405020304" pitchFamily="18" charset="0"/>
                <a:cs typeface="Times New Roman" panose="02020603050405020304" pitchFamily="18" charset="0"/>
              </a:rPr>
              <a:t>concentrations is complicated by the considerable variability of the available assays .As a result, a finding can be falsely low or falsely high, depending on the assay used and the laboratory. </a:t>
            </a:r>
          </a:p>
          <a:p>
            <a:pPr algn="l"/>
            <a:r>
              <a:rPr lang="en-US" sz="2800" b="1" i="0" u="sng" strike="noStrike" dirty="0">
                <a:solidFill>
                  <a:srgbClr val="333333"/>
                </a:solidFill>
                <a:effectLst/>
                <a:latin typeface="Times New Roman" panose="02020603050405020304" pitchFamily="18" charset="0"/>
                <a:cs typeface="Times New Roman" panose="02020603050405020304" pitchFamily="18" charset="0"/>
              </a:rPr>
              <a:t>In contrast </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to 25(OH)D, circulating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1,25(OH)2D </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is generally </a:t>
            </a:r>
            <a:r>
              <a:rPr lang="en-US" sz="2800" b="1" i="0" u="none" strike="noStrike" dirty="0">
                <a:solidFill>
                  <a:srgbClr val="333333"/>
                </a:solidFill>
                <a:effectLst/>
                <a:latin typeface="Times New Roman" panose="02020603050405020304" pitchFamily="18" charset="0"/>
                <a:cs typeface="Times New Roman" panose="02020603050405020304" pitchFamily="18" charset="0"/>
              </a:rPr>
              <a:t>not a good indicator </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of vitamin D status because it has a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short half-life measured in hours</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 and serum levels are tightly regulated by parathyroid hormone, calcium, and phosphate . Levels of 1,25(OH)2D do not typically decrease until vitamin D deficiency is severe </a:t>
            </a:r>
          </a:p>
        </p:txBody>
      </p:sp>
    </p:spTree>
    <p:extLst>
      <p:ext uri="{BB962C8B-B14F-4D97-AF65-F5344CB8AC3E}">
        <p14:creationId xmlns:p14="http://schemas.microsoft.com/office/powerpoint/2010/main" val="2743315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AB9C13-DBB4-2048-825F-E5706DB971BF}"/>
              </a:ext>
            </a:extLst>
          </p:cNvPr>
          <p:cNvSpPr txBox="1"/>
          <p:nvPr/>
        </p:nvSpPr>
        <p:spPr>
          <a:xfrm>
            <a:off x="179512" y="116632"/>
            <a:ext cx="8856984" cy="6494085"/>
          </a:xfrm>
          <a:prstGeom prst="rect">
            <a:avLst/>
          </a:prstGeom>
          <a:noFill/>
        </p:spPr>
        <p:txBody>
          <a:bodyPr wrap="square">
            <a:spAutoFit/>
          </a:bodyPr>
          <a:lstStyle/>
          <a:p>
            <a:pPr algn="ctr"/>
            <a:r>
              <a:rPr lang="en-US" sz="3200" b="1" u="sng" dirty="0">
                <a:solidFill>
                  <a:srgbClr val="FF0000"/>
                </a:solidFill>
                <a:effectLst/>
                <a:latin typeface="Times New Roman" panose="02020603050405020304" pitchFamily="18" charset="0"/>
                <a:cs typeface="Times New Roman" panose="02020603050405020304" pitchFamily="18" charset="0"/>
              </a:rPr>
              <a:t>Functions of vitamin D:</a:t>
            </a:r>
            <a:endParaRPr lang="en-US" sz="3200" b="1" i="0" u="sng" strike="noStrike" dirty="0">
              <a:solidFill>
                <a:srgbClr val="FF0000"/>
              </a:solidFill>
              <a:effectLst/>
              <a:latin typeface="Times New Roman" panose="02020603050405020304" pitchFamily="18" charset="0"/>
              <a:cs typeface="Times New Roman" panose="02020603050405020304" pitchFamily="18" charset="0"/>
            </a:endParaRPr>
          </a:p>
          <a:p>
            <a:pPr marL="0" algn="l" defTabSz="914400" rtl="0" eaLnBrk="1" latinLnBrk="0" hangingPunct="1"/>
            <a:r>
              <a:rPr lang="en-US" sz="3200" b="1" i="0" u="none" strike="noStrike" dirty="0">
                <a:solidFill>
                  <a:srgbClr val="323232"/>
                </a:solidFill>
                <a:effectLst/>
                <a:latin typeface="Times New Roman" panose="02020603050405020304" pitchFamily="18" charset="0"/>
                <a:cs typeface="Times New Roman" panose="02020603050405020304" pitchFamily="18" charset="0"/>
              </a:rPr>
              <a:t>Vitamin D’s major role is to regulate</a:t>
            </a:r>
            <a:r>
              <a:rPr lang="en-US" sz="3200" b="0" i="0" u="none" strike="noStrike" dirty="0">
                <a:solidFill>
                  <a:srgbClr val="323232"/>
                </a:solidFill>
                <a:effectLst/>
                <a:latin typeface="Times New Roman" panose="02020603050405020304" pitchFamily="18" charset="0"/>
                <a:cs typeface="Times New Roman" panose="02020603050405020304" pitchFamily="18" charset="0"/>
              </a:rPr>
              <a:t> serum calcium and phosphorus in the blood by:</a:t>
            </a:r>
          </a:p>
          <a:p>
            <a:pPr algn="l" rtl="0"/>
            <a:r>
              <a:rPr lang="en-US" sz="3200" dirty="0">
                <a:solidFill>
                  <a:srgbClr val="323232"/>
                </a:solidFill>
                <a:latin typeface="Times New Roman" panose="02020603050405020304" pitchFamily="18" charset="0"/>
                <a:cs typeface="Times New Roman" panose="02020603050405020304" pitchFamily="18" charset="0"/>
              </a:rPr>
              <a:t>1-</a:t>
            </a:r>
            <a:r>
              <a:rPr lang="en-US" sz="3200" b="0" i="0" u="none" strike="noStrike" dirty="0">
                <a:solidFill>
                  <a:srgbClr val="323232"/>
                </a:solidFill>
                <a:effectLst/>
                <a:latin typeface="Times New Roman" panose="02020603050405020304" pitchFamily="18" charset="0"/>
                <a:cs typeface="Times New Roman" panose="02020603050405020304" pitchFamily="18" charset="0"/>
              </a:rPr>
              <a:t>Promoting their absorption of food in the intestine.</a:t>
            </a:r>
          </a:p>
          <a:p>
            <a:pPr marL="0" algn="l" defTabSz="914400" rtl="0" eaLnBrk="1" latinLnBrk="0" hangingPunct="1"/>
            <a:r>
              <a:rPr lang="en-US" sz="3200" b="0" i="0" u="none" strike="noStrike" dirty="0">
                <a:solidFill>
                  <a:srgbClr val="323232"/>
                </a:solidFill>
                <a:effectLst/>
                <a:latin typeface="Times New Roman" panose="02020603050405020304" pitchFamily="18" charset="0"/>
                <a:cs typeface="Times New Roman" panose="02020603050405020304" pitchFamily="18" charset="0"/>
              </a:rPr>
              <a:t>2-By promoting the reabsorption of calcium in the kidneys.</a:t>
            </a:r>
          </a:p>
          <a:p>
            <a:pPr algn="l" rtl="0"/>
            <a:r>
              <a:rPr lang="en-US" sz="3200" dirty="0">
                <a:solidFill>
                  <a:srgbClr val="323232"/>
                </a:solidFill>
                <a:latin typeface="Times New Roman" panose="02020603050405020304" pitchFamily="18" charset="0"/>
                <a:cs typeface="Times New Roman" panose="02020603050405020304" pitchFamily="18" charset="0"/>
              </a:rPr>
              <a:t>3-</a:t>
            </a:r>
            <a:r>
              <a:rPr lang="en-US" sz="3200" b="0" i="0" u="none" strike="noStrike" dirty="0">
                <a:solidFill>
                  <a:srgbClr val="323232"/>
                </a:solidFill>
                <a:effectLst/>
                <a:latin typeface="Times New Roman" panose="02020603050405020304" pitchFamily="18" charset="0"/>
                <a:cs typeface="Times New Roman" panose="02020603050405020304" pitchFamily="18" charset="0"/>
              </a:rPr>
              <a:t>This will prevent Rickets from growing children.</a:t>
            </a:r>
          </a:p>
          <a:p>
            <a:pPr algn="l" rtl="0"/>
            <a:r>
              <a:rPr lang="en-US" sz="3200" b="0" i="0" u="none" strike="noStrike" dirty="0">
                <a:solidFill>
                  <a:srgbClr val="323232"/>
                </a:solidFill>
                <a:effectLst/>
                <a:latin typeface="Times New Roman" panose="02020603050405020304" pitchFamily="18" charset="0"/>
                <a:cs typeface="Times New Roman" panose="02020603050405020304" pitchFamily="18" charset="0"/>
              </a:rPr>
              <a:t>4-Prevents osteomalacia in adults.</a:t>
            </a:r>
          </a:p>
          <a:p>
            <a:pPr algn="l" rtl="0"/>
            <a:r>
              <a:rPr lang="en-US" sz="3200" b="0" i="0" u="none" strike="noStrike" dirty="0">
                <a:solidFill>
                  <a:srgbClr val="323232"/>
                </a:solidFill>
                <a:effectLst/>
                <a:latin typeface="Times New Roman" panose="02020603050405020304" pitchFamily="18" charset="0"/>
                <a:cs typeface="Times New Roman" panose="02020603050405020304" pitchFamily="18" charset="0"/>
              </a:rPr>
              <a:t>5-Prevents hypocalcemic tetany.</a:t>
            </a:r>
          </a:p>
          <a:p>
            <a:pPr marL="0" algn="l" defTabSz="914400" rtl="0" eaLnBrk="1" latinLnBrk="0" hangingPunct="1"/>
            <a:r>
              <a:rPr lang="en-US" sz="3200" b="0" i="0" u="none" strike="noStrike" dirty="0">
                <a:solidFill>
                  <a:srgbClr val="323232"/>
                </a:solidFill>
                <a:effectLst/>
                <a:latin typeface="Times New Roman" panose="02020603050405020304" pitchFamily="18" charset="0"/>
                <a:cs typeface="Times New Roman" panose="02020603050405020304" pitchFamily="18" charset="0"/>
              </a:rPr>
              <a:t>6-</a:t>
            </a:r>
            <a:r>
              <a:rPr lang="en-US" sz="3200" dirty="0">
                <a:solidFill>
                  <a:srgbClr val="323232"/>
                </a:solidFill>
                <a:latin typeface="Times New Roman" panose="02020603050405020304" pitchFamily="18" charset="0"/>
                <a:cs typeface="Times New Roman" panose="02020603050405020304" pitchFamily="18" charset="0"/>
              </a:rPr>
              <a:t>C</a:t>
            </a:r>
            <a:r>
              <a:rPr lang="en-US" sz="3200" b="0" i="0" u="none" strike="noStrike" dirty="0">
                <a:solidFill>
                  <a:srgbClr val="323232"/>
                </a:solidFill>
                <a:effectLst/>
                <a:latin typeface="Times New Roman" panose="02020603050405020304" pitchFamily="18" charset="0"/>
                <a:cs typeface="Times New Roman" panose="02020603050405020304" pitchFamily="18" charset="0"/>
              </a:rPr>
              <a:t>orrects and maintains the concentration of ionized calcium.</a:t>
            </a:r>
          </a:p>
          <a:p>
            <a:pPr marL="0" algn="l" defTabSz="914400" rtl="0" eaLnBrk="1" latinLnBrk="0" hangingPunct="1"/>
            <a:r>
              <a:rPr lang="en-US" sz="3200" dirty="0">
                <a:solidFill>
                  <a:srgbClr val="323232"/>
                </a:solidFill>
                <a:latin typeface="Times New Roman" panose="02020603050405020304" pitchFamily="18" charset="0"/>
                <a:cs typeface="Times New Roman" panose="02020603050405020304" pitchFamily="18" charset="0"/>
              </a:rPr>
              <a:t>7-I</a:t>
            </a:r>
            <a:r>
              <a:rPr lang="en-US" sz="3200" b="0" i="0" u="none" strike="noStrike" dirty="0">
                <a:solidFill>
                  <a:srgbClr val="323232"/>
                </a:solidFill>
                <a:effectLst/>
                <a:latin typeface="Times New Roman" panose="02020603050405020304" pitchFamily="18" charset="0"/>
                <a:cs typeface="Times New Roman" panose="02020603050405020304" pitchFamily="18" charset="0"/>
              </a:rPr>
              <a:t>nhibits parathyroid hormone secretion from the parathyroid gland.</a:t>
            </a:r>
          </a:p>
        </p:txBody>
      </p:sp>
    </p:spTree>
    <p:extLst>
      <p:ext uri="{BB962C8B-B14F-4D97-AF65-F5344CB8AC3E}">
        <p14:creationId xmlns:p14="http://schemas.microsoft.com/office/powerpoint/2010/main" val="28885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64A348-3AED-F24E-976D-9DFDF6A59D0B}"/>
              </a:ext>
            </a:extLst>
          </p:cNvPr>
          <p:cNvSpPr txBox="1"/>
          <p:nvPr/>
        </p:nvSpPr>
        <p:spPr>
          <a:xfrm>
            <a:off x="287524" y="291711"/>
            <a:ext cx="8568952" cy="4031873"/>
          </a:xfrm>
          <a:prstGeom prst="rect">
            <a:avLst/>
          </a:prstGeom>
          <a:noFill/>
        </p:spPr>
        <p:txBody>
          <a:bodyPr wrap="square">
            <a:spAutoFit/>
          </a:bodyPr>
          <a:lstStyle/>
          <a:p>
            <a:pPr marL="0" algn="l" defTabSz="914400" rtl="0" eaLnBrk="1" latinLnBrk="0" hangingPunct="1"/>
            <a:r>
              <a:rPr lang="en-US" sz="3200" b="0" i="0" u="none" strike="noStrike" dirty="0">
                <a:solidFill>
                  <a:srgbClr val="333333"/>
                </a:solidFill>
                <a:effectLst/>
                <a:latin typeface="Times New Roman" panose="02020603050405020304" pitchFamily="18" charset="0"/>
                <a:cs typeface="Times New Roman" panose="02020603050405020304" pitchFamily="18" charset="0"/>
              </a:rPr>
              <a:t>Vitamin D is a fat-soluble vitamin essential for the proper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metabolism of calcium (Ca) and phosphorus (P), and the maintenance of normal skeletal integrity. </a:t>
            </a:r>
          </a:p>
          <a:p>
            <a:pPr marL="0" algn="l" defTabSz="914400" rtl="0" eaLnBrk="1" latinLnBrk="0" hangingPunct="1"/>
            <a:r>
              <a:rPr lang="en-US" sz="3200" b="0" i="0" u="none" strike="noStrike" dirty="0">
                <a:solidFill>
                  <a:srgbClr val="333333"/>
                </a:solidFill>
                <a:effectLst/>
                <a:latin typeface="Times New Roman" panose="02020603050405020304" pitchFamily="18" charset="0"/>
                <a:cs typeface="Times New Roman" panose="02020603050405020304" pitchFamily="18" charset="0"/>
              </a:rPr>
              <a:t>Vitamin D also plays a role in Ca and P absorption, regulation of parathyroid hormone, bone mineralization and mobilization, and it controls the incidence of bone disorders .</a:t>
            </a:r>
            <a:endParaRPr lang="en-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46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68CADC-29B1-5745-BB5B-E6F738952527}"/>
              </a:ext>
            </a:extLst>
          </p:cNvPr>
          <p:cNvSpPr txBox="1"/>
          <p:nvPr/>
        </p:nvSpPr>
        <p:spPr>
          <a:xfrm>
            <a:off x="126258" y="116632"/>
            <a:ext cx="9036496" cy="6401753"/>
          </a:xfrm>
          <a:prstGeom prst="rect">
            <a:avLst/>
          </a:prstGeom>
          <a:noFill/>
        </p:spPr>
        <p:txBody>
          <a:bodyPr wrap="square">
            <a:spAutoFit/>
          </a:bodyPr>
          <a:lstStyle/>
          <a:p>
            <a:pPr marL="0" algn="l" defTabSz="914400" rtl="0" eaLnBrk="1" latinLnBrk="0" hangingPunct="1"/>
            <a:r>
              <a:rPr lang="en-US" sz="2800" b="1" i="0" u="sng" strike="noStrike" dirty="0">
                <a:solidFill>
                  <a:srgbClr val="FF0000"/>
                </a:solidFill>
                <a:effectLst/>
                <a:latin typeface="Times New Roman" panose="02020603050405020304" pitchFamily="18" charset="0"/>
                <a:cs typeface="Times New Roman" panose="02020603050405020304" pitchFamily="18" charset="0"/>
              </a:rPr>
              <a:t>Vitamin D promotes:</a:t>
            </a:r>
          </a:p>
          <a:p>
            <a:pPr algn="l" rtl="0"/>
            <a:r>
              <a:rPr lang="en-US" sz="2800" b="1" dirty="0">
                <a:solidFill>
                  <a:srgbClr val="323232"/>
                </a:solidFill>
                <a:latin typeface="Times New Roman" panose="02020603050405020304" pitchFamily="18" charset="0"/>
                <a:cs typeface="Times New Roman" panose="02020603050405020304" pitchFamily="18" charset="0"/>
              </a:rPr>
              <a:t>1-</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The immune system by increasing phagocytosis.</a:t>
            </a:r>
          </a:p>
          <a:p>
            <a:pPr algn="l" rtl="0"/>
            <a:r>
              <a:rPr lang="en-IQ" sz="2800" dirty="0">
                <a:latin typeface="Times New Roman" panose="02020603050405020304" pitchFamily="18" charset="0"/>
                <a:cs typeface="Times New Roman" panose="02020603050405020304" pitchFamily="18" charset="0"/>
              </a:rPr>
              <a:t>2-</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Anti-tumor activity.</a:t>
            </a:r>
          </a:p>
          <a:p>
            <a:pPr algn="l" rtl="0"/>
            <a:r>
              <a:rPr lang="en-IQ" sz="2800" dirty="0">
                <a:latin typeface="Times New Roman" panose="02020603050405020304" pitchFamily="18" charset="0"/>
                <a:cs typeface="Times New Roman" panose="02020603050405020304" pitchFamily="18" charset="0"/>
              </a:rPr>
              <a:t>3-</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Immunomodulatory function.</a:t>
            </a:r>
          </a:p>
          <a:p>
            <a:pPr algn="l" rtl="0"/>
            <a:endParaRPr lang="en-US" sz="2800" b="0" i="0" u="none" strike="noStrike" dirty="0">
              <a:solidFill>
                <a:srgbClr val="323232"/>
              </a:solidFill>
              <a:effectLst/>
              <a:latin typeface="Times New Roman" panose="02020603050405020304" pitchFamily="18" charset="0"/>
              <a:cs typeface="Times New Roman" panose="02020603050405020304" pitchFamily="18" charset="0"/>
            </a:endParaRPr>
          </a:p>
          <a:p>
            <a:pPr algn="l" rtl="0"/>
            <a:r>
              <a:rPr lang="en-US" sz="2800" b="1" i="0" u="sng" strike="noStrike" dirty="0">
                <a:solidFill>
                  <a:srgbClr val="FF0000"/>
                </a:solidFill>
                <a:effectLst/>
                <a:latin typeface="Times New Roman" panose="02020603050405020304" pitchFamily="18" charset="0"/>
                <a:cs typeface="Times New Roman" panose="02020603050405020304" pitchFamily="18" charset="0"/>
              </a:rPr>
              <a:t>Role in calcium absorption:</a:t>
            </a:r>
          </a:p>
          <a:p>
            <a:pPr algn="l" rtl="0"/>
            <a:r>
              <a:rPr lang="en-US" sz="2800" b="1" dirty="0">
                <a:solidFill>
                  <a:srgbClr val="323232"/>
                </a:solidFill>
                <a:latin typeface="Times New Roman" panose="02020603050405020304" pitchFamily="18" charset="0"/>
                <a:cs typeface="Times New Roman" panose="02020603050405020304" pitchFamily="18" charset="0"/>
              </a:rPr>
              <a:t>1-</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It stimulates intestinal absorption of calcium and phosphorus.</a:t>
            </a:r>
          </a:p>
          <a:p>
            <a:pPr algn="l" rtl="0"/>
            <a:r>
              <a:rPr lang="en-US" sz="2800" b="0" i="0" u="none" strike="noStrike" dirty="0">
                <a:solidFill>
                  <a:srgbClr val="323232"/>
                </a:solidFill>
                <a:effectLst/>
                <a:latin typeface="Times New Roman" panose="02020603050405020304" pitchFamily="18" charset="0"/>
                <a:cs typeface="Times New Roman" panose="02020603050405020304" pitchFamily="18" charset="0"/>
              </a:rPr>
              <a:t>2-It stimulates the PTH-dependent reabsorption of calcium in the distal renal tubule.</a:t>
            </a:r>
          </a:p>
          <a:p>
            <a:pPr algn="l" rtl="0"/>
            <a:r>
              <a:rPr lang="en-US" sz="2800" b="0" i="0" u="none" strike="noStrike" dirty="0">
                <a:solidFill>
                  <a:srgbClr val="323232"/>
                </a:solidFill>
                <a:effectLst/>
                <a:latin typeface="Times New Roman" panose="02020603050405020304" pitchFamily="18" charset="0"/>
                <a:cs typeface="Times New Roman" panose="02020603050405020304" pitchFamily="18" charset="0"/>
              </a:rPr>
              <a:t>3-It helps PTH to mobilize the calcium from the bone.</a:t>
            </a:r>
          </a:p>
          <a:p>
            <a:pPr algn="l" rtl="0"/>
            <a:r>
              <a:rPr lang="en-US" sz="2800" b="0" i="0" u="none" strike="noStrike" dirty="0">
                <a:solidFill>
                  <a:srgbClr val="323232"/>
                </a:solidFill>
                <a:effectLst/>
                <a:latin typeface="Times New Roman" panose="02020603050405020304" pitchFamily="18" charset="0"/>
                <a:cs typeface="Times New Roman" panose="02020603050405020304" pitchFamily="18" charset="0"/>
              </a:rPr>
              <a:t>4-PTH, vitamin D, and calcitonin maintain a normal amount of Ca</a:t>
            </a:r>
            <a:r>
              <a:rPr lang="en-US" sz="2800" b="0" i="0" u="none" strike="noStrike" baseline="30000" dirty="0">
                <a:solidFill>
                  <a:srgbClr val="323232"/>
                </a:solidFill>
                <a:effectLst/>
                <a:latin typeface="Times New Roman" panose="02020603050405020304" pitchFamily="18" charset="0"/>
                <a:cs typeface="Times New Roman" panose="02020603050405020304" pitchFamily="18" charset="0"/>
              </a:rPr>
              <a:t>++  </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in bone and plasma.</a:t>
            </a:r>
          </a:p>
          <a:p>
            <a:pPr algn="l" rtl="0"/>
            <a:endParaRPr lang="en-US" sz="2800" b="0" i="0" u="none" strike="noStrike" dirty="0">
              <a:solidFill>
                <a:srgbClr val="323232"/>
              </a:solidFill>
              <a:effectLst/>
              <a:latin typeface="Times New Roman" panose="02020603050405020304" pitchFamily="18" charset="0"/>
              <a:cs typeface="Times New Roman" panose="02020603050405020304" pitchFamily="18" charset="0"/>
            </a:endParaRPr>
          </a:p>
          <a:p>
            <a:pPr marL="0" algn="l" defTabSz="914400" rtl="0" eaLnBrk="1" latinLnBrk="0" hangingPunct="1"/>
            <a:endParaRPr lang="en-IQ" dirty="0"/>
          </a:p>
        </p:txBody>
      </p:sp>
    </p:spTree>
    <p:extLst>
      <p:ext uri="{BB962C8B-B14F-4D97-AF65-F5344CB8AC3E}">
        <p14:creationId xmlns:p14="http://schemas.microsoft.com/office/powerpoint/2010/main" val="39277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928992" cy="6408712"/>
          </a:xfrm>
        </p:spPr>
        <p:txBody>
          <a:bodyPr>
            <a:normAutofit fontScale="92500"/>
          </a:bodyPr>
          <a:lstStyle/>
          <a:p>
            <a:pPr algn="ctr" rtl="0"/>
            <a:r>
              <a:rPr lang="en-US" b="1" u="sng" dirty="0"/>
              <a:t>Vitamin D Deficiency</a:t>
            </a:r>
            <a:r>
              <a:rPr lang="en-US" dirty="0"/>
              <a:t> </a:t>
            </a:r>
          </a:p>
          <a:p>
            <a:pPr algn="l" rtl="0"/>
            <a:r>
              <a:rPr lang="en-US" b="1" dirty="0"/>
              <a:t>Vitamin D deficiency is known to cause several bone diseases including:</a:t>
            </a:r>
            <a:endParaRPr lang="en-US" dirty="0"/>
          </a:p>
          <a:p>
            <a:pPr lvl="0" algn="l" rtl="0"/>
            <a:r>
              <a:rPr lang="en-US" b="1" dirty="0">
                <a:solidFill>
                  <a:srgbClr val="FF0000"/>
                </a:solidFill>
                <a:hlinkClick r:id="rId2" tooltip="Rickets"/>
              </a:rPr>
              <a:t>1-</a:t>
            </a:r>
            <a:r>
              <a:rPr lang="en-US" b="1" dirty="0">
                <a:hlinkClick r:id="rId2" tooltip="Rickets"/>
              </a:rPr>
              <a:t>Rickets</a:t>
            </a:r>
            <a:r>
              <a:rPr lang="en-US" dirty="0"/>
              <a:t>, a childhood disease characterized by impeded growth, and deformity, of the </a:t>
            </a:r>
            <a:r>
              <a:rPr lang="en-US" dirty="0">
                <a:hlinkClick r:id="rId3" tooltip="Long bones"/>
              </a:rPr>
              <a:t>long bones</a:t>
            </a:r>
            <a:r>
              <a:rPr lang="en-US" dirty="0"/>
              <a:t>. </a:t>
            </a:r>
          </a:p>
          <a:p>
            <a:pPr lvl="0" algn="l" rtl="0"/>
            <a:r>
              <a:rPr lang="en-US" b="1" dirty="0">
                <a:solidFill>
                  <a:srgbClr val="FF0000"/>
                </a:solidFill>
                <a:hlinkClick r:id="rId4" tooltip="Osteomalacia"/>
              </a:rPr>
              <a:t>2-</a:t>
            </a:r>
            <a:r>
              <a:rPr lang="en-US" b="1" dirty="0">
                <a:hlinkClick r:id="rId4" tooltip="Osteomalacia"/>
              </a:rPr>
              <a:t>Osteomalacia</a:t>
            </a:r>
            <a:r>
              <a:rPr lang="en-US" dirty="0"/>
              <a:t>, a bone-thinning disorder that occurs exclusively in adults and is characterized by </a:t>
            </a:r>
            <a:r>
              <a:rPr lang="en-US" dirty="0">
                <a:hlinkClick r:id="rId5" tooltip="Proximal"/>
              </a:rPr>
              <a:t>proximal</a:t>
            </a:r>
            <a:r>
              <a:rPr lang="en-US" dirty="0"/>
              <a:t> muscle weakness and bone fragility.</a:t>
            </a:r>
          </a:p>
          <a:p>
            <a:pPr lvl="0" algn="l" rtl="0"/>
            <a:r>
              <a:rPr lang="en-US" b="1" dirty="0">
                <a:solidFill>
                  <a:srgbClr val="FF0000"/>
                </a:solidFill>
                <a:hlinkClick r:id="rId6" tooltip="Osteoporosis"/>
              </a:rPr>
              <a:t>3-</a:t>
            </a:r>
            <a:r>
              <a:rPr lang="en-US" b="1" dirty="0">
                <a:hlinkClick r:id="rId6" tooltip="Osteoporosis"/>
              </a:rPr>
              <a:t>Osteoporosis</a:t>
            </a:r>
            <a:r>
              <a:rPr lang="en-US" dirty="0"/>
              <a:t>, a condition characterized by reduced </a:t>
            </a:r>
            <a:r>
              <a:rPr lang="en-US" dirty="0">
                <a:hlinkClick r:id="rId7" tooltip="Bone mineral density"/>
              </a:rPr>
              <a:t>bone mineral density</a:t>
            </a:r>
            <a:r>
              <a:rPr lang="en-US" dirty="0"/>
              <a:t> and increased bone fragility.</a:t>
            </a:r>
          </a:p>
          <a:p>
            <a:pPr lvl="0" algn="l" rtl="0"/>
            <a:r>
              <a:rPr lang="en-US" b="1" dirty="0">
                <a:solidFill>
                  <a:srgbClr val="0070C0"/>
                </a:solidFill>
              </a:rPr>
              <a:t>4-</a:t>
            </a:r>
            <a:r>
              <a:rPr lang="en-US" dirty="0"/>
              <a:t>Muscle aches and weakness. </a:t>
            </a:r>
          </a:p>
          <a:p>
            <a:pPr lvl="0" algn="l" rtl="0"/>
            <a:r>
              <a:rPr lang="en-US" b="1" dirty="0">
                <a:solidFill>
                  <a:schemeClr val="accent1"/>
                </a:solidFill>
              </a:rPr>
              <a:t>5-</a:t>
            </a:r>
            <a:r>
              <a:rPr lang="en-US" dirty="0"/>
              <a:t>Muscle twitching .</a:t>
            </a:r>
            <a:endParaRPr lang="ar-IQ" dirty="0"/>
          </a:p>
        </p:txBody>
      </p:sp>
    </p:spTree>
    <p:extLst>
      <p:ext uri="{BB962C8B-B14F-4D97-AF65-F5344CB8AC3E}">
        <p14:creationId xmlns:p14="http://schemas.microsoft.com/office/powerpoint/2010/main" val="226827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E1BAF2B-A2F3-F245-8213-D8F62166C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961"/>
            <a:ext cx="7026696" cy="30858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8C63EFB-2AAA-334E-9C06-3DC3785A6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96952"/>
            <a:ext cx="7560840" cy="371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3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733753"/>
            <a:ext cx="3960439" cy="4104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33753"/>
            <a:ext cx="4104456" cy="4104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EB4133F-D31F-EA46-B17C-46E89FAA5DA1}"/>
              </a:ext>
            </a:extLst>
          </p:cNvPr>
          <p:cNvSpPr txBox="1"/>
          <p:nvPr/>
        </p:nvSpPr>
        <p:spPr>
          <a:xfrm>
            <a:off x="107504" y="188640"/>
            <a:ext cx="8856984" cy="2308324"/>
          </a:xfrm>
          <a:prstGeom prst="rect">
            <a:avLst/>
          </a:prstGeom>
          <a:noFill/>
        </p:spPr>
        <p:txBody>
          <a:bodyPr wrap="square">
            <a:spAutoFit/>
          </a:bodyPr>
          <a:lstStyle/>
          <a:p>
            <a:pPr algn="l"/>
            <a:r>
              <a:rPr lang="en-US" sz="3200" b="1" i="0" u="none" strike="noStrike" dirty="0">
                <a:solidFill>
                  <a:srgbClr val="343536"/>
                </a:solidFill>
                <a:effectLst/>
                <a:latin typeface="Times New Roman" panose="02020603050405020304" pitchFamily="18" charset="0"/>
                <a:cs typeface="Times New Roman" panose="02020603050405020304" pitchFamily="18" charset="0"/>
              </a:rPr>
              <a:t>In general,</a:t>
            </a:r>
            <a:r>
              <a:rPr lang="en-US" sz="2800" b="1" i="0" u="none" strike="noStrike" dirty="0">
                <a:solidFill>
                  <a:srgbClr val="343536"/>
                </a:solidFill>
                <a:effectLst/>
                <a:latin typeface="Times New Roman" panose="02020603050405020304" pitchFamily="18" charset="0"/>
                <a:cs typeface="Times New Roman" panose="02020603050405020304" pitchFamily="18" charset="0"/>
              </a:rPr>
              <a:t> </a:t>
            </a:r>
            <a:r>
              <a:rPr lang="en-US" sz="2800" b="0" i="0" u="none" strike="noStrike" dirty="0">
                <a:solidFill>
                  <a:srgbClr val="343536"/>
                </a:solidFill>
                <a:effectLst/>
                <a:latin typeface="Times New Roman" panose="02020603050405020304" pitchFamily="18" charset="0"/>
                <a:cs typeface="Times New Roman" panose="02020603050405020304" pitchFamily="18" charset="0"/>
              </a:rPr>
              <a:t>the two main causes of vitamin D deficiency are:</a:t>
            </a:r>
          </a:p>
          <a:p>
            <a:pPr algn="l">
              <a:buFont typeface="Arial" panose="020B0604020202020204" pitchFamily="34" charset="0"/>
              <a:buChar char="•"/>
            </a:pPr>
            <a:r>
              <a:rPr lang="en-US" sz="2800" b="1" i="0" u="sng" strike="noStrike" dirty="0">
                <a:solidFill>
                  <a:srgbClr val="FF0000"/>
                </a:solidFill>
                <a:effectLst/>
                <a:latin typeface="Times New Roman" panose="02020603050405020304" pitchFamily="18" charset="0"/>
                <a:cs typeface="Times New Roman" panose="02020603050405020304" pitchFamily="18" charset="0"/>
              </a:rPr>
              <a:t>1- </a:t>
            </a:r>
            <a:r>
              <a:rPr lang="en-US" sz="2800" b="0" i="0" u="none" strike="noStrike" dirty="0">
                <a:solidFill>
                  <a:srgbClr val="343536"/>
                </a:solidFill>
                <a:effectLst/>
                <a:latin typeface="Times New Roman" panose="02020603050405020304" pitchFamily="18" charset="0"/>
                <a:cs typeface="Times New Roman" panose="02020603050405020304" pitchFamily="18" charset="0"/>
              </a:rPr>
              <a:t>Not getting enough vitamin D in your diet and/or through sunlight.</a:t>
            </a:r>
          </a:p>
          <a:p>
            <a:pPr algn="l">
              <a:buFont typeface="Arial" panose="020B0604020202020204" pitchFamily="34" charset="0"/>
              <a:buChar char="•"/>
            </a:pPr>
            <a:r>
              <a:rPr lang="en-US" sz="2800" b="1" u="sng" dirty="0">
                <a:solidFill>
                  <a:srgbClr val="FF0000"/>
                </a:solidFill>
                <a:latin typeface="Times New Roman" panose="02020603050405020304" pitchFamily="18" charset="0"/>
                <a:cs typeface="Times New Roman" panose="02020603050405020304" pitchFamily="18" charset="0"/>
              </a:rPr>
              <a:t>2-</a:t>
            </a:r>
            <a:r>
              <a:rPr lang="en-US" sz="2800" dirty="0">
                <a:solidFill>
                  <a:srgbClr val="343536"/>
                </a:solidFill>
                <a:latin typeface="Times New Roman" panose="02020603050405020304" pitchFamily="18" charset="0"/>
                <a:cs typeface="Times New Roman" panose="02020603050405020304" pitchFamily="18" charset="0"/>
              </a:rPr>
              <a:t>The </a:t>
            </a:r>
            <a:r>
              <a:rPr lang="en-US" sz="2800" b="0" i="0" u="none" strike="noStrike" dirty="0">
                <a:solidFill>
                  <a:srgbClr val="343536"/>
                </a:solidFill>
                <a:effectLst/>
                <a:latin typeface="Times New Roman" panose="02020603050405020304" pitchFamily="18" charset="0"/>
                <a:cs typeface="Times New Roman" panose="02020603050405020304" pitchFamily="18" charset="0"/>
              </a:rPr>
              <a:t> body isn’t properly absorbing or using vitamin D.</a:t>
            </a:r>
          </a:p>
        </p:txBody>
      </p:sp>
    </p:spTree>
    <p:extLst>
      <p:ext uri="{BB962C8B-B14F-4D97-AF65-F5344CB8AC3E}">
        <p14:creationId xmlns:p14="http://schemas.microsoft.com/office/powerpoint/2010/main" val="2115588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669360"/>
          </a:xfrm>
        </p:spPr>
        <p:txBody>
          <a:bodyPr>
            <a:normAutofit/>
          </a:bodyPr>
          <a:lstStyle/>
          <a:p>
            <a:pPr algn="ctr" rtl="0"/>
            <a:r>
              <a:rPr lang="en-US" b="1" u="sng" dirty="0">
                <a:solidFill>
                  <a:srgbClr val="FF0000"/>
                </a:solidFill>
              </a:rPr>
              <a:t>Vitamin D deficiency can occur for a number of reasons:</a:t>
            </a:r>
            <a:endParaRPr lang="en-US" dirty="0">
              <a:solidFill>
                <a:srgbClr val="FF0000"/>
              </a:solidFill>
            </a:endParaRPr>
          </a:p>
          <a:p>
            <a:pPr marL="0" indent="0" algn="l" rtl="0">
              <a:buNone/>
            </a:pPr>
            <a:r>
              <a:rPr lang="en-US" b="1" dirty="0">
                <a:solidFill>
                  <a:srgbClr val="FF0000"/>
                </a:solidFill>
              </a:rPr>
              <a:t>1-</a:t>
            </a:r>
            <a:r>
              <a:rPr lang="en-US" b="1" dirty="0"/>
              <a:t>Don't consume the recommended levels of the vitamin over time</a:t>
            </a:r>
            <a:r>
              <a:rPr lang="en-US" dirty="0"/>
              <a:t>. </a:t>
            </a:r>
          </a:p>
          <a:p>
            <a:pPr algn="l"/>
            <a:r>
              <a:rPr lang="en-US" b="1" dirty="0">
                <a:solidFill>
                  <a:srgbClr val="FF0000"/>
                </a:solidFill>
              </a:rPr>
              <a:t>2-</a:t>
            </a:r>
            <a:r>
              <a:rPr lang="en-US" b="1" dirty="0"/>
              <a:t>Breastfed infants</a:t>
            </a:r>
            <a:r>
              <a:rPr lang="en-US" dirty="0"/>
              <a:t> </a:t>
            </a:r>
          </a:p>
          <a:p>
            <a:pPr algn="l"/>
            <a:r>
              <a:rPr lang="en-US" b="1" dirty="0">
                <a:solidFill>
                  <a:srgbClr val="FF0000"/>
                </a:solidFill>
              </a:rPr>
              <a:t>3-</a:t>
            </a:r>
            <a:r>
              <a:rPr lang="en-US" b="1" dirty="0"/>
              <a:t>Older adults</a:t>
            </a:r>
            <a:endParaRPr lang="en-US" dirty="0"/>
          </a:p>
          <a:p>
            <a:pPr marL="0" indent="0" algn="l" rtl="0">
              <a:buNone/>
            </a:pPr>
            <a:r>
              <a:rPr lang="en-US" b="1" dirty="0">
                <a:solidFill>
                  <a:srgbClr val="FF0000"/>
                </a:solidFill>
              </a:rPr>
              <a:t>4-</a:t>
            </a:r>
            <a:r>
              <a:rPr lang="en-US" b="1" dirty="0"/>
              <a:t>Exposure to sunlight is limited.</a:t>
            </a:r>
            <a:r>
              <a:rPr lang="en-US" dirty="0"/>
              <a:t> </a:t>
            </a:r>
          </a:p>
          <a:p>
            <a:pPr marL="0" indent="0" algn="l" rtl="0">
              <a:buNone/>
            </a:pPr>
            <a:r>
              <a:rPr lang="en-US" b="1" dirty="0">
                <a:solidFill>
                  <a:srgbClr val="FF0000"/>
                </a:solidFill>
              </a:rPr>
              <a:t>5-</a:t>
            </a:r>
            <a:r>
              <a:rPr lang="en-US" b="1" dirty="0"/>
              <a:t>Have dark skin.</a:t>
            </a:r>
            <a:r>
              <a:rPr lang="en-US" dirty="0"/>
              <a:t> </a:t>
            </a:r>
          </a:p>
          <a:p>
            <a:pPr marL="0" indent="0" algn="l" rtl="0">
              <a:buNone/>
            </a:pPr>
            <a:r>
              <a:rPr lang="en-US" b="1" dirty="0">
                <a:solidFill>
                  <a:srgbClr val="FF0000"/>
                </a:solidFill>
              </a:rPr>
              <a:t>6-</a:t>
            </a:r>
            <a:r>
              <a:rPr lang="en-US" b="1" dirty="0"/>
              <a:t> People with fat malabsorption (Digestive tract cannot adequately absorb vitamin D).</a:t>
            </a:r>
            <a:br>
              <a:rPr lang="en-US" b="1" dirty="0"/>
            </a:br>
            <a:r>
              <a:rPr lang="en-US" b="1" dirty="0">
                <a:solidFill>
                  <a:srgbClr val="FF0000"/>
                </a:solidFill>
              </a:rPr>
              <a:t>7-</a:t>
            </a:r>
            <a:r>
              <a:rPr lang="en-US" b="1" dirty="0"/>
              <a:t> Kidneys cannot convert vitamin D to its active form.</a:t>
            </a:r>
            <a:r>
              <a:rPr lang="en-US" dirty="0"/>
              <a:t> </a:t>
            </a:r>
            <a:endParaRPr lang="ar-IQ" dirty="0"/>
          </a:p>
        </p:txBody>
      </p:sp>
    </p:spTree>
    <p:extLst>
      <p:ext uri="{BB962C8B-B14F-4D97-AF65-F5344CB8AC3E}">
        <p14:creationId xmlns:p14="http://schemas.microsoft.com/office/powerpoint/2010/main" val="3895253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09C005-7163-7C48-A112-50F3CF4A52DC}"/>
              </a:ext>
            </a:extLst>
          </p:cNvPr>
          <p:cNvSpPr txBox="1"/>
          <p:nvPr/>
        </p:nvSpPr>
        <p:spPr>
          <a:xfrm>
            <a:off x="53752" y="188640"/>
            <a:ext cx="8982744" cy="2954655"/>
          </a:xfrm>
          <a:prstGeom prst="rect">
            <a:avLst/>
          </a:prstGeom>
          <a:noFill/>
        </p:spPr>
        <p:txBody>
          <a:bodyPr wrap="square">
            <a:spAutoFit/>
          </a:bodyPr>
          <a:lstStyle/>
          <a:p>
            <a:pPr algn="ctr"/>
            <a:r>
              <a:rPr lang="en-US" sz="2800" b="1" i="0" u="sng" strike="noStrike" dirty="0">
                <a:solidFill>
                  <a:srgbClr val="FF0000"/>
                </a:solidFill>
                <a:effectLst/>
                <a:latin typeface="Times New Roman" panose="02020603050405020304" pitchFamily="18" charset="0"/>
                <a:cs typeface="Times New Roman" panose="02020603050405020304" pitchFamily="18" charset="0"/>
              </a:rPr>
              <a:t>Causes of Vitamin D deficiency are:</a:t>
            </a:r>
          </a:p>
          <a:p>
            <a:pPr algn="l"/>
            <a:r>
              <a:rPr lang="en-US" sz="2800" b="1" dirty="0">
                <a:solidFill>
                  <a:srgbClr val="323232"/>
                </a:solidFill>
                <a:latin typeface="Times New Roman" panose="02020603050405020304" pitchFamily="18" charset="0"/>
                <a:cs typeface="Times New Roman" panose="02020603050405020304" pitchFamily="18" charset="0"/>
              </a:rPr>
              <a:t>1-</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Inadequate dietary intake</a:t>
            </a:r>
          </a:p>
          <a:p>
            <a:pPr algn="l"/>
            <a:r>
              <a:rPr lang="en-US" sz="2800" dirty="0">
                <a:solidFill>
                  <a:srgbClr val="323232"/>
                </a:solidFill>
                <a:latin typeface="Times New Roman" panose="02020603050405020304" pitchFamily="18" charset="0"/>
                <a:cs typeface="Times New Roman" panose="02020603050405020304" pitchFamily="18" charset="0"/>
              </a:rPr>
              <a:t>2-</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Inadequate sunlight exposure</a:t>
            </a:r>
          </a:p>
          <a:p>
            <a:pPr algn="l"/>
            <a:r>
              <a:rPr lang="en-US" sz="2800" dirty="0">
                <a:solidFill>
                  <a:srgbClr val="323232"/>
                </a:solidFill>
                <a:latin typeface="Times New Roman" panose="02020603050405020304" pitchFamily="18" charset="0"/>
                <a:cs typeface="Times New Roman" panose="02020603050405020304" pitchFamily="18" charset="0"/>
              </a:rPr>
              <a:t>3-</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Malabsorption syndrome</a:t>
            </a:r>
          </a:p>
          <a:p>
            <a:pPr algn="l"/>
            <a:r>
              <a:rPr lang="en-US" sz="2800" dirty="0">
                <a:solidFill>
                  <a:srgbClr val="323232"/>
                </a:solidFill>
                <a:latin typeface="Times New Roman" panose="02020603050405020304" pitchFamily="18" charset="0"/>
                <a:cs typeface="Times New Roman" panose="02020603050405020304" pitchFamily="18" charset="0"/>
              </a:rPr>
              <a:t>4-</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Liver or kidney disorders</a:t>
            </a:r>
          </a:p>
          <a:p>
            <a:pPr algn="l"/>
            <a:r>
              <a:rPr lang="en-US" sz="2800" dirty="0">
                <a:solidFill>
                  <a:srgbClr val="323232"/>
                </a:solidFill>
                <a:latin typeface="Times New Roman" panose="02020603050405020304" pitchFamily="18" charset="0"/>
                <a:cs typeface="Times New Roman" panose="02020603050405020304" pitchFamily="18" charset="0"/>
              </a:rPr>
              <a:t>5-</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Metabolic hereditary disorders</a:t>
            </a:r>
          </a:p>
          <a:p>
            <a:pPr algn="l"/>
            <a:endParaRPr lang="en-US" b="1" i="0" u="none" strike="noStrike" dirty="0">
              <a:solidFill>
                <a:srgbClr val="323232"/>
              </a:solidFill>
              <a:effectLst/>
              <a:latin typeface="Raleway" pitchFamily="2" charset="77"/>
            </a:endParaRPr>
          </a:p>
        </p:txBody>
      </p:sp>
    </p:spTree>
    <p:extLst>
      <p:ext uri="{BB962C8B-B14F-4D97-AF65-F5344CB8AC3E}">
        <p14:creationId xmlns:p14="http://schemas.microsoft.com/office/powerpoint/2010/main" val="426525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D5891C-152B-904C-B492-E43B0D367129}"/>
              </a:ext>
            </a:extLst>
          </p:cNvPr>
          <p:cNvSpPr txBox="1"/>
          <p:nvPr/>
        </p:nvSpPr>
        <p:spPr>
          <a:xfrm>
            <a:off x="395536" y="260648"/>
            <a:ext cx="8640960" cy="4462760"/>
          </a:xfrm>
          <a:prstGeom prst="rect">
            <a:avLst/>
          </a:prstGeom>
          <a:noFill/>
        </p:spPr>
        <p:txBody>
          <a:bodyPr wrap="square">
            <a:spAutoFit/>
          </a:bodyPr>
          <a:lstStyle/>
          <a:p>
            <a:pPr algn="ctr" rtl="0"/>
            <a:r>
              <a:rPr lang="en-US" sz="3200" b="1" i="0" u="sng" strike="noStrike" dirty="0">
                <a:solidFill>
                  <a:srgbClr val="FF0000"/>
                </a:solidFill>
                <a:effectLst/>
                <a:latin typeface="Times New Roman" panose="02020603050405020304" pitchFamily="18" charset="0"/>
                <a:cs typeface="Times New Roman" panose="02020603050405020304" pitchFamily="18" charset="0"/>
              </a:rPr>
              <a:t>Toxicity of vitamin D:</a:t>
            </a:r>
          </a:p>
          <a:p>
            <a:pPr marL="0" algn="l" defTabSz="914400" rtl="0" eaLnBrk="1" latinLnBrk="0" hangingPunct="1"/>
            <a:endParaRPr lang="en-US" sz="2800" b="0" i="0" u="none" strike="noStrike" dirty="0">
              <a:solidFill>
                <a:srgbClr val="323232"/>
              </a:solidFill>
              <a:effectLst/>
              <a:latin typeface="Times New Roman" panose="02020603050405020304" pitchFamily="18" charset="0"/>
              <a:cs typeface="Times New Roman" panose="02020603050405020304" pitchFamily="18" charset="0"/>
            </a:endParaRPr>
          </a:p>
          <a:p>
            <a:pPr marL="0" algn="l" defTabSz="914400" rtl="0" eaLnBrk="1" latinLnBrk="0" hangingPunct="1"/>
            <a:r>
              <a:rPr lang="en-US" sz="2800" b="0" i="0" u="none" strike="noStrike" dirty="0">
                <a:solidFill>
                  <a:srgbClr val="323232"/>
                </a:solidFill>
                <a:effectLst/>
                <a:latin typeface="Times New Roman" panose="02020603050405020304" pitchFamily="18" charset="0"/>
                <a:cs typeface="Times New Roman" panose="02020603050405020304" pitchFamily="18" charset="0"/>
              </a:rPr>
              <a:t>1-Overdosage of vitamin D leads to metastatic calcification of soft tissues.</a:t>
            </a:r>
          </a:p>
          <a:p>
            <a:pPr marL="0" algn="l" defTabSz="914400" rtl="0" eaLnBrk="1" latinLnBrk="0" hangingPunct="1"/>
            <a:r>
              <a:rPr lang="en-US" sz="2800" dirty="0">
                <a:solidFill>
                  <a:srgbClr val="323232"/>
                </a:solidFill>
                <a:latin typeface="Times New Roman" panose="02020603050405020304" pitchFamily="18" charset="0"/>
                <a:cs typeface="Times New Roman" panose="02020603050405020304" pitchFamily="18" charset="0"/>
              </a:rPr>
              <a:t>2-</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Hypervitaminosis of vitamin D (calcitriol) leads to hypercalcemia.</a:t>
            </a:r>
          </a:p>
          <a:p>
            <a:pPr marL="0" algn="l" defTabSz="914400" rtl="0" eaLnBrk="1" latinLnBrk="0" hangingPunct="1"/>
            <a:r>
              <a:rPr lang="en-US" sz="2800" dirty="0">
                <a:solidFill>
                  <a:srgbClr val="323232"/>
                </a:solidFill>
                <a:latin typeface="Times New Roman" panose="02020603050405020304" pitchFamily="18" charset="0"/>
                <a:cs typeface="Times New Roman" panose="02020603050405020304" pitchFamily="18" charset="0"/>
              </a:rPr>
              <a:t>3-</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Increased level of vitamin D increases intestinal absorption and excessive bone resorption.</a:t>
            </a:r>
          </a:p>
          <a:p>
            <a:pPr marL="0" algn="l" defTabSz="914400" rtl="0" eaLnBrk="1" latinLnBrk="0" hangingPunct="1"/>
            <a:r>
              <a:rPr lang="en-US" sz="2800" dirty="0">
                <a:solidFill>
                  <a:srgbClr val="323232"/>
                </a:solidFill>
                <a:latin typeface="Times New Roman" panose="02020603050405020304" pitchFamily="18" charset="0"/>
                <a:cs typeface="Times New Roman" panose="02020603050405020304" pitchFamily="18" charset="0"/>
              </a:rPr>
              <a:t>4-</a:t>
            </a:r>
            <a:r>
              <a:rPr lang="en-US" sz="2800" b="0" i="0" u="none" strike="noStrike" dirty="0">
                <a:solidFill>
                  <a:srgbClr val="323232"/>
                </a:solidFill>
                <a:effectLst/>
                <a:latin typeface="Times New Roman" panose="02020603050405020304" pitchFamily="18" charset="0"/>
                <a:cs typeface="Times New Roman" panose="02020603050405020304" pitchFamily="18" charset="0"/>
              </a:rPr>
              <a:t> Increased vitamin D leads to increased calcium and suppresses the PTH</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878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7321AA-DF6A-1F46-9B85-BF39A5BCC0F4}"/>
              </a:ext>
            </a:extLst>
          </p:cNvPr>
          <p:cNvSpPr txBox="1"/>
          <p:nvPr/>
        </p:nvSpPr>
        <p:spPr>
          <a:xfrm>
            <a:off x="107504" y="188640"/>
            <a:ext cx="8856984" cy="1477328"/>
          </a:xfrm>
          <a:prstGeom prst="rect">
            <a:avLst/>
          </a:prstGeom>
          <a:noFill/>
        </p:spPr>
        <p:txBody>
          <a:bodyPr wrap="square">
            <a:spAutoFit/>
          </a:bodyPr>
          <a:lstStyle/>
          <a:p>
            <a:pPr algn="l"/>
            <a:r>
              <a:rPr lang="en-US" b="1" i="0" u="none" strike="noStrike" cap="all" dirty="0">
                <a:solidFill>
                  <a:srgbClr val="212121"/>
                </a:solidFill>
                <a:effectLst/>
                <a:latin typeface="Montserrat" panose="020F0502020204030204" pitchFamily="34" charset="0"/>
              </a:rPr>
              <a:t>WHAT HAPPENS WITH OVERDOSING OF VITAMIN D?</a:t>
            </a:r>
          </a:p>
          <a:p>
            <a:pPr algn="l"/>
            <a:r>
              <a:rPr lang="en-US" b="0" i="0" u="none" strike="noStrike" dirty="0">
                <a:solidFill>
                  <a:srgbClr val="404040"/>
                </a:solidFill>
                <a:effectLst/>
                <a:latin typeface="Lora" panose="020F0502020204030204" pitchFamily="34" charset="0"/>
              </a:rPr>
              <a:t>This never happens with overexposure to sunlight. It only happens with supplementation.</a:t>
            </a:r>
          </a:p>
          <a:p>
            <a:pPr algn="l"/>
            <a:endParaRPr lang="en-US" dirty="0">
              <a:solidFill>
                <a:srgbClr val="404040"/>
              </a:solidFill>
              <a:latin typeface="Lora" panose="020F0502020204030204" pitchFamily="34" charset="0"/>
            </a:endParaRPr>
          </a:p>
          <a:p>
            <a:pPr algn="l"/>
            <a:r>
              <a:rPr lang="en-US" b="0" i="1" u="none" strike="noStrike" dirty="0">
                <a:solidFill>
                  <a:srgbClr val="000000"/>
                </a:solidFill>
                <a:effectLst/>
                <a:latin typeface="Lora" pitchFamily="2" charset="77"/>
              </a:rPr>
              <a:t>It causes Stone, Bones, Abdominal moans and Psychic groans</a:t>
            </a:r>
            <a:endParaRPr lang="en-US" b="0" i="0" u="none" strike="noStrike" dirty="0">
              <a:solidFill>
                <a:srgbClr val="404040"/>
              </a:solidFill>
              <a:effectLst/>
              <a:latin typeface="Lora" panose="020F0502020204030204" pitchFamily="34" charset="0"/>
            </a:endParaRPr>
          </a:p>
        </p:txBody>
      </p:sp>
    </p:spTree>
    <p:extLst>
      <p:ext uri="{BB962C8B-B14F-4D97-AF65-F5344CB8AC3E}">
        <p14:creationId xmlns:p14="http://schemas.microsoft.com/office/powerpoint/2010/main" val="3202949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ypes Of Vitamin D Health Info, Vitamin D, Health Vitamins, 53% OFF">
            <a:extLst>
              <a:ext uri="{FF2B5EF4-FFF2-40B4-BE49-F238E27FC236}">
                <a16:creationId xmlns:a16="http://schemas.microsoft.com/office/drawing/2014/main" id="{C0806448-C22B-6646-8E18-4664C980A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9036496"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4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A1DE1D-2646-3340-99DA-347187334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8" y="188640"/>
            <a:ext cx="874948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11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ctive form of vitamin D - ppt video online download">
            <a:extLst>
              <a:ext uri="{FF2B5EF4-FFF2-40B4-BE49-F238E27FC236}">
                <a16:creationId xmlns:a16="http://schemas.microsoft.com/office/drawing/2014/main" id="{05A4502B-623D-2E4B-BB17-F802D064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57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of vitamin d Royalty Free Vector Image - VectorStock">
            <a:extLst>
              <a:ext uri="{FF2B5EF4-FFF2-40B4-BE49-F238E27FC236}">
                <a16:creationId xmlns:a16="http://schemas.microsoft.com/office/drawing/2014/main" id="{B07C2EF5-9709-3446-BD02-AA3B1671C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12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9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D3EBE-95A7-AF4C-B4BA-FC99425C7016}"/>
              </a:ext>
            </a:extLst>
          </p:cNvPr>
          <p:cNvSpPr txBox="1"/>
          <p:nvPr/>
        </p:nvSpPr>
        <p:spPr>
          <a:xfrm>
            <a:off x="179512" y="0"/>
            <a:ext cx="8784976" cy="4524315"/>
          </a:xfrm>
          <a:prstGeom prst="rect">
            <a:avLst/>
          </a:prstGeom>
          <a:noFill/>
        </p:spPr>
        <p:txBody>
          <a:bodyPr wrap="square">
            <a:spAutoFit/>
          </a:bodyPr>
          <a:lstStyle/>
          <a:p>
            <a:pPr marL="0" algn="l" defTabSz="914400" rtl="0" eaLnBrk="1" latinLnBrk="0" hangingPunct="1"/>
            <a:r>
              <a:rPr lang="en-US" sz="3200" b="1" i="0" strike="noStrike" dirty="0">
                <a:solidFill>
                  <a:srgbClr val="FF0000"/>
                </a:solidFill>
                <a:effectLst/>
                <a:latin typeface="Times New Roman" panose="02020603050405020304" pitchFamily="18" charset="0"/>
                <a:cs typeface="Times New Roman" panose="02020603050405020304" pitchFamily="18" charset="0"/>
              </a:rPr>
              <a:t>Chemically,</a:t>
            </a:r>
            <a:r>
              <a:rPr lang="en-US" sz="3200" b="0" i="0" strike="noStrike" dirty="0">
                <a:effectLst/>
                <a:latin typeface="Times New Roman" panose="02020603050405020304" pitchFamily="18" charset="0"/>
                <a:cs typeface="Times New Roman" panose="02020603050405020304" pitchFamily="18" charset="0"/>
              </a:rPr>
              <a:t> the various forms of vitamin D are </a:t>
            </a:r>
            <a:r>
              <a:rPr lang="en-US" sz="3200" b="0" i="0" strike="noStrike" dirty="0">
                <a:effectLst/>
                <a:latin typeface="Times New Roman" panose="02020603050405020304" pitchFamily="18" charset="0"/>
                <a:cs typeface="Times New Roman" panose="02020603050405020304" pitchFamily="18" charset="0"/>
                <a:hlinkClick r:id="rId2" tooltip="Secosteroids">
                  <a:extLst>
                    <a:ext uri="{A12FA001-AC4F-418D-AE19-62706E023703}">
                      <ahyp:hlinkClr xmlns:ahyp="http://schemas.microsoft.com/office/drawing/2018/hyperlinkcolor" val="tx"/>
                    </a:ext>
                  </a:extLst>
                </a:hlinkClick>
              </a:rPr>
              <a:t>secosteroids</a:t>
            </a:r>
            <a:r>
              <a:rPr lang="en-US" sz="3200" b="0" i="0" strike="noStrike" dirty="0">
                <a:effectLst/>
                <a:latin typeface="Times New Roman" panose="02020603050405020304" pitchFamily="18" charset="0"/>
                <a:cs typeface="Times New Roman" panose="02020603050405020304" pitchFamily="18" charset="0"/>
              </a:rPr>
              <a:t>, that is, </a:t>
            </a:r>
            <a:r>
              <a:rPr lang="en-US" sz="3200" b="0" i="0" strike="noStrike" dirty="0">
                <a:effectLst/>
                <a:latin typeface="Times New Roman" panose="02020603050405020304" pitchFamily="18" charset="0"/>
                <a:cs typeface="Times New Roman" panose="02020603050405020304" pitchFamily="18" charset="0"/>
                <a:hlinkClick r:id="rId3" tooltip="Steroid">
                  <a:extLst>
                    <a:ext uri="{A12FA001-AC4F-418D-AE19-62706E023703}">
                      <ahyp:hlinkClr xmlns:ahyp="http://schemas.microsoft.com/office/drawing/2018/hyperlinkcolor" val="tx"/>
                    </a:ext>
                  </a:extLst>
                </a:hlinkClick>
              </a:rPr>
              <a:t>steroids</a:t>
            </a:r>
            <a:r>
              <a:rPr lang="en-US" sz="3200" b="0" i="0" strike="noStrike" dirty="0">
                <a:effectLst/>
                <a:latin typeface="Times New Roman" panose="02020603050405020304" pitchFamily="18" charset="0"/>
                <a:cs typeface="Times New Roman" panose="02020603050405020304" pitchFamily="18" charset="0"/>
              </a:rPr>
              <a:t> in which one of the bonds in the steroid rings is broken.</a:t>
            </a:r>
            <a:endParaRPr lang="en-US" sz="3200" baseline="30000" dirty="0">
              <a:latin typeface="Times New Roman" panose="02020603050405020304" pitchFamily="18" charset="0"/>
              <a:cs typeface="Times New Roman" panose="02020603050405020304" pitchFamily="18" charset="0"/>
            </a:endParaRPr>
          </a:p>
          <a:p>
            <a:pPr marL="0" algn="l" defTabSz="914400" rtl="0" eaLnBrk="1" latinLnBrk="0" hangingPunct="1"/>
            <a:r>
              <a:rPr lang="en-US" sz="3200" b="0" i="0" strike="noStrike" dirty="0">
                <a:effectLst/>
                <a:latin typeface="Times New Roman" panose="02020603050405020304" pitchFamily="18" charset="0"/>
                <a:cs typeface="Times New Roman" panose="02020603050405020304" pitchFamily="18" charset="0"/>
              </a:rPr>
              <a:t> The structural difference between vitamin D</a:t>
            </a:r>
            <a:r>
              <a:rPr lang="en-US" sz="3200" b="0" i="0" strike="noStrike" baseline="-25000" dirty="0">
                <a:effectLst/>
                <a:latin typeface="Times New Roman" panose="02020603050405020304" pitchFamily="18" charset="0"/>
                <a:cs typeface="Times New Roman" panose="02020603050405020304" pitchFamily="18" charset="0"/>
              </a:rPr>
              <a:t>2</a:t>
            </a:r>
            <a:r>
              <a:rPr lang="en-US" sz="3200" b="0" i="0" strike="noStrike" dirty="0">
                <a:effectLst/>
                <a:latin typeface="Times New Roman" panose="02020603050405020304" pitchFamily="18" charset="0"/>
                <a:cs typeface="Times New Roman" panose="02020603050405020304" pitchFamily="18" charset="0"/>
              </a:rPr>
              <a:t> and vitamin D</a:t>
            </a:r>
            <a:r>
              <a:rPr lang="en-US" sz="3200" b="0" i="0" strike="noStrike" baseline="-25000" dirty="0">
                <a:effectLst/>
                <a:latin typeface="Times New Roman" panose="02020603050405020304" pitchFamily="18" charset="0"/>
                <a:cs typeface="Times New Roman" panose="02020603050405020304" pitchFamily="18" charset="0"/>
              </a:rPr>
              <a:t>3</a:t>
            </a:r>
            <a:r>
              <a:rPr lang="en-US" sz="3200" b="0" i="0" strike="noStrike" dirty="0">
                <a:effectLst/>
                <a:latin typeface="Times New Roman" panose="02020603050405020304" pitchFamily="18" charset="0"/>
                <a:cs typeface="Times New Roman" panose="02020603050405020304" pitchFamily="18" charset="0"/>
              </a:rPr>
              <a:t> is in the </a:t>
            </a:r>
            <a:r>
              <a:rPr lang="en-US" sz="3200" b="1" i="0" strike="noStrike" dirty="0">
                <a:effectLst/>
                <a:latin typeface="Times New Roman" panose="02020603050405020304" pitchFamily="18" charset="0"/>
                <a:cs typeface="Times New Roman" panose="02020603050405020304" pitchFamily="18" charset="0"/>
                <a:hlinkClick r:id="rId4" tooltip="Side chain">
                  <a:extLst>
                    <a:ext uri="{A12FA001-AC4F-418D-AE19-62706E023703}">
                      <ahyp:hlinkClr xmlns:ahyp="http://schemas.microsoft.com/office/drawing/2018/hyperlinkcolor" val="tx"/>
                    </a:ext>
                  </a:extLst>
                </a:hlinkClick>
              </a:rPr>
              <a:t>side chain</a:t>
            </a:r>
            <a:r>
              <a:rPr lang="en-US" sz="3200" b="0" i="0" strike="noStrike" dirty="0">
                <a:effectLst/>
                <a:latin typeface="Times New Roman" panose="02020603050405020304" pitchFamily="18" charset="0"/>
                <a:cs typeface="Times New Roman" panose="02020603050405020304" pitchFamily="18" charset="0"/>
              </a:rPr>
              <a:t>, which contains a </a:t>
            </a:r>
            <a:r>
              <a:rPr lang="en-US" sz="3200" b="0" i="0" strike="noStrike" dirty="0">
                <a:effectLst/>
                <a:latin typeface="Times New Roman" panose="02020603050405020304" pitchFamily="18" charset="0"/>
                <a:cs typeface="Times New Roman" panose="02020603050405020304" pitchFamily="18" charset="0"/>
                <a:hlinkClick r:id="rId5" tooltip="Double bond">
                  <a:extLst>
                    <a:ext uri="{A12FA001-AC4F-418D-AE19-62706E023703}">
                      <ahyp:hlinkClr xmlns:ahyp="http://schemas.microsoft.com/office/drawing/2018/hyperlinkcolor" val="tx"/>
                    </a:ext>
                  </a:extLst>
                </a:hlinkClick>
              </a:rPr>
              <a:t>double bond</a:t>
            </a:r>
            <a:r>
              <a:rPr lang="en-US" sz="3200" b="0" i="0" strike="noStrike" dirty="0">
                <a:effectLst/>
                <a:latin typeface="Times New Roman" panose="02020603050405020304" pitchFamily="18" charset="0"/>
                <a:cs typeface="Times New Roman" panose="02020603050405020304" pitchFamily="18" charset="0"/>
              </a:rPr>
              <a:t>, between carbons 22 and 23, and a </a:t>
            </a:r>
            <a:r>
              <a:rPr lang="en-US" sz="3200" b="0" i="0" strike="noStrike" dirty="0">
                <a:effectLst/>
                <a:latin typeface="Times New Roman" panose="02020603050405020304" pitchFamily="18" charset="0"/>
                <a:cs typeface="Times New Roman" panose="02020603050405020304" pitchFamily="18" charset="0"/>
                <a:hlinkClick r:id="rId6" tooltip="Methyl group">
                  <a:extLst>
                    <a:ext uri="{A12FA001-AC4F-418D-AE19-62706E023703}">
                      <ahyp:hlinkClr xmlns:ahyp="http://schemas.microsoft.com/office/drawing/2018/hyperlinkcolor" val="tx"/>
                    </a:ext>
                  </a:extLst>
                </a:hlinkClick>
              </a:rPr>
              <a:t>methyl group</a:t>
            </a:r>
            <a:r>
              <a:rPr lang="en-US" sz="3200" b="0" i="0" strike="noStrike" dirty="0">
                <a:effectLst/>
                <a:latin typeface="Times New Roman" panose="02020603050405020304" pitchFamily="18" charset="0"/>
                <a:cs typeface="Times New Roman" panose="02020603050405020304" pitchFamily="18" charset="0"/>
              </a:rPr>
              <a:t> on carbon 24 in vitamin D</a:t>
            </a:r>
            <a:r>
              <a:rPr lang="en-US" sz="3200" b="0" i="0" strike="noStrike" baseline="-25000" dirty="0">
                <a:effectLst/>
                <a:latin typeface="Times New Roman" panose="02020603050405020304" pitchFamily="18" charset="0"/>
                <a:cs typeface="Times New Roman" panose="02020603050405020304" pitchFamily="18" charset="0"/>
              </a:rPr>
              <a:t>2</a:t>
            </a:r>
            <a:r>
              <a:rPr lang="en-US" sz="3200" b="0" i="0" strike="noStrike" dirty="0">
                <a:effectLst/>
                <a:latin typeface="Times New Roman" panose="02020603050405020304" pitchFamily="18" charset="0"/>
                <a:cs typeface="Times New Roman" panose="02020603050405020304" pitchFamily="18" charset="0"/>
              </a:rPr>
              <a:t>.</a:t>
            </a:r>
          </a:p>
          <a:p>
            <a:pPr marL="0" algn="l" defTabSz="914400" rtl="0" eaLnBrk="1" latinLnBrk="0" hangingPunct="1"/>
            <a:endParaRPr lang="en-US" sz="3200" b="0" i="0" strike="noStrike" dirty="0">
              <a:effectLst/>
              <a:latin typeface="Times New Roman" panose="02020603050405020304" pitchFamily="18" charset="0"/>
              <a:cs typeface="Times New Roman" panose="02020603050405020304" pitchFamily="18" charset="0"/>
            </a:endParaRPr>
          </a:p>
          <a:p>
            <a:pPr marL="0" algn="l" defTabSz="914400" rtl="0" eaLnBrk="1" latinLnBrk="0" hangingPunct="1"/>
            <a:r>
              <a:rPr lang="en-US" sz="3200" b="0" i="0" strike="noStrike" dirty="0">
                <a:effectLst/>
                <a:latin typeface="Times New Roman" panose="02020603050405020304" pitchFamily="18" charset="0"/>
                <a:cs typeface="Times New Roman" panose="02020603050405020304" pitchFamily="18" charset="0"/>
              </a:rPr>
              <a:t> </a:t>
            </a:r>
            <a:endParaRPr lang="en-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3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7EA37FED-4938-C543-961A-79A8682C5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5" y="0"/>
            <a:ext cx="93965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0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4ABFA8-A1D7-E742-A65C-EB3192316F22}"/>
              </a:ext>
            </a:extLst>
          </p:cNvPr>
          <p:cNvSpPr txBox="1"/>
          <p:nvPr/>
        </p:nvSpPr>
        <p:spPr>
          <a:xfrm>
            <a:off x="107504" y="58847"/>
            <a:ext cx="8856984" cy="6124754"/>
          </a:xfrm>
          <a:prstGeom prst="rect">
            <a:avLst/>
          </a:prstGeom>
          <a:noFill/>
        </p:spPr>
        <p:txBody>
          <a:bodyPr wrap="square">
            <a:spAutoFit/>
          </a:bodyPr>
          <a:lstStyle/>
          <a:p>
            <a:pPr marL="0" algn="l" defTabSz="914400" rtl="0" eaLnBrk="1" latinLnBrk="0" hangingPunct="1"/>
            <a:r>
              <a:rPr lang="en-US" sz="2800" b="0" i="0" u="none" strike="noStrike" dirty="0">
                <a:solidFill>
                  <a:srgbClr val="000000"/>
                </a:solidFill>
                <a:effectLst/>
                <a:latin typeface="Times New Roman" panose="02020603050405020304" pitchFamily="18" charset="0"/>
              </a:rPr>
              <a:t>Vitamin D is also known as calciferol, comprises a group of fat-soluble seco-sterols. The two major forms are vitamin </a:t>
            </a:r>
            <a:r>
              <a:rPr lang="en-US" sz="2800" b="1" i="0" u="none" strike="noStrike" dirty="0">
                <a:solidFill>
                  <a:srgbClr val="FF0000"/>
                </a:solidFill>
                <a:effectLst/>
                <a:latin typeface="Times New Roman" panose="02020603050405020304" pitchFamily="18" charset="0"/>
              </a:rPr>
              <a:t>D</a:t>
            </a:r>
            <a:r>
              <a:rPr lang="en-US" sz="2800" b="1" i="0" u="none" strike="noStrike" baseline="-25000" dirty="0">
                <a:solidFill>
                  <a:srgbClr val="FF0000"/>
                </a:solidFill>
                <a:effectLst/>
                <a:latin typeface="Times New Roman" panose="02020603050405020304" pitchFamily="18" charset="0"/>
              </a:rPr>
              <a:t>2</a:t>
            </a:r>
            <a:r>
              <a:rPr lang="en-US" sz="2800" b="1" i="0" u="none" strike="noStrike" dirty="0">
                <a:solidFill>
                  <a:srgbClr val="FF0000"/>
                </a:solidFill>
                <a:effectLst/>
                <a:latin typeface="Times New Roman" panose="02020603050405020304" pitchFamily="18" charset="0"/>
              </a:rPr>
              <a:t> and vitamin D</a:t>
            </a:r>
            <a:r>
              <a:rPr lang="en-US" sz="2800" b="1" i="0" u="none" strike="noStrike" baseline="-25000" dirty="0">
                <a:solidFill>
                  <a:srgbClr val="FF0000"/>
                </a:solidFill>
                <a:effectLst/>
                <a:latin typeface="Times New Roman" panose="02020603050405020304" pitchFamily="18" charset="0"/>
              </a:rPr>
              <a:t>3</a:t>
            </a:r>
            <a:r>
              <a:rPr lang="en-US" sz="2800" b="1" i="0" u="none" strike="noStrike" dirty="0">
                <a:solidFill>
                  <a:srgbClr val="FF0000"/>
                </a:solidFill>
                <a:effectLst/>
                <a:latin typeface="Times New Roman" panose="02020603050405020304" pitchFamily="18" charset="0"/>
              </a:rPr>
              <a:t>. </a:t>
            </a:r>
          </a:p>
          <a:p>
            <a:pPr marL="0" algn="l" defTabSz="914400" rtl="0" eaLnBrk="1" latinLnBrk="0" hangingPunct="1"/>
            <a:r>
              <a:rPr lang="en-US" sz="2800" b="0" i="0" dirty="0">
                <a:solidFill>
                  <a:srgbClr val="642A8F"/>
                </a:solidFill>
                <a:effectLst/>
                <a:latin typeface="Times New Roman" panose="02020603050405020304" pitchFamily="18" charset="0"/>
                <a:hlinkClick r:id="rId2"/>
              </a:rPr>
              <a:t>Vitamin </a:t>
            </a:r>
            <a:r>
              <a:rPr lang="en-US" sz="2800" b="1" i="0" dirty="0">
                <a:solidFill>
                  <a:srgbClr val="642A8F"/>
                </a:solidFill>
                <a:effectLst/>
                <a:latin typeface="Times New Roman" panose="02020603050405020304" pitchFamily="18" charset="0"/>
                <a:hlinkClick r:id="rId2"/>
              </a:rPr>
              <a:t>D</a:t>
            </a:r>
            <a:r>
              <a:rPr lang="en-US" sz="2800" b="1" i="0" baseline="-25000" dirty="0">
                <a:solidFill>
                  <a:srgbClr val="642A8F"/>
                </a:solidFill>
                <a:effectLst/>
                <a:latin typeface="Times New Roman" panose="02020603050405020304" pitchFamily="18" charset="0"/>
                <a:hlinkClick r:id="rId2"/>
              </a:rPr>
              <a:t>2</a:t>
            </a:r>
            <a:r>
              <a:rPr lang="en-US" sz="2800" b="1" i="0" u="none" strike="noStrike" dirty="0">
                <a:solidFill>
                  <a:srgbClr val="000000"/>
                </a:solidFill>
                <a:effectLst/>
                <a:latin typeface="Times New Roman" panose="02020603050405020304" pitchFamily="18" charset="0"/>
              </a:rPr>
              <a:t> (ergocalciferol) </a:t>
            </a:r>
            <a:r>
              <a:rPr lang="en-US" sz="2800" b="0" i="0" u="none" strike="noStrike" dirty="0">
                <a:solidFill>
                  <a:srgbClr val="000000"/>
                </a:solidFill>
                <a:effectLst/>
                <a:latin typeface="Times New Roman" panose="02020603050405020304" pitchFamily="18" charset="0"/>
              </a:rPr>
              <a:t>is largely human-made and added to foods, whereas vitamin </a:t>
            </a:r>
            <a:r>
              <a:rPr lang="en-US" sz="2800" b="1" i="0" u="sng" strike="noStrike" dirty="0">
                <a:solidFill>
                  <a:srgbClr val="000000"/>
                </a:solidFill>
                <a:effectLst/>
                <a:latin typeface="Times New Roman" panose="02020603050405020304" pitchFamily="18" charset="0"/>
              </a:rPr>
              <a:t>D</a:t>
            </a:r>
            <a:r>
              <a:rPr lang="en-US" sz="2800" b="1" i="0" u="sng" strike="noStrike" baseline="-25000" dirty="0">
                <a:solidFill>
                  <a:srgbClr val="000000"/>
                </a:solidFill>
                <a:effectLst/>
                <a:latin typeface="Times New Roman" panose="02020603050405020304" pitchFamily="18" charset="0"/>
              </a:rPr>
              <a:t>3</a:t>
            </a:r>
            <a:r>
              <a:rPr lang="en-US" sz="2800" b="0" i="0" u="none" strike="noStrike" dirty="0">
                <a:solidFill>
                  <a:srgbClr val="000000"/>
                </a:solidFill>
                <a:effectLst/>
                <a:latin typeface="Times New Roman" panose="02020603050405020304" pitchFamily="18" charset="0"/>
              </a:rPr>
              <a:t>(</a:t>
            </a:r>
            <a:r>
              <a:rPr lang="en-US" sz="2800" b="1" i="0" u="none" strike="noStrike" dirty="0">
                <a:solidFill>
                  <a:srgbClr val="000000"/>
                </a:solidFill>
                <a:effectLst/>
                <a:latin typeface="Times New Roman" panose="02020603050405020304" pitchFamily="18" charset="0"/>
              </a:rPr>
              <a:t>cholecalciferol) </a:t>
            </a:r>
            <a:r>
              <a:rPr lang="en-US" sz="2800" b="0" i="0" u="none" strike="noStrike" dirty="0">
                <a:solidFill>
                  <a:srgbClr val="000000"/>
                </a:solidFill>
                <a:effectLst/>
                <a:latin typeface="Times New Roman" panose="02020603050405020304" pitchFamily="18" charset="0"/>
              </a:rPr>
              <a:t>is synthesized in the skin of humans from 7-dehydrocholesterol and is also consumed in the diet via the intake of animal-based foods. </a:t>
            </a:r>
          </a:p>
          <a:p>
            <a:pPr marL="0" algn="l" defTabSz="914400" rtl="0" eaLnBrk="1" latinLnBrk="0" hangingPunct="1"/>
            <a:r>
              <a:rPr lang="en-US" sz="2800" b="0" i="0" u="none" strike="noStrike" dirty="0">
                <a:solidFill>
                  <a:srgbClr val="000000"/>
                </a:solidFill>
                <a:effectLst/>
                <a:latin typeface="Times New Roman" panose="02020603050405020304" pitchFamily="18" charset="0"/>
              </a:rPr>
              <a:t>The </a:t>
            </a:r>
            <a:r>
              <a:rPr lang="en-US" sz="2800" b="1" i="0" u="none" strike="noStrike" dirty="0">
                <a:solidFill>
                  <a:srgbClr val="000000"/>
                </a:solidFill>
                <a:effectLst/>
                <a:latin typeface="Times New Roman" panose="02020603050405020304" pitchFamily="18" charset="0"/>
              </a:rPr>
              <a:t>D</a:t>
            </a:r>
            <a:r>
              <a:rPr lang="en-US" sz="2800" b="1" i="0" u="none" strike="noStrike" baseline="-25000" dirty="0">
                <a:solidFill>
                  <a:srgbClr val="000000"/>
                </a:solidFill>
                <a:effectLst/>
                <a:latin typeface="Times New Roman" panose="02020603050405020304" pitchFamily="18" charset="0"/>
              </a:rPr>
              <a:t>2</a:t>
            </a:r>
            <a:r>
              <a:rPr lang="en-US" sz="2800" b="1" i="0" u="none" strike="noStrike" dirty="0">
                <a:solidFill>
                  <a:srgbClr val="000000"/>
                </a:solidFill>
                <a:effectLst/>
                <a:latin typeface="Times New Roman" panose="02020603050405020304" pitchFamily="18" charset="0"/>
              </a:rPr>
              <a:t> and D</a:t>
            </a:r>
            <a:r>
              <a:rPr lang="en-US" sz="2800" b="1" i="0" u="none" strike="noStrike" baseline="-25000" dirty="0">
                <a:solidFill>
                  <a:srgbClr val="000000"/>
                </a:solidFill>
                <a:effectLst/>
                <a:latin typeface="Times New Roman" panose="02020603050405020304" pitchFamily="18" charset="0"/>
              </a:rPr>
              <a:t>3</a:t>
            </a:r>
            <a:r>
              <a:rPr lang="en-US" sz="2800" b="1" i="0" u="none" strike="noStrike" dirty="0">
                <a:solidFill>
                  <a:srgbClr val="000000"/>
                </a:solidFill>
                <a:effectLst/>
                <a:latin typeface="Times New Roman" panose="02020603050405020304" pitchFamily="18" charset="0"/>
              </a:rPr>
              <a:t> forms </a:t>
            </a:r>
            <a:r>
              <a:rPr lang="en-US" sz="2800" b="0" i="0" u="none" strike="noStrike" dirty="0">
                <a:solidFill>
                  <a:srgbClr val="000000"/>
                </a:solidFill>
                <a:effectLst/>
                <a:latin typeface="Times New Roman" panose="02020603050405020304" pitchFamily="18" charset="0"/>
              </a:rPr>
              <a:t>differ only in their </a:t>
            </a:r>
            <a:r>
              <a:rPr lang="en-US" sz="2800" b="1" i="0" u="none" strike="noStrike" dirty="0">
                <a:solidFill>
                  <a:srgbClr val="FF0000"/>
                </a:solidFill>
                <a:effectLst/>
                <a:latin typeface="Times New Roman" panose="02020603050405020304" pitchFamily="18" charset="0"/>
              </a:rPr>
              <a:t>side chain structure</a:t>
            </a:r>
            <a:r>
              <a:rPr lang="en-US" sz="2800" b="0" i="0" u="none" strike="noStrike" dirty="0">
                <a:solidFill>
                  <a:srgbClr val="000000"/>
                </a:solidFill>
                <a:effectLst/>
                <a:latin typeface="Times New Roman" panose="02020603050405020304" pitchFamily="18" charset="0"/>
              </a:rPr>
              <a:t>. The differences do not affect metabolism (i.e., activation), and both forms function as prohormones. When activated, the D</a:t>
            </a:r>
            <a:r>
              <a:rPr lang="en-US" sz="2800" b="0" i="0" u="none" strike="noStrike" baseline="-25000" dirty="0">
                <a:solidFill>
                  <a:srgbClr val="000000"/>
                </a:solidFill>
                <a:effectLst/>
                <a:latin typeface="Times New Roman" panose="02020603050405020304" pitchFamily="18" charset="0"/>
              </a:rPr>
              <a:t>2</a:t>
            </a:r>
            <a:r>
              <a:rPr lang="en-US" sz="2800" b="0" i="0" u="none" strike="noStrike" dirty="0">
                <a:solidFill>
                  <a:srgbClr val="000000"/>
                </a:solidFill>
                <a:effectLst/>
                <a:latin typeface="Times New Roman" panose="02020603050405020304" pitchFamily="18" charset="0"/>
              </a:rPr>
              <a:t> and D</a:t>
            </a:r>
            <a:r>
              <a:rPr lang="en-US" sz="2800" b="0" i="0" u="none" strike="noStrike" baseline="-25000" dirty="0">
                <a:solidFill>
                  <a:srgbClr val="000000"/>
                </a:solidFill>
                <a:effectLst/>
                <a:latin typeface="Times New Roman" panose="02020603050405020304" pitchFamily="18" charset="0"/>
              </a:rPr>
              <a:t>3</a:t>
            </a:r>
            <a:r>
              <a:rPr lang="en-US" sz="2800" b="0" i="0" u="none" strike="noStrike" dirty="0">
                <a:solidFill>
                  <a:srgbClr val="000000"/>
                </a:solidFill>
                <a:effectLst/>
                <a:latin typeface="Times New Roman" panose="02020603050405020304" pitchFamily="18" charset="0"/>
              </a:rPr>
              <a:t> forms have been reported to exhibit identical responses in the body, and the potency related to the ability to cure vitamin D–deficiency rickets is the same</a:t>
            </a:r>
            <a:endParaRPr lang="en-IQ" sz="2800" dirty="0"/>
          </a:p>
        </p:txBody>
      </p:sp>
    </p:spTree>
    <p:extLst>
      <p:ext uri="{BB962C8B-B14F-4D97-AF65-F5344CB8AC3E}">
        <p14:creationId xmlns:p14="http://schemas.microsoft.com/office/powerpoint/2010/main" val="3208747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TotalTime>
  <Words>1701</Words>
  <Application>Microsoft Macintosh PowerPoint</Application>
  <PresentationFormat>On-screen Show (4:3)</PresentationFormat>
  <Paragraphs>106</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Lora</vt:lpstr>
      <vt:lpstr>Montserrat</vt:lpstr>
      <vt:lpstr>Open sans</vt:lpstr>
      <vt:lpstr>Raleway</vt:lpstr>
      <vt:lpstr>Times New Roman</vt:lpstr>
      <vt:lpstr>Office Theme</vt:lpstr>
      <vt:lpstr> Dr.Shatha Alkhateeb Lec.2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shatha alkhateeb</cp:lastModifiedBy>
  <cp:revision>74</cp:revision>
  <dcterms:created xsi:type="dcterms:W3CDTF">2013-12-02T04:35:53Z</dcterms:created>
  <dcterms:modified xsi:type="dcterms:W3CDTF">2024-11-20T12:51:50Z</dcterms:modified>
</cp:coreProperties>
</file>