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39" r:id="rId2"/>
    <p:sldId id="350" r:id="rId3"/>
    <p:sldId id="344" r:id="rId4"/>
    <p:sldId id="306" r:id="rId5"/>
    <p:sldId id="300" r:id="rId6"/>
    <p:sldId id="258" r:id="rId7"/>
    <p:sldId id="260" r:id="rId8"/>
    <p:sldId id="347" r:id="rId9"/>
    <p:sldId id="352" r:id="rId10"/>
    <p:sldId id="348" r:id="rId11"/>
    <p:sldId id="351" r:id="rId12"/>
    <p:sldId id="349" r:id="rId13"/>
    <p:sldId id="297" r:id="rId14"/>
    <p:sldId id="259" r:id="rId15"/>
    <p:sldId id="336" r:id="rId16"/>
    <p:sldId id="299" r:id="rId17"/>
    <p:sldId id="309" r:id="rId18"/>
    <p:sldId id="307" r:id="rId19"/>
    <p:sldId id="263" r:id="rId20"/>
    <p:sldId id="264" r:id="rId21"/>
    <p:sldId id="265" r:id="rId22"/>
    <p:sldId id="328" r:id="rId23"/>
    <p:sldId id="311" r:id="rId24"/>
    <p:sldId id="323" r:id="rId25"/>
    <p:sldId id="363" r:id="rId26"/>
    <p:sldId id="334" r:id="rId27"/>
    <p:sldId id="273" r:id="rId28"/>
    <p:sldId id="261" r:id="rId29"/>
    <p:sldId id="358" r:id="rId30"/>
    <p:sldId id="316" r:id="rId31"/>
    <p:sldId id="317" r:id="rId32"/>
    <p:sldId id="318" r:id="rId33"/>
    <p:sldId id="262" r:id="rId34"/>
    <p:sldId id="319" r:id="rId35"/>
    <p:sldId id="274" r:id="rId36"/>
    <p:sldId id="320" r:id="rId37"/>
    <p:sldId id="345" r:id="rId38"/>
    <p:sldId id="357" r:id="rId39"/>
    <p:sldId id="356" r:id="rId40"/>
    <p:sldId id="321" r:id="rId41"/>
    <p:sldId id="324" r:id="rId42"/>
    <p:sldId id="266" r:id="rId43"/>
    <p:sldId id="280" r:id="rId44"/>
    <p:sldId id="275" r:id="rId45"/>
    <p:sldId id="267" r:id="rId46"/>
    <p:sldId id="268" r:id="rId47"/>
    <p:sldId id="353" r:id="rId48"/>
    <p:sldId id="326" r:id="rId49"/>
    <p:sldId id="269" r:id="rId50"/>
    <p:sldId id="327" r:id="rId51"/>
    <p:sldId id="362" r:id="rId52"/>
    <p:sldId id="361" r:id="rId53"/>
    <p:sldId id="360" r:id="rId54"/>
    <p:sldId id="277" r:id="rId55"/>
    <p:sldId id="322" r:id="rId56"/>
    <p:sldId id="346" r:id="rId57"/>
    <p:sldId id="272" r:id="rId58"/>
    <p:sldId id="278" r:id="rId5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83"/>
    <p:restoredTop sz="94601"/>
  </p:normalViewPr>
  <p:slideViewPr>
    <p:cSldViewPr>
      <p:cViewPr varScale="1">
        <p:scale>
          <a:sx n="104" d="100"/>
          <a:sy n="104" d="100"/>
        </p:scale>
        <p:origin x="1344"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3EA967E1-AC56-4240-BBF4-9F1DFB4063D8}" type="datetimeFigureOut">
              <a:rPr lang="ar-IQ" smtClean="0"/>
              <a:t>11‏/5‏/1446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84767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EA967E1-AC56-4240-BBF4-9F1DFB4063D8}" type="datetimeFigureOut">
              <a:rPr lang="ar-IQ" smtClean="0"/>
              <a:t>11‏/5‏/1446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90974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EA967E1-AC56-4240-BBF4-9F1DFB4063D8}" type="datetimeFigureOut">
              <a:rPr lang="ar-IQ" smtClean="0"/>
              <a:t>11‏/5‏/1446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183051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EA967E1-AC56-4240-BBF4-9F1DFB4063D8}" type="datetimeFigureOut">
              <a:rPr lang="ar-IQ" smtClean="0"/>
              <a:t>11‏/5‏/1446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336780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967E1-AC56-4240-BBF4-9F1DFB4063D8}" type="datetimeFigureOut">
              <a:rPr lang="ar-IQ" smtClean="0"/>
              <a:t>11‏/5‏/1446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194862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3EA967E1-AC56-4240-BBF4-9F1DFB4063D8}" type="datetimeFigureOut">
              <a:rPr lang="ar-IQ" smtClean="0"/>
              <a:t>11‏/5‏/1446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146283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3EA967E1-AC56-4240-BBF4-9F1DFB4063D8}" type="datetimeFigureOut">
              <a:rPr lang="ar-IQ" smtClean="0"/>
              <a:t>11‏/5‏/1446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21600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3EA967E1-AC56-4240-BBF4-9F1DFB4063D8}" type="datetimeFigureOut">
              <a:rPr lang="ar-IQ" smtClean="0"/>
              <a:t>11‏/5‏/1446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239111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967E1-AC56-4240-BBF4-9F1DFB4063D8}" type="datetimeFigureOut">
              <a:rPr lang="ar-IQ" smtClean="0"/>
              <a:t>11‏/5‏/1446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88822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A967E1-AC56-4240-BBF4-9F1DFB4063D8}" type="datetimeFigureOut">
              <a:rPr lang="ar-IQ" smtClean="0"/>
              <a:t>11‏/5‏/1446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196803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A967E1-AC56-4240-BBF4-9F1DFB4063D8}" type="datetimeFigureOut">
              <a:rPr lang="ar-IQ" smtClean="0"/>
              <a:t>11‏/5‏/1446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105547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EA967E1-AC56-4240-BBF4-9F1DFB4063D8}" type="datetimeFigureOut">
              <a:rPr lang="ar-IQ" smtClean="0"/>
              <a:t>11‏/5‏/1446</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C0A8D2E-6374-46E4-AA95-6442636D50AA}" type="slidenum">
              <a:rPr lang="ar-IQ" smtClean="0"/>
              <a:t>‹#›</a:t>
            </a:fld>
            <a:endParaRPr lang="ar-IQ"/>
          </a:p>
        </p:txBody>
      </p:sp>
    </p:spTree>
    <p:extLst>
      <p:ext uri="{BB962C8B-B14F-4D97-AF65-F5344CB8AC3E}">
        <p14:creationId xmlns:p14="http://schemas.microsoft.com/office/powerpoint/2010/main" val="2039782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Wat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en.wikipedia.org/wiki/Liv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en.wikipedia.org/wiki/Vitamin_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en.wikipedia.org/wiki/Vitamin_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vivo.colostate.edu/hbooks/pathphys/misc_topics/vitaminc.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Anemia" TargetMode="External"/><Relationship Id="rId2" Type="http://schemas.openxmlformats.org/officeDocument/2006/relationships/hyperlink" Target="http://en.wikipedia.org/wiki/Vitamin_E" TargetMode="External"/><Relationship Id="rId1" Type="http://schemas.openxmlformats.org/officeDocument/2006/relationships/slideLayout" Target="../slideLayouts/slideLayout2.xml"/><Relationship Id="rId5" Type="http://schemas.openxmlformats.org/officeDocument/2006/relationships/hyperlink" Target="http://en.wikipedia.org/wiki/Immune_response" TargetMode="External"/><Relationship Id="rId4" Type="http://schemas.openxmlformats.org/officeDocument/2006/relationships/hyperlink" Target="http://en.wikipedia.org/wiki/Retinopathy"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Vitam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VITAMINS BIOCHEMISTRY. - ppt download">
            <a:extLst>
              <a:ext uri="{FF2B5EF4-FFF2-40B4-BE49-F238E27FC236}">
                <a16:creationId xmlns:a16="http://schemas.microsoft.com/office/drawing/2014/main" id="{41FFA870-68EC-1943-9402-24DF88F1C89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615" r="5037"/>
          <a:stretch/>
        </p:blipFill>
        <p:spPr bwMode="auto">
          <a:xfrm>
            <a:off x="28964" y="0"/>
            <a:ext cx="8964468" cy="4509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B72877-EB95-4942-87A0-34C2604C1415}"/>
              </a:ext>
            </a:extLst>
          </p:cNvPr>
          <p:cNvSpPr txBox="1"/>
          <p:nvPr/>
        </p:nvSpPr>
        <p:spPr>
          <a:xfrm>
            <a:off x="4211960" y="5797028"/>
            <a:ext cx="4572000" cy="707886"/>
          </a:xfrm>
          <a:prstGeom prst="rect">
            <a:avLst/>
          </a:prstGeom>
          <a:noFill/>
        </p:spPr>
        <p:txBody>
          <a:bodyPr wrap="square">
            <a:spAutoFit/>
          </a:bodyPr>
          <a:lstStyle/>
          <a:p>
            <a:pPr marL="0" algn="ctr" defTabSz="914400" rtl="0" eaLnBrk="1" latinLnBrk="0" hangingPunct="1"/>
            <a:r>
              <a:rPr lang="en-IQ" sz="2000" b="1" dirty="0">
                <a:solidFill>
                  <a:schemeClr val="tx2"/>
                </a:solidFill>
                <a:latin typeface="Times New Roman" panose="02020603050405020304" pitchFamily="18" charset="0"/>
                <a:cs typeface="Times New Roman" panose="02020603050405020304" pitchFamily="18" charset="0"/>
              </a:rPr>
              <a:t>Dr.Shatha AL-Khateeb</a:t>
            </a:r>
            <a:br>
              <a:rPr lang="en-IQ" sz="2000" b="1" dirty="0">
                <a:solidFill>
                  <a:schemeClr val="tx2"/>
                </a:solidFill>
                <a:latin typeface="Times New Roman" panose="02020603050405020304" pitchFamily="18" charset="0"/>
                <a:cs typeface="Times New Roman" panose="02020603050405020304" pitchFamily="18" charset="0"/>
              </a:rPr>
            </a:br>
            <a:r>
              <a:rPr lang="en-IQ" sz="2000" b="1" dirty="0">
                <a:solidFill>
                  <a:schemeClr val="tx2"/>
                </a:solidFill>
                <a:latin typeface="Times New Roman" panose="02020603050405020304" pitchFamily="18" charset="0"/>
                <a:cs typeface="Times New Roman" panose="02020603050405020304" pitchFamily="18" charset="0"/>
              </a:rPr>
              <a:t>Lec.1</a:t>
            </a:r>
            <a:endParaRPr lang="en-IQ" sz="2000" dirty="0"/>
          </a:p>
        </p:txBody>
      </p:sp>
      <p:pic>
        <p:nvPicPr>
          <p:cNvPr id="1028" name="Picture 4">
            <a:extLst>
              <a:ext uri="{FF2B5EF4-FFF2-40B4-BE49-F238E27FC236}">
                <a16:creationId xmlns:a16="http://schemas.microsoft.com/office/drawing/2014/main" id="{B3ABC5E8-EC29-4E4C-9AD1-43B5DC98A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1088"/>
            <a:ext cx="4788024" cy="257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767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0481D5-B9CD-794D-8658-955CCA90D20C}"/>
              </a:ext>
            </a:extLst>
          </p:cNvPr>
          <p:cNvSpPr txBox="1"/>
          <p:nvPr/>
        </p:nvSpPr>
        <p:spPr>
          <a:xfrm>
            <a:off x="179511" y="188640"/>
            <a:ext cx="8574533" cy="5632311"/>
          </a:xfrm>
          <a:prstGeom prst="rect">
            <a:avLst/>
          </a:prstGeom>
          <a:noFill/>
        </p:spPr>
        <p:txBody>
          <a:bodyPr wrap="square">
            <a:spAutoFit/>
          </a:bodyPr>
          <a:lstStyle/>
          <a:p>
            <a:pPr algn="l" rtl="0"/>
            <a:r>
              <a:rPr lang="en-US" sz="3600" b="1" i="0" u="sng" strike="noStrike" dirty="0">
                <a:solidFill>
                  <a:srgbClr val="FF0000"/>
                </a:solidFill>
                <a:effectLst/>
                <a:latin typeface="Times New Roman" panose="02020603050405020304" pitchFamily="18" charset="0"/>
                <a:cs typeface="Times New Roman" panose="02020603050405020304" pitchFamily="18" charset="0"/>
              </a:rPr>
              <a:t>4.Storage and Absorption: </a:t>
            </a:r>
            <a:r>
              <a:rPr lang="en-US" sz="3600" b="0" i="0" u="none" strike="noStrike" dirty="0">
                <a:solidFill>
                  <a:srgbClr val="282829"/>
                </a:solidFill>
                <a:effectLst/>
                <a:latin typeface="Times New Roman" panose="02020603050405020304" pitchFamily="18" charset="0"/>
                <a:cs typeface="Times New Roman" panose="02020603050405020304" pitchFamily="18" charset="0"/>
              </a:rPr>
              <a:t>The body has limited capacity to store most vitamins, especially water-soluble vitamins. </a:t>
            </a:r>
          </a:p>
          <a:p>
            <a:pPr algn="l" rtl="0"/>
            <a:r>
              <a:rPr lang="en-US" sz="3600" b="0" i="0" u="none" strike="noStrike" dirty="0">
                <a:solidFill>
                  <a:srgbClr val="282829"/>
                </a:solidFill>
                <a:effectLst/>
                <a:latin typeface="Times New Roman" panose="02020603050405020304" pitchFamily="18" charset="0"/>
                <a:cs typeface="Times New Roman" panose="02020603050405020304" pitchFamily="18" charset="0"/>
              </a:rPr>
              <a:t>Minerals are also stored in the body, with some being stored in bones and tissues. Absorption of vitamins and minerals occurs in different parts of the digestive system. Vitamins are generally absorbed in the small intestine, while minerals can be absorbed in various parts of the gastrointestinal tract.</a:t>
            </a:r>
          </a:p>
        </p:txBody>
      </p:sp>
    </p:spTree>
    <p:extLst>
      <p:ext uri="{BB962C8B-B14F-4D97-AF65-F5344CB8AC3E}">
        <p14:creationId xmlns:p14="http://schemas.microsoft.com/office/powerpoint/2010/main" val="348805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3081B1-79C6-F845-AA65-5307D9B0F80C}"/>
              </a:ext>
            </a:extLst>
          </p:cNvPr>
          <p:cNvSpPr txBox="1"/>
          <p:nvPr/>
        </p:nvSpPr>
        <p:spPr>
          <a:xfrm>
            <a:off x="0" y="15645"/>
            <a:ext cx="9036496" cy="6986528"/>
          </a:xfrm>
          <a:prstGeom prst="rect">
            <a:avLst/>
          </a:prstGeom>
          <a:noFill/>
        </p:spPr>
        <p:txBody>
          <a:bodyPr wrap="square">
            <a:spAutoFit/>
          </a:bodyPr>
          <a:lstStyle/>
          <a:p>
            <a:pPr algn="l" rtl="0"/>
            <a:r>
              <a:rPr lang="en-US" sz="3200" b="1" i="0" u="sng" strike="noStrike" dirty="0">
                <a:solidFill>
                  <a:srgbClr val="FF0000"/>
                </a:solidFill>
                <a:effectLst/>
                <a:latin typeface="Times New Roman" panose="02020603050405020304" pitchFamily="18" charset="0"/>
                <a:cs typeface="Times New Roman" panose="02020603050405020304" pitchFamily="18" charset="0"/>
              </a:rPr>
              <a:t>5.Food Sources: </a:t>
            </a:r>
            <a:r>
              <a:rPr lang="en-US" sz="3200" b="0" i="0" u="none" strike="noStrike" dirty="0">
                <a:solidFill>
                  <a:srgbClr val="282829"/>
                </a:solidFill>
                <a:effectLst/>
                <a:latin typeface="Times New Roman" panose="02020603050405020304" pitchFamily="18" charset="0"/>
                <a:cs typeface="Times New Roman" panose="02020603050405020304" pitchFamily="18" charset="0"/>
              </a:rPr>
              <a:t>Both vitamins and minerals are found in a wide variety of foods. Vitamins are present in fruits, vegetables, whole grains, dairy products, meats, and other sources. </a:t>
            </a:r>
          </a:p>
          <a:p>
            <a:pPr algn="l" rtl="0"/>
            <a:r>
              <a:rPr lang="en-US" sz="3200" b="0" i="0" u="none" strike="noStrike" dirty="0">
                <a:solidFill>
                  <a:srgbClr val="282829"/>
                </a:solidFill>
                <a:effectLst/>
                <a:latin typeface="Times New Roman" panose="02020603050405020304" pitchFamily="18" charset="0"/>
                <a:cs typeface="Times New Roman" panose="02020603050405020304" pitchFamily="18" charset="0"/>
              </a:rPr>
              <a:t>Minerals can be obtained from plant-based sources, such as nuts, seeds, legumes, and leafy greens, as well as animal-based foods like meat, fish, and dairy products.</a:t>
            </a:r>
          </a:p>
          <a:p>
            <a:pPr algn="l" rtl="0"/>
            <a:r>
              <a:rPr lang="en-US" sz="3200" b="0" i="0" u="none" strike="noStrike" dirty="0">
                <a:solidFill>
                  <a:srgbClr val="282829"/>
                </a:solidFill>
                <a:effectLst/>
                <a:latin typeface="Times New Roman" panose="02020603050405020304" pitchFamily="18" charset="0"/>
                <a:cs typeface="Times New Roman" panose="02020603050405020304" pitchFamily="18" charset="0"/>
              </a:rPr>
              <a:t>While both vitamins and minerals are essential for overall health, they have distinct characteristics and play different roles in the body. A balanced diet that includes a variety of nutrient-rich foods is key to obtaining adequate amounts of both vitamins and minerals. </a:t>
            </a:r>
          </a:p>
        </p:txBody>
      </p:sp>
    </p:spTree>
    <p:extLst>
      <p:ext uri="{BB962C8B-B14F-4D97-AF65-F5344CB8AC3E}">
        <p14:creationId xmlns:p14="http://schemas.microsoft.com/office/powerpoint/2010/main" val="240623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is the difference between vitamins and minerals in food? - Quora">
            <a:extLst>
              <a:ext uri="{FF2B5EF4-FFF2-40B4-BE49-F238E27FC236}">
                <a16:creationId xmlns:a16="http://schemas.microsoft.com/office/drawing/2014/main" id="{C6E7E9A7-CCA9-C546-A54F-731C4B43A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0"/>
            <a:ext cx="7776864"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528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4664"/>
            <a:ext cx="9144000" cy="6453336"/>
          </a:xfrm>
        </p:spPr>
        <p:txBody>
          <a:bodyPr>
            <a:normAutofit/>
          </a:bodyPr>
          <a:lstStyle/>
          <a:p>
            <a:pPr algn="just" rtl="0">
              <a:spcAft>
                <a:spcPts val="0"/>
              </a:spcAft>
            </a:pPr>
            <a:r>
              <a:rPr lang="en-US" sz="3600" b="1" u="sng" dirty="0">
                <a:solidFill>
                  <a:srgbClr val="FF0000"/>
                </a:solidFill>
                <a:latin typeface="Times New Roman"/>
                <a:ea typeface="Times New Roman"/>
              </a:rPr>
              <a:t>Characteristics of the vitamins are:</a:t>
            </a:r>
            <a:endParaRPr lang="en-US" sz="2800" dirty="0">
              <a:solidFill>
                <a:srgbClr val="FF0000"/>
              </a:solidFill>
              <a:latin typeface="Times New Roman"/>
              <a:ea typeface="Times New Roman"/>
            </a:endParaRPr>
          </a:p>
          <a:p>
            <a:pPr lvl="0" algn="just" rtl="0">
              <a:buFont typeface="+mj-lt"/>
              <a:buAutoNum type="arabicPeriod"/>
            </a:pPr>
            <a:r>
              <a:rPr lang="en-US" dirty="0">
                <a:latin typeface="Times New Roman"/>
                <a:ea typeface="Times New Roman"/>
              </a:rPr>
              <a:t>Micronutrients.</a:t>
            </a:r>
            <a:endParaRPr lang="en-US" sz="2800" dirty="0">
              <a:latin typeface="Times New Roman"/>
              <a:ea typeface="Times New Roman"/>
            </a:endParaRPr>
          </a:p>
          <a:p>
            <a:pPr lvl="0" algn="just" rtl="0">
              <a:buFont typeface="+mj-lt"/>
              <a:buAutoNum type="arabicPeriod"/>
            </a:pPr>
            <a:r>
              <a:rPr lang="en-US" dirty="0">
                <a:latin typeface="Times New Roman"/>
                <a:ea typeface="Times New Roman"/>
              </a:rPr>
              <a:t>Do not supply energy.</a:t>
            </a:r>
            <a:endParaRPr lang="en-US" sz="2800" dirty="0">
              <a:latin typeface="Times New Roman"/>
              <a:ea typeface="Times New Roman"/>
            </a:endParaRPr>
          </a:p>
          <a:p>
            <a:pPr lvl="0" algn="just" rtl="0">
              <a:buFont typeface="+mj-lt"/>
              <a:buAutoNum type="arabicPeriod"/>
            </a:pPr>
            <a:r>
              <a:rPr lang="en-US" dirty="0">
                <a:latin typeface="Times New Roman"/>
                <a:ea typeface="Times New Roman"/>
              </a:rPr>
              <a:t>Do not contribute to body mass.</a:t>
            </a:r>
            <a:endParaRPr lang="en-US" sz="2800" dirty="0">
              <a:latin typeface="Times New Roman"/>
              <a:ea typeface="Times New Roman"/>
            </a:endParaRPr>
          </a:p>
          <a:p>
            <a:pPr lvl="0" algn="just" rtl="0">
              <a:buFont typeface="+mj-lt"/>
              <a:buAutoNum type="arabicPeriod"/>
            </a:pPr>
            <a:r>
              <a:rPr lang="en-US" dirty="0">
                <a:latin typeface="Times New Roman"/>
                <a:ea typeface="Times New Roman"/>
              </a:rPr>
              <a:t>Essential for metabolism.</a:t>
            </a:r>
            <a:endParaRPr lang="en-US" sz="2800" dirty="0">
              <a:latin typeface="Times New Roman"/>
              <a:ea typeface="Times New Roman"/>
            </a:endParaRPr>
          </a:p>
          <a:p>
            <a:pPr lvl="0" algn="just" rtl="0">
              <a:buFont typeface="+mj-lt"/>
              <a:buAutoNum type="arabicPeriod"/>
            </a:pPr>
            <a:r>
              <a:rPr lang="en-US" dirty="0">
                <a:latin typeface="Times New Roman"/>
                <a:ea typeface="Times New Roman"/>
              </a:rPr>
              <a:t>Lack results in deficiency disease.</a:t>
            </a:r>
            <a:endParaRPr lang="en-US" sz="2800" dirty="0">
              <a:latin typeface="Times New Roman"/>
              <a:ea typeface="Times New Roman"/>
            </a:endParaRPr>
          </a:p>
          <a:p>
            <a:endParaRPr lang="ar-IQ" dirty="0"/>
          </a:p>
        </p:txBody>
      </p:sp>
      <p:pic>
        <p:nvPicPr>
          <p:cNvPr id="4" name="Picture 2">
            <a:extLst>
              <a:ext uri="{FF2B5EF4-FFF2-40B4-BE49-F238E27FC236}">
                <a16:creationId xmlns:a16="http://schemas.microsoft.com/office/drawing/2014/main" id="{0F9C8EB6-CDB6-0148-9794-1B060551B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937000"/>
            <a:ext cx="4716016"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8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394722"/>
          </a:xfrm>
        </p:spPr>
        <p:txBody>
          <a:bodyPr/>
          <a:lstStyle/>
          <a:p>
            <a:endParaRPr lang="ar-IQ" dirty="0"/>
          </a:p>
        </p:txBody>
      </p:sp>
      <p:sp>
        <p:nvSpPr>
          <p:cNvPr id="3" name="Content Placeholder 2"/>
          <p:cNvSpPr>
            <a:spLocks noGrp="1"/>
          </p:cNvSpPr>
          <p:nvPr>
            <p:ph idx="1"/>
          </p:nvPr>
        </p:nvSpPr>
        <p:spPr>
          <a:xfrm>
            <a:off x="107504" y="260648"/>
            <a:ext cx="8928992" cy="6408712"/>
          </a:xfrm>
        </p:spPr>
        <p:txBody>
          <a:bodyPr/>
          <a:lstStyle/>
          <a:p>
            <a:pPr algn="l"/>
            <a:r>
              <a:rPr lang="en-US" dirty="0"/>
              <a:t>Vitamins are classified into two categories based </a:t>
            </a:r>
            <a:endParaRPr lang="ar-IQ" dirty="0"/>
          </a:p>
          <a:p>
            <a:pPr marL="0" indent="0" algn="l">
              <a:buNone/>
            </a:pPr>
            <a:r>
              <a:rPr lang="en-US" b="1" dirty="0">
                <a:solidFill>
                  <a:srgbClr val="FF0000"/>
                </a:solidFill>
              </a:rPr>
              <a:t>on their solubility</a:t>
            </a:r>
            <a:r>
              <a:rPr lang="en-US" dirty="0"/>
              <a:t>:</a:t>
            </a:r>
          </a:p>
          <a:p>
            <a:pPr algn="l"/>
            <a:r>
              <a:rPr lang="en-US" b="1" u="sng" dirty="0">
                <a:solidFill>
                  <a:srgbClr val="0070C0"/>
                </a:solidFill>
                <a:hlinkClick r:id="rId2" tooltip="Water"/>
              </a:rPr>
              <a:t>Water</a:t>
            </a:r>
            <a:r>
              <a:rPr lang="en-US" b="1" u="sng" dirty="0">
                <a:solidFill>
                  <a:srgbClr val="0070C0"/>
                </a:solidFill>
              </a:rPr>
              <a:t>-soluble or fat-soluble</a:t>
            </a:r>
            <a:r>
              <a:rPr lang="en-US" dirty="0"/>
              <a:t>. In humans there </a:t>
            </a:r>
            <a:r>
              <a:rPr lang="en-US" b="1" dirty="0"/>
              <a:t>are 13 vitamins: 4 fat-soluble (A, D, E, and K) and 9 water-soluble (8 B vitamins and vitamin C)</a:t>
            </a:r>
            <a:r>
              <a:rPr lang="en-US" dirty="0"/>
              <a:t> </a:t>
            </a:r>
            <a:endParaRPr lang="ar-IQ"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068960"/>
            <a:ext cx="604867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013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50B2C85-BEBC-7949-9D58-7605C1A96CA4}"/>
              </a:ext>
            </a:extLst>
          </p:cNvPr>
          <p:cNvGraphicFramePr>
            <a:graphicFrameLocks noGrp="1"/>
          </p:cNvGraphicFramePr>
          <p:nvPr>
            <p:extLst>
              <p:ext uri="{D42A27DB-BD31-4B8C-83A1-F6EECF244321}">
                <p14:modId xmlns:p14="http://schemas.microsoft.com/office/powerpoint/2010/main" val="2672450238"/>
              </p:ext>
            </p:extLst>
          </p:nvPr>
        </p:nvGraphicFramePr>
        <p:xfrm>
          <a:off x="482600" y="872170"/>
          <a:ext cx="8178800" cy="5113662"/>
        </p:xfrm>
        <a:graphic>
          <a:graphicData uri="http://schemas.openxmlformats.org/drawingml/2006/table">
            <a:tbl>
              <a:tblPr/>
              <a:tblGrid>
                <a:gridCol w="4070103">
                  <a:extLst>
                    <a:ext uri="{9D8B030D-6E8A-4147-A177-3AD203B41FA5}">
                      <a16:colId xmlns:a16="http://schemas.microsoft.com/office/drawing/2014/main" val="1449588513"/>
                    </a:ext>
                  </a:extLst>
                </a:gridCol>
                <a:gridCol w="4108697">
                  <a:extLst>
                    <a:ext uri="{9D8B030D-6E8A-4147-A177-3AD203B41FA5}">
                      <a16:colId xmlns:a16="http://schemas.microsoft.com/office/drawing/2014/main" val="3302544383"/>
                    </a:ext>
                  </a:extLst>
                </a:gridCol>
              </a:tblGrid>
              <a:tr h="755305">
                <a:tc>
                  <a:txBody>
                    <a:bodyPr/>
                    <a:lstStyle/>
                    <a:p>
                      <a:pPr marL="0" marR="0" indent="0" algn="ctr" fontAlgn="ctr">
                        <a:spcBef>
                          <a:spcPts val="0"/>
                        </a:spcBef>
                        <a:spcAft>
                          <a:spcPts val="0"/>
                        </a:spcAft>
                      </a:pPr>
                      <a:r>
                        <a:rPr lang="en-US" sz="1900" b="1" i="0" u="none" strike="noStrike">
                          <a:solidFill>
                            <a:srgbClr val="FFFFFF"/>
                          </a:solidFill>
                          <a:effectLst/>
                          <a:latin typeface="Arial" panose="020B0604020202020204" pitchFamily="34" charset="0"/>
                        </a:rPr>
                        <a:t>Characteristics of Fat-Soluble Vitamins</a:t>
                      </a:r>
                      <a:endParaRPr lang="en-US" sz="1900" b="0" i="0" u="none" strike="noStrike">
                        <a:effectLst/>
                        <a:latin typeface="Arial" panose="020B0604020202020204" pitchFamily="34" charset="0"/>
                      </a:endParaRPr>
                    </a:p>
                  </a:txBody>
                  <a:tcPr marL="67342" marR="67342" marT="67342" marB="673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C2F4"/>
                    </a:solidFill>
                  </a:tcPr>
                </a:tc>
                <a:tc>
                  <a:txBody>
                    <a:bodyPr/>
                    <a:lstStyle/>
                    <a:p>
                      <a:pPr marL="0" marR="0" indent="0" algn="ctr" fontAlgn="ctr">
                        <a:spcBef>
                          <a:spcPts val="0"/>
                        </a:spcBef>
                        <a:spcAft>
                          <a:spcPts val="0"/>
                        </a:spcAft>
                      </a:pPr>
                      <a:r>
                        <a:rPr lang="en-US" sz="1900" b="1" i="0" u="none" strike="noStrike">
                          <a:solidFill>
                            <a:srgbClr val="FFFFFF"/>
                          </a:solidFill>
                          <a:effectLst/>
                          <a:latin typeface="Arial" panose="020B0604020202020204" pitchFamily="34" charset="0"/>
                        </a:rPr>
                        <a:t>Characteristics of Water-Soluble Vitamins</a:t>
                      </a:r>
                      <a:endParaRPr lang="en-US" sz="1900" b="0" i="0" u="none" strike="noStrike">
                        <a:effectLst/>
                        <a:latin typeface="Arial" panose="020B0604020202020204" pitchFamily="34" charset="0"/>
                      </a:endParaRPr>
                    </a:p>
                  </a:txBody>
                  <a:tcPr marL="67342" marR="67342" marT="67342" marB="673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C2F4"/>
                    </a:solidFill>
                  </a:tcPr>
                </a:tc>
                <a:extLst>
                  <a:ext uri="{0D108BD9-81ED-4DB2-BD59-A6C34878D82A}">
                    <a16:rowId xmlns:a16="http://schemas.microsoft.com/office/drawing/2014/main" val="1012200158"/>
                  </a:ext>
                </a:extLst>
              </a:tr>
              <a:tr h="1337137">
                <a:tc>
                  <a:txBody>
                    <a:bodyPr/>
                    <a:lstStyle/>
                    <a:p>
                      <a:pPr algn="l" fontAlgn="ctr">
                        <a:spcBef>
                          <a:spcPts val="0"/>
                        </a:spcBef>
                        <a:spcAft>
                          <a:spcPts val="0"/>
                        </a:spcAft>
                      </a:pPr>
                      <a:r>
                        <a:rPr lang="en-US" sz="1900" b="0" i="0" u="none" strike="noStrike">
                          <a:effectLst/>
                          <a:latin typeface="Arial" panose="020B0604020202020204" pitchFamily="34" charset="0"/>
                        </a:rPr>
                        <a:t>Protect cell membranes from free radical damage; act within the cell’s nucleus to influence gene expression</a:t>
                      </a:r>
                    </a:p>
                  </a:txBody>
                  <a:tcPr marL="67342" marR="67342" marT="67342" marB="673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1900" b="0" i="0" u="none" strike="noStrike">
                          <a:effectLst/>
                          <a:latin typeface="Arial" panose="020B0604020202020204" pitchFamily="34" charset="0"/>
                        </a:rPr>
                        <a:t>Act in the cytosol of cells or in extracellular fluids such as blood</a:t>
                      </a:r>
                    </a:p>
                  </a:txBody>
                  <a:tcPr marL="67342" marR="67342" marT="67342" marB="673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104021"/>
                  </a:ext>
                </a:extLst>
              </a:tr>
              <a:tr h="755305">
                <a:tc>
                  <a:txBody>
                    <a:bodyPr/>
                    <a:lstStyle/>
                    <a:p>
                      <a:pPr marL="0" marR="0" indent="0" algn="l" fontAlgn="ctr">
                        <a:spcBef>
                          <a:spcPts val="0"/>
                        </a:spcBef>
                        <a:spcAft>
                          <a:spcPts val="0"/>
                        </a:spcAft>
                      </a:pPr>
                      <a:r>
                        <a:rPr lang="en-US" sz="1900" b="0" i="0" u="none" strike="noStrike">
                          <a:effectLst/>
                          <a:latin typeface="Arial" panose="020B0604020202020204" pitchFamily="34" charset="0"/>
                        </a:rPr>
                        <a:t>Absorbed into lymph with fats from foods</a:t>
                      </a:r>
                    </a:p>
                  </a:txBody>
                  <a:tcPr marL="67342" marR="67342" marT="67342" marB="673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fontAlgn="ctr">
                        <a:spcBef>
                          <a:spcPts val="0"/>
                        </a:spcBef>
                        <a:spcAft>
                          <a:spcPts val="0"/>
                        </a:spcAft>
                      </a:pPr>
                      <a:r>
                        <a:rPr lang="en-US" sz="1900" b="0" i="0" u="none" strike="noStrike">
                          <a:effectLst/>
                          <a:latin typeface="Arial" panose="020B0604020202020204" pitchFamily="34" charset="0"/>
                        </a:rPr>
                        <a:t>Absorbed directly into blood</a:t>
                      </a:r>
                    </a:p>
                  </a:txBody>
                  <a:tcPr marL="67342" marR="67342" marT="67342" marB="673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8050269"/>
                  </a:ext>
                </a:extLst>
              </a:tr>
              <a:tr h="755305">
                <a:tc>
                  <a:txBody>
                    <a:bodyPr/>
                    <a:lstStyle/>
                    <a:p>
                      <a:pPr marL="0" marR="0" indent="0" algn="l" fontAlgn="ctr">
                        <a:spcBef>
                          <a:spcPts val="0"/>
                        </a:spcBef>
                        <a:spcAft>
                          <a:spcPts val="0"/>
                        </a:spcAft>
                      </a:pPr>
                      <a:r>
                        <a:rPr lang="en-US" sz="1900" b="0" i="0" u="none" strike="noStrike">
                          <a:effectLst/>
                          <a:latin typeface="Arial" panose="020B0604020202020204" pitchFamily="34" charset="0"/>
                        </a:rPr>
                        <a:t>Large storage capacity in fatty tissues</a:t>
                      </a:r>
                    </a:p>
                  </a:txBody>
                  <a:tcPr marL="67342" marR="67342" marT="67342" marB="673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fontAlgn="ctr">
                        <a:spcBef>
                          <a:spcPts val="0"/>
                        </a:spcBef>
                        <a:spcAft>
                          <a:spcPts val="0"/>
                        </a:spcAft>
                      </a:pPr>
                      <a:r>
                        <a:rPr lang="en-US" sz="1900" b="0" i="0" u="none" strike="noStrike">
                          <a:effectLst/>
                          <a:latin typeface="Arial" panose="020B0604020202020204" pitchFamily="34" charset="0"/>
                        </a:rPr>
                        <a:t>Little to no storage capacity</a:t>
                      </a:r>
                    </a:p>
                  </a:txBody>
                  <a:tcPr marL="67342" marR="67342" marT="67342" marB="673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7837699"/>
                  </a:ext>
                </a:extLst>
              </a:tr>
              <a:tr h="1046221">
                <a:tc>
                  <a:txBody>
                    <a:bodyPr/>
                    <a:lstStyle/>
                    <a:p>
                      <a:pPr marL="0" marR="0" indent="0" algn="l" fontAlgn="ctr">
                        <a:spcBef>
                          <a:spcPts val="0"/>
                        </a:spcBef>
                        <a:spcAft>
                          <a:spcPts val="0"/>
                        </a:spcAft>
                      </a:pPr>
                      <a:r>
                        <a:rPr lang="en-US" sz="1900" b="0" i="0" u="none" strike="noStrike">
                          <a:effectLst/>
                          <a:latin typeface="Arial" panose="020B0604020202020204" pitchFamily="34" charset="0"/>
                        </a:rPr>
                        <a:t>Do not need to be consumed daily to prevent deficiency (may take months to develop)</a:t>
                      </a:r>
                    </a:p>
                  </a:txBody>
                  <a:tcPr marL="67342" marR="67342" marT="67342" marB="673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fontAlgn="ctr">
                        <a:spcBef>
                          <a:spcPts val="0"/>
                        </a:spcBef>
                        <a:spcAft>
                          <a:spcPts val="0"/>
                        </a:spcAft>
                      </a:pPr>
                      <a:r>
                        <a:rPr lang="en-US" sz="1900" b="0" i="0" u="none" strike="noStrike">
                          <a:effectLst/>
                          <a:latin typeface="Arial" panose="020B0604020202020204" pitchFamily="34" charset="0"/>
                        </a:rPr>
                        <a:t>Need to be consumed regularly to prevent deficiency</a:t>
                      </a:r>
                    </a:p>
                  </a:txBody>
                  <a:tcPr marL="67342" marR="67342" marT="67342" marB="673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94589"/>
                  </a:ext>
                </a:extLst>
              </a:tr>
              <a:tr h="464389">
                <a:tc>
                  <a:txBody>
                    <a:bodyPr/>
                    <a:lstStyle/>
                    <a:p>
                      <a:pPr marL="0" marR="0" indent="0" algn="l" fontAlgn="ctr">
                        <a:spcBef>
                          <a:spcPts val="0"/>
                        </a:spcBef>
                        <a:spcAft>
                          <a:spcPts val="0"/>
                        </a:spcAft>
                      </a:pPr>
                      <a:r>
                        <a:rPr lang="en-US" sz="1900" b="0" i="0" u="none" strike="noStrike">
                          <a:effectLst/>
                          <a:latin typeface="Arial" panose="020B0604020202020204" pitchFamily="34" charset="0"/>
                        </a:rPr>
                        <a:t>Toxicity is more likely</a:t>
                      </a:r>
                    </a:p>
                  </a:txBody>
                  <a:tcPr marL="67342" marR="67342" marT="67342" marB="673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fontAlgn="ctr">
                        <a:spcBef>
                          <a:spcPts val="0"/>
                        </a:spcBef>
                        <a:spcAft>
                          <a:spcPts val="0"/>
                        </a:spcAft>
                      </a:pPr>
                      <a:r>
                        <a:rPr lang="en-US" sz="1900" b="0" i="0" u="none" strike="noStrike" dirty="0">
                          <a:effectLst/>
                          <a:latin typeface="Arial" panose="020B0604020202020204" pitchFamily="34" charset="0"/>
                        </a:rPr>
                        <a:t>Toxicity is rare</a:t>
                      </a:r>
                    </a:p>
                  </a:txBody>
                  <a:tcPr marL="67342" marR="67342" marT="67342" marB="673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277788"/>
                  </a:ext>
                </a:extLst>
              </a:tr>
            </a:tbl>
          </a:graphicData>
        </a:graphic>
      </p:graphicFrame>
    </p:spTree>
    <p:extLst>
      <p:ext uri="{BB962C8B-B14F-4D97-AF65-F5344CB8AC3E}">
        <p14:creationId xmlns:p14="http://schemas.microsoft.com/office/powerpoint/2010/main" val="242754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260648"/>
            <a:ext cx="9144000" cy="6597352"/>
          </a:xfrm>
        </p:spPr>
        <p:txBody>
          <a:bodyPr/>
          <a:lstStyle/>
          <a:p>
            <a:endParaRPr lang="ar-IQ" dirty="0"/>
          </a:p>
        </p:txBody>
      </p:sp>
      <p:pic>
        <p:nvPicPr>
          <p:cNvPr id="3074" name="Picture 2" descr="C:\Users\dell\Downloads\lec-5-6-level-4de-fat-soluble-vitamins-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86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771CAF-C736-AB47-A5DA-44432F1ADF55}"/>
              </a:ext>
            </a:extLst>
          </p:cNvPr>
          <p:cNvSpPr txBox="1"/>
          <p:nvPr/>
        </p:nvSpPr>
        <p:spPr>
          <a:xfrm>
            <a:off x="179512" y="338894"/>
            <a:ext cx="8784976" cy="6247864"/>
          </a:xfrm>
          <a:prstGeom prst="rect">
            <a:avLst/>
          </a:prstGeom>
          <a:noFill/>
        </p:spPr>
        <p:txBody>
          <a:bodyPr wrap="square">
            <a:spAutoFit/>
          </a:bodyPr>
          <a:lstStyle/>
          <a:p>
            <a:pPr algn="ctr"/>
            <a:r>
              <a:rPr lang="en-US" sz="3600" b="1" i="0" u="sng" strike="noStrike" dirty="0">
                <a:solidFill>
                  <a:srgbClr val="FF0000"/>
                </a:solidFill>
                <a:effectLst/>
                <a:latin typeface="Times New Roman" panose="02020603050405020304" pitchFamily="18" charset="0"/>
                <a:cs typeface="Times New Roman" panose="02020603050405020304" pitchFamily="18" charset="0"/>
              </a:rPr>
              <a:t>Water soluble vitamins</a:t>
            </a:r>
          </a:p>
          <a:p>
            <a:pPr algn="l"/>
            <a:r>
              <a:rPr lang="en-US" sz="2800" b="0" i="0" u="none" strike="noStrike" dirty="0">
                <a:solidFill>
                  <a:srgbClr val="050002"/>
                </a:solidFill>
                <a:effectLst/>
                <a:latin typeface="Times New Roman" panose="02020603050405020304" pitchFamily="18" charset="0"/>
                <a:cs typeface="Times New Roman" panose="02020603050405020304" pitchFamily="18" charset="0"/>
              </a:rPr>
              <a:t>Water soluble vitamins are are the ones which dissolve in water. These vitamins are sent out of the body through urine. The ups and downs in the fat absorption do not affect the absorption of water soluble vitamins. The following are the main characteristics of water soluble vitamins:</a:t>
            </a:r>
          </a:p>
          <a:p>
            <a:pPr algn="l">
              <a:buFont typeface="Arial" panose="020B0604020202020204" pitchFamily="34" charset="0"/>
              <a:buChar char="•"/>
            </a:pPr>
            <a:r>
              <a:rPr lang="en-US" sz="2800" b="0" i="0" u="none" strike="noStrike" dirty="0">
                <a:solidFill>
                  <a:srgbClr val="050002"/>
                </a:solidFill>
                <a:effectLst/>
                <a:latin typeface="Times New Roman" panose="02020603050405020304" pitchFamily="18" charset="0"/>
                <a:cs typeface="Times New Roman" panose="02020603050405020304" pitchFamily="18" charset="0"/>
              </a:rPr>
              <a:t>1-Dissolve in water</a:t>
            </a:r>
          </a:p>
          <a:p>
            <a:pPr algn="l">
              <a:buFont typeface="Arial" panose="020B0604020202020204" pitchFamily="34" charset="0"/>
              <a:buChar char="•"/>
            </a:pPr>
            <a:r>
              <a:rPr lang="en-US" sz="2800" b="0" i="0" u="none" strike="noStrike" dirty="0">
                <a:solidFill>
                  <a:srgbClr val="050002"/>
                </a:solidFill>
                <a:effectLst/>
                <a:latin typeface="Times New Roman" panose="02020603050405020304" pitchFamily="18" charset="0"/>
                <a:cs typeface="Times New Roman" panose="02020603050405020304" pitchFamily="18" charset="0"/>
              </a:rPr>
              <a:t>2-Readily excreted by kidney</a:t>
            </a:r>
          </a:p>
          <a:p>
            <a:pPr algn="l">
              <a:buFont typeface="Arial" panose="020B0604020202020204" pitchFamily="34" charset="0"/>
              <a:buChar char="•"/>
            </a:pPr>
            <a:r>
              <a:rPr lang="en-US" sz="2800" b="0" i="0" u="none" strike="noStrike" dirty="0">
                <a:solidFill>
                  <a:srgbClr val="050002"/>
                </a:solidFill>
                <a:effectLst/>
                <a:latin typeface="Times New Roman" panose="02020603050405020304" pitchFamily="18" charset="0"/>
                <a:cs typeface="Times New Roman" panose="02020603050405020304" pitchFamily="18" charset="0"/>
              </a:rPr>
              <a:t>3-Function as a coenzyme &amp; in energy metabolism</a:t>
            </a:r>
          </a:p>
          <a:p>
            <a:pPr algn="l">
              <a:buFont typeface="Arial" panose="020B0604020202020204" pitchFamily="34" charset="0"/>
              <a:buChar char="•"/>
            </a:pPr>
            <a:r>
              <a:rPr lang="en-US" sz="2800" b="0" i="0" u="none" strike="noStrike" dirty="0">
                <a:solidFill>
                  <a:srgbClr val="050002"/>
                </a:solidFill>
                <a:effectLst/>
                <a:latin typeface="Times New Roman" panose="02020603050405020304" pitchFamily="18" charset="0"/>
                <a:cs typeface="Times New Roman" panose="02020603050405020304" pitchFamily="18" charset="0"/>
              </a:rPr>
              <a:t>4-Vitamin C, thiamin and riboflavin are especially susceptible to heat and alkalinity</a:t>
            </a:r>
          </a:p>
          <a:p>
            <a:pPr algn="l">
              <a:buFont typeface="Arial" panose="020B0604020202020204" pitchFamily="34" charset="0"/>
              <a:buChar char="•"/>
            </a:pPr>
            <a:r>
              <a:rPr lang="en-US" sz="2800" b="0" i="0" u="none" strike="noStrike" dirty="0">
                <a:solidFill>
                  <a:srgbClr val="050002"/>
                </a:solidFill>
                <a:effectLst/>
                <a:latin typeface="Times New Roman" panose="02020603050405020304" pitchFamily="18" charset="0"/>
                <a:cs typeface="Times New Roman" panose="02020603050405020304" pitchFamily="18" charset="0"/>
              </a:rPr>
              <a:t>5-Hydrophilic compounds and water leach them from vegetables</a:t>
            </a:r>
          </a:p>
          <a:p>
            <a:pPr algn="l">
              <a:buFont typeface="Arial" panose="020B0604020202020204" pitchFamily="34" charset="0"/>
              <a:buChar char="•"/>
            </a:pPr>
            <a:r>
              <a:rPr lang="en-US" sz="2800" dirty="0">
                <a:solidFill>
                  <a:srgbClr val="050002"/>
                </a:solidFill>
                <a:latin typeface="Times New Roman" panose="02020603050405020304" pitchFamily="18" charset="0"/>
                <a:cs typeface="Times New Roman" panose="02020603050405020304" pitchFamily="18" charset="0"/>
              </a:rPr>
              <a:t>6-D</a:t>
            </a:r>
            <a:r>
              <a:rPr lang="en-US" sz="2800" b="0" i="0" u="none" strike="noStrike" dirty="0">
                <a:solidFill>
                  <a:srgbClr val="050002"/>
                </a:solidFill>
                <a:effectLst/>
                <a:latin typeface="Times New Roman" panose="02020603050405020304" pitchFamily="18" charset="0"/>
                <a:cs typeface="Times New Roman" panose="02020603050405020304" pitchFamily="18" charset="0"/>
              </a:rPr>
              <a:t>eficiency more common</a:t>
            </a:r>
          </a:p>
        </p:txBody>
      </p:sp>
    </p:spTree>
    <p:extLst>
      <p:ext uri="{BB962C8B-B14F-4D97-AF65-F5344CB8AC3E}">
        <p14:creationId xmlns:p14="http://schemas.microsoft.com/office/powerpoint/2010/main" val="952344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6C7E28-EE24-F248-A4A9-03AE34F2B655}"/>
              </a:ext>
            </a:extLst>
          </p:cNvPr>
          <p:cNvSpPr txBox="1"/>
          <p:nvPr/>
        </p:nvSpPr>
        <p:spPr>
          <a:xfrm>
            <a:off x="0" y="36576"/>
            <a:ext cx="9144000" cy="6986528"/>
          </a:xfrm>
          <a:prstGeom prst="rect">
            <a:avLst/>
          </a:prstGeom>
          <a:noFill/>
        </p:spPr>
        <p:txBody>
          <a:bodyPr wrap="square">
            <a:spAutoFit/>
          </a:bodyPr>
          <a:lstStyle/>
          <a:p>
            <a:pPr algn="ctr"/>
            <a:r>
              <a:rPr lang="en-US" sz="3600" b="1" i="0" u="sng" strike="noStrike" dirty="0">
                <a:solidFill>
                  <a:srgbClr val="FF0000"/>
                </a:solidFill>
                <a:effectLst/>
                <a:latin typeface="Times New Roman" panose="02020603050405020304" pitchFamily="18" charset="0"/>
                <a:cs typeface="Times New Roman" panose="02020603050405020304" pitchFamily="18" charset="0"/>
              </a:rPr>
              <a:t>Fat soluble vitamins</a:t>
            </a:r>
          </a:p>
          <a:p>
            <a:pPr algn="l"/>
            <a:r>
              <a:rPr lang="en-US" sz="2800" b="0" i="0" u="none" strike="noStrike" dirty="0">
                <a:solidFill>
                  <a:srgbClr val="050002"/>
                </a:solidFill>
                <a:effectLst/>
                <a:latin typeface="Times New Roman" panose="02020603050405020304" pitchFamily="18" charset="0"/>
                <a:cs typeface="Times New Roman" panose="02020603050405020304" pitchFamily="18" charset="0"/>
              </a:rPr>
              <a:t>These vitamins are not soluble in water but are readily soluble in fat dissolving organic solvents. They </a:t>
            </a:r>
            <a:r>
              <a:rPr lang="en-US" sz="2800" b="1" i="0" u="none" strike="noStrike" dirty="0">
                <a:solidFill>
                  <a:srgbClr val="050002"/>
                </a:solidFill>
                <a:effectLst/>
                <a:latin typeface="Times New Roman" panose="02020603050405020304" pitchFamily="18" charset="0"/>
                <a:cs typeface="Times New Roman" panose="02020603050405020304" pitchFamily="18" charset="0"/>
              </a:rPr>
              <a:t>need presence of fats </a:t>
            </a:r>
            <a:r>
              <a:rPr lang="en-US" sz="2800" b="0" i="0" u="none" strike="noStrike" dirty="0">
                <a:solidFill>
                  <a:srgbClr val="050002"/>
                </a:solidFill>
                <a:effectLst/>
                <a:latin typeface="Times New Roman" panose="02020603050405020304" pitchFamily="18" charset="0"/>
                <a:cs typeface="Times New Roman" panose="02020603050405020304" pitchFamily="18" charset="0"/>
              </a:rPr>
              <a:t>for their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transport and metabolism</a:t>
            </a:r>
            <a:r>
              <a:rPr lang="en-US" sz="2800" b="0" i="0" u="none" strike="noStrike" dirty="0">
                <a:solidFill>
                  <a:srgbClr val="050002"/>
                </a:solidFill>
                <a:effectLst/>
                <a:latin typeface="Times New Roman" panose="02020603050405020304" pitchFamily="18" charset="0"/>
                <a:cs typeface="Times New Roman" panose="02020603050405020304" pitchFamily="18" charset="0"/>
              </a:rPr>
              <a:t>. </a:t>
            </a:r>
          </a:p>
          <a:p>
            <a:pPr algn="l"/>
            <a:r>
              <a:rPr lang="en-US" sz="2800" b="0" i="0" u="none" strike="noStrike" dirty="0">
                <a:solidFill>
                  <a:srgbClr val="050002"/>
                </a:solidFill>
                <a:effectLst/>
                <a:latin typeface="Times New Roman" panose="02020603050405020304" pitchFamily="18" charset="0"/>
                <a:cs typeface="Times New Roman" panose="02020603050405020304" pitchFamily="18" charset="0"/>
              </a:rPr>
              <a:t>They are absorbed along with dietary fats. Adequate bile flow and good micelle formation favor absorption of fat-soluble vitamins. </a:t>
            </a:r>
          </a:p>
          <a:p>
            <a:pPr algn="ctr"/>
            <a:r>
              <a:rPr lang="en-US" sz="2400" b="1" i="0" u="sng" strike="noStrike" dirty="0">
                <a:solidFill>
                  <a:srgbClr val="050002"/>
                </a:solidFill>
                <a:effectLst/>
                <a:latin typeface="Times New Roman" panose="02020603050405020304" pitchFamily="18" charset="0"/>
                <a:cs typeface="Times New Roman" panose="02020603050405020304" pitchFamily="18" charset="0"/>
              </a:rPr>
              <a:t>The following are the characteristics of fat soluble vitamins:</a:t>
            </a:r>
          </a:p>
          <a:p>
            <a:pPr algn="l">
              <a:buFont typeface="Arial" panose="020B0604020202020204" pitchFamily="34" charset="0"/>
              <a:buChar char="•"/>
            </a:pPr>
            <a:r>
              <a:rPr lang="en-US" sz="2800" b="1" i="0" u="sng" strike="noStrike" dirty="0">
                <a:solidFill>
                  <a:srgbClr val="FF0000"/>
                </a:solidFill>
                <a:effectLst/>
                <a:latin typeface="Times New Roman" panose="02020603050405020304" pitchFamily="18" charset="0"/>
                <a:cs typeface="Times New Roman" panose="02020603050405020304" pitchFamily="18" charset="0"/>
              </a:rPr>
              <a:t>1-</a:t>
            </a:r>
            <a:r>
              <a:rPr lang="en-US" sz="2800" b="0" i="0" u="none" strike="noStrike" dirty="0">
                <a:solidFill>
                  <a:srgbClr val="050002"/>
                </a:solidFill>
                <a:effectLst/>
                <a:latin typeface="Times New Roman" panose="02020603050405020304" pitchFamily="18" charset="0"/>
                <a:cs typeface="Times New Roman" panose="02020603050405020304" pitchFamily="18" charset="0"/>
              </a:rPr>
              <a:t>Adsorbed with dietary fat in micelles</a:t>
            </a:r>
          </a:p>
          <a:p>
            <a:pPr algn="l">
              <a:buFont typeface="Arial" panose="020B0604020202020204" pitchFamily="34" charset="0"/>
              <a:buChar char="•"/>
            </a:pPr>
            <a:r>
              <a:rPr lang="en-US" sz="2800" b="1" i="0" u="sng" strike="noStrike" dirty="0">
                <a:solidFill>
                  <a:srgbClr val="FF0000"/>
                </a:solidFill>
                <a:effectLst/>
                <a:latin typeface="Times New Roman" panose="02020603050405020304" pitchFamily="18" charset="0"/>
                <a:cs typeface="Times New Roman" panose="02020603050405020304" pitchFamily="18" charset="0"/>
              </a:rPr>
              <a:t>2-</a:t>
            </a:r>
            <a:r>
              <a:rPr lang="en-US" sz="2800" b="0" i="0" u="none" strike="noStrike" dirty="0">
                <a:solidFill>
                  <a:srgbClr val="050002"/>
                </a:solidFill>
                <a:effectLst/>
                <a:latin typeface="Times New Roman" panose="02020603050405020304" pitchFamily="18" charset="0"/>
                <a:cs typeface="Times New Roman" panose="02020603050405020304" pitchFamily="18" charset="0"/>
              </a:rPr>
              <a:t>Excreted much more slowly</a:t>
            </a:r>
          </a:p>
          <a:p>
            <a:pPr algn="l">
              <a:buFont typeface="Arial" panose="020B0604020202020204" pitchFamily="34" charset="0"/>
              <a:buChar char="•"/>
            </a:pPr>
            <a:r>
              <a:rPr lang="en-US" sz="2800" b="1" i="0" u="sng" strike="noStrike" dirty="0">
                <a:solidFill>
                  <a:srgbClr val="FF0000"/>
                </a:solidFill>
                <a:effectLst/>
                <a:latin typeface="Times New Roman" panose="02020603050405020304" pitchFamily="18" charset="0"/>
                <a:cs typeface="Times New Roman" panose="02020603050405020304" pitchFamily="18" charset="0"/>
              </a:rPr>
              <a:t>3-</a:t>
            </a:r>
            <a:r>
              <a:rPr lang="en-US" sz="2800" b="0" i="0" u="none" strike="noStrike" dirty="0">
                <a:solidFill>
                  <a:srgbClr val="050002"/>
                </a:solidFill>
                <a:effectLst/>
                <a:latin typeface="Times New Roman" panose="02020603050405020304" pitchFamily="18" charset="0"/>
                <a:cs typeface="Times New Roman" panose="02020603050405020304" pitchFamily="18" charset="0"/>
              </a:rPr>
              <a:t>Stored in adipose tissue &amp; liver and hence they pose a greater risk of toxicity when consumed in excess </a:t>
            </a:r>
          </a:p>
          <a:p>
            <a:pPr algn="l">
              <a:buFont typeface="Arial" panose="020B0604020202020204" pitchFamily="34" charset="0"/>
              <a:buChar char="•"/>
            </a:pPr>
            <a:r>
              <a:rPr lang="en-US" sz="2800" b="1" i="0" u="sng" strike="noStrike" dirty="0">
                <a:solidFill>
                  <a:srgbClr val="FF0000"/>
                </a:solidFill>
                <a:effectLst/>
                <a:latin typeface="Times New Roman" panose="02020603050405020304" pitchFamily="18" charset="0"/>
                <a:cs typeface="Times New Roman" panose="02020603050405020304" pitchFamily="18" charset="0"/>
              </a:rPr>
              <a:t>4-</a:t>
            </a:r>
            <a:r>
              <a:rPr lang="en-US" sz="2800" b="0" i="0" u="none" strike="noStrike" dirty="0">
                <a:solidFill>
                  <a:srgbClr val="050002"/>
                </a:solidFill>
                <a:effectLst/>
                <a:latin typeface="Times New Roman" panose="02020603050405020304" pitchFamily="18" charset="0"/>
                <a:cs typeface="Times New Roman" panose="02020603050405020304" pitchFamily="18" charset="0"/>
              </a:rPr>
              <a:t>Chylomicrons containing fat-soluble vitamins are transported via the lymph to the bloodstream and eventually to the liver.</a:t>
            </a:r>
          </a:p>
          <a:p>
            <a:pPr algn="ctr"/>
            <a:endParaRPr lang="en-US" sz="2400" b="0" i="0" u="none" strike="noStrike" dirty="0">
              <a:solidFill>
                <a:srgbClr val="05000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94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6552728"/>
          </a:xfrm>
        </p:spPr>
        <p:txBody>
          <a:bodyPr>
            <a:normAutofit fontScale="25000" lnSpcReduction="20000"/>
          </a:bodyPr>
          <a:lstStyle/>
          <a:p>
            <a:pPr algn="ctr" rtl="0"/>
            <a:r>
              <a:rPr lang="en-US" sz="14400" b="1" u="sng" dirty="0">
                <a:solidFill>
                  <a:srgbClr val="FF0000"/>
                </a:solidFill>
                <a:latin typeface="Times New Roman" panose="02020603050405020304" pitchFamily="18" charset="0"/>
                <a:cs typeface="Times New Roman" panose="02020603050405020304" pitchFamily="18" charset="0"/>
              </a:rPr>
              <a:t>Deficiencies</a:t>
            </a:r>
          </a:p>
          <a:p>
            <a:pPr algn="l" rtl="0"/>
            <a:r>
              <a:rPr lang="en-US" sz="12800" b="0" i="0" u="none" strike="noStrike" dirty="0">
                <a:solidFill>
                  <a:srgbClr val="212121"/>
                </a:solidFill>
                <a:effectLst/>
                <a:latin typeface="Times New Roman" panose="02020603050405020304" pitchFamily="18" charset="0"/>
                <a:cs typeface="Times New Roman" panose="02020603050405020304" pitchFamily="18" charset="0"/>
              </a:rPr>
              <a:t>Vitamin deficiency can cause a range of symptoms such as fatigue, irritability, and changes to the skin and hair. </a:t>
            </a:r>
          </a:p>
          <a:p>
            <a:pPr algn="l" rtl="0"/>
            <a:r>
              <a:rPr lang="en-US" sz="12800" b="0" i="0" u="none" strike="noStrike" dirty="0">
                <a:solidFill>
                  <a:srgbClr val="212121"/>
                </a:solidFill>
                <a:effectLst/>
                <a:latin typeface="Times New Roman" panose="02020603050405020304" pitchFamily="18" charset="0"/>
                <a:cs typeface="Times New Roman" panose="02020603050405020304" pitchFamily="18" charset="0"/>
              </a:rPr>
              <a:t>The specific symptoms depend on which vitamin(s) are at low levels, as each one plays a different role in your body.</a:t>
            </a:r>
            <a:endParaRPr lang="en-US" sz="12800" b="1" dirty="0">
              <a:latin typeface="Times New Roman" panose="02020603050405020304" pitchFamily="18" charset="0"/>
              <a:cs typeface="Times New Roman" panose="02020603050405020304" pitchFamily="18" charset="0"/>
            </a:endParaRPr>
          </a:p>
          <a:p>
            <a:pPr algn="l"/>
            <a:r>
              <a:rPr lang="en-US" sz="12800" dirty="0">
                <a:latin typeface="Times New Roman" panose="02020603050405020304" pitchFamily="18" charset="0"/>
                <a:cs typeface="Times New Roman" panose="02020603050405020304" pitchFamily="18" charset="0"/>
              </a:rPr>
              <a:t>Humans must consume vitamins periodically but with differing schedules, to avoid deficiency. The human body's stores for different vitamins vary widely; </a:t>
            </a:r>
            <a:r>
              <a:rPr lang="en-US" sz="12800" b="1" dirty="0">
                <a:solidFill>
                  <a:srgbClr val="FF0000"/>
                </a:solidFill>
                <a:latin typeface="Times New Roman" panose="02020603050405020304" pitchFamily="18" charset="0"/>
                <a:cs typeface="Times New Roman" panose="02020603050405020304" pitchFamily="18" charset="0"/>
              </a:rPr>
              <a:t>vitamins A, D, and B</a:t>
            </a:r>
            <a:r>
              <a:rPr lang="en-US" sz="12800" b="1" baseline="-25000" dirty="0">
                <a:solidFill>
                  <a:srgbClr val="FF0000"/>
                </a:solidFill>
                <a:latin typeface="Times New Roman" panose="02020603050405020304" pitchFamily="18" charset="0"/>
                <a:cs typeface="Times New Roman" panose="02020603050405020304" pitchFamily="18" charset="0"/>
              </a:rPr>
              <a:t>12</a:t>
            </a:r>
            <a:r>
              <a:rPr lang="en-US" sz="12800" dirty="0">
                <a:latin typeface="Times New Roman" panose="02020603050405020304" pitchFamily="18" charset="0"/>
                <a:cs typeface="Times New Roman" panose="02020603050405020304" pitchFamily="18" charset="0"/>
              </a:rPr>
              <a:t> are stored in significant amounts in the human body, mainly in the </a:t>
            </a:r>
            <a:r>
              <a:rPr lang="en-US" sz="12800" u="sng" dirty="0">
                <a:latin typeface="Times New Roman" panose="02020603050405020304" pitchFamily="18" charset="0"/>
                <a:cs typeface="Times New Roman" panose="02020603050405020304" pitchFamily="18" charset="0"/>
                <a:hlinkClick r:id="rId2" tooltip="Liver"/>
              </a:rPr>
              <a:t>liver</a:t>
            </a:r>
            <a:r>
              <a:rPr lang="en-US" sz="12800" dirty="0">
                <a:latin typeface="Times New Roman" panose="02020603050405020304" pitchFamily="18" charset="0"/>
                <a:cs typeface="Times New Roman" panose="02020603050405020304" pitchFamily="18" charset="0"/>
              </a:rPr>
              <a:t>, and an adult human's diet may be deficient in vitamins A and D for many months and B</a:t>
            </a:r>
            <a:r>
              <a:rPr lang="en-US" sz="12800" baseline="-25000" dirty="0">
                <a:latin typeface="Times New Roman" panose="02020603050405020304" pitchFamily="18" charset="0"/>
                <a:cs typeface="Times New Roman" panose="02020603050405020304" pitchFamily="18" charset="0"/>
              </a:rPr>
              <a:t>12</a:t>
            </a:r>
            <a:r>
              <a:rPr lang="en-US" sz="12800" dirty="0">
                <a:latin typeface="Times New Roman" panose="02020603050405020304" pitchFamily="18" charset="0"/>
                <a:cs typeface="Times New Roman" panose="02020603050405020304" pitchFamily="18" charset="0"/>
              </a:rPr>
              <a:t> in some cases for years, before developing a deficiency condition. </a:t>
            </a:r>
            <a:endParaRPr lang="ar-IQ" sz="1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850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6E620F9-34AB-D543-8572-E6BCDE446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237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32656"/>
            <a:ext cx="8928992" cy="6408712"/>
          </a:xfrm>
        </p:spPr>
        <p:txBody>
          <a:bodyPr>
            <a:normAutofit fontScale="85000" lnSpcReduction="20000"/>
          </a:bodyPr>
          <a:lstStyle/>
          <a:p>
            <a:pPr algn="l"/>
            <a:r>
              <a:rPr lang="en-US" sz="3300" b="1" dirty="0">
                <a:solidFill>
                  <a:srgbClr val="FF0000"/>
                </a:solidFill>
              </a:rPr>
              <a:t>In general, deficiency of vitamins may occur due to:</a:t>
            </a:r>
            <a:endParaRPr lang="en-US" sz="3300" dirty="0">
              <a:solidFill>
                <a:srgbClr val="FF0000"/>
              </a:solidFill>
            </a:endParaRPr>
          </a:p>
          <a:p>
            <a:pPr algn="l"/>
            <a:r>
              <a:rPr lang="en-US" b="1" dirty="0"/>
              <a:t> </a:t>
            </a:r>
            <a:r>
              <a:rPr lang="en-US" b="1" u="sng" dirty="0">
                <a:solidFill>
                  <a:srgbClr val="FF0000"/>
                </a:solidFill>
              </a:rPr>
              <a:t>1-</a:t>
            </a:r>
            <a:r>
              <a:rPr lang="en-US" dirty="0"/>
              <a:t>Reduced intake.  </a:t>
            </a:r>
            <a:r>
              <a:rPr lang="en-US" b="1" dirty="0"/>
              <a:t>                 </a:t>
            </a:r>
            <a:r>
              <a:rPr lang="en-US" b="1" u="sng" dirty="0">
                <a:solidFill>
                  <a:srgbClr val="FF0000"/>
                </a:solidFill>
              </a:rPr>
              <a:t>2-</a:t>
            </a:r>
            <a:r>
              <a:rPr lang="en-US" dirty="0"/>
              <a:t>Impaired absorption. </a:t>
            </a:r>
            <a:r>
              <a:rPr lang="en-US" b="1" dirty="0"/>
              <a:t>          </a:t>
            </a:r>
          </a:p>
          <a:p>
            <a:pPr algn="l"/>
            <a:r>
              <a:rPr lang="en-US" b="1" u="sng" dirty="0">
                <a:solidFill>
                  <a:srgbClr val="FF0000"/>
                </a:solidFill>
              </a:rPr>
              <a:t>3-</a:t>
            </a:r>
            <a:r>
              <a:rPr lang="en-US" dirty="0"/>
              <a:t>Impaired metabolism.               </a:t>
            </a:r>
            <a:r>
              <a:rPr lang="en-US" b="1" u="sng" dirty="0">
                <a:solidFill>
                  <a:srgbClr val="FF0000"/>
                </a:solidFill>
              </a:rPr>
              <a:t>4-</a:t>
            </a:r>
            <a:r>
              <a:rPr lang="en-US" dirty="0"/>
              <a:t>Addetional requirements.               </a:t>
            </a:r>
            <a:r>
              <a:rPr lang="en-US" b="1" u="sng" dirty="0">
                <a:solidFill>
                  <a:srgbClr val="FF0000"/>
                </a:solidFill>
              </a:rPr>
              <a:t>5-</a:t>
            </a:r>
            <a:r>
              <a:rPr lang="en-US" dirty="0"/>
              <a:t>Increased losses.</a:t>
            </a:r>
          </a:p>
          <a:p>
            <a:pPr algn="l"/>
            <a:endParaRPr lang="en-US" dirty="0"/>
          </a:p>
          <a:p>
            <a:pPr algn="ctr"/>
            <a:r>
              <a:rPr lang="en-US" b="1" u="sng" dirty="0"/>
              <a:t> </a:t>
            </a:r>
            <a:r>
              <a:rPr lang="en-US" sz="4200" b="1" u="sng" dirty="0"/>
              <a:t>Deficiencies of vitamins are classified as either primary or secondary</a:t>
            </a:r>
            <a:r>
              <a:rPr lang="en-US" sz="4200" b="1" u="sng" dirty="0">
                <a:solidFill>
                  <a:srgbClr val="FF0000"/>
                </a:solidFill>
              </a:rPr>
              <a:t>:</a:t>
            </a:r>
            <a:endParaRPr lang="en-US" sz="4200" dirty="0">
              <a:solidFill>
                <a:srgbClr val="FF0000"/>
              </a:solidFill>
            </a:endParaRPr>
          </a:p>
          <a:p>
            <a:pPr algn="l"/>
            <a:r>
              <a:rPr lang="en-US" dirty="0"/>
              <a:t> </a:t>
            </a:r>
            <a:r>
              <a:rPr lang="en-US" b="1" u="sng" dirty="0">
                <a:solidFill>
                  <a:srgbClr val="FF0000"/>
                </a:solidFill>
              </a:rPr>
              <a:t>A primary deficiency </a:t>
            </a:r>
            <a:r>
              <a:rPr lang="en-US" dirty="0"/>
              <a:t>occurs when an organism does not get enough of the vitamin in its food.</a:t>
            </a:r>
          </a:p>
          <a:p>
            <a:pPr algn="l"/>
            <a:r>
              <a:rPr lang="en-US" dirty="0"/>
              <a:t> </a:t>
            </a:r>
          </a:p>
          <a:p>
            <a:pPr algn="l"/>
            <a:r>
              <a:rPr lang="en-US" b="1" u="sng" dirty="0">
                <a:solidFill>
                  <a:srgbClr val="FF0000"/>
                </a:solidFill>
              </a:rPr>
              <a:t>A secondary deficiency</a:t>
            </a:r>
            <a:r>
              <a:rPr lang="en-US" dirty="0">
                <a:solidFill>
                  <a:srgbClr val="FF0000"/>
                </a:solidFill>
              </a:rPr>
              <a:t> </a:t>
            </a:r>
            <a:r>
              <a:rPr lang="en-US" dirty="0"/>
              <a:t>may be due to an underlying disorder that prevents or limits the absorption or use of the vitamin, due to a "lifestyle factor", such as smoking, excessive alcohol consumption, or the use of medications that interfere with the absorption or use of the vitamin.</a:t>
            </a:r>
          </a:p>
          <a:p>
            <a:pPr algn="l"/>
            <a:r>
              <a:rPr lang="en-US" dirty="0"/>
              <a:t> </a:t>
            </a:r>
          </a:p>
          <a:p>
            <a:endParaRPr lang="ar-IQ" dirty="0"/>
          </a:p>
        </p:txBody>
      </p:sp>
    </p:spTree>
    <p:extLst>
      <p:ext uri="{BB962C8B-B14F-4D97-AF65-F5344CB8AC3E}">
        <p14:creationId xmlns:p14="http://schemas.microsoft.com/office/powerpoint/2010/main" val="928402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9036496" cy="6408712"/>
          </a:xfrm>
        </p:spPr>
        <p:txBody>
          <a:bodyPr>
            <a:normAutofit fontScale="92500" lnSpcReduction="20000"/>
          </a:bodyPr>
          <a:lstStyle/>
          <a:p>
            <a:pPr algn="l" rtl="0"/>
            <a:r>
              <a:rPr lang="en-US" sz="3800" b="1" u="sng" dirty="0">
                <a:solidFill>
                  <a:srgbClr val="FF0000"/>
                </a:solidFill>
              </a:rPr>
              <a:t>Side-effects and overdose</a:t>
            </a:r>
            <a:endParaRPr lang="en-US" sz="3800" b="1" dirty="0">
              <a:solidFill>
                <a:srgbClr val="FF0000"/>
              </a:solidFill>
            </a:endParaRPr>
          </a:p>
          <a:p>
            <a:pPr algn="l"/>
            <a:r>
              <a:rPr lang="en-US" dirty="0"/>
              <a:t>Some vitamins have documented side-effects that tend to be </a:t>
            </a:r>
            <a:r>
              <a:rPr lang="en-US" b="1" dirty="0">
                <a:solidFill>
                  <a:srgbClr val="FF0000"/>
                </a:solidFill>
              </a:rPr>
              <a:t>more severe with a larger dosage. </a:t>
            </a:r>
          </a:p>
          <a:p>
            <a:pPr algn="l"/>
            <a:r>
              <a:rPr lang="en-US" sz="3300" dirty="0"/>
              <a:t>Overdosing (vitamin poisoning) </a:t>
            </a:r>
            <a:r>
              <a:rPr lang="en-US" dirty="0"/>
              <a:t>from </a:t>
            </a:r>
            <a:r>
              <a:rPr lang="en-US" b="1" dirty="0"/>
              <a:t>vitamin supplementation does occur.</a:t>
            </a:r>
            <a:r>
              <a:rPr lang="en-US" dirty="0"/>
              <a:t> At high enough dosages, some vitamins cause side-effects such as nausea, diarrhea , and vomiting . When side-effects emerge, recovery is often accomplished by reducing the dosage.</a:t>
            </a:r>
          </a:p>
          <a:p>
            <a:pPr algn="l"/>
            <a:r>
              <a:rPr lang="en-US" dirty="0"/>
              <a:t> </a:t>
            </a:r>
          </a:p>
          <a:p>
            <a:pPr algn="l" rtl="0"/>
            <a:r>
              <a:rPr lang="en-US" sz="4200" b="1" u="sng" dirty="0">
                <a:solidFill>
                  <a:srgbClr val="FF0000"/>
                </a:solidFill>
              </a:rPr>
              <a:t>Anti-vitamins</a:t>
            </a:r>
            <a:endParaRPr lang="en-US" sz="4200" dirty="0">
              <a:solidFill>
                <a:srgbClr val="FF0000"/>
              </a:solidFill>
            </a:endParaRPr>
          </a:p>
          <a:p>
            <a:pPr algn="l" rtl="0"/>
            <a:r>
              <a:rPr lang="en-US" dirty="0"/>
              <a:t>Anti-vitamins are chemical </a:t>
            </a:r>
            <a:r>
              <a:rPr lang="en-US" b="1" dirty="0"/>
              <a:t>compounds that inhibit the absorption or actions of vitamins.</a:t>
            </a:r>
            <a:r>
              <a:rPr lang="en-US" dirty="0"/>
              <a:t> For example, Avidin is a protein in egg whites that inhibits the absorption of Biotin .</a:t>
            </a:r>
          </a:p>
          <a:p>
            <a:pPr algn="l"/>
            <a:endParaRPr lang="ar-IQ" dirty="0"/>
          </a:p>
        </p:txBody>
      </p:sp>
    </p:spTree>
    <p:extLst>
      <p:ext uri="{BB962C8B-B14F-4D97-AF65-F5344CB8AC3E}">
        <p14:creationId xmlns:p14="http://schemas.microsoft.com/office/powerpoint/2010/main" val="890896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13051F8-D49E-A140-B0E2-6BD1C7876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0" y="1844824"/>
            <a:ext cx="9144000" cy="5148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8046A5-31A8-A844-912D-8A0E39966B3C}"/>
              </a:ext>
            </a:extLst>
          </p:cNvPr>
          <p:cNvSpPr txBox="1"/>
          <p:nvPr/>
        </p:nvSpPr>
        <p:spPr>
          <a:xfrm>
            <a:off x="2987824" y="188640"/>
            <a:ext cx="3672408" cy="1015663"/>
          </a:xfrm>
          <a:prstGeom prst="rect">
            <a:avLst/>
          </a:prstGeom>
          <a:noFill/>
        </p:spPr>
        <p:txBody>
          <a:bodyPr wrap="square">
            <a:spAutoFit/>
          </a:bodyPr>
          <a:lstStyle/>
          <a:p>
            <a:pPr algn="ctr"/>
            <a:r>
              <a:rPr lang="en-US" sz="6000" b="1" dirty="0"/>
              <a:t>Vitamin E</a:t>
            </a:r>
          </a:p>
        </p:txBody>
      </p:sp>
      <p:pic>
        <p:nvPicPr>
          <p:cNvPr id="1030" name="Picture 6" descr="Vitamin e image Royalty Free Vector Image - VectorStock">
            <a:extLst>
              <a:ext uri="{FF2B5EF4-FFF2-40B4-BE49-F238E27FC236}">
                <a16:creationId xmlns:a16="http://schemas.microsoft.com/office/drawing/2014/main" id="{6A8150A0-79AB-0647-8AE8-441070A12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0" y="26087"/>
            <a:ext cx="3004824" cy="20608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pring Valley Vitamin E Dietary Supplement Twin Pack, 180 mg, 200 count -  Walmart.com">
            <a:extLst>
              <a:ext uri="{FF2B5EF4-FFF2-40B4-BE49-F238E27FC236}">
                <a16:creationId xmlns:a16="http://schemas.microsoft.com/office/drawing/2014/main" id="{60EC632C-2E8E-E744-AAE4-0969F16D1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360" y="-13393"/>
            <a:ext cx="2362200"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313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12968" cy="6480719"/>
          </a:xfrm>
        </p:spPr>
        <p:txBody>
          <a:bodyPr>
            <a:normAutofit/>
          </a:bodyPr>
          <a:lstStyle/>
          <a:p>
            <a:br>
              <a:rPr lang="en-US" sz="3200" dirty="0"/>
            </a:br>
            <a:endParaRPr lang="ar-IQ" sz="3200" dirty="0"/>
          </a:p>
        </p:txBody>
      </p:sp>
      <p:sp>
        <p:nvSpPr>
          <p:cNvPr id="3" name="Subtitle 2"/>
          <p:cNvSpPr>
            <a:spLocks noGrp="1"/>
          </p:cNvSpPr>
          <p:nvPr>
            <p:ph type="subTitle" idx="1"/>
          </p:nvPr>
        </p:nvSpPr>
        <p:spPr>
          <a:xfrm>
            <a:off x="179512" y="188640"/>
            <a:ext cx="8712968" cy="6480720"/>
          </a:xfrm>
        </p:spPr>
        <p:txBody>
          <a:bodyPr>
            <a:normAutofit/>
          </a:bodyPr>
          <a:lstStyle/>
          <a:p>
            <a:r>
              <a:rPr lang="en-US" sz="3900" b="1" dirty="0"/>
              <a:t>Vitamin E</a:t>
            </a:r>
          </a:p>
          <a:p>
            <a:pPr algn="l" rtl="0"/>
            <a:r>
              <a:rPr lang="en-US" b="1" dirty="0">
                <a:solidFill>
                  <a:schemeClr val="tx1"/>
                </a:solidFill>
              </a:rPr>
              <a:t>Vitamin E refers to a group of </a:t>
            </a:r>
            <a:r>
              <a:rPr lang="en-US" b="1" dirty="0">
                <a:solidFill>
                  <a:srgbClr val="FF0000"/>
                </a:solidFill>
              </a:rPr>
              <a:t>eight fat-soluble </a:t>
            </a:r>
            <a:r>
              <a:rPr lang="en-US" b="1" dirty="0">
                <a:solidFill>
                  <a:schemeClr val="tx1"/>
                </a:solidFill>
              </a:rPr>
              <a:t>compounds that include both tocopherol and tocotrienol.</a:t>
            </a:r>
            <a:r>
              <a:rPr lang="en-US" dirty="0"/>
              <a:t> </a:t>
            </a:r>
            <a:r>
              <a:rPr lang="en-US" b="1" dirty="0">
                <a:solidFill>
                  <a:schemeClr val="tx1"/>
                </a:solidFill>
              </a:rPr>
              <a:t>The vitamin is synthesized by </a:t>
            </a:r>
            <a:r>
              <a:rPr lang="en-US" b="1" dirty="0">
                <a:solidFill>
                  <a:srgbClr val="FF0000"/>
                </a:solidFill>
              </a:rPr>
              <a:t>plants</a:t>
            </a:r>
            <a:r>
              <a:rPr lang="en-US" b="1" dirty="0">
                <a:solidFill>
                  <a:schemeClr val="tx1"/>
                </a:solidFill>
              </a:rPr>
              <a:t>, and has eight different isoforms (Vitamers) divided into two classes of four Vitamers each. </a:t>
            </a:r>
          </a:p>
          <a:p>
            <a:pPr algn="l" rtl="0"/>
            <a:endParaRPr lang="en-US" b="1" dirty="0">
              <a:solidFill>
                <a:schemeClr val="tx1"/>
              </a:solidFill>
            </a:endParaRPr>
          </a:p>
          <a:p>
            <a:pPr algn="l" rtl="0"/>
            <a:r>
              <a:rPr lang="en-US" b="1" dirty="0">
                <a:solidFill>
                  <a:schemeClr val="tx1"/>
                </a:solidFill>
              </a:rPr>
              <a:t> </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29000"/>
            <a:ext cx="496855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287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222934-6D69-3249-8045-66E35802B533}"/>
              </a:ext>
            </a:extLst>
          </p:cNvPr>
          <p:cNvSpPr txBox="1"/>
          <p:nvPr/>
        </p:nvSpPr>
        <p:spPr>
          <a:xfrm>
            <a:off x="30888" y="116632"/>
            <a:ext cx="9005608" cy="6832640"/>
          </a:xfrm>
          <a:prstGeom prst="rect">
            <a:avLst/>
          </a:prstGeom>
          <a:noFill/>
        </p:spPr>
        <p:txBody>
          <a:bodyPr wrap="square">
            <a:spAutoFit/>
          </a:bodyPr>
          <a:lstStyle/>
          <a:p>
            <a:pPr marL="0" algn="l" defTabSz="914400" rtl="0" eaLnBrk="1" latinLnBrk="0" hangingPunct="1"/>
            <a:r>
              <a:rPr lang="en-US" sz="3200" b="0" i="0" u="none" strike="noStrike" dirty="0">
                <a:solidFill>
                  <a:srgbClr val="000000"/>
                </a:solidFill>
                <a:effectLst/>
                <a:latin typeface="Times New Roman" panose="02020603050405020304" pitchFamily="18" charset="0"/>
                <a:cs typeface="Times New Roman" panose="02020603050405020304" pitchFamily="18" charset="0"/>
              </a:rPr>
              <a:t>Vitamin E is  the  principle membrane-associated antioxidant molecule in mammals. It plays a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major role in preventing oxidative damage to membrane lipids by scavenging free radicals.</a:t>
            </a:r>
          </a:p>
          <a:p>
            <a:pPr marL="0" algn="l" defTabSz="914400" rtl="0" eaLnBrk="1" latinLnBrk="0" hangingPunct="1"/>
            <a:r>
              <a:rPr lang="en-US" sz="3200" b="0" i="0" u="none" strike="noStrike" dirty="0">
                <a:solidFill>
                  <a:srgbClr val="000000"/>
                </a:solidFill>
                <a:effectLst/>
                <a:latin typeface="Times New Roman" panose="02020603050405020304" pitchFamily="18" charset="0"/>
                <a:cs typeface="Times New Roman" panose="02020603050405020304" pitchFamily="18" charset="0"/>
              </a:rPr>
              <a:t>Each of the different tocopherols exists in eight stereoisomers.</a:t>
            </a:r>
          </a:p>
          <a:p>
            <a:pPr marL="0" algn="l" defTabSz="914400" rtl="0" eaLnBrk="1" latinLnBrk="0" hangingPunct="1"/>
            <a:r>
              <a:rPr lang="en-US" sz="3200" b="0" i="0" u="none" strike="noStrike" dirty="0">
                <a:solidFill>
                  <a:srgbClr val="192027"/>
                </a:solidFill>
                <a:effectLst/>
                <a:latin typeface="gemeli"/>
              </a:rPr>
              <a:t> </a:t>
            </a:r>
            <a:r>
              <a:rPr lang="en-US" sz="2800" b="0" i="0" u="none" strike="noStrike" dirty="0">
                <a:solidFill>
                  <a:srgbClr val="192027"/>
                </a:solidFill>
                <a:effectLst/>
                <a:latin typeface="Times New Roman" panose="02020603050405020304" pitchFamily="18" charset="0"/>
                <a:cs typeface="Times New Roman" panose="02020603050405020304" pitchFamily="18" charset="0"/>
              </a:rPr>
              <a:t>One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mechanism of vitamin E's antioxidant effect </a:t>
            </a:r>
            <a:r>
              <a:rPr lang="en-US" sz="2800" b="0" i="0" u="none" strike="noStrike" dirty="0">
                <a:solidFill>
                  <a:srgbClr val="192027"/>
                </a:solidFill>
                <a:effectLst/>
                <a:latin typeface="Times New Roman" panose="02020603050405020304" pitchFamily="18" charset="0"/>
                <a:cs typeface="Times New Roman" panose="02020603050405020304" pitchFamily="18" charset="0"/>
              </a:rPr>
              <a:t>is in the </a:t>
            </a:r>
            <a:r>
              <a:rPr lang="en-US" sz="2800" b="1" i="0" u="none" strike="noStrike" dirty="0">
                <a:solidFill>
                  <a:srgbClr val="192027"/>
                </a:solidFill>
                <a:effectLst/>
                <a:latin typeface="Times New Roman" panose="02020603050405020304" pitchFamily="18" charset="0"/>
                <a:cs typeface="Times New Roman" panose="02020603050405020304" pitchFamily="18" charset="0"/>
              </a:rPr>
              <a:t>termination of lipid peroxidation</a:t>
            </a:r>
            <a:r>
              <a:rPr lang="en-US" sz="2800" b="0" i="0" u="none" strike="noStrike" dirty="0">
                <a:solidFill>
                  <a:srgbClr val="192027"/>
                </a:solidFill>
                <a:effectLst/>
                <a:latin typeface="Times New Roman" panose="02020603050405020304" pitchFamily="18" charset="0"/>
                <a:cs typeface="Times New Roman" panose="02020603050405020304" pitchFamily="18" charset="0"/>
              </a:rPr>
              <a:t>. </a:t>
            </a:r>
          </a:p>
          <a:p>
            <a:pPr marL="0" algn="l" defTabSz="914400" rtl="0" eaLnBrk="1" latinLnBrk="0" hangingPunct="1"/>
            <a:r>
              <a:rPr lang="en-US" sz="2800" b="0" i="0" u="none" strike="noStrike" dirty="0">
                <a:solidFill>
                  <a:srgbClr val="192027"/>
                </a:solidFill>
                <a:effectLst/>
                <a:latin typeface="Times New Roman" panose="02020603050405020304" pitchFamily="18" charset="0"/>
                <a:cs typeface="Times New Roman" panose="02020603050405020304" pitchFamily="18" charset="0"/>
              </a:rPr>
              <a:t>Vitamin E reacts with unstable lipid radicals, producing stable lipids and a relatively stable vitamin E radical. The vitamin E radical is then reduced back to stable vitamin E by reaction with ascorbate or glutathione.</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 </a:t>
            </a:r>
          </a:p>
          <a:p>
            <a:pPr marL="0" algn="l" defTabSz="914400" rtl="0" eaLnBrk="1" latinLnBrk="0" hangingPunct="1"/>
            <a:r>
              <a:rPr lang="en-US" sz="2800" b="0" i="0" u="none" strike="noStrike" dirty="0">
                <a:solidFill>
                  <a:srgbClr val="000000"/>
                </a:solidFill>
                <a:effectLst/>
                <a:latin typeface="Times New Roman" panose="02020603050405020304" pitchFamily="18" charset="0"/>
                <a:cs typeface="Times New Roman" panose="02020603050405020304" pitchFamily="18" charset="0"/>
              </a:rPr>
              <a:t>The structure of alpha-tocopherol is the long hydrocarbon chain similar to the tail of a fatty acid.</a:t>
            </a:r>
            <a:endParaRPr lang="en-US" sz="2800" dirty="0">
              <a:solidFill>
                <a:srgbClr val="000000"/>
              </a:solidFill>
              <a:latin typeface="Times New Roman" panose="02020603050405020304" pitchFamily="18" charset="0"/>
              <a:cs typeface="Times New Roman" panose="02020603050405020304" pitchFamily="18" charset="0"/>
            </a:endParaRPr>
          </a:p>
          <a:p>
            <a:pPr marL="0" algn="l" defTabSz="914400" rtl="0" eaLnBrk="1" latinLnBrk="0" hangingPunct="1"/>
            <a:endParaRPr lang="en-IQ" dirty="0"/>
          </a:p>
        </p:txBody>
      </p:sp>
    </p:spTree>
    <p:extLst>
      <p:ext uri="{BB962C8B-B14F-4D97-AF65-F5344CB8AC3E}">
        <p14:creationId xmlns:p14="http://schemas.microsoft.com/office/powerpoint/2010/main" val="3566005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D9E03F-92B1-AC45-9CEA-587BA80FFDCA}"/>
              </a:ext>
            </a:extLst>
          </p:cNvPr>
          <p:cNvSpPr txBox="1"/>
          <p:nvPr/>
        </p:nvSpPr>
        <p:spPr>
          <a:xfrm>
            <a:off x="0" y="197346"/>
            <a:ext cx="9144000" cy="5693866"/>
          </a:xfrm>
          <a:prstGeom prst="rect">
            <a:avLst/>
          </a:prstGeom>
          <a:noFill/>
        </p:spPr>
        <p:txBody>
          <a:bodyPr wrap="square">
            <a:spAutoFit/>
          </a:bodyPr>
          <a:lstStyle/>
          <a:p>
            <a:pPr algn="l"/>
            <a:r>
              <a:rPr lang="en-US" sz="2800" b="1" dirty="0">
                <a:solidFill>
                  <a:srgbClr val="FF0000"/>
                </a:solidFill>
                <a:effectLst/>
                <a:latin typeface="Times New Roman" panose="02020603050405020304" pitchFamily="18" charset="0"/>
                <a:cs typeface="Times New Roman" panose="02020603050405020304" pitchFamily="18" charset="0"/>
              </a:rPr>
              <a:t>Vitamin E </a:t>
            </a:r>
            <a:r>
              <a:rPr lang="en-US" sz="2800" dirty="0">
                <a:effectLst/>
                <a:latin typeface="Times New Roman" panose="02020603050405020304" pitchFamily="18" charset="0"/>
                <a:cs typeface="Times New Roman" panose="02020603050405020304" pitchFamily="18" charset="0"/>
              </a:rPr>
              <a:t>has been proposed to be the major lipid-soluble chain-breaking antioxidant and protects biologic membranes from lipid peroxidation . </a:t>
            </a:r>
          </a:p>
          <a:p>
            <a:pPr algn="l"/>
            <a:r>
              <a:rPr lang="en-US" sz="2800" dirty="0">
                <a:effectLst/>
                <a:latin typeface="Times New Roman" panose="02020603050405020304" pitchFamily="18" charset="0"/>
                <a:cs typeface="Times New Roman" panose="02020603050405020304" pitchFamily="18" charset="0"/>
              </a:rPr>
              <a:t>Mechanisms that have been pro- posed to explain the glutathione effect include the removal of species that initiate lipid peroxidation, scavenging of radicals by a glutathione-dependent protein , scavenging of </a:t>
            </a:r>
            <a:r>
              <a:rPr lang="en-US" sz="2800" dirty="0" err="1">
                <a:effectLst/>
                <a:latin typeface="Times New Roman" panose="02020603050405020304" pitchFamily="18" charset="0"/>
                <a:cs typeface="Times New Roman" panose="02020603050405020304" pitchFamily="18" charset="0"/>
              </a:rPr>
              <a:t>peroxy</a:t>
            </a:r>
            <a:r>
              <a:rPr lang="en-US" sz="2800" dirty="0">
                <a:effectLst/>
                <a:latin typeface="Times New Roman" panose="02020603050405020304" pitchFamily="18" charset="0"/>
                <a:cs typeface="Times New Roman" panose="02020603050405020304" pitchFamily="18" charset="0"/>
              </a:rPr>
              <a:t> radicals by glutathione , maintenance of membrane protein thiols by glutathione , the protection by glutathione and </a:t>
            </a:r>
            <a:r>
              <a:rPr lang="en-IQ" sz="2800" dirty="0">
                <a:effectLst/>
                <a:latin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cs typeface="Times New Roman" panose="02020603050405020304" pitchFamily="18" charset="0"/>
              </a:rPr>
              <a:t>tocopherol of a </a:t>
            </a:r>
            <a:r>
              <a:rPr lang="en-US" sz="2800" dirty="0" err="1">
                <a:effectLst/>
                <a:latin typeface="Times New Roman" panose="02020603050405020304" pitchFamily="18" charset="0"/>
                <a:cs typeface="Times New Roman" panose="02020603050405020304" pitchFamily="18" charset="0"/>
              </a:rPr>
              <a:t>glu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tathione</a:t>
            </a:r>
            <a:r>
              <a:rPr lang="en-US" sz="2800" dirty="0">
                <a:effectLst/>
                <a:latin typeface="Times New Roman" panose="02020603050405020304" pitchFamily="18" charset="0"/>
                <a:cs typeface="Times New Roman" panose="02020603050405020304" pitchFamily="18" charset="0"/>
              </a:rPr>
              <a:t> S-transferase isozyme responsible for the reduction of lipid hydroperoxides , and a glutathione-dependent protein that recycles </a:t>
            </a:r>
            <a:r>
              <a:rPr lang="en-IQ" sz="2800" dirty="0">
                <a:effectLst/>
                <a:latin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cs typeface="Times New Roman" panose="02020603050405020304" pitchFamily="18" charset="0"/>
              </a:rPr>
              <a:t>tocopherol from the </a:t>
            </a:r>
            <a:r>
              <a:rPr lang="en-IQ"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tocopheroxy</a:t>
            </a:r>
            <a:r>
              <a:rPr lang="en-US" sz="2800">
                <a:effectLst/>
                <a:latin typeface="Times New Roman" panose="02020603050405020304" pitchFamily="18" charset="0"/>
                <a:cs typeface="Times New Roman" panose="02020603050405020304" pitchFamily="18" charset="0"/>
              </a:rPr>
              <a:t> radical.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870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F09B06E4-5150-D646-BF34-B0DB86DF0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2480" cy="6408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493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774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84976"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140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3B9F14-2BC2-C740-BF49-15CBE63BAB7E}"/>
              </a:ext>
            </a:extLst>
          </p:cNvPr>
          <p:cNvSpPr txBox="1"/>
          <p:nvPr/>
        </p:nvSpPr>
        <p:spPr>
          <a:xfrm>
            <a:off x="12977" y="260648"/>
            <a:ext cx="8964488" cy="3970318"/>
          </a:xfrm>
          <a:prstGeom prst="rect">
            <a:avLst/>
          </a:prstGeom>
          <a:noFill/>
        </p:spPr>
        <p:txBody>
          <a:bodyPr wrap="square">
            <a:spAutoFit/>
          </a:bodyPr>
          <a:lstStyle/>
          <a:p>
            <a:pPr algn="l" fontAlgn="base"/>
            <a:r>
              <a:rPr lang="en-US" sz="2800" b="1" i="0" u="sng" strike="noStrike" dirty="0">
                <a:solidFill>
                  <a:srgbClr val="FF0000"/>
                </a:solidFill>
                <a:effectLst/>
                <a:latin typeface="Times New Roman" panose="02020603050405020304" pitchFamily="18" charset="0"/>
                <a:cs typeface="Times New Roman" panose="02020603050405020304" pitchFamily="18" charset="0"/>
              </a:rPr>
              <a:t>Physicochemical Properties</a:t>
            </a:r>
          </a:p>
          <a:p>
            <a:pPr algn="l" fontAlgn="base"/>
            <a:r>
              <a:rPr lang="en-US" sz="2800" b="0" i="0" u="none" strike="noStrike" dirty="0">
                <a:solidFill>
                  <a:srgbClr val="1A1A1A"/>
                </a:solidFill>
                <a:effectLst/>
                <a:latin typeface="Times New Roman" panose="02020603050405020304" pitchFamily="18" charset="0"/>
                <a:cs typeface="Times New Roman" panose="02020603050405020304" pitchFamily="18" charset="0"/>
              </a:rPr>
              <a:t>The tocopherols are viscous oils at room temperature, insoluble in water but soluble in ethanol and aprotic solvents. </a:t>
            </a:r>
          </a:p>
          <a:p>
            <a:pPr algn="l" fontAlgn="base"/>
            <a:r>
              <a:rPr lang="en-US" sz="2800" b="0" i="0" u="none" strike="noStrike" dirty="0">
                <a:solidFill>
                  <a:srgbClr val="1A1A1A"/>
                </a:solidFill>
                <a:effectLst/>
                <a:latin typeface="Times New Roman" panose="02020603050405020304" pitchFamily="18" charset="0"/>
                <a:cs typeface="Times New Roman" panose="02020603050405020304" pitchFamily="18" charset="0"/>
              </a:rPr>
              <a:t>Vitamin E is a slightly yellow to amber, nearly odorless, clear, viscous oil, which darkens on exposure to air or light by oxidation. </a:t>
            </a:r>
          </a:p>
          <a:p>
            <a:pPr algn="l" fontAlgn="base"/>
            <a:r>
              <a:rPr lang="en-US" sz="2800" b="0" i="0" u="none" strike="noStrike" dirty="0">
                <a:solidFill>
                  <a:srgbClr val="1A1A1A"/>
                </a:solidFill>
                <a:effectLst/>
                <a:latin typeface="Times New Roman" panose="02020603050405020304" pitchFamily="18" charset="0"/>
                <a:cs typeface="Times New Roman" panose="02020603050405020304" pitchFamily="18" charset="0"/>
              </a:rPr>
              <a:t>The physicochemical properties of </a:t>
            </a:r>
            <a:r>
              <a:rPr lang="el-GR" sz="2800" b="0" i="0" u="none" strike="noStrike" dirty="0">
                <a:solidFill>
                  <a:srgbClr val="1A1A1A"/>
                </a:solidFill>
                <a:effectLst/>
                <a:latin typeface="Times New Roman" panose="02020603050405020304" pitchFamily="18" charset="0"/>
                <a:cs typeface="Times New Roman" panose="02020603050405020304" pitchFamily="18" charset="0"/>
              </a:rPr>
              <a:t>α-</a:t>
            </a:r>
            <a:r>
              <a:rPr lang="en-US" sz="2800" b="0" i="0" u="none" strike="noStrike" dirty="0">
                <a:solidFill>
                  <a:srgbClr val="1A1A1A"/>
                </a:solidFill>
                <a:effectLst/>
                <a:latin typeface="Times New Roman" panose="02020603050405020304" pitchFamily="18" charset="0"/>
                <a:cs typeface="Times New Roman" panose="02020603050405020304" pitchFamily="18" charset="0"/>
              </a:rPr>
              <a:t>tocopherol, the most abundant and active form of vitamin E in humans</a:t>
            </a:r>
          </a:p>
        </p:txBody>
      </p:sp>
    </p:spTree>
    <p:extLst>
      <p:ext uri="{BB962C8B-B14F-4D97-AF65-F5344CB8AC3E}">
        <p14:creationId xmlns:p14="http://schemas.microsoft.com/office/powerpoint/2010/main" val="235029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170E87-25C5-FE4C-BCDD-79F690F6F8DC}"/>
              </a:ext>
            </a:extLst>
          </p:cNvPr>
          <p:cNvSpPr txBox="1"/>
          <p:nvPr/>
        </p:nvSpPr>
        <p:spPr>
          <a:xfrm>
            <a:off x="0" y="141947"/>
            <a:ext cx="9036496" cy="6641818"/>
          </a:xfrm>
          <a:prstGeom prst="rect">
            <a:avLst/>
          </a:prstGeom>
          <a:noFill/>
        </p:spPr>
        <p:txBody>
          <a:bodyPr wrap="square">
            <a:spAutoFit/>
          </a:bodyPr>
          <a:lstStyle/>
          <a:p>
            <a:pPr marL="342900" indent="-342900" algn="l" defTabSz="914400" rtl="0" eaLnBrk="1" latinLnBrk="0" hangingPunct="1">
              <a:spcBef>
                <a:spcPct val="20000"/>
              </a:spcBef>
              <a:buFont typeface="Arial" pitchFamily="34" charset="0"/>
              <a:buChar char="•"/>
            </a:pPr>
            <a:r>
              <a:rPr lang="en-US" sz="2800" b="1" i="0" u="none" strike="noStrike" dirty="0">
                <a:solidFill>
                  <a:srgbClr val="202122"/>
                </a:solidFill>
                <a:effectLst/>
                <a:latin typeface="Times New Roman" panose="02020603050405020304" pitchFamily="18" charset="0"/>
                <a:cs typeface="+mj-cs"/>
              </a:rPr>
              <a:t>Vitamins</a:t>
            </a:r>
            <a:r>
              <a:rPr lang="en-US" sz="2800" b="0" i="0" u="none" strike="noStrike" dirty="0">
                <a:solidFill>
                  <a:srgbClr val="202122"/>
                </a:solidFill>
                <a:effectLst/>
                <a:latin typeface="Times New Roman" panose="02020603050405020304" pitchFamily="18" charset="0"/>
                <a:cs typeface="+mj-cs"/>
              </a:rPr>
              <a:t> are </a:t>
            </a:r>
            <a:r>
              <a:rPr lang="en-US" sz="2800" b="1" i="0" u="none" strike="noStrike" dirty="0">
                <a:solidFill>
                  <a:srgbClr val="FF0000"/>
                </a:solidFill>
                <a:effectLst/>
                <a:latin typeface="Times New Roman" panose="02020603050405020304" pitchFamily="18" charset="0"/>
                <a:cs typeface="+mj-cs"/>
              </a:rPr>
              <a:t>organic molecules </a:t>
            </a:r>
            <a:r>
              <a:rPr lang="en-US" sz="2800" b="0" i="0" u="none" strike="noStrike" dirty="0">
                <a:solidFill>
                  <a:srgbClr val="202122"/>
                </a:solidFill>
                <a:effectLst/>
                <a:latin typeface="Times New Roman" panose="02020603050405020304" pitchFamily="18" charset="0"/>
                <a:cs typeface="+mj-cs"/>
              </a:rPr>
              <a:t>that are essential  to an organism in small quantities for proper metabolic function. </a:t>
            </a:r>
          </a:p>
          <a:p>
            <a:pPr marL="342900" indent="-342900" algn="l" defTabSz="914400" rtl="0" eaLnBrk="1" latinLnBrk="0" hangingPunct="1">
              <a:spcBef>
                <a:spcPct val="20000"/>
              </a:spcBef>
              <a:buFont typeface="Arial" pitchFamily="34" charset="0"/>
              <a:buChar char="•"/>
            </a:pPr>
            <a:r>
              <a:rPr lang="en-US" sz="2800" b="0" i="0" u="none" strike="noStrike" dirty="0">
                <a:solidFill>
                  <a:srgbClr val="202122"/>
                </a:solidFill>
                <a:effectLst/>
                <a:latin typeface="Times New Roman" panose="02020603050405020304" pitchFamily="18" charset="0"/>
                <a:cs typeface="+mj-cs"/>
              </a:rPr>
              <a:t>Essential nutrients cannot be synthesized  in the organism in </a:t>
            </a:r>
            <a:r>
              <a:rPr lang="en-US" sz="2800" b="1" i="0" u="none" strike="noStrike" dirty="0">
                <a:solidFill>
                  <a:srgbClr val="202122"/>
                </a:solidFill>
                <a:effectLst/>
                <a:latin typeface="Times New Roman" panose="02020603050405020304" pitchFamily="18" charset="0"/>
                <a:cs typeface="+mj-cs"/>
              </a:rPr>
              <a:t>sufficient quantities </a:t>
            </a:r>
            <a:r>
              <a:rPr lang="en-US" sz="2800" b="0" i="0" u="none" strike="noStrike" dirty="0">
                <a:solidFill>
                  <a:srgbClr val="202122"/>
                </a:solidFill>
                <a:effectLst/>
                <a:latin typeface="Times New Roman" panose="02020603050405020304" pitchFamily="18" charset="0"/>
                <a:cs typeface="+mj-cs"/>
              </a:rPr>
              <a:t>for survival, and therefore must be obtained through the diet </a:t>
            </a:r>
            <a:r>
              <a:rPr lang="en-US" sz="2800" dirty="0">
                <a:solidFill>
                  <a:srgbClr val="795CB2"/>
                </a:solidFill>
                <a:latin typeface="Times New Roman" panose="02020603050405020304" pitchFamily="18" charset="0"/>
                <a:cs typeface="+mj-cs"/>
              </a:rPr>
              <a:t>.</a:t>
            </a:r>
          </a:p>
          <a:p>
            <a:pPr algn="l"/>
            <a:r>
              <a:rPr lang="en-US" sz="2800" dirty="0">
                <a:solidFill>
                  <a:schemeClr val="tx1"/>
                </a:solidFill>
                <a:cs typeface="+mj-cs"/>
              </a:rPr>
              <a:t>Some </a:t>
            </a:r>
            <a:r>
              <a:rPr lang="en-US" sz="2800" b="1" dirty="0">
                <a:solidFill>
                  <a:srgbClr val="FF0000"/>
                </a:solidFill>
                <a:cs typeface="+mj-cs"/>
              </a:rPr>
              <a:t>can be synthesized </a:t>
            </a:r>
            <a:r>
              <a:rPr lang="en-US" sz="2800" dirty="0">
                <a:solidFill>
                  <a:schemeClr val="tx1"/>
                </a:solidFill>
                <a:cs typeface="+mj-cs"/>
              </a:rPr>
              <a:t>by intestinal microorganisms, but in quantities that are </a:t>
            </a:r>
            <a:r>
              <a:rPr lang="en-US" sz="2800" b="1" dirty="0">
                <a:solidFill>
                  <a:srgbClr val="FF0000"/>
                </a:solidFill>
                <a:cs typeface="+mj-cs"/>
              </a:rPr>
              <a:t>not sufficient </a:t>
            </a:r>
            <a:r>
              <a:rPr lang="en-US" sz="2800" dirty="0">
                <a:solidFill>
                  <a:schemeClr val="tx1"/>
                </a:solidFill>
                <a:cs typeface="+mj-cs"/>
              </a:rPr>
              <a:t>to meet our needs. </a:t>
            </a:r>
          </a:p>
          <a:p>
            <a:pPr algn="l"/>
            <a:endParaRPr lang="en-US" sz="2800" dirty="0">
              <a:solidFill>
                <a:schemeClr val="tx1"/>
              </a:solidFill>
              <a:cs typeface="+mj-cs"/>
            </a:endParaRPr>
          </a:p>
          <a:p>
            <a:pPr algn="l"/>
            <a:r>
              <a:rPr lang="en-US" sz="2800" b="0" i="0" u="none" strike="noStrike" dirty="0">
                <a:solidFill>
                  <a:srgbClr val="202122"/>
                </a:solidFill>
                <a:effectLst/>
                <a:latin typeface="Times New Roman" panose="02020603050405020304" pitchFamily="18" charset="0"/>
                <a:cs typeface="+mj-cs"/>
              </a:rPr>
              <a:t>Most vitamins are </a:t>
            </a:r>
            <a:r>
              <a:rPr lang="en-US" sz="2800" b="1" i="0" u="none" strike="noStrike" dirty="0">
                <a:solidFill>
                  <a:srgbClr val="202122"/>
                </a:solidFill>
                <a:effectLst/>
                <a:latin typeface="Times New Roman" panose="02020603050405020304" pitchFamily="18" charset="0"/>
                <a:cs typeface="+mj-cs"/>
              </a:rPr>
              <a:t>not single molecules</a:t>
            </a:r>
            <a:r>
              <a:rPr lang="en-US" sz="2800" b="0" i="0" u="none" strike="noStrike" dirty="0">
                <a:solidFill>
                  <a:srgbClr val="202122"/>
                </a:solidFill>
                <a:effectLst/>
                <a:latin typeface="Times New Roman" panose="02020603050405020304" pitchFamily="18" charset="0"/>
                <a:cs typeface="+mj-cs"/>
              </a:rPr>
              <a:t>, but groups of related molecules called vitamers. For example, there are eight vitamers of vitamin E. </a:t>
            </a:r>
            <a:endParaRPr lang="en-IQ" sz="2800" dirty="0">
              <a:latin typeface="Times New Roman" panose="02020603050405020304" pitchFamily="18" charset="0"/>
              <a:cs typeface="+mj-cs"/>
            </a:endParaRPr>
          </a:p>
          <a:p>
            <a:pPr algn="l"/>
            <a:endParaRPr lang="en-US" sz="2800" dirty="0">
              <a:solidFill>
                <a:schemeClr val="tx1"/>
              </a:solidFill>
              <a:cs typeface="+mj-cs"/>
            </a:endParaRPr>
          </a:p>
          <a:p>
            <a:pPr algn="l"/>
            <a:r>
              <a:rPr lang="en-US" sz="2800" b="1" dirty="0">
                <a:solidFill>
                  <a:srgbClr val="FF0000"/>
                </a:solidFill>
                <a:cs typeface="+mj-cs"/>
              </a:rPr>
              <a:t>Discovery of vitamins </a:t>
            </a:r>
            <a:r>
              <a:rPr lang="en-US" sz="2800" dirty="0">
                <a:solidFill>
                  <a:schemeClr val="tx1"/>
                </a:solidFill>
                <a:cs typeface="+mj-cs"/>
              </a:rPr>
              <a:t>started from observation of deficiency manifestations. Scurvy ,Rickets ,Beriberi ,etc.</a:t>
            </a:r>
            <a:endParaRPr lang="ar-IQ" sz="2800" dirty="0">
              <a:solidFill>
                <a:schemeClr val="tx1"/>
              </a:solidFill>
              <a:cs typeface="+mj-cs"/>
            </a:endParaRPr>
          </a:p>
        </p:txBody>
      </p:sp>
    </p:spTree>
    <p:extLst>
      <p:ext uri="{BB962C8B-B14F-4D97-AF65-F5344CB8AC3E}">
        <p14:creationId xmlns:p14="http://schemas.microsoft.com/office/powerpoint/2010/main" val="154150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6552728"/>
          </a:xfrm>
        </p:spPr>
        <p:txBody>
          <a:bodyPr>
            <a:normAutofit/>
          </a:bodyPr>
          <a:lstStyle/>
          <a:p>
            <a:pPr algn="l" rtl="0"/>
            <a:r>
              <a:rPr lang="en-US" b="1" dirty="0"/>
              <a:t> </a:t>
            </a:r>
            <a:r>
              <a:rPr lang="en-US" b="1" u="sng" dirty="0"/>
              <a:t>α-Tocopherol</a:t>
            </a:r>
            <a:endParaRPr lang="en-US" dirty="0"/>
          </a:p>
          <a:p>
            <a:pPr algn="l" rtl="0"/>
            <a:r>
              <a:rPr lang="en-US" dirty="0"/>
              <a:t>α-Tocopherol is an important </a:t>
            </a:r>
            <a:r>
              <a:rPr lang="en-US" b="1" dirty="0">
                <a:solidFill>
                  <a:srgbClr val="FF0000"/>
                </a:solidFill>
              </a:rPr>
              <a:t>lipid-soluble antioxidant</a:t>
            </a:r>
            <a:r>
              <a:rPr lang="en-US" dirty="0"/>
              <a:t>. </a:t>
            </a:r>
          </a:p>
          <a:p>
            <a:pPr algn="l" rtl="0"/>
            <a:r>
              <a:rPr lang="en-US" dirty="0"/>
              <a:t>It performs its functions as antioxidant by the </a:t>
            </a:r>
            <a:r>
              <a:rPr lang="en-US" b="1" dirty="0">
                <a:solidFill>
                  <a:srgbClr val="FF0000"/>
                </a:solidFill>
              </a:rPr>
              <a:t>glutathione peroxidase pathway</a:t>
            </a:r>
            <a:r>
              <a:rPr lang="en-US" dirty="0"/>
              <a:t> and it protects cell membranes  from oxidation by reacting with lipid radicals produced in the lipid peroxidation chain reaction  . </a:t>
            </a:r>
          </a:p>
          <a:p>
            <a:pPr algn="l" rtl="0"/>
            <a:r>
              <a:rPr lang="en-US" dirty="0"/>
              <a:t>This would remove the free radical intermediates and prevent the oxidation  reaction from continuing.</a:t>
            </a:r>
          </a:p>
          <a:p>
            <a:pPr algn="l"/>
            <a:endParaRPr lang="ar-IQ" dirty="0"/>
          </a:p>
        </p:txBody>
      </p:sp>
    </p:spTree>
    <p:extLst>
      <p:ext uri="{BB962C8B-B14F-4D97-AF65-F5344CB8AC3E}">
        <p14:creationId xmlns:p14="http://schemas.microsoft.com/office/powerpoint/2010/main" val="2330796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928992" cy="6480720"/>
          </a:xfrm>
        </p:spPr>
        <p:txBody>
          <a:bodyPr>
            <a:normAutofit/>
          </a:bodyPr>
          <a:lstStyle/>
          <a:p>
            <a:pPr algn="l" rtl="0"/>
            <a:r>
              <a:rPr lang="en-US" b="1" u="sng" dirty="0"/>
              <a:t>Tocotrienol</a:t>
            </a:r>
            <a:endParaRPr lang="en-US" u="sng" dirty="0"/>
          </a:p>
          <a:p>
            <a:pPr marL="0" indent="0" algn="l">
              <a:buNone/>
            </a:pPr>
            <a:r>
              <a:rPr lang="en-US" dirty="0"/>
              <a:t>Tocotrienol are members of the </a:t>
            </a:r>
            <a:r>
              <a:rPr lang="en-US" u="sng" dirty="0">
                <a:hlinkClick r:id="rId2" tooltip="Vitamin E"/>
              </a:rPr>
              <a:t>vitamin E</a:t>
            </a:r>
            <a:r>
              <a:rPr lang="en-US" dirty="0"/>
              <a:t> family.</a:t>
            </a:r>
          </a:p>
          <a:p>
            <a:pPr marL="0" indent="0" algn="l">
              <a:buNone/>
            </a:pPr>
            <a:r>
              <a:rPr lang="en-US" dirty="0"/>
              <a:t> </a:t>
            </a:r>
          </a:p>
          <a:p>
            <a:pPr marL="0" indent="0" algn="l">
              <a:buNone/>
            </a:pPr>
            <a:r>
              <a:rPr lang="en-US" dirty="0"/>
              <a:t>The slight difference between tocotrienol and tocopherol lie in the </a:t>
            </a:r>
            <a:r>
              <a:rPr lang="en-US" b="1" dirty="0">
                <a:solidFill>
                  <a:srgbClr val="FF0000"/>
                </a:solidFill>
              </a:rPr>
              <a:t>unsaturated side chain </a:t>
            </a:r>
            <a:r>
              <a:rPr lang="en-US" dirty="0"/>
              <a:t>having three double bonds in its farnesyl isoprenoid tail. </a:t>
            </a:r>
            <a:endParaRPr lang="ar-IQ" dirty="0"/>
          </a:p>
        </p:txBody>
      </p:sp>
    </p:spTree>
    <p:extLst>
      <p:ext uri="{BB962C8B-B14F-4D97-AF65-F5344CB8AC3E}">
        <p14:creationId xmlns:p14="http://schemas.microsoft.com/office/powerpoint/2010/main" val="2419231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856984" cy="6552728"/>
          </a:xfrm>
        </p:spPr>
        <p:txBody>
          <a:bodyPr>
            <a:normAutofit fontScale="92500" lnSpcReduction="10000"/>
          </a:bodyPr>
          <a:lstStyle/>
          <a:p>
            <a:pPr algn="l" rtl="0"/>
            <a:r>
              <a:rPr lang="en-US" b="1" u="sng" dirty="0"/>
              <a:t>Comparison of Tocotrienol and Tocopherol</a:t>
            </a:r>
            <a:endParaRPr lang="en-US" dirty="0"/>
          </a:p>
          <a:p>
            <a:pPr algn="l" rtl="0"/>
            <a:r>
              <a:rPr lang="en-US" b="1" dirty="0">
                <a:solidFill>
                  <a:srgbClr val="FF0000"/>
                </a:solidFill>
              </a:rPr>
              <a:t>Tocotrienol </a:t>
            </a:r>
            <a:r>
              <a:rPr lang="en-US" dirty="0"/>
              <a:t>are forms of natural </a:t>
            </a:r>
            <a:r>
              <a:rPr lang="en-US" dirty="0">
                <a:hlinkClick r:id="rId2" tooltip="Vitamin E"/>
              </a:rPr>
              <a:t>vitamin E</a:t>
            </a:r>
            <a:r>
              <a:rPr lang="en-US" dirty="0"/>
              <a:t> that </a:t>
            </a:r>
            <a:r>
              <a:rPr lang="en-US" b="1" dirty="0"/>
              <a:t>can protect against brain cell damage, prevent cancer</a:t>
            </a:r>
            <a:r>
              <a:rPr lang="en-US" b="1" baseline="30000" dirty="0"/>
              <a:t> </a:t>
            </a:r>
            <a:r>
              <a:rPr lang="en-US" b="1" dirty="0"/>
              <a:t>and reduce cholesterol. </a:t>
            </a:r>
          </a:p>
          <a:p>
            <a:pPr algn="l" rtl="0"/>
            <a:r>
              <a:rPr lang="en-US" dirty="0"/>
              <a:t>These biological characteristics, however, </a:t>
            </a:r>
            <a:r>
              <a:rPr lang="en-US" b="1" dirty="0"/>
              <a:t>are </a:t>
            </a:r>
            <a:r>
              <a:rPr lang="en-US" sz="3900" b="1" dirty="0">
                <a:solidFill>
                  <a:srgbClr val="FF0000"/>
                </a:solidFill>
              </a:rPr>
              <a:t>not </a:t>
            </a:r>
            <a:r>
              <a:rPr lang="en-US" b="1" dirty="0">
                <a:solidFill>
                  <a:srgbClr val="FF0000"/>
                </a:solidFill>
              </a:rPr>
              <a:t>present in tocopherol </a:t>
            </a:r>
            <a:r>
              <a:rPr lang="en-US" b="1" dirty="0"/>
              <a:t>due to their </a:t>
            </a:r>
            <a:r>
              <a:rPr lang="en-US" b="1" u="sng" dirty="0">
                <a:solidFill>
                  <a:srgbClr val="FF0000"/>
                </a:solidFill>
              </a:rPr>
              <a:t>chemical structure</a:t>
            </a:r>
            <a:r>
              <a:rPr lang="en-US" dirty="0"/>
              <a:t>. </a:t>
            </a:r>
          </a:p>
          <a:p>
            <a:pPr algn="l" rtl="0"/>
            <a:r>
              <a:rPr lang="en-US" dirty="0"/>
              <a:t>The </a:t>
            </a:r>
            <a:r>
              <a:rPr lang="en-US" b="1" dirty="0">
                <a:solidFill>
                  <a:srgbClr val="FF0000"/>
                </a:solidFill>
              </a:rPr>
              <a:t>unsaturated side-chain </a:t>
            </a:r>
            <a:r>
              <a:rPr lang="en-US" dirty="0"/>
              <a:t>in tocotrienol causes them to </a:t>
            </a:r>
            <a:r>
              <a:rPr lang="en-US" dirty="0">
                <a:solidFill>
                  <a:srgbClr val="FF0000"/>
                </a:solidFill>
              </a:rPr>
              <a:t>penetrate tissues </a:t>
            </a:r>
            <a:r>
              <a:rPr lang="en-US" dirty="0"/>
              <a:t>with saturated fatty layers more efficiently making them ideal for </a:t>
            </a:r>
            <a:r>
              <a:rPr lang="en-US" b="1" dirty="0">
                <a:solidFill>
                  <a:srgbClr val="FF0000"/>
                </a:solidFill>
              </a:rPr>
              <a:t>anti-aging oral </a:t>
            </a:r>
            <a:r>
              <a:rPr lang="en-US" dirty="0"/>
              <a:t>supplements</a:t>
            </a:r>
            <a:r>
              <a:rPr lang="en-US" baseline="30000" dirty="0"/>
              <a:t> </a:t>
            </a:r>
            <a:r>
              <a:rPr lang="en-US" dirty="0"/>
              <a:t>and </a:t>
            </a:r>
            <a:r>
              <a:rPr lang="en-US" b="1" dirty="0">
                <a:solidFill>
                  <a:srgbClr val="FF0000"/>
                </a:solidFill>
              </a:rPr>
              <a:t>the skin care </a:t>
            </a:r>
            <a:r>
              <a:rPr lang="en-US" dirty="0"/>
              <a:t>range. </a:t>
            </a:r>
          </a:p>
          <a:p>
            <a:pPr algn="l" rtl="0"/>
            <a:r>
              <a:rPr lang="en-US" b="1" dirty="0">
                <a:solidFill>
                  <a:srgbClr val="FF0000"/>
                </a:solidFill>
              </a:rPr>
              <a:t>Tocotrienol are better able than tocopherol</a:t>
            </a:r>
            <a:r>
              <a:rPr lang="en-US" dirty="0">
                <a:solidFill>
                  <a:srgbClr val="FF0000"/>
                </a:solidFill>
              </a:rPr>
              <a:t> </a:t>
            </a:r>
            <a:r>
              <a:rPr lang="en-US" dirty="0"/>
              <a:t>at combating oxidative stress of skin that had been exposed to UV rays of the sunlight.</a:t>
            </a:r>
          </a:p>
          <a:p>
            <a:pPr algn="l"/>
            <a:endParaRPr lang="ar-IQ" dirty="0"/>
          </a:p>
        </p:txBody>
      </p:sp>
    </p:spTree>
    <p:extLst>
      <p:ext uri="{BB962C8B-B14F-4D97-AF65-F5344CB8AC3E}">
        <p14:creationId xmlns:p14="http://schemas.microsoft.com/office/powerpoint/2010/main" val="544543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856984" cy="6480720"/>
          </a:xfrm>
        </p:spPr>
        <p:txBody>
          <a:bodyPr>
            <a:normAutofit fontScale="92500" lnSpcReduction="10000"/>
          </a:bodyPr>
          <a:lstStyle/>
          <a:p>
            <a:pPr algn="ctr"/>
            <a:r>
              <a:rPr lang="en-US" b="1" u="sng" dirty="0"/>
              <a:t>Why is the natural form of vitamin E better than the synthetic form?</a:t>
            </a:r>
            <a:endParaRPr lang="en-US" b="1" dirty="0"/>
          </a:p>
          <a:p>
            <a:pPr algn="l"/>
            <a:r>
              <a:rPr lang="en-US" dirty="0"/>
              <a:t>The difference is: </a:t>
            </a:r>
            <a:r>
              <a:rPr lang="en-US" b="1" dirty="0">
                <a:solidFill>
                  <a:srgbClr val="FF0000"/>
                </a:solidFill>
              </a:rPr>
              <a:t>availability</a:t>
            </a:r>
            <a:r>
              <a:rPr lang="en-US" dirty="0">
                <a:solidFill>
                  <a:srgbClr val="FF0000"/>
                </a:solidFill>
              </a:rPr>
              <a:t>. </a:t>
            </a:r>
          </a:p>
          <a:p>
            <a:pPr algn="l"/>
            <a:r>
              <a:rPr lang="en-US" b="1" dirty="0">
                <a:solidFill>
                  <a:srgbClr val="FF0000"/>
                </a:solidFill>
              </a:rPr>
              <a:t>Natural</a:t>
            </a:r>
            <a:r>
              <a:rPr lang="en-US" dirty="0"/>
              <a:t> vitamin E has </a:t>
            </a:r>
            <a:r>
              <a:rPr lang="en-US" b="1" dirty="0">
                <a:solidFill>
                  <a:srgbClr val="FF0000"/>
                </a:solidFill>
              </a:rPr>
              <a:t>roughly twice </a:t>
            </a:r>
            <a:r>
              <a:rPr lang="en-US" dirty="0"/>
              <a:t>the availability of synthetic vitamin E. </a:t>
            </a:r>
          </a:p>
          <a:p>
            <a:pPr algn="l"/>
            <a:r>
              <a:rPr lang="en-US" dirty="0"/>
              <a:t>There is a </a:t>
            </a:r>
            <a:r>
              <a:rPr lang="en-US" b="1" dirty="0">
                <a:solidFill>
                  <a:srgbClr val="FF0000"/>
                </a:solidFill>
              </a:rPr>
              <a:t>difference</a:t>
            </a:r>
            <a:r>
              <a:rPr lang="en-US" dirty="0"/>
              <a:t> in the molecule, in its </a:t>
            </a:r>
            <a:r>
              <a:rPr lang="en-US" b="1" dirty="0">
                <a:solidFill>
                  <a:srgbClr val="FF0000"/>
                </a:solidFill>
              </a:rPr>
              <a:t>potency</a:t>
            </a:r>
            <a:r>
              <a:rPr lang="en-US" dirty="0"/>
              <a:t> and in the way it behaves in the body.</a:t>
            </a:r>
            <a:br>
              <a:rPr lang="en-US" dirty="0"/>
            </a:br>
            <a:r>
              <a:rPr lang="en-US" sz="3800" b="1" dirty="0">
                <a:solidFill>
                  <a:srgbClr val="FF0000"/>
                </a:solidFill>
              </a:rPr>
              <a:t>The natural form</a:t>
            </a:r>
            <a:r>
              <a:rPr lang="en-US" dirty="0"/>
              <a:t>, is a </a:t>
            </a:r>
            <a:r>
              <a:rPr lang="en-US" b="1" dirty="0">
                <a:solidFill>
                  <a:srgbClr val="FF0000"/>
                </a:solidFill>
              </a:rPr>
              <a:t>single entity</a:t>
            </a:r>
            <a:r>
              <a:rPr lang="en-US" dirty="0"/>
              <a:t>, in other words all the molecules are </a:t>
            </a:r>
            <a:r>
              <a:rPr lang="en-US" b="1" dirty="0"/>
              <a:t>identical</a:t>
            </a:r>
            <a:r>
              <a:rPr lang="en-US" dirty="0"/>
              <a:t>. </a:t>
            </a:r>
          </a:p>
          <a:p>
            <a:pPr algn="l"/>
            <a:r>
              <a:rPr lang="en-US" dirty="0"/>
              <a:t>The </a:t>
            </a:r>
            <a:r>
              <a:rPr lang="en-US" b="1" dirty="0"/>
              <a:t>synthetic dl-alpha-tocopherol</a:t>
            </a:r>
            <a:r>
              <a:rPr lang="en-US" dirty="0"/>
              <a:t> is a mixture of </a:t>
            </a:r>
            <a:r>
              <a:rPr lang="en-US" b="1" dirty="0">
                <a:solidFill>
                  <a:srgbClr val="FF0000"/>
                </a:solidFill>
              </a:rPr>
              <a:t>8 different molecular entities</a:t>
            </a:r>
            <a:r>
              <a:rPr lang="en-US" dirty="0"/>
              <a:t>, known as "stereoisomers". </a:t>
            </a:r>
          </a:p>
          <a:p>
            <a:pPr algn="l"/>
            <a:r>
              <a:rPr lang="en-US" dirty="0"/>
              <a:t>Of these 8, only </a:t>
            </a:r>
            <a:r>
              <a:rPr lang="en-US" b="1" dirty="0">
                <a:solidFill>
                  <a:srgbClr val="FF0000"/>
                </a:solidFill>
              </a:rPr>
              <a:t>1 is identical to the natural form</a:t>
            </a:r>
            <a:r>
              <a:rPr lang="en-US" dirty="0"/>
              <a:t>, the other 7 do not exist in nature..</a:t>
            </a:r>
          </a:p>
          <a:p>
            <a:endParaRPr lang="ar-IQ" dirty="0"/>
          </a:p>
        </p:txBody>
      </p:sp>
    </p:spTree>
    <p:extLst>
      <p:ext uri="{BB962C8B-B14F-4D97-AF65-F5344CB8AC3E}">
        <p14:creationId xmlns:p14="http://schemas.microsoft.com/office/powerpoint/2010/main" val="755908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6496" cy="6466730"/>
          </a:xfrm>
        </p:spPr>
        <p:txBody>
          <a:bodyPr/>
          <a:lstStyle/>
          <a:p>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813690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489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3200" dirty="0"/>
              <a:t>The plant chloroplast is the site of biosynthesis, and the aromatic amino acid </a:t>
            </a:r>
            <a:r>
              <a:rPr lang="en-US" sz="3600" b="1" dirty="0">
                <a:solidFill>
                  <a:srgbClr val="FF0000"/>
                </a:solidFill>
              </a:rPr>
              <a:t>tyrosine</a:t>
            </a:r>
            <a:r>
              <a:rPr lang="en-US" sz="3200" dirty="0"/>
              <a:t> can be considered the basic precursor.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712967"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054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4" name="Content Placeholder 3"/>
          <p:cNvSpPr>
            <a:spLocks noGrp="1"/>
          </p:cNvSpPr>
          <p:nvPr>
            <p:ph idx="1"/>
          </p:nvPr>
        </p:nvSpPr>
        <p:spPr>
          <a:xfrm>
            <a:off x="179512" y="260648"/>
            <a:ext cx="8964488" cy="6480720"/>
          </a:xfrm>
        </p:spPr>
        <p:txBody>
          <a:bodyPr/>
          <a:lstStyle/>
          <a:p>
            <a:pPr algn="l" rtl="0"/>
            <a:r>
              <a:rPr lang="en-US" b="1" u="sng" dirty="0"/>
              <a:t>Sources</a:t>
            </a:r>
            <a:endParaRPr lang="en-US" dirty="0"/>
          </a:p>
          <a:p>
            <a:pPr algn="l"/>
            <a:r>
              <a:rPr lang="en-US" dirty="0"/>
              <a:t>The natural form of the vitamin is </a:t>
            </a:r>
            <a:r>
              <a:rPr lang="en-US" b="1" dirty="0"/>
              <a:t>synthesized only by plants and is found predominantly in plant oils.</a:t>
            </a:r>
          </a:p>
          <a:p>
            <a:pPr algn="l"/>
            <a:r>
              <a:rPr lang="en-US" b="1" dirty="0"/>
              <a:t> </a:t>
            </a:r>
            <a:endParaRPr lang="ar-IQ"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48880"/>
            <a:ext cx="799288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093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A36502-95B6-7A45-82E2-1B5BDBED3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8297"/>
            <a:ext cx="9036496" cy="61630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C8B1B4-FF00-6141-81F7-09B310A49C83}"/>
              </a:ext>
            </a:extLst>
          </p:cNvPr>
          <p:cNvSpPr txBox="1"/>
          <p:nvPr/>
        </p:nvSpPr>
        <p:spPr>
          <a:xfrm>
            <a:off x="29796" y="116632"/>
            <a:ext cx="8712968" cy="461665"/>
          </a:xfrm>
          <a:prstGeom prst="rect">
            <a:avLst/>
          </a:prstGeom>
          <a:noFill/>
        </p:spPr>
        <p:txBody>
          <a:bodyPr wrap="square">
            <a:spAutoFit/>
          </a:bodyPr>
          <a:lstStyle/>
          <a:p>
            <a:pPr marL="0" algn="ctr" defTabSz="914400" rtl="0" eaLnBrk="1" latinLnBrk="0" hangingPunct="1"/>
            <a:r>
              <a:rPr lang="en-US" sz="2400" b="1" i="0" u="none" strike="noStrike" dirty="0">
                <a:solidFill>
                  <a:srgbClr val="222222"/>
                </a:solidFill>
                <a:effectLst/>
                <a:latin typeface="Times New Roman" panose="02020603050405020304" pitchFamily="18" charset="0"/>
                <a:cs typeface="Times New Roman" panose="02020603050405020304" pitchFamily="18" charset="0"/>
              </a:rPr>
              <a:t>Schematic representation of vitamin E metabolism</a:t>
            </a:r>
            <a:endParaRPr lang="en-IQ"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6651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72F45A-F62F-C940-9C3C-1C0575D27982}"/>
              </a:ext>
            </a:extLst>
          </p:cNvPr>
          <p:cNvSpPr txBox="1"/>
          <p:nvPr/>
        </p:nvSpPr>
        <p:spPr>
          <a:xfrm>
            <a:off x="215516" y="3289"/>
            <a:ext cx="8712968" cy="7417415"/>
          </a:xfrm>
          <a:prstGeom prst="rect">
            <a:avLst/>
          </a:prstGeom>
          <a:noFill/>
        </p:spPr>
        <p:txBody>
          <a:bodyPr wrap="square">
            <a:spAutoFit/>
          </a:bodyPr>
          <a:lstStyle/>
          <a:p>
            <a:pPr marL="0" algn="ctr" defTabSz="914400" rtl="0" eaLnBrk="1" latinLnBrk="0" hangingPunct="1"/>
            <a:r>
              <a:rPr lang="el-GR" sz="2800" b="0" i="0" u="sng" strike="noStrike" dirty="0">
                <a:solidFill>
                  <a:srgbClr val="FF0000"/>
                </a:solidFill>
                <a:effectLst/>
                <a:latin typeface="Times New Roman" panose="02020603050405020304" pitchFamily="18" charset="0"/>
                <a:cs typeface="Times New Roman" panose="02020603050405020304" pitchFamily="18" charset="0"/>
              </a:rPr>
              <a:t>α-</a:t>
            </a:r>
            <a:r>
              <a:rPr lang="en-US" sz="2800" b="0" i="0" u="sng" strike="noStrike" dirty="0">
                <a:solidFill>
                  <a:srgbClr val="FF0000"/>
                </a:solidFill>
                <a:effectLst/>
                <a:latin typeface="Times New Roman" panose="02020603050405020304" pitchFamily="18" charset="0"/>
                <a:cs typeface="Times New Roman" panose="02020603050405020304" pitchFamily="18" charset="0"/>
              </a:rPr>
              <a:t>tocopherol metabolism.</a:t>
            </a:r>
          </a:p>
          <a:p>
            <a:pPr marL="0" algn="l" defTabSz="914400" rtl="0" eaLnBrk="1" latinLnBrk="0" hangingPunct="1"/>
            <a:r>
              <a:rPr lang="en-US" sz="2400" b="0" i="0" u="none" strike="noStrike" dirty="0">
                <a:solidFill>
                  <a:srgbClr val="1F1F1F"/>
                </a:solidFill>
                <a:effectLst/>
                <a:latin typeface="Times New Roman" panose="02020603050405020304" pitchFamily="18" charset="0"/>
                <a:cs typeface="Times New Roman" panose="02020603050405020304" pitchFamily="18" charset="0"/>
              </a:rPr>
              <a:t> </a:t>
            </a:r>
            <a:r>
              <a:rPr lang="el-GR" sz="2800" b="0" i="0" u="none" strike="noStrike" dirty="0">
                <a:solidFill>
                  <a:srgbClr val="1F1F1F"/>
                </a:solidFill>
                <a:effectLst/>
                <a:latin typeface="Times New Roman" panose="02020603050405020304" pitchFamily="18" charset="0"/>
                <a:cs typeface="Times New Roman" panose="02020603050405020304" pitchFamily="18" charset="0"/>
              </a:rPr>
              <a:t>α-</a:t>
            </a:r>
            <a:r>
              <a:rPr lang="en-US" sz="2800" b="0" i="0" u="none" strike="noStrike" dirty="0">
                <a:solidFill>
                  <a:srgbClr val="1F1F1F"/>
                </a:solidFill>
                <a:effectLst/>
                <a:latin typeface="Times New Roman" panose="02020603050405020304" pitchFamily="18" charset="0"/>
                <a:cs typeface="Times New Roman" panose="02020603050405020304" pitchFamily="18" charset="0"/>
              </a:rPr>
              <a:t>Tocopherol (</a:t>
            </a:r>
            <a:r>
              <a:rPr lang="el-GR" sz="2800" b="0" i="0" u="none" strike="noStrike" dirty="0">
                <a:solidFill>
                  <a:srgbClr val="1F1F1F"/>
                </a:solidFill>
                <a:effectLst/>
                <a:latin typeface="Times New Roman" panose="02020603050405020304" pitchFamily="18" charset="0"/>
                <a:cs typeface="Times New Roman" panose="02020603050405020304" pitchFamily="18" charset="0"/>
              </a:rPr>
              <a:t>α-</a:t>
            </a:r>
            <a:r>
              <a:rPr lang="en-US" sz="2800" b="0" i="0" u="none" strike="noStrike" dirty="0">
                <a:solidFill>
                  <a:srgbClr val="1F1F1F"/>
                </a:solidFill>
                <a:effectLst/>
                <a:latin typeface="Times New Roman" panose="02020603050405020304" pitchFamily="18" charset="0"/>
                <a:cs typeface="Times New Roman" panose="02020603050405020304" pitchFamily="18" charset="0"/>
              </a:rPr>
              <a:t>T) is absorbed in the intestine and incorporated in chylomicrons, which are converted into remnant particles by lipoprotein lipase–mediated remodeling in muscle and adipose tissues.</a:t>
            </a:r>
          </a:p>
          <a:p>
            <a:pPr marL="0" algn="l" defTabSz="914400" rtl="0" eaLnBrk="1" latinLnBrk="0" hangingPunct="1"/>
            <a:r>
              <a:rPr lang="en-US" sz="2800" b="0" i="0" u="none" strike="noStrike" dirty="0">
                <a:solidFill>
                  <a:srgbClr val="1F1F1F"/>
                </a:solidFill>
                <a:effectLst/>
                <a:latin typeface="Times New Roman" panose="02020603050405020304" pitchFamily="18" charset="0"/>
                <a:cs typeface="Times New Roman" panose="02020603050405020304" pitchFamily="18" charset="0"/>
              </a:rPr>
              <a:t>Remnant chylomicron-associated </a:t>
            </a:r>
            <a:r>
              <a:rPr lang="el-GR" sz="2800" b="0" i="0" u="none" strike="noStrike" dirty="0">
                <a:solidFill>
                  <a:srgbClr val="1F1F1F"/>
                </a:solidFill>
                <a:effectLst/>
                <a:latin typeface="Times New Roman" panose="02020603050405020304" pitchFamily="18" charset="0"/>
                <a:cs typeface="Times New Roman" panose="02020603050405020304" pitchFamily="18" charset="0"/>
              </a:rPr>
              <a:t>α-</a:t>
            </a:r>
            <a:r>
              <a:rPr lang="en-US" sz="2800" b="0" i="0" u="none" strike="noStrike" dirty="0">
                <a:solidFill>
                  <a:srgbClr val="1F1F1F"/>
                </a:solidFill>
                <a:effectLst/>
                <a:latin typeface="Times New Roman" panose="02020603050405020304" pitchFamily="18" charset="0"/>
                <a:cs typeface="Times New Roman" panose="02020603050405020304" pitchFamily="18" charset="0"/>
              </a:rPr>
              <a:t>tocopherol ultimately is transported to the liver, where it is selectively incorporated into very–low density lipoproteins (VLDL) by the </a:t>
            </a:r>
            <a:r>
              <a:rPr lang="el-GR" sz="2800" b="1" i="0" u="none" strike="noStrike" dirty="0">
                <a:solidFill>
                  <a:srgbClr val="FF0000"/>
                </a:solidFill>
                <a:effectLst/>
                <a:latin typeface="Times New Roman" panose="02020603050405020304" pitchFamily="18" charset="0"/>
                <a:cs typeface="Times New Roman" panose="02020603050405020304" pitchFamily="18" charset="0"/>
              </a:rPr>
              <a:t>α-</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tocopherol transfer protein (</a:t>
            </a:r>
            <a:r>
              <a:rPr lang="el-GR" sz="2800" b="1" i="0" u="none" strike="noStrike" dirty="0">
                <a:solidFill>
                  <a:srgbClr val="FF0000"/>
                </a:solidFill>
                <a:effectLst/>
                <a:latin typeface="Times New Roman" panose="02020603050405020304" pitchFamily="18" charset="0"/>
                <a:cs typeface="Times New Roman" panose="02020603050405020304" pitchFamily="18" charset="0"/>
              </a:rPr>
              <a:t>α-</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TTP)</a:t>
            </a:r>
            <a:r>
              <a:rPr lang="en-US" sz="2800" b="0" i="0" u="none" strike="noStrike" dirty="0">
                <a:solidFill>
                  <a:srgbClr val="1F1F1F"/>
                </a:solidFill>
                <a:effectLst/>
                <a:latin typeface="Times New Roman" panose="02020603050405020304" pitchFamily="18" charset="0"/>
                <a:cs typeface="Times New Roman" panose="02020603050405020304" pitchFamily="18" charset="0"/>
              </a:rPr>
              <a:t> and is re-secreted into the circulation. </a:t>
            </a:r>
          </a:p>
          <a:p>
            <a:pPr marL="0" algn="l" defTabSz="914400" rtl="0" eaLnBrk="1" latinLnBrk="0" hangingPunct="1"/>
            <a:r>
              <a:rPr lang="en-US" sz="2800" b="0" i="0" u="none" strike="noStrike" dirty="0">
                <a:solidFill>
                  <a:srgbClr val="1F1F1F"/>
                </a:solidFill>
                <a:effectLst/>
                <a:latin typeface="Times New Roman" panose="02020603050405020304" pitchFamily="18" charset="0"/>
                <a:cs typeface="Times New Roman" panose="02020603050405020304" pitchFamily="18" charset="0"/>
              </a:rPr>
              <a:t>Endogenous </a:t>
            </a:r>
            <a:r>
              <a:rPr lang="en-US" sz="2800" b="0" i="0" u="none" strike="noStrike" dirty="0" err="1">
                <a:solidFill>
                  <a:srgbClr val="1F1F1F"/>
                </a:solidFill>
                <a:effectLst/>
                <a:latin typeface="Times New Roman" panose="02020603050405020304" pitchFamily="18" charset="0"/>
                <a:cs typeface="Times New Roman" panose="02020603050405020304" pitchFamily="18" charset="0"/>
              </a:rPr>
              <a:t>apoB</a:t>
            </a:r>
            <a:r>
              <a:rPr lang="en-US" sz="2800" b="0" i="0" u="none" strike="noStrike" dirty="0">
                <a:solidFill>
                  <a:srgbClr val="1F1F1F"/>
                </a:solidFill>
                <a:effectLst/>
                <a:latin typeface="Times New Roman" panose="02020603050405020304" pitchFamily="18" charset="0"/>
                <a:cs typeface="Times New Roman" panose="02020603050405020304" pitchFamily="18" charset="0"/>
              </a:rPr>
              <a:t>–containing lipoproteins (VLDL and LDL) can exchange </a:t>
            </a:r>
            <a:r>
              <a:rPr lang="el-GR" sz="2800" b="0" i="0" u="none" strike="noStrike" dirty="0">
                <a:solidFill>
                  <a:srgbClr val="1F1F1F"/>
                </a:solidFill>
                <a:effectLst/>
                <a:latin typeface="Times New Roman" panose="02020603050405020304" pitchFamily="18" charset="0"/>
                <a:cs typeface="Times New Roman" panose="02020603050405020304" pitchFamily="18" charset="0"/>
              </a:rPr>
              <a:t>α-</a:t>
            </a:r>
            <a:r>
              <a:rPr lang="en-US" sz="2800" b="0" i="0" u="none" strike="noStrike" dirty="0">
                <a:solidFill>
                  <a:srgbClr val="1F1F1F"/>
                </a:solidFill>
                <a:effectLst/>
                <a:latin typeface="Times New Roman" panose="02020603050405020304" pitchFamily="18" charset="0"/>
                <a:cs typeface="Times New Roman" panose="02020603050405020304" pitchFamily="18" charset="0"/>
              </a:rPr>
              <a:t>tocopherol with high-density lipoproteins (HDL). </a:t>
            </a:r>
          </a:p>
          <a:p>
            <a:pPr marL="0" algn="l" defTabSz="914400" rtl="0" eaLnBrk="1" latinLnBrk="0" hangingPunct="1"/>
            <a:r>
              <a:rPr lang="en-US" sz="2800" b="1" i="0" u="none" strike="noStrike" dirty="0">
                <a:solidFill>
                  <a:srgbClr val="1F1F1F"/>
                </a:solidFill>
                <a:effectLst/>
                <a:latin typeface="Times New Roman" panose="02020603050405020304" pitchFamily="18" charset="0"/>
                <a:cs typeface="Times New Roman" panose="02020603050405020304" pitchFamily="18" charset="0"/>
              </a:rPr>
              <a:t>LDL and HDL </a:t>
            </a:r>
            <a:r>
              <a:rPr lang="en-US" sz="2800" b="0" i="0" u="none" strike="noStrike" dirty="0">
                <a:solidFill>
                  <a:srgbClr val="1F1F1F"/>
                </a:solidFill>
                <a:effectLst/>
                <a:latin typeface="Times New Roman" panose="02020603050405020304" pitchFamily="18" charset="0"/>
                <a:cs typeface="Times New Roman" panose="02020603050405020304" pitchFamily="18" charset="0"/>
              </a:rPr>
              <a:t>are the major carriers of plasma </a:t>
            </a:r>
            <a:r>
              <a:rPr lang="el-GR" sz="2800" b="0" i="0" u="none" strike="noStrike" dirty="0">
                <a:solidFill>
                  <a:srgbClr val="1F1F1F"/>
                </a:solidFill>
                <a:effectLst/>
                <a:latin typeface="Times New Roman" panose="02020603050405020304" pitchFamily="18" charset="0"/>
                <a:cs typeface="Times New Roman" panose="02020603050405020304" pitchFamily="18" charset="0"/>
              </a:rPr>
              <a:t>α-</a:t>
            </a:r>
            <a:r>
              <a:rPr lang="en-US" sz="2800" b="0" i="0" u="none" strike="noStrike" dirty="0">
                <a:solidFill>
                  <a:srgbClr val="1F1F1F"/>
                </a:solidFill>
                <a:effectLst/>
                <a:latin typeface="Times New Roman" panose="02020603050405020304" pitchFamily="18" charset="0"/>
                <a:cs typeface="Times New Roman" panose="02020603050405020304" pitchFamily="18" charset="0"/>
              </a:rPr>
              <a:t>tocopherol as well as the main sources of </a:t>
            </a:r>
            <a:r>
              <a:rPr lang="el-GR" sz="2800" b="0" i="0" u="none" strike="noStrike" dirty="0">
                <a:solidFill>
                  <a:srgbClr val="1F1F1F"/>
                </a:solidFill>
                <a:effectLst/>
                <a:latin typeface="Times New Roman" panose="02020603050405020304" pitchFamily="18" charset="0"/>
                <a:cs typeface="Times New Roman" panose="02020603050405020304" pitchFamily="18" charset="0"/>
              </a:rPr>
              <a:t>α-</a:t>
            </a:r>
            <a:r>
              <a:rPr lang="en-US" sz="2800" b="0" i="0" u="none" strike="noStrike" dirty="0">
                <a:solidFill>
                  <a:srgbClr val="1F1F1F"/>
                </a:solidFill>
                <a:effectLst/>
                <a:latin typeface="Times New Roman" panose="02020603050405020304" pitchFamily="18" charset="0"/>
                <a:cs typeface="Times New Roman" panose="02020603050405020304" pitchFamily="18" charset="0"/>
              </a:rPr>
              <a:t>tocopherol for cellular uptake in peripheral tissues. HDL can also remove excess </a:t>
            </a:r>
            <a:r>
              <a:rPr lang="el-GR" sz="2800" b="0" i="0" u="none" strike="noStrike" dirty="0">
                <a:solidFill>
                  <a:srgbClr val="1F1F1F"/>
                </a:solidFill>
                <a:effectLst/>
                <a:latin typeface="Times New Roman" panose="02020603050405020304" pitchFamily="18" charset="0"/>
                <a:cs typeface="Times New Roman" panose="02020603050405020304" pitchFamily="18" charset="0"/>
              </a:rPr>
              <a:t>α-</a:t>
            </a:r>
            <a:r>
              <a:rPr lang="en-US" sz="2800" b="0" i="0" u="none" strike="noStrike" dirty="0">
                <a:solidFill>
                  <a:srgbClr val="1F1F1F"/>
                </a:solidFill>
                <a:effectLst/>
                <a:latin typeface="Times New Roman" panose="02020603050405020304" pitchFamily="18" charset="0"/>
                <a:cs typeface="Times New Roman" panose="02020603050405020304" pitchFamily="18" charset="0"/>
              </a:rPr>
              <a:t>tocopherol from cells. </a:t>
            </a:r>
          </a:p>
        </p:txBody>
      </p:sp>
    </p:spTree>
    <p:extLst>
      <p:ext uri="{BB962C8B-B14F-4D97-AF65-F5344CB8AC3E}">
        <p14:creationId xmlns:p14="http://schemas.microsoft.com/office/powerpoint/2010/main" val="3139632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F2CD33A-1835-B24E-B868-22C3232A6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272808"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09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F5367E-75CF-F54D-8E55-1271B8E99F02}"/>
              </a:ext>
            </a:extLst>
          </p:cNvPr>
          <p:cNvSpPr txBox="1"/>
          <p:nvPr/>
        </p:nvSpPr>
        <p:spPr>
          <a:xfrm>
            <a:off x="179512" y="116632"/>
            <a:ext cx="8964488" cy="6032421"/>
          </a:xfrm>
          <a:prstGeom prst="rect">
            <a:avLst/>
          </a:prstGeom>
          <a:noFill/>
        </p:spPr>
        <p:txBody>
          <a:bodyPr wrap="square">
            <a:spAutoFit/>
          </a:bodyPr>
          <a:lstStyle/>
          <a:p>
            <a:pPr algn="ctr"/>
            <a:r>
              <a:rPr lang="en-US" sz="3200" b="1" u="sng" dirty="0">
                <a:solidFill>
                  <a:srgbClr val="FF0000"/>
                </a:solidFill>
                <a:latin typeface="Times New Roman" panose="02020603050405020304" pitchFamily="18" charset="0"/>
                <a:cs typeface="Times New Roman" panose="02020603050405020304" pitchFamily="18" charset="0"/>
              </a:rPr>
              <a:t>Vitamins have diverse biochemical functions.</a:t>
            </a:r>
          </a:p>
          <a:p>
            <a:pPr algn="l"/>
            <a:r>
              <a:rPr lang="en-US" sz="2800" b="1" u="sng" dirty="0">
                <a:cs typeface="+mj-cs"/>
              </a:rPr>
              <a:t>(</a:t>
            </a:r>
            <a:r>
              <a:rPr lang="en-US" sz="2800" b="1" u="sng" dirty="0">
                <a:latin typeface="Times New Roman" panose="02020603050405020304" pitchFamily="18" charset="0"/>
                <a:cs typeface="Times New Roman" panose="02020603050405020304" pitchFamily="18" charset="0"/>
              </a:rPr>
              <a:t>1)</a:t>
            </a:r>
            <a:r>
              <a:rPr lang="en-US" sz="2800" u="sng"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Some have hormone-like functions as </a:t>
            </a:r>
            <a:r>
              <a:rPr lang="en-US" sz="2800" b="1" dirty="0">
                <a:solidFill>
                  <a:srgbClr val="FF0000"/>
                </a:solidFill>
                <a:latin typeface="Times New Roman" panose="02020603050405020304" pitchFamily="18" charset="0"/>
                <a:cs typeface="Times New Roman" panose="02020603050405020304" pitchFamily="18" charset="0"/>
              </a:rPr>
              <a:t>regulators of mineral </a:t>
            </a:r>
            <a:r>
              <a:rPr lang="en-US" sz="2800" dirty="0">
                <a:latin typeface="Times New Roman" panose="02020603050405020304" pitchFamily="18" charset="0"/>
                <a:cs typeface="Times New Roman" panose="02020603050405020304" pitchFamily="18" charset="0"/>
              </a:rPr>
              <a:t>metabolism (e.g., vitamin </a:t>
            </a:r>
            <a:r>
              <a:rPr lang="en-US" sz="2800" b="1" dirty="0">
                <a:solidFill>
                  <a:srgbClr val="FF0000"/>
                </a:solidFill>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a:t>
            </a:r>
          </a:p>
          <a:p>
            <a:pPr algn="l"/>
            <a:r>
              <a:rPr lang="en-US" sz="2800" b="1" u="sng" dirty="0">
                <a:latin typeface="Times New Roman" panose="02020603050405020304" pitchFamily="18" charset="0"/>
                <a:cs typeface="Times New Roman" panose="02020603050405020304" pitchFamily="18" charset="0"/>
              </a:rPr>
              <a:t>(2)</a:t>
            </a:r>
            <a:r>
              <a:rPr lang="en-US" sz="2800" u="sng"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Regulators of </a:t>
            </a:r>
            <a:r>
              <a:rPr lang="en-US" sz="2800" b="1" dirty="0">
                <a:solidFill>
                  <a:srgbClr val="FF0000"/>
                </a:solidFill>
                <a:latin typeface="Times New Roman" panose="02020603050405020304" pitchFamily="18" charset="0"/>
                <a:cs typeface="Times New Roman" panose="02020603050405020304" pitchFamily="18" charset="0"/>
              </a:rPr>
              <a:t>cell and tissue growth and differentiation </a:t>
            </a:r>
            <a:r>
              <a:rPr lang="en-US" sz="2800" b="1" u="sng"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Others function as antioxidant </a:t>
            </a:r>
            <a:r>
              <a:rPr lang="en-US" sz="2800" dirty="0">
                <a:solidFill>
                  <a:srgbClr val="FF000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l"/>
            <a:r>
              <a:rPr lang="ar-IQ"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The largest number of vitamins functions as </a:t>
            </a:r>
            <a:r>
              <a:rPr lang="en-US" sz="2800" b="1" dirty="0">
                <a:solidFill>
                  <a:srgbClr val="FF0000"/>
                </a:solidFill>
                <a:latin typeface="Times New Roman" panose="02020603050405020304" pitchFamily="18" charset="0"/>
                <a:cs typeface="Times New Roman" panose="02020603050405020304" pitchFamily="18" charset="0"/>
              </a:rPr>
              <a:t>precursors for enzyme (cofactors), </a:t>
            </a:r>
            <a:r>
              <a:rPr lang="en-US" sz="2800" dirty="0">
                <a:latin typeface="Times New Roman" panose="02020603050405020304" pitchFamily="18" charset="0"/>
                <a:cs typeface="Times New Roman" panose="02020603050405020304" pitchFamily="18" charset="0"/>
              </a:rPr>
              <a:t>which help enzymes in their work as catalysts in metabolism. </a:t>
            </a:r>
          </a:p>
          <a:p>
            <a:pPr algn="l"/>
            <a:r>
              <a:rPr lang="en-US" sz="2800" dirty="0">
                <a:latin typeface="Times New Roman" panose="02020603050405020304" pitchFamily="18" charset="0"/>
                <a:cs typeface="Times New Roman" panose="02020603050405020304" pitchFamily="18" charset="0"/>
              </a:rPr>
              <a:t>In this role, vitamins </a:t>
            </a:r>
            <a:r>
              <a:rPr lang="en-US" sz="2800" b="1" dirty="0">
                <a:solidFill>
                  <a:srgbClr val="FF0000"/>
                </a:solidFill>
                <a:latin typeface="Times New Roman" panose="02020603050405020304" pitchFamily="18" charset="0"/>
                <a:cs typeface="Times New Roman" panose="02020603050405020304" pitchFamily="18" charset="0"/>
              </a:rPr>
              <a:t>may be </a:t>
            </a:r>
            <a:r>
              <a:rPr lang="en-US" sz="2800" b="1" u="sng" dirty="0">
                <a:solidFill>
                  <a:srgbClr val="002060"/>
                </a:solidFill>
                <a:latin typeface="Times New Roman" panose="02020603050405020304" pitchFamily="18" charset="0"/>
                <a:cs typeface="Times New Roman" panose="02020603050405020304" pitchFamily="18" charset="0"/>
              </a:rPr>
              <a:t>tightly bound </a:t>
            </a:r>
            <a:r>
              <a:rPr lang="en-US" sz="2800" b="1" dirty="0">
                <a:solidFill>
                  <a:srgbClr val="FF0000"/>
                </a:solidFill>
                <a:latin typeface="Times New Roman" panose="02020603050405020304" pitchFamily="18" charset="0"/>
                <a:cs typeface="Times New Roman" panose="02020603050405020304" pitchFamily="18" charset="0"/>
              </a:rPr>
              <a:t>to enzymes </a:t>
            </a:r>
            <a:r>
              <a:rPr lang="en-US" sz="2800" dirty="0">
                <a:latin typeface="Times New Roman" panose="02020603050405020304" pitchFamily="18" charset="0"/>
                <a:cs typeface="Times New Roman" panose="02020603050405020304" pitchFamily="18" charset="0"/>
              </a:rPr>
              <a:t>as part of prosthetic group.</a:t>
            </a:r>
          </a:p>
          <a:p>
            <a:pPr algn="l"/>
            <a:r>
              <a:rPr lang="en-US" sz="2800" dirty="0">
                <a:latin typeface="Times New Roman" panose="02020603050405020304" pitchFamily="18" charset="0"/>
                <a:cs typeface="Times New Roman" panose="02020603050405020304" pitchFamily="18" charset="0"/>
              </a:rPr>
              <a:t>Vitamins </a:t>
            </a:r>
            <a:r>
              <a:rPr lang="en-US" sz="2800" b="1" dirty="0">
                <a:solidFill>
                  <a:srgbClr val="FF0000"/>
                </a:solidFill>
                <a:latin typeface="Times New Roman" panose="02020603050405020304" pitchFamily="18" charset="0"/>
                <a:cs typeface="Times New Roman" panose="02020603050405020304" pitchFamily="18" charset="0"/>
              </a:rPr>
              <a:t>may also be </a:t>
            </a:r>
            <a:r>
              <a:rPr lang="en-US" sz="2800" b="1" u="sng" dirty="0">
                <a:solidFill>
                  <a:srgbClr val="FF0000"/>
                </a:solidFill>
                <a:latin typeface="Times New Roman" panose="02020603050405020304" pitchFamily="18" charset="0"/>
                <a:cs typeface="Times New Roman" panose="02020603050405020304" pitchFamily="18" charset="0"/>
              </a:rPr>
              <a:t>less tightly </a:t>
            </a:r>
            <a:r>
              <a:rPr lang="en-US" sz="2800" b="1" dirty="0">
                <a:solidFill>
                  <a:srgbClr val="FF0000"/>
                </a:solidFill>
                <a:latin typeface="Times New Roman" panose="02020603050405020304" pitchFamily="18" charset="0"/>
                <a:cs typeface="Times New Roman" panose="02020603050405020304" pitchFamily="18" charset="0"/>
              </a:rPr>
              <a:t>bound to enzyme</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catalysts as coenzymes , detachable molecules that function to carry chemical groups or electrons between molecules. </a:t>
            </a:r>
          </a:p>
          <a:p>
            <a:pPr algn="ctr"/>
            <a:endParaRPr lang="en-US" sz="1800" b="1" dirty="0"/>
          </a:p>
        </p:txBody>
      </p:sp>
    </p:spTree>
    <p:extLst>
      <p:ext uri="{BB962C8B-B14F-4D97-AF65-F5344CB8AC3E}">
        <p14:creationId xmlns:p14="http://schemas.microsoft.com/office/powerpoint/2010/main" val="3217143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856984" cy="6480720"/>
          </a:xfrm>
        </p:spPr>
        <p:txBody>
          <a:bodyPr>
            <a:normAutofit/>
          </a:bodyPr>
          <a:lstStyle/>
          <a:p>
            <a:pPr algn="ctr"/>
            <a:r>
              <a:rPr lang="en-US" sz="3200" b="1" i="0" u="sng" strike="noStrike" dirty="0">
                <a:solidFill>
                  <a:srgbClr val="FF0000"/>
                </a:solidFill>
                <a:effectLst/>
                <a:latin typeface="Times New Roman" panose="02020603050405020304" pitchFamily="18" charset="0"/>
                <a:cs typeface="Times New Roman" panose="02020603050405020304" pitchFamily="18" charset="0"/>
              </a:rPr>
              <a:t>Absorption and Transport</a:t>
            </a:r>
            <a:endParaRPr lang="en-US" dirty="0"/>
          </a:p>
          <a:p>
            <a:pPr algn="l" rtl="0"/>
            <a:r>
              <a:rPr lang="en-US" dirty="0"/>
              <a:t>Absorption of vitamin E is highly dependent upon the same processes that are utilized during fatty acid digestion and metabolism. </a:t>
            </a:r>
            <a:r>
              <a:rPr lang="en-US" b="1" dirty="0">
                <a:solidFill>
                  <a:srgbClr val="FF0000"/>
                </a:solidFill>
              </a:rPr>
              <a:t>Bile acids are considered essential for vitamin E absorption and micelle formation.</a:t>
            </a:r>
            <a:r>
              <a:rPr lang="en-US" dirty="0">
                <a:solidFill>
                  <a:srgbClr val="FF0000"/>
                </a:solidFill>
              </a:rPr>
              <a:t> </a:t>
            </a:r>
          </a:p>
          <a:p>
            <a:pPr algn="l" rtl="0"/>
            <a:r>
              <a:rPr lang="en-US" dirty="0"/>
              <a:t>Once formed, the micelle is then able to cross the unstirred water layer and release its contents into the enterocytes. After passing through the enterocytes the vitamin E is packaged into a chylomicron and readied for circulation. </a:t>
            </a:r>
            <a:endParaRPr lang="ar-IQ" dirty="0"/>
          </a:p>
        </p:txBody>
      </p:sp>
    </p:spTree>
    <p:extLst>
      <p:ext uri="{BB962C8B-B14F-4D97-AF65-F5344CB8AC3E}">
        <p14:creationId xmlns:p14="http://schemas.microsoft.com/office/powerpoint/2010/main" val="2123865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D1B40A-1E9F-1C44-8A2B-7A9C2AFA5562}"/>
              </a:ext>
            </a:extLst>
          </p:cNvPr>
          <p:cNvSpPr txBox="1"/>
          <p:nvPr/>
        </p:nvSpPr>
        <p:spPr>
          <a:xfrm>
            <a:off x="143508" y="0"/>
            <a:ext cx="8856984" cy="5632311"/>
          </a:xfrm>
          <a:prstGeom prst="rect">
            <a:avLst/>
          </a:prstGeom>
          <a:noFill/>
        </p:spPr>
        <p:txBody>
          <a:bodyPr wrap="square">
            <a:spAutoFit/>
          </a:bodyPr>
          <a:lstStyle/>
          <a:p>
            <a:pPr algn="l"/>
            <a:r>
              <a:rPr lang="en-US" sz="3600" b="0" i="0" u="none" strike="noStrike" dirty="0">
                <a:solidFill>
                  <a:srgbClr val="000000"/>
                </a:solidFill>
                <a:effectLst/>
                <a:latin typeface="Times New Roman" panose="02020603050405020304" pitchFamily="18" charset="0"/>
                <a:cs typeface="Times New Roman" panose="02020603050405020304" pitchFamily="18" charset="0"/>
              </a:rPr>
              <a:t>Once in the circulation, vitamin E is liberated from chylomicrons and much is taken up by the liver, where it is repackaged into </a:t>
            </a:r>
            <a:r>
              <a:rPr lang="en-US" sz="3600" b="1" i="0" u="none" strike="noStrike" dirty="0">
                <a:solidFill>
                  <a:srgbClr val="000000"/>
                </a:solidFill>
                <a:effectLst/>
                <a:latin typeface="Times New Roman" panose="02020603050405020304" pitchFamily="18" charset="0"/>
                <a:cs typeface="Times New Roman" panose="02020603050405020304" pitchFamily="18" charset="0"/>
              </a:rPr>
              <a:t>very low density lipoproteins </a:t>
            </a:r>
            <a:r>
              <a:rPr lang="en-US" sz="3600" b="0" i="0" u="none" strike="noStrike" dirty="0">
                <a:solidFill>
                  <a:srgbClr val="000000"/>
                </a:solidFill>
                <a:effectLst/>
                <a:latin typeface="Times New Roman" panose="02020603050405020304" pitchFamily="18" charset="0"/>
                <a:cs typeface="Times New Roman" panose="02020603050405020304" pitchFamily="18" charset="0"/>
              </a:rPr>
              <a:t>and secreted again into blood. </a:t>
            </a:r>
          </a:p>
          <a:p>
            <a:pPr algn="l"/>
            <a:r>
              <a:rPr lang="en-US" sz="3600" b="1" i="0" u="none" strike="noStrike" dirty="0">
                <a:solidFill>
                  <a:srgbClr val="000000"/>
                </a:solidFill>
                <a:effectLst/>
                <a:latin typeface="Times New Roman" panose="02020603050405020304" pitchFamily="18" charset="0"/>
                <a:cs typeface="Times New Roman" panose="02020603050405020304" pitchFamily="18" charset="0"/>
              </a:rPr>
              <a:t>Vitamin E is transported </a:t>
            </a:r>
            <a:r>
              <a:rPr lang="en-US" sz="3600" b="0" i="0" u="none" strike="noStrike" dirty="0">
                <a:solidFill>
                  <a:srgbClr val="000000"/>
                </a:solidFill>
                <a:effectLst/>
                <a:latin typeface="Times New Roman" panose="02020603050405020304" pitchFamily="18" charset="0"/>
                <a:cs typeface="Times New Roman" panose="02020603050405020304" pitchFamily="18" charset="0"/>
              </a:rPr>
              <a:t>in blood </a:t>
            </a:r>
            <a:r>
              <a:rPr lang="en-US" sz="3600" b="1" i="0" u="none" strike="noStrike" dirty="0">
                <a:solidFill>
                  <a:srgbClr val="FF0000"/>
                </a:solidFill>
                <a:effectLst/>
                <a:latin typeface="Times New Roman" panose="02020603050405020304" pitchFamily="18" charset="0"/>
                <a:cs typeface="Times New Roman" panose="02020603050405020304" pitchFamily="18" charset="0"/>
              </a:rPr>
              <a:t>bound to a variety of lipoproteins,</a:t>
            </a:r>
            <a:r>
              <a:rPr lang="en-US" sz="3600" b="0" i="0" u="none" strike="noStrike" dirty="0">
                <a:solidFill>
                  <a:srgbClr val="000000"/>
                </a:solidFill>
                <a:effectLst/>
                <a:latin typeface="Times New Roman" panose="02020603050405020304" pitchFamily="18" charset="0"/>
                <a:cs typeface="Times New Roman" panose="02020603050405020304" pitchFamily="18" charset="0"/>
              </a:rPr>
              <a:t> from which it is taken up by tissues throughout the body. Vitamin E is stored within the fat droplets of adipose tissue cells.</a:t>
            </a:r>
          </a:p>
        </p:txBody>
      </p:sp>
    </p:spTree>
    <p:extLst>
      <p:ext uri="{BB962C8B-B14F-4D97-AF65-F5344CB8AC3E}">
        <p14:creationId xmlns:p14="http://schemas.microsoft.com/office/powerpoint/2010/main" val="2157584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568951"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893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324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53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70485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025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928992" cy="6480720"/>
          </a:xfrm>
        </p:spPr>
        <p:txBody>
          <a:bodyPr>
            <a:normAutofit fontScale="92500" lnSpcReduction="10000"/>
          </a:bodyPr>
          <a:lstStyle/>
          <a:p>
            <a:pPr algn="l" rtl="0"/>
            <a:r>
              <a:rPr lang="en-US" b="1" u="sng" dirty="0"/>
              <a:t>Storage</a:t>
            </a:r>
            <a:endParaRPr lang="en-US" dirty="0"/>
          </a:p>
          <a:p>
            <a:pPr algn="l" rtl="0"/>
            <a:r>
              <a:rPr lang="en-US" dirty="0"/>
              <a:t>Vitamin E is a lipid soluble vitamin and therefore over 90% of total body vitamin E is found in the </a:t>
            </a:r>
            <a:r>
              <a:rPr lang="en-US" b="1" dirty="0">
                <a:solidFill>
                  <a:srgbClr val="FF0000"/>
                </a:solidFill>
              </a:rPr>
              <a:t>adipose tissue</a:t>
            </a:r>
            <a:r>
              <a:rPr lang="en-US" dirty="0">
                <a:solidFill>
                  <a:srgbClr val="FF0000"/>
                </a:solidFill>
              </a:rPr>
              <a:t>. </a:t>
            </a:r>
          </a:p>
          <a:p>
            <a:pPr algn="l" rtl="0"/>
            <a:r>
              <a:rPr lang="en-US" b="1" u="sng" dirty="0"/>
              <a:t>Excretion</a:t>
            </a:r>
            <a:endParaRPr lang="en-US" dirty="0"/>
          </a:p>
          <a:p>
            <a:pPr algn="l" rtl="0"/>
            <a:r>
              <a:rPr lang="en-US" dirty="0"/>
              <a:t>Vitamin E is </a:t>
            </a:r>
            <a:r>
              <a:rPr lang="en-US" b="1" dirty="0">
                <a:solidFill>
                  <a:srgbClr val="FF0000"/>
                </a:solidFill>
              </a:rPr>
              <a:t>excreted mainly via bile, urine, feces, and the skin. </a:t>
            </a:r>
          </a:p>
          <a:p>
            <a:pPr algn="l" rtl="0"/>
            <a:r>
              <a:rPr lang="en-US" dirty="0"/>
              <a:t>The vitamin is </a:t>
            </a:r>
            <a:r>
              <a:rPr lang="en-US" b="1" dirty="0"/>
              <a:t>oxidized </a:t>
            </a:r>
            <a:r>
              <a:rPr lang="en-US" dirty="0"/>
              <a:t>and forms </a:t>
            </a:r>
            <a:r>
              <a:rPr lang="en-US" b="1" dirty="0">
                <a:solidFill>
                  <a:srgbClr val="FF0000"/>
                </a:solidFill>
              </a:rPr>
              <a:t>hydroquinone </a:t>
            </a:r>
            <a:r>
              <a:rPr lang="en-US" dirty="0"/>
              <a:t>and then is </a:t>
            </a:r>
            <a:r>
              <a:rPr lang="en-US" b="1" dirty="0">
                <a:solidFill>
                  <a:srgbClr val="FF0000"/>
                </a:solidFill>
              </a:rPr>
              <a:t>conjugated</a:t>
            </a:r>
            <a:r>
              <a:rPr lang="en-US" dirty="0"/>
              <a:t> to form </a:t>
            </a:r>
            <a:r>
              <a:rPr lang="en-US" b="1" dirty="0"/>
              <a:t>glucuronate.</a:t>
            </a:r>
            <a:r>
              <a:rPr lang="en-US" dirty="0"/>
              <a:t> </a:t>
            </a:r>
          </a:p>
          <a:p>
            <a:pPr algn="l" rtl="0"/>
            <a:r>
              <a:rPr lang="en-US" dirty="0"/>
              <a:t>Once formed the glucuronate can be excreted into bile or further degraded in the kidneys and excreted in the urine. Because of the poor intestinal absorption of vitamin E, </a:t>
            </a:r>
            <a:r>
              <a:rPr lang="en-US" b="1" dirty="0">
                <a:solidFill>
                  <a:srgbClr val="FF0000"/>
                </a:solidFill>
              </a:rPr>
              <a:t>fecal excretion is the main route of vitamin E elimination. </a:t>
            </a:r>
          </a:p>
        </p:txBody>
      </p:sp>
    </p:spTree>
    <p:extLst>
      <p:ext uri="{BB962C8B-B14F-4D97-AF65-F5344CB8AC3E}">
        <p14:creationId xmlns:p14="http://schemas.microsoft.com/office/powerpoint/2010/main" val="710593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856984" cy="6741368"/>
          </a:xfrm>
        </p:spPr>
        <p:txBody>
          <a:bodyPr>
            <a:normAutofit/>
          </a:bodyPr>
          <a:lstStyle/>
          <a:p>
            <a:pPr algn="ctr" rtl="0"/>
            <a:r>
              <a:rPr lang="en-US" b="1" u="sng" dirty="0"/>
              <a:t>Functions of vitamin E</a:t>
            </a:r>
            <a:endParaRPr lang="en-US" dirty="0"/>
          </a:p>
          <a:p>
            <a:pPr algn="l" rtl="0"/>
            <a:r>
              <a:rPr lang="en-US" dirty="0"/>
              <a:t>Vitamin E is integral part of cellular membranes whose </a:t>
            </a:r>
            <a:r>
              <a:rPr lang="en-US" b="1" dirty="0"/>
              <a:t>main role is to defend the cell </a:t>
            </a:r>
            <a:r>
              <a:rPr lang="en-US" b="1" dirty="0">
                <a:solidFill>
                  <a:srgbClr val="FF0000"/>
                </a:solidFill>
              </a:rPr>
              <a:t>against oxidation.</a:t>
            </a:r>
            <a:r>
              <a:rPr lang="en-US" dirty="0"/>
              <a:t> </a:t>
            </a:r>
          </a:p>
          <a:p>
            <a:pPr algn="l" rtl="0"/>
            <a:r>
              <a:rPr lang="en-US" b="1" u="sng" dirty="0">
                <a:solidFill>
                  <a:srgbClr val="FF0000"/>
                </a:solidFill>
              </a:rPr>
              <a:t>1-</a:t>
            </a:r>
            <a:r>
              <a:rPr lang="en-US" dirty="0"/>
              <a:t>Antioxidant.   </a:t>
            </a:r>
            <a:r>
              <a:rPr lang="en-US" b="1" u="sng" dirty="0">
                <a:solidFill>
                  <a:srgbClr val="FF0000"/>
                </a:solidFill>
              </a:rPr>
              <a:t>2-</a:t>
            </a:r>
            <a:r>
              <a:rPr lang="en-US" dirty="0"/>
              <a:t>Regulates oxidation reactions.   </a:t>
            </a:r>
            <a:r>
              <a:rPr lang="en-US" b="1" u="sng" dirty="0">
                <a:solidFill>
                  <a:srgbClr val="FF0000"/>
                </a:solidFill>
              </a:rPr>
              <a:t>3-</a:t>
            </a:r>
            <a:r>
              <a:rPr lang="en-US" dirty="0"/>
              <a:t>Cell-membrane stability.  </a:t>
            </a:r>
          </a:p>
          <a:p>
            <a:pPr algn="l" rtl="0"/>
            <a:r>
              <a:rPr lang="en-US" dirty="0"/>
              <a:t> </a:t>
            </a:r>
            <a:r>
              <a:rPr lang="en-US" b="1" u="sng" dirty="0">
                <a:solidFill>
                  <a:srgbClr val="FF0000"/>
                </a:solidFill>
              </a:rPr>
              <a:t>4-</a:t>
            </a:r>
            <a:r>
              <a:rPr lang="en-US" dirty="0"/>
              <a:t>Protect polyunsaturated fatty acids .</a:t>
            </a:r>
          </a:p>
          <a:p>
            <a:pPr algn="l" rtl="0"/>
            <a:r>
              <a:rPr lang="en-US" dirty="0"/>
              <a:t>The primary role of vitamin E within the body is to function as an </a:t>
            </a:r>
            <a:r>
              <a:rPr lang="en-US" b="1" dirty="0"/>
              <a:t>antioxidant</a:t>
            </a:r>
            <a:r>
              <a:rPr lang="en-US" dirty="0"/>
              <a:t>. Vitamin E is considered to be the </a:t>
            </a:r>
            <a:r>
              <a:rPr lang="en-US" b="1" dirty="0"/>
              <a:t>major chain breaking antioxidant in membranes. </a:t>
            </a:r>
            <a:endParaRPr lang="en-US" dirty="0"/>
          </a:p>
          <a:p>
            <a:pPr algn="l"/>
            <a:endParaRPr lang="en-US" dirty="0"/>
          </a:p>
        </p:txBody>
      </p:sp>
    </p:spTree>
    <p:extLst>
      <p:ext uri="{BB962C8B-B14F-4D97-AF65-F5344CB8AC3E}">
        <p14:creationId xmlns:p14="http://schemas.microsoft.com/office/powerpoint/2010/main" val="592054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7BAED4-A139-1A4A-BB3C-6B868A09BF1D}"/>
              </a:ext>
            </a:extLst>
          </p:cNvPr>
          <p:cNvSpPr txBox="1"/>
          <p:nvPr/>
        </p:nvSpPr>
        <p:spPr>
          <a:xfrm>
            <a:off x="107504" y="548680"/>
            <a:ext cx="8928992" cy="4524315"/>
          </a:xfrm>
          <a:prstGeom prst="rect">
            <a:avLst/>
          </a:prstGeom>
          <a:noFill/>
        </p:spPr>
        <p:txBody>
          <a:bodyPr wrap="square">
            <a:spAutoFit/>
          </a:bodyPr>
          <a:lstStyle/>
          <a:p>
            <a:pPr marL="0" algn="l" defTabSz="914400" rtl="0" eaLnBrk="1" latinLnBrk="0" hangingPunct="1"/>
            <a:r>
              <a:rPr lang="en-US" sz="3200" b="0" i="0" u="none" strike="noStrike" dirty="0">
                <a:solidFill>
                  <a:srgbClr val="1F1F1F"/>
                </a:solidFill>
                <a:effectLst/>
                <a:latin typeface="Times New Roman" panose="02020603050405020304" pitchFamily="18" charset="0"/>
                <a:cs typeface="Times New Roman" panose="02020603050405020304" pitchFamily="18" charset="0"/>
              </a:rPr>
              <a:t>Vitamin E requirements are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dependent upon the degree of oxidative stress, the dietary polyunsaturated fatty acid (PUFA) intake and the intake of other antioxidants. </a:t>
            </a:r>
            <a:r>
              <a:rPr lang="en-US" sz="3200" b="0" i="0" u="none" strike="noStrike" dirty="0">
                <a:solidFill>
                  <a:srgbClr val="1F1F1F"/>
                </a:solidFill>
                <a:effectLst/>
                <a:latin typeface="Times New Roman" panose="02020603050405020304" pitchFamily="18" charset="0"/>
                <a:cs typeface="Times New Roman" panose="02020603050405020304" pitchFamily="18" charset="0"/>
              </a:rPr>
              <a:t>Vitamin E </a:t>
            </a:r>
            <a:r>
              <a:rPr lang="en-US" sz="3200" b="1" i="0" u="none" strike="noStrike" dirty="0">
                <a:solidFill>
                  <a:srgbClr val="1F1F1F"/>
                </a:solidFill>
                <a:effectLst/>
                <a:latin typeface="Times New Roman" panose="02020603050405020304" pitchFamily="18" charset="0"/>
                <a:cs typeface="Times New Roman" panose="02020603050405020304" pitchFamily="18" charset="0"/>
              </a:rPr>
              <a:t>activity</a:t>
            </a:r>
            <a:r>
              <a:rPr lang="en-US" sz="3200" b="0" i="0" u="none" strike="noStrike" dirty="0">
                <a:solidFill>
                  <a:srgbClr val="1F1F1F"/>
                </a:solidFill>
                <a:effectLst/>
                <a:latin typeface="Times New Roman" panose="02020603050405020304" pitchFamily="18" charset="0"/>
                <a:cs typeface="Times New Roman" panose="02020603050405020304" pitchFamily="18" charset="0"/>
              </a:rPr>
              <a:t> is dependent upon an “antioxidant network” involving a wide variety of antioxidants and antioxidant enzymes, which functions to maintain vitamin E in its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unoxidized state</a:t>
            </a:r>
            <a:r>
              <a:rPr lang="en-US" sz="3200" b="0" i="0" u="none" strike="noStrike" dirty="0">
                <a:solidFill>
                  <a:srgbClr val="1F1F1F"/>
                </a:solidFill>
                <a:effectLst/>
                <a:latin typeface="Times New Roman" panose="02020603050405020304" pitchFamily="18" charset="0"/>
                <a:cs typeface="Times New Roman" panose="02020603050405020304" pitchFamily="18" charset="0"/>
              </a:rPr>
              <a:t>, ready to intercept and scavenge radicals </a:t>
            </a:r>
            <a:endParaRPr lang="en-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550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9B615-1336-6742-9C85-4D676B2CB5F4}"/>
              </a:ext>
            </a:extLst>
          </p:cNvPr>
          <p:cNvSpPr txBox="1"/>
          <p:nvPr/>
        </p:nvSpPr>
        <p:spPr>
          <a:xfrm>
            <a:off x="5360" y="116632"/>
            <a:ext cx="8959128" cy="1754326"/>
          </a:xfrm>
          <a:prstGeom prst="rect">
            <a:avLst/>
          </a:prstGeom>
          <a:noFill/>
        </p:spPr>
        <p:txBody>
          <a:bodyPr wrap="square">
            <a:spAutoFit/>
          </a:bodyPr>
          <a:lstStyle/>
          <a:p>
            <a:pPr marL="0" algn="ctr" defTabSz="914400" rtl="0" eaLnBrk="1" latinLnBrk="0" hangingPunct="1"/>
            <a:r>
              <a:rPr lang="en-US" sz="2400" b="0" i="0" u="none" strike="noStrike" dirty="0">
                <a:solidFill>
                  <a:srgbClr val="222222"/>
                </a:solidFill>
                <a:effectLst/>
                <a:latin typeface="Times New Roman" panose="02020603050405020304" pitchFamily="18" charset="0"/>
                <a:cs typeface="Times New Roman" panose="02020603050405020304" pitchFamily="18" charset="0"/>
              </a:rPr>
              <a:t>Vitamin E can act as anti-inflammatory through </a:t>
            </a:r>
            <a:r>
              <a:rPr lang="en-US" sz="2400" b="1" i="0" u="none" strike="noStrike" dirty="0">
                <a:solidFill>
                  <a:srgbClr val="FF0000"/>
                </a:solidFill>
                <a:effectLst/>
                <a:latin typeface="Times New Roman" panose="02020603050405020304" pitchFamily="18" charset="0"/>
                <a:cs typeface="Times New Roman" panose="02020603050405020304" pitchFamily="18" charset="0"/>
              </a:rPr>
              <a:t>protein kinase C </a:t>
            </a:r>
            <a:r>
              <a:rPr lang="en-US" sz="2400" b="0" i="0" u="none" strike="noStrike" dirty="0">
                <a:solidFill>
                  <a:srgbClr val="222222"/>
                </a:solidFill>
                <a:effectLst/>
                <a:latin typeface="Times New Roman" panose="02020603050405020304" pitchFamily="18" charset="0"/>
                <a:cs typeface="Times New Roman" panose="02020603050405020304" pitchFamily="18" charset="0"/>
              </a:rPr>
              <a:t>(PKC) inhibition and has antioxidant and neuroprotection properties through the attack to reactive oxygen species (ROS).</a:t>
            </a:r>
          </a:p>
          <a:p>
            <a:pPr marL="0" algn="l" defTabSz="914400" rtl="0" eaLnBrk="1" latinLnBrk="0" hangingPunct="1"/>
            <a:endParaRPr lang="en-US" dirty="0">
              <a:solidFill>
                <a:srgbClr val="222222"/>
              </a:solidFill>
              <a:latin typeface="Arial" panose="020B0604020202020204" pitchFamily="34" charset="0"/>
            </a:endParaRPr>
          </a:p>
          <a:p>
            <a:pPr marL="0" algn="l" defTabSz="914400" rtl="0" eaLnBrk="1" latinLnBrk="0" hangingPunct="1"/>
            <a:endParaRPr lang="en-IQ" dirty="0"/>
          </a:p>
        </p:txBody>
      </p:sp>
      <p:pic>
        <p:nvPicPr>
          <p:cNvPr id="6" name="Picture 2" descr="Ijms 20 00879 g002">
            <a:extLst>
              <a:ext uri="{FF2B5EF4-FFF2-40B4-BE49-F238E27FC236}">
                <a16:creationId xmlns:a16="http://schemas.microsoft.com/office/drawing/2014/main" id="{2122F587-83D5-6842-8904-AC611B1FF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340768"/>
            <a:ext cx="8718550"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304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6669360"/>
          </a:xfrm>
        </p:spPr>
        <p:txBody>
          <a:bodyPr>
            <a:normAutofit fontScale="92500" lnSpcReduction="10000"/>
          </a:bodyPr>
          <a:lstStyle/>
          <a:p>
            <a:pPr algn="ctr" rtl="0"/>
            <a:r>
              <a:rPr lang="en-US" b="1" u="sng" dirty="0"/>
              <a:t>Mechanism of action of antioxidants, vitamin E</a:t>
            </a:r>
            <a:endParaRPr lang="en-US" b="1" dirty="0"/>
          </a:p>
          <a:p>
            <a:pPr algn="l"/>
            <a:r>
              <a:rPr lang="en-US" dirty="0"/>
              <a:t>Free radicals, such as </a:t>
            </a:r>
            <a:r>
              <a:rPr lang="en-US" b="1" dirty="0">
                <a:solidFill>
                  <a:srgbClr val="FF0000"/>
                </a:solidFill>
              </a:rPr>
              <a:t>superoxide, hydroxyl ions and nitric oxide</a:t>
            </a:r>
            <a:r>
              <a:rPr lang="en-US" dirty="0">
                <a:solidFill>
                  <a:srgbClr val="FF0000"/>
                </a:solidFill>
              </a:rPr>
              <a:t> </a:t>
            </a:r>
            <a:r>
              <a:rPr lang="en-US" dirty="0"/>
              <a:t>all contain an unpaired electron. </a:t>
            </a:r>
          </a:p>
          <a:p>
            <a:pPr algn="l"/>
            <a:r>
              <a:rPr lang="en-US" dirty="0"/>
              <a:t>These radicals can have a negative effect on cells causing oxidative damage that leads to cell death. Antioxidants, such as vitamin E due to its lipid solubility is particularly important in protecting cell membranes, prevent cell damage by binding to the free radical and neutralizing its unpaired electron. </a:t>
            </a:r>
          </a:p>
          <a:p>
            <a:pPr algn="l"/>
            <a:r>
              <a:rPr lang="en-US" dirty="0"/>
              <a:t>The resulting </a:t>
            </a:r>
            <a:r>
              <a:rPr lang="en-US" b="1" dirty="0">
                <a:solidFill>
                  <a:srgbClr val="FF0000"/>
                </a:solidFill>
              </a:rPr>
              <a:t>tocopherol radical is then reduced back to tocopherol by glutathione, vitamin</a:t>
            </a:r>
            <a:r>
              <a:rPr lang="en-US" b="1" dirty="0">
                <a:solidFill>
                  <a:srgbClr val="FF0000"/>
                </a:solidFill>
                <a:hlinkClick r:id="rId2"/>
              </a:rPr>
              <a:t> C</a:t>
            </a:r>
            <a:r>
              <a:rPr lang="en-US" b="1" dirty="0">
                <a:solidFill>
                  <a:srgbClr val="FF0000"/>
                </a:solidFill>
              </a:rPr>
              <a:t> or other molecules</a:t>
            </a:r>
            <a:r>
              <a:rPr lang="en-US" b="1" dirty="0"/>
              <a:t>.</a:t>
            </a:r>
            <a:r>
              <a:rPr lang="en-US" dirty="0"/>
              <a:t> Thus </a:t>
            </a:r>
            <a:r>
              <a:rPr lang="en-US" b="1" dirty="0">
                <a:solidFill>
                  <a:srgbClr val="FF0000"/>
                </a:solidFill>
              </a:rPr>
              <a:t>the free hydroxyl group </a:t>
            </a:r>
            <a:r>
              <a:rPr lang="en-US" b="1" dirty="0"/>
              <a:t>on the aromatic ring</a:t>
            </a:r>
            <a:r>
              <a:rPr lang="en-US" dirty="0"/>
              <a:t> is responsible for the antioxidant properties. </a:t>
            </a:r>
          </a:p>
          <a:p>
            <a:endParaRPr lang="ar-IQ" dirty="0"/>
          </a:p>
        </p:txBody>
      </p:sp>
    </p:spTree>
    <p:extLst>
      <p:ext uri="{BB962C8B-B14F-4D97-AF65-F5344CB8AC3E}">
        <p14:creationId xmlns:p14="http://schemas.microsoft.com/office/powerpoint/2010/main" val="26806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863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AC8573F9-2201-7745-94D7-C9279B9F8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551" y="2132856"/>
            <a:ext cx="5040560" cy="4536504"/>
          </a:xfrm>
          <a:prstGeom prst="rect">
            <a:avLst/>
          </a:prstGeom>
        </p:spPr>
      </p:pic>
      <p:sp>
        <p:nvSpPr>
          <p:cNvPr id="4" name="TextBox 3">
            <a:extLst>
              <a:ext uri="{FF2B5EF4-FFF2-40B4-BE49-F238E27FC236}">
                <a16:creationId xmlns:a16="http://schemas.microsoft.com/office/drawing/2014/main" id="{C381A280-E53A-754F-AB5E-DC951236F304}"/>
              </a:ext>
            </a:extLst>
          </p:cNvPr>
          <p:cNvSpPr txBox="1"/>
          <p:nvPr/>
        </p:nvSpPr>
        <p:spPr>
          <a:xfrm>
            <a:off x="225127" y="188640"/>
            <a:ext cx="8856984" cy="5509200"/>
          </a:xfrm>
          <a:prstGeom prst="rect">
            <a:avLst/>
          </a:prstGeom>
          <a:noFill/>
        </p:spPr>
        <p:txBody>
          <a:bodyPr wrap="square">
            <a:spAutoFit/>
          </a:bodyPr>
          <a:lstStyle/>
          <a:p>
            <a:pPr marL="0" algn="l" defTabSz="914400" rtl="0" eaLnBrk="1" latinLnBrk="0" hangingPunct="1"/>
            <a:r>
              <a:rPr lang="en-US" sz="3200" b="1" i="0" u="none" strike="noStrike" dirty="0">
                <a:solidFill>
                  <a:srgbClr val="FF0000"/>
                </a:solidFill>
                <a:effectLst/>
                <a:latin typeface="Times New Roman" panose="02020603050405020304" pitchFamily="18" charset="0"/>
                <a:cs typeface="Times New Roman" panose="02020603050405020304" pitchFamily="18" charset="0"/>
              </a:rPr>
              <a:t>Reactive oxygen species </a:t>
            </a:r>
            <a:r>
              <a:rPr lang="en-US" sz="3200" b="0" i="0" u="none" strike="noStrike" dirty="0">
                <a:solidFill>
                  <a:srgbClr val="212121"/>
                </a:solidFill>
                <a:effectLst/>
                <a:latin typeface="Times New Roman" panose="02020603050405020304" pitchFamily="18" charset="0"/>
                <a:cs typeface="Times New Roman" panose="02020603050405020304" pitchFamily="18" charset="0"/>
              </a:rPr>
              <a:t>and various electrophiles are involved in the etiology of diseases varying from cancer to cardiovascular and pulmonary disorders. The human body is protected </a:t>
            </a:r>
          </a:p>
          <a:p>
            <a:pPr marL="0" algn="l" defTabSz="914400" rtl="0" eaLnBrk="1" latinLnBrk="0" hangingPunct="1"/>
            <a:r>
              <a:rPr lang="en-US" sz="3200" b="0" i="0" u="none" strike="noStrike" dirty="0">
                <a:solidFill>
                  <a:srgbClr val="212121"/>
                </a:solidFill>
                <a:effectLst/>
                <a:latin typeface="Times New Roman" panose="02020603050405020304" pitchFamily="18" charset="0"/>
                <a:cs typeface="Times New Roman" panose="02020603050405020304" pitchFamily="18" charset="0"/>
              </a:rPr>
              <a:t>against damaging </a:t>
            </a:r>
          </a:p>
          <a:p>
            <a:pPr marL="0" algn="l" defTabSz="914400" rtl="0" eaLnBrk="1" latinLnBrk="0" hangingPunct="1"/>
            <a:r>
              <a:rPr lang="en-US" sz="3200" b="0" i="0" u="none" strike="noStrike" dirty="0">
                <a:solidFill>
                  <a:srgbClr val="212121"/>
                </a:solidFill>
                <a:effectLst/>
                <a:latin typeface="Times New Roman" panose="02020603050405020304" pitchFamily="18" charset="0"/>
                <a:cs typeface="Times New Roman" panose="02020603050405020304" pitchFamily="18" charset="0"/>
              </a:rPr>
              <a:t>effects of these </a:t>
            </a:r>
          </a:p>
          <a:p>
            <a:pPr marL="0" algn="l" defTabSz="914400" rtl="0" eaLnBrk="1" latinLnBrk="0" hangingPunct="1"/>
            <a:r>
              <a:rPr lang="en-US" sz="3200" b="0" i="0" u="none" strike="noStrike" dirty="0">
                <a:solidFill>
                  <a:srgbClr val="212121"/>
                </a:solidFill>
                <a:effectLst/>
                <a:latin typeface="Times New Roman" panose="02020603050405020304" pitchFamily="18" charset="0"/>
                <a:cs typeface="Times New Roman" panose="02020603050405020304" pitchFamily="18" charset="0"/>
              </a:rPr>
              <a:t>compounds </a:t>
            </a:r>
          </a:p>
          <a:p>
            <a:pPr marL="0" algn="l" defTabSz="914400" rtl="0" eaLnBrk="1" latinLnBrk="0" hangingPunct="1"/>
            <a:r>
              <a:rPr lang="en-US" sz="3200" b="0" i="0" u="none" strike="noStrike" dirty="0">
                <a:solidFill>
                  <a:srgbClr val="212121"/>
                </a:solidFill>
                <a:effectLst/>
                <a:latin typeface="Times New Roman" panose="02020603050405020304" pitchFamily="18" charset="0"/>
                <a:cs typeface="Times New Roman" panose="02020603050405020304" pitchFamily="18" charset="0"/>
              </a:rPr>
              <a:t>by a wide variety of </a:t>
            </a:r>
          </a:p>
          <a:p>
            <a:pPr marL="0" algn="l" defTabSz="914400" rtl="0" eaLnBrk="1" latinLnBrk="0" hangingPunct="1"/>
            <a:r>
              <a:rPr lang="en-US" sz="3200" b="0" i="0" u="none" strike="noStrike" dirty="0">
                <a:solidFill>
                  <a:srgbClr val="212121"/>
                </a:solidFill>
                <a:effectLst/>
                <a:latin typeface="Times New Roman" panose="02020603050405020304" pitchFamily="18" charset="0"/>
                <a:cs typeface="Times New Roman" panose="02020603050405020304" pitchFamily="18" charset="0"/>
              </a:rPr>
              <a:t>systems. An important </a:t>
            </a:r>
          </a:p>
          <a:p>
            <a:pPr marL="0" algn="l" defTabSz="914400" rtl="0" eaLnBrk="1" latinLnBrk="0" hangingPunct="1"/>
            <a:r>
              <a:rPr lang="en-US" sz="3200" b="0" i="0" u="none" strike="noStrike" dirty="0">
                <a:solidFill>
                  <a:srgbClr val="212121"/>
                </a:solidFill>
                <a:effectLst/>
                <a:latin typeface="Times New Roman" panose="02020603050405020304" pitchFamily="18" charset="0"/>
                <a:cs typeface="Times New Roman" panose="02020603050405020304" pitchFamily="18" charset="0"/>
              </a:rPr>
              <a:t>line of defense is </a:t>
            </a:r>
          </a:p>
          <a:p>
            <a:pPr marL="0" algn="l" defTabSz="914400" rtl="0" eaLnBrk="1" latinLnBrk="0" hangingPunct="1"/>
            <a:r>
              <a:rPr lang="en-US" sz="3200" b="0" i="0" u="none" strike="noStrike" dirty="0">
                <a:solidFill>
                  <a:srgbClr val="212121"/>
                </a:solidFill>
                <a:effectLst/>
                <a:latin typeface="Times New Roman" panose="02020603050405020304" pitchFamily="18" charset="0"/>
                <a:cs typeface="Times New Roman" panose="02020603050405020304" pitchFamily="18" charset="0"/>
              </a:rPr>
              <a:t>formed by antioxidants. </a:t>
            </a:r>
          </a:p>
        </p:txBody>
      </p:sp>
    </p:spTree>
    <p:extLst>
      <p:ext uri="{BB962C8B-B14F-4D97-AF65-F5344CB8AC3E}">
        <p14:creationId xmlns:p14="http://schemas.microsoft.com/office/powerpoint/2010/main" val="3785735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A8D001-A829-C247-A5BA-9A602FF4A0C9}"/>
              </a:ext>
            </a:extLst>
          </p:cNvPr>
          <p:cNvSpPr txBox="1"/>
          <p:nvPr/>
        </p:nvSpPr>
        <p:spPr>
          <a:xfrm>
            <a:off x="107504" y="116632"/>
            <a:ext cx="9008924" cy="6555641"/>
          </a:xfrm>
          <a:prstGeom prst="rect">
            <a:avLst/>
          </a:prstGeom>
          <a:noFill/>
        </p:spPr>
        <p:txBody>
          <a:bodyPr wrap="square">
            <a:spAutoFit/>
          </a:bodyPr>
          <a:lstStyle/>
          <a:p>
            <a:pPr marL="0" algn="l" defTabSz="914400" rtl="0" eaLnBrk="1" latinLnBrk="0" hangingPunct="1"/>
            <a:r>
              <a:rPr lang="en-US" sz="2800" b="1" i="0" u="sng" strike="noStrike" dirty="0">
                <a:solidFill>
                  <a:srgbClr val="FF0000"/>
                </a:solidFill>
                <a:effectLst/>
                <a:latin typeface="Times New Roman" panose="02020603050405020304" pitchFamily="18" charset="0"/>
                <a:cs typeface="Times New Roman" panose="02020603050405020304" pitchFamily="18" charset="0"/>
              </a:rPr>
              <a:t>The glutathione-dependent enzymes form another line of defense </a:t>
            </a:r>
            <a:r>
              <a:rPr lang="en-US" sz="2800" b="0" i="0" u="none" strike="noStrike" dirty="0">
                <a:solidFill>
                  <a:srgbClr val="212121"/>
                </a:solidFill>
                <a:effectLst/>
                <a:latin typeface="Times New Roman" panose="02020603050405020304" pitchFamily="18" charset="0"/>
                <a:cs typeface="Times New Roman" panose="02020603050405020304" pitchFamily="18" charset="0"/>
              </a:rPr>
              <a:t>Two important enzymes in this class are the free radical reductase and glutathione S-transferases (GSTs). </a:t>
            </a:r>
          </a:p>
          <a:p>
            <a:pPr marL="0" algn="l" defTabSz="914400" rtl="0" eaLnBrk="1" latinLnBrk="0" hangingPunct="1"/>
            <a:r>
              <a:rPr lang="en-US" sz="2800" b="0" i="0" u="none" strike="noStrike" dirty="0">
                <a:solidFill>
                  <a:srgbClr val="212121"/>
                </a:solidFill>
                <a:effectLst/>
                <a:latin typeface="Times New Roman" panose="02020603050405020304" pitchFamily="18" charset="0"/>
                <a:cs typeface="Times New Roman" panose="02020603050405020304" pitchFamily="18" charset="0"/>
              </a:rPr>
              <a:t>The GSTs are a family of phase II detoxification enzymes. They can catalyze glutathione conjugation with various electrophiles. In most cases the electrophiles are detoxified by this conjugation, but in some cases the electrophiles are activated. </a:t>
            </a:r>
          </a:p>
          <a:p>
            <a:pPr marL="0" algn="l" defTabSz="914400" rtl="0" eaLnBrk="1" latinLnBrk="0" hangingPunct="1"/>
            <a:r>
              <a:rPr lang="en-US" sz="2800" b="0" i="0" u="none" strike="noStrike" dirty="0">
                <a:solidFill>
                  <a:srgbClr val="212121"/>
                </a:solidFill>
                <a:effectLst/>
                <a:latin typeface="Times New Roman" panose="02020603050405020304" pitchFamily="18" charset="0"/>
                <a:cs typeface="Times New Roman" panose="02020603050405020304" pitchFamily="18" charset="0"/>
              </a:rPr>
              <a:t>Antioxidants do not act in isolation but form an intricate network. It is, for instance, known that vitamin E, together with glutathione (GSH) and a membrane-bound heat labile GSH-dependent factor, presumably an enzyme, can prevent damaging effects of reactive oxygen species on polyunsaturated fatty acids in </a:t>
            </a:r>
            <a:r>
              <a:rPr lang="en-US" sz="2800" b="0" i="0" u="none" strike="noStrike" dirty="0" err="1">
                <a:solidFill>
                  <a:srgbClr val="212121"/>
                </a:solidFill>
                <a:effectLst/>
                <a:latin typeface="Times New Roman" panose="02020603050405020304" pitchFamily="18" charset="0"/>
                <a:cs typeface="Times New Roman" panose="02020603050405020304" pitchFamily="18" charset="0"/>
              </a:rPr>
              <a:t>biomembranes</a:t>
            </a:r>
            <a:r>
              <a:rPr lang="en-US" sz="2800" b="0" i="0" u="none" strike="noStrike" dirty="0">
                <a:solidFill>
                  <a:srgbClr val="212121"/>
                </a:solidFill>
                <a:effectLst/>
                <a:latin typeface="Times New Roman" panose="02020603050405020304" pitchFamily="18" charset="0"/>
                <a:cs typeface="Times New Roman" panose="02020603050405020304" pitchFamily="18" charset="0"/>
              </a:rPr>
              <a:t> (lipid peroxidation).</a:t>
            </a:r>
          </a:p>
        </p:txBody>
      </p:sp>
    </p:spTree>
    <p:extLst>
      <p:ext uri="{BB962C8B-B14F-4D97-AF65-F5344CB8AC3E}">
        <p14:creationId xmlns:p14="http://schemas.microsoft.com/office/powerpoint/2010/main" val="3149670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FB70222-28CA-0C45-BB15-549576117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2258"/>
            <a:ext cx="8856984" cy="58810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23D5A63-FEAB-024B-8B2F-405F34F837B8}"/>
              </a:ext>
            </a:extLst>
          </p:cNvPr>
          <p:cNvSpPr txBox="1"/>
          <p:nvPr/>
        </p:nvSpPr>
        <p:spPr>
          <a:xfrm>
            <a:off x="755576" y="6300027"/>
            <a:ext cx="7632848" cy="369332"/>
          </a:xfrm>
          <a:prstGeom prst="rect">
            <a:avLst/>
          </a:prstGeom>
          <a:noFill/>
        </p:spPr>
        <p:txBody>
          <a:bodyPr wrap="square">
            <a:spAutoFit/>
          </a:bodyPr>
          <a:lstStyle/>
          <a:p>
            <a:pPr marL="0" algn="l" defTabSz="914400" rtl="0" eaLnBrk="1" latinLnBrk="0" hangingPunct="1"/>
            <a:r>
              <a:rPr lang="en-US" dirty="0">
                <a:solidFill>
                  <a:srgbClr val="333333"/>
                </a:solidFill>
                <a:latin typeface="Inter"/>
              </a:rPr>
              <a:t>R</a:t>
            </a:r>
            <a:r>
              <a:rPr lang="en-US" b="0" i="0" u="none" strike="noStrike" dirty="0">
                <a:solidFill>
                  <a:srgbClr val="333333"/>
                </a:solidFill>
                <a:effectLst/>
                <a:latin typeface="Inter"/>
              </a:rPr>
              <a:t>educed (GSH) and oxidized (GSSG) glutathione </a:t>
            </a:r>
            <a:endParaRPr lang="en-IQ" dirty="0"/>
          </a:p>
        </p:txBody>
      </p:sp>
    </p:spTree>
    <p:extLst>
      <p:ext uri="{BB962C8B-B14F-4D97-AF65-F5344CB8AC3E}">
        <p14:creationId xmlns:p14="http://schemas.microsoft.com/office/powerpoint/2010/main" val="5223679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FD94F4-775E-8E44-9CD3-3EF874E57977}"/>
              </a:ext>
            </a:extLst>
          </p:cNvPr>
          <p:cNvSpPr txBox="1"/>
          <p:nvPr/>
        </p:nvSpPr>
        <p:spPr>
          <a:xfrm>
            <a:off x="227176" y="184341"/>
            <a:ext cx="8809319" cy="1384995"/>
          </a:xfrm>
          <a:prstGeom prst="rect">
            <a:avLst/>
          </a:prstGeom>
          <a:noFill/>
        </p:spPr>
        <p:txBody>
          <a:bodyPr wrap="square">
            <a:spAutoFit/>
          </a:bodyPr>
          <a:lstStyle/>
          <a:p>
            <a:pPr algn="l"/>
            <a:r>
              <a:rPr lang="en-US" sz="2800" b="0" i="0" u="none" strike="noStrike" dirty="0">
                <a:solidFill>
                  <a:srgbClr val="111111"/>
                </a:solidFill>
                <a:effectLst/>
                <a:latin typeface="Times New Roman" panose="02020603050405020304" pitchFamily="18" charset="0"/>
                <a:cs typeface="Times New Roman" panose="02020603050405020304" pitchFamily="18" charset="0"/>
              </a:rPr>
              <a:t>The hydroxyl group on chromanol ring can donate its hydrogen atom to a free radical resulting in a delocalized and stabilized unpaired electron, vitamin E radical.</a:t>
            </a:r>
          </a:p>
        </p:txBody>
      </p:sp>
      <p:pic>
        <p:nvPicPr>
          <p:cNvPr id="2052" name="Picture 4">
            <a:extLst>
              <a:ext uri="{FF2B5EF4-FFF2-40B4-BE49-F238E27FC236}">
                <a16:creationId xmlns:a16="http://schemas.microsoft.com/office/drawing/2014/main" id="{260D9B4B-191B-0445-8024-30A747602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6" y="1772815"/>
            <a:ext cx="8665304" cy="490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169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712967"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06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11D3E62-A293-2246-9AD9-1720C991A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477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48C870-6AA4-0143-921B-041B6221F7B6}"/>
              </a:ext>
            </a:extLst>
          </p:cNvPr>
          <p:cNvSpPr txBox="1"/>
          <p:nvPr/>
        </p:nvSpPr>
        <p:spPr>
          <a:xfrm>
            <a:off x="129059" y="116632"/>
            <a:ext cx="8913341" cy="2677656"/>
          </a:xfrm>
          <a:prstGeom prst="rect">
            <a:avLst/>
          </a:prstGeom>
          <a:noFill/>
        </p:spPr>
        <p:txBody>
          <a:bodyPr wrap="square">
            <a:spAutoFit/>
          </a:bodyPr>
          <a:lstStyle/>
          <a:p>
            <a:pPr marL="0" algn="l" defTabSz="914400" rtl="0" eaLnBrk="1" latinLnBrk="0" hangingPunct="1"/>
            <a:r>
              <a:rPr lang="en-US" sz="2800" b="1" i="0" u="none" strike="noStrike" dirty="0">
                <a:solidFill>
                  <a:srgbClr val="FF0000"/>
                </a:solidFill>
                <a:effectLst/>
                <a:latin typeface="Times New Roman" panose="02020603050405020304" pitchFamily="18" charset="0"/>
                <a:cs typeface="Times New Roman" panose="02020603050405020304" pitchFamily="18" charset="0"/>
              </a:rPr>
              <a:t>Interaction between hydrophilic antioxidants and vitamin E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in the scavenging of lipoperoxyl radicals formed in the cellular membrane. </a:t>
            </a:r>
          </a:p>
          <a:p>
            <a:pPr marL="0" algn="l" defTabSz="914400" rtl="0" eaLnBrk="1" latinLnBrk="0" hangingPunct="1"/>
            <a:r>
              <a:rPr lang="en-US" sz="2800" b="1" u="sng" dirty="0">
                <a:solidFill>
                  <a:srgbClr val="FF0000"/>
                </a:solidFill>
                <a:latin typeface="Times New Roman" panose="02020603050405020304" pitchFamily="18" charset="0"/>
                <a:cs typeface="Times New Roman" panose="02020603050405020304" pitchFamily="18" charset="0"/>
              </a:rPr>
              <a:t>(1)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Hexose monophosphate shunt </a:t>
            </a:r>
          </a:p>
          <a:p>
            <a:pPr algn="l" defTabSz="914400" rtl="0" eaLnBrk="1" latinLnBrk="0" hangingPunct="1"/>
            <a:r>
              <a:rPr lang="en-US" sz="2800" b="0" i="0" u="none" strike="noStrike" dirty="0">
                <a:solidFill>
                  <a:srgbClr val="222222"/>
                </a:solidFill>
                <a:effectLst/>
                <a:latin typeface="Times New Roman" panose="02020603050405020304" pitchFamily="18" charset="0"/>
                <a:cs typeface="Times New Roman" panose="02020603050405020304" pitchFamily="18" charset="0"/>
              </a:rPr>
              <a:t>and GSH-reductase activity</a:t>
            </a:r>
          </a:p>
          <a:p>
            <a:pPr algn="l" defTabSz="914400" rtl="0" eaLnBrk="1" latinLnBrk="0" hangingPunct="1"/>
            <a:r>
              <a:rPr lang="en-US" sz="2800" b="1" i="0" u="sng" strike="noStrike" dirty="0">
                <a:solidFill>
                  <a:srgbClr val="FF0000"/>
                </a:solidFill>
                <a:effectLst/>
                <a:latin typeface="Times New Roman" panose="02020603050405020304" pitchFamily="18" charset="0"/>
                <a:cs typeface="Times New Roman" panose="02020603050405020304" pitchFamily="18" charset="0"/>
              </a:rPr>
              <a:t>(2)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Membrane GSH-peroxidase activity.</a:t>
            </a:r>
            <a:endParaRPr lang="en-IQ" sz="2800"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8CA3A975-802E-554F-BF73-5E4A8E544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24944"/>
            <a:ext cx="8424936" cy="3793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0296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68" y="3429000"/>
            <a:ext cx="8640960" cy="2636912"/>
          </a:xfrm>
        </p:spPr>
        <p:txBody>
          <a:bodyPr>
            <a:normAutofit/>
          </a:bodyPr>
          <a:lstStyle/>
          <a:p>
            <a:pPr algn="l" rtl="0"/>
            <a:r>
              <a:rPr lang="en-US" baseline="30000" dirty="0"/>
              <a:t>.</a:t>
            </a:r>
            <a:endParaRPr lang="en-US" dirty="0"/>
          </a:p>
        </p:txBody>
      </p:sp>
      <p:sp>
        <p:nvSpPr>
          <p:cNvPr id="5" name="TextBox 4">
            <a:extLst>
              <a:ext uri="{FF2B5EF4-FFF2-40B4-BE49-F238E27FC236}">
                <a16:creationId xmlns:a16="http://schemas.microsoft.com/office/drawing/2014/main" id="{70C32A71-A512-0040-A861-052849C0A936}"/>
              </a:ext>
            </a:extLst>
          </p:cNvPr>
          <p:cNvSpPr txBox="1"/>
          <p:nvPr/>
        </p:nvSpPr>
        <p:spPr>
          <a:xfrm>
            <a:off x="107504" y="260648"/>
            <a:ext cx="8928992" cy="6555641"/>
          </a:xfrm>
          <a:prstGeom prst="rect">
            <a:avLst/>
          </a:prstGeom>
          <a:noFill/>
        </p:spPr>
        <p:txBody>
          <a:bodyPr wrap="square">
            <a:spAutoFit/>
          </a:bodyPr>
          <a:lstStyle/>
          <a:p>
            <a:pPr marL="0" algn="ctr" defTabSz="914400" rtl="0" eaLnBrk="1" latinLnBrk="0" hangingPunct="1"/>
            <a:r>
              <a:rPr lang="en-US" sz="4000" b="1" u="sng" dirty="0">
                <a:latin typeface="Times New Roman" panose="02020603050405020304" pitchFamily="18" charset="0"/>
                <a:cs typeface="Times New Roman" panose="02020603050405020304" pitchFamily="18" charset="0"/>
              </a:rPr>
              <a:t>Deficiency</a:t>
            </a:r>
            <a:r>
              <a:rPr lang="en-US" sz="3200" b="1" u="sng" dirty="0">
                <a:latin typeface="Times New Roman" panose="02020603050405020304" pitchFamily="18" charset="0"/>
                <a:cs typeface="Times New Roman" panose="02020603050405020304" pitchFamily="18" charset="0"/>
              </a:rPr>
              <a:t> </a:t>
            </a:r>
          </a:p>
          <a:p>
            <a:pPr marL="0" algn="l" defTabSz="914400" rtl="0" eaLnBrk="1" latinLnBrk="0" hangingPunct="1"/>
            <a:r>
              <a:rPr lang="en-US" sz="3200" b="0" i="0" u="none" strike="noStrike" dirty="0">
                <a:solidFill>
                  <a:srgbClr val="212121"/>
                </a:solidFill>
                <a:effectLst/>
                <a:latin typeface="Times New Roman" panose="02020603050405020304" pitchFamily="18" charset="0"/>
                <a:cs typeface="Times New Roman" panose="02020603050405020304" pitchFamily="18" charset="0"/>
              </a:rPr>
              <a:t>It happens almost exclusively in people with an inherited or acquired condition that </a:t>
            </a:r>
            <a:r>
              <a:rPr lang="en-US" sz="3200" b="0" i="0" u="none" strike="noStrike" dirty="0">
                <a:solidFill>
                  <a:srgbClr val="FF0000"/>
                </a:solidFill>
                <a:effectLst/>
                <a:latin typeface="Times New Roman" panose="02020603050405020304" pitchFamily="18" charset="0"/>
                <a:cs typeface="Times New Roman" panose="02020603050405020304" pitchFamily="18" charset="0"/>
              </a:rPr>
              <a:t>impairs their ability to absorb </a:t>
            </a:r>
            <a:r>
              <a:rPr lang="en-US" sz="3200" b="0" i="0" u="none" strike="noStrike" dirty="0">
                <a:solidFill>
                  <a:srgbClr val="212121"/>
                </a:solidFill>
                <a:effectLst/>
                <a:latin typeface="Times New Roman" panose="02020603050405020304" pitchFamily="18" charset="0"/>
                <a:cs typeface="Times New Roman" panose="02020603050405020304" pitchFamily="18" charset="0"/>
              </a:rPr>
              <a:t>the vitamin (for instance, cystic fibrosis, short bowel syndrome or bile duct obstruction) and in those who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cannot absorb dietary fat </a:t>
            </a:r>
            <a:r>
              <a:rPr lang="en-US" sz="3200" b="0" i="0" u="none" strike="noStrike" dirty="0">
                <a:solidFill>
                  <a:srgbClr val="212121"/>
                </a:solidFill>
                <a:effectLst/>
                <a:latin typeface="Times New Roman" panose="02020603050405020304" pitchFamily="18" charset="0"/>
                <a:cs typeface="Times New Roman" panose="02020603050405020304" pitchFamily="18" charset="0"/>
              </a:rPr>
              <a:t>or have rare disorders of fat metabolism.</a:t>
            </a:r>
          </a:p>
          <a:p>
            <a:pPr algn="l" rtl="0"/>
            <a:r>
              <a:rPr lang="en-US" sz="3200" dirty="0">
                <a:latin typeface="Times New Roman" panose="02020603050405020304" pitchFamily="18" charset="0"/>
                <a:cs typeface="Times New Roman" panose="02020603050405020304" pitchFamily="18" charset="0"/>
                <a:hlinkClick r:id="rId2" tooltip="Vitamin E"/>
              </a:rPr>
              <a:t>Vitamin E</a:t>
            </a:r>
            <a:r>
              <a:rPr lang="en-US" sz="3200" dirty="0">
                <a:latin typeface="Times New Roman" panose="02020603050405020304" pitchFamily="18" charset="0"/>
                <a:cs typeface="Times New Roman" panose="02020603050405020304" pitchFamily="18" charset="0"/>
              </a:rPr>
              <a:t> deficiency causes </a:t>
            </a:r>
            <a:r>
              <a:rPr lang="en-US" sz="3200" b="1" dirty="0">
                <a:solidFill>
                  <a:srgbClr val="FF0000"/>
                </a:solidFill>
                <a:latin typeface="Times New Roman" panose="02020603050405020304" pitchFamily="18" charset="0"/>
                <a:cs typeface="Times New Roman" panose="02020603050405020304" pitchFamily="18" charset="0"/>
              </a:rPr>
              <a:t>neurological problems </a:t>
            </a:r>
            <a:r>
              <a:rPr lang="en-US" sz="3200" dirty="0">
                <a:latin typeface="Times New Roman" panose="02020603050405020304" pitchFamily="18" charset="0"/>
                <a:cs typeface="Times New Roman" panose="02020603050405020304" pitchFamily="18" charset="0"/>
              </a:rPr>
              <a:t>due to poor nerve conduction.</a:t>
            </a:r>
          </a:p>
          <a:p>
            <a:pPr algn="l" rtl="0"/>
            <a:r>
              <a:rPr lang="en-US" sz="3200" dirty="0">
                <a:latin typeface="Times New Roman" panose="02020603050405020304" pitchFamily="18" charset="0"/>
                <a:cs typeface="Times New Roman" panose="02020603050405020304" pitchFamily="18" charset="0"/>
              </a:rPr>
              <a:t>Deficiency can also cause </a:t>
            </a:r>
            <a:r>
              <a:rPr lang="en-US" sz="3200" dirty="0">
                <a:latin typeface="Times New Roman" panose="02020603050405020304" pitchFamily="18" charset="0"/>
                <a:cs typeface="Times New Roman" panose="02020603050405020304" pitchFamily="18" charset="0"/>
                <a:hlinkClick r:id="rId3" tooltip="Anemia"/>
              </a:rPr>
              <a:t>anemia</a:t>
            </a:r>
            <a:r>
              <a:rPr lang="en-US" sz="3200" dirty="0">
                <a:latin typeface="Times New Roman" panose="02020603050405020304" pitchFamily="18" charset="0"/>
                <a:cs typeface="Times New Roman" panose="02020603050405020304" pitchFamily="18" charset="0"/>
              </a:rPr>
              <a:t> due to oxidative damage to red blood cells, </a:t>
            </a:r>
            <a:r>
              <a:rPr lang="en-US" sz="3200" dirty="0">
                <a:latin typeface="Times New Roman" panose="02020603050405020304" pitchFamily="18" charset="0"/>
                <a:cs typeface="Times New Roman" panose="02020603050405020304" pitchFamily="18" charset="0"/>
                <a:hlinkClick r:id="rId4" tooltip="Retinopathy"/>
              </a:rPr>
              <a:t>retinopathy</a:t>
            </a:r>
            <a:r>
              <a:rPr lang="en-US" sz="3200" dirty="0">
                <a:latin typeface="Times New Roman" panose="02020603050405020304" pitchFamily="18" charset="0"/>
                <a:cs typeface="Times New Roman" panose="02020603050405020304" pitchFamily="18" charset="0"/>
              </a:rPr>
              <a:t> and impairment of the </a:t>
            </a:r>
            <a:r>
              <a:rPr lang="en-US" sz="3200" dirty="0">
                <a:latin typeface="Times New Roman" panose="02020603050405020304" pitchFamily="18" charset="0"/>
                <a:cs typeface="Times New Roman" panose="02020603050405020304" pitchFamily="18" charset="0"/>
                <a:hlinkClick r:id="rId5" tooltip="Immune response"/>
              </a:rPr>
              <a:t>immune response</a:t>
            </a:r>
            <a:endParaRPr lang="en-US" sz="3200" dirty="0">
              <a:solidFill>
                <a:srgbClr val="212121"/>
              </a:solidFill>
              <a:latin typeface="Times New Roman" panose="02020603050405020304" pitchFamily="18" charset="0"/>
              <a:cs typeface="Times New Roman" panose="02020603050405020304" pitchFamily="18" charset="0"/>
            </a:endParaRPr>
          </a:p>
          <a:p>
            <a:pPr marL="0" algn="l" defTabSz="914400" rtl="0" eaLnBrk="1" latinLnBrk="0" hangingPunct="1"/>
            <a:r>
              <a:rPr lang="en-US" sz="2800" b="0" i="0" u="none" strike="noStrike" dirty="0">
                <a:solidFill>
                  <a:srgbClr val="212121"/>
                </a:solidFill>
                <a:effectLst/>
                <a:latin typeface="Times New Roman" panose="02020603050405020304" pitchFamily="18" charset="0"/>
                <a:cs typeface="Times New Roman" panose="02020603050405020304" pitchFamily="18" charset="0"/>
              </a:rPr>
              <a:t> </a:t>
            </a:r>
            <a:endParaRPr lang="en-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217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4664"/>
            <a:ext cx="9144000" cy="6453336"/>
          </a:xfrm>
        </p:spPr>
        <p:txBody>
          <a:bodyPr>
            <a:normAutofit/>
          </a:bodyPr>
          <a:lstStyle/>
          <a:p>
            <a:pPr algn="l" rtl="0" fontAlgn="base"/>
            <a:r>
              <a:rPr lang="en-US" dirty="0"/>
              <a:t>The existence of a lack of vitamin E is rare. </a:t>
            </a:r>
          </a:p>
          <a:p>
            <a:pPr algn="l" rtl="0" fontAlgn="base"/>
            <a:r>
              <a:rPr lang="en-US" dirty="0"/>
              <a:t>If this occurs, it is manifested in specific cases, that is, in the following three situations:</a:t>
            </a:r>
          </a:p>
          <a:p>
            <a:pPr lvl="0" algn="l" rtl="0" fontAlgn="base"/>
            <a:r>
              <a:rPr lang="en-US" b="1" u="sng" dirty="0">
                <a:solidFill>
                  <a:srgbClr val="FF0000"/>
                </a:solidFill>
              </a:rPr>
              <a:t>1-</a:t>
            </a:r>
            <a:r>
              <a:rPr lang="en-US" dirty="0"/>
              <a:t>Persons with a difficulty of absorbing or secreting bile or who suffer from fat metabolism-related disease (celiac disease or cystic fibrosis)</a:t>
            </a:r>
          </a:p>
          <a:p>
            <a:pPr lvl="0" algn="l" rtl="0" fontAlgn="base"/>
            <a:r>
              <a:rPr lang="en-US" b="1" u="sng" dirty="0">
                <a:solidFill>
                  <a:srgbClr val="FF0000"/>
                </a:solidFill>
              </a:rPr>
              <a:t>2-</a:t>
            </a:r>
            <a:r>
              <a:rPr lang="en-US" dirty="0"/>
              <a:t>Premature infants (with Very low birth weight, VLB) who weigh &lt;1,500 grams at birth</a:t>
            </a:r>
          </a:p>
          <a:p>
            <a:pPr lvl="0" algn="l" rtl="0" fontAlgn="base"/>
            <a:r>
              <a:rPr lang="en-US" b="1" u="sng" dirty="0">
                <a:solidFill>
                  <a:srgbClr val="FF0000"/>
                </a:solidFill>
              </a:rPr>
              <a:t>3-</a:t>
            </a:r>
            <a:r>
              <a:rPr lang="en-US" dirty="0"/>
              <a:t>Persons with genetic abnormalities in alpha-tocopherol transporter proteins.</a:t>
            </a:r>
          </a:p>
        </p:txBody>
      </p:sp>
    </p:spTree>
    <p:extLst>
      <p:ext uri="{BB962C8B-B14F-4D97-AF65-F5344CB8AC3E}">
        <p14:creationId xmlns:p14="http://schemas.microsoft.com/office/powerpoint/2010/main" val="245974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0"/>
            <a:ext cx="8856984" cy="6741368"/>
          </a:xfrm>
        </p:spPr>
        <p:txBody>
          <a:bodyPr>
            <a:normAutofit/>
          </a:bodyPr>
          <a:lstStyle/>
          <a:p>
            <a:pPr algn="l"/>
            <a:r>
              <a:rPr lang="en-US" sz="3600" dirty="0">
                <a:latin typeface="Times New Roman" panose="02020603050405020304" pitchFamily="18" charset="0"/>
                <a:cs typeface="Times New Roman" panose="02020603050405020304" pitchFamily="18" charset="0"/>
              </a:rPr>
              <a:t>Vitamins are classified by their </a:t>
            </a:r>
            <a:r>
              <a:rPr lang="en-US" sz="4000" b="1" dirty="0">
                <a:solidFill>
                  <a:srgbClr val="FF0000"/>
                </a:solidFill>
                <a:latin typeface="Times New Roman" panose="02020603050405020304" pitchFamily="18" charset="0"/>
                <a:cs typeface="Times New Roman" panose="02020603050405020304" pitchFamily="18" charset="0"/>
              </a:rPr>
              <a:t>biological and chemical activity,</a:t>
            </a:r>
            <a:r>
              <a:rPr lang="en-US" sz="4000" dirty="0">
                <a:latin typeface="Times New Roman" panose="02020603050405020304" pitchFamily="18" charset="0"/>
                <a:cs typeface="Times New Roman" panose="02020603050405020304" pitchFamily="18" charset="0"/>
              </a:rPr>
              <a:t> </a:t>
            </a:r>
            <a:r>
              <a:rPr lang="en-US" sz="4800" b="1" u="sng" dirty="0">
                <a:latin typeface="Times New Roman" panose="02020603050405020304" pitchFamily="18" charset="0"/>
                <a:cs typeface="Times New Roman" panose="02020603050405020304" pitchFamily="18" charset="0"/>
              </a:rPr>
              <a:t>not</a:t>
            </a:r>
            <a:r>
              <a:rPr lang="en-US" sz="4000"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their structure</a:t>
            </a:r>
            <a:r>
              <a:rPr lang="en-US" sz="3600" dirty="0">
                <a:latin typeface="Times New Roman" panose="02020603050405020304" pitchFamily="18" charset="0"/>
                <a:cs typeface="Times New Roman" panose="02020603050405020304" pitchFamily="18" charset="0"/>
              </a:rPr>
              <a:t>. </a:t>
            </a:r>
          </a:p>
          <a:p>
            <a:pPr algn="l"/>
            <a:r>
              <a:rPr lang="en-US" sz="3600" dirty="0">
                <a:latin typeface="Times New Roman" panose="02020603050405020304" pitchFamily="18" charset="0"/>
                <a:cs typeface="Times New Roman" panose="02020603050405020304" pitchFamily="18" charset="0"/>
              </a:rPr>
              <a:t>Thus, each "vitamin" refers to a number of </a:t>
            </a:r>
            <a:r>
              <a:rPr lang="en-US" sz="4000" b="1" dirty="0">
                <a:solidFill>
                  <a:srgbClr val="FF0000"/>
                </a:solidFill>
                <a:latin typeface="Times New Roman" panose="02020603050405020304" pitchFamily="18" charset="0"/>
                <a:cs typeface="Times New Roman" panose="02020603050405020304" pitchFamily="18" charset="0"/>
                <a:hlinkClick r:id="rId2" tooltip="Vitamer">
                  <a:extLst>
                    <a:ext uri="{A12FA001-AC4F-418D-AE19-62706E023703}">
                      <ahyp:hlinkClr xmlns:ahyp="http://schemas.microsoft.com/office/drawing/2018/hyperlinkcolor" val="tx"/>
                    </a:ext>
                  </a:extLst>
                </a:hlinkClick>
              </a:rPr>
              <a:t>Vitamer</a:t>
            </a: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compounds that all show the biological activity associated with a particular vitamin.                         </a:t>
            </a:r>
          </a:p>
          <a:p>
            <a:pPr algn="l"/>
            <a:r>
              <a:rPr lang="en-US" sz="36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Vitamer </a:t>
            </a:r>
            <a:r>
              <a:rPr lang="en-US" sz="4000" dirty="0">
                <a:latin typeface="Times New Roman" panose="02020603050405020304" pitchFamily="18" charset="0"/>
                <a:cs typeface="Times New Roman" panose="02020603050405020304" pitchFamily="18" charset="0"/>
              </a:rPr>
              <a:t>is a term used to describe any of a number of compounds that possess a given vitamin activity.</a:t>
            </a:r>
            <a:endParaRPr lang="ar-IQ"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39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352" y="274340"/>
            <a:ext cx="8579296" cy="6309320"/>
          </a:xfrm>
        </p:spPr>
        <p:txBody>
          <a:bodyPr>
            <a:normAutofit fontScale="92500"/>
          </a:bodyPr>
          <a:lstStyle/>
          <a:p>
            <a:pPr algn="l"/>
            <a:r>
              <a:rPr lang="en-US" b="1" u="sng" dirty="0"/>
              <a:t>Vitamins differ from other organic food stuffs   </a:t>
            </a:r>
            <a:endParaRPr lang="en-US" b="1" dirty="0">
              <a:solidFill>
                <a:srgbClr val="FF0000"/>
              </a:solidFill>
            </a:endParaRPr>
          </a:p>
          <a:p>
            <a:pPr algn="l"/>
            <a:r>
              <a:rPr lang="en-US" b="1" dirty="0">
                <a:solidFill>
                  <a:srgbClr val="FF0000"/>
                </a:solidFill>
              </a:rPr>
              <a:t>1-</a:t>
            </a:r>
            <a:r>
              <a:rPr lang="en-US" dirty="0"/>
              <a:t>They do </a:t>
            </a:r>
            <a:r>
              <a:rPr lang="en-US" b="1" dirty="0">
                <a:solidFill>
                  <a:srgbClr val="FF0000"/>
                </a:solidFill>
              </a:rPr>
              <a:t>not enter into tissue structures</a:t>
            </a:r>
            <a:r>
              <a:rPr lang="en-US" dirty="0"/>
              <a:t>, unlike protein.</a:t>
            </a:r>
          </a:p>
          <a:p>
            <a:pPr algn="l"/>
            <a:r>
              <a:rPr lang="en-US" b="1" dirty="0">
                <a:solidFill>
                  <a:srgbClr val="FF0000"/>
                </a:solidFill>
              </a:rPr>
              <a:t>2- </a:t>
            </a:r>
            <a:r>
              <a:rPr lang="en-US" dirty="0"/>
              <a:t>Do </a:t>
            </a:r>
            <a:r>
              <a:rPr lang="en-US" b="1" dirty="0">
                <a:solidFill>
                  <a:srgbClr val="FF0000"/>
                </a:solidFill>
              </a:rPr>
              <a:t>not undergo degradation </a:t>
            </a:r>
            <a:r>
              <a:rPr lang="en-US" dirty="0"/>
              <a:t>for providing energy unlike carbohydrates and lipid. </a:t>
            </a:r>
          </a:p>
          <a:p>
            <a:pPr algn="just"/>
            <a:r>
              <a:rPr lang="en-US" b="1" dirty="0">
                <a:solidFill>
                  <a:srgbClr val="FF0000"/>
                </a:solidFill>
              </a:rPr>
              <a:t>3-</a:t>
            </a:r>
            <a:r>
              <a:rPr lang="en-US" dirty="0"/>
              <a:t> Several B-complex vitamins play an important role as coenzymes in several energy transformation reactions in the body.                                                    </a:t>
            </a:r>
          </a:p>
          <a:p>
            <a:pPr algn="l"/>
            <a:r>
              <a:rPr lang="en-US" dirty="0"/>
              <a:t> </a:t>
            </a:r>
            <a:r>
              <a:rPr lang="en-US" sz="3600" b="1" u="sng" dirty="0"/>
              <a:t>The same with hormones</a:t>
            </a:r>
          </a:p>
          <a:p>
            <a:pPr algn="just"/>
            <a:r>
              <a:rPr lang="en-US" dirty="0"/>
              <a:t>vitamins differ from hormones in </a:t>
            </a:r>
            <a:r>
              <a:rPr lang="en-US" b="1" dirty="0">
                <a:solidFill>
                  <a:srgbClr val="FF0000"/>
                </a:solidFill>
              </a:rPr>
              <a:t>not being produced </a:t>
            </a:r>
            <a:r>
              <a:rPr lang="en-US" dirty="0"/>
              <a:t>within the organism, and most of them have to be </a:t>
            </a:r>
            <a:r>
              <a:rPr lang="en-US" b="1" dirty="0">
                <a:solidFill>
                  <a:srgbClr val="FF0000"/>
                </a:solidFill>
              </a:rPr>
              <a:t>provided in the diet.                                   </a:t>
            </a:r>
          </a:p>
          <a:p>
            <a:endParaRPr lang="ar-IQ" dirty="0"/>
          </a:p>
        </p:txBody>
      </p:sp>
    </p:spTree>
    <p:extLst>
      <p:ext uri="{BB962C8B-B14F-4D97-AF65-F5344CB8AC3E}">
        <p14:creationId xmlns:p14="http://schemas.microsoft.com/office/powerpoint/2010/main" val="1808743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DA469D-B410-C647-BD68-1994A2C3642C}"/>
              </a:ext>
            </a:extLst>
          </p:cNvPr>
          <p:cNvSpPr txBox="1"/>
          <p:nvPr/>
        </p:nvSpPr>
        <p:spPr>
          <a:xfrm>
            <a:off x="251520" y="188640"/>
            <a:ext cx="8496944" cy="1077218"/>
          </a:xfrm>
          <a:prstGeom prst="rect">
            <a:avLst/>
          </a:prstGeom>
          <a:noFill/>
        </p:spPr>
        <p:txBody>
          <a:bodyPr wrap="square">
            <a:spAutoFit/>
          </a:bodyPr>
          <a:lstStyle/>
          <a:p>
            <a:pPr marL="0" algn="ctr" defTabSz="914400" rtl="0" eaLnBrk="1" latinLnBrk="0" hangingPunct="1"/>
            <a:r>
              <a:rPr lang="en-US" sz="3200" b="1" i="0" u="none" strike="noStrike" dirty="0">
                <a:solidFill>
                  <a:srgbClr val="FF0000"/>
                </a:solidFill>
                <a:effectLst/>
                <a:latin typeface="Times New Roman" panose="02020603050405020304" pitchFamily="18" charset="0"/>
                <a:cs typeface="Times New Roman" panose="02020603050405020304" pitchFamily="18" charset="0"/>
              </a:rPr>
              <a:t>What is the difference between vitamins and minerals in food?</a:t>
            </a:r>
            <a:endParaRPr lang="en-IQ" sz="32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30AC3B8-7AD5-3040-BFBD-962D39591EF6}"/>
              </a:ext>
            </a:extLst>
          </p:cNvPr>
          <p:cNvSpPr txBox="1"/>
          <p:nvPr/>
        </p:nvSpPr>
        <p:spPr>
          <a:xfrm>
            <a:off x="179512" y="1844824"/>
            <a:ext cx="8640960" cy="3816429"/>
          </a:xfrm>
          <a:prstGeom prst="rect">
            <a:avLst/>
          </a:prstGeom>
          <a:noFill/>
        </p:spPr>
        <p:txBody>
          <a:bodyPr wrap="square">
            <a:spAutoFit/>
          </a:bodyPr>
          <a:lstStyle/>
          <a:p>
            <a:pPr algn="l" rtl="0">
              <a:buFont typeface="+mj-lt"/>
              <a:buAutoNum type="arabicPeriod"/>
            </a:pPr>
            <a:r>
              <a:rPr lang="en-US" sz="2800" b="1" i="0" u="sng" strike="noStrike" dirty="0">
                <a:solidFill>
                  <a:srgbClr val="FF0000"/>
                </a:solidFill>
                <a:effectLst/>
                <a:latin typeface="Times New Roman" panose="02020603050405020304" pitchFamily="18" charset="0"/>
                <a:cs typeface="Times New Roman" panose="02020603050405020304" pitchFamily="18" charset="0"/>
              </a:rPr>
              <a:t>Chemical Nature: </a:t>
            </a:r>
            <a:r>
              <a:rPr lang="en-US" sz="2800" b="0" i="0" u="none" strike="noStrike" dirty="0">
                <a:solidFill>
                  <a:srgbClr val="282829"/>
                </a:solidFill>
                <a:effectLst/>
                <a:latin typeface="Times New Roman" panose="02020603050405020304" pitchFamily="18" charset="0"/>
                <a:cs typeface="Times New Roman" panose="02020603050405020304" pitchFamily="18" charset="0"/>
              </a:rPr>
              <a:t>Vitamins are organic compounds, which means they contain carbon. </a:t>
            </a:r>
            <a:r>
              <a:rPr lang="en-US" sz="2800" dirty="0">
                <a:solidFill>
                  <a:srgbClr val="282829"/>
                </a:solidFill>
                <a:latin typeface="Times New Roman" panose="02020603050405020304" pitchFamily="18" charset="0"/>
                <a:cs typeface="Times New Roman" panose="02020603050405020304" pitchFamily="18" charset="0"/>
              </a:rPr>
              <a:t>While</a:t>
            </a:r>
            <a:r>
              <a:rPr lang="en-US" sz="2800" b="0" i="0" u="none" strike="noStrike" dirty="0">
                <a:solidFill>
                  <a:srgbClr val="282829"/>
                </a:solidFill>
                <a:effectLst/>
                <a:latin typeface="Times New Roman" panose="02020603050405020304" pitchFamily="18" charset="0"/>
                <a:cs typeface="Times New Roman" panose="02020603050405020304" pitchFamily="18" charset="0"/>
              </a:rPr>
              <a:t> minerals are inorganic substances that come from the earth's soil and water. </a:t>
            </a:r>
          </a:p>
          <a:p>
            <a:pPr algn="l" rtl="0"/>
            <a:r>
              <a:rPr lang="en-US" sz="2800" b="0" i="0" u="none" strike="noStrike" dirty="0">
                <a:solidFill>
                  <a:srgbClr val="282829"/>
                </a:solidFill>
                <a:effectLst/>
                <a:latin typeface="Times New Roman" panose="02020603050405020304" pitchFamily="18" charset="0"/>
                <a:cs typeface="Times New Roman" panose="02020603050405020304" pitchFamily="18" charset="0"/>
              </a:rPr>
              <a:t>They are categorized as either macrominerals (required in larger amounts, such as calcium, potassium, and magnesium) or trace minerals (needed in smaller quantities, such as iron, zinc, and copper).</a:t>
            </a:r>
          </a:p>
          <a:p>
            <a:pPr algn="l" rtl="0"/>
            <a:endParaRPr lang="en-US" b="0" i="0" u="none" strike="noStrike" dirty="0">
              <a:solidFill>
                <a:srgbClr val="282829"/>
              </a:solidFill>
              <a:effectLst/>
              <a:latin typeface="-apple-system"/>
            </a:endParaRPr>
          </a:p>
        </p:txBody>
      </p:sp>
    </p:spTree>
    <p:extLst>
      <p:ext uri="{BB962C8B-B14F-4D97-AF65-F5344CB8AC3E}">
        <p14:creationId xmlns:p14="http://schemas.microsoft.com/office/powerpoint/2010/main" val="183506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27CE25-67F9-7B46-B352-B85BC4C83E94}"/>
              </a:ext>
            </a:extLst>
          </p:cNvPr>
          <p:cNvSpPr txBox="1"/>
          <p:nvPr/>
        </p:nvSpPr>
        <p:spPr>
          <a:xfrm>
            <a:off x="107503" y="116632"/>
            <a:ext cx="8784977" cy="7417415"/>
          </a:xfrm>
          <a:prstGeom prst="rect">
            <a:avLst/>
          </a:prstGeom>
          <a:noFill/>
        </p:spPr>
        <p:txBody>
          <a:bodyPr wrap="square">
            <a:spAutoFit/>
          </a:bodyPr>
          <a:lstStyle/>
          <a:p>
            <a:pPr algn="l" rtl="0"/>
            <a:r>
              <a:rPr lang="en-US" sz="2800" b="1" i="0" u="sng" strike="noStrike" dirty="0">
                <a:solidFill>
                  <a:srgbClr val="FF0000"/>
                </a:solidFill>
                <a:effectLst/>
                <a:latin typeface="Times New Roman" panose="02020603050405020304" pitchFamily="18" charset="0"/>
                <a:cs typeface="Times New Roman" panose="02020603050405020304" pitchFamily="18" charset="0"/>
              </a:rPr>
              <a:t>2.Structure and Function: </a:t>
            </a:r>
            <a:r>
              <a:rPr lang="en-US" sz="2800" b="0" i="0" u="none" strike="noStrike" dirty="0">
                <a:solidFill>
                  <a:srgbClr val="282829"/>
                </a:solidFill>
                <a:effectLst/>
                <a:latin typeface="Times New Roman" panose="02020603050405020304" pitchFamily="18" charset="0"/>
                <a:cs typeface="Times New Roman" panose="02020603050405020304" pitchFamily="18" charset="0"/>
              </a:rPr>
              <a:t>Vitamins are complex molecules with specific structures and functions. They often act as coenzymes or cofactors, </a:t>
            </a:r>
          </a:p>
          <a:p>
            <a:pPr algn="l" rtl="0"/>
            <a:r>
              <a:rPr lang="en-US" sz="2800" b="0" i="0" u="none" strike="noStrike" dirty="0">
                <a:solidFill>
                  <a:srgbClr val="282829"/>
                </a:solidFill>
                <a:effectLst/>
                <a:latin typeface="Times New Roman" panose="02020603050405020304" pitchFamily="18" charset="0"/>
                <a:cs typeface="Times New Roman" panose="02020603050405020304" pitchFamily="18" charset="0"/>
              </a:rPr>
              <a:t>Minerals, are simple elements or ions that play crucial roles in various bodily functions. They are involved in processes like bone formation, nerve transmission, muscle contraction, and fluid balance.</a:t>
            </a:r>
          </a:p>
          <a:p>
            <a:pPr algn="l" rtl="0"/>
            <a:r>
              <a:rPr lang="en-US" sz="2400" b="1" i="0" u="sng" strike="noStrike" dirty="0">
                <a:solidFill>
                  <a:srgbClr val="FF0000"/>
                </a:solidFill>
                <a:effectLst/>
                <a:latin typeface="Times New Roman" panose="02020603050405020304" pitchFamily="18" charset="0"/>
                <a:cs typeface="Times New Roman" panose="02020603050405020304" pitchFamily="18" charset="0"/>
              </a:rPr>
              <a:t>3.</a:t>
            </a:r>
            <a:r>
              <a:rPr lang="en-US" sz="2800" b="1" i="0" u="sng" strike="noStrike" dirty="0">
                <a:solidFill>
                  <a:srgbClr val="FF0000"/>
                </a:solidFill>
                <a:effectLst/>
                <a:latin typeface="Times New Roman" panose="02020603050405020304" pitchFamily="18" charset="0"/>
                <a:cs typeface="Times New Roman" panose="02020603050405020304" pitchFamily="18" charset="0"/>
              </a:rPr>
              <a:t>Requirement and Dosage: </a:t>
            </a:r>
            <a:r>
              <a:rPr lang="en-US" sz="2800" b="0" i="0" u="none" strike="noStrike" dirty="0">
                <a:solidFill>
                  <a:srgbClr val="282829"/>
                </a:solidFill>
                <a:effectLst/>
                <a:latin typeface="Times New Roman" panose="02020603050405020304" pitchFamily="18" charset="0"/>
                <a:cs typeface="Times New Roman" panose="02020603050405020304" pitchFamily="18" charset="0"/>
              </a:rPr>
              <a:t>Vitamins are needed in relatively </a:t>
            </a:r>
            <a:r>
              <a:rPr lang="en-US" sz="2800" b="1" i="0" u="none" strike="noStrike" dirty="0">
                <a:solidFill>
                  <a:srgbClr val="282829"/>
                </a:solidFill>
                <a:effectLst/>
                <a:latin typeface="Times New Roman" panose="02020603050405020304" pitchFamily="18" charset="0"/>
                <a:cs typeface="Times New Roman" panose="02020603050405020304" pitchFamily="18" charset="0"/>
              </a:rPr>
              <a:t>small amounts </a:t>
            </a:r>
            <a:r>
              <a:rPr lang="en-US" sz="2800" b="0" i="0" u="none" strike="noStrike" dirty="0">
                <a:solidFill>
                  <a:srgbClr val="282829"/>
                </a:solidFill>
                <a:effectLst/>
                <a:latin typeface="Times New Roman" panose="02020603050405020304" pitchFamily="18" charset="0"/>
                <a:cs typeface="Times New Roman" panose="02020603050405020304" pitchFamily="18" charset="0"/>
              </a:rPr>
              <a:t>by the body, and a deficiency or excess of certain vitamins can lead to specific health problems. The recommended daily intake for vitamins varies depending on the specific vitamin and factors like age, sex, and physiological conditions. </a:t>
            </a:r>
          </a:p>
          <a:p>
            <a:pPr algn="l" rtl="0"/>
            <a:r>
              <a:rPr lang="en-US" sz="2800" b="0" i="0" u="none" strike="noStrike" dirty="0">
                <a:solidFill>
                  <a:srgbClr val="282829"/>
                </a:solidFill>
                <a:effectLst/>
                <a:latin typeface="Times New Roman" panose="02020603050405020304" pitchFamily="18" charset="0"/>
                <a:cs typeface="Times New Roman" panose="02020603050405020304" pitchFamily="18" charset="0"/>
              </a:rPr>
              <a:t>Minerals, are required in varying quantities. Macrominerals are needed in larger amounts, typically measured in grams, while trace minerals are required in smaller quantities, usually measured in milligrams or micrograms.</a:t>
            </a:r>
          </a:p>
        </p:txBody>
      </p:sp>
    </p:spTree>
    <p:extLst>
      <p:ext uri="{BB962C8B-B14F-4D97-AF65-F5344CB8AC3E}">
        <p14:creationId xmlns:p14="http://schemas.microsoft.com/office/powerpoint/2010/main" val="530425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1662</TotalTime>
  <Words>3235</Words>
  <Application>Microsoft Macintosh PowerPoint</Application>
  <PresentationFormat>On-screen Show (4:3)</PresentationFormat>
  <Paragraphs>187</Paragraphs>
  <Slides>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-apple-system</vt:lpstr>
      <vt:lpstr>Arial</vt:lpstr>
      <vt:lpstr>Calibri</vt:lpstr>
      <vt:lpstr>gemeli</vt:lpstr>
      <vt:lpstr>Inter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plant chloroplast is the site of biosynthesis, and the aromatic amino acid tyrosine can be considered the basic precursor.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Vitamins</dc:title>
  <dc:creator>dell</dc:creator>
  <cp:lastModifiedBy>shatha alkhateeb</cp:lastModifiedBy>
  <cp:revision>157</cp:revision>
  <dcterms:created xsi:type="dcterms:W3CDTF">2013-11-18T15:48:05Z</dcterms:created>
  <dcterms:modified xsi:type="dcterms:W3CDTF">2024-11-12T07:09:34Z</dcterms:modified>
</cp:coreProperties>
</file>