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8" r:id="rId2"/>
    <p:sldId id="263" r:id="rId3"/>
    <p:sldId id="267" r:id="rId4"/>
    <p:sldId id="268" r:id="rId5"/>
    <p:sldId id="270" r:id="rId6"/>
    <p:sldId id="271" r:id="rId7"/>
    <p:sldId id="309" r:id="rId8"/>
    <p:sldId id="272" r:id="rId9"/>
    <p:sldId id="273" r:id="rId10"/>
    <p:sldId id="275" r:id="rId11"/>
    <p:sldId id="308" r:id="rId12"/>
    <p:sldId id="277" r:id="rId13"/>
    <p:sldId id="278" r:id="rId14"/>
    <p:sldId id="310" r:id="rId15"/>
    <p:sldId id="279" r:id="rId16"/>
    <p:sldId id="318" r:id="rId17"/>
    <p:sldId id="319" r:id="rId18"/>
    <p:sldId id="286" r:id="rId19"/>
    <p:sldId id="288" r:id="rId20"/>
    <p:sldId id="290" r:id="rId21"/>
    <p:sldId id="291" r:id="rId22"/>
    <p:sldId id="323" r:id="rId23"/>
    <p:sldId id="329" r:id="rId24"/>
    <p:sldId id="333" r:id="rId25"/>
    <p:sldId id="334" r:id="rId26"/>
    <p:sldId id="335" r:id="rId27"/>
    <p:sldId id="336" r:id="rId28"/>
    <p:sldId id="337" r:id="rId29"/>
    <p:sldId id="341" r:id="rId30"/>
    <p:sldId id="345" r:id="rId31"/>
    <p:sldId id="346" r:id="rId32"/>
    <p:sldId id="313" r:id="rId33"/>
    <p:sldId id="296" r:id="rId34"/>
    <p:sldId id="297" r:id="rId35"/>
    <p:sldId id="316" r:id="rId36"/>
    <p:sldId id="300" r:id="rId37"/>
    <p:sldId id="317" r:id="rId38"/>
    <p:sldId id="302" r:id="rId39"/>
    <p:sldId id="303"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02CABF-459B-4A53-9C06-FF92B45964D6}" type="datetimeFigureOut">
              <a:rPr lang="en-US" smtClean="0"/>
              <a:pPr/>
              <a:t>12/5/2021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F9D308-3928-49E9-AF83-4CDE3722B432}" type="slidenum">
              <a:rPr lang="en-US" smtClean="0"/>
              <a:pPr/>
              <a:t>‹#›</a:t>
            </a:fld>
            <a:endParaRPr lang="en-US"/>
          </a:p>
        </p:txBody>
      </p:sp>
    </p:spTree>
    <p:extLst>
      <p:ext uri="{BB962C8B-B14F-4D97-AF65-F5344CB8AC3E}">
        <p14:creationId xmlns:p14="http://schemas.microsoft.com/office/powerpoint/2010/main" val="1368966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13B59AF-8E68-43CF-A669-BA9173C7FD40}" type="slidenum">
              <a:rPr lang="en-US" sz="1200" smtClean="0"/>
              <a:pPr/>
              <a:t>1</a:t>
            </a:fld>
            <a:endParaRPr lang="en-US" sz="120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What is lead? And what are its characteristics?</a:t>
            </a:r>
          </a:p>
          <a:p>
            <a:pPr eaLnBrk="1" hangingPunct="1"/>
            <a:r>
              <a:rPr lang="en-US" dirty="0" smtClean="0">
                <a:latin typeface="Arial" charset="0"/>
                <a:cs typeface="Times New Roman" pitchFamily="18" charset="0"/>
              </a:rPr>
              <a:t>Lead is a blue-gray, heavy, soft metallic element that occurs naturally in the earth’s crust. It is a malleable metal, so it can be easily worked - you can hammer it into protective sheets or make pipes and bend them easily. It is dense, and has good shielding protection against radiation, so it is used as ballast or to shield against penetrating forms of ionizing radiation. Metallic lead is tasteless and odorless, although some of the oxides and salts of lead taste sweet. (This sweet taste of lead salts is a source of problems for children!). Lead is insoluble in water, but some of the salts do dissolve, hence lead salts can be carried long distances in water supplies. Lead fumes will be easily formed when lead is heated. Although there is not a lot of lead in the earth’s crust – lead is ubiquitous, especially in modern industry.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D4D5515-1E02-442B-A9C6-6C466DA36574}" type="slidenum">
              <a:rPr lang="en-US" sz="1200" smtClean="0"/>
              <a:pPr/>
              <a:t>10</a:t>
            </a:fld>
            <a:endParaRPr lang="en-US" sz="1200"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Lead Metabolism (Uptake and Distribution)</a:t>
            </a:r>
          </a:p>
          <a:p>
            <a:pPr eaLnBrk="1" hangingPunct="1"/>
            <a:r>
              <a:rPr lang="en-US" dirty="0" smtClean="0">
                <a:latin typeface="Arial" charset="0"/>
                <a:cs typeface="Times New Roman" pitchFamily="18" charset="0"/>
              </a:rPr>
              <a:t>Lead is rapidly absorbed into the bloodstream via any route of entry. Some is incorporated into the building of hemoglobin molecules in red cells. We will discuss that more when we get to how lead causes anemia. Next,  lead travels to “soft tissues” such as kidneys, lungs, brain, spleen, muscles, and heart. This occurs within a matter of days. Blood lead level peaks in the several days following exposure. The half life of lead in blood is approximately equivalent to the half life of the red cell; (thought question for students – why is this so?) around one month.  After that, most lead which is not excreted by urine (primary route), feces, or exocrine secretions (including breast milk) moves into the long term storage area, bones (and teeth). About 94% of an average adult’s total lead burden (the total amount of lead in all tissues throughout the body) is in bones and teeth. In children, this is about 73%.</a:t>
            </a:r>
          </a:p>
          <a:p>
            <a:pPr eaLnBrk="1" hangingPunct="1"/>
            <a:r>
              <a:rPr lang="en-US" dirty="0" smtClean="0">
                <a:latin typeface="Arial" charset="0"/>
                <a:cs typeface="Times New Roman" pitchFamily="18" charset="0"/>
              </a:rPr>
              <a:t>Lead is also found in hair. If one is very careful to wash the exterior hair surface, it is possible to “time” the deposition of lead in hair. This requires exquisite attention to laboratory procedures.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D4D5515-1E02-442B-A9C6-6C466DA36574}" type="slidenum">
              <a:rPr lang="en-US" sz="1200" smtClean="0"/>
              <a:pPr/>
              <a:t>11</a:t>
            </a:fld>
            <a:endParaRPr lang="en-US" sz="1200"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Lead Metabolism (Uptake and Distribution)</a:t>
            </a:r>
          </a:p>
          <a:p>
            <a:pPr eaLnBrk="1" hangingPunct="1"/>
            <a:r>
              <a:rPr lang="en-US" dirty="0" smtClean="0">
                <a:latin typeface="Arial" charset="0"/>
                <a:cs typeface="Times New Roman" pitchFamily="18" charset="0"/>
              </a:rPr>
              <a:t>Lead is rapidly absorbed into the bloodstream via any route of entry. Some is incorporated into the building of hemoglobin molecules in red cells. We will discuss that more when we get to how lead causes anemia. Next,  lead travels to “soft tissues” such as kidneys, lungs, brain, spleen, muscles, and heart. This occurs within a matter of days. Blood lead level peaks in the several days following exposure. The half life of lead in blood is approximately equivalent to the half life of the red cell; (thought question for students – why is this so?) around one month.  After that, most lead which is not excreted by urine (primary route), feces, or exocrine secretions (including breast milk) moves into the long term storage area, bones (and teeth). About 94% of an average adult’s total lead burden (the total amount of lead in all tissues throughout the body) is in bones and teeth. In children, this is about 73%.</a:t>
            </a:r>
          </a:p>
          <a:p>
            <a:pPr eaLnBrk="1" hangingPunct="1"/>
            <a:r>
              <a:rPr lang="en-US" dirty="0" smtClean="0">
                <a:latin typeface="Arial" charset="0"/>
                <a:cs typeface="Times New Roman" pitchFamily="18" charset="0"/>
              </a:rPr>
              <a:t>Lead is also found in hair. If one is very careful to wash the exterior hair surface, it is possible to “time” the deposition of lead in hair. This requires exquisite attention to laboratory procedures.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1BD905D-72C0-4A46-BD61-93DB4AEBE623}" type="slidenum">
              <a:rPr lang="en-US" sz="1200" smtClean="0"/>
              <a:pPr/>
              <a:t>12</a:t>
            </a:fld>
            <a:endParaRPr lang="en-US" sz="1200"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Lead Excretion, Implications for Breast Feeding</a:t>
            </a:r>
            <a:endParaRPr lang="en-US" dirty="0" smtClean="0">
              <a:latin typeface="Arial" charset="0"/>
              <a:cs typeface="Times New Roman" pitchFamily="18" charset="0"/>
            </a:endParaRPr>
          </a:p>
          <a:p>
            <a:pPr eaLnBrk="1" hangingPunct="1"/>
            <a:r>
              <a:rPr lang="en-US" dirty="0" smtClean="0">
                <a:latin typeface="Arial" charset="0"/>
                <a:cs typeface="Times New Roman" pitchFamily="18" charset="0"/>
              </a:rPr>
              <a:t>While the half life of lead in the adult red cell is on the order of 30 days, it is decades in bone. Lead is excreted from the body by various routes, principally in urine, but also in secretions such as breast milk. This implies that nursing mothers who have been lead poisoned even in the remote past, may need to get their breast milk tested.</a:t>
            </a:r>
            <a:r>
              <a:rPr lang="en-US" dirty="0" smtClean="0"/>
              <a:t> (This has implications for women who are or plan to be pregnant if they have a high body burden of </a:t>
            </a:r>
            <a:r>
              <a:rPr lang="en-US" dirty="0" err="1" smtClean="0"/>
              <a:t>Pb</a:t>
            </a:r>
            <a:r>
              <a:rPr lang="en-US" dirty="0" smtClean="0"/>
              <a: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1AEE7EC-F6C2-4FE2-9C15-B5A15EAFE7E5}" type="slidenum">
              <a:rPr lang="en-US" sz="1200" smtClean="0"/>
              <a:pPr/>
              <a:t>13</a:t>
            </a:fld>
            <a:endParaRPr lang="en-US" sz="1200"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What does Lead Do In The Body?</a:t>
            </a:r>
          </a:p>
          <a:p>
            <a:pPr eaLnBrk="1" hangingPunct="1"/>
            <a:r>
              <a:rPr lang="en-US" dirty="0" smtClean="0">
                <a:latin typeface="Arial" charset="0"/>
                <a:cs typeface="Times New Roman" pitchFamily="18" charset="0"/>
              </a:rPr>
              <a:t>Once distributed to organs, lead inhibits certain types of enzymes by binding to </a:t>
            </a:r>
            <a:r>
              <a:rPr lang="en-US" dirty="0" err="1" smtClean="0">
                <a:latin typeface="Arial" charset="0"/>
                <a:cs typeface="Times New Roman" pitchFamily="18" charset="0"/>
              </a:rPr>
              <a:t>sulfhydryl</a:t>
            </a:r>
            <a:r>
              <a:rPr lang="en-US" dirty="0" smtClean="0">
                <a:latin typeface="Arial" charset="0"/>
                <a:cs typeface="Times New Roman" pitchFamily="18" charset="0"/>
              </a:rPr>
              <a:t> groups. The results are protean, affecting many organ systems. Interference with the synthesis of </a:t>
            </a:r>
            <a:r>
              <a:rPr lang="en-US" dirty="0" err="1" smtClean="0">
                <a:latin typeface="Arial" charset="0"/>
                <a:cs typeface="Times New Roman" pitchFamily="18" charset="0"/>
              </a:rPr>
              <a:t>heme</a:t>
            </a:r>
            <a:r>
              <a:rPr lang="en-US" dirty="0" smtClean="0">
                <a:latin typeface="Arial" charset="0"/>
                <a:cs typeface="Times New Roman" pitchFamily="18" charset="0"/>
              </a:rPr>
              <a:t> in the red cell is an illustrative example. There is also competition with calcium in several systems including mitochondrial (cellular) respiration and degradation of various nerve cell functions. Lead also affects RNA and DNA, although mechanisms are not clear.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1AEE7EC-F6C2-4FE2-9C15-B5A15EAFE7E5}" type="slidenum">
              <a:rPr lang="en-US" sz="1200" smtClean="0"/>
              <a:pPr/>
              <a:t>14</a:t>
            </a:fld>
            <a:endParaRPr lang="en-US" sz="1200"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What does Lead Do In The Body?</a:t>
            </a:r>
          </a:p>
          <a:p>
            <a:pPr eaLnBrk="1" hangingPunct="1"/>
            <a:r>
              <a:rPr lang="en-US" dirty="0" smtClean="0">
                <a:latin typeface="Arial" charset="0"/>
                <a:cs typeface="Times New Roman" pitchFamily="18" charset="0"/>
              </a:rPr>
              <a:t>Once distributed to organs, lead inhibits certain types of enzymes by binding to </a:t>
            </a:r>
            <a:r>
              <a:rPr lang="en-US" dirty="0" err="1" smtClean="0">
                <a:latin typeface="Arial" charset="0"/>
                <a:cs typeface="Times New Roman" pitchFamily="18" charset="0"/>
              </a:rPr>
              <a:t>sulfhydryl</a:t>
            </a:r>
            <a:r>
              <a:rPr lang="en-US" dirty="0" smtClean="0">
                <a:latin typeface="Arial" charset="0"/>
                <a:cs typeface="Times New Roman" pitchFamily="18" charset="0"/>
              </a:rPr>
              <a:t> groups. The results are protean, affecting many organ systems. Interference with the synthesis of </a:t>
            </a:r>
            <a:r>
              <a:rPr lang="en-US" dirty="0" err="1" smtClean="0">
                <a:latin typeface="Arial" charset="0"/>
                <a:cs typeface="Times New Roman" pitchFamily="18" charset="0"/>
              </a:rPr>
              <a:t>heme</a:t>
            </a:r>
            <a:r>
              <a:rPr lang="en-US" dirty="0" smtClean="0">
                <a:latin typeface="Arial" charset="0"/>
                <a:cs typeface="Times New Roman" pitchFamily="18" charset="0"/>
              </a:rPr>
              <a:t> in the red cell is an illustrative example. There is also competition with calcium in several systems including mitochondrial (cellular) respiration and degradation of various nerve cell functions. Lead also affects RNA and DNA, although mechanisms are not clear.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C001CED-B2C6-4219-A7CF-A57537765943}" type="slidenum">
              <a:rPr lang="en-US" sz="1200" smtClean="0"/>
              <a:pPr/>
              <a:t>15</a:t>
            </a:fld>
            <a:endParaRPr lang="en-US" sz="1200" smtClean="0"/>
          </a:p>
        </p:txBody>
      </p:sp>
      <p:sp>
        <p:nvSpPr>
          <p:cNvPr id="70659" name="Rectangle 2"/>
          <p:cNvSpPr>
            <a:spLocks noGrp="1" noRot="1" noChangeAspect="1" noChangeArrowheads="1" noTextEdit="1"/>
          </p:cNvSpPr>
          <p:nvPr>
            <p:ph type="sldImg"/>
          </p:nvPr>
        </p:nvSpPr>
        <p:spPr>
          <a:xfrm>
            <a:off x="1143000" y="533400"/>
            <a:ext cx="4572000" cy="3429000"/>
          </a:xfrm>
          <a:ln/>
        </p:spPr>
      </p:sp>
      <p:sp>
        <p:nvSpPr>
          <p:cNvPr id="70660" name="Rectangle 3"/>
          <p:cNvSpPr>
            <a:spLocks noGrp="1" noChangeArrowheads="1"/>
          </p:cNvSpPr>
          <p:nvPr>
            <p:ph type="body" idx="1"/>
          </p:nvPr>
        </p:nvSpPr>
        <p:spPr>
          <a:xfrm>
            <a:off x="609600" y="4114800"/>
            <a:ext cx="5334000" cy="480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Arial" charset="0"/>
                <a:cs typeface="Times New Roman" pitchFamily="18" charset="0"/>
              </a:rPr>
              <a:t>	</a:t>
            </a:r>
            <a:r>
              <a:rPr lang="en-US" b="1" dirty="0" smtClean="0">
                <a:latin typeface="Arial" charset="0"/>
                <a:cs typeface="Times New Roman" pitchFamily="18" charset="0"/>
              </a:rPr>
              <a:t>Lead</a:t>
            </a:r>
            <a:r>
              <a:rPr lang="en-US" dirty="0" smtClean="0">
                <a:latin typeface="Arial" charset="0"/>
                <a:cs typeface="Times New Roman" pitchFamily="18" charset="0"/>
              </a:rPr>
              <a:t> </a:t>
            </a:r>
            <a:r>
              <a:rPr lang="en-US" b="1" dirty="0" smtClean="0">
                <a:latin typeface="Arial" charset="0"/>
                <a:cs typeface="Times New Roman" pitchFamily="18" charset="0"/>
              </a:rPr>
              <a:t>and The Red Cell:</a:t>
            </a:r>
            <a:endParaRPr lang="en-US" dirty="0" smtClean="0">
              <a:latin typeface="Arial" charset="0"/>
              <a:cs typeface="Times New Roman" pitchFamily="18" charset="0"/>
            </a:endParaRPr>
          </a:p>
          <a:p>
            <a:pPr eaLnBrk="1" hangingPunct="1"/>
            <a:r>
              <a:rPr lang="en-US" b="1" dirty="0" smtClean="0">
                <a:latin typeface="Arial" charset="0"/>
                <a:cs typeface="Times New Roman" pitchFamily="18" charset="0"/>
              </a:rPr>
              <a:t>Microcytic Anemia with Basophilic Stippling</a:t>
            </a:r>
            <a:r>
              <a:rPr lang="en-US" dirty="0" smtClean="0">
                <a:latin typeface="Arial" charset="0"/>
                <a:cs typeface="Times New Roman" pitchFamily="18" charset="0"/>
              </a:rPr>
              <a:t> </a:t>
            </a:r>
          </a:p>
          <a:p>
            <a:pPr eaLnBrk="1" hangingPunct="1"/>
            <a:r>
              <a:rPr lang="en-US" dirty="0" smtClean="0">
                <a:latin typeface="Arial" charset="0"/>
                <a:cs typeface="Times New Roman" pitchFamily="18" charset="0"/>
              </a:rPr>
              <a:t>Inhibition of the enzymes that are involved in the formation of the hemoglobin molecule can be detected at BLLs as low as 10 </a:t>
            </a:r>
            <a:r>
              <a:rPr lang="en-US" dirty="0" err="1" smtClean="0">
                <a:latin typeface="Arial" charset="0"/>
                <a:cs typeface="Arial" charset="0"/>
              </a:rPr>
              <a:t>μ</a:t>
            </a:r>
            <a:r>
              <a:rPr lang="en-US" dirty="0" err="1" smtClean="0">
                <a:latin typeface="Arial" charset="0"/>
                <a:cs typeface="Times New Roman" pitchFamily="18" charset="0"/>
              </a:rPr>
              <a:t>g</a:t>
            </a:r>
            <a:r>
              <a:rPr lang="en-US" dirty="0" smtClean="0">
                <a:latin typeface="Arial" charset="0"/>
                <a:cs typeface="Times New Roman" pitchFamily="18" charset="0"/>
              </a:rPr>
              <a:t>/</a:t>
            </a:r>
            <a:r>
              <a:rPr lang="en-US" dirty="0" err="1" smtClean="0">
                <a:latin typeface="Arial" charset="0"/>
                <a:cs typeface="Times New Roman" pitchFamily="18" charset="0"/>
              </a:rPr>
              <a:t>dL</a:t>
            </a:r>
            <a:r>
              <a:rPr lang="en-US" dirty="0" smtClean="0">
                <a:latin typeface="Arial" charset="0"/>
                <a:cs typeface="Times New Roman" pitchFamily="18" charset="0"/>
              </a:rPr>
              <a:t> whole blood, and intermediate products of inhibited hemoglobin formation (i.e. </a:t>
            </a:r>
            <a:r>
              <a:rPr lang="en-US" dirty="0" err="1" smtClean="0">
                <a:latin typeface="Arial" charset="0"/>
                <a:cs typeface="Times New Roman" pitchFamily="18" charset="0"/>
              </a:rPr>
              <a:t>protoporphyrins</a:t>
            </a:r>
            <a:r>
              <a:rPr lang="en-US" dirty="0" smtClean="0">
                <a:latin typeface="Arial" charset="0"/>
                <a:cs typeface="Times New Roman" pitchFamily="18" charset="0"/>
              </a:rPr>
              <a:t>) begin to appear at slightly higher levels.  While we might expect that detection of </a:t>
            </a:r>
            <a:r>
              <a:rPr lang="en-US" dirty="0" err="1" smtClean="0">
                <a:latin typeface="Arial" charset="0"/>
                <a:cs typeface="Times New Roman" pitchFamily="18" charset="0"/>
              </a:rPr>
              <a:t>protoporphyrins</a:t>
            </a:r>
            <a:r>
              <a:rPr lang="en-US" dirty="0" smtClean="0">
                <a:latin typeface="Arial" charset="0"/>
                <a:cs typeface="Times New Roman" pitchFamily="18" charset="0"/>
              </a:rPr>
              <a:t> would be an effective test for lead poisoning, its usefulness is limited, as we will see below.</a:t>
            </a:r>
          </a:p>
          <a:p>
            <a:pPr eaLnBrk="1" hangingPunct="1"/>
            <a:r>
              <a:rPr lang="en-US" dirty="0" smtClean="0">
                <a:latin typeface="Arial" charset="0"/>
                <a:cs typeface="Times New Roman" pitchFamily="18" charset="0"/>
              </a:rPr>
              <a:t>These incomplete hemoglobin molecules break down and are scavenged along with the red blood cells containing them. The accelerated scavenging of cells leads to anemia, initially normochromic and eventually a microcytic, hypochromic anemia with iron deficiency. As lower iron levels also promote increased uptake of lead from the gut, this sets up a “positive feedback loop” for lead poisoning and iron deficiency – each promoting the other. Children have better compensatory </a:t>
            </a:r>
            <a:r>
              <a:rPr lang="en-US" dirty="0" err="1" smtClean="0">
                <a:latin typeface="Arial" charset="0"/>
                <a:cs typeface="Times New Roman" pitchFamily="18" charset="0"/>
              </a:rPr>
              <a:t>erythropoieten</a:t>
            </a:r>
            <a:r>
              <a:rPr lang="en-US" dirty="0" smtClean="0">
                <a:latin typeface="Arial" charset="0"/>
                <a:cs typeface="Times New Roman" pitchFamily="18" charset="0"/>
              </a:rPr>
              <a:t> responses than adults, and may delay onset of anemia.</a:t>
            </a:r>
          </a:p>
          <a:p>
            <a:pPr eaLnBrk="1" hangingPunct="1"/>
            <a:r>
              <a:rPr lang="en-US" dirty="0" smtClean="0">
                <a:latin typeface="Arial" charset="0"/>
                <a:cs typeface="Times New Roman" pitchFamily="18" charset="0"/>
              </a:rPr>
              <a:t>The broken down molecules accumulate and stain with a basophilic stain. This slide shows the classic microcytic anemia with basophilic stippling of lead poisoning. This picture should be rare! Good hygiene should prevent, and good surveillance will pick up, lead poisoning before it reaches this stage.</a:t>
            </a:r>
          </a:p>
          <a:p>
            <a:pPr eaLnBrk="1" hangingPunct="1"/>
            <a:r>
              <a:rPr lang="en-US" dirty="0" smtClean="0">
                <a:latin typeface="Arial" charset="0"/>
                <a:cs typeface="Times New Roman" pitchFamily="18" charset="0"/>
              </a:rPr>
              <a:t>Eosinophilia is also seen in some cases of lead poisoning.</a:t>
            </a:r>
          </a:p>
          <a:p>
            <a:pPr eaLnBrk="1" hangingPunct="1"/>
            <a:r>
              <a:rPr lang="en-US" b="1" dirty="0" smtClean="0">
                <a:latin typeface="Arial" charset="0"/>
                <a:cs typeface="Times New Roman" pitchFamily="18" charset="0"/>
              </a:rPr>
              <a:t>  </a:t>
            </a:r>
          </a:p>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E8F5B6F-26CD-4356-9079-2042317E1FDC}" type="slidenum">
              <a:rPr lang="en-US" sz="1200" smtClean="0"/>
              <a:pPr/>
              <a:t>18</a:t>
            </a:fld>
            <a:endParaRPr lang="en-US" sz="1200"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Lead and Adult Reproduction</a:t>
            </a:r>
          </a:p>
          <a:p>
            <a:pPr eaLnBrk="1" hangingPunct="1"/>
            <a:r>
              <a:rPr lang="en-US" dirty="0" smtClean="0">
                <a:latin typeface="Arial" charset="0"/>
                <a:cs typeface="Times New Roman" pitchFamily="18" charset="0"/>
              </a:rPr>
              <a:t>Lead diminishes fertility in exposed men and women, even beyond the well-recognized outcomes of spontaneous abortion and stillbirth in heavily exposed mothers. Additional outcomes in exposed males are diminished libido, decreased sperm production, and decreased sperm motility.</a:t>
            </a:r>
          </a:p>
          <a:p>
            <a:pPr eaLnBrk="1" hangingPunct="1"/>
            <a:r>
              <a:rPr lang="en-US" dirty="0" smtClean="0">
                <a:latin typeface="Arial" charset="0"/>
                <a:cs typeface="Times New Roman" pitchFamily="18" charset="0"/>
              </a:rPr>
              <a:t>A famous U.S. Supreme Court Decision illustrates some of the complex social issues surrounding the use of reproductive toxins. Johnson Controls, a manufacturer, recognized the liability in exposure of pregnant (or even non pregnant but fertile female) workers. Their approach to mitigating the danger was to make medical certification of sterility a job requirement among reproductive age women. This requirement was contested up to the U.S. Supreme Court where it was found to violate basic constitutional rights (and incidentally did nothing to prevent exposures, including exposures to men whose reproductive systems were also at risk).  An outcome of this decision is that material substitution, industrial engineering, and personal protection are still preferred workplace approaches to preventing lead poisoning, regardless of gender or reproductive status.</a:t>
            </a:r>
          </a:p>
          <a:p>
            <a:pPr eaLnBrk="1" hangingPunct="1"/>
            <a:r>
              <a:rPr lang="en-US" b="1" dirty="0" smtClean="0">
                <a:latin typeface="Arial" charset="0"/>
                <a:cs typeface="Times New Roman" pitchFamily="18" charset="0"/>
              </a:rPr>
              <a:t> </a:t>
            </a:r>
          </a:p>
          <a:p>
            <a:pPr eaLnBrk="1" hangingPunct="1"/>
            <a:endParaRPr lang="en-US" dirty="0" smtClean="0">
              <a:latin typeface="Arial" charset="0"/>
              <a:cs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A67D94D-2CF1-4117-B447-C0F43DD78BF1}" type="slidenum">
              <a:rPr lang="en-US" sz="1200" smtClean="0"/>
              <a:pPr/>
              <a:t>19</a:t>
            </a:fld>
            <a:endParaRPr lang="en-US"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Lead and the kidney</a:t>
            </a:r>
          </a:p>
          <a:p>
            <a:pPr eaLnBrk="1" hangingPunct="1"/>
            <a:r>
              <a:rPr lang="en-US" dirty="0" smtClean="0">
                <a:latin typeface="Arial" charset="0"/>
                <a:cs typeface="Times New Roman" pitchFamily="18" charset="0"/>
              </a:rPr>
              <a:t>Lead is a cause of both acute and chronic renal disease. Acute nephropathy has been more clearly described, and fortunately it is becoming much rarer. Acute nephropathy is characterized by dysfunction of proximal tubules (</a:t>
            </a:r>
            <a:r>
              <a:rPr lang="en-US" dirty="0" err="1" smtClean="0">
                <a:latin typeface="Arial" charset="0"/>
                <a:cs typeface="Times New Roman" pitchFamily="18" charset="0"/>
              </a:rPr>
              <a:t>Fanconi’s</a:t>
            </a:r>
            <a:r>
              <a:rPr lang="en-US" dirty="0" smtClean="0">
                <a:latin typeface="Arial" charset="0"/>
                <a:cs typeface="Times New Roman" pitchFamily="18" charset="0"/>
              </a:rPr>
              <a:t> syndrome), manifested as aminoaciduria, </a:t>
            </a:r>
            <a:r>
              <a:rPr lang="en-US" dirty="0" err="1" smtClean="0">
                <a:latin typeface="Arial" charset="0"/>
                <a:cs typeface="Times New Roman" pitchFamily="18" charset="0"/>
              </a:rPr>
              <a:t>glucosuria</a:t>
            </a:r>
            <a:r>
              <a:rPr lang="en-US" dirty="0" smtClean="0">
                <a:latin typeface="Arial" charset="0"/>
                <a:cs typeface="Times New Roman" pitchFamily="18" charset="0"/>
              </a:rPr>
              <a:t>, </a:t>
            </a:r>
            <a:r>
              <a:rPr lang="en-US" dirty="0" err="1" smtClean="0">
                <a:latin typeface="Arial" charset="0"/>
                <a:cs typeface="Times New Roman" pitchFamily="18" charset="0"/>
              </a:rPr>
              <a:t>phosphaturia</a:t>
            </a:r>
            <a:r>
              <a:rPr lang="en-US" dirty="0" smtClean="0">
                <a:latin typeface="Arial" charset="0"/>
                <a:cs typeface="Times New Roman" pitchFamily="18" charset="0"/>
              </a:rPr>
              <a:t> with hypophosphatemia, and increased sodium excretion with decreased uric acid excretion. These effects are considered to be largely reversible. The risk of renal damage goes up during chelation treatment, which may present substantial quantities of lead to the tubules in a short time.</a:t>
            </a:r>
          </a:p>
          <a:p>
            <a:pPr eaLnBrk="1" hangingPunct="1"/>
            <a:r>
              <a:rPr lang="en-US" dirty="0" smtClean="0">
                <a:latin typeface="Arial" charset="0"/>
                <a:cs typeface="Times New Roman" pitchFamily="18" charset="0"/>
              </a:rPr>
              <a:t> </a:t>
            </a:r>
          </a:p>
          <a:p>
            <a:pPr eaLnBrk="1" hangingPunct="1"/>
            <a:r>
              <a:rPr lang="en-US" dirty="0" smtClean="0">
                <a:latin typeface="Arial" charset="0"/>
                <a:cs typeface="Times New Roman" pitchFamily="18" charset="0"/>
              </a:rPr>
              <a:t>The nature of chronic nephrotoxicity is less clear, and seems to be characterized by chronic interstitial and </a:t>
            </a:r>
            <a:r>
              <a:rPr lang="en-US" dirty="0" err="1" smtClean="0">
                <a:latin typeface="Arial" charset="0"/>
                <a:cs typeface="Times New Roman" pitchFamily="18" charset="0"/>
              </a:rPr>
              <a:t>peritubular</a:t>
            </a:r>
            <a:r>
              <a:rPr lang="en-US" dirty="0" smtClean="0">
                <a:latin typeface="Arial" charset="0"/>
                <a:cs typeface="Times New Roman" pitchFamily="18" charset="0"/>
              </a:rPr>
              <a:t> fibrosis. In addition; the gout associated with lead poisoning (“saturnine gout”) is both an effect of altered uric acid excretion and a potential cause of chronic kidney damage.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1497688-0950-4DD3-A8EA-65C4D661630B}" type="slidenum">
              <a:rPr lang="en-US" sz="1200" smtClean="0"/>
              <a:pPr/>
              <a:t>20</a:t>
            </a:fld>
            <a:endParaRPr lang="en-US" sz="1200"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Symptoms</a:t>
            </a:r>
          </a:p>
          <a:p>
            <a:pPr eaLnBrk="1" hangingPunct="1"/>
            <a:r>
              <a:rPr lang="en-US" dirty="0" smtClean="0">
                <a:latin typeface="Arial" charset="0"/>
                <a:cs typeface="Times New Roman" pitchFamily="18" charset="0"/>
              </a:rPr>
              <a:t>Most lead poisoned children are </a:t>
            </a:r>
            <a:r>
              <a:rPr lang="en-US" u="sng" dirty="0" smtClean="0">
                <a:latin typeface="Arial" charset="0"/>
                <a:cs typeface="Times New Roman" pitchFamily="18" charset="0"/>
              </a:rPr>
              <a:t>not</a:t>
            </a:r>
            <a:r>
              <a:rPr lang="en-US" dirty="0" smtClean="0">
                <a:latin typeface="Arial" charset="0"/>
                <a:cs typeface="Times New Roman" pitchFamily="18" charset="0"/>
              </a:rPr>
              <a:t> described by their parents as having symptoms. Most adults present with </a:t>
            </a:r>
            <a:r>
              <a:rPr lang="en-US" u="sng" dirty="0" smtClean="0">
                <a:latin typeface="Arial" charset="0"/>
                <a:cs typeface="Times New Roman" pitchFamily="18" charset="0"/>
              </a:rPr>
              <a:t>subtle </a:t>
            </a:r>
            <a:r>
              <a:rPr lang="en-US" dirty="0" smtClean="0">
                <a:latin typeface="Arial" charset="0"/>
                <a:cs typeface="Times New Roman" pitchFamily="18" charset="0"/>
              </a:rPr>
              <a:t>symptoms, such as irritability, rather than some of the more dramatic symptoms listed on this slide.</a:t>
            </a:r>
            <a:r>
              <a:rPr lang="en-US" dirty="0" smtClean="0"/>
              <a:t> </a:t>
            </a:r>
          </a:p>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9FC78BE-BA3B-4DA0-BFDA-DC77AC7DE920}" type="slidenum">
              <a:rPr lang="en-US" sz="1200" smtClean="0"/>
              <a:pPr/>
              <a:t>21</a:t>
            </a:fld>
            <a:endParaRPr lang="en-US" sz="1200"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Physical Findings</a:t>
            </a:r>
          </a:p>
          <a:p>
            <a:pPr eaLnBrk="1" hangingPunct="1"/>
            <a:r>
              <a:rPr lang="en-US" dirty="0" smtClean="0">
                <a:latin typeface="Arial" charset="0"/>
                <a:cs typeface="Times New Roman" pitchFamily="18" charset="0"/>
              </a:rPr>
              <a:t>Physical findings are usually absent, unless lead poisoning is advanced. A modest goal of hygiene and surveillance policy is to insure that physical findings are rare!  Nevertheless, there are a number of physical findings that should be sought: wrist and foot weakness, diminished distal vibration sensation and </a:t>
            </a:r>
            <a:r>
              <a:rPr lang="en-US" dirty="0" err="1" smtClean="0">
                <a:latin typeface="Arial" charset="0"/>
                <a:cs typeface="Times New Roman" pitchFamily="18" charset="0"/>
              </a:rPr>
              <a:t>propioception</a:t>
            </a:r>
            <a:r>
              <a:rPr lang="en-US" dirty="0" smtClean="0">
                <a:latin typeface="Arial" charset="0"/>
                <a:cs typeface="Times New Roman" pitchFamily="18" charset="0"/>
              </a:rPr>
              <a:t>. Historically important but rarely seen physical findings include transverse furrows on the nails due to nail growth arrest in severe lead poisoning, and a blue-black discoloration of the gum (“lead line”) due to lead sulfide metabolism by sulfide-loving bacteria. The presence of these findings signifies entrenched failure of workplace or environmental protection.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ACCD409-A77E-4C94-804E-9EFF8CD883ED}" type="slidenum">
              <a:rPr lang="en-US" sz="1200" smtClean="0"/>
              <a:pPr/>
              <a:t>2</a:t>
            </a:fld>
            <a:endParaRPr lang="en-US" sz="120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Despite policy advances, how do we still get exposed to lead?</a:t>
            </a:r>
            <a:endParaRPr lang="en-US" dirty="0" smtClean="0">
              <a:latin typeface="Arial" charset="0"/>
              <a:cs typeface="Times New Roman" pitchFamily="18" charset="0"/>
            </a:endParaRPr>
          </a:p>
          <a:p>
            <a:pPr eaLnBrk="1" hangingPunct="1"/>
            <a:r>
              <a:rPr lang="en-US" dirty="0" smtClean="0">
                <a:latin typeface="Arial" charset="0"/>
                <a:cs typeface="Times New Roman" pitchFamily="18" charset="0"/>
              </a:rPr>
              <a:t>Lead exposure comes from new products or from lead already distributed into the human environment. Lead remains a component of many useful products. Examples include batteries, circuitry, medical shielding devices, gasoline (in some developing countries), cans and ceramic glazes (again, when regulatory control is poor), cable coatings (for example, as a “plasticizer” in the plastic coating your phone line), some types of printing, brass and bronze manufacture, galvanized metals and metal plating, solder (for example in plumbing) some ceramics, and even insecticides. Lead is also used extensively in ammunition, in both the explosive (lead </a:t>
            </a:r>
            <a:r>
              <a:rPr lang="en-US" dirty="0" err="1" smtClean="0">
                <a:latin typeface="Arial" charset="0"/>
                <a:cs typeface="Times New Roman" pitchFamily="18" charset="0"/>
              </a:rPr>
              <a:t>stearate</a:t>
            </a:r>
            <a:r>
              <a:rPr lang="en-US" dirty="0" smtClean="0">
                <a:latin typeface="Arial" charset="0"/>
                <a:cs typeface="Times New Roman" pitchFamily="18" charset="0"/>
              </a:rPr>
              <a:t>) and to add weight to the bullet. Workers engaged in the manufacture, use, reclamation, or recycling of any of these common products may be lead poisoned. Children may become exposed when parents purchase products, or when parents bring home contaminated articles from work, for example - lead dust on their clothes or in their car.</a:t>
            </a:r>
          </a:p>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04D2D5E-645F-46CA-9F5E-3FFD4B931F12}" type="slidenum">
              <a:rPr lang="en-US" sz="1200" smtClean="0">
                <a:solidFill>
                  <a:prstClr val="black"/>
                </a:solidFill>
              </a:rPr>
              <a:pPr/>
              <a:t>32</a:t>
            </a:fld>
            <a:endParaRPr lang="en-US" sz="1200" smtClean="0">
              <a:solidFill>
                <a:prstClr val="black"/>
              </a:solidFill>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Medical Surveillance and Workplace Removal in Adult Workers</a:t>
            </a:r>
            <a:endParaRPr lang="en-US" dirty="0" smtClean="0">
              <a:latin typeface="Arial" charset="0"/>
              <a:cs typeface="Times New Roman" pitchFamily="18" charset="0"/>
            </a:endParaRPr>
          </a:p>
          <a:p>
            <a:pPr eaLnBrk="1" hangingPunct="1"/>
            <a:r>
              <a:rPr lang="en-US" b="1" dirty="0" smtClean="0">
                <a:latin typeface="Arial" charset="0"/>
                <a:cs typeface="Times New Roman" pitchFamily="18" charset="0"/>
              </a:rPr>
              <a:t> </a:t>
            </a:r>
            <a:endParaRPr lang="en-US" dirty="0" smtClean="0">
              <a:latin typeface="Arial" charset="0"/>
              <a:cs typeface="Times New Roman" pitchFamily="18" charset="0"/>
            </a:endParaRPr>
          </a:p>
          <a:p>
            <a:pPr eaLnBrk="1" hangingPunct="1"/>
            <a:r>
              <a:rPr lang="en-US" dirty="0" smtClean="0">
                <a:latin typeface="Arial" charset="0"/>
                <a:cs typeface="Times New Roman" pitchFamily="18" charset="0"/>
              </a:rPr>
              <a:t>Possibly because lead work is often performed in small and even marginal businesses, a minority of lead-exposed employees actually receive OSHA-mandated medical surveillance for the early detection </a:t>
            </a:r>
          </a:p>
          <a:p>
            <a:pPr eaLnBrk="1" hangingPunct="1"/>
            <a:r>
              <a:rPr lang="en-US" dirty="0" smtClean="0">
                <a:latin typeface="Arial" charset="0"/>
                <a:cs typeface="Times New Roman" pitchFamily="18" charset="0"/>
              </a:rPr>
              <a:t>of lead poisoning. There are 2 differing OSHA surveillance strategies - the one for construction workers is more generally useful.</a:t>
            </a:r>
          </a:p>
          <a:p>
            <a:pPr eaLnBrk="1" hangingPunct="1"/>
            <a:r>
              <a:rPr lang="en-US" dirty="0" smtClean="0">
                <a:latin typeface="Arial" charset="0"/>
                <a:cs typeface="Times New Roman" pitchFamily="18" charset="0"/>
              </a:rPr>
              <a:t> Medical surveillance is triggered by air monitoring results (or other knowledge of exposure). It should be noted that additional workers who might be exposed can prudently be put in the program. It is generally easier and safer for employers to be inclusive than exclusive.</a:t>
            </a:r>
          </a:p>
          <a:p>
            <a:pPr eaLnBrk="1" hangingPunct="1"/>
            <a:r>
              <a:rPr lang="en-US" dirty="0" smtClean="0">
                <a:latin typeface="Arial" charset="0"/>
                <a:cs typeface="Times New Roman" pitchFamily="18" charset="0"/>
              </a:rPr>
              <a:t> In addition to venous blood leads, an EP (or ZPP), </a:t>
            </a:r>
            <a:r>
              <a:rPr lang="en-US" dirty="0" err="1" smtClean="0">
                <a:latin typeface="Arial" charset="0"/>
                <a:cs typeface="Times New Roman" pitchFamily="18" charset="0"/>
              </a:rPr>
              <a:t>creatinine</a:t>
            </a:r>
            <a:r>
              <a:rPr lang="en-US" dirty="0" smtClean="0">
                <a:latin typeface="Arial" charset="0"/>
                <a:cs typeface="Times New Roman" pitchFamily="18" charset="0"/>
              </a:rPr>
              <a:t>, BUN and CBC should be obtained at baseline and whenever there is a medical rationale for repeat testing.</a:t>
            </a:r>
            <a:r>
              <a:rPr lang="en-US" dirty="0" smtClean="0">
                <a:latin typeface="Arial" charset="0"/>
              </a:rPr>
              <a:t> </a:t>
            </a:r>
          </a:p>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10FEDD2-2A16-4801-97B2-D3D1ACE8B28F}" type="slidenum">
              <a:rPr lang="en-US" sz="1200" smtClean="0"/>
              <a:pPr/>
              <a:t>33</a:t>
            </a:fld>
            <a:endParaRPr lang="en-US" sz="1200"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xfrm>
            <a:off x="914400" y="4343400"/>
            <a:ext cx="5029200" cy="441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Workplace Removal and Return to Work</a:t>
            </a:r>
          </a:p>
          <a:p>
            <a:pPr eaLnBrk="1" hangingPunct="1"/>
            <a:r>
              <a:rPr lang="en-US" dirty="0" smtClean="0">
                <a:latin typeface="Arial" charset="0"/>
                <a:cs typeface="Times New Roman" pitchFamily="18" charset="0"/>
              </a:rPr>
              <a:t>Construction Site Inspections are triggered by BLLs&gt;40 </a:t>
            </a:r>
            <a:r>
              <a:rPr lang="en-US" dirty="0" err="1" smtClean="0">
                <a:latin typeface="Arial" charset="0"/>
                <a:cs typeface="Arial" charset="0"/>
              </a:rPr>
              <a:t>μ</a:t>
            </a:r>
            <a:r>
              <a:rPr lang="en-US" dirty="0" err="1" smtClean="0">
                <a:latin typeface="Arial" charset="0"/>
                <a:cs typeface="Times New Roman" pitchFamily="18" charset="0"/>
              </a:rPr>
              <a:t>g</a:t>
            </a:r>
            <a:r>
              <a:rPr lang="en-US" dirty="0" smtClean="0">
                <a:latin typeface="Arial" charset="0"/>
                <a:cs typeface="Times New Roman" pitchFamily="18" charset="0"/>
              </a:rPr>
              <a:t>/dl. Workers should be removed when the blood lead is &gt;50</a:t>
            </a:r>
            <a:r>
              <a:rPr lang="en-US" dirty="0" smtClean="0">
                <a:latin typeface="Arial" charset="0"/>
                <a:cs typeface="Arial" charset="0"/>
              </a:rPr>
              <a:t>μ</a:t>
            </a:r>
            <a:r>
              <a:rPr lang="en-US" dirty="0" smtClean="0">
                <a:latin typeface="Arial" charset="0"/>
                <a:cs typeface="Times New Roman" pitchFamily="18" charset="0"/>
              </a:rPr>
              <a:t>g/dl, and an OSHA log entry is made. In addition, return to work at 40 </a:t>
            </a:r>
            <a:r>
              <a:rPr lang="en-US" dirty="0" err="1" smtClean="0">
                <a:latin typeface="Arial" charset="0"/>
                <a:cs typeface="Arial" charset="0"/>
              </a:rPr>
              <a:t>μ</a:t>
            </a:r>
            <a:r>
              <a:rPr lang="en-US" dirty="0" err="1" smtClean="0">
                <a:latin typeface="Arial" charset="0"/>
                <a:cs typeface="Times New Roman" pitchFamily="18" charset="0"/>
              </a:rPr>
              <a:t>g</a:t>
            </a:r>
            <a:r>
              <a:rPr lang="en-US" dirty="0" smtClean="0">
                <a:latin typeface="Arial" charset="0"/>
                <a:cs typeface="Times New Roman" pitchFamily="18" charset="0"/>
              </a:rPr>
              <a:t>/dl is a </a:t>
            </a:r>
            <a:r>
              <a:rPr lang="en-US" u="sng" dirty="0" smtClean="0">
                <a:latin typeface="Arial" charset="0"/>
                <a:cs typeface="Times New Roman" pitchFamily="18" charset="0"/>
              </a:rPr>
              <a:t>very narrow</a:t>
            </a:r>
            <a:r>
              <a:rPr lang="en-US" dirty="0" smtClean="0">
                <a:latin typeface="Arial" charset="0"/>
                <a:cs typeface="Times New Roman" pitchFamily="18" charset="0"/>
              </a:rPr>
              <a:t> window of “protection”, and recurrent levels above 50 </a:t>
            </a:r>
            <a:r>
              <a:rPr lang="en-US" dirty="0" err="1" smtClean="0">
                <a:latin typeface="Arial" charset="0"/>
                <a:cs typeface="Arial" charset="0"/>
              </a:rPr>
              <a:t>μ</a:t>
            </a:r>
            <a:r>
              <a:rPr lang="en-US" dirty="0" err="1" smtClean="0">
                <a:latin typeface="Arial" charset="0"/>
                <a:cs typeface="Times New Roman" pitchFamily="18" charset="0"/>
              </a:rPr>
              <a:t>g</a:t>
            </a:r>
            <a:r>
              <a:rPr lang="en-US" dirty="0" smtClean="0">
                <a:latin typeface="Arial" charset="0"/>
                <a:cs typeface="Times New Roman" pitchFamily="18" charset="0"/>
              </a:rPr>
              <a:t>/dl are quite possible with only small additional lead exposure once the worker returns.  Finding jobs without lead exposure for recently poisoned workers enhances the chance that they can both return and stay in the workplace.</a:t>
            </a:r>
          </a:p>
          <a:p>
            <a:pPr eaLnBrk="1" hangingPunct="1"/>
            <a:r>
              <a:rPr lang="en-US" dirty="0" smtClean="0">
                <a:latin typeface="Arial" charset="0"/>
                <a:cs typeface="Times New Roman" pitchFamily="18" charset="0"/>
              </a:rPr>
              <a:t>[ OSHA 1926. 62 - http://www.osha-slc.gov/OshDoc/DIRECTIVE_data/CPL_2.2_58.html ]</a:t>
            </a:r>
          </a:p>
          <a:p>
            <a:pPr eaLnBrk="1" hangingPunct="1"/>
            <a:endParaRPr lang="en-US" dirty="0"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4380DDD-A673-47D2-A427-9F42C214FF43}" type="slidenum">
              <a:rPr lang="en-US" sz="1200" smtClean="0"/>
              <a:pPr/>
              <a:t>34</a:t>
            </a:fld>
            <a:endParaRPr lang="en-US" sz="1200"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Treatment of Lead Poisoning</a:t>
            </a:r>
          </a:p>
          <a:p>
            <a:pPr eaLnBrk="1" hangingPunct="1"/>
            <a:endParaRPr lang="en-US" b="1" dirty="0" smtClean="0">
              <a:latin typeface="Arial" charset="0"/>
              <a:cs typeface="Times New Roman" pitchFamily="18" charset="0"/>
            </a:endParaRPr>
          </a:p>
          <a:p>
            <a:pPr eaLnBrk="1" hangingPunct="1"/>
            <a:r>
              <a:rPr lang="en-US" dirty="0" smtClean="0">
                <a:latin typeface="Arial" charset="0"/>
                <a:cs typeface="Times New Roman" pitchFamily="18" charset="0"/>
              </a:rPr>
              <a:t>In a moment, we will describe medical approaches to treatment.  None of the drugs have a meaningful chance to help victims who are still exposed, and they may even worsen the severity of illness if exposure persists.  So, the real key to treatment is to engineer the home or workplace, or change the living conditions or job of the victim.</a:t>
            </a:r>
          </a:p>
          <a:p>
            <a:pPr eaLnBrk="1" hangingPunct="1"/>
            <a:endParaRPr lang="en-US" dirty="0" smtClean="0">
              <a:latin typeface="Arial" charset="0"/>
              <a:cs typeface="Times New Roman" pitchFamily="18" charset="0"/>
            </a:endParaRPr>
          </a:p>
          <a:p>
            <a:pPr eaLnBrk="1" hangingPunct="1"/>
            <a:endParaRPr lang="en-US" dirty="0" smtClean="0">
              <a:latin typeface="Arial" charset="0"/>
              <a:cs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2EA78D9-D11B-43C4-9E89-BAB8578DA6B7}" type="slidenum">
              <a:rPr lang="en-US" sz="1200" smtClean="0">
                <a:solidFill>
                  <a:prstClr val="black"/>
                </a:solidFill>
              </a:rPr>
              <a:pPr/>
              <a:t>35</a:t>
            </a:fld>
            <a:endParaRPr lang="en-US" sz="1200" smtClean="0">
              <a:solidFill>
                <a:prstClr val="black"/>
              </a:solidFill>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609600" y="4343400"/>
            <a:ext cx="5334000" cy="441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Treatment of Lead Poisoning-Chelation</a:t>
            </a:r>
            <a:endParaRPr lang="en-US" dirty="0" smtClean="0">
              <a:latin typeface="Arial" charset="0"/>
              <a:cs typeface="Times New Roman" pitchFamily="18" charset="0"/>
            </a:endParaRPr>
          </a:p>
          <a:p>
            <a:pPr eaLnBrk="1" hangingPunct="1"/>
            <a:r>
              <a:rPr lang="en-US" dirty="0" smtClean="0">
                <a:latin typeface="Arial" charset="0"/>
                <a:cs typeface="Times New Roman" pitchFamily="18" charset="0"/>
              </a:rPr>
              <a:t>Chelation is an </a:t>
            </a:r>
            <a:r>
              <a:rPr lang="en-US" u="sng" dirty="0" smtClean="0">
                <a:latin typeface="Arial" charset="0"/>
                <a:cs typeface="Times New Roman" pitchFamily="18" charset="0"/>
              </a:rPr>
              <a:t>adjunct</a:t>
            </a:r>
            <a:r>
              <a:rPr lang="en-US" dirty="0" smtClean="0">
                <a:latin typeface="Arial" charset="0"/>
                <a:cs typeface="Times New Roman" pitchFamily="18" charset="0"/>
              </a:rPr>
              <a:t> to the real treatment in lead poisoning. For children and adults, the real treatment is to </a:t>
            </a:r>
            <a:r>
              <a:rPr lang="en-US" u="sng" dirty="0" smtClean="0">
                <a:latin typeface="Arial" charset="0"/>
                <a:cs typeface="Times New Roman" pitchFamily="18" charset="0"/>
              </a:rPr>
              <a:t>decrease exposure</a:t>
            </a:r>
            <a:r>
              <a:rPr lang="en-US" dirty="0" smtClean="0">
                <a:latin typeface="Arial" charset="0"/>
                <a:cs typeface="Times New Roman" pitchFamily="18" charset="0"/>
              </a:rPr>
              <a:t>. What chelation can do is speed up the process of reducing the lead in circulating blood. Chelation is much less effective at attacking bone stores; a single chelation treatment (for example 5 days of I.V.  EDTA) mobilizes much less than 10% of whole body lead burden.</a:t>
            </a:r>
          </a:p>
          <a:p>
            <a:pPr eaLnBrk="1" hangingPunct="1"/>
            <a:r>
              <a:rPr lang="en-US" dirty="0" smtClean="0">
                <a:latin typeface="Arial" charset="0"/>
                <a:cs typeface="Times New Roman" pitchFamily="18" charset="0"/>
              </a:rPr>
              <a:t> The reason to chelate are to reduce symptoms or physical findings, or because there is legitimate fear of untoward outcomes (such as seizure). The advantages of a quick drop in circulatory blood lead must be weighed against possible complications of chelation such as kidney damage or arrhythmia or even increased blood lead if exposure persists. In addition, the quick decrease in circulating stores is not permanent. The equilibration between “compartments” explains the “bounce back” (increase in blood lead levels) that commonly follows treatment. </a:t>
            </a:r>
          </a:p>
          <a:p>
            <a:pPr eaLnBrk="1" hangingPunct="1"/>
            <a:r>
              <a:rPr lang="en-US" dirty="0" smtClean="0">
                <a:latin typeface="Arial" charset="0"/>
                <a:cs typeface="Times New Roman" pitchFamily="18" charset="0"/>
              </a:rPr>
              <a:t> Until recently, it was common to chelate symptomatic children whose blood lead was 20-45 </a:t>
            </a:r>
            <a:r>
              <a:rPr lang="en-US" dirty="0" smtClean="0">
                <a:cs typeface="Times New Roman" pitchFamily="18" charset="0"/>
              </a:rPr>
              <a:t>µ</a:t>
            </a:r>
            <a:r>
              <a:rPr lang="en-US" dirty="0" smtClean="0">
                <a:latin typeface="Arial" charset="0"/>
                <a:cs typeface="Times New Roman" pitchFamily="18" charset="0"/>
              </a:rPr>
              <a:t>g/dl, in an effort to preserve and protect CNS function. A recent controlled therapeutic trial found no detectable benefit of this practice in children 1-3 years old with blood lead levels of 20-44 </a:t>
            </a:r>
            <a:r>
              <a:rPr lang="en-US" dirty="0" smtClean="0">
                <a:cs typeface="Times New Roman" pitchFamily="18" charset="0"/>
              </a:rPr>
              <a:t>µ</a:t>
            </a:r>
            <a:r>
              <a:rPr lang="en-US" dirty="0" smtClean="0">
                <a:latin typeface="Arial" charset="0"/>
                <a:cs typeface="Times New Roman" pitchFamily="18" charset="0"/>
              </a:rPr>
              <a:t>g/dl. When followed to grade school, children treated with chelation did not perform better than untreated, lead-poisoned peers. (Rogan WJ et al. The effect of chelation therapy with </a:t>
            </a:r>
            <a:r>
              <a:rPr lang="en-US" dirty="0" err="1" smtClean="0">
                <a:latin typeface="Arial" charset="0"/>
                <a:cs typeface="Times New Roman" pitchFamily="18" charset="0"/>
              </a:rPr>
              <a:t>succimer</a:t>
            </a:r>
            <a:r>
              <a:rPr lang="en-US" dirty="0" smtClean="0">
                <a:latin typeface="Arial" charset="0"/>
                <a:cs typeface="Times New Roman" pitchFamily="18" charset="0"/>
              </a:rPr>
              <a:t> on </a:t>
            </a:r>
            <a:r>
              <a:rPr lang="en-US" dirty="0" err="1" smtClean="0">
                <a:latin typeface="Arial" charset="0"/>
                <a:cs typeface="Times New Roman" pitchFamily="18" charset="0"/>
              </a:rPr>
              <a:t>neuropsychologic</a:t>
            </a:r>
            <a:r>
              <a:rPr lang="en-US" dirty="0" smtClean="0">
                <a:latin typeface="Arial" charset="0"/>
                <a:cs typeface="Times New Roman" pitchFamily="18" charset="0"/>
              </a:rPr>
              <a:t> development in children exposed to lead. N </a:t>
            </a:r>
            <a:r>
              <a:rPr lang="en-US" dirty="0" err="1" smtClean="0">
                <a:latin typeface="Arial" charset="0"/>
                <a:cs typeface="Times New Roman" pitchFamily="18" charset="0"/>
              </a:rPr>
              <a:t>Engl</a:t>
            </a:r>
            <a:r>
              <a:rPr lang="en-US" dirty="0" smtClean="0">
                <a:latin typeface="Arial" charset="0"/>
                <a:cs typeface="Times New Roman" pitchFamily="18" charset="0"/>
              </a:rPr>
              <a:t> J Med 2001; 344: 1421-6).</a:t>
            </a:r>
          </a:p>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68454C2-A17A-42EF-A180-E0FBC262A8E8}" type="slidenum">
              <a:rPr lang="en-US" sz="1200" smtClean="0"/>
              <a:pPr/>
              <a:t>36</a:t>
            </a:fld>
            <a:endParaRPr lang="en-US" sz="1200"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The long-term success of our efforts to prevent lead poisoning will ultimately correlate with the amount and availability of lead in the home and work environment.</a:t>
            </a:r>
          </a:p>
          <a:p>
            <a:pPr eaLnBrk="1" hangingPunct="1"/>
            <a:endParaRPr lang="en-US" dirty="0" smtClean="0"/>
          </a:p>
          <a:p>
            <a:pPr eaLnBrk="1" hangingPunct="1"/>
            <a:r>
              <a:rPr lang="en-US" dirty="0" smtClean="0"/>
              <a:t>We have taken some effective primary prevention measures, such as removing lead from gasoline and virtually all points.  Where lead is already in the home environment, we have relied on secondary prevention measures such as medical surveillance, rather than taking the expensive primary route of attacking the presence of lead by removal.  This strategy has been partially effective, and is likely to remain partially effective.  Thus, a high degree of alertness and ongoing medical surveillance strategies are needed to diminish the negative outcomes of lead exposure in our children.  In this one situation, we must survey our children as carefully as we normally survey more discrete populations of adult workers.</a:t>
            </a:r>
          </a:p>
          <a:p>
            <a:pPr eaLnBrk="1" hangingPunct="1"/>
            <a:endParaRPr lang="en-US" dirty="0" smtClean="0"/>
          </a:p>
          <a:p>
            <a:pPr eaLnBrk="1" hangingPunct="1"/>
            <a:r>
              <a:rPr lang="en-US" dirty="0" smtClean="0"/>
              <a:t>For adult workers, industrial hygiene and medical surveillance have worked well in larger, safety conscious organizations.  Many businesses working with lead are small or operate at the economic margins.  Lead poisoning </a:t>
            </a:r>
          </a:p>
          <a:p>
            <a:pPr eaLnBrk="1" hangingPunct="1"/>
            <a:r>
              <a:rPr lang="en-US" dirty="0" smtClean="0"/>
              <a:t>persists, and is often detected only after the fact, in these work environments.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68454C2-A17A-42EF-A180-E0FBC262A8E8}" type="slidenum">
              <a:rPr lang="en-US" sz="1200" smtClean="0">
                <a:solidFill>
                  <a:prstClr val="black"/>
                </a:solidFill>
              </a:rPr>
              <a:pPr/>
              <a:t>37</a:t>
            </a:fld>
            <a:endParaRPr lang="en-US" sz="1200" smtClean="0">
              <a:solidFill>
                <a:prstClr val="black"/>
              </a:solidFill>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The long-term success of our efforts to prevent lead poisoning will ultimately correlate with the amount and availability of lead in the home and work environment.</a:t>
            </a:r>
          </a:p>
          <a:p>
            <a:pPr eaLnBrk="1" hangingPunct="1"/>
            <a:endParaRPr lang="en-US" dirty="0" smtClean="0"/>
          </a:p>
          <a:p>
            <a:pPr eaLnBrk="1" hangingPunct="1"/>
            <a:r>
              <a:rPr lang="en-US" dirty="0" smtClean="0"/>
              <a:t>We have taken some effective primary prevention measures, such as removing lead from gasoline and virtually all points.  Where lead is already in the home environment, we have relied on secondary prevention measures such as medical surveillance, rather than taking the expensive primary route of attacking the presence of lead by removal.  This strategy has been partially effective, and is likely to remain partially effective.  Thus, a high degree of alertness and ongoing medical surveillance strategies are needed to diminish the negative outcomes of lead exposure in our children.  In this one situation, we must survey our children as carefully as we normally survey more discrete populations of adult workers.</a:t>
            </a:r>
          </a:p>
          <a:p>
            <a:pPr eaLnBrk="1" hangingPunct="1"/>
            <a:endParaRPr lang="en-US" dirty="0" smtClean="0"/>
          </a:p>
          <a:p>
            <a:pPr eaLnBrk="1" hangingPunct="1"/>
            <a:r>
              <a:rPr lang="en-US" dirty="0" smtClean="0"/>
              <a:t>For adult workers, industrial hygiene and medical surveillance have worked well in larger, safety conscious organizations.  Many businesses working with lead are small or operate at the economic margins.  Lead poisoning </a:t>
            </a:r>
          </a:p>
          <a:p>
            <a:pPr eaLnBrk="1" hangingPunct="1"/>
            <a:r>
              <a:rPr lang="en-US" dirty="0" smtClean="0"/>
              <a:t>persists, and is often detected only after the fact, in these work environments.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0B54499-32B0-46D5-A194-7BC92D66BBC8}" type="slidenum">
              <a:rPr lang="en-US" sz="1200" smtClean="0"/>
              <a:pPr/>
              <a:t>38</a:t>
            </a:fld>
            <a:endParaRPr lang="en-US" sz="120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Sources in Air</a:t>
            </a:r>
          </a:p>
          <a:p>
            <a:pPr eaLnBrk="1" hangingPunct="1"/>
            <a:r>
              <a:rPr lang="en-US" dirty="0" smtClean="0">
                <a:latin typeface="Arial" charset="0"/>
                <a:cs typeface="Times New Roman" pitchFamily="18" charset="0"/>
              </a:rPr>
              <a:t>Significant amounts of lead can be in the air under certain circumstances. “Uncontaminated” air has, at most, 1-2</a:t>
            </a:r>
            <a:r>
              <a:rPr lang="en-US" dirty="0" smtClean="0">
                <a:latin typeface="Arial" charset="0"/>
                <a:cs typeface="Arial" charset="0"/>
              </a:rPr>
              <a:t>μ</a:t>
            </a:r>
            <a:r>
              <a:rPr lang="en-US" dirty="0" smtClean="0">
                <a:latin typeface="Arial" charset="0"/>
                <a:cs typeface="Times New Roman" pitchFamily="18" charset="0"/>
              </a:rPr>
              <a:t>g/m</a:t>
            </a:r>
            <a:r>
              <a:rPr lang="en-US" dirty="0" smtClean="0">
                <a:cs typeface="Times New Roman" pitchFamily="18" charset="0"/>
              </a:rPr>
              <a:t>³</a:t>
            </a:r>
            <a:r>
              <a:rPr lang="en-US" dirty="0" smtClean="0">
                <a:latin typeface="Arial" charset="0"/>
                <a:cs typeface="Times New Roman" pitchFamily="18" charset="0"/>
              </a:rPr>
              <a:t> of lead. This goes up a little downwind of coal burning power plants. The outdoor air near a smelter can be substantially contaminated and may have 16</a:t>
            </a:r>
            <a:r>
              <a:rPr lang="en-US" dirty="0" smtClean="0">
                <a:latin typeface="Arial" charset="0"/>
                <a:cs typeface="Arial" charset="0"/>
              </a:rPr>
              <a:t>μ</a:t>
            </a:r>
            <a:r>
              <a:rPr lang="en-US" dirty="0" smtClean="0">
                <a:latin typeface="Arial" charset="0"/>
                <a:cs typeface="Times New Roman" pitchFamily="18" charset="0"/>
              </a:rPr>
              <a:t>g/m³ of lead. In occupational environments, such as within bridge repair spaces, the air contamination may be so extensive as to cause lead poisoning in a very short time. A worker misusing a respirator for a matter of minutes may become poisoned, with blood lead well above 40 </a:t>
            </a:r>
            <a:r>
              <a:rPr lang="en-US" dirty="0" smtClean="0">
                <a:latin typeface="Arial" charset="0"/>
                <a:cs typeface="Arial" charset="0"/>
              </a:rPr>
              <a:t>µg</a:t>
            </a:r>
            <a:r>
              <a:rPr lang="en-US" dirty="0" smtClean="0">
                <a:latin typeface="Arial" charset="0"/>
                <a:cs typeface="Times New Roman" pitchFamily="18" charset="0"/>
              </a:rPr>
              <a:t> /dl.</a:t>
            </a:r>
          </a:p>
          <a:p>
            <a:pPr eaLnBrk="1" hangingPunct="1"/>
            <a:r>
              <a:rPr lang="en-US" dirty="0" smtClean="0">
                <a:latin typeface="Arial" charset="0"/>
                <a:cs typeface="Times New Roman" pitchFamily="18" charset="0"/>
              </a:rPr>
              <a:t>Other trades with significant respiratory exposure include house painting, rifle range instruction, battery or ammunition production or reclamation, junk yard work and “ship breaking”. </a:t>
            </a:r>
          </a:p>
          <a:p>
            <a:pPr eaLnBrk="1" hangingPunct="1"/>
            <a:r>
              <a:rPr lang="en-US" b="1" dirty="0" smtClean="0">
                <a:latin typeface="Arial" charset="0"/>
                <a:cs typeface="Times New Roman" pitchFamily="18" charset="0"/>
              </a:rPr>
              <a:t> </a:t>
            </a:r>
          </a:p>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5106166-C01A-4275-AF31-666188FC0205}" type="slidenum">
              <a:rPr lang="en-US" sz="1200" smtClean="0"/>
              <a:pPr/>
              <a:t>39</a:t>
            </a:fld>
            <a:endParaRPr lang="en-US" sz="1200"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Lead Ingested in Water</a:t>
            </a:r>
          </a:p>
          <a:p>
            <a:pPr eaLnBrk="1" hangingPunct="1"/>
            <a:r>
              <a:rPr lang="en-US" dirty="0" smtClean="0">
                <a:latin typeface="Arial" charset="0"/>
                <a:cs typeface="Times New Roman" pitchFamily="18" charset="0"/>
              </a:rPr>
              <a:t>Lead may be ingested in water. About 70% of the population lead burden is estimated to come from water, although water is generally less important in actual poisoning. All humans carry some chronic lead stores which add to the total lead burden in society.  This burden is always undesirable, yet only a minority of us become lead poisoned. Standards for uncontaminated water vary from country to country. The action level for lead in U.S. water is 15ppb since 1991.  The majority of municipal sources are compliant. This improvement over the1962 Public Health Service Standards of 50ppb, reflecting increased public health vigilance over time. When there is contaminated water in a home, it is most often from some source </a:t>
            </a:r>
            <a:r>
              <a:rPr lang="en-US" u="sng" dirty="0" smtClean="0">
                <a:latin typeface="Arial" charset="0"/>
                <a:cs typeface="Times New Roman" pitchFamily="18" charset="0"/>
              </a:rPr>
              <a:t>other</a:t>
            </a:r>
            <a:r>
              <a:rPr lang="en-US" dirty="0" smtClean="0">
                <a:latin typeface="Arial" charset="0"/>
                <a:cs typeface="Times New Roman" pitchFamily="18" charset="0"/>
              </a:rPr>
              <a:t> than a generally contaminated municipal water supply. Leached lead from old lead pipes or from lead-soldered plumbing joints are more common problems at the level of individual homes.   Lead used as a plasticizer in long hose lines is also a potential source in “impromptu” water supplies.</a:t>
            </a:r>
          </a:p>
          <a:p>
            <a:pPr eaLnBrk="1" hangingPunct="1"/>
            <a:r>
              <a:rPr lang="en-US" b="1" dirty="0" smtClean="0">
                <a:latin typeface="Arial" charset="0"/>
                <a:cs typeface="Times New Roman" pitchFamily="18" charset="0"/>
              </a:rPr>
              <a:t> </a:t>
            </a:r>
          </a:p>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937F30B-7E64-4213-A5D3-FFFFE2BF3F93}" type="slidenum">
              <a:rPr lang="en-US" sz="1200" smtClean="0"/>
              <a:pPr/>
              <a:t>3</a:t>
            </a:fld>
            <a:endParaRPr lang="en-US" sz="120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Slide 13.	Unusual Oral Sources of Lead</a:t>
            </a:r>
          </a:p>
          <a:p>
            <a:pPr eaLnBrk="1" hangingPunct="1"/>
            <a:r>
              <a:rPr lang="en-US" dirty="0" smtClean="0">
                <a:latin typeface="Arial" charset="0"/>
                <a:cs typeface="Times New Roman" pitchFamily="18" charset="0"/>
              </a:rPr>
              <a:t>There are some distinctly unusual sources of oral exposure to lead that are worth mentioning. Historically, “moonshine” whisky made in lead glazed vats or even radiator coils was a rich source of folklore and TV shows, as well as a source of lead poisoning. </a:t>
            </a:r>
          </a:p>
          <a:p>
            <a:pPr eaLnBrk="1" hangingPunct="1"/>
            <a:r>
              <a:rPr lang="en-US" dirty="0" smtClean="0">
                <a:latin typeface="Arial" charset="0"/>
                <a:cs typeface="Times New Roman" pitchFamily="18" charset="0"/>
              </a:rPr>
              <a:t>Primitive evaporating equipment for concentrating maple syrup can be a source of lead. Glazed pottery from some developing countries should not be used for food. Ceramic vases are an important source of population lead poisoning internationally – in Mexico, for example.  Art pottery belongs on the shelf, not in the kitchen.  Lead crystal is expensive and beautiful, yet materials such as fruits and wines, sherries and other alcoholic beverages can leach some of the lead  from the crystal. Folk remedies, and cosmetics of certain ethnic groups sometimes contain lead. So do “tin” solders. Lead has been found in the wicks of certain kinds of candles. Children have been poisoned by lead in pool cue chalk. There are many potential, unpredictable sources of lead. All of these unusual sources, together, are far less important in the U.S. than lead from paint and soils.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9996F63-BC31-4605-8AFB-816AD230E4F1}" type="slidenum">
              <a:rPr lang="en-US" sz="1200" smtClean="0"/>
              <a:pPr/>
              <a:t>4</a:t>
            </a:fld>
            <a:endParaRPr lang="en-US" sz="120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What is Lead Paint (and why is lead in it)?</a:t>
            </a:r>
            <a:endParaRPr lang="en-US" dirty="0" smtClean="0">
              <a:latin typeface="Arial" charset="0"/>
              <a:cs typeface="Times New Roman" pitchFamily="18" charset="0"/>
            </a:endParaRPr>
          </a:p>
          <a:p>
            <a:pPr eaLnBrk="1" hangingPunct="1"/>
            <a:r>
              <a:rPr lang="en-US" dirty="0" smtClean="0">
                <a:latin typeface="Arial" charset="0"/>
                <a:cs typeface="Times New Roman" pitchFamily="18" charset="0"/>
              </a:rPr>
              <a:t>Lead improves paint both as a pigment and as a binder. Lead paint “sticks” (both penetrates into and coats the painted surface) very well. Furthermore, lead is a surface biocide, and protects against some kinds of microbial overgrowth. White lead is a basic lead carbonate; red lead is a form of lead oxide. These pigments may be used in many different color mixes. The color isn’t as important as the amount of lead present – up to 50% lead by weight. This is a lot of lead, and it is spread (as paint) over a large surface area, “perfect” for creating   subsequent exposure.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5B963B-AAD6-4447-8881-8DD30633F95F}" type="slidenum">
              <a:rPr lang="en-US" sz="1200" smtClean="0"/>
              <a:pPr/>
              <a:t>5</a:t>
            </a:fld>
            <a:endParaRPr lang="en-US" sz="120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Arial" charset="0"/>
                <a:cs typeface="Times New Roman" pitchFamily="18" charset="0"/>
              </a:rPr>
              <a:t> </a:t>
            </a:r>
            <a:r>
              <a:rPr lang="en-US" b="1" dirty="0" smtClean="0">
                <a:latin typeface="Arial" charset="0"/>
                <a:cs typeface="Times New Roman" pitchFamily="18" charset="0"/>
              </a:rPr>
              <a:t>How Does Lead Enter the Body?</a:t>
            </a:r>
          </a:p>
          <a:p>
            <a:pPr eaLnBrk="1" hangingPunct="1"/>
            <a:r>
              <a:rPr lang="en-US" dirty="0" smtClean="0">
                <a:latin typeface="Arial" charset="0"/>
                <a:cs typeface="Times New Roman" pitchFamily="18" charset="0"/>
              </a:rPr>
              <a:t>Lead is usually encountered by inhalation or oral ingestion. Respiratory exposure is more commonly the primary route in adults, while ingestion is often most important in children. Most cases of lead poisoning feature contributions of </a:t>
            </a:r>
            <a:r>
              <a:rPr lang="en-US" u="sng" dirty="0" smtClean="0">
                <a:latin typeface="Arial" charset="0"/>
                <a:cs typeface="Times New Roman" pitchFamily="18" charset="0"/>
              </a:rPr>
              <a:t>both</a:t>
            </a:r>
            <a:r>
              <a:rPr lang="en-US" dirty="0" smtClean="0">
                <a:latin typeface="Arial" charset="0"/>
                <a:cs typeface="Times New Roman" pitchFamily="18" charset="0"/>
              </a:rPr>
              <a:t> inhalation and ingestion. Most of an inhaled lead dose is absorbed.</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B0112EC-F891-4508-B412-159FE49C459B}" type="slidenum">
              <a:rPr lang="en-US" sz="1200" smtClean="0"/>
              <a:pPr/>
              <a:t>6</a:t>
            </a:fld>
            <a:endParaRPr lang="en-US" sz="1200" smtClean="0"/>
          </a:p>
        </p:txBody>
      </p:sp>
      <p:sp>
        <p:nvSpPr>
          <p:cNvPr id="62467" name="Rectangle 2"/>
          <p:cNvSpPr>
            <a:spLocks noGrp="1" noRot="1" noChangeAspect="1" noChangeArrowheads="1" noTextEdit="1"/>
          </p:cNvSpPr>
          <p:nvPr>
            <p:ph type="sldImg"/>
          </p:nvPr>
        </p:nvSpPr>
        <p:spPr>
          <a:solidFill>
            <a:srgbClr val="FFFFFF"/>
          </a:solidFill>
          <a:ln/>
        </p:spPr>
      </p:sp>
      <p:sp>
        <p:nvSpPr>
          <p:cNvPr id="6246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cs typeface="Times New Roman" pitchFamily="18" charset="0"/>
              </a:rPr>
              <a:t>An interesting aspect of the absorption of ingested lead is how it can vary depending upon metabolic status. A well fed adult might absorb 6% of an ingested lead dose; a fasting adult might absorb more. Children, even when well fed, may absorb 30% of a lead dose, and still more when iron deficient. Pregnant women are also likely to absorb lead more efficiently. Children and pregnant women are supporting bone development. Lead is more likely to be absorbed when the gut is “primed” to absorb Fe</a:t>
            </a:r>
            <a:r>
              <a:rPr lang="en-US" dirty="0" smtClean="0">
                <a:latin typeface="Arial" charset="0"/>
                <a:cs typeface="Times New Roman" pitchFamily="18" charset="0"/>
                <a:sym typeface="Symbol" pitchFamily="18" charset="2"/>
              </a:rPr>
              <a:t></a:t>
            </a:r>
            <a:r>
              <a:rPr lang="en-US" dirty="0" smtClean="0">
                <a:latin typeface="Arial" charset="0"/>
                <a:cs typeface="Times New Roman" pitchFamily="18" charset="0"/>
              </a:rPr>
              <a:t> and Ca</a:t>
            </a:r>
            <a:r>
              <a:rPr lang="en-US" dirty="0" smtClean="0">
                <a:latin typeface="Arial" charset="0"/>
                <a:cs typeface="Times New Roman" pitchFamily="18" charset="0"/>
                <a:sym typeface="Symbol" pitchFamily="18" charset="2"/>
              </a:rPr>
              <a:t></a:t>
            </a:r>
            <a:r>
              <a:rPr lang="en-US" dirty="0" smtClean="0">
                <a:latin typeface="Arial" charset="0"/>
                <a:cs typeface="Times New Roman" pitchFamily="18" charset="0"/>
              </a:rPr>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6BC2262-4C8A-400A-AAD2-C5B593323E90}" type="slidenum">
              <a:rPr lang="en-US" sz="1200" smtClean="0"/>
              <a:pPr/>
              <a:t>7</a:t>
            </a:fld>
            <a:endParaRPr lang="en-US" sz="120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Children at Risk</a:t>
            </a:r>
          </a:p>
          <a:p>
            <a:pPr eaLnBrk="1" hangingPunct="1"/>
            <a:r>
              <a:rPr lang="en-US" dirty="0" smtClean="0">
                <a:latin typeface="Arial" charset="0"/>
                <a:cs typeface="Times New Roman" pitchFamily="18" charset="0"/>
              </a:rPr>
              <a:t>Children ages 9 months to 2 or 3 years old are most at risk because they crawl on the floor, breathe in a zone nearest the floor, get lead on their hands during floor contact activities, and engage in hand-mouth activities most commonly. This age group at highest risk for lead poisoning, is targeted in recommended childhood surveillance policies.</a:t>
            </a:r>
          </a:p>
          <a:p>
            <a:pPr eaLnBrk="1" hangingPunct="1"/>
            <a:r>
              <a:rPr lang="en-US" dirty="0" smtClean="0">
                <a:latin typeface="Arial" charset="0"/>
                <a:cs typeface="Times New Roman" pitchFamily="18" charset="0"/>
              </a:rPr>
              <a:t>The effects of childhood lead poisoning are not equally distributed in the U.S. (or any) society. Childhood lead poisoning is more common in inner cities, among the poor, and among African Americans.</a:t>
            </a:r>
            <a:r>
              <a:rPr lang="en-US" dirty="0" smtClean="0"/>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92D8E64-3BF9-408F-84C1-5583C6DEBB55}" type="slidenum">
              <a:rPr lang="en-US" sz="1200" smtClean="0"/>
              <a:pPr/>
              <a:t>8</a:t>
            </a:fld>
            <a:endParaRPr lang="en-US" sz="120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Arial" charset="0"/>
                <a:cs typeface="Times New Roman" pitchFamily="18" charset="0"/>
              </a:rPr>
              <a:t>There is a third route of entry. Lead, lead salts, and lead oxides do not penetrate intact skin. Organic lead is different. Like many organic metals, alkyl leads are readily absorbed through the skin. In addition, they are taken up into organs more rapidly. They are very dangerous.</a:t>
            </a:r>
          </a:p>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662B719-C960-4C47-A1C7-82EE177A08C6}" type="slidenum">
              <a:rPr lang="en-US" sz="1200" smtClean="0"/>
              <a:pPr/>
              <a:t>9</a:t>
            </a:fld>
            <a:endParaRPr lang="en-US" sz="1200"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dirty="0" smtClean="0">
                <a:latin typeface="Arial" charset="0"/>
                <a:cs typeface="Times New Roman" pitchFamily="18" charset="0"/>
              </a:rPr>
              <a:t>Organic Lead</a:t>
            </a:r>
          </a:p>
          <a:p>
            <a:pPr eaLnBrk="1" hangingPunct="1"/>
            <a:r>
              <a:rPr lang="en-US" dirty="0" smtClean="0">
                <a:latin typeface="Arial" charset="0"/>
                <a:cs typeface="Times New Roman" pitchFamily="18" charset="0"/>
              </a:rPr>
              <a:t>Lead is dangerous regardless of the route of entry. Organic lead has the greatest CNS toxicity. Because only organic lead is absorbed through the skin, you might say that the dermal route of entry has particular dangers.</a:t>
            </a:r>
            <a:r>
              <a:rPr lang="en-US" dirty="0" smtClean="0"/>
              <a:t> Similarly, an ingested dose is less fully absorbed than an inhaled exposure.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D90EAF-8C45-4990-B96F-9366BE92A233}"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985D28-9DEE-47EC-9E0B-B71E0971957C}" type="slidenum">
              <a:rPr lang="en-US" smtClean="0"/>
              <a:pPr/>
              <a:t>‹#›</a:t>
            </a:fld>
            <a:endParaRPr lang="en-US"/>
          </a:p>
        </p:txBody>
      </p:sp>
    </p:spTree>
    <p:extLst>
      <p:ext uri="{BB962C8B-B14F-4D97-AF65-F5344CB8AC3E}">
        <p14:creationId xmlns:p14="http://schemas.microsoft.com/office/powerpoint/2010/main" val="1653583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90EAF-8C45-4990-B96F-9366BE92A233}"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985D28-9DEE-47EC-9E0B-B71E0971957C}" type="slidenum">
              <a:rPr lang="en-US" smtClean="0"/>
              <a:pPr/>
              <a:t>‹#›</a:t>
            </a:fld>
            <a:endParaRPr lang="en-US"/>
          </a:p>
        </p:txBody>
      </p:sp>
    </p:spTree>
    <p:extLst>
      <p:ext uri="{BB962C8B-B14F-4D97-AF65-F5344CB8AC3E}">
        <p14:creationId xmlns:p14="http://schemas.microsoft.com/office/powerpoint/2010/main" val="3141265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90EAF-8C45-4990-B96F-9366BE92A233}"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985D28-9DEE-47EC-9E0B-B71E0971957C}" type="slidenum">
              <a:rPr lang="en-US" smtClean="0"/>
              <a:pPr/>
              <a:t>‹#›</a:t>
            </a:fld>
            <a:endParaRPr lang="en-US"/>
          </a:p>
        </p:txBody>
      </p:sp>
    </p:spTree>
    <p:extLst>
      <p:ext uri="{BB962C8B-B14F-4D97-AF65-F5344CB8AC3E}">
        <p14:creationId xmlns:p14="http://schemas.microsoft.com/office/powerpoint/2010/main" val="3167777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687388" y="227013"/>
            <a:ext cx="7769225" cy="1143000"/>
          </a:xfrm>
        </p:spPr>
        <p:txBody>
          <a:bodyPr/>
          <a:lstStyle/>
          <a:p>
            <a:r>
              <a:rPr lang="ar-SA" smtClean="0"/>
              <a:t>انقر لتحرير نمط العنوان الرئيسي</a:t>
            </a:r>
            <a:endParaRPr lang="ar-SA"/>
          </a:p>
        </p:txBody>
      </p:sp>
      <p:sp>
        <p:nvSpPr>
          <p:cNvPr id="3" name="عنصر نائب للجدول 2"/>
          <p:cNvSpPr>
            <a:spLocks noGrp="1"/>
          </p:cNvSpPr>
          <p:nvPr>
            <p:ph type="tbl" idx="1"/>
          </p:nvPr>
        </p:nvSpPr>
        <p:spPr>
          <a:xfrm>
            <a:off x="687388" y="1595438"/>
            <a:ext cx="7769225" cy="4119562"/>
          </a:xfrm>
        </p:spPr>
        <p:txBody>
          <a:bodyPr/>
          <a:lstStyle/>
          <a:p>
            <a:pPr lvl="0"/>
            <a:endParaRPr lang="ar-SA" noProof="0" smtClean="0"/>
          </a:p>
        </p:txBody>
      </p:sp>
    </p:spTree>
    <p:extLst>
      <p:ext uri="{BB962C8B-B14F-4D97-AF65-F5344CB8AC3E}">
        <p14:creationId xmlns:p14="http://schemas.microsoft.com/office/powerpoint/2010/main" val="2295471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90EAF-8C45-4990-B96F-9366BE92A233}"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985D28-9DEE-47EC-9E0B-B71E0971957C}" type="slidenum">
              <a:rPr lang="en-US" smtClean="0"/>
              <a:pPr/>
              <a:t>‹#›</a:t>
            </a:fld>
            <a:endParaRPr lang="en-US"/>
          </a:p>
        </p:txBody>
      </p:sp>
    </p:spTree>
    <p:extLst>
      <p:ext uri="{BB962C8B-B14F-4D97-AF65-F5344CB8AC3E}">
        <p14:creationId xmlns:p14="http://schemas.microsoft.com/office/powerpoint/2010/main" val="3802706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90EAF-8C45-4990-B96F-9366BE92A233}"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985D28-9DEE-47EC-9E0B-B71E0971957C}" type="slidenum">
              <a:rPr lang="en-US" smtClean="0"/>
              <a:pPr/>
              <a:t>‹#›</a:t>
            </a:fld>
            <a:endParaRPr lang="en-US"/>
          </a:p>
        </p:txBody>
      </p:sp>
    </p:spTree>
    <p:extLst>
      <p:ext uri="{BB962C8B-B14F-4D97-AF65-F5344CB8AC3E}">
        <p14:creationId xmlns:p14="http://schemas.microsoft.com/office/powerpoint/2010/main" val="1026705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D90EAF-8C45-4990-B96F-9366BE92A233}"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985D28-9DEE-47EC-9E0B-B71E0971957C}" type="slidenum">
              <a:rPr lang="en-US" smtClean="0"/>
              <a:pPr/>
              <a:t>‹#›</a:t>
            </a:fld>
            <a:endParaRPr lang="en-US"/>
          </a:p>
        </p:txBody>
      </p:sp>
    </p:spTree>
    <p:extLst>
      <p:ext uri="{BB962C8B-B14F-4D97-AF65-F5344CB8AC3E}">
        <p14:creationId xmlns:p14="http://schemas.microsoft.com/office/powerpoint/2010/main" val="3889092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D90EAF-8C45-4990-B96F-9366BE92A233}" type="datetimeFigureOut">
              <a:rPr lang="en-US" smtClean="0"/>
              <a:pPr/>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985D28-9DEE-47EC-9E0B-B71E0971957C}" type="slidenum">
              <a:rPr lang="en-US" smtClean="0"/>
              <a:pPr/>
              <a:t>‹#›</a:t>
            </a:fld>
            <a:endParaRPr lang="en-US"/>
          </a:p>
        </p:txBody>
      </p:sp>
    </p:spTree>
    <p:extLst>
      <p:ext uri="{BB962C8B-B14F-4D97-AF65-F5344CB8AC3E}">
        <p14:creationId xmlns:p14="http://schemas.microsoft.com/office/powerpoint/2010/main" val="2067739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D90EAF-8C45-4990-B96F-9366BE92A233}" type="datetimeFigureOut">
              <a:rPr lang="en-US" smtClean="0"/>
              <a:pPr/>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985D28-9DEE-47EC-9E0B-B71E0971957C}" type="slidenum">
              <a:rPr lang="en-US" smtClean="0"/>
              <a:pPr/>
              <a:t>‹#›</a:t>
            </a:fld>
            <a:endParaRPr lang="en-US"/>
          </a:p>
        </p:txBody>
      </p:sp>
    </p:spTree>
    <p:extLst>
      <p:ext uri="{BB962C8B-B14F-4D97-AF65-F5344CB8AC3E}">
        <p14:creationId xmlns:p14="http://schemas.microsoft.com/office/powerpoint/2010/main" val="188282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90EAF-8C45-4990-B96F-9366BE92A233}" type="datetimeFigureOut">
              <a:rPr lang="en-US" smtClean="0"/>
              <a:pPr/>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985D28-9DEE-47EC-9E0B-B71E0971957C}" type="slidenum">
              <a:rPr lang="en-US" smtClean="0"/>
              <a:pPr/>
              <a:t>‹#›</a:t>
            </a:fld>
            <a:endParaRPr lang="en-US"/>
          </a:p>
        </p:txBody>
      </p:sp>
    </p:spTree>
    <p:extLst>
      <p:ext uri="{BB962C8B-B14F-4D97-AF65-F5344CB8AC3E}">
        <p14:creationId xmlns:p14="http://schemas.microsoft.com/office/powerpoint/2010/main" val="1749181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90EAF-8C45-4990-B96F-9366BE92A233}"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985D28-9DEE-47EC-9E0B-B71E0971957C}" type="slidenum">
              <a:rPr lang="en-US" smtClean="0"/>
              <a:pPr/>
              <a:t>‹#›</a:t>
            </a:fld>
            <a:endParaRPr lang="en-US"/>
          </a:p>
        </p:txBody>
      </p:sp>
    </p:spTree>
    <p:extLst>
      <p:ext uri="{BB962C8B-B14F-4D97-AF65-F5344CB8AC3E}">
        <p14:creationId xmlns:p14="http://schemas.microsoft.com/office/powerpoint/2010/main" val="43296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90EAF-8C45-4990-B96F-9366BE92A233}"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985D28-9DEE-47EC-9E0B-B71E0971957C}" type="slidenum">
              <a:rPr lang="en-US" smtClean="0"/>
              <a:pPr/>
              <a:t>‹#›</a:t>
            </a:fld>
            <a:endParaRPr lang="en-US"/>
          </a:p>
        </p:txBody>
      </p:sp>
    </p:spTree>
    <p:extLst>
      <p:ext uri="{BB962C8B-B14F-4D97-AF65-F5344CB8AC3E}">
        <p14:creationId xmlns:p14="http://schemas.microsoft.com/office/powerpoint/2010/main" val="1056187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90EAF-8C45-4990-B96F-9366BE92A233}" type="datetimeFigureOut">
              <a:rPr lang="en-US" smtClean="0"/>
              <a:pPr/>
              <a:t>12/5/2021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85D28-9DEE-47EC-9E0B-B71E0971957C}" type="slidenum">
              <a:rPr lang="en-US" smtClean="0"/>
              <a:pPr/>
              <a:t>‹#›</a:t>
            </a:fld>
            <a:endParaRPr lang="en-US"/>
          </a:p>
        </p:txBody>
      </p:sp>
    </p:spTree>
    <p:extLst>
      <p:ext uri="{BB962C8B-B14F-4D97-AF65-F5344CB8AC3E}">
        <p14:creationId xmlns:p14="http://schemas.microsoft.com/office/powerpoint/2010/main" val="4041888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z="4100" dirty="0" smtClean="0"/>
              <a:t>What is Lead?</a:t>
            </a:r>
          </a:p>
        </p:txBody>
      </p:sp>
      <p:sp>
        <p:nvSpPr>
          <p:cNvPr id="3075" name="Rectangle 3"/>
          <p:cNvSpPr>
            <a:spLocks noGrp="1" noChangeArrowheads="1"/>
          </p:cNvSpPr>
          <p:nvPr>
            <p:ph type="body" idx="1"/>
          </p:nvPr>
        </p:nvSpPr>
        <p:spPr/>
        <p:txBody>
          <a:bodyPr/>
          <a:lstStyle/>
          <a:p>
            <a:pPr algn="ctr">
              <a:buFontTx/>
              <a:buNone/>
            </a:pPr>
            <a:endParaRPr lang="en-US" sz="2400" dirty="0" smtClean="0"/>
          </a:p>
          <a:p>
            <a:pPr>
              <a:buFontTx/>
              <a:buNone/>
            </a:pPr>
            <a:r>
              <a:rPr lang="en-US" sz="2400" dirty="0" smtClean="0"/>
              <a:t>	Lead is a blush gray metallic element which occurs naturally (in small amounts) in the earth’s crust.</a:t>
            </a:r>
          </a:p>
          <a:p>
            <a:pPr>
              <a:buFontTx/>
              <a:buNone/>
            </a:pPr>
            <a:endParaRPr lang="en-US" sz="2400" dirty="0" smtClean="0"/>
          </a:p>
          <a:p>
            <a:pPr>
              <a:buFontTx/>
              <a:buNone/>
            </a:pPr>
            <a:r>
              <a:rPr lang="en-US" sz="2400" dirty="0" smtClean="0"/>
              <a:t>	It is dense, hence its use as a ballast, ammunition, or radiation shield.</a:t>
            </a:r>
          </a:p>
          <a:p>
            <a:pPr>
              <a:buFontTx/>
              <a:buNone/>
            </a:pPr>
            <a:endParaRPr lang="en-US" sz="2400" dirty="0" smtClean="0"/>
          </a:p>
          <a:p>
            <a:pPr>
              <a:buFontTx/>
              <a:buNone/>
            </a:pPr>
            <a:r>
              <a:rPr lang="en-US" sz="2400" dirty="0" smtClean="0"/>
              <a:t>	Lead is insoluble in water, but some salts are soluble.</a:t>
            </a:r>
          </a:p>
        </p:txBody>
      </p:sp>
    </p:spTree>
    <p:extLst>
      <p:ext uri="{BB962C8B-B14F-4D97-AF65-F5344CB8AC3E}">
        <p14:creationId xmlns:p14="http://schemas.microsoft.com/office/powerpoint/2010/main" val="1808270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457200"/>
            <a:ext cx="9144000" cy="1143000"/>
          </a:xfrm>
        </p:spPr>
        <p:txBody>
          <a:bodyPr/>
          <a:lstStyle/>
          <a:p>
            <a:pPr algn="l"/>
            <a:r>
              <a:rPr lang="en-US" smtClean="0"/>
              <a:t>Where does lead go once in the body?</a:t>
            </a:r>
          </a:p>
        </p:txBody>
      </p:sp>
      <p:sp>
        <p:nvSpPr>
          <p:cNvPr id="20483" name="Rectangle 3"/>
          <p:cNvSpPr>
            <a:spLocks noGrp="1" noChangeArrowheads="1"/>
          </p:cNvSpPr>
          <p:nvPr>
            <p:ph type="body" idx="1"/>
          </p:nvPr>
        </p:nvSpPr>
        <p:spPr>
          <a:xfrm>
            <a:off x="0" y="1828800"/>
            <a:ext cx="8610600" cy="5410200"/>
          </a:xfrm>
        </p:spPr>
        <p:txBody>
          <a:bodyPr/>
          <a:lstStyle/>
          <a:p>
            <a:pPr marL="990600" lvl="1" indent="-531813">
              <a:buFontTx/>
              <a:buAutoNum type="arabicPeriod"/>
            </a:pPr>
            <a:endParaRPr lang="en-US" sz="2500" dirty="0" smtClean="0"/>
          </a:p>
          <a:p>
            <a:pPr marL="990600" lvl="1" indent="-531813">
              <a:buFontTx/>
              <a:buAutoNum type="arabicPeriod"/>
            </a:pPr>
            <a:r>
              <a:rPr lang="en-US" sz="2500" dirty="0" smtClean="0"/>
              <a:t>Lead is absorbed into the bloodstream rapidly.</a:t>
            </a:r>
          </a:p>
          <a:p>
            <a:pPr marL="990600" lvl="1" indent="-531813">
              <a:buFontTx/>
              <a:buAutoNum type="arabicPeriod"/>
            </a:pPr>
            <a:r>
              <a:rPr lang="en-US" sz="2500" dirty="0" smtClean="0"/>
              <a:t>It then travels to “soft tissue” such as kidneys, lungs, brain, spleen, muscles, and heart.</a:t>
            </a:r>
            <a:r>
              <a:rPr lang="en-US" sz="2400" dirty="0" smtClean="0">
                <a:latin typeface="Arial" charset="0"/>
                <a:cs typeface="Times New Roman" pitchFamily="18" charset="0"/>
              </a:rPr>
              <a:t> This occurs within a matter of days</a:t>
            </a:r>
            <a:endParaRPr lang="en-US" sz="2500" dirty="0" smtClean="0"/>
          </a:p>
          <a:p>
            <a:pPr marL="990600" lvl="1" indent="-531813">
              <a:buFontTx/>
              <a:buAutoNum type="arabicPeriod"/>
            </a:pPr>
            <a:r>
              <a:rPr lang="en-US" sz="2500" dirty="0" smtClean="0"/>
              <a:t>After several weeks, </a:t>
            </a:r>
            <a:r>
              <a:rPr lang="en-US" sz="2400" dirty="0" smtClean="0">
                <a:latin typeface="Arial" charset="0"/>
                <a:cs typeface="Times New Roman" pitchFamily="18" charset="0"/>
              </a:rPr>
              <a:t>most lead which is not excreted by urine (primary route), feces, or exocrine secretions (including breast milk) moves into the long term storage area, bones (and teeth).</a:t>
            </a:r>
            <a:endParaRPr lang="en-US" sz="2500" dirty="0" smtClean="0"/>
          </a:p>
        </p:txBody>
      </p:sp>
    </p:spTree>
    <p:extLst>
      <p:ext uri="{BB962C8B-B14F-4D97-AF65-F5344CB8AC3E}">
        <p14:creationId xmlns:p14="http://schemas.microsoft.com/office/powerpoint/2010/main" val="4126355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457200"/>
            <a:ext cx="9144000" cy="1143000"/>
          </a:xfrm>
        </p:spPr>
        <p:txBody>
          <a:bodyPr/>
          <a:lstStyle/>
          <a:p>
            <a:pPr algn="l"/>
            <a:r>
              <a:rPr lang="en-US" smtClean="0"/>
              <a:t>Where does lead go once in the body?</a:t>
            </a:r>
          </a:p>
        </p:txBody>
      </p:sp>
      <p:sp>
        <p:nvSpPr>
          <p:cNvPr id="20483" name="Rectangle 3"/>
          <p:cNvSpPr>
            <a:spLocks noGrp="1" noChangeArrowheads="1"/>
          </p:cNvSpPr>
          <p:nvPr>
            <p:ph type="body" idx="1"/>
          </p:nvPr>
        </p:nvSpPr>
        <p:spPr>
          <a:xfrm>
            <a:off x="0" y="1828800"/>
            <a:ext cx="8610600" cy="5410200"/>
          </a:xfrm>
        </p:spPr>
        <p:txBody>
          <a:bodyPr/>
          <a:lstStyle/>
          <a:p>
            <a:pPr marL="990600" lvl="1" indent="-531813">
              <a:buFontTx/>
              <a:buAutoNum type="arabicPeriod"/>
            </a:pPr>
            <a:endParaRPr lang="en-US" sz="2500" dirty="0" smtClean="0"/>
          </a:p>
          <a:p>
            <a:pPr marL="1371600" lvl="2" indent="-458788"/>
            <a:r>
              <a:rPr lang="en-US" sz="2100" dirty="0" smtClean="0"/>
              <a:t>About 94% of adults total lead burden is in bones and teeth</a:t>
            </a:r>
          </a:p>
          <a:p>
            <a:pPr marL="1371600" lvl="2" indent="-458788"/>
            <a:r>
              <a:rPr lang="en-US" sz="2100" dirty="0" smtClean="0"/>
              <a:t>Only about 73% for children</a:t>
            </a:r>
          </a:p>
          <a:p>
            <a:pPr marL="990600" lvl="1" indent="-531813">
              <a:buFontTx/>
              <a:buNone/>
            </a:pPr>
            <a:endParaRPr lang="en-US" sz="2500" dirty="0" smtClean="0"/>
          </a:p>
          <a:p>
            <a:pPr marL="990600" lvl="1" indent="-531813">
              <a:buFontTx/>
              <a:buNone/>
            </a:pPr>
            <a:r>
              <a:rPr lang="en-US" sz="2500" dirty="0" smtClean="0"/>
              <a:t>4. 	Lead in bones and teeth equilibrates over time and</a:t>
            </a:r>
          </a:p>
          <a:p>
            <a:pPr marL="990600" lvl="1" indent="-531813">
              <a:buFontTx/>
              <a:buNone/>
            </a:pPr>
            <a:r>
              <a:rPr lang="en-US" sz="2500" dirty="0" smtClean="0"/>
              <a:t>	circumstance with other “compartments”.</a:t>
            </a:r>
          </a:p>
          <a:p>
            <a:pPr marL="990600" lvl="1" indent="-531813">
              <a:buNone/>
            </a:pPr>
            <a:r>
              <a:rPr lang="en-US" sz="2400" dirty="0" smtClean="0">
                <a:latin typeface="Arial" charset="0"/>
                <a:cs typeface="Times New Roman" pitchFamily="18" charset="0"/>
              </a:rPr>
              <a:t> Some lead is also found in hair. </a:t>
            </a:r>
          </a:p>
          <a:p>
            <a:pPr marL="990600" lvl="1" indent="-531813">
              <a:buNone/>
            </a:pPr>
            <a:endParaRPr lang="en-US" sz="2400" dirty="0" smtClean="0">
              <a:latin typeface="Arial" charset="0"/>
              <a:cs typeface="Times New Roman" pitchFamily="18" charset="0"/>
            </a:endParaRPr>
          </a:p>
          <a:p>
            <a:pPr marL="990600" lvl="1" indent="-531813">
              <a:buFontTx/>
              <a:buNone/>
            </a:pPr>
            <a:endParaRPr lang="en-US" sz="2500" dirty="0" smtClean="0"/>
          </a:p>
        </p:txBody>
      </p:sp>
    </p:spTree>
    <p:extLst>
      <p:ext uri="{BB962C8B-B14F-4D97-AF65-F5344CB8AC3E}">
        <p14:creationId xmlns:p14="http://schemas.microsoft.com/office/powerpoint/2010/main" val="412635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r>
              <a:rPr lang="en-US" smtClean="0"/>
              <a:t>How Does Lead Get </a:t>
            </a:r>
            <a:br>
              <a:rPr lang="en-US" smtClean="0"/>
            </a:br>
            <a:r>
              <a:rPr lang="en-US" smtClean="0"/>
              <a:t>Out of the Body</a:t>
            </a:r>
          </a:p>
        </p:txBody>
      </p:sp>
      <p:sp>
        <p:nvSpPr>
          <p:cNvPr id="22531" name="Rectangle 3"/>
          <p:cNvSpPr>
            <a:spLocks noGrp="1" noChangeArrowheads="1"/>
          </p:cNvSpPr>
          <p:nvPr>
            <p:ph type="body" idx="1"/>
          </p:nvPr>
        </p:nvSpPr>
        <p:spPr/>
        <p:txBody>
          <a:bodyPr/>
          <a:lstStyle/>
          <a:p>
            <a:endParaRPr lang="en-US" sz="2400" smtClean="0"/>
          </a:p>
          <a:p>
            <a:r>
              <a:rPr lang="en-US" sz="2400" smtClean="0"/>
              <a:t>Kidneys- urine</a:t>
            </a:r>
          </a:p>
          <a:p>
            <a:r>
              <a:rPr lang="en-US" sz="2400" smtClean="0"/>
              <a:t>Bowels- stool</a:t>
            </a:r>
          </a:p>
          <a:p>
            <a:r>
              <a:rPr lang="en-US" sz="2400" smtClean="0"/>
              <a:t>Glands-	sweat</a:t>
            </a:r>
          </a:p>
          <a:p>
            <a:r>
              <a:rPr lang="en-US" sz="2400" smtClean="0"/>
              <a:t>Breast- 	breast milk</a:t>
            </a:r>
          </a:p>
          <a:p>
            <a:r>
              <a:rPr lang="en-US" sz="2400" smtClean="0"/>
              <a:t>Hair, nails, teeth (very slow turnover)</a:t>
            </a:r>
          </a:p>
          <a:p>
            <a:endParaRPr lang="en-US" sz="2400" smtClean="0"/>
          </a:p>
          <a:p>
            <a:r>
              <a:rPr lang="en-US" sz="2400" smtClean="0"/>
              <a:t>It takes </a:t>
            </a:r>
            <a:r>
              <a:rPr lang="en-US" sz="2400" b="1" u="sng" smtClean="0"/>
              <a:t>&gt;10 years</a:t>
            </a:r>
            <a:r>
              <a:rPr lang="en-US" sz="2400" smtClean="0"/>
              <a:t> to turn over one half  the body’s stored lead. Bone source slowly leaches into the blood.</a:t>
            </a:r>
          </a:p>
        </p:txBody>
      </p:sp>
    </p:spTree>
    <p:extLst>
      <p:ext uri="{BB962C8B-B14F-4D97-AF65-F5344CB8AC3E}">
        <p14:creationId xmlns:p14="http://schemas.microsoft.com/office/powerpoint/2010/main" val="187124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What Does Lead Do?</a:t>
            </a:r>
          </a:p>
        </p:txBody>
      </p:sp>
      <p:sp>
        <p:nvSpPr>
          <p:cNvPr id="23555" name="Rectangle 3"/>
          <p:cNvSpPr>
            <a:spLocks noGrp="1" noChangeArrowheads="1"/>
          </p:cNvSpPr>
          <p:nvPr>
            <p:ph type="body" idx="1"/>
          </p:nvPr>
        </p:nvSpPr>
        <p:spPr/>
        <p:txBody>
          <a:bodyPr>
            <a:normAutofit fontScale="92500" lnSpcReduction="20000"/>
          </a:bodyPr>
          <a:lstStyle/>
          <a:p>
            <a:pPr>
              <a:lnSpc>
                <a:spcPct val="90000"/>
              </a:lnSpc>
              <a:buFontTx/>
              <a:buNone/>
            </a:pPr>
            <a:r>
              <a:rPr lang="en-US" sz="3200" dirty="0" smtClean="0"/>
              <a:t>Lead inhibits certain types of enzymes,</a:t>
            </a:r>
          </a:p>
          <a:p>
            <a:pPr>
              <a:lnSpc>
                <a:spcPct val="90000"/>
              </a:lnSpc>
              <a:buFontTx/>
              <a:buNone/>
            </a:pPr>
            <a:r>
              <a:rPr lang="en-US" sz="3200" dirty="0" smtClean="0"/>
              <a:t>Particularly enzymes dependant upon</a:t>
            </a:r>
          </a:p>
          <a:p>
            <a:pPr>
              <a:lnSpc>
                <a:spcPct val="90000"/>
              </a:lnSpc>
              <a:buFontTx/>
              <a:buNone/>
            </a:pPr>
            <a:r>
              <a:rPr lang="en-US" sz="3200" dirty="0" err="1" smtClean="0"/>
              <a:t>sulfhydryl</a:t>
            </a:r>
            <a:r>
              <a:rPr lang="en-US" sz="3200" dirty="0" smtClean="0"/>
              <a:t> groups.</a:t>
            </a:r>
          </a:p>
          <a:p>
            <a:pPr>
              <a:lnSpc>
                <a:spcPct val="90000"/>
              </a:lnSpc>
              <a:buFontTx/>
              <a:buNone/>
            </a:pPr>
            <a:endParaRPr lang="en-US" sz="3200" dirty="0" smtClean="0"/>
          </a:p>
          <a:p>
            <a:pPr>
              <a:lnSpc>
                <a:spcPct val="90000"/>
              </a:lnSpc>
              <a:buFontTx/>
              <a:buNone/>
            </a:pPr>
            <a:r>
              <a:rPr lang="en-US" sz="3200" dirty="0" smtClean="0"/>
              <a:t>Organ systems affected include:</a:t>
            </a:r>
          </a:p>
          <a:p>
            <a:pPr>
              <a:lnSpc>
                <a:spcPct val="90000"/>
              </a:lnSpc>
              <a:buFontTx/>
              <a:buNone/>
            </a:pPr>
            <a:r>
              <a:rPr lang="en-US" sz="3200" dirty="0" smtClean="0"/>
              <a:t>Neurologic	          Endocrine</a:t>
            </a:r>
          </a:p>
          <a:p>
            <a:pPr>
              <a:lnSpc>
                <a:spcPct val="90000"/>
              </a:lnSpc>
              <a:buFontTx/>
              <a:buNone/>
            </a:pPr>
            <a:r>
              <a:rPr lang="en-US" sz="3200" dirty="0" smtClean="0"/>
              <a:t>Reproductive	Musculoskeletal</a:t>
            </a:r>
          </a:p>
          <a:p>
            <a:pPr>
              <a:lnSpc>
                <a:spcPct val="90000"/>
              </a:lnSpc>
              <a:buFontTx/>
              <a:buNone/>
            </a:pPr>
            <a:r>
              <a:rPr lang="en-US" sz="3200" dirty="0" smtClean="0"/>
              <a:t>Blood		       Renal			</a:t>
            </a:r>
          </a:p>
          <a:p>
            <a:pPr>
              <a:lnSpc>
                <a:spcPct val="90000"/>
              </a:lnSpc>
              <a:buFontTx/>
              <a:buNone/>
            </a:pPr>
            <a:r>
              <a:rPr lang="en-US" sz="3200" dirty="0" smtClean="0"/>
              <a:t>GI</a:t>
            </a:r>
          </a:p>
          <a:p>
            <a:pPr>
              <a:lnSpc>
                <a:spcPct val="90000"/>
              </a:lnSpc>
              <a:buFontTx/>
              <a:buNone/>
            </a:pPr>
            <a:r>
              <a:rPr lang="en-US" sz="3200" dirty="0" smtClean="0"/>
              <a:t>	</a:t>
            </a:r>
          </a:p>
        </p:txBody>
      </p:sp>
    </p:spTree>
    <p:extLst>
      <p:ext uri="{BB962C8B-B14F-4D97-AF65-F5344CB8AC3E}">
        <p14:creationId xmlns:p14="http://schemas.microsoft.com/office/powerpoint/2010/main" val="2524395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What Does Lead Do?</a:t>
            </a:r>
          </a:p>
        </p:txBody>
      </p:sp>
      <p:sp>
        <p:nvSpPr>
          <p:cNvPr id="23555" name="Rectangle 3"/>
          <p:cNvSpPr>
            <a:spLocks noGrp="1" noChangeArrowheads="1"/>
          </p:cNvSpPr>
          <p:nvPr>
            <p:ph type="body" idx="1"/>
          </p:nvPr>
        </p:nvSpPr>
        <p:spPr/>
        <p:txBody>
          <a:bodyPr>
            <a:normAutofit/>
          </a:bodyPr>
          <a:lstStyle/>
          <a:p>
            <a:r>
              <a:rPr lang="en-US" dirty="0" smtClean="0">
                <a:latin typeface="Arial" charset="0"/>
                <a:cs typeface="Times New Roman" pitchFamily="18" charset="0"/>
              </a:rPr>
              <a:t>Interference with the synthesis of </a:t>
            </a:r>
            <a:r>
              <a:rPr lang="en-US" dirty="0" err="1" smtClean="0">
                <a:latin typeface="Arial" charset="0"/>
                <a:cs typeface="Times New Roman" pitchFamily="18" charset="0"/>
              </a:rPr>
              <a:t>heme</a:t>
            </a:r>
            <a:r>
              <a:rPr lang="en-US" dirty="0" smtClean="0">
                <a:latin typeface="Arial" charset="0"/>
                <a:cs typeface="Times New Roman" pitchFamily="18" charset="0"/>
              </a:rPr>
              <a:t> in the red cell . </a:t>
            </a:r>
          </a:p>
          <a:p>
            <a:r>
              <a:rPr lang="en-US" dirty="0" smtClean="0">
                <a:latin typeface="Arial" charset="0"/>
                <a:cs typeface="Times New Roman" pitchFamily="18" charset="0"/>
              </a:rPr>
              <a:t>There is also competition with calcium in several systems including mitochondrial (cellular) respiration and degradation of various nerve cell functions. </a:t>
            </a:r>
          </a:p>
          <a:p>
            <a:r>
              <a:rPr lang="en-US" dirty="0" smtClean="0">
                <a:latin typeface="Arial" charset="0"/>
                <a:cs typeface="Times New Roman" pitchFamily="18" charset="0"/>
              </a:rPr>
              <a:t>Lead also affects RNA and DNA, although mechanisms are not clear. </a:t>
            </a:r>
          </a:p>
        </p:txBody>
      </p:sp>
    </p:spTree>
    <p:extLst>
      <p:ext uri="{BB962C8B-B14F-4D97-AF65-F5344CB8AC3E}">
        <p14:creationId xmlns:p14="http://schemas.microsoft.com/office/powerpoint/2010/main" val="2524395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smtClean="0"/>
              <a:t>Microcytic Anemia</a:t>
            </a:r>
            <a:br>
              <a:rPr lang="en-US" smtClean="0"/>
            </a:br>
            <a:r>
              <a:rPr lang="en-US" smtClean="0"/>
              <a:t>with Basophilic Stippling</a:t>
            </a:r>
          </a:p>
        </p:txBody>
      </p:sp>
      <p:sp>
        <p:nvSpPr>
          <p:cNvPr id="24579" name="Rectangle 3"/>
          <p:cNvSpPr>
            <a:spLocks noGrp="1" noChangeArrowheads="1"/>
          </p:cNvSpPr>
          <p:nvPr>
            <p:ph type="body" idx="1"/>
          </p:nvPr>
        </p:nvSpPr>
        <p:spPr>
          <a:xfrm>
            <a:off x="687388" y="4953000"/>
            <a:ext cx="7769225" cy="762000"/>
          </a:xfrm>
        </p:spPr>
        <p:txBody>
          <a:bodyPr>
            <a:normAutofit fontScale="62500" lnSpcReduction="20000"/>
          </a:bodyPr>
          <a:lstStyle/>
          <a:p>
            <a:pPr>
              <a:lnSpc>
                <a:spcPct val="90000"/>
              </a:lnSpc>
              <a:buFontTx/>
              <a:buNone/>
            </a:pPr>
            <a:r>
              <a:rPr lang="en-US" sz="2800" smtClean="0"/>
              <a:t>	</a:t>
            </a:r>
          </a:p>
          <a:p>
            <a:pPr>
              <a:lnSpc>
                <a:spcPct val="90000"/>
              </a:lnSpc>
              <a:buFontTx/>
              <a:buNone/>
            </a:pPr>
            <a:endParaRPr lang="en-US" sz="2800" smtClean="0"/>
          </a:p>
          <a:p>
            <a:pPr>
              <a:lnSpc>
                <a:spcPct val="90000"/>
              </a:lnSpc>
              <a:buFontTx/>
              <a:buNone/>
            </a:pPr>
            <a:r>
              <a:rPr lang="en-US" sz="2000" smtClean="0"/>
              <a:t>Larger area is a thick thick smear to demonstrate the frequency of basophilic stippling</a:t>
            </a:r>
          </a:p>
        </p:txBody>
      </p:sp>
      <p:pic>
        <p:nvPicPr>
          <p:cNvPr id="24580" name="Picture 4" descr="30_MicrocyticAnem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752600"/>
            <a:ext cx="6019800"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8907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noFill/>
        </p:spPr>
        <p:txBody>
          <a:bodyPr/>
          <a:lstStyle/>
          <a:p>
            <a:pPr algn="ctr"/>
            <a:r>
              <a:rPr lang="en-US" sz="6000" smtClean="0">
                <a:latin typeface="Albertus Extra Bold" pitchFamily="34" charset="0"/>
              </a:rPr>
              <a:t>HEALTH HAZARDS</a:t>
            </a:r>
          </a:p>
        </p:txBody>
      </p:sp>
      <p:graphicFrame>
        <p:nvGraphicFramePr>
          <p:cNvPr id="4098" name="Object 3">
            <a:hlinkClick r:id="" action="ppaction://ole?verb=0"/>
          </p:cNvPr>
          <p:cNvGraphicFramePr>
            <a:graphicFrameLocks/>
          </p:cNvGraphicFramePr>
          <p:nvPr/>
        </p:nvGraphicFramePr>
        <p:xfrm>
          <a:off x="5410200" y="1066800"/>
          <a:ext cx="3657600" cy="5567363"/>
        </p:xfrm>
        <a:graphic>
          <a:graphicData uri="http://schemas.openxmlformats.org/presentationml/2006/ole">
            <mc:AlternateContent xmlns:mc="http://schemas.openxmlformats.org/markup-compatibility/2006">
              <mc:Choice xmlns:v="urn:schemas-microsoft-com:vml" Requires="v">
                <p:oleObj spid="_x0000_s1037" name="Microsoft ClipArt Gallery" r:id="rId3" imgW="4967280" imgH="4981320" progId="">
                  <p:embed/>
                </p:oleObj>
              </mc:Choice>
              <mc:Fallback>
                <p:oleObj name="Microsoft ClipArt Gallery" r:id="rId3" imgW="4967280" imgH="4981320" progId="">
                  <p:embed/>
                  <p:pic>
                    <p:nvPicPr>
                      <p:cNvPr id="0" name="Object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1066800"/>
                        <a:ext cx="3657600" cy="556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0" name="Rectangle 4"/>
          <p:cNvSpPr>
            <a:spLocks noChangeArrowheads="1"/>
          </p:cNvSpPr>
          <p:nvPr/>
        </p:nvSpPr>
        <p:spPr bwMode="auto">
          <a:xfrm>
            <a:off x="-14288" y="1144588"/>
            <a:ext cx="7199313" cy="4902200"/>
          </a:xfrm>
          <a:prstGeom prst="rect">
            <a:avLst/>
          </a:prstGeom>
          <a:noFill/>
          <a:ln w="12700">
            <a:noFill/>
            <a:miter lim="800000"/>
            <a:headEnd/>
            <a:tailEnd/>
          </a:ln>
        </p:spPr>
        <p:txBody>
          <a:bodyPr lIns="90488" tIns="44450" rIns="90488" bIns="44450">
            <a:spAutoFit/>
          </a:bodyPr>
          <a:lstStyle/>
          <a:p>
            <a:r>
              <a:rPr lang="en-US" sz="3200">
                <a:solidFill>
                  <a:schemeClr val="tx1"/>
                </a:solidFill>
              </a:rPr>
              <a:t>Lead interferes with the formation of the hemoglobin in blood and</a:t>
            </a:r>
          </a:p>
          <a:p>
            <a:r>
              <a:rPr lang="en-US" sz="3200">
                <a:solidFill>
                  <a:schemeClr val="tx1"/>
                </a:solidFill>
              </a:rPr>
              <a:t>will cause anemia.</a:t>
            </a:r>
          </a:p>
          <a:p>
            <a:endParaRPr lang="en-US" sz="3200">
              <a:solidFill>
                <a:schemeClr val="tx1"/>
              </a:solidFill>
            </a:endParaRPr>
          </a:p>
          <a:p>
            <a:r>
              <a:rPr lang="en-US" sz="3200">
                <a:solidFill>
                  <a:schemeClr val="tx1"/>
                </a:solidFill>
              </a:rPr>
              <a:t>Lead causes cellular </a:t>
            </a:r>
          </a:p>
          <a:p>
            <a:r>
              <a:rPr lang="en-US" sz="3200">
                <a:solidFill>
                  <a:schemeClr val="tx1"/>
                </a:solidFill>
              </a:rPr>
              <a:t>kidney damage which</a:t>
            </a:r>
          </a:p>
          <a:p>
            <a:r>
              <a:rPr lang="en-US" sz="3200">
                <a:solidFill>
                  <a:schemeClr val="tx1"/>
                </a:solidFill>
              </a:rPr>
              <a:t>leads to kidney failure.</a:t>
            </a:r>
          </a:p>
          <a:p>
            <a:endParaRPr lang="en-US" sz="2800">
              <a:solidFill>
                <a:schemeClr val="tx1"/>
              </a:solidFill>
            </a:endParaRPr>
          </a:p>
          <a:p>
            <a:r>
              <a:rPr lang="en-US" sz="3200">
                <a:solidFill>
                  <a:schemeClr val="tx1"/>
                </a:solidFill>
              </a:rPr>
              <a:t>It can cause reduced sperm count</a:t>
            </a:r>
          </a:p>
          <a:p>
            <a:r>
              <a:rPr lang="en-US" sz="3200">
                <a:solidFill>
                  <a:schemeClr val="tx1"/>
                </a:solidFill>
              </a:rPr>
              <a:t>and decreased fertility.</a:t>
            </a:r>
          </a:p>
        </p:txBody>
      </p:sp>
      <p:sp>
        <p:nvSpPr>
          <p:cNvPr id="4101" name="Rectangle 5"/>
          <p:cNvSpPr>
            <a:spLocks noChangeArrowheads="1"/>
          </p:cNvSpPr>
          <p:nvPr/>
        </p:nvSpPr>
        <p:spPr bwMode="auto">
          <a:xfrm rot="-5400000">
            <a:off x="6342062" y="5253038"/>
            <a:ext cx="1909763" cy="363538"/>
          </a:xfrm>
          <a:prstGeom prst="rect">
            <a:avLst/>
          </a:prstGeom>
          <a:noFill/>
          <a:ln w="12700">
            <a:noFill/>
            <a:miter lim="800000"/>
            <a:headEnd/>
            <a:tailEnd/>
          </a:ln>
        </p:spPr>
        <p:txBody>
          <a:bodyPr lIns="90488" tIns="44450" rIns="90488" bIns="44450">
            <a:spAutoFit/>
          </a:bodyPr>
          <a:lstStyle/>
          <a:p>
            <a:r>
              <a:rPr lang="en-US" sz="1800">
                <a:solidFill>
                  <a:srgbClr val="E3BEFF"/>
                </a:solidFill>
              </a:rPr>
              <a:t>HEMOGLOBIN</a:t>
            </a:r>
          </a:p>
        </p:txBody>
      </p:sp>
      <p:sp>
        <p:nvSpPr>
          <p:cNvPr id="4102" name="Rectangle 6"/>
          <p:cNvSpPr>
            <a:spLocks noChangeArrowheads="1"/>
          </p:cNvSpPr>
          <p:nvPr/>
        </p:nvSpPr>
        <p:spPr bwMode="auto">
          <a:xfrm>
            <a:off x="5789613" y="3635375"/>
            <a:ext cx="4879975" cy="638175"/>
          </a:xfrm>
          <a:prstGeom prst="rect">
            <a:avLst/>
          </a:prstGeom>
          <a:noFill/>
          <a:ln w="12700">
            <a:noFill/>
            <a:miter lim="800000"/>
            <a:headEnd/>
            <a:tailEnd/>
          </a:ln>
        </p:spPr>
        <p:txBody>
          <a:bodyPr wrap="none" lIns="90488" tIns="44450" rIns="90488" bIns="44450">
            <a:spAutoFit/>
          </a:bodyPr>
          <a:lstStyle/>
          <a:p>
            <a:pPr algn="ctr"/>
            <a:r>
              <a:rPr lang="en-US" sz="1800">
                <a:solidFill>
                  <a:srgbClr val="FDE3BA"/>
                </a:solidFill>
              </a:rPr>
              <a:t>ANEMIA</a:t>
            </a:r>
            <a:r>
              <a:rPr lang="en-US" sz="1800">
                <a:solidFill>
                  <a:srgbClr val="C8FEC8"/>
                </a:solidFill>
              </a:rPr>
              <a:t>              DECREASE                       </a:t>
            </a:r>
          </a:p>
          <a:p>
            <a:pPr algn="ctr"/>
            <a:r>
              <a:rPr lang="en-US" sz="1800">
                <a:solidFill>
                  <a:srgbClr val="C8FEC8"/>
                </a:solidFill>
              </a:rPr>
              <a:t>                                FERTILITY                              </a:t>
            </a:r>
          </a:p>
        </p:txBody>
      </p:sp>
      <p:sp>
        <p:nvSpPr>
          <p:cNvPr id="4103" name="Rectangle 7"/>
          <p:cNvSpPr>
            <a:spLocks noChangeArrowheads="1"/>
          </p:cNvSpPr>
          <p:nvPr/>
        </p:nvSpPr>
        <p:spPr bwMode="auto">
          <a:xfrm rot="-5400000">
            <a:off x="6071394" y="2108994"/>
            <a:ext cx="2263775" cy="363537"/>
          </a:xfrm>
          <a:prstGeom prst="rect">
            <a:avLst/>
          </a:prstGeom>
          <a:noFill/>
          <a:ln w="12700">
            <a:noFill/>
            <a:miter lim="800000"/>
            <a:headEnd/>
            <a:tailEnd/>
          </a:ln>
        </p:spPr>
        <p:txBody>
          <a:bodyPr lIns="90488" tIns="44450" rIns="90488" bIns="44450">
            <a:spAutoFit/>
          </a:bodyPr>
          <a:lstStyle/>
          <a:p>
            <a:r>
              <a:rPr lang="en-US" sz="1800">
                <a:solidFill>
                  <a:srgbClr val="FFC5CF"/>
                </a:solidFill>
              </a:rPr>
              <a:t>KIDNEY DAMAGE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1219200" y="0"/>
            <a:ext cx="7543800" cy="1447800"/>
          </a:xfrm>
          <a:noFill/>
        </p:spPr>
        <p:txBody>
          <a:bodyPr/>
          <a:lstStyle/>
          <a:p>
            <a:r>
              <a:rPr lang="en-US" sz="6000" smtClean="0">
                <a:latin typeface="Albertus Extra Bold" pitchFamily="34" charset="0"/>
              </a:rPr>
              <a:t>Health Hazards </a:t>
            </a:r>
            <a:r>
              <a:rPr lang="en-US" sz="3600" smtClean="0">
                <a:latin typeface="Albertus Extra Bold" pitchFamily="34" charset="0"/>
              </a:rPr>
              <a:t>cont'd</a:t>
            </a:r>
          </a:p>
        </p:txBody>
      </p:sp>
      <p:sp>
        <p:nvSpPr>
          <p:cNvPr id="5124" name="Rectangle 3"/>
          <p:cNvSpPr>
            <a:spLocks noChangeArrowheads="1"/>
          </p:cNvSpPr>
          <p:nvPr/>
        </p:nvSpPr>
        <p:spPr bwMode="auto">
          <a:xfrm>
            <a:off x="-14288" y="992188"/>
            <a:ext cx="9080501" cy="5213350"/>
          </a:xfrm>
          <a:prstGeom prst="rect">
            <a:avLst/>
          </a:prstGeom>
          <a:noFill/>
          <a:ln w="12700">
            <a:noFill/>
            <a:miter lim="800000"/>
            <a:headEnd/>
            <a:tailEnd/>
          </a:ln>
        </p:spPr>
        <p:txBody>
          <a:bodyPr lIns="90488" tIns="44450" rIns="90488" bIns="44450">
            <a:spAutoFit/>
          </a:bodyPr>
          <a:lstStyle/>
          <a:p>
            <a:r>
              <a:rPr lang="en-US" sz="2800">
                <a:solidFill>
                  <a:schemeClr val="tx1"/>
                </a:solidFill>
              </a:rPr>
              <a:t>Lead can damage the nervous system, the blood forming organs, kidneys, and reproductive system.</a:t>
            </a:r>
          </a:p>
          <a:p>
            <a:endParaRPr lang="en-US" sz="2800">
              <a:solidFill>
                <a:schemeClr val="tx1"/>
              </a:solidFill>
            </a:endParaRPr>
          </a:p>
          <a:p>
            <a:r>
              <a:rPr lang="en-US" sz="2800">
                <a:solidFill>
                  <a:schemeClr val="tx1"/>
                </a:solidFill>
              </a:rPr>
              <a:t>Chronic exposure initially</a:t>
            </a:r>
          </a:p>
          <a:p>
            <a:r>
              <a:rPr lang="en-US" sz="2800">
                <a:solidFill>
                  <a:schemeClr val="tx1"/>
                </a:solidFill>
              </a:rPr>
              <a:t>damages the blood forming</a:t>
            </a:r>
          </a:p>
          <a:p>
            <a:r>
              <a:rPr lang="en-US" sz="2800">
                <a:solidFill>
                  <a:schemeClr val="tx1"/>
                </a:solidFill>
              </a:rPr>
              <a:t>and reproductive organs, and </a:t>
            </a:r>
          </a:p>
          <a:p>
            <a:r>
              <a:rPr lang="en-US" sz="2800">
                <a:solidFill>
                  <a:schemeClr val="tx1"/>
                </a:solidFill>
              </a:rPr>
              <a:t>eventually cause peripheral nerve</a:t>
            </a:r>
          </a:p>
          <a:p>
            <a:r>
              <a:rPr lang="en-US" sz="2800">
                <a:solidFill>
                  <a:schemeClr val="tx1"/>
                </a:solidFill>
              </a:rPr>
              <a:t>and central nervous system damage.</a:t>
            </a:r>
          </a:p>
          <a:p>
            <a:endParaRPr lang="en-US" sz="2800">
              <a:solidFill>
                <a:schemeClr val="tx1"/>
              </a:solidFill>
            </a:endParaRPr>
          </a:p>
          <a:p>
            <a:r>
              <a:rPr lang="en-US" sz="2800">
                <a:solidFill>
                  <a:schemeClr val="tx1"/>
                </a:solidFill>
              </a:rPr>
              <a:t>Lead can pass from mother </a:t>
            </a:r>
          </a:p>
          <a:p>
            <a:r>
              <a:rPr lang="en-US" sz="2800">
                <a:solidFill>
                  <a:schemeClr val="tx1"/>
                </a:solidFill>
              </a:rPr>
              <a:t>to infant through the </a:t>
            </a:r>
          </a:p>
          <a:p>
            <a:r>
              <a:rPr lang="en-US" sz="2800">
                <a:solidFill>
                  <a:schemeClr val="tx1"/>
                </a:solidFill>
              </a:rPr>
              <a:t>placenta.</a:t>
            </a:r>
          </a:p>
        </p:txBody>
      </p:sp>
      <p:graphicFrame>
        <p:nvGraphicFramePr>
          <p:cNvPr id="5122" name="Object 4">
            <a:hlinkClick r:id="" action="ppaction://ole?verb=0"/>
          </p:cNvPr>
          <p:cNvGraphicFramePr>
            <a:graphicFrameLocks/>
          </p:cNvGraphicFramePr>
          <p:nvPr/>
        </p:nvGraphicFramePr>
        <p:xfrm>
          <a:off x="5105400" y="2057400"/>
          <a:ext cx="3962400" cy="3886200"/>
        </p:xfrm>
        <a:graphic>
          <a:graphicData uri="http://schemas.openxmlformats.org/presentationml/2006/ole">
            <mc:AlternateContent xmlns:mc="http://schemas.openxmlformats.org/markup-compatibility/2006">
              <mc:Choice xmlns:v="urn:schemas-microsoft-com:vml" Requires="v">
                <p:oleObj spid="_x0000_s2061" name="Microsoft ClipArt Gallery" r:id="rId3" imgW="7351560" imgH="3693960" progId="">
                  <p:embed/>
                </p:oleObj>
              </mc:Choice>
              <mc:Fallback>
                <p:oleObj name="Microsoft ClipArt Gallery" r:id="rId3" imgW="7351560" imgH="3693960" progId="">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2057400"/>
                        <a:ext cx="39624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5" name="Rectangle 5"/>
          <p:cNvSpPr>
            <a:spLocks noChangeArrowheads="1"/>
          </p:cNvSpPr>
          <p:nvPr/>
        </p:nvSpPr>
        <p:spPr bwMode="auto">
          <a:xfrm>
            <a:off x="7758113" y="5105400"/>
            <a:ext cx="1136650" cy="577850"/>
          </a:xfrm>
          <a:prstGeom prst="rect">
            <a:avLst/>
          </a:prstGeom>
          <a:noFill/>
          <a:ln w="12700">
            <a:noFill/>
            <a:miter lim="800000"/>
            <a:headEnd/>
            <a:tailEnd/>
          </a:ln>
        </p:spPr>
        <p:txBody>
          <a:bodyPr wrap="none" lIns="90488" tIns="44450" rIns="90488" bIns="44450">
            <a:spAutoFit/>
          </a:bodyPr>
          <a:lstStyle/>
          <a:p>
            <a:r>
              <a:rPr lang="en-US" sz="1600">
                <a:solidFill>
                  <a:srgbClr val="C8FEC8"/>
                </a:solidFill>
              </a:rPr>
              <a:t>NERVOUS</a:t>
            </a:r>
          </a:p>
          <a:p>
            <a:r>
              <a:rPr lang="en-US" sz="1600">
                <a:solidFill>
                  <a:srgbClr val="C8FEC8"/>
                </a:solidFill>
              </a:rPr>
              <a:t>SYSTEM</a:t>
            </a:r>
          </a:p>
        </p:txBody>
      </p:sp>
      <p:sp>
        <p:nvSpPr>
          <p:cNvPr id="5126" name="Rectangle 6"/>
          <p:cNvSpPr>
            <a:spLocks noChangeArrowheads="1"/>
          </p:cNvSpPr>
          <p:nvPr/>
        </p:nvSpPr>
        <p:spPr bwMode="auto">
          <a:xfrm>
            <a:off x="4878388" y="5029200"/>
            <a:ext cx="2076450" cy="822325"/>
          </a:xfrm>
          <a:prstGeom prst="rect">
            <a:avLst/>
          </a:prstGeom>
          <a:noFill/>
          <a:ln w="12700">
            <a:noFill/>
            <a:miter lim="800000"/>
            <a:headEnd/>
            <a:tailEnd/>
          </a:ln>
        </p:spPr>
        <p:txBody>
          <a:bodyPr lIns="90488" tIns="44450" rIns="90488" bIns="44450">
            <a:spAutoFit/>
          </a:bodyPr>
          <a:lstStyle/>
          <a:p>
            <a:r>
              <a:rPr lang="en-US" sz="1600">
                <a:solidFill>
                  <a:schemeClr val="tx1"/>
                </a:solidFill>
              </a:rPr>
              <a:t>   </a:t>
            </a:r>
            <a:r>
              <a:rPr lang="en-US" sz="1600">
                <a:solidFill>
                  <a:srgbClr val="E3BEFF"/>
                </a:solidFill>
              </a:rPr>
              <a:t>BLOOD</a:t>
            </a:r>
          </a:p>
          <a:p>
            <a:r>
              <a:rPr lang="en-US" sz="1600">
                <a:solidFill>
                  <a:srgbClr val="E3BEFF"/>
                </a:solidFill>
              </a:rPr>
              <a:t>    FORMING</a:t>
            </a:r>
          </a:p>
          <a:p>
            <a:r>
              <a:rPr lang="en-US" sz="1600">
                <a:solidFill>
                  <a:srgbClr val="E3BEFF"/>
                </a:solidFill>
              </a:rPr>
              <a:t>     ORGANS</a:t>
            </a:r>
          </a:p>
        </p:txBody>
      </p:sp>
      <p:sp>
        <p:nvSpPr>
          <p:cNvPr id="5127" name="Rectangle 7"/>
          <p:cNvSpPr>
            <a:spLocks noChangeArrowheads="1"/>
          </p:cNvSpPr>
          <p:nvPr/>
        </p:nvSpPr>
        <p:spPr bwMode="auto">
          <a:xfrm>
            <a:off x="7529513" y="2209800"/>
            <a:ext cx="1339850" cy="1066800"/>
          </a:xfrm>
          <a:prstGeom prst="rect">
            <a:avLst/>
          </a:prstGeom>
          <a:noFill/>
          <a:ln w="12700">
            <a:noFill/>
            <a:miter lim="800000"/>
            <a:headEnd/>
            <a:tailEnd/>
          </a:ln>
        </p:spPr>
        <p:txBody>
          <a:bodyPr wrap="none" lIns="90488" tIns="44450" rIns="90488" bIns="44450">
            <a:spAutoFit/>
          </a:bodyPr>
          <a:lstStyle/>
          <a:p>
            <a:r>
              <a:rPr lang="en-US" sz="1600">
                <a:solidFill>
                  <a:schemeClr val="tx1"/>
                </a:solidFill>
              </a:rPr>
              <a:t>  </a:t>
            </a:r>
            <a:r>
              <a:rPr lang="en-US" sz="1600">
                <a:solidFill>
                  <a:srgbClr val="FDE3BA"/>
                </a:solidFill>
              </a:rPr>
              <a:t>CENTRAL</a:t>
            </a:r>
          </a:p>
          <a:p>
            <a:r>
              <a:rPr lang="en-US" sz="1600">
                <a:solidFill>
                  <a:srgbClr val="FDE3BA"/>
                </a:solidFill>
              </a:rPr>
              <a:t>    NERVOUS</a:t>
            </a:r>
          </a:p>
          <a:p>
            <a:r>
              <a:rPr lang="en-US" sz="1600">
                <a:solidFill>
                  <a:srgbClr val="FDE3BA"/>
                </a:solidFill>
              </a:rPr>
              <a:t>     SYSTEM</a:t>
            </a:r>
          </a:p>
          <a:p>
            <a:r>
              <a:rPr lang="en-US" sz="1600">
                <a:solidFill>
                  <a:schemeClr val="tx1"/>
                </a:solidFill>
              </a:rPr>
              <a:t>   </a:t>
            </a:r>
          </a:p>
        </p:txBody>
      </p:sp>
      <p:sp>
        <p:nvSpPr>
          <p:cNvPr id="5128" name="Rectangle 8"/>
          <p:cNvSpPr>
            <a:spLocks noChangeArrowheads="1"/>
          </p:cNvSpPr>
          <p:nvPr/>
        </p:nvSpPr>
        <p:spPr bwMode="auto">
          <a:xfrm>
            <a:off x="5030788" y="2233613"/>
            <a:ext cx="2054225" cy="514350"/>
          </a:xfrm>
          <a:prstGeom prst="rect">
            <a:avLst/>
          </a:prstGeom>
          <a:noFill/>
          <a:ln w="12700">
            <a:noFill/>
            <a:miter lim="800000"/>
            <a:headEnd/>
            <a:tailEnd/>
          </a:ln>
        </p:spPr>
        <p:txBody>
          <a:bodyPr lIns="90488" tIns="44450" rIns="90488" bIns="44450">
            <a:spAutoFit/>
          </a:bodyPr>
          <a:lstStyle/>
          <a:p>
            <a:r>
              <a:rPr lang="en-US" sz="1400">
                <a:solidFill>
                  <a:srgbClr val="FFC5CF"/>
                </a:solidFill>
              </a:rPr>
              <a:t>REPRODUCTIVE</a:t>
            </a:r>
          </a:p>
          <a:p>
            <a:r>
              <a:rPr lang="en-US" sz="1400">
                <a:solidFill>
                  <a:srgbClr val="FFC5CF"/>
                </a:solidFill>
              </a:rPr>
              <a:t> ORGANS</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Lead and Adult Reproduction</a:t>
            </a:r>
          </a:p>
        </p:txBody>
      </p:sp>
      <p:sp>
        <p:nvSpPr>
          <p:cNvPr id="31747" name="Rectangle 3"/>
          <p:cNvSpPr>
            <a:spLocks noGrp="1" noChangeArrowheads="1"/>
          </p:cNvSpPr>
          <p:nvPr>
            <p:ph type="body" idx="1"/>
          </p:nvPr>
        </p:nvSpPr>
        <p:spPr/>
        <p:txBody>
          <a:bodyPr>
            <a:normAutofit fontScale="92500" lnSpcReduction="20000"/>
          </a:bodyPr>
          <a:lstStyle/>
          <a:p>
            <a:pPr>
              <a:lnSpc>
                <a:spcPct val="90000"/>
              </a:lnSpc>
              <a:buFontTx/>
              <a:buNone/>
            </a:pPr>
            <a:r>
              <a:rPr lang="en-US" sz="2800" dirty="0" smtClean="0"/>
              <a:t>Reproductive</a:t>
            </a:r>
          </a:p>
          <a:p>
            <a:pPr>
              <a:lnSpc>
                <a:spcPct val="90000"/>
              </a:lnSpc>
              <a:buFontTx/>
              <a:buNone/>
            </a:pPr>
            <a:endParaRPr lang="en-US" sz="2800" dirty="0" smtClean="0"/>
          </a:p>
          <a:p>
            <a:pPr>
              <a:lnSpc>
                <a:spcPct val="90000"/>
              </a:lnSpc>
              <a:buFontTx/>
              <a:buNone/>
            </a:pPr>
            <a:r>
              <a:rPr lang="en-US" sz="2800" dirty="0" smtClean="0"/>
              <a:t>Females	</a:t>
            </a:r>
          </a:p>
          <a:p>
            <a:pPr>
              <a:lnSpc>
                <a:spcPct val="90000"/>
              </a:lnSpc>
              <a:buFontTx/>
              <a:buNone/>
            </a:pPr>
            <a:r>
              <a:rPr lang="en-US" sz="2800" dirty="0" smtClean="0"/>
              <a:t>	-  Miscarriage, still birth</a:t>
            </a:r>
          </a:p>
          <a:p>
            <a:pPr>
              <a:lnSpc>
                <a:spcPct val="90000"/>
              </a:lnSpc>
              <a:buFontTx/>
              <a:buNone/>
            </a:pPr>
            <a:r>
              <a:rPr lang="en-US" sz="2800" dirty="0" smtClean="0"/>
              <a:t>	-  Inability to conceive</a:t>
            </a:r>
          </a:p>
          <a:p>
            <a:pPr>
              <a:buNone/>
            </a:pPr>
            <a:r>
              <a:rPr lang="en-US" sz="2800" dirty="0" smtClean="0"/>
              <a:t>     - premature births</a:t>
            </a:r>
          </a:p>
          <a:p>
            <a:pPr>
              <a:lnSpc>
                <a:spcPct val="90000"/>
              </a:lnSpc>
              <a:buFontTx/>
              <a:buNone/>
            </a:pPr>
            <a:r>
              <a:rPr lang="en-US" sz="2800" dirty="0" smtClean="0"/>
              <a:t>Males</a:t>
            </a:r>
          </a:p>
          <a:p>
            <a:pPr>
              <a:lnSpc>
                <a:spcPct val="90000"/>
              </a:lnSpc>
              <a:buFontTx/>
              <a:buNone/>
            </a:pPr>
            <a:r>
              <a:rPr lang="en-US" sz="2800" dirty="0" smtClean="0"/>
              <a:t>	-  Decreased libido</a:t>
            </a:r>
          </a:p>
          <a:p>
            <a:pPr>
              <a:lnSpc>
                <a:spcPct val="90000"/>
              </a:lnSpc>
              <a:buFontTx/>
              <a:buNone/>
            </a:pPr>
            <a:r>
              <a:rPr lang="en-US" sz="2800" dirty="0" smtClean="0"/>
              <a:t>     - impotence</a:t>
            </a:r>
          </a:p>
          <a:p>
            <a:pPr>
              <a:lnSpc>
                <a:spcPct val="90000"/>
              </a:lnSpc>
              <a:buFontTx/>
              <a:buNone/>
            </a:pPr>
            <a:r>
              <a:rPr lang="en-US" sz="2800" dirty="0" smtClean="0"/>
              <a:t>	-  Decreased </a:t>
            </a:r>
            <a:r>
              <a:rPr lang="en-US" sz="2800" dirty="0" smtClean="0">
                <a:latin typeface="Arial" charset="0"/>
                <a:cs typeface="Times New Roman" pitchFamily="18" charset="0"/>
              </a:rPr>
              <a:t>sperm motility</a:t>
            </a:r>
          </a:p>
          <a:p>
            <a:pPr>
              <a:lnSpc>
                <a:spcPct val="90000"/>
              </a:lnSpc>
              <a:buFontTx/>
              <a:buNone/>
            </a:pPr>
            <a:r>
              <a:rPr lang="en-US" sz="2800" dirty="0" smtClean="0"/>
              <a:t>	-  Sperm abnormalities: counts, abnormal forms </a:t>
            </a:r>
          </a:p>
          <a:p>
            <a:pPr>
              <a:lnSpc>
                <a:spcPct val="90000"/>
              </a:lnSpc>
              <a:buFontTx/>
              <a:buNone/>
            </a:pPr>
            <a:r>
              <a:rPr lang="en-US" sz="2800" dirty="0" smtClean="0"/>
              <a:t>	</a:t>
            </a:r>
          </a:p>
        </p:txBody>
      </p:sp>
    </p:spTree>
    <p:extLst>
      <p:ext uri="{BB962C8B-B14F-4D97-AF65-F5344CB8AC3E}">
        <p14:creationId xmlns:p14="http://schemas.microsoft.com/office/powerpoint/2010/main" val="638455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r>
              <a:rPr lang="en-US" smtClean="0"/>
              <a:t>Lead and the Kidney</a:t>
            </a:r>
            <a:br>
              <a:rPr lang="en-US" smtClean="0"/>
            </a:br>
            <a:r>
              <a:rPr lang="en-US" smtClean="0"/>
              <a:t>Acute and Chronic Disease</a:t>
            </a:r>
          </a:p>
        </p:txBody>
      </p:sp>
      <p:sp>
        <p:nvSpPr>
          <p:cNvPr id="33795" name="Rectangle 3"/>
          <p:cNvSpPr>
            <a:spLocks noGrp="1" noChangeArrowheads="1"/>
          </p:cNvSpPr>
          <p:nvPr>
            <p:ph type="body" idx="1"/>
          </p:nvPr>
        </p:nvSpPr>
        <p:spPr/>
        <p:txBody>
          <a:bodyPr/>
          <a:lstStyle/>
          <a:p>
            <a:pPr marL="609600" indent="-609600">
              <a:buFont typeface="Wingdings" pitchFamily="2" charset="2"/>
              <a:buAutoNum type="arabicPeriod"/>
            </a:pPr>
            <a:endParaRPr lang="en-US" dirty="0" smtClean="0"/>
          </a:p>
          <a:p>
            <a:pPr marL="609600" indent="-609600">
              <a:buFont typeface="Wingdings" pitchFamily="2" charset="2"/>
              <a:buAutoNum type="arabicPeriod"/>
            </a:pPr>
            <a:r>
              <a:rPr lang="en-US" dirty="0" smtClean="0"/>
              <a:t>Lead nephropathy (</a:t>
            </a:r>
            <a:r>
              <a:rPr lang="en-US" dirty="0" err="1" smtClean="0"/>
              <a:t>Fanconi</a:t>
            </a:r>
            <a:r>
              <a:rPr lang="en-US" dirty="0" smtClean="0"/>
              <a:t> syndrome) is characterized by </a:t>
            </a:r>
            <a:r>
              <a:rPr lang="en-US" dirty="0">
                <a:latin typeface="Arial" charset="0"/>
                <a:cs typeface="Times New Roman" pitchFamily="18" charset="0"/>
              </a:rPr>
              <a:t>dysfunction of proximal </a:t>
            </a:r>
            <a:r>
              <a:rPr lang="en-US" dirty="0" smtClean="0">
                <a:latin typeface="Arial" charset="0"/>
                <a:cs typeface="Times New Roman" pitchFamily="18" charset="0"/>
              </a:rPr>
              <a:t>tubules (</a:t>
            </a:r>
            <a:r>
              <a:rPr lang="en-US" dirty="0" err="1" smtClean="0"/>
              <a:t>aminoacidura</a:t>
            </a:r>
            <a:r>
              <a:rPr lang="en-US" dirty="0" smtClean="0"/>
              <a:t>, </a:t>
            </a:r>
            <a:r>
              <a:rPr lang="en-US" dirty="0" err="1" smtClean="0"/>
              <a:t>glucosuria</a:t>
            </a:r>
            <a:r>
              <a:rPr lang="en-US" dirty="0" smtClean="0"/>
              <a:t>, </a:t>
            </a:r>
            <a:r>
              <a:rPr lang="en-US" dirty="0" err="1" smtClean="0"/>
              <a:t>phosphaturia</a:t>
            </a:r>
            <a:r>
              <a:rPr lang="en-US" dirty="0" smtClean="0"/>
              <a:t> with </a:t>
            </a:r>
            <a:r>
              <a:rPr lang="en-US" dirty="0">
                <a:latin typeface="Arial" charset="0"/>
                <a:cs typeface="Times New Roman" pitchFamily="18" charset="0"/>
              </a:rPr>
              <a:t>increased sodium excretion</a:t>
            </a:r>
            <a:r>
              <a:rPr lang="en-US" dirty="0" smtClean="0"/>
              <a:t>, and deceased uric acid excretion.</a:t>
            </a:r>
          </a:p>
          <a:p>
            <a:pPr marL="609600" indent="-609600">
              <a:buFont typeface="Wingdings" pitchFamily="2" charset="2"/>
              <a:buAutoNum type="arabicPeriod"/>
            </a:pPr>
            <a:r>
              <a:rPr lang="en-US" dirty="0" smtClean="0"/>
              <a:t>Chronic kidney disease may also arise, sometimes associated with gout.</a:t>
            </a:r>
          </a:p>
        </p:txBody>
      </p:sp>
    </p:spTree>
    <p:extLst>
      <p:ext uri="{BB962C8B-B14F-4D97-AF65-F5344CB8AC3E}">
        <p14:creationId xmlns:p14="http://schemas.microsoft.com/office/powerpoint/2010/main" val="3351445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0"/>
            <a:ext cx="7769225" cy="1143000"/>
          </a:xfrm>
        </p:spPr>
        <p:txBody>
          <a:bodyPr/>
          <a:lstStyle/>
          <a:p>
            <a:r>
              <a:rPr lang="en-US" smtClean="0"/>
              <a:t>Lead- It’s Everywhere</a:t>
            </a:r>
          </a:p>
        </p:txBody>
      </p:sp>
      <p:sp>
        <p:nvSpPr>
          <p:cNvPr id="8195" name="Rectangle 3"/>
          <p:cNvSpPr>
            <a:spLocks noGrp="1" noChangeArrowheads="1"/>
          </p:cNvSpPr>
          <p:nvPr>
            <p:ph type="body" sz="half" idx="1"/>
          </p:nvPr>
        </p:nvSpPr>
        <p:spPr>
          <a:xfrm>
            <a:off x="609600" y="1676400"/>
            <a:ext cx="7769225" cy="4805363"/>
          </a:xfrm>
        </p:spPr>
        <p:txBody>
          <a:bodyPr/>
          <a:lstStyle/>
          <a:p>
            <a:pPr marL="0" indent="0" algn="ctr">
              <a:buFontTx/>
              <a:buNone/>
            </a:pPr>
            <a:r>
              <a:rPr lang="en-US" sz="2000" b="1" dirty="0" smtClean="0"/>
              <a:t>USES  OF </a:t>
            </a:r>
            <a:r>
              <a:rPr lang="en-US" sz="2000" b="1" dirty="0" err="1" smtClean="0"/>
              <a:t>Pb</a:t>
            </a:r>
            <a:endParaRPr lang="en-US" sz="2000" dirty="0" smtClean="0"/>
          </a:p>
          <a:p>
            <a:pPr marL="0" indent="0">
              <a:buFontTx/>
              <a:buNone/>
            </a:pPr>
            <a:r>
              <a:rPr lang="en-US" sz="2400" dirty="0" smtClean="0"/>
              <a:t>Storage batteries		Automobile radiators </a:t>
            </a:r>
          </a:p>
          <a:p>
            <a:pPr marL="0" indent="0">
              <a:buFont typeface="Wingdings" pitchFamily="2" charset="2"/>
              <a:buNone/>
            </a:pPr>
            <a:r>
              <a:rPr lang="en-US" sz="2400" dirty="0" smtClean="0"/>
              <a:t>Cable coating			Brass and bronze Production </a:t>
            </a:r>
          </a:p>
          <a:p>
            <a:pPr marL="0" indent="0">
              <a:buFont typeface="Wingdings" pitchFamily="2" charset="2"/>
              <a:buNone/>
            </a:pPr>
            <a:r>
              <a:rPr lang="en-US" sz="2400" dirty="0" smtClean="0"/>
              <a:t>Radiation shielding 		Construction </a:t>
            </a:r>
          </a:p>
          <a:p>
            <a:pPr marL="0" indent="0">
              <a:buFont typeface="Wingdings" pitchFamily="2" charset="2"/>
              <a:buNone/>
            </a:pPr>
            <a:r>
              <a:rPr lang="en-US" sz="2400" dirty="0" smtClean="0"/>
              <a:t>Ammunition                  	     Printing 		</a:t>
            </a:r>
          </a:p>
          <a:p>
            <a:pPr marL="0" indent="0">
              <a:buFont typeface="Wingdings" pitchFamily="2" charset="2"/>
              <a:buNone/>
            </a:pPr>
            <a:r>
              <a:rPr lang="en-US" sz="2400" dirty="0" smtClean="0"/>
              <a:t>Plating                                         </a:t>
            </a:r>
            <a:r>
              <a:rPr lang="en-US" sz="2400" dirty="0">
                <a:latin typeface="Arial" charset="0"/>
                <a:cs typeface="Times New Roman" pitchFamily="18" charset="0"/>
              </a:rPr>
              <a:t>insecticides</a:t>
            </a:r>
            <a:endParaRPr lang="en-US" sz="2400" dirty="0" smtClean="0"/>
          </a:p>
          <a:p>
            <a:pPr marL="0" indent="0">
              <a:buFontTx/>
              <a:buNone/>
            </a:pPr>
            <a:r>
              <a:rPr lang="en-US" sz="2400" dirty="0" smtClean="0"/>
              <a:t>Paint				Plastics</a:t>
            </a:r>
          </a:p>
          <a:p>
            <a:pPr marL="0" indent="0">
              <a:buFontTx/>
              <a:buNone/>
            </a:pPr>
            <a:r>
              <a:rPr lang="en-US" sz="2400" dirty="0" smtClean="0"/>
              <a:t>Soldering 			Television electronics</a:t>
            </a:r>
          </a:p>
          <a:p>
            <a:pPr marL="0" indent="0">
              <a:buFontTx/>
              <a:buNone/>
            </a:pPr>
            <a:r>
              <a:rPr lang="en-US" sz="2400" dirty="0" smtClean="0"/>
              <a:t>Petroleum                                  Insecticides</a:t>
            </a:r>
          </a:p>
        </p:txBody>
      </p:sp>
    </p:spTree>
    <p:extLst>
      <p:ext uri="{BB962C8B-B14F-4D97-AF65-F5344CB8AC3E}">
        <p14:creationId xmlns:p14="http://schemas.microsoft.com/office/powerpoint/2010/main" val="33049965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mtClean="0"/>
              <a:t>Key Presenting Symptoms</a:t>
            </a:r>
          </a:p>
        </p:txBody>
      </p:sp>
      <p:graphicFrame>
        <p:nvGraphicFramePr>
          <p:cNvPr id="27786" name="Group 138"/>
          <p:cNvGraphicFramePr>
            <a:graphicFrameLocks noGrp="1"/>
          </p:cNvGraphicFramePr>
          <p:nvPr>
            <p:ph type="tbl" idx="1"/>
          </p:nvPr>
        </p:nvGraphicFramePr>
        <p:xfrm>
          <a:off x="685800" y="2057400"/>
          <a:ext cx="7769225" cy="4119565"/>
        </p:xfrm>
        <a:graphic>
          <a:graphicData uri="http://schemas.openxmlformats.org/drawingml/2006/table">
            <a:tbl>
              <a:tblPr/>
              <a:tblGrid>
                <a:gridCol w="2589213"/>
                <a:gridCol w="2590800"/>
                <a:gridCol w="2589212"/>
              </a:tblGrid>
              <a:tr h="588963">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1" i="0" u="sng" strike="noStrike" cap="none" normalizeH="0" baseline="0" dirty="0" smtClean="0">
                          <a:ln>
                            <a:noFill/>
                          </a:ln>
                          <a:solidFill>
                            <a:srgbClr val="000000"/>
                          </a:solidFill>
                          <a:effectLst/>
                          <a:latin typeface="Times New Roman" pitchFamily="18" charset="0"/>
                          <a:cs typeface="Times New Roman" pitchFamily="18" charset="0"/>
                        </a:rPr>
                        <a:t>Mild</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1" i="0" u="sng" strike="noStrike" cap="none" normalizeH="0" baseline="0" smtClean="0">
                          <a:ln>
                            <a:noFill/>
                          </a:ln>
                          <a:solidFill>
                            <a:srgbClr val="000000"/>
                          </a:solidFill>
                          <a:effectLst/>
                          <a:latin typeface="Times New Roman" pitchFamily="18" charset="0"/>
                          <a:cs typeface="Times New Roman" pitchFamily="18" charset="0"/>
                        </a:rPr>
                        <a:t>Moderate</a:t>
                      </a:r>
                    </a:p>
                  </a:txBody>
                  <a:tcPr horzOverflow="overflow">
                    <a:lnL>
                      <a:noFill/>
                    </a:lnL>
                    <a:lnR>
                      <a:noFill/>
                    </a:lnR>
                    <a:lnT cap="fla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1" i="0" u="sng" strike="noStrike" cap="none" normalizeH="0" baseline="0" smtClean="0">
                          <a:ln>
                            <a:noFill/>
                          </a:ln>
                          <a:solidFill>
                            <a:srgbClr val="000000"/>
                          </a:solidFill>
                          <a:effectLst/>
                          <a:latin typeface="Times New Roman" pitchFamily="18" charset="0"/>
                          <a:cs typeface="Times New Roman" pitchFamily="18" charset="0"/>
                        </a:rPr>
                        <a:t>Severe</a:t>
                      </a:r>
                    </a:p>
                  </a:txBody>
                  <a:tcPr horzOverflow="overflow">
                    <a:lnL>
                      <a:noFill/>
                    </a:lnL>
                    <a:lnR cap="flat">
                      <a:noFill/>
                    </a:lnR>
                    <a:lnT cap="flat">
                      <a:noFill/>
                    </a:lnT>
                    <a:lnB>
                      <a:noFill/>
                    </a:lnB>
                    <a:lnTlToBr>
                      <a:noFill/>
                    </a:lnTlToBr>
                    <a:lnBlToTr>
                      <a:noFill/>
                    </a:lnBlToTr>
                    <a:noFill/>
                  </a:tcPr>
                </a:tc>
              </a:tr>
              <a:tr h="587375">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0" i="0" u="none" strike="noStrike" cap="none" normalizeH="0" baseline="0" smtClean="0">
                          <a:ln>
                            <a:noFill/>
                          </a:ln>
                          <a:solidFill>
                            <a:srgbClr val="000000"/>
                          </a:solidFill>
                          <a:effectLst/>
                          <a:latin typeface="Times New Roman" pitchFamily="18" charset="0"/>
                          <a:cs typeface="Times New Roman" pitchFamily="18" charset="0"/>
                        </a:rPr>
                        <a:t>Fatigue</a:t>
                      </a:r>
                    </a:p>
                  </a:txBody>
                  <a:tcPr horzOverflow="overflow">
                    <a:lnL cap="flat">
                      <a:noFill/>
                    </a:lnL>
                    <a:lnR>
                      <a:noFill/>
                    </a:lnR>
                    <a:ln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0" i="0" u="none" strike="noStrike" cap="none" normalizeH="0" baseline="0" dirty="0" err="1" smtClean="0">
                          <a:ln>
                            <a:noFill/>
                          </a:ln>
                          <a:solidFill>
                            <a:srgbClr val="000000"/>
                          </a:solidFill>
                          <a:effectLst/>
                          <a:latin typeface="Times New Roman" pitchFamily="18" charset="0"/>
                          <a:cs typeface="Times New Roman" pitchFamily="18" charset="0"/>
                        </a:rPr>
                        <a:t>Paresthesia</a:t>
                      </a:r>
                      <a:r>
                        <a:rPr kumimoji="0" lang="en-US" sz="27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horzOverflow="overflow">
                    <a:lnL>
                      <a:noFill/>
                    </a:lnL>
                    <a:lnR>
                      <a:noFill/>
                    </a:lnR>
                    <a:ln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0" i="0" u="none" strike="noStrike" cap="none" normalizeH="0" baseline="0" smtClean="0">
                          <a:ln>
                            <a:noFill/>
                          </a:ln>
                          <a:solidFill>
                            <a:srgbClr val="000000"/>
                          </a:solidFill>
                          <a:effectLst/>
                          <a:latin typeface="Times New Roman" pitchFamily="18" charset="0"/>
                          <a:cs typeface="Times New Roman" pitchFamily="18" charset="0"/>
                        </a:rPr>
                        <a:t>Paralysis</a:t>
                      </a:r>
                    </a:p>
                  </a:txBody>
                  <a:tcPr horzOverflow="overflow">
                    <a:lnL>
                      <a:noFill/>
                    </a:lnL>
                    <a:lnR cap="flat">
                      <a:noFill/>
                    </a:lnR>
                    <a:lnT>
                      <a:noFill/>
                    </a:lnT>
                    <a:lnB>
                      <a:noFill/>
                    </a:lnB>
                    <a:lnTlToBr>
                      <a:noFill/>
                    </a:lnTlToBr>
                    <a:lnBlToTr>
                      <a:noFill/>
                    </a:lnBlToTr>
                    <a:noFill/>
                  </a:tcPr>
                </a:tc>
              </a:tr>
              <a:tr h="588963">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0" i="0" u="none" strike="noStrike" cap="none" normalizeH="0" baseline="0" smtClean="0">
                          <a:ln>
                            <a:noFill/>
                          </a:ln>
                          <a:solidFill>
                            <a:srgbClr val="000000"/>
                          </a:solidFill>
                          <a:effectLst/>
                          <a:latin typeface="Times New Roman" pitchFamily="18" charset="0"/>
                          <a:cs typeface="Times New Roman" pitchFamily="18" charset="0"/>
                        </a:rPr>
                        <a:t>Irritability </a:t>
                      </a:r>
                    </a:p>
                  </a:txBody>
                  <a:tcPr horzOverflow="overflow">
                    <a:lnL cap="flat">
                      <a:noFill/>
                    </a:lnL>
                    <a:lnR>
                      <a:noFill/>
                    </a:lnR>
                    <a:ln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0" i="0" u="none" strike="noStrike" cap="none" normalizeH="0" baseline="0" smtClean="0">
                          <a:ln>
                            <a:noFill/>
                          </a:ln>
                          <a:solidFill>
                            <a:srgbClr val="000000"/>
                          </a:solidFill>
                          <a:effectLst/>
                          <a:latin typeface="Times New Roman" pitchFamily="18" charset="0"/>
                          <a:cs typeface="Times New Roman" pitchFamily="18" charset="0"/>
                        </a:rPr>
                        <a:t>Myalgia </a:t>
                      </a:r>
                    </a:p>
                  </a:txBody>
                  <a:tcPr horzOverflow="overflow">
                    <a:lnL>
                      <a:noFill/>
                    </a:lnL>
                    <a:lnR>
                      <a:noFill/>
                    </a:lnR>
                    <a:ln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0" i="0" u="none" strike="noStrike" cap="none" normalizeH="0" baseline="0" smtClean="0">
                          <a:ln>
                            <a:noFill/>
                          </a:ln>
                          <a:solidFill>
                            <a:srgbClr val="000000"/>
                          </a:solidFill>
                          <a:effectLst/>
                          <a:latin typeface="Times New Roman" pitchFamily="18" charset="0"/>
                          <a:cs typeface="Times New Roman" pitchFamily="18" charset="0"/>
                        </a:rPr>
                        <a:t>Colic</a:t>
                      </a:r>
                    </a:p>
                  </a:txBody>
                  <a:tcPr horzOverflow="overflow">
                    <a:lnL>
                      <a:noFill/>
                    </a:lnL>
                    <a:lnR cap="flat">
                      <a:noFill/>
                    </a:lnR>
                    <a:lnT>
                      <a:noFill/>
                    </a:lnT>
                    <a:lnB>
                      <a:noFill/>
                    </a:lnB>
                    <a:lnTlToBr>
                      <a:noFill/>
                    </a:lnTlToBr>
                    <a:lnBlToTr>
                      <a:noFill/>
                    </a:lnBlToTr>
                    <a:noFill/>
                  </a:tcPr>
                </a:tc>
              </a:tr>
              <a:tr h="588963">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endParaRPr kumimoji="0" lang="ar-SA" sz="27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0" i="0" u="none" strike="noStrike" cap="none" normalizeH="0" baseline="0" smtClean="0">
                          <a:ln>
                            <a:noFill/>
                          </a:ln>
                          <a:solidFill>
                            <a:srgbClr val="000000"/>
                          </a:solidFill>
                          <a:effectLst/>
                          <a:latin typeface="Times New Roman" pitchFamily="18" charset="0"/>
                          <a:cs typeface="Times New Roman" pitchFamily="18" charset="0"/>
                        </a:rPr>
                        <a:t>Arthralgia</a:t>
                      </a:r>
                    </a:p>
                  </a:txBody>
                  <a:tcPr horzOverflow="overflow">
                    <a:lnL>
                      <a:noFill/>
                    </a:lnL>
                    <a:lnR>
                      <a:noFill/>
                    </a:lnR>
                    <a:ln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endParaRPr kumimoji="0" lang="ar-SA" sz="27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tr>
              <a:tr h="588963">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endParaRPr kumimoji="0" lang="ar-SA" sz="27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0" i="0" u="none" strike="noStrike" cap="none" normalizeH="0" baseline="0" smtClean="0">
                          <a:ln>
                            <a:noFill/>
                          </a:ln>
                          <a:solidFill>
                            <a:srgbClr val="000000"/>
                          </a:solidFill>
                          <a:effectLst/>
                          <a:latin typeface="Times New Roman" pitchFamily="18" charset="0"/>
                          <a:cs typeface="Times New Roman" pitchFamily="18" charset="0"/>
                        </a:rPr>
                        <a:t>Headache</a:t>
                      </a:r>
                    </a:p>
                  </a:txBody>
                  <a:tcPr horzOverflow="overflow">
                    <a:lnL>
                      <a:noFill/>
                    </a:lnL>
                    <a:lnR>
                      <a:noFill/>
                    </a:lnR>
                    <a:ln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endParaRPr kumimoji="0" lang="ar-SA" sz="27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tr>
              <a:tr h="587375">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endParaRPr kumimoji="0" lang="ar-SA" sz="27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0" i="0" u="none" strike="noStrike" cap="none" normalizeH="0" baseline="0" smtClean="0">
                          <a:ln>
                            <a:noFill/>
                          </a:ln>
                          <a:solidFill>
                            <a:srgbClr val="000000"/>
                          </a:solidFill>
                          <a:effectLst/>
                          <a:latin typeface="Times New Roman" pitchFamily="18" charset="0"/>
                          <a:cs typeface="Times New Roman" pitchFamily="18" charset="0"/>
                        </a:rPr>
                        <a:t>Tremor</a:t>
                      </a:r>
                    </a:p>
                  </a:txBody>
                  <a:tcPr horzOverflow="overflow">
                    <a:lnL>
                      <a:noFill/>
                    </a:lnL>
                    <a:lnR>
                      <a:noFill/>
                    </a:lnR>
                    <a:lnT>
                      <a:noFill/>
                    </a:lnT>
                    <a:lnB>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endParaRPr kumimoji="0" lang="ar-SA" sz="27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tr>
              <a:tr h="588963">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endParaRPr kumimoji="0" lang="ar-SA" sz="27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r>
                        <a:rPr kumimoji="0" lang="en-US" sz="2700" b="0" i="0" u="none" strike="noStrike" cap="none" normalizeH="0" baseline="0" smtClean="0">
                          <a:ln>
                            <a:noFill/>
                          </a:ln>
                          <a:solidFill>
                            <a:srgbClr val="000000"/>
                          </a:solidFill>
                          <a:effectLst/>
                          <a:latin typeface="Times New Roman" pitchFamily="18" charset="0"/>
                          <a:cs typeface="Times New Roman" pitchFamily="18" charset="0"/>
                        </a:rPr>
                        <a:t>GI Distress</a:t>
                      </a:r>
                    </a:p>
                  </a:txBody>
                  <a:tcPr horzOverflow="overflow">
                    <a:lnL>
                      <a:noFill/>
                    </a:lnL>
                    <a:lnR>
                      <a:noFill/>
                    </a:lnR>
                    <a:lnT>
                      <a:noFill/>
                    </a:lnT>
                    <a:lnB cap="flat">
                      <a:noFill/>
                    </a:lnB>
                    <a:lnTlToBr>
                      <a:noFill/>
                    </a:lnTlToBr>
                    <a:lnBlToTr>
                      <a:noFill/>
                    </a:lnBlToTr>
                    <a:noFill/>
                  </a:tcPr>
                </a:tc>
                <a:tc>
                  <a:txBody>
                    <a:bodyPr/>
                    <a:lstStyle/>
                    <a:p>
                      <a:pPr marL="0" marR="0" lvl="0" indent="0" algn="l" defTabSz="912813" rtl="0" eaLnBrk="0" fontAlgn="base" latinLnBrk="0" hangingPunct="0">
                        <a:lnSpc>
                          <a:spcPct val="100000"/>
                        </a:lnSpc>
                        <a:spcBef>
                          <a:spcPct val="20000"/>
                        </a:spcBef>
                        <a:spcAft>
                          <a:spcPct val="0"/>
                        </a:spcAft>
                        <a:buClrTx/>
                        <a:buSzPct val="100000"/>
                        <a:buFontTx/>
                        <a:buNone/>
                        <a:tabLst/>
                      </a:pPr>
                      <a:endParaRPr kumimoji="0" lang="ar-SA" sz="27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11497490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t>Physical Findings</a:t>
            </a:r>
          </a:p>
        </p:txBody>
      </p:sp>
      <p:sp>
        <p:nvSpPr>
          <p:cNvPr id="36867" name="Rectangle 3"/>
          <p:cNvSpPr>
            <a:spLocks noGrp="1" noChangeArrowheads="1"/>
          </p:cNvSpPr>
          <p:nvPr>
            <p:ph type="body" idx="1"/>
          </p:nvPr>
        </p:nvSpPr>
        <p:spPr/>
        <p:txBody>
          <a:bodyPr>
            <a:normAutofit lnSpcReduction="10000"/>
          </a:bodyPr>
          <a:lstStyle/>
          <a:p>
            <a:pPr>
              <a:buFontTx/>
              <a:buNone/>
            </a:pPr>
            <a:r>
              <a:rPr lang="en-US" b="1" u="sng" dirty="0" smtClean="0"/>
              <a:t>Early</a:t>
            </a:r>
            <a:r>
              <a:rPr lang="en-US" dirty="0" smtClean="0"/>
              <a:t>			</a:t>
            </a:r>
            <a:r>
              <a:rPr lang="en-US" b="1" u="sng" dirty="0" smtClean="0"/>
              <a:t>Chronic</a:t>
            </a:r>
          </a:p>
          <a:p>
            <a:pPr>
              <a:buFontTx/>
              <a:buNone/>
            </a:pPr>
            <a:r>
              <a:rPr lang="en-US" dirty="0" smtClean="0"/>
              <a:t>Wrist Drop			Transverse Nail Lines</a:t>
            </a:r>
          </a:p>
          <a:p>
            <a:pPr>
              <a:buFontTx/>
              <a:buNone/>
            </a:pPr>
            <a:r>
              <a:rPr lang="en-US" dirty="0" smtClean="0"/>
              <a:t>Distal Sensation		Blue-Black Gum Lines</a:t>
            </a:r>
          </a:p>
          <a:p>
            <a:pPr>
              <a:buFontTx/>
              <a:buNone/>
            </a:pPr>
            <a:r>
              <a:rPr lang="en-US" dirty="0">
                <a:latin typeface="Arial" charset="0"/>
                <a:cs typeface="Times New Roman" pitchFamily="18" charset="0"/>
              </a:rPr>
              <a:t>foot weakness </a:t>
            </a:r>
            <a:r>
              <a:rPr lang="en-US" dirty="0" smtClean="0"/>
              <a:t>		</a:t>
            </a:r>
          </a:p>
          <a:p>
            <a:pPr>
              <a:buFontTx/>
              <a:buNone/>
            </a:pPr>
            <a:r>
              <a:rPr lang="en-US" dirty="0">
                <a:latin typeface="Arial" charset="0"/>
                <a:cs typeface="Times New Roman" pitchFamily="18" charset="0"/>
              </a:rPr>
              <a:t>diminished distal vibration </a:t>
            </a:r>
            <a:r>
              <a:rPr lang="en-US" dirty="0" smtClean="0">
                <a:latin typeface="Arial" charset="0"/>
                <a:cs typeface="Times New Roman" pitchFamily="18" charset="0"/>
              </a:rPr>
              <a:t>sensation</a:t>
            </a:r>
          </a:p>
          <a:p>
            <a:pPr>
              <a:buFontTx/>
              <a:buNone/>
            </a:pPr>
            <a:endParaRPr lang="en-US" dirty="0">
              <a:latin typeface="Arial" charset="0"/>
              <a:cs typeface="Times New Roman" pitchFamily="18" charset="0"/>
            </a:endParaRPr>
          </a:p>
          <a:p>
            <a:pPr>
              <a:buFontTx/>
              <a:buNone/>
            </a:pPr>
            <a:r>
              <a:rPr lang="en-US" dirty="0">
                <a:latin typeface="Arial" charset="0"/>
                <a:cs typeface="Times New Roman" pitchFamily="18" charset="0"/>
              </a:rPr>
              <a:t>these findings signifies </a:t>
            </a:r>
            <a:r>
              <a:rPr lang="en-US" dirty="0" smtClean="0">
                <a:latin typeface="Arial" charset="0"/>
                <a:cs typeface="Times New Roman" pitchFamily="18" charset="0"/>
              </a:rPr>
              <a:t>failure </a:t>
            </a:r>
            <a:r>
              <a:rPr lang="en-US" dirty="0">
                <a:latin typeface="Arial" charset="0"/>
                <a:cs typeface="Times New Roman" pitchFamily="18" charset="0"/>
              </a:rPr>
              <a:t>of workplace or environmental protection</a:t>
            </a:r>
            <a:endParaRPr lang="en-US" dirty="0" smtClean="0"/>
          </a:p>
        </p:txBody>
      </p:sp>
    </p:spTree>
    <p:extLst>
      <p:ext uri="{BB962C8B-B14F-4D97-AF65-F5344CB8AC3E}">
        <p14:creationId xmlns:p14="http://schemas.microsoft.com/office/powerpoint/2010/main" val="26982609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990600" y="42863"/>
            <a:ext cx="7772400" cy="1176337"/>
          </a:xfrm>
          <a:noFill/>
        </p:spPr>
        <p:txBody>
          <a:bodyPr>
            <a:normAutofit fontScale="90000"/>
          </a:bodyPr>
          <a:lstStyle/>
          <a:p>
            <a:r>
              <a:rPr lang="en-US" sz="7200" smtClean="0">
                <a:latin typeface="Albertus Extra Bold" pitchFamily="34" charset="0"/>
              </a:rPr>
              <a:t>P</a:t>
            </a:r>
            <a:r>
              <a:rPr lang="en-US" sz="3600" smtClean="0">
                <a:latin typeface="Albertus Extra Bold" pitchFamily="34" charset="0"/>
              </a:rPr>
              <a:t>ermissible </a:t>
            </a:r>
            <a:r>
              <a:rPr lang="en-US" sz="7200" smtClean="0">
                <a:latin typeface="Albertus Extra Bold" pitchFamily="34" charset="0"/>
              </a:rPr>
              <a:t>E</a:t>
            </a:r>
            <a:r>
              <a:rPr lang="en-US" sz="3600" smtClean="0">
                <a:latin typeface="Albertus Extra Bold" pitchFamily="34" charset="0"/>
              </a:rPr>
              <a:t>xposure </a:t>
            </a:r>
            <a:r>
              <a:rPr lang="en-US" sz="7200" smtClean="0">
                <a:latin typeface="Albertus Extra Bold" pitchFamily="34" charset="0"/>
              </a:rPr>
              <a:t>L</a:t>
            </a:r>
            <a:r>
              <a:rPr lang="en-US" sz="3600" smtClean="0">
                <a:latin typeface="Albertus Extra Bold" pitchFamily="34" charset="0"/>
              </a:rPr>
              <a:t>imits</a:t>
            </a:r>
          </a:p>
        </p:txBody>
      </p:sp>
      <p:sp>
        <p:nvSpPr>
          <p:cNvPr id="9220" name="Rectangle 4"/>
          <p:cNvSpPr>
            <a:spLocks noChangeArrowheads="1"/>
          </p:cNvSpPr>
          <p:nvPr/>
        </p:nvSpPr>
        <p:spPr bwMode="auto">
          <a:xfrm>
            <a:off x="61913" y="1144588"/>
            <a:ext cx="7645400" cy="3105978"/>
          </a:xfrm>
          <a:prstGeom prst="rect">
            <a:avLst/>
          </a:prstGeom>
          <a:noFill/>
          <a:ln w="12700">
            <a:noFill/>
            <a:miter lim="800000"/>
            <a:headEnd/>
            <a:tailEnd/>
          </a:ln>
        </p:spPr>
        <p:txBody>
          <a:bodyPr lIns="90488" tIns="44450" rIns="90488" bIns="44450">
            <a:spAutoFit/>
          </a:bodyPr>
          <a:lstStyle/>
          <a:p>
            <a:r>
              <a:rPr lang="en-US" sz="2800" dirty="0">
                <a:solidFill>
                  <a:schemeClr val="tx1"/>
                </a:solidFill>
              </a:rPr>
              <a:t>The permissible exposure limit (PEL) for</a:t>
            </a:r>
          </a:p>
          <a:p>
            <a:r>
              <a:rPr lang="en-US" sz="2800" dirty="0">
                <a:solidFill>
                  <a:schemeClr val="tx1"/>
                </a:solidFill>
              </a:rPr>
              <a:t>an 8 hour time weighted average </a:t>
            </a:r>
          </a:p>
          <a:p>
            <a:r>
              <a:rPr lang="en-US" sz="2800" dirty="0">
                <a:solidFill>
                  <a:schemeClr val="tx1"/>
                </a:solidFill>
              </a:rPr>
              <a:t>(TWA) exposure to airborne lead is 50 micrograms per cubic meter (</a:t>
            </a:r>
            <a:r>
              <a:rPr lang="en-US" sz="2800" b="1" dirty="0">
                <a:solidFill>
                  <a:schemeClr val="tx1"/>
                </a:solidFill>
                <a:latin typeface="Symbol" pitchFamily="18" charset="2"/>
              </a:rPr>
              <a:t></a:t>
            </a:r>
            <a:r>
              <a:rPr lang="en-US" sz="2800" b="1" dirty="0">
                <a:solidFill>
                  <a:schemeClr val="tx1"/>
                </a:solidFill>
                <a:latin typeface="CG Times" pitchFamily="18" charset="0"/>
              </a:rPr>
              <a:t>g/m</a:t>
            </a:r>
            <a:r>
              <a:rPr lang="en-US" sz="2800" b="1" baseline="30000" dirty="0">
                <a:solidFill>
                  <a:schemeClr val="tx1"/>
                </a:solidFill>
                <a:latin typeface="CG Times" pitchFamily="18" charset="0"/>
              </a:rPr>
              <a:t>3</a:t>
            </a:r>
            <a:r>
              <a:rPr lang="en-US" sz="2800" b="1" dirty="0">
                <a:solidFill>
                  <a:schemeClr val="tx1"/>
                </a:solidFill>
              </a:rPr>
              <a:t>) </a:t>
            </a:r>
          </a:p>
          <a:p>
            <a:r>
              <a:rPr lang="en-US" sz="2800" b="1" dirty="0">
                <a:solidFill>
                  <a:schemeClr val="tx1"/>
                </a:solidFill>
              </a:rPr>
              <a:t>of </a:t>
            </a:r>
            <a:r>
              <a:rPr lang="en-US" sz="2800" dirty="0">
                <a:solidFill>
                  <a:schemeClr val="tx1"/>
                </a:solidFill>
              </a:rPr>
              <a:t>air.  </a:t>
            </a:r>
          </a:p>
          <a:p>
            <a:endParaRPr lang="en-US" sz="2800" dirty="0">
              <a:solidFill>
                <a:schemeClr val="tx1"/>
              </a:solidFill>
            </a:endParaRPr>
          </a:p>
          <a:p>
            <a:pPr latinLnBrk="1"/>
            <a:endParaRPr lang="en-US" sz="2800" dirty="0">
              <a:solidFill>
                <a:schemeClr val="tx1"/>
              </a:solidFill>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990600" y="0"/>
            <a:ext cx="7772400" cy="1447800"/>
          </a:xfrm>
          <a:noFill/>
        </p:spPr>
        <p:txBody>
          <a:bodyPr>
            <a:normAutofit fontScale="90000"/>
          </a:bodyPr>
          <a:lstStyle/>
          <a:p>
            <a:pPr algn="ctr"/>
            <a:r>
              <a:rPr lang="en-US" sz="4800" smtClean="0">
                <a:latin typeface="Albertus Extra Bold" pitchFamily="34" charset="0"/>
              </a:rPr>
              <a:t>G</a:t>
            </a:r>
            <a:r>
              <a:rPr lang="en-US" sz="4000" smtClean="0">
                <a:latin typeface="Albertus Extra Bold" pitchFamily="34" charset="0"/>
              </a:rPr>
              <a:t>eneral </a:t>
            </a:r>
            <a:r>
              <a:rPr lang="en-US" sz="4800" smtClean="0">
                <a:latin typeface="Albertus Extra Bold" pitchFamily="34" charset="0"/>
              </a:rPr>
              <a:t>W</a:t>
            </a:r>
            <a:r>
              <a:rPr lang="en-US" sz="4000" smtClean="0">
                <a:latin typeface="Albertus Extra Bold" pitchFamily="34" charset="0"/>
              </a:rPr>
              <a:t>orkplace </a:t>
            </a:r>
            <a:br>
              <a:rPr lang="en-US" sz="4000" smtClean="0">
                <a:latin typeface="Albertus Extra Bold" pitchFamily="34" charset="0"/>
              </a:rPr>
            </a:br>
            <a:r>
              <a:rPr lang="en-US" sz="4800" smtClean="0">
                <a:latin typeface="Albertus Extra Bold" pitchFamily="34" charset="0"/>
              </a:rPr>
              <a:t>C</a:t>
            </a:r>
            <a:r>
              <a:rPr lang="en-US" sz="4000" smtClean="0">
                <a:latin typeface="Albertus Extra Bold" pitchFamily="34" charset="0"/>
              </a:rPr>
              <a:t>ontrol </a:t>
            </a:r>
            <a:r>
              <a:rPr lang="en-US" sz="4800" smtClean="0">
                <a:latin typeface="Albertus Extra Bold" pitchFamily="34" charset="0"/>
              </a:rPr>
              <a:t>P</a:t>
            </a:r>
            <a:r>
              <a:rPr lang="en-US" sz="4000" smtClean="0">
                <a:latin typeface="Albertus Extra Bold" pitchFamily="34" charset="0"/>
              </a:rPr>
              <a:t>ractices</a:t>
            </a:r>
          </a:p>
        </p:txBody>
      </p:sp>
      <p:sp>
        <p:nvSpPr>
          <p:cNvPr id="14341" name="Rectangle 3"/>
          <p:cNvSpPr>
            <a:spLocks noChangeArrowheads="1"/>
          </p:cNvSpPr>
          <p:nvPr/>
        </p:nvSpPr>
        <p:spPr bwMode="auto">
          <a:xfrm>
            <a:off x="138113" y="1754188"/>
            <a:ext cx="8936037" cy="3748087"/>
          </a:xfrm>
          <a:prstGeom prst="rect">
            <a:avLst/>
          </a:prstGeom>
          <a:noFill/>
          <a:ln w="12700">
            <a:noFill/>
            <a:miter lim="800000"/>
            <a:headEnd/>
            <a:tailEnd/>
          </a:ln>
        </p:spPr>
        <p:txBody>
          <a:bodyPr lIns="90488" tIns="44450" rIns="90488" bIns="44450">
            <a:spAutoFit/>
          </a:bodyPr>
          <a:lstStyle/>
          <a:p>
            <a:r>
              <a:rPr lang="en-US" sz="3600">
                <a:solidFill>
                  <a:schemeClr val="tx1"/>
                </a:solidFill>
              </a:rPr>
              <a:t>Use reduced lead paint coatings </a:t>
            </a:r>
            <a:endParaRPr lang="en-US" sz="3200">
              <a:solidFill>
                <a:schemeClr val="tx1"/>
              </a:solidFill>
            </a:endParaRPr>
          </a:p>
          <a:p>
            <a:endParaRPr lang="en-US" sz="3200">
              <a:solidFill>
                <a:schemeClr val="tx1"/>
              </a:solidFill>
            </a:endParaRPr>
          </a:p>
          <a:p>
            <a:r>
              <a:rPr lang="en-US" sz="3600">
                <a:solidFill>
                  <a:schemeClr val="tx1"/>
                </a:solidFill>
              </a:rPr>
              <a:t>Only low lead content paint shall be used in the interior of residential structures or on other surfaces which may pose an ingestion hazard.</a:t>
            </a:r>
          </a:p>
          <a:p>
            <a:endParaRPr lang="en-US" sz="3200">
              <a:solidFill>
                <a:schemeClr val="tx1"/>
              </a:solidFill>
            </a:endParaRPr>
          </a:p>
          <a:p>
            <a:pPr latinLnBrk="1"/>
            <a:endParaRPr lang="en-US" sz="3200">
              <a:solidFill>
                <a:schemeClr val="tx1"/>
              </a:solidFill>
            </a:endParaRPr>
          </a:p>
        </p:txBody>
      </p:sp>
      <p:graphicFrame>
        <p:nvGraphicFramePr>
          <p:cNvPr id="14339" name="Object 5">
            <a:hlinkClick r:id="" action="ppaction://ole?verb=0"/>
          </p:cNvPr>
          <p:cNvGraphicFramePr>
            <a:graphicFrameLocks/>
          </p:cNvGraphicFramePr>
          <p:nvPr/>
        </p:nvGraphicFramePr>
        <p:xfrm>
          <a:off x="4191000" y="1676400"/>
          <a:ext cx="4038600" cy="990600"/>
        </p:xfrm>
        <a:graphic>
          <a:graphicData uri="http://schemas.openxmlformats.org/presentationml/2006/ole">
            <mc:AlternateContent xmlns:mc="http://schemas.openxmlformats.org/markup-compatibility/2006">
              <mc:Choice xmlns:v="urn:schemas-microsoft-com:vml" Requires="v">
                <p:oleObj spid="_x0000_s11278" name="Microsoft ClipArt Gallery" r:id="rId3" imgW="6786360" imgH="2879640" progId="">
                  <p:embed/>
                </p:oleObj>
              </mc:Choice>
              <mc:Fallback>
                <p:oleObj name="Microsoft ClipArt Gallery" r:id="rId3" imgW="6786360" imgH="2879640" progId="">
                  <p:embed/>
                  <p:pic>
                    <p:nvPicPr>
                      <p:cNvPr id="0" name="Object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1676400"/>
                        <a:ext cx="4038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noFill/>
        </p:spPr>
        <p:txBody>
          <a:bodyPr/>
          <a:lstStyle/>
          <a:p>
            <a:pPr algn="ctr"/>
            <a:r>
              <a:rPr lang="en-US" sz="5400" smtClean="0">
                <a:latin typeface="Albertus Extra Bold" pitchFamily="34" charset="0"/>
              </a:rPr>
              <a:t>VENTILATION</a:t>
            </a:r>
          </a:p>
        </p:txBody>
      </p:sp>
      <p:sp>
        <p:nvSpPr>
          <p:cNvPr id="18436" name="Rectangle 3"/>
          <p:cNvSpPr>
            <a:spLocks noChangeArrowheads="1"/>
          </p:cNvSpPr>
          <p:nvPr/>
        </p:nvSpPr>
        <p:spPr bwMode="auto">
          <a:xfrm>
            <a:off x="77788" y="1357313"/>
            <a:ext cx="8997950" cy="2675091"/>
          </a:xfrm>
          <a:prstGeom prst="rect">
            <a:avLst/>
          </a:prstGeom>
          <a:noFill/>
          <a:ln w="12700">
            <a:noFill/>
            <a:miter lim="800000"/>
            <a:headEnd/>
            <a:tailEnd/>
          </a:ln>
        </p:spPr>
        <p:txBody>
          <a:bodyPr lIns="90488" tIns="44450" rIns="90488" bIns="44450">
            <a:spAutoFit/>
          </a:bodyPr>
          <a:lstStyle/>
          <a:p>
            <a:r>
              <a:rPr lang="en-US" sz="2400" dirty="0">
                <a:solidFill>
                  <a:schemeClr val="tx1"/>
                </a:solidFill>
              </a:rPr>
              <a:t>To the extent feasible, fixed local exhaust ventilation</a:t>
            </a:r>
          </a:p>
          <a:p>
            <a:r>
              <a:rPr lang="en-US" sz="2400" dirty="0">
                <a:solidFill>
                  <a:schemeClr val="tx1"/>
                </a:solidFill>
              </a:rPr>
              <a:t>connected to </a:t>
            </a:r>
            <a:r>
              <a:rPr lang="en-US" sz="2400" dirty="0" smtClean="0">
                <a:solidFill>
                  <a:schemeClr val="tx1"/>
                </a:solidFill>
              </a:rPr>
              <a:t>filters </a:t>
            </a:r>
            <a:r>
              <a:rPr lang="en-US" sz="2400" dirty="0">
                <a:solidFill>
                  <a:schemeClr val="tx1"/>
                </a:solidFill>
              </a:rPr>
              <a:t>or other collection systems,</a:t>
            </a:r>
          </a:p>
          <a:p>
            <a:r>
              <a:rPr lang="en-US" sz="2400" dirty="0">
                <a:solidFill>
                  <a:schemeClr val="tx1"/>
                </a:solidFill>
              </a:rPr>
              <a:t>approved by the </a:t>
            </a:r>
            <a:r>
              <a:rPr lang="en-US" sz="2400" dirty="0" smtClean="0">
                <a:solidFill>
                  <a:schemeClr val="tx1"/>
                </a:solidFill>
              </a:rPr>
              <a:t>industrial </a:t>
            </a:r>
            <a:r>
              <a:rPr lang="en-US" sz="2400" dirty="0">
                <a:solidFill>
                  <a:schemeClr val="tx1"/>
                </a:solidFill>
              </a:rPr>
              <a:t>hygienist, shall be </a:t>
            </a:r>
          </a:p>
          <a:p>
            <a:r>
              <a:rPr lang="en-US" sz="2400" dirty="0">
                <a:solidFill>
                  <a:schemeClr val="tx1"/>
                </a:solidFill>
              </a:rPr>
              <a:t>provided at the point of airborne particulate generation.</a:t>
            </a:r>
          </a:p>
          <a:p>
            <a:endParaRPr lang="en-US" sz="2400" dirty="0">
              <a:solidFill>
                <a:schemeClr val="tx1"/>
              </a:solidFill>
            </a:endParaRPr>
          </a:p>
          <a:p>
            <a:endParaRPr lang="en-US" sz="2400" dirty="0">
              <a:solidFill>
                <a:schemeClr val="tx1"/>
              </a:solidFill>
            </a:endParaRPr>
          </a:p>
          <a:p>
            <a:pPr latinLnBrk="1"/>
            <a:endParaRPr lang="en-US" sz="2400" dirty="0">
              <a:solidFill>
                <a:schemeClr val="tx1"/>
              </a:solidFill>
            </a:endParaRPr>
          </a:p>
        </p:txBody>
      </p:sp>
      <p:graphicFrame>
        <p:nvGraphicFramePr>
          <p:cNvPr id="18434" name="Object 4">
            <a:hlinkClick r:id="" action="ppaction://ole?verb=0"/>
          </p:cNvPr>
          <p:cNvGraphicFramePr>
            <a:graphicFrameLocks/>
          </p:cNvGraphicFramePr>
          <p:nvPr/>
        </p:nvGraphicFramePr>
        <p:xfrm>
          <a:off x="0" y="5562600"/>
          <a:ext cx="9067800" cy="609600"/>
        </p:xfrm>
        <a:graphic>
          <a:graphicData uri="http://schemas.openxmlformats.org/presentationml/2006/ole">
            <mc:AlternateContent xmlns:mc="http://schemas.openxmlformats.org/markup-compatibility/2006">
              <mc:Choice xmlns:v="urn:schemas-microsoft-com:vml" Requires="v">
                <p:oleObj spid="_x0000_s15373" name="Microsoft ClipArt Gallery" r:id="rId3" imgW="8304120" imgH="1636560" progId="">
                  <p:embed/>
                </p:oleObj>
              </mc:Choice>
              <mc:Fallback>
                <p:oleObj name="Microsoft ClipArt Gallery" r:id="rId3" imgW="8304120" imgH="1636560" progId="">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562600"/>
                        <a:ext cx="9067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noFill/>
        </p:spPr>
        <p:txBody>
          <a:bodyPr/>
          <a:lstStyle/>
          <a:p>
            <a:pPr algn="ctr"/>
            <a:r>
              <a:rPr lang="en-US" sz="5400" smtClean="0">
                <a:latin typeface="Albertus Extra Bold" pitchFamily="34" charset="0"/>
              </a:rPr>
              <a:t>VENTILATION </a:t>
            </a:r>
            <a:r>
              <a:rPr lang="en-US" smtClean="0">
                <a:latin typeface="Albertus Extra Bold" pitchFamily="34" charset="0"/>
              </a:rPr>
              <a:t> cont'd</a:t>
            </a:r>
          </a:p>
        </p:txBody>
      </p:sp>
      <p:sp>
        <p:nvSpPr>
          <p:cNvPr id="19460" name="Rectangle 3"/>
          <p:cNvSpPr>
            <a:spLocks noChangeArrowheads="1"/>
          </p:cNvSpPr>
          <p:nvPr/>
        </p:nvSpPr>
        <p:spPr bwMode="auto">
          <a:xfrm>
            <a:off x="61913" y="1647825"/>
            <a:ext cx="6267551" cy="2059538"/>
          </a:xfrm>
          <a:prstGeom prst="rect">
            <a:avLst/>
          </a:prstGeom>
          <a:noFill/>
          <a:ln w="12700">
            <a:noFill/>
            <a:miter lim="800000"/>
            <a:headEnd/>
            <a:tailEnd/>
          </a:ln>
        </p:spPr>
        <p:txBody>
          <a:bodyPr wrap="none" lIns="90488" tIns="44450" rIns="90488" bIns="44450">
            <a:spAutoFit/>
          </a:bodyPr>
          <a:lstStyle/>
          <a:p>
            <a:r>
              <a:rPr lang="en-US" sz="3200" dirty="0">
                <a:solidFill>
                  <a:schemeClr val="tx1"/>
                </a:solidFill>
              </a:rPr>
              <a:t>The ventilation systems shall be </a:t>
            </a:r>
          </a:p>
          <a:p>
            <a:r>
              <a:rPr lang="en-US" sz="3200" dirty="0">
                <a:solidFill>
                  <a:schemeClr val="tx1"/>
                </a:solidFill>
              </a:rPr>
              <a:t>tested every 3 months and with 5</a:t>
            </a:r>
          </a:p>
          <a:p>
            <a:r>
              <a:rPr lang="en-US" sz="3200" dirty="0">
                <a:solidFill>
                  <a:schemeClr val="tx1"/>
                </a:solidFill>
              </a:rPr>
              <a:t>days of any change which may result</a:t>
            </a:r>
          </a:p>
          <a:p>
            <a:r>
              <a:rPr lang="en-US" sz="3200" dirty="0">
                <a:solidFill>
                  <a:schemeClr val="tx1"/>
                </a:solidFill>
              </a:rPr>
              <a:t>in a change of employee exposure</a:t>
            </a:r>
            <a:r>
              <a:rPr lang="en-US" sz="3200" dirty="0" smtClean="0">
                <a:solidFill>
                  <a:schemeClr val="tx1"/>
                </a:solidFill>
              </a:rPr>
              <a:t>.</a:t>
            </a:r>
            <a:endParaRPr lang="en-US" sz="3200" dirty="0">
              <a:solidFill>
                <a:schemeClr val="tx1"/>
              </a:solidFill>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title"/>
          </p:nvPr>
        </p:nvSpPr>
        <p:spPr>
          <a:xfrm>
            <a:off x="1219200" y="0"/>
            <a:ext cx="7772400" cy="1143000"/>
          </a:xfrm>
          <a:noFill/>
        </p:spPr>
        <p:txBody>
          <a:bodyPr>
            <a:normAutofit fontScale="90000"/>
          </a:bodyPr>
          <a:lstStyle/>
          <a:p>
            <a:pPr algn="ctr"/>
            <a:r>
              <a:rPr lang="en-US" sz="4800" smtClean="0">
                <a:latin typeface="Albertus Extra Bold" pitchFamily="34" charset="0"/>
              </a:rPr>
              <a:t>Personal Protective Equipment</a:t>
            </a:r>
          </a:p>
        </p:txBody>
      </p:sp>
      <p:sp>
        <p:nvSpPr>
          <p:cNvPr id="20484" name="Rectangle 4"/>
          <p:cNvSpPr>
            <a:spLocks noChangeArrowheads="1"/>
          </p:cNvSpPr>
          <p:nvPr/>
        </p:nvSpPr>
        <p:spPr bwMode="auto">
          <a:xfrm>
            <a:off x="61913" y="1982788"/>
            <a:ext cx="9396412" cy="3475310"/>
          </a:xfrm>
          <a:prstGeom prst="rect">
            <a:avLst/>
          </a:prstGeom>
          <a:noFill/>
          <a:ln w="12700">
            <a:noFill/>
            <a:miter lim="800000"/>
            <a:headEnd/>
            <a:tailEnd/>
          </a:ln>
        </p:spPr>
        <p:txBody>
          <a:bodyPr lIns="90488" tIns="44450" rIns="90488" bIns="44450">
            <a:spAutoFit/>
          </a:bodyPr>
          <a:lstStyle/>
          <a:p>
            <a:r>
              <a:rPr lang="en-US" sz="6000" dirty="0">
                <a:solidFill>
                  <a:schemeClr val="tx1"/>
                </a:solidFill>
              </a:rPr>
              <a:t>P</a:t>
            </a:r>
            <a:r>
              <a:rPr lang="en-US" sz="4000" dirty="0">
                <a:solidFill>
                  <a:schemeClr val="tx1"/>
                </a:solidFill>
              </a:rPr>
              <a:t>ersonnel involved in work where the concentration of lead exceeds</a:t>
            </a:r>
          </a:p>
          <a:p>
            <a:r>
              <a:rPr lang="en-US" sz="4000" dirty="0">
                <a:solidFill>
                  <a:schemeClr val="tx1"/>
                </a:solidFill>
              </a:rPr>
              <a:t>the PEL or the possibility of eye or skin irritation exists, shall remove the clothing worn to </a:t>
            </a:r>
            <a:r>
              <a:rPr lang="en-US" sz="4000" dirty="0" smtClean="0">
                <a:solidFill>
                  <a:schemeClr val="tx1"/>
                </a:solidFill>
              </a:rPr>
              <a:t>and </a:t>
            </a:r>
            <a:r>
              <a:rPr lang="en-US" sz="4000" dirty="0" smtClean="0"/>
              <a:t>use</a:t>
            </a:r>
            <a:r>
              <a:rPr lang="en-US" sz="4000" dirty="0" smtClean="0">
                <a:solidFill>
                  <a:schemeClr val="tx1"/>
                </a:solidFill>
              </a:rPr>
              <a:t> </a:t>
            </a:r>
            <a:r>
              <a:rPr lang="en-US" sz="4000" dirty="0">
                <a:solidFill>
                  <a:schemeClr val="tx1"/>
                </a:solidFill>
              </a:rPr>
              <a:t>protective clothing</a:t>
            </a:r>
            <a:r>
              <a:rPr lang="en-US" sz="3600" dirty="0">
                <a:solidFill>
                  <a:schemeClr val="tx1"/>
                </a:solidFill>
              </a:rPr>
              <a:t>. </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0" y="2000240"/>
            <a:ext cx="9266238" cy="2675091"/>
          </a:xfrm>
          <a:prstGeom prst="rect">
            <a:avLst/>
          </a:prstGeom>
          <a:noFill/>
          <a:ln w="12700">
            <a:noFill/>
            <a:miter lim="800000"/>
            <a:headEnd/>
            <a:tailEnd/>
          </a:ln>
        </p:spPr>
        <p:txBody>
          <a:bodyPr lIns="90488" tIns="44450" rIns="90488" bIns="44450">
            <a:spAutoFit/>
          </a:bodyPr>
          <a:lstStyle/>
          <a:p>
            <a:r>
              <a:rPr lang="en-US" sz="2800" dirty="0">
                <a:solidFill>
                  <a:srgbClr val="040E2B"/>
                </a:solidFill>
              </a:rPr>
              <a:t>Full body, one piece coveralls supplied and laundered</a:t>
            </a:r>
          </a:p>
          <a:p>
            <a:r>
              <a:rPr lang="en-US" sz="2800" dirty="0">
                <a:solidFill>
                  <a:srgbClr val="040E2B"/>
                </a:solidFill>
              </a:rPr>
              <a:t>by the employer or a contractor shall be used.  Clothing</a:t>
            </a:r>
          </a:p>
          <a:p>
            <a:r>
              <a:rPr lang="en-US" sz="2800" dirty="0">
                <a:solidFill>
                  <a:srgbClr val="040E2B"/>
                </a:solidFill>
              </a:rPr>
              <a:t>shall be waterproof when wet lead is handled.</a:t>
            </a:r>
          </a:p>
          <a:p>
            <a:endParaRPr lang="en-US" sz="2800" dirty="0">
              <a:solidFill>
                <a:srgbClr val="040E2B"/>
              </a:solidFill>
            </a:endParaRPr>
          </a:p>
          <a:p>
            <a:endParaRPr lang="en-US" sz="2800" dirty="0">
              <a:solidFill>
                <a:srgbClr val="040E2B"/>
              </a:solidFill>
            </a:endParaRPr>
          </a:p>
          <a:p>
            <a:r>
              <a:rPr lang="en-US" sz="2800" dirty="0">
                <a:solidFill>
                  <a:srgbClr val="040E2B"/>
                </a:solidFill>
              </a:rPr>
              <a:t>Durable gloves and head coverings shall be used</a:t>
            </a:r>
            <a:r>
              <a:rPr lang="en-US" sz="2800" dirty="0" smtClean="0">
                <a:solidFill>
                  <a:srgbClr val="040E2B"/>
                </a:solidFill>
              </a:rPr>
              <a:t>.</a:t>
            </a:r>
            <a:endParaRPr lang="en-US" sz="2800" dirty="0">
              <a:solidFill>
                <a:srgbClr val="040E2B"/>
              </a:solidFill>
            </a:endParaRPr>
          </a:p>
        </p:txBody>
      </p:sp>
      <p:sp>
        <p:nvSpPr>
          <p:cNvPr id="21508" name="Rectangle 4"/>
          <p:cNvSpPr>
            <a:spLocks noGrp="1" noChangeArrowheads="1"/>
          </p:cNvSpPr>
          <p:nvPr>
            <p:ph type="title"/>
          </p:nvPr>
        </p:nvSpPr>
        <p:spPr>
          <a:xfrm>
            <a:off x="990600" y="76200"/>
            <a:ext cx="7772400" cy="1371600"/>
          </a:xfrm>
          <a:noFill/>
        </p:spPr>
        <p:txBody>
          <a:bodyPr>
            <a:normAutofit fontScale="90000"/>
          </a:bodyPr>
          <a:lstStyle/>
          <a:p>
            <a:pPr algn="ctr"/>
            <a:r>
              <a:rPr lang="en-US" sz="5400" smtClean="0">
                <a:latin typeface="Albertus Extra Bold" pitchFamily="34" charset="0"/>
              </a:rPr>
              <a:t>P</a:t>
            </a:r>
            <a:r>
              <a:rPr lang="en-US" sz="4800" smtClean="0">
                <a:latin typeface="Albertus Extra Bold" pitchFamily="34" charset="0"/>
              </a:rPr>
              <a:t>ersonal </a:t>
            </a:r>
            <a:r>
              <a:rPr lang="en-US" sz="5400" smtClean="0">
                <a:latin typeface="Albertus Extra Bold" pitchFamily="34" charset="0"/>
              </a:rPr>
              <a:t>P</a:t>
            </a:r>
            <a:r>
              <a:rPr lang="en-US" sz="4800" smtClean="0">
                <a:latin typeface="Albertus Extra Bold" pitchFamily="34" charset="0"/>
              </a:rPr>
              <a:t>rotective </a:t>
            </a:r>
            <a:r>
              <a:rPr lang="en-US" sz="5400" smtClean="0">
                <a:latin typeface="Albertus Extra Bold" pitchFamily="34" charset="0"/>
              </a:rPr>
              <a:t>E</a:t>
            </a:r>
            <a:r>
              <a:rPr lang="en-US" sz="4800" smtClean="0">
                <a:latin typeface="Albertus Extra Bold" pitchFamily="34" charset="0"/>
              </a:rPr>
              <a:t>quipment</a:t>
            </a:r>
            <a:r>
              <a:rPr lang="en-US" sz="3600" smtClean="0">
                <a:latin typeface="Albertus Extra Bold" pitchFamily="34" charset="0"/>
              </a:rPr>
              <a:t> cont'd</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xfrm>
            <a:off x="1066800" y="0"/>
            <a:ext cx="7772400" cy="1066800"/>
          </a:xfrm>
          <a:noFill/>
        </p:spPr>
        <p:txBody>
          <a:bodyPr>
            <a:normAutofit fontScale="90000"/>
          </a:bodyPr>
          <a:lstStyle/>
          <a:p>
            <a:pPr algn="ctr"/>
            <a:r>
              <a:rPr lang="en-US" sz="4800" smtClean="0">
                <a:solidFill>
                  <a:srgbClr val="081D58"/>
                </a:solidFill>
                <a:latin typeface="Albertus Extra Bold" pitchFamily="34" charset="0"/>
              </a:rPr>
              <a:t>Personal Protective</a:t>
            </a:r>
            <a:r>
              <a:rPr lang="en-US" smtClean="0">
                <a:solidFill>
                  <a:srgbClr val="081D58"/>
                </a:solidFill>
                <a:latin typeface="Albertus Extra Bold" pitchFamily="34" charset="0"/>
              </a:rPr>
              <a:t/>
            </a:r>
            <a:br>
              <a:rPr lang="en-US" smtClean="0">
                <a:solidFill>
                  <a:srgbClr val="081D58"/>
                </a:solidFill>
                <a:latin typeface="Albertus Extra Bold" pitchFamily="34" charset="0"/>
              </a:rPr>
            </a:br>
            <a:r>
              <a:rPr lang="en-US" sz="4800" smtClean="0">
                <a:solidFill>
                  <a:srgbClr val="081D58"/>
                </a:solidFill>
                <a:latin typeface="Albertus Extra Bold" pitchFamily="34" charset="0"/>
              </a:rPr>
              <a:t>Equipment</a:t>
            </a:r>
            <a:r>
              <a:rPr lang="en-US" smtClean="0">
                <a:solidFill>
                  <a:srgbClr val="081D58"/>
                </a:solidFill>
                <a:latin typeface="Albertus Extra Bold" pitchFamily="34" charset="0"/>
              </a:rPr>
              <a:t> cont'd</a:t>
            </a:r>
          </a:p>
        </p:txBody>
      </p:sp>
      <p:sp>
        <p:nvSpPr>
          <p:cNvPr id="22532" name="Rectangle 4"/>
          <p:cNvSpPr>
            <a:spLocks noChangeArrowheads="1"/>
          </p:cNvSpPr>
          <p:nvPr/>
        </p:nvSpPr>
        <p:spPr bwMode="auto">
          <a:xfrm>
            <a:off x="0" y="1571612"/>
            <a:ext cx="9140826" cy="4786312"/>
          </a:xfrm>
          <a:prstGeom prst="rect">
            <a:avLst/>
          </a:prstGeom>
          <a:noFill/>
          <a:ln w="12700">
            <a:noFill/>
            <a:miter lim="800000"/>
            <a:headEnd/>
            <a:tailEnd/>
          </a:ln>
        </p:spPr>
        <p:txBody>
          <a:bodyPr lIns="90488" tIns="44450" rIns="90488" bIns="44450">
            <a:spAutoFit/>
          </a:bodyPr>
          <a:lstStyle/>
          <a:p>
            <a:r>
              <a:rPr lang="en-US" sz="2800" dirty="0">
                <a:solidFill>
                  <a:srgbClr val="160701"/>
                </a:solidFill>
              </a:rPr>
              <a:t>Slip resistant shoe covers or lightweight rubber boots shall be provided.  Disposable shoe covers may also be used.</a:t>
            </a:r>
          </a:p>
          <a:p>
            <a:endParaRPr lang="en-US" sz="2800" dirty="0">
              <a:solidFill>
                <a:srgbClr val="160701"/>
              </a:solidFill>
            </a:endParaRPr>
          </a:p>
          <a:p>
            <a:r>
              <a:rPr lang="en-US" sz="2800" dirty="0">
                <a:solidFill>
                  <a:srgbClr val="160701"/>
                </a:solidFill>
              </a:rPr>
              <a:t>Face shield, vented goggles, or other appropriate protective equipment shall be provided and used whenever the possibility of eye irritation exists.</a:t>
            </a:r>
          </a:p>
          <a:p>
            <a:endParaRPr lang="en-US" sz="2800" dirty="0">
              <a:solidFill>
                <a:srgbClr val="160701"/>
              </a:solidFill>
            </a:endParaRPr>
          </a:p>
          <a:p>
            <a:r>
              <a:rPr lang="en-US" sz="2800" dirty="0">
                <a:solidFill>
                  <a:srgbClr val="160701"/>
                </a:solidFill>
              </a:rPr>
              <a:t>Clean protective clothing shall be provided at lease weekly, or daily when the 8 hr TWA concentration exceeds 200 micrograms.</a:t>
            </a:r>
          </a:p>
          <a:p>
            <a:pPr latinLnBrk="1"/>
            <a:endParaRPr lang="en-US" sz="2800" dirty="0">
              <a:solidFill>
                <a:srgbClr val="160701"/>
              </a:solidFill>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2368550" y="2292350"/>
            <a:ext cx="4330700" cy="2806700"/>
          </a:xfrm>
          <a:prstGeom prst="rect">
            <a:avLst/>
          </a:prstGeom>
          <a:solidFill>
            <a:schemeClr val="accent1"/>
          </a:solidFill>
          <a:ln w="12700">
            <a:solidFill>
              <a:schemeClr val="tx1"/>
            </a:solidFill>
            <a:miter lim="800000"/>
            <a:headEnd/>
            <a:tailEnd/>
          </a:ln>
        </p:spPr>
        <p:txBody>
          <a:bodyPr wrap="none" anchor="ctr"/>
          <a:lstStyle/>
          <a:p>
            <a:endParaRPr lang="ar-IQ"/>
          </a:p>
        </p:txBody>
      </p:sp>
      <p:sp>
        <p:nvSpPr>
          <p:cNvPr id="33795" name="Rectangle 3"/>
          <p:cNvSpPr>
            <a:spLocks noGrp="1" noChangeArrowheads="1"/>
          </p:cNvSpPr>
          <p:nvPr>
            <p:ph type="title"/>
          </p:nvPr>
        </p:nvSpPr>
        <p:spPr>
          <a:noFill/>
        </p:spPr>
        <p:txBody>
          <a:bodyPr/>
          <a:lstStyle/>
          <a:p>
            <a:pPr algn="ctr"/>
            <a:r>
              <a:rPr lang="en-US" sz="6600" smtClean="0">
                <a:latin typeface="Albertus Extra Bold" pitchFamily="34" charset="0"/>
              </a:rPr>
              <a:t>Warning Signs</a:t>
            </a:r>
          </a:p>
        </p:txBody>
      </p:sp>
      <p:sp>
        <p:nvSpPr>
          <p:cNvPr id="33796" name="Rectangle 4"/>
          <p:cNvSpPr>
            <a:spLocks noChangeArrowheads="1"/>
          </p:cNvSpPr>
          <p:nvPr/>
        </p:nvSpPr>
        <p:spPr bwMode="auto">
          <a:xfrm>
            <a:off x="-14288" y="1158875"/>
            <a:ext cx="7435563" cy="1382430"/>
          </a:xfrm>
          <a:prstGeom prst="rect">
            <a:avLst/>
          </a:prstGeom>
          <a:noFill/>
          <a:ln w="12700">
            <a:noFill/>
            <a:miter lim="800000"/>
            <a:headEnd/>
            <a:tailEnd/>
          </a:ln>
        </p:spPr>
        <p:txBody>
          <a:bodyPr wrap="none" lIns="90488" tIns="44450" rIns="90488" bIns="44450">
            <a:spAutoFit/>
          </a:bodyPr>
          <a:lstStyle/>
          <a:p>
            <a:pPr>
              <a:buFontTx/>
              <a:buChar char="•"/>
            </a:pPr>
            <a:r>
              <a:rPr lang="en-US" sz="2800" dirty="0" err="1" smtClean="0">
                <a:solidFill>
                  <a:schemeClr val="bg2"/>
                </a:solidFill>
              </a:rPr>
              <a:t>gns</a:t>
            </a:r>
            <a:r>
              <a:rPr lang="en-US" sz="2800" dirty="0" smtClean="0">
                <a:solidFill>
                  <a:schemeClr val="bg2"/>
                </a:solidFill>
              </a:rPr>
              <a:t> </a:t>
            </a:r>
            <a:r>
              <a:rPr lang="en-US" sz="2800" dirty="0">
                <a:solidFill>
                  <a:schemeClr val="bg2"/>
                </a:solidFill>
              </a:rPr>
              <a:t>shall be provided and displayed at each </a:t>
            </a:r>
          </a:p>
          <a:p>
            <a:r>
              <a:rPr lang="en-US" sz="2800" dirty="0">
                <a:solidFill>
                  <a:schemeClr val="bg2"/>
                </a:solidFill>
              </a:rPr>
              <a:t>location where airborne lead may exceed the PEL.</a:t>
            </a:r>
          </a:p>
          <a:p>
            <a:pPr latinLnBrk="1"/>
            <a:endParaRPr lang="en-US" sz="2800" dirty="0">
              <a:solidFill>
                <a:schemeClr val="bg2"/>
              </a:solidFill>
            </a:endParaRPr>
          </a:p>
        </p:txBody>
      </p:sp>
      <p:sp>
        <p:nvSpPr>
          <p:cNvPr id="33797" name="Rectangle 5"/>
          <p:cNvSpPr>
            <a:spLocks noChangeArrowheads="1"/>
          </p:cNvSpPr>
          <p:nvPr/>
        </p:nvSpPr>
        <p:spPr bwMode="auto">
          <a:xfrm>
            <a:off x="-14288" y="5197475"/>
            <a:ext cx="7596188" cy="942975"/>
          </a:xfrm>
          <a:prstGeom prst="rect">
            <a:avLst/>
          </a:prstGeom>
          <a:noFill/>
          <a:ln w="12700">
            <a:noFill/>
            <a:miter lim="800000"/>
            <a:headEnd/>
            <a:tailEnd/>
          </a:ln>
        </p:spPr>
        <p:txBody>
          <a:bodyPr wrap="none" lIns="90488" tIns="44450" rIns="90488" bIns="44450">
            <a:spAutoFit/>
          </a:bodyPr>
          <a:lstStyle/>
          <a:p>
            <a:pPr>
              <a:buFontTx/>
              <a:buChar char="•"/>
            </a:pPr>
            <a:r>
              <a:rPr lang="en-US" sz="2800"/>
              <a:t> </a:t>
            </a:r>
            <a:r>
              <a:rPr lang="en-US" sz="2800">
                <a:solidFill>
                  <a:schemeClr val="tx1"/>
                </a:solidFill>
              </a:rPr>
              <a:t>The warning sign may contain a listing of required</a:t>
            </a:r>
          </a:p>
          <a:p>
            <a:r>
              <a:rPr lang="en-US" sz="2800">
                <a:solidFill>
                  <a:schemeClr val="tx1"/>
                </a:solidFill>
              </a:rPr>
              <a:t>protective equipment. </a:t>
            </a:r>
          </a:p>
        </p:txBody>
      </p:sp>
      <p:sp>
        <p:nvSpPr>
          <p:cNvPr id="33798" name="AutoShape 6"/>
          <p:cNvSpPr>
            <a:spLocks noChangeArrowheads="1"/>
          </p:cNvSpPr>
          <p:nvPr/>
        </p:nvSpPr>
        <p:spPr bwMode="auto">
          <a:xfrm>
            <a:off x="2520950" y="2597150"/>
            <a:ext cx="4025900" cy="977900"/>
          </a:xfrm>
          <a:prstGeom prst="octagon">
            <a:avLst>
              <a:gd name="adj" fmla="val 29282"/>
            </a:avLst>
          </a:prstGeom>
          <a:solidFill>
            <a:schemeClr val="accent1"/>
          </a:solidFill>
          <a:ln w="12700">
            <a:solidFill>
              <a:schemeClr val="tx1"/>
            </a:solidFill>
            <a:miter lim="800000"/>
            <a:headEnd/>
            <a:tailEnd/>
          </a:ln>
        </p:spPr>
        <p:txBody>
          <a:bodyPr wrap="none" anchor="ctr"/>
          <a:lstStyle/>
          <a:p>
            <a:endParaRPr lang="ar-IQ"/>
          </a:p>
        </p:txBody>
      </p:sp>
      <p:sp>
        <p:nvSpPr>
          <p:cNvPr id="33799" name="Rectangle 7"/>
          <p:cNvSpPr>
            <a:spLocks noChangeArrowheads="1"/>
          </p:cNvSpPr>
          <p:nvPr/>
        </p:nvSpPr>
        <p:spPr bwMode="auto">
          <a:xfrm>
            <a:off x="2592388" y="2638425"/>
            <a:ext cx="3730625" cy="1003300"/>
          </a:xfrm>
          <a:prstGeom prst="rect">
            <a:avLst/>
          </a:prstGeom>
          <a:noFill/>
          <a:ln w="12700">
            <a:noFill/>
            <a:miter lim="800000"/>
            <a:headEnd/>
            <a:tailEnd/>
          </a:ln>
        </p:spPr>
        <p:txBody>
          <a:bodyPr lIns="90488" tIns="44450" rIns="90488" bIns="44450">
            <a:spAutoFit/>
          </a:bodyPr>
          <a:lstStyle/>
          <a:p>
            <a:pPr algn="ctr"/>
            <a:r>
              <a:rPr lang="en-US" sz="6000">
                <a:solidFill>
                  <a:schemeClr val="accent2"/>
                </a:solidFill>
              </a:rPr>
              <a:t>DANGER</a:t>
            </a:r>
          </a:p>
        </p:txBody>
      </p:sp>
      <p:sp>
        <p:nvSpPr>
          <p:cNvPr id="33800" name="Rectangle 8"/>
          <p:cNvSpPr>
            <a:spLocks noChangeArrowheads="1"/>
          </p:cNvSpPr>
          <p:nvPr/>
        </p:nvSpPr>
        <p:spPr bwMode="auto">
          <a:xfrm>
            <a:off x="2363788" y="3917950"/>
            <a:ext cx="4416425" cy="1003300"/>
          </a:xfrm>
          <a:prstGeom prst="rect">
            <a:avLst/>
          </a:prstGeom>
          <a:noFill/>
          <a:ln w="12700">
            <a:noFill/>
            <a:miter lim="800000"/>
            <a:headEnd/>
            <a:tailEnd/>
          </a:ln>
        </p:spPr>
        <p:txBody>
          <a:bodyPr lIns="90488" tIns="44450" rIns="90488" bIns="44450">
            <a:spAutoFit/>
          </a:bodyPr>
          <a:lstStyle/>
          <a:p>
            <a:pPr algn="ctr"/>
            <a:r>
              <a:rPr lang="en-US" sz="2000">
                <a:solidFill>
                  <a:schemeClr val="bg2"/>
                </a:solidFill>
              </a:rPr>
              <a:t>Lead Work Area</a:t>
            </a:r>
          </a:p>
          <a:p>
            <a:pPr algn="ctr"/>
            <a:r>
              <a:rPr lang="en-US" sz="2000">
                <a:solidFill>
                  <a:schemeClr val="bg2"/>
                </a:solidFill>
              </a:rPr>
              <a:t>Poison</a:t>
            </a:r>
          </a:p>
          <a:p>
            <a:pPr algn="ctr"/>
            <a:r>
              <a:rPr lang="en-US" sz="2000">
                <a:solidFill>
                  <a:schemeClr val="bg2"/>
                </a:solidFill>
              </a:rPr>
              <a:t>No Smoking, Eating, or Drinking</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p:txBody>
          <a:bodyPr/>
          <a:lstStyle/>
          <a:p>
            <a:pPr>
              <a:lnSpc>
                <a:spcPct val="90000"/>
              </a:lnSpc>
              <a:buFontTx/>
              <a:buNone/>
            </a:pPr>
            <a:r>
              <a:rPr lang="en-US" dirty="0" smtClean="0"/>
              <a:t>	</a:t>
            </a:r>
            <a:r>
              <a:rPr lang="en-US" sz="3500" b="1" dirty="0" smtClean="0"/>
              <a:t>Unusual oral sources of lead:</a:t>
            </a:r>
          </a:p>
          <a:p>
            <a:pPr>
              <a:lnSpc>
                <a:spcPct val="90000"/>
              </a:lnSpc>
              <a:buFontTx/>
              <a:buNone/>
            </a:pPr>
            <a:r>
              <a:rPr lang="en-US" sz="3500" dirty="0" smtClean="0"/>
              <a:t>	Ceramic vases, </a:t>
            </a:r>
          </a:p>
          <a:p>
            <a:pPr>
              <a:lnSpc>
                <a:spcPct val="90000"/>
              </a:lnSpc>
              <a:buFontTx/>
              <a:buNone/>
            </a:pPr>
            <a:r>
              <a:rPr lang="en-US" sz="3500" dirty="0" smtClean="0"/>
              <a:t>art pottery, </a:t>
            </a:r>
          </a:p>
          <a:p>
            <a:pPr>
              <a:lnSpc>
                <a:spcPct val="90000"/>
              </a:lnSpc>
              <a:buFontTx/>
              <a:buNone/>
            </a:pPr>
            <a:r>
              <a:rPr lang="en-US" sz="3500" dirty="0" smtClean="0"/>
              <a:t>Lead crystal glass used to contain fruit and alcohol products, </a:t>
            </a:r>
          </a:p>
          <a:p>
            <a:pPr>
              <a:lnSpc>
                <a:spcPct val="90000"/>
              </a:lnSpc>
              <a:buFontTx/>
              <a:buNone/>
            </a:pPr>
            <a:r>
              <a:rPr lang="en-US" sz="3500" dirty="0" smtClean="0"/>
              <a:t>certain cosmetics applied to hands or face, folk medicines.</a:t>
            </a:r>
          </a:p>
        </p:txBody>
      </p:sp>
    </p:spTree>
    <p:extLst>
      <p:ext uri="{BB962C8B-B14F-4D97-AF65-F5344CB8AC3E}">
        <p14:creationId xmlns:p14="http://schemas.microsoft.com/office/powerpoint/2010/main" val="32948259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noFill/>
        </p:spPr>
        <p:txBody>
          <a:bodyPr/>
          <a:lstStyle/>
          <a:p>
            <a:pPr algn="ctr"/>
            <a:r>
              <a:rPr lang="en-US" sz="6000" smtClean="0">
                <a:latin typeface="Albertus Extra Bold" pitchFamily="34" charset="0"/>
              </a:rPr>
              <a:t>LUNCHROOMS</a:t>
            </a:r>
          </a:p>
        </p:txBody>
      </p:sp>
      <p:sp>
        <p:nvSpPr>
          <p:cNvPr id="28677" name="Rectangle 3"/>
          <p:cNvSpPr>
            <a:spLocks noChangeArrowheads="1"/>
          </p:cNvSpPr>
          <p:nvPr/>
        </p:nvSpPr>
        <p:spPr bwMode="auto">
          <a:xfrm>
            <a:off x="1588" y="1754188"/>
            <a:ext cx="9086850" cy="3505200"/>
          </a:xfrm>
          <a:prstGeom prst="rect">
            <a:avLst/>
          </a:prstGeom>
          <a:noFill/>
          <a:ln w="12700">
            <a:noFill/>
            <a:miter lim="800000"/>
            <a:headEnd/>
            <a:tailEnd/>
          </a:ln>
        </p:spPr>
        <p:txBody>
          <a:bodyPr lIns="90488" tIns="44450" rIns="90488" bIns="44450">
            <a:spAutoFit/>
          </a:bodyPr>
          <a:lstStyle/>
          <a:p>
            <a:r>
              <a:rPr lang="en-US" sz="2800">
                <a:solidFill>
                  <a:srgbClr val="000000"/>
                </a:solidFill>
              </a:rPr>
              <a:t>Lunchrooms shall be provided for employees who work in areas where the airborne lead exposure is above the PEL.</a:t>
            </a:r>
          </a:p>
          <a:p>
            <a:endParaRPr lang="en-US" sz="2800">
              <a:solidFill>
                <a:srgbClr val="000000"/>
              </a:solidFill>
            </a:endParaRPr>
          </a:p>
          <a:p>
            <a:r>
              <a:rPr lang="en-US" sz="2800">
                <a:solidFill>
                  <a:srgbClr val="000000"/>
                </a:solidFill>
              </a:rPr>
              <a:t>These lunchrooms shall have a positive</a:t>
            </a:r>
          </a:p>
          <a:p>
            <a:r>
              <a:rPr lang="en-US" sz="2800">
                <a:solidFill>
                  <a:srgbClr val="000000"/>
                </a:solidFill>
              </a:rPr>
              <a:t>pressure, filtered air supply and be readily accessible.</a:t>
            </a:r>
          </a:p>
          <a:p>
            <a:endParaRPr lang="en-US" sz="2800">
              <a:solidFill>
                <a:srgbClr val="000000"/>
              </a:solidFill>
            </a:endParaRPr>
          </a:p>
          <a:p>
            <a:r>
              <a:rPr lang="en-US" sz="2800">
                <a:solidFill>
                  <a:srgbClr val="000000"/>
                </a:solidFill>
              </a:rPr>
              <a:t>Protective clothing and equipment shall be </a:t>
            </a:r>
          </a:p>
          <a:p>
            <a:r>
              <a:rPr lang="en-US" sz="2800">
                <a:solidFill>
                  <a:srgbClr val="000000"/>
                </a:solidFill>
              </a:rPr>
              <a:t>removed prior to entering the lunchroom.</a:t>
            </a:r>
          </a:p>
        </p:txBody>
      </p:sp>
      <p:graphicFrame>
        <p:nvGraphicFramePr>
          <p:cNvPr id="28674" name="Object 4">
            <a:hlinkClick r:id="" action="ppaction://ole?verb=0"/>
          </p:cNvPr>
          <p:cNvGraphicFramePr>
            <a:graphicFrameLocks/>
          </p:cNvGraphicFramePr>
          <p:nvPr/>
        </p:nvGraphicFramePr>
        <p:xfrm>
          <a:off x="457200" y="1219200"/>
          <a:ext cx="1371600" cy="457200"/>
        </p:xfrm>
        <a:graphic>
          <a:graphicData uri="http://schemas.openxmlformats.org/presentationml/2006/ole">
            <mc:AlternateContent xmlns:mc="http://schemas.openxmlformats.org/markup-compatibility/2006">
              <mc:Choice xmlns:v="urn:schemas-microsoft-com:vml" Requires="v">
                <p:oleObj spid="_x0000_s25624" name="Microsoft ClipArt Gallery" r:id="rId3" imgW="4927320" imgH="2360520" progId="">
                  <p:embed/>
                </p:oleObj>
              </mc:Choice>
              <mc:Fallback>
                <p:oleObj name="Microsoft ClipArt Gallery" r:id="rId3" imgW="4927320" imgH="2360520" progId="">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2192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5" name="Object 5">
            <a:hlinkClick r:id="" action="ppaction://ole?verb=0"/>
          </p:cNvPr>
          <p:cNvGraphicFramePr>
            <a:graphicFrameLocks/>
          </p:cNvGraphicFramePr>
          <p:nvPr/>
        </p:nvGraphicFramePr>
        <p:xfrm>
          <a:off x="7848600" y="3505200"/>
          <a:ext cx="1143000" cy="2222500"/>
        </p:xfrm>
        <a:graphic>
          <a:graphicData uri="http://schemas.openxmlformats.org/presentationml/2006/ole">
            <mc:AlternateContent xmlns:mc="http://schemas.openxmlformats.org/markup-compatibility/2006">
              <mc:Choice xmlns:v="urn:schemas-microsoft-com:vml" Requires="v">
                <p:oleObj spid="_x0000_s25625" name="Microsoft ClipArt Gallery" r:id="rId5" imgW="1643040" imgH="3166920" progId="">
                  <p:embed/>
                </p:oleObj>
              </mc:Choice>
              <mc:Fallback>
                <p:oleObj name="Microsoft ClipArt Gallery" r:id="rId5" imgW="1643040" imgH="3166920" progId="">
                  <p:embed/>
                  <p:pic>
                    <p:nvPicPr>
                      <p:cNvPr id="0" name="Object 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48600" y="3505200"/>
                        <a:ext cx="1143000" cy="222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noFill/>
        </p:spPr>
        <p:txBody>
          <a:bodyPr/>
          <a:lstStyle/>
          <a:p>
            <a:pPr algn="ctr"/>
            <a:r>
              <a:rPr lang="en-US" smtClean="0">
                <a:latin typeface="Albertus Extra Bold" pitchFamily="34" charset="0"/>
              </a:rPr>
              <a:t>LUNCHROOMS </a:t>
            </a:r>
            <a:r>
              <a:rPr lang="en-US" sz="4000" smtClean="0">
                <a:latin typeface="Albertus Extra Bold" pitchFamily="34" charset="0"/>
              </a:rPr>
              <a:t>cont'd</a:t>
            </a:r>
          </a:p>
        </p:txBody>
      </p:sp>
      <p:sp>
        <p:nvSpPr>
          <p:cNvPr id="29700" name="Rectangle 3"/>
          <p:cNvSpPr>
            <a:spLocks noChangeArrowheads="1"/>
          </p:cNvSpPr>
          <p:nvPr/>
        </p:nvSpPr>
        <p:spPr bwMode="auto">
          <a:xfrm>
            <a:off x="-14288" y="1220788"/>
            <a:ext cx="9264651" cy="4786312"/>
          </a:xfrm>
          <a:prstGeom prst="rect">
            <a:avLst/>
          </a:prstGeom>
          <a:noFill/>
          <a:ln w="12700">
            <a:noFill/>
            <a:miter lim="800000"/>
            <a:headEnd/>
            <a:tailEnd/>
          </a:ln>
        </p:spPr>
        <p:txBody>
          <a:bodyPr lIns="90488" tIns="44450" rIns="90488" bIns="44450">
            <a:spAutoFit/>
          </a:bodyPr>
          <a:lstStyle/>
          <a:p>
            <a:r>
              <a:rPr lang="en-US" sz="2800">
                <a:solidFill>
                  <a:srgbClr val="000000"/>
                </a:solidFill>
              </a:rPr>
              <a:t>In lead work areas, the following shall be prohibited:</a:t>
            </a:r>
          </a:p>
          <a:p>
            <a:endParaRPr lang="en-US" sz="2800">
              <a:solidFill>
                <a:srgbClr val="000000"/>
              </a:solidFill>
            </a:endParaRPr>
          </a:p>
          <a:p>
            <a:pPr>
              <a:buFontTx/>
              <a:buChar char="•"/>
            </a:pPr>
            <a:r>
              <a:rPr lang="en-US" sz="2800">
                <a:solidFill>
                  <a:srgbClr val="000000"/>
                </a:solidFill>
              </a:rPr>
              <a:t> Eating</a:t>
            </a:r>
          </a:p>
          <a:p>
            <a:pPr>
              <a:buFontTx/>
              <a:buChar char="•"/>
            </a:pPr>
            <a:r>
              <a:rPr lang="en-US" sz="2800">
                <a:solidFill>
                  <a:srgbClr val="000000"/>
                </a:solidFill>
              </a:rPr>
              <a:t> Drinking</a:t>
            </a:r>
          </a:p>
          <a:p>
            <a:pPr>
              <a:buFontTx/>
              <a:buChar char="•"/>
            </a:pPr>
            <a:r>
              <a:rPr lang="en-US" sz="2800">
                <a:solidFill>
                  <a:srgbClr val="000000"/>
                </a:solidFill>
              </a:rPr>
              <a:t> Chewing or smoking tobacco</a:t>
            </a:r>
          </a:p>
          <a:p>
            <a:pPr>
              <a:buFontTx/>
              <a:buChar char="•"/>
            </a:pPr>
            <a:r>
              <a:rPr lang="en-US" sz="2800">
                <a:solidFill>
                  <a:srgbClr val="000000"/>
                </a:solidFill>
              </a:rPr>
              <a:t> Applying makeup</a:t>
            </a:r>
          </a:p>
          <a:p>
            <a:pPr>
              <a:buFontTx/>
              <a:buChar char="•"/>
            </a:pPr>
            <a:r>
              <a:rPr lang="en-US" sz="2800">
                <a:solidFill>
                  <a:srgbClr val="000000"/>
                </a:solidFill>
              </a:rPr>
              <a:t> Storage of food or tobacco</a:t>
            </a:r>
          </a:p>
          <a:p>
            <a:endParaRPr lang="en-US" sz="2800">
              <a:solidFill>
                <a:srgbClr val="000000"/>
              </a:solidFill>
            </a:endParaRPr>
          </a:p>
          <a:p>
            <a:r>
              <a:rPr lang="en-US" sz="2800">
                <a:solidFill>
                  <a:srgbClr val="000000"/>
                </a:solidFill>
              </a:rPr>
              <a:t>All lead workers shall wash their hands and face</a:t>
            </a:r>
          </a:p>
          <a:p>
            <a:r>
              <a:rPr lang="en-US" sz="2800">
                <a:solidFill>
                  <a:srgbClr val="000000"/>
                </a:solidFill>
              </a:rPr>
              <a:t>prior to eating, drinking, smoking, or applying</a:t>
            </a:r>
          </a:p>
          <a:p>
            <a:r>
              <a:rPr lang="en-US" sz="2800">
                <a:solidFill>
                  <a:srgbClr val="000000"/>
                </a:solidFill>
              </a:rPr>
              <a:t>cosmetics. </a:t>
            </a:r>
          </a:p>
        </p:txBody>
      </p:sp>
      <p:graphicFrame>
        <p:nvGraphicFramePr>
          <p:cNvPr id="29698" name="Object 4">
            <a:hlinkClick r:id="" action="ppaction://ole?verb=0"/>
          </p:cNvPr>
          <p:cNvGraphicFramePr>
            <a:graphicFrameLocks/>
          </p:cNvGraphicFramePr>
          <p:nvPr/>
        </p:nvGraphicFramePr>
        <p:xfrm>
          <a:off x="6019800" y="2438400"/>
          <a:ext cx="1905000" cy="1752600"/>
        </p:xfrm>
        <a:graphic>
          <a:graphicData uri="http://schemas.openxmlformats.org/presentationml/2006/ole">
            <mc:AlternateContent xmlns:mc="http://schemas.openxmlformats.org/markup-compatibility/2006">
              <mc:Choice xmlns:v="urn:schemas-microsoft-com:vml" Requires="v">
                <p:oleObj spid="_x0000_s26637" name="Microsoft ClipArt Gallery" r:id="rId3" imgW="1639800" imgH="1639800" progId="">
                  <p:embed/>
                </p:oleObj>
              </mc:Choice>
              <mc:Fallback>
                <p:oleObj name="Microsoft ClipArt Gallery" r:id="rId3" imgW="1639800" imgH="1639800" progId="">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2438400"/>
                        <a:ext cx="19050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381000" y="1295400"/>
            <a:ext cx="8075613" cy="4957763"/>
          </a:xfrm>
        </p:spPr>
        <p:txBody>
          <a:bodyPr>
            <a:normAutofit/>
          </a:bodyPr>
          <a:lstStyle/>
          <a:p>
            <a:pPr>
              <a:buFontTx/>
              <a:buNone/>
            </a:pPr>
            <a:endParaRPr lang="en-US" sz="2000" dirty="0" smtClean="0"/>
          </a:p>
          <a:p>
            <a:r>
              <a:rPr lang="en-US" sz="2400" b="1" dirty="0">
                <a:latin typeface="Arial" charset="0"/>
                <a:cs typeface="Times New Roman" pitchFamily="18" charset="0"/>
              </a:rPr>
              <a:t>Medical Surveillance and Workplace Removal in Adult Workers</a:t>
            </a:r>
            <a:endParaRPr lang="en-US" sz="2400" dirty="0">
              <a:latin typeface="Arial" charset="0"/>
              <a:cs typeface="Times New Roman" pitchFamily="18" charset="0"/>
            </a:endParaRPr>
          </a:p>
          <a:p>
            <a:pPr marL="0" indent="0">
              <a:buNone/>
            </a:pPr>
            <a:r>
              <a:rPr lang="en-US" sz="2400" b="1" dirty="0">
                <a:latin typeface="Arial" charset="0"/>
                <a:cs typeface="Times New Roman" pitchFamily="18" charset="0"/>
              </a:rPr>
              <a:t> </a:t>
            </a:r>
            <a:endParaRPr lang="en-US" sz="2400" dirty="0">
              <a:latin typeface="Arial" charset="0"/>
              <a:cs typeface="Times New Roman" pitchFamily="18" charset="0"/>
            </a:endParaRPr>
          </a:p>
          <a:p>
            <a:r>
              <a:rPr lang="en-US" sz="2400" dirty="0">
                <a:latin typeface="Arial" charset="0"/>
                <a:cs typeface="Times New Roman" pitchFamily="18" charset="0"/>
              </a:rPr>
              <a:t> Medical surveillance is triggered by air monitoring results (or other knowledge of exposure). </a:t>
            </a:r>
          </a:p>
          <a:p>
            <a:r>
              <a:rPr lang="en-US" sz="2400" dirty="0">
                <a:latin typeface="Arial" charset="0"/>
                <a:cs typeface="Times New Roman" pitchFamily="18" charset="0"/>
              </a:rPr>
              <a:t> In addition to venous blood leads, an </a:t>
            </a:r>
            <a:r>
              <a:rPr lang="en-US" sz="2400" dirty="0" smtClean="0"/>
              <a:t>Erythrocyte </a:t>
            </a:r>
            <a:r>
              <a:rPr lang="en-US" sz="2400" dirty="0" err="1" smtClean="0"/>
              <a:t>protoporphyrin</a:t>
            </a:r>
            <a:r>
              <a:rPr lang="en-US" sz="2400" dirty="0" smtClean="0"/>
              <a:t>  or zinc </a:t>
            </a:r>
            <a:r>
              <a:rPr lang="en-US" sz="2400" dirty="0" err="1" smtClean="0"/>
              <a:t>protoporphyrin</a:t>
            </a:r>
            <a:r>
              <a:rPr lang="en-US" sz="2400" dirty="0" smtClean="0"/>
              <a:t> </a:t>
            </a:r>
            <a:r>
              <a:rPr lang="en-US" sz="2400" dirty="0" smtClean="0">
                <a:latin typeface="Arial" charset="0"/>
                <a:cs typeface="Times New Roman" pitchFamily="18" charset="0"/>
              </a:rPr>
              <a:t> ( ZPP)</a:t>
            </a:r>
            <a:endParaRPr lang="en-US" sz="2400" dirty="0" smtClean="0"/>
          </a:p>
          <a:p>
            <a:r>
              <a:rPr lang="en-US" sz="2400" dirty="0" smtClean="0">
                <a:latin typeface="Arial" charset="0"/>
                <a:cs typeface="Times New Roman" pitchFamily="18" charset="0"/>
              </a:rPr>
              <a:t> </a:t>
            </a:r>
            <a:r>
              <a:rPr lang="en-US" sz="2400" dirty="0" err="1">
                <a:latin typeface="Arial" charset="0"/>
                <a:cs typeface="Times New Roman" pitchFamily="18" charset="0"/>
              </a:rPr>
              <a:t>creatinine</a:t>
            </a:r>
            <a:r>
              <a:rPr lang="en-US" sz="2400" dirty="0">
                <a:latin typeface="Arial" charset="0"/>
                <a:cs typeface="Times New Roman" pitchFamily="18" charset="0"/>
              </a:rPr>
              <a:t>, BUN and CBC should be obtained at baseline and whenever there is a medical rationale for repeat testing.</a:t>
            </a:r>
            <a:r>
              <a:rPr lang="en-US" sz="2400" dirty="0">
                <a:latin typeface="Arial" charset="0"/>
              </a:rPr>
              <a:t> </a:t>
            </a:r>
          </a:p>
          <a:p>
            <a:endParaRPr lang="en-US" sz="2400" dirty="0"/>
          </a:p>
        </p:txBody>
      </p:sp>
    </p:spTree>
    <p:extLst>
      <p:ext uri="{BB962C8B-B14F-4D97-AF65-F5344CB8AC3E}">
        <p14:creationId xmlns:p14="http://schemas.microsoft.com/office/powerpoint/2010/main" val="29865152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Adult Return to Work</a:t>
            </a:r>
          </a:p>
        </p:txBody>
      </p:sp>
      <p:sp>
        <p:nvSpPr>
          <p:cNvPr id="41987" name="Rectangle 3"/>
          <p:cNvSpPr>
            <a:spLocks noGrp="1" noChangeArrowheads="1"/>
          </p:cNvSpPr>
          <p:nvPr>
            <p:ph type="body" idx="1"/>
          </p:nvPr>
        </p:nvSpPr>
        <p:spPr/>
        <p:txBody>
          <a:bodyPr/>
          <a:lstStyle/>
          <a:p>
            <a:r>
              <a:rPr lang="en-US" smtClean="0"/>
              <a:t>Lead poisoned workers can return to the workplace when blood lead is &lt;40 </a:t>
            </a:r>
            <a:r>
              <a:rPr lang="en-US" smtClean="0">
                <a:cs typeface="Times New Roman" pitchFamily="18" charset="0"/>
              </a:rPr>
              <a:t>µ</a:t>
            </a:r>
            <a:r>
              <a:rPr lang="en-US" smtClean="0"/>
              <a:t>g/dl.</a:t>
            </a:r>
          </a:p>
          <a:p>
            <a:r>
              <a:rPr lang="en-US" smtClean="0"/>
              <a:t>Symptomatic workers can remain out of the workplace at lower levels.</a:t>
            </a:r>
          </a:p>
          <a:p>
            <a:r>
              <a:rPr lang="en-US" smtClean="0"/>
              <a:t>Workers whose blood lead is near 40 </a:t>
            </a:r>
            <a:r>
              <a:rPr lang="en-US" smtClean="0">
                <a:cs typeface="Times New Roman" pitchFamily="18" charset="0"/>
              </a:rPr>
              <a:t>µ</a:t>
            </a:r>
            <a:r>
              <a:rPr lang="en-US" smtClean="0"/>
              <a:t>g/dl are most likely to be able to remain in the workplace if they can perform modified duty without lead exposure.</a:t>
            </a:r>
          </a:p>
        </p:txBody>
      </p:sp>
    </p:spTree>
    <p:extLst>
      <p:ext uri="{BB962C8B-B14F-4D97-AF65-F5344CB8AC3E}">
        <p14:creationId xmlns:p14="http://schemas.microsoft.com/office/powerpoint/2010/main" val="3984031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26"/>
          <p:cNvSpPr>
            <a:spLocks noGrp="1" noChangeArrowheads="1"/>
          </p:cNvSpPr>
          <p:nvPr>
            <p:ph type="title"/>
          </p:nvPr>
        </p:nvSpPr>
        <p:spPr/>
        <p:txBody>
          <a:bodyPr>
            <a:normAutofit fontScale="90000"/>
          </a:bodyPr>
          <a:lstStyle/>
          <a:p>
            <a:r>
              <a:rPr lang="en-US" smtClean="0"/>
              <a:t>The Key to “Treatment”</a:t>
            </a:r>
            <a:br>
              <a:rPr lang="en-US" smtClean="0"/>
            </a:br>
            <a:r>
              <a:rPr lang="en-US" smtClean="0"/>
              <a:t>of Lead Poisoning</a:t>
            </a:r>
          </a:p>
        </p:txBody>
      </p:sp>
      <p:sp>
        <p:nvSpPr>
          <p:cNvPr id="43011" name="Rectangle 1027"/>
          <p:cNvSpPr>
            <a:spLocks noGrp="1" noChangeArrowheads="1"/>
          </p:cNvSpPr>
          <p:nvPr>
            <p:ph type="body" idx="1"/>
          </p:nvPr>
        </p:nvSpPr>
        <p:spPr/>
        <p:txBody>
          <a:bodyPr/>
          <a:lstStyle/>
          <a:p>
            <a:pPr>
              <a:lnSpc>
                <a:spcPct val="90000"/>
              </a:lnSpc>
              <a:buFontTx/>
              <a:buNone/>
            </a:pPr>
            <a:endParaRPr lang="en-US" sz="2400" dirty="0" smtClean="0"/>
          </a:p>
          <a:p>
            <a:pPr>
              <a:lnSpc>
                <a:spcPct val="90000"/>
              </a:lnSpc>
              <a:buFontTx/>
              <a:buNone/>
            </a:pPr>
            <a:r>
              <a:rPr lang="en-US" sz="2400" dirty="0" smtClean="0"/>
              <a:t>Remove from exposure, or otherwise prevent</a:t>
            </a:r>
          </a:p>
          <a:p>
            <a:pPr>
              <a:lnSpc>
                <a:spcPct val="90000"/>
              </a:lnSpc>
              <a:buFontTx/>
              <a:buNone/>
            </a:pPr>
            <a:r>
              <a:rPr lang="en-US" sz="2400" dirty="0" smtClean="0"/>
              <a:t>exposure.</a:t>
            </a:r>
          </a:p>
          <a:p>
            <a:pPr>
              <a:lnSpc>
                <a:spcPct val="90000"/>
              </a:lnSpc>
              <a:buFontTx/>
              <a:buNone/>
            </a:pPr>
            <a:endParaRPr lang="en-US" sz="2400" dirty="0" smtClean="0"/>
          </a:p>
          <a:p>
            <a:pPr>
              <a:lnSpc>
                <a:spcPct val="90000"/>
              </a:lnSpc>
              <a:buFontTx/>
              <a:buNone/>
            </a:pPr>
            <a:r>
              <a:rPr lang="en-US" sz="2400" u="sng" dirty="0" smtClean="0"/>
              <a:t>Workplace</a:t>
            </a:r>
            <a:r>
              <a:rPr lang="en-US" sz="2400" dirty="0" smtClean="0"/>
              <a:t>				</a:t>
            </a:r>
            <a:endParaRPr lang="en-US" sz="2400" u="sng" dirty="0" smtClean="0"/>
          </a:p>
          <a:p>
            <a:pPr>
              <a:lnSpc>
                <a:spcPct val="90000"/>
              </a:lnSpc>
              <a:buFontTx/>
              <a:buNone/>
            </a:pPr>
            <a:r>
              <a:rPr lang="en-US" sz="2400" dirty="0" smtClean="0"/>
              <a:t>Substitution				</a:t>
            </a:r>
          </a:p>
          <a:p>
            <a:pPr>
              <a:lnSpc>
                <a:spcPct val="90000"/>
              </a:lnSpc>
              <a:buFontTx/>
              <a:buNone/>
            </a:pPr>
            <a:r>
              <a:rPr lang="en-US" sz="2400" dirty="0" smtClean="0"/>
              <a:t>Engineering				</a:t>
            </a:r>
          </a:p>
          <a:p>
            <a:pPr>
              <a:lnSpc>
                <a:spcPct val="90000"/>
              </a:lnSpc>
              <a:buFontTx/>
              <a:buNone/>
            </a:pPr>
            <a:r>
              <a:rPr lang="en-US" sz="2400" dirty="0" smtClean="0"/>
              <a:t>Personal Protection</a:t>
            </a:r>
          </a:p>
          <a:p>
            <a:pPr>
              <a:lnSpc>
                <a:spcPct val="90000"/>
              </a:lnSpc>
              <a:buFontTx/>
              <a:buNone/>
            </a:pPr>
            <a:r>
              <a:rPr lang="en-US" sz="2400" dirty="0" smtClean="0"/>
              <a:t>Job Placement</a:t>
            </a:r>
          </a:p>
          <a:p>
            <a:pPr>
              <a:lnSpc>
                <a:spcPct val="90000"/>
              </a:lnSpc>
              <a:buFontTx/>
              <a:buNone/>
            </a:pPr>
            <a:endParaRPr lang="en-US" sz="2400" dirty="0" smtClean="0"/>
          </a:p>
        </p:txBody>
      </p:sp>
    </p:spTree>
    <p:extLst>
      <p:ext uri="{BB962C8B-B14F-4D97-AF65-F5344CB8AC3E}">
        <p14:creationId xmlns:p14="http://schemas.microsoft.com/office/powerpoint/2010/main" val="33919150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457200" y="620688"/>
            <a:ext cx="8229600" cy="5505475"/>
          </a:xfrm>
        </p:spPr>
        <p:txBody>
          <a:bodyPr>
            <a:normAutofit/>
          </a:bodyPr>
          <a:lstStyle/>
          <a:p>
            <a:r>
              <a:rPr lang="en-US" sz="2800" b="1" dirty="0">
                <a:latin typeface="Arial" charset="0"/>
                <a:cs typeface="Times New Roman" pitchFamily="18" charset="0"/>
              </a:rPr>
              <a:t>Treatment of Lead Poisoning-Chelation</a:t>
            </a:r>
            <a:endParaRPr lang="en-US" sz="2800" dirty="0">
              <a:latin typeface="Arial" charset="0"/>
              <a:cs typeface="Times New Roman" pitchFamily="18" charset="0"/>
            </a:endParaRPr>
          </a:p>
          <a:p>
            <a:r>
              <a:rPr lang="en-US" sz="2800" dirty="0">
                <a:latin typeface="Arial" charset="0"/>
                <a:cs typeface="Times New Roman" pitchFamily="18" charset="0"/>
              </a:rPr>
              <a:t>Chelation is an </a:t>
            </a:r>
            <a:r>
              <a:rPr lang="en-US" sz="2800" u="sng" dirty="0">
                <a:latin typeface="Arial" charset="0"/>
                <a:cs typeface="Times New Roman" pitchFamily="18" charset="0"/>
              </a:rPr>
              <a:t>adjunct</a:t>
            </a:r>
            <a:r>
              <a:rPr lang="en-US" sz="2800" dirty="0">
                <a:latin typeface="Arial" charset="0"/>
                <a:cs typeface="Times New Roman" pitchFamily="18" charset="0"/>
              </a:rPr>
              <a:t> to the real treatment in lead poisoning. For children and adults, the real treatment is to </a:t>
            </a:r>
            <a:r>
              <a:rPr lang="en-US" sz="2800" u="sng" dirty="0">
                <a:latin typeface="Arial" charset="0"/>
                <a:cs typeface="Times New Roman" pitchFamily="18" charset="0"/>
              </a:rPr>
              <a:t>decrease exposure</a:t>
            </a:r>
            <a:r>
              <a:rPr lang="en-US" sz="2800" dirty="0">
                <a:latin typeface="Arial" charset="0"/>
                <a:cs typeface="Times New Roman" pitchFamily="18" charset="0"/>
              </a:rPr>
              <a:t>. What chelation can do is speed up the process of reducing the lead in circulating blood. Chelation is much less effective at attacking bone stores; a single chelation treatment (for example 5 days of I.V.  EDTA) mobilizes much less than 10% of whole body lead burden.</a:t>
            </a:r>
          </a:p>
          <a:p>
            <a:endParaRPr lang="en-US" sz="2800" dirty="0"/>
          </a:p>
        </p:txBody>
      </p:sp>
    </p:spTree>
    <p:extLst>
      <p:ext uri="{BB962C8B-B14F-4D97-AF65-F5344CB8AC3E}">
        <p14:creationId xmlns:p14="http://schemas.microsoft.com/office/powerpoint/2010/main" val="39497993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26"/>
          <p:cNvSpPr>
            <a:spLocks noGrp="1" noChangeArrowheads="1"/>
          </p:cNvSpPr>
          <p:nvPr>
            <p:ph type="title"/>
          </p:nvPr>
        </p:nvSpPr>
        <p:spPr/>
        <p:txBody>
          <a:bodyPr/>
          <a:lstStyle/>
          <a:p>
            <a:r>
              <a:rPr lang="en-US" dirty="0" smtClean="0"/>
              <a:t>Prevention of Lead Poisoning </a:t>
            </a:r>
          </a:p>
        </p:txBody>
      </p:sp>
      <p:sp>
        <p:nvSpPr>
          <p:cNvPr id="46083" name="Text Box 1027"/>
          <p:cNvSpPr txBox="1">
            <a:spLocks noChangeArrowheads="1"/>
          </p:cNvSpPr>
          <p:nvPr/>
        </p:nvSpPr>
        <p:spPr bwMode="auto">
          <a:xfrm>
            <a:off x="609600" y="2057400"/>
            <a:ext cx="7924800" cy="326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3200"/>
              <a:t>Prevention of lead poisoning is a superior public health measure; medical treatment alone is disappointing.</a:t>
            </a:r>
          </a:p>
          <a:p>
            <a:pPr>
              <a:spcBef>
                <a:spcPct val="50000"/>
              </a:spcBef>
            </a:pPr>
            <a:r>
              <a:rPr lang="en-US" sz="3200"/>
              <a:t>The key to treatment is cessation of exposure, and the public health need is to consider and find other possible victims.</a:t>
            </a:r>
          </a:p>
        </p:txBody>
      </p:sp>
    </p:spTree>
    <p:extLst>
      <p:ext uri="{BB962C8B-B14F-4D97-AF65-F5344CB8AC3E}">
        <p14:creationId xmlns:p14="http://schemas.microsoft.com/office/powerpoint/2010/main" val="22517810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1027"/>
          <p:cNvSpPr txBox="1">
            <a:spLocks noChangeArrowheads="1"/>
          </p:cNvSpPr>
          <p:nvPr/>
        </p:nvSpPr>
        <p:spPr bwMode="auto">
          <a:xfrm>
            <a:off x="609600" y="1052736"/>
            <a:ext cx="79248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3600" dirty="0" smtClean="0"/>
              <a:t>some </a:t>
            </a:r>
            <a:r>
              <a:rPr lang="en-US" sz="3600" dirty="0"/>
              <a:t>effective primary prevention measures, such as removing lead from </a:t>
            </a:r>
            <a:r>
              <a:rPr lang="en-US" sz="3600" dirty="0" smtClean="0"/>
              <a:t>gasoline.  </a:t>
            </a:r>
          </a:p>
          <a:p>
            <a:r>
              <a:rPr lang="en-US" sz="3600" dirty="0" smtClean="0"/>
              <a:t>Where </a:t>
            </a:r>
            <a:r>
              <a:rPr lang="en-US" sz="3600" dirty="0"/>
              <a:t>lead is already in the </a:t>
            </a:r>
            <a:r>
              <a:rPr lang="en-US" sz="3600" dirty="0" smtClean="0"/>
              <a:t>environment</a:t>
            </a:r>
            <a:r>
              <a:rPr lang="en-US" sz="3600" dirty="0"/>
              <a:t>, we have relied on secondary prevention measures such as medical surveillance, rather than taking the expensive primary route of attacking the presence of lead by removal.  This strategy has been partially </a:t>
            </a:r>
            <a:r>
              <a:rPr lang="en-US" sz="3600" dirty="0" smtClean="0"/>
              <a:t>effective</a:t>
            </a:r>
            <a:r>
              <a:rPr lang="en-US" sz="3200" dirty="0" smtClean="0"/>
              <a:t>.</a:t>
            </a:r>
            <a:endParaRPr lang="en-US" sz="3200" dirty="0"/>
          </a:p>
        </p:txBody>
      </p:sp>
    </p:spTree>
    <p:extLst>
      <p:ext uri="{BB962C8B-B14F-4D97-AF65-F5344CB8AC3E}">
        <p14:creationId xmlns:p14="http://schemas.microsoft.com/office/powerpoint/2010/main" val="31608641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mtClean="0"/>
              <a:t>Sources of Lead- Air</a:t>
            </a:r>
          </a:p>
        </p:txBody>
      </p:sp>
      <p:sp>
        <p:nvSpPr>
          <p:cNvPr id="9219" name="Rectangle 3"/>
          <p:cNvSpPr>
            <a:spLocks noGrp="1" noChangeArrowheads="1"/>
          </p:cNvSpPr>
          <p:nvPr>
            <p:ph type="body" idx="1"/>
          </p:nvPr>
        </p:nvSpPr>
        <p:spPr/>
        <p:txBody>
          <a:bodyPr/>
          <a:lstStyle/>
          <a:p>
            <a:pPr>
              <a:buFontTx/>
              <a:buNone/>
            </a:pPr>
            <a:r>
              <a:rPr lang="en-US" b="1" u="sng" smtClean="0"/>
              <a:t>Uncontaminated		Contaminated</a:t>
            </a:r>
          </a:p>
          <a:p>
            <a:pPr>
              <a:buFontTx/>
              <a:buNone/>
            </a:pPr>
            <a:endParaRPr lang="en-US" u="sng" smtClean="0"/>
          </a:p>
          <a:p>
            <a:pPr>
              <a:buFontTx/>
              <a:buNone/>
            </a:pPr>
            <a:r>
              <a:rPr lang="en-US" smtClean="0"/>
              <a:t>1-2 </a:t>
            </a:r>
            <a:r>
              <a:rPr lang="en-US" smtClean="0">
                <a:cs typeface="Arial" charset="0"/>
              </a:rPr>
              <a:t>μ</a:t>
            </a:r>
            <a:r>
              <a:rPr lang="en-US" smtClean="0"/>
              <a:t>g/m3				4-16 </a:t>
            </a:r>
            <a:r>
              <a:rPr lang="en-US" smtClean="0">
                <a:latin typeface="Arial" charset="0"/>
                <a:cs typeface="Arial" charset="0"/>
              </a:rPr>
              <a:t>μ</a:t>
            </a:r>
            <a:r>
              <a:rPr lang="en-US" smtClean="0"/>
              <a:t>g/m3 </a:t>
            </a:r>
          </a:p>
          <a:p>
            <a:pPr>
              <a:buFontTx/>
              <a:buNone/>
            </a:pPr>
            <a:r>
              <a:rPr lang="en-US" smtClean="0"/>
              <a:t>						Near Smelter</a:t>
            </a:r>
          </a:p>
          <a:p>
            <a:pPr>
              <a:buFontTx/>
              <a:buNone/>
            </a:pPr>
            <a:endParaRPr lang="en-US" smtClean="0"/>
          </a:p>
        </p:txBody>
      </p:sp>
    </p:spTree>
    <p:extLst>
      <p:ext uri="{BB962C8B-B14F-4D97-AF65-F5344CB8AC3E}">
        <p14:creationId xmlns:p14="http://schemas.microsoft.com/office/powerpoint/2010/main" val="24802285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SOURCES OF LEAD- Water</a:t>
            </a:r>
          </a:p>
        </p:txBody>
      </p:sp>
      <p:sp>
        <p:nvSpPr>
          <p:cNvPr id="10243" name="Rectangle 3"/>
          <p:cNvSpPr>
            <a:spLocks noGrp="1" noChangeArrowheads="1"/>
          </p:cNvSpPr>
          <p:nvPr>
            <p:ph type="body" idx="1"/>
          </p:nvPr>
        </p:nvSpPr>
        <p:spPr>
          <a:xfrm>
            <a:off x="687388" y="1595438"/>
            <a:ext cx="7769225" cy="4729162"/>
          </a:xfrm>
        </p:spPr>
        <p:txBody>
          <a:bodyPr>
            <a:normAutofit fontScale="92500" lnSpcReduction="20000"/>
          </a:bodyPr>
          <a:lstStyle/>
          <a:p>
            <a:pPr marL="609600" indent="-609600">
              <a:buFontTx/>
              <a:buNone/>
            </a:pPr>
            <a:r>
              <a:rPr lang="en-US" b="1" u="sng" dirty="0" smtClean="0"/>
              <a:t>Uncontaminated</a:t>
            </a:r>
            <a:endParaRPr lang="en-US" dirty="0" smtClean="0"/>
          </a:p>
          <a:p>
            <a:pPr marL="609600" indent="-609600">
              <a:buFontTx/>
              <a:buNone/>
            </a:pPr>
            <a:r>
              <a:rPr lang="en-US" dirty="0" smtClean="0"/>
              <a:t>Standards vary Internationally. </a:t>
            </a:r>
          </a:p>
          <a:p>
            <a:pPr marL="609600" indent="-609600">
              <a:buFontTx/>
              <a:buNone/>
            </a:pPr>
            <a:r>
              <a:rPr lang="en-US" dirty="0" smtClean="0"/>
              <a:t>In U.S. &lt;15 </a:t>
            </a:r>
            <a:r>
              <a:rPr lang="en-US" dirty="0" err="1" smtClean="0">
                <a:cs typeface="Arial" charset="0"/>
              </a:rPr>
              <a:t>μ</a:t>
            </a:r>
            <a:r>
              <a:rPr lang="en-US" dirty="0" err="1" smtClean="0"/>
              <a:t>g</a:t>
            </a:r>
            <a:r>
              <a:rPr lang="en-US" dirty="0" smtClean="0"/>
              <a:t>/L  </a:t>
            </a:r>
            <a:r>
              <a:rPr lang="en-US" sz="2700" dirty="0" smtClean="0"/>
              <a:t>99% of water supplies</a:t>
            </a:r>
          </a:p>
          <a:p>
            <a:pPr marL="609600" indent="-609600">
              <a:buFontTx/>
              <a:buNone/>
            </a:pPr>
            <a:endParaRPr lang="en-US" dirty="0" smtClean="0">
              <a:latin typeface="Arial" charset="0"/>
              <a:cs typeface="Times New Roman" pitchFamily="18" charset="0"/>
            </a:endParaRPr>
          </a:p>
          <a:p>
            <a:pPr marL="609600" indent="-609600">
              <a:buFontTx/>
              <a:buNone/>
            </a:pPr>
            <a:r>
              <a:rPr lang="en-US" dirty="0" smtClean="0">
                <a:latin typeface="Arial" charset="0"/>
                <a:cs typeface="Times New Roman" pitchFamily="18" charset="0"/>
              </a:rPr>
              <a:t>When </a:t>
            </a:r>
            <a:r>
              <a:rPr lang="en-US" dirty="0">
                <a:latin typeface="Arial" charset="0"/>
                <a:cs typeface="Times New Roman" pitchFamily="18" charset="0"/>
              </a:rPr>
              <a:t>there is contaminated water in a home, it is most often from some source </a:t>
            </a:r>
            <a:r>
              <a:rPr lang="en-US" u="sng" dirty="0">
                <a:latin typeface="Arial" charset="0"/>
                <a:cs typeface="Times New Roman" pitchFamily="18" charset="0"/>
              </a:rPr>
              <a:t>other</a:t>
            </a:r>
            <a:r>
              <a:rPr lang="en-US" dirty="0">
                <a:latin typeface="Arial" charset="0"/>
                <a:cs typeface="Times New Roman" pitchFamily="18" charset="0"/>
              </a:rPr>
              <a:t> than a generally contaminated municipal water supply. Leached lead from old lead pipes </a:t>
            </a:r>
            <a:r>
              <a:rPr lang="en-US" dirty="0" smtClean="0">
                <a:latin typeface="Arial" charset="0"/>
                <a:cs typeface="Times New Roman" pitchFamily="18" charset="0"/>
              </a:rPr>
              <a:t>are </a:t>
            </a:r>
            <a:r>
              <a:rPr lang="en-US" dirty="0">
                <a:latin typeface="Arial" charset="0"/>
                <a:cs typeface="Times New Roman" pitchFamily="18" charset="0"/>
              </a:rPr>
              <a:t>more common problems at the level of individual homes</a:t>
            </a:r>
            <a:endParaRPr lang="en-US" dirty="0" smtClean="0"/>
          </a:p>
          <a:p>
            <a:pPr marL="609600" indent="-609600">
              <a:buFontTx/>
              <a:buNone/>
            </a:pPr>
            <a:r>
              <a:rPr lang="en-US" dirty="0" smtClean="0"/>
              <a:t>			</a:t>
            </a:r>
          </a:p>
        </p:txBody>
      </p:sp>
    </p:spTree>
    <p:extLst>
      <p:ext uri="{BB962C8B-B14F-4D97-AF65-F5344CB8AC3E}">
        <p14:creationId xmlns:p14="http://schemas.microsoft.com/office/powerpoint/2010/main" val="536778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p:txBody>
          <a:bodyPr/>
          <a:lstStyle/>
          <a:p>
            <a:pPr algn="ctr">
              <a:lnSpc>
                <a:spcPct val="90000"/>
              </a:lnSpc>
              <a:buFontTx/>
              <a:buNone/>
            </a:pPr>
            <a:r>
              <a:rPr lang="en-US" sz="3700" b="1" dirty="0" smtClean="0"/>
              <a:t>What is Lead Paint?</a:t>
            </a:r>
          </a:p>
          <a:p>
            <a:pPr>
              <a:lnSpc>
                <a:spcPct val="90000"/>
              </a:lnSpc>
              <a:buFontTx/>
              <a:buNone/>
            </a:pPr>
            <a:r>
              <a:rPr lang="en-US" sz="2800" dirty="0" smtClean="0"/>
              <a:t>	Lead paint uses LEAD as a pigment.</a:t>
            </a:r>
          </a:p>
          <a:p>
            <a:pPr>
              <a:lnSpc>
                <a:spcPct val="90000"/>
              </a:lnSpc>
              <a:buFontTx/>
              <a:buNone/>
            </a:pPr>
            <a:r>
              <a:rPr lang="en-US" sz="2800" dirty="0" smtClean="0"/>
              <a:t>	It was advantageous to do this because it “sticks” (coats and penetrates into) well.</a:t>
            </a:r>
          </a:p>
          <a:p>
            <a:pPr>
              <a:lnSpc>
                <a:spcPct val="90000"/>
              </a:lnSpc>
              <a:buFontTx/>
              <a:buNone/>
            </a:pPr>
            <a:endParaRPr lang="en-US" sz="2800" dirty="0" smtClean="0"/>
          </a:p>
          <a:p>
            <a:pPr>
              <a:lnSpc>
                <a:spcPct val="90000"/>
              </a:lnSpc>
              <a:buFontTx/>
              <a:buNone/>
            </a:pPr>
            <a:r>
              <a:rPr lang="en-US" sz="2800" dirty="0" smtClean="0"/>
              <a:t>	There are 2 types-</a:t>
            </a:r>
          </a:p>
          <a:p>
            <a:pPr>
              <a:lnSpc>
                <a:spcPct val="90000"/>
              </a:lnSpc>
              <a:buFontTx/>
              <a:buNone/>
            </a:pPr>
            <a:r>
              <a:rPr lang="en-US" sz="2800" dirty="0" smtClean="0"/>
              <a:t>	</a:t>
            </a:r>
            <a:r>
              <a:rPr lang="en-US" sz="2800" b="1" dirty="0" smtClean="0"/>
              <a:t>White lead</a:t>
            </a:r>
            <a:r>
              <a:rPr lang="en-US" sz="2800" dirty="0" smtClean="0"/>
              <a:t> (basic lead carbonate)</a:t>
            </a:r>
          </a:p>
          <a:p>
            <a:pPr>
              <a:lnSpc>
                <a:spcPct val="90000"/>
              </a:lnSpc>
              <a:buFontTx/>
              <a:buNone/>
            </a:pPr>
            <a:r>
              <a:rPr lang="en-US" sz="2800" dirty="0" smtClean="0"/>
              <a:t>	</a:t>
            </a:r>
            <a:r>
              <a:rPr lang="en-US" sz="2800" b="1" dirty="0" smtClean="0"/>
              <a:t>Red lead</a:t>
            </a:r>
            <a:r>
              <a:rPr lang="en-US" sz="2800" dirty="0" smtClean="0"/>
              <a:t> (a form of lead oxide)</a:t>
            </a:r>
          </a:p>
        </p:txBody>
      </p:sp>
    </p:spTree>
    <p:extLst>
      <p:ext uri="{BB962C8B-B14F-4D97-AF65-F5344CB8AC3E}">
        <p14:creationId xmlns:p14="http://schemas.microsoft.com/office/powerpoint/2010/main" val="3333049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sz="3600" b="0" smtClean="0"/>
              <a:t/>
            </a:r>
            <a:br>
              <a:rPr lang="en-US" sz="3600" b="0" smtClean="0"/>
            </a:br>
            <a:r>
              <a:rPr lang="en-US" b="0" smtClean="0"/>
              <a:t>How does lead enter the body?</a:t>
            </a:r>
            <a:br>
              <a:rPr lang="en-US" b="0" smtClean="0"/>
            </a:br>
            <a:endParaRPr lang="en-US" b="0" smtClean="0"/>
          </a:p>
        </p:txBody>
      </p:sp>
      <p:sp>
        <p:nvSpPr>
          <p:cNvPr id="15363" name="Rectangle 3"/>
          <p:cNvSpPr>
            <a:spLocks noGrp="1" noChangeArrowheads="1"/>
          </p:cNvSpPr>
          <p:nvPr>
            <p:ph type="body" idx="1"/>
          </p:nvPr>
        </p:nvSpPr>
        <p:spPr/>
        <p:txBody>
          <a:bodyPr/>
          <a:lstStyle/>
          <a:p>
            <a:pPr marL="609600" indent="-609600">
              <a:buFontTx/>
              <a:buAutoNum type="arabicPeriod"/>
            </a:pPr>
            <a:r>
              <a:rPr lang="en-US" sz="4000" b="1" smtClean="0"/>
              <a:t>Respiratory</a:t>
            </a:r>
          </a:p>
          <a:p>
            <a:pPr marL="990600" lvl="1" indent="-531813">
              <a:buFontTx/>
              <a:buNone/>
            </a:pPr>
            <a:r>
              <a:rPr lang="en-US" sz="2500" smtClean="0"/>
              <a:t>	</a:t>
            </a:r>
            <a:r>
              <a:rPr lang="en-US" sz="3600" smtClean="0"/>
              <a:t>Breathing in dust that contain lead.  Lead is absorbed and distributed to other parts of the body via the bloodstream.  </a:t>
            </a:r>
          </a:p>
        </p:txBody>
      </p:sp>
    </p:spTree>
    <p:extLst>
      <p:ext uri="{BB962C8B-B14F-4D97-AF65-F5344CB8AC3E}">
        <p14:creationId xmlns:p14="http://schemas.microsoft.com/office/powerpoint/2010/main" val="1151021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a:xfrm>
            <a:off x="457200" y="227013"/>
            <a:ext cx="7999413" cy="1143000"/>
          </a:xfrm>
        </p:spPr>
        <p:txBody>
          <a:bodyPr/>
          <a:lstStyle/>
          <a:p>
            <a:r>
              <a:rPr lang="en-US" smtClean="0"/>
              <a:t>How Does Lead Enter the Body?</a:t>
            </a:r>
          </a:p>
        </p:txBody>
      </p:sp>
      <p:sp>
        <p:nvSpPr>
          <p:cNvPr id="16387" name="Rectangle 1027"/>
          <p:cNvSpPr>
            <a:spLocks noGrp="1" noChangeArrowheads="1"/>
          </p:cNvSpPr>
          <p:nvPr>
            <p:ph type="body" idx="1"/>
          </p:nvPr>
        </p:nvSpPr>
        <p:spPr/>
        <p:txBody>
          <a:bodyPr/>
          <a:lstStyle/>
          <a:p>
            <a:pPr marL="590550" indent="-590550">
              <a:buFontTx/>
              <a:buNone/>
            </a:pPr>
            <a:r>
              <a:rPr lang="en-US" b="1" dirty="0" smtClean="0"/>
              <a:t>2.  Ingestion</a:t>
            </a:r>
          </a:p>
          <a:p>
            <a:pPr marL="590550" indent="-590550">
              <a:buFontTx/>
              <a:buNone/>
            </a:pPr>
            <a:r>
              <a:rPr lang="en-US" dirty="0" smtClean="0"/>
              <a:t>	Adults absorb about 6% of ingested lead. Fasting adults absorb </a:t>
            </a:r>
            <a:r>
              <a:rPr lang="en-US" b="1" dirty="0" smtClean="0"/>
              <a:t>more</a:t>
            </a:r>
            <a:r>
              <a:rPr lang="en-US" dirty="0" smtClean="0"/>
              <a:t>.</a:t>
            </a:r>
          </a:p>
          <a:p>
            <a:pPr marL="590550" indent="-590550">
              <a:buFontTx/>
              <a:buNone/>
            </a:pPr>
            <a:endParaRPr lang="en-US" dirty="0" smtClean="0"/>
          </a:p>
          <a:p>
            <a:pPr marL="590550" indent="-590550">
              <a:buFontTx/>
              <a:buNone/>
            </a:pPr>
            <a:r>
              <a:rPr lang="en-US" dirty="0" smtClean="0"/>
              <a:t>	Children absorb </a:t>
            </a:r>
            <a:r>
              <a:rPr lang="en-US" b="1" dirty="0" smtClean="0"/>
              <a:t>much</a:t>
            </a:r>
            <a:r>
              <a:rPr lang="en-US" dirty="0" smtClean="0"/>
              <a:t> </a:t>
            </a:r>
            <a:r>
              <a:rPr lang="en-US" b="1" dirty="0" smtClean="0"/>
              <a:t>more</a:t>
            </a:r>
            <a:r>
              <a:rPr lang="en-US" dirty="0" smtClean="0"/>
              <a:t> lead </a:t>
            </a:r>
          </a:p>
          <a:p>
            <a:pPr marL="590550" indent="-590550">
              <a:buFontTx/>
              <a:buNone/>
            </a:pPr>
            <a:r>
              <a:rPr lang="en-US" dirty="0" smtClean="0"/>
              <a:t>	(30% if well fed, and more, 50% if fasting or malnourished).</a:t>
            </a:r>
          </a:p>
          <a:p>
            <a:pPr marL="590550" indent="-590550">
              <a:buFontTx/>
              <a:buNone/>
            </a:pPr>
            <a:endParaRPr lang="en-US" dirty="0" smtClean="0"/>
          </a:p>
        </p:txBody>
      </p:sp>
    </p:spTree>
    <p:extLst>
      <p:ext uri="{BB962C8B-B14F-4D97-AF65-F5344CB8AC3E}">
        <p14:creationId xmlns:p14="http://schemas.microsoft.com/office/powerpoint/2010/main" val="3977175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0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28600"/>
            <a:ext cx="8610600" cy="645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21388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227013"/>
            <a:ext cx="8075613" cy="1143000"/>
          </a:xfrm>
        </p:spPr>
        <p:txBody>
          <a:bodyPr/>
          <a:lstStyle/>
          <a:p>
            <a:r>
              <a:rPr lang="en-US" smtClean="0"/>
              <a:t>How Does Lead Enter the Body?</a:t>
            </a:r>
          </a:p>
        </p:txBody>
      </p:sp>
      <p:sp>
        <p:nvSpPr>
          <p:cNvPr id="17411" name="Rectangle 3"/>
          <p:cNvSpPr>
            <a:spLocks noGrp="1" noChangeArrowheads="1"/>
          </p:cNvSpPr>
          <p:nvPr>
            <p:ph type="body" idx="1"/>
          </p:nvPr>
        </p:nvSpPr>
        <p:spPr/>
        <p:txBody>
          <a:bodyPr/>
          <a:lstStyle/>
          <a:p>
            <a:pPr marL="590550" indent="-590550">
              <a:buFontTx/>
              <a:buNone/>
            </a:pPr>
            <a:r>
              <a:rPr lang="en-US" b="1" dirty="0" smtClean="0"/>
              <a:t>3.  Skin</a:t>
            </a:r>
          </a:p>
          <a:p>
            <a:pPr marL="590550" indent="-590550">
              <a:buFontTx/>
              <a:buNone/>
            </a:pPr>
            <a:r>
              <a:rPr lang="en-US" dirty="0" smtClean="0"/>
              <a:t>	Skin is relatively impervious to lead, lead oxides , or lead salts. Some may get through scrapes or wounds, but organic leads (such as in leaded gasoline), will go through skin into the bloodstream quite well.</a:t>
            </a:r>
          </a:p>
        </p:txBody>
      </p:sp>
    </p:spTree>
    <p:extLst>
      <p:ext uri="{BB962C8B-B14F-4D97-AF65-F5344CB8AC3E}">
        <p14:creationId xmlns:p14="http://schemas.microsoft.com/office/powerpoint/2010/main" val="2615301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458200" cy="1143000"/>
          </a:xfrm>
        </p:spPr>
        <p:txBody>
          <a:bodyPr/>
          <a:lstStyle/>
          <a:p>
            <a:r>
              <a:rPr lang="en-US" smtClean="0"/>
              <a:t>Does the Route of Entry Matter? </a:t>
            </a:r>
          </a:p>
        </p:txBody>
      </p:sp>
      <p:sp>
        <p:nvSpPr>
          <p:cNvPr id="18435" name="Rectangle 3"/>
          <p:cNvSpPr>
            <a:spLocks noGrp="1" noChangeArrowheads="1"/>
          </p:cNvSpPr>
          <p:nvPr>
            <p:ph type="body" idx="1"/>
          </p:nvPr>
        </p:nvSpPr>
        <p:spPr/>
        <p:txBody>
          <a:bodyPr/>
          <a:lstStyle/>
          <a:p>
            <a:pPr>
              <a:buFontTx/>
              <a:buNone/>
            </a:pPr>
            <a:endParaRPr lang="en-US" sz="2700" smtClean="0"/>
          </a:p>
          <a:p>
            <a:r>
              <a:rPr lang="en-US" sz="3300" smtClean="0"/>
              <a:t>Lead, lead salts, lead oxide, all have same toxicity (whether inhaled or ingested), but more is absorbed when inhaled.</a:t>
            </a:r>
          </a:p>
          <a:p>
            <a:r>
              <a:rPr lang="en-US" sz="3300" smtClean="0"/>
              <a:t>Organic lead has greater affinity for CNS – therefore skin absorption may be SERIOUS</a:t>
            </a:r>
          </a:p>
        </p:txBody>
      </p:sp>
    </p:spTree>
    <p:extLst>
      <p:ext uri="{BB962C8B-B14F-4D97-AF65-F5344CB8AC3E}">
        <p14:creationId xmlns:p14="http://schemas.microsoft.com/office/powerpoint/2010/main" val="654741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TotalTime>
  <Words>4287</Words>
  <Application>Microsoft Office PowerPoint</Application>
  <PresentationFormat>On-screen Show (4:3)</PresentationFormat>
  <Paragraphs>377</Paragraphs>
  <Slides>39</Slides>
  <Notes>27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Office Theme</vt:lpstr>
      <vt:lpstr>Microsoft ClipArt Gallery</vt:lpstr>
      <vt:lpstr>What is Lead?</vt:lpstr>
      <vt:lpstr>Lead- It’s Everywhere</vt:lpstr>
      <vt:lpstr>PowerPoint Presentation</vt:lpstr>
      <vt:lpstr>PowerPoint Presentation</vt:lpstr>
      <vt:lpstr> How does lead enter the body? </vt:lpstr>
      <vt:lpstr>How Does Lead Enter the Body?</vt:lpstr>
      <vt:lpstr>PowerPoint Presentation</vt:lpstr>
      <vt:lpstr>How Does Lead Enter the Body?</vt:lpstr>
      <vt:lpstr>Does the Route of Entry Matter? </vt:lpstr>
      <vt:lpstr>Where does lead go once in the body?</vt:lpstr>
      <vt:lpstr>Where does lead go once in the body?</vt:lpstr>
      <vt:lpstr>How Does Lead Get  Out of the Body</vt:lpstr>
      <vt:lpstr>What Does Lead Do?</vt:lpstr>
      <vt:lpstr>What Does Lead Do?</vt:lpstr>
      <vt:lpstr>Microcytic Anemia with Basophilic Stippling</vt:lpstr>
      <vt:lpstr>HEALTH HAZARDS</vt:lpstr>
      <vt:lpstr>Health Hazards cont'd</vt:lpstr>
      <vt:lpstr>Lead and Adult Reproduction</vt:lpstr>
      <vt:lpstr>Lead and the Kidney Acute and Chronic Disease</vt:lpstr>
      <vt:lpstr>Key Presenting Symptoms</vt:lpstr>
      <vt:lpstr>Physical Findings</vt:lpstr>
      <vt:lpstr>Permissible Exposure Limits</vt:lpstr>
      <vt:lpstr>General Workplace  Control Practices</vt:lpstr>
      <vt:lpstr>VENTILATION</vt:lpstr>
      <vt:lpstr>VENTILATION  cont'd</vt:lpstr>
      <vt:lpstr>Personal Protective Equipment</vt:lpstr>
      <vt:lpstr>Personal Protective Equipment cont'd</vt:lpstr>
      <vt:lpstr>Personal Protective Equipment cont'd</vt:lpstr>
      <vt:lpstr>Warning Signs</vt:lpstr>
      <vt:lpstr>LUNCHROOMS</vt:lpstr>
      <vt:lpstr>LUNCHROOMS cont'd</vt:lpstr>
      <vt:lpstr>PowerPoint Presentation</vt:lpstr>
      <vt:lpstr>Adult Return to Work</vt:lpstr>
      <vt:lpstr>The Key to “Treatment” of Lead Poisoning</vt:lpstr>
      <vt:lpstr>PowerPoint Presentation</vt:lpstr>
      <vt:lpstr>Prevention of Lead Poisoning </vt:lpstr>
      <vt:lpstr>PowerPoint Presentation</vt:lpstr>
      <vt:lpstr>Sources of Lead- Air</vt:lpstr>
      <vt:lpstr>SOURCES OF LEAD- Water</vt:lpstr>
    </vt:vector>
  </TitlesOfParts>
  <Company>mohammed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Smart</dc:creator>
  <cp:lastModifiedBy>AliHikmat</cp:lastModifiedBy>
  <cp:revision>55</cp:revision>
  <dcterms:created xsi:type="dcterms:W3CDTF">2014-03-08T17:13:04Z</dcterms:created>
  <dcterms:modified xsi:type="dcterms:W3CDTF">2021-12-05T17:11:15Z</dcterms:modified>
</cp:coreProperties>
</file>