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3"/>
  </p:notesMasterIdLst>
  <p:sldIdLst>
    <p:sldId id="256" r:id="rId2"/>
    <p:sldId id="271" r:id="rId3"/>
    <p:sldId id="287" r:id="rId4"/>
    <p:sldId id="291" r:id="rId5"/>
    <p:sldId id="292" r:id="rId6"/>
    <p:sldId id="258" r:id="rId7"/>
    <p:sldId id="259" r:id="rId8"/>
    <p:sldId id="297" r:id="rId9"/>
    <p:sldId id="296" r:id="rId10"/>
    <p:sldId id="268" r:id="rId11"/>
    <p:sldId id="298" r:id="rId12"/>
    <p:sldId id="299" r:id="rId13"/>
    <p:sldId id="290" r:id="rId14"/>
    <p:sldId id="261" r:id="rId15"/>
    <p:sldId id="263" r:id="rId16"/>
    <p:sldId id="293" r:id="rId17"/>
    <p:sldId id="294" r:id="rId18"/>
    <p:sldId id="295" r:id="rId19"/>
    <p:sldId id="272" r:id="rId20"/>
    <p:sldId id="301" r:id="rId21"/>
    <p:sldId id="274" r:id="rId2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CF34464-893A-4A0D-807A-91D0C1B4C648}" type="datetimeFigureOut">
              <a:rPr lang="ar-IQ" smtClean="0"/>
              <a:pPr/>
              <a:t>12/10/1445</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5E3BB2A-447C-40E2-82AF-93BE86EC96F8}" type="slidenum">
              <a:rPr lang="ar-IQ" smtClean="0"/>
              <a:pPr/>
              <a:t>‹#›</a:t>
            </a:fld>
            <a:endParaRPr lang="ar-IQ"/>
          </a:p>
        </p:txBody>
      </p:sp>
    </p:spTree>
    <p:extLst>
      <p:ext uri="{BB962C8B-B14F-4D97-AF65-F5344CB8AC3E}">
        <p14:creationId xmlns:p14="http://schemas.microsoft.com/office/powerpoint/2010/main" val="420564285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E3BB2A-447C-40E2-82AF-93BE86EC96F8}" type="slidenum">
              <a:rPr lang="ar-IQ" smtClean="0"/>
              <a:pPr/>
              <a:t>13</a:t>
            </a:fld>
            <a:endParaRPr lang="ar-IQ"/>
          </a:p>
        </p:txBody>
      </p:sp>
    </p:spTree>
    <p:extLst>
      <p:ext uri="{BB962C8B-B14F-4D97-AF65-F5344CB8AC3E}">
        <p14:creationId xmlns:p14="http://schemas.microsoft.com/office/powerpoint/2010/main" val="1608889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12/10/1445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12/10/1445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12/10/1445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12/10/1445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12/10/1445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12/10/1445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12/10/1445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12/10/1445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12/10/1445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12/10/1445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12/10/1445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12/10/1445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Respiratory_failure" TargetMode="External"/><Relationship Id="rId2" Type="http://schemas.openxmlformats.org/officeDocument/2006/relationships/hyperlink" Target="https://en.wikipedia.org/wiki/Clostridium_botulinum" TargetMode="External"/><Relationship Id="rId1" Type="http://schemas.openxmlformats.org/officeDocument/2006/relationships/slideLayout" Target="../slideLayouts/slideLayout2.xml"/><Relationship Id="rId4" Type="http://schemas.openxmlformats.org/officeDocument/2006/relationships/hyperlink" Target="https://en.wikipedia.org/wiki/Paralysi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Flea" TargetMode="External"/><Relationship Id="rId2" Type="http://schemas.openxmlformats.org/officeDocument/2006/relationships/hyperlink" Target="https://en.wikipedia.org/wiki/Yersinia_pestis" TargetMode="External"/><Relationship Id="rId1" Type="http://schemas.openxmlformats.org/officeDocument/2006/relationships/slideLayout" Target="../slideLayouts/slideLayout2.xml"/><Relationship Id="rId5" Type="http://schemas.openxmlformats.org/officeDocument/2006/relationships/hyperlink" Target="https://en.wikipedia.org/wiki/Pneumonic_plague" TargetMode="External"/><Relationship Id="rId4" Type="http://schemas.openxmlformats.org/officeDocument/2006/relationships/hyperlink" Target="https://en.wikipedia.org/wiki/Bioaerosol"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en.wikipedia.org/wiki/Multiple_organ_failure" TargetMode="External"/><Relationship Id="rId3" Type="http://schemas.openxmlformats.org/officeDocument/2006/relationships/hyperlink" Target="https://en.wikipedia.org/wiki/Ebola_virus" TargetMode="External"/><Relationship Id="rId7" Type="http://schemas.openxmlformats.org/officeDocument/2006/relationships/hyperlink" Target="https://en.wikipedia.org/wiki/Fatality_rate" TargetMode="External"/><Relationship Id="rId2" Type="http://schemas.openxmlformats.org/officeDocument/2006/relationships/hyperlink" Target="https://en.wikipedia.org/wiki/Filoviridae" TargetMode="External"/><Relationship Id="rId1" Type="http://schemas.openxmlformats.org/officeDocument/2006/relationships/slideLayout" Target="../slideLayouts/slideLayout2.xml"/><Relationship Id="rId6" Type="http://schemas.openxmlformats.org/officeDocument/2006/relationships/hyperlink" Target="https://en.wikipedia.org/wiki/Ebola_virus_disease" TargetMode="External"/><Relationship Id="rId5" Type="http://schemas.openxmlformats.org/officeDocument/2006/relationships/hyperlink" Target="https://en.wikipedia.org/wiki/Lassa_virus" TargetMode="External"/><Relationship Id="rId4" Type="http://schemas.openxmlformats.org/officeDocument/2006/relationships/hyperlink" Target="https://en.wikipedia.org/wiki/Arenaviridae" TargetMode="External"/><Relationship Id="rId9" Type="http://schemas.openxmlformats.org/officeDocument/2006/relationships/hyperlink" Target="https://en.wikipedia.org/wiki/Hypovolemic_shock"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en.wikipedia.org/wiki/Shigella" TargetMode="External"/><Relationship Id="rId13" Type="http://schemas.openxmlformats.org/officeDocument/2006/relationships/hyperlink" Target="https://en.wikipedia.org/wiki/Alphavirus" TargetMode="External"/><Relationship Id="rId3" Type="http://schemas.openxmlformats.org/officeDocument/2006/relationships/hyperlink" Target="https://en.wikipedia.org/wiki/Brucellosis" TargetMode="External"/><Relationship Id="rId7" Type="http://schemas.openxmlformats.org/officeDocument/2006/relationships/hyperlink" Target="https://en.wikipedia.org/wiki/Escherichia_coli_O157:H7" TargetMode="External"/><Relationship Id="rId12" Type="http://schemas.openxmlformats.org/officeDocument/2006/relationships/hyperlink" Target="https://en.wikipedia.org/wiki/Encephaliti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en.wikipedia.org/wiki/Salmonella" TargetMode="External"/><Relationship Id="rId11" Type="http://schemas.openxmlformats.org/officeDocument/2006/relationships/hyperlink" Target="https://en.wikipedia.org/wiki/Chlamydia_psittaci" TargetMode="External"/><Relationship Id="rId5" Type="http://schemas.openxmlformats.org/officeDocument/2006/relationships/hyperlink" Target="https://en.wikipedia.org/wiki/Clostridium_perfringens" TargetMode="External"/><Relationship Id="rId10" Type="http://schemas.openxmlformats.org/officeDocument/2006/relationships/hyperlink" Target="https://en.wikipedia.org/wiki/Psittacosis" TargetMode="External"/><Relationship Id="rId4" Type="http://schemas.openxmlformats.org/officeDocument/2006/relationships/hyperlink" Target="https://en.wikipedia.org/wiki/Brucella" TargetMode="External"/><Relationship Id="rId9" Type="http://schemas.openxmlformats.org/officeDocument/2006/relationships/hyperlink" Target="https://en.wikipedia.org/wiki/Staphylococcus_aureus" TargetMode="External"/><Relationship Id="rId14" Type="http://schemas.openxmlformats.org/officeDocument/2006/relationships/hyperlink" Target="https://en.wikipedia.org/wiki/Vibrio_cholerae"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en.wikipedia.org/wiki/HIV" TargetMode="External"/><Relationship Id="rId3" Type="http://schemas.openxmlformats.org/officeDocument/2006/relationships/hyperlink" Target="https://en.wikipedia.org/wiki/Genetic_engineering" TargetMode="External"/><Relationship Id="rId7" Type="http://schemas.openxmlformats.org/officeDocument/2006/relationships/hyperlink" Target="https://en.wikipedia.org/wiki/Influenza" TargetMode="External"/><Relationship Id="rId2" Type="http://schemas.openxmlformats.org/officeDocument/2006/relationships/hyperlink" Target="https://en.wikipedia.org/wiki/Pathogen" TargetMode="External"/><Relationship Id="rId1" Type="http://schemas.openxmlformats.org/officeDocument/2006/relationships/slideLayout" Target="../slideLayouts/slideLayout2.xml"/><Relationship Id="rId6" Type="http://schemas.openxmlformats.org/officeDocument/2006/relationships/hyperlink" Target="https://en.wikipedia.org/wiki/H1N1" TargetMode="External"/><Relationship Id="rId5" Type="http://schemas.openxmlformats.org/officeDocument/2006/relationships/hyperlink" Target="https://en.wikipedia.org/wiki/Severe_acute_respiratory_syndrome" TargetMode="External"/><Relationship Id="rId4" Type="http://schemas.openxmlformats.org/officeDocument/2006/relationships/hyperlink" Target="https://en.wikipedia.org/wiki/Hantavirus" TargetMode="External"/><Relationship Id="rId9" Type="http://schemas.openxmlformats.org/officeDocument/2006/relationships/hyperlink" Target="https://en.wikipedia.org/wiki/AIDS"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en.wikipedia.org/wiki/Contamination"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en.wikipedia.org/wiki/Public_health"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n.wikipedia.org/wiki/Anthrax_diseas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Anthrax_vaccines" TargetMode="External"/><Relationship Id="rId2" Type="http://schemas.openxmlformats.org/officeDocument/2006/relationships/hyperlink" Target="https://en.wikipedia.org/wiki/Anthrax_disease" TargetMode="External"/><Relationship Id="rId1" Type="http://schemas.openxmlformats.org/officeDocument/2006/relationships/slideLayout" Target="../slideLayouts/slideLayout2.xml"/><Relationship Id="rId5" Type="http://schemas.openxmlformats.org/officeDocument/2006/relationships/hyperlink" Target="https://en.wikipedia.org/wiki/Ciprofloxacin" TargetMode="External"/><Relationship Id="rId4" Type="http://schemas.openxmlformats.org/officeDocument/2006/relationships/hyperlink" Target="https://en.wikipedia.org/wiki/Antibiotic"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Mortality_rate" TargetMode="External"/><Relationship Id="rId2" Type="http://schemas.openxmlformats.org/officeDocument/2006/relationships/hyperlink" Target="https://en.wikipedia.org/wiki/Virus" TargetMode="External"/><Relationship Id="rId1" Type="http://schemas.openxmlformats.org/officeDocument/2006/relationships/slideLayout" Target="../slideLayouts/slideLayout2.xml"/><Relationship Id="rId4" Type="http://schemas.openxmlformats.org/officeDocument/2006/relationships/hyperlink" Target="https://en.wikipedia.org/wiki/Smallpo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685800" y="1340769"/>
            <a:ext cx="7772400" cy="3528391"/>
          </a:xfrm>
          <a:solidFill>
            <a:schemeClr val="accent6">
              <a:lumMod val="20000"/>
              <a:lumOff val="80000"/>
            </a:schemeClr>
          </a:solidFill>
          <a:effectLst>
            <a:glow rad="228600">
              <a:schemeClr val="accent2">
                <a:satMod val="175000"/>
                <a:alpha val="40000"/>
              </a:schemeClr>
            </a:glow>
            <a:innerShdw blurRad="114300">
              <a:prstClr val="black"/>
            </a:innerShdw>
          </a:effectLst>
        </p:spPr>
        <p:txBody>
          <a:bodyPr/>
          <a:lstStyle/>
          <a:p>
            <a:r>
              <a:rPr lang="en-US" sz="7200" b="1" dirty="0" smtClean="0">
                <a:solidFill>
                  <a:srgbClr val="002060"/>
                </a:solidFill>
                <a:latin typeface="Algerian" pitchFamily="82" charset="0"/>
              </a:rPr>
              <a:t>Bioterrorism</a:t>
            </a:r>
            <a:endParaRPr lang="ar-IQ" dirty="0">
              <a:solidFill>
                <a:srgbClr val="002060"/>
              </a:solidFill>
              <a:latin typeface="Algerian"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1"/>
          <p:cNvSpPr>
            <a:spLocks noGrp="1"/>
          </p:cNvSpPr>
          <p:nvPr>
            <p:ph idx="1"/>
          </p:nvPr>
        </p:nvSpPr>
        <p:spPr>
          <a:xfrm>
            <a:off x="251520" y="476672"/>
            <a:ext cx="8712968" cy="5976664"/>
          </a:xfrm>
          <a:solidFill>
            <a:schemeClr val="accent1">
              <a:lumMod val="20000"/>
              <a:lumOff val="80000"/>
            </a:schemeClr>
          </a:solidFill>
        </p:spPr>
        <p:txBody>
          <a:bodyPr>
            <a:normAutofit/>
          </a:bodyPr>
          <a:lstStyle/>
          <a:p>
            <a:pPr algn="l">
              <a:buNone/>
            </a:pPr>
            <a:r>
              <a:rPr lang="en-US" sz="1400" b="1" u="sng" dirty="0" smtClean="0">
                <a:solidFill>
                  <a:srgbClr val="C00000"/>
                </a:solidFill>
                <a:latin typeface="Arial" pitchFamily="34" charset="0"/>
                <a:cs typeface="Arial" pitchFamily="34" charset="0"/>
              </a:rPr>
              <a:t>  </a:t>
            </a:r>
            <a:r>
              <a:rPr lang="en-US" sz="2800" b="1" u="sng" dirty="0" smtClean="0">
                <a:solidFill>
                  <a:srgbClr val="C00000"/>
                </a:solidFill>
                <a:latin typeface="Arial" pitchFamily="34" charset="0"/>
                <a:cs typeface="Arial" pitchFamily="34" charset="0"/>
              </a:rPr>
              <a:t>BOTULINUM  TOXIN  </a:t>
            </a:r>
          </a:p>
          <a:p>
            <a:pPr algn="l">
              <a:buNone/>
            </a:pPr>
            <a:endParaRPr lang="en-US" sz="2800" b="1" baseline="30000" dirty="0" smtClean="0">
              <a:solidFill>
                <a:srgbClr val="C00000"/>
              </a:solidFill>
              <a:latin typeface="Arial" pitchFamily="34" charset="0"/>
              <a:cs typeface="Arial" pitchFamily="34" charset="0"/>
            </a:endParaRPr>
          </a:p>
          <a:p>
            <a:pPr algn="l">
              <a:buNone/>
            </a:pPr>
            <a:r>
              <a:rPr lang="en-US" sz="2800" b="1" dirty="0" smtClean="0">
                <a:latin typeface="Arial" pitchFamily="34" charset="0"/>
                <a:cs typeface="Arial" pitchFamily="34" charset="0"/>
              </a:rPr>
              <a:t>The neurotoxin  </a:t>
            </a:r>
            <a:r>
              <a:rPr lang="en-US" sz="2800" b="1" dirty="0" err="1" smtClean="0">
                <a:latin typeface="Arial" pitchFamily="34" charset="0"/>
                <a:cs typeface="Arial" pitchFamily="34" charset="0"/>
              </a:rPr>
              <a:t>Botulinum</a:t>
            </a:r>
            <a:r>
              <a:rPr lang="en-US" sz="2800" b="1" dirty="0" smtClean="0">
                <a:latin typeface="Arial" pitchFamily="34" charset="0"/>
                <a:cs typeface="Arial" pitchFamily="34" charset="0"/>
              </a:rPr>
              <a:t> is one of the deadliest toxins known, and is produced by the bacterium </a:t>
            </a:r>
            <a:r>
              <a:rPr lang="en-US" sz="2800" b="1" dirty="0" smtClean="0">
                <a:latin typeface="Arial" pitchFamily="34" charset="0"/>
                <a:cs typeface="Arial" pitchFamily="34" charset="0"/>
                <a:hlinkClick r:id="rId2" tooltip="Clostridium botulinum"/>
              </a:rPr>
              <a:t>Clostridium </a:t>
            </a:r>
            <a:r>
              <a:rPr lang="en-US" sz="2800" b="1" dirty="0" err="1" smtClean="0">
                <a:latin typeface="Arial" pitchFamily="34" charset="0"/>
                <a:cs typeface="Arial" pitchFamily="34" charset="0"/>
                <a:hlinkClick r:id="rId2" tooltip="Clostridium botulinum"/>
              </a:rPr>
              <a:t>botulinum</a:t>
            </a:r>
            <a:r>
              <a:rPr lang="en-US" sz="2800" b="1" dirty="0" smtClean="0">
                <a:latin typeface="Arial" pitchFamily="34" charset="0"/>
                <a:cs typeface="Arial" pitchFamily="34" charset="0"/>
              </a:rPr>
              <a:t>. Botulism causes death by </a:t>
            </a:r>
            <a:r>
              <a:rPr lang="en-US" sz="2800" b="1" dirty="0" smtClean="0">
                <a:latin typeface="Arial" pitchFamily="34" charset="0"/>
                <a:cs typeface="Arial" pitchFamily="34" charset="0"/>
                <a:hlinkClick r:id="rId3" tooltip="Respiratory failure"/>
              </a:rPr>
              <a:t>respiratory failure</a:t>
            </a:r>
            <a:r>
              <a:rPr lang="en-US" sz="2800" b="1" dirty="0" smtClean="0">
                <a:latin typeface="Arial" pitchFamily="34" charset="0"/>
                <a:cs typeface="Arial" pitchFamily="34" charset="0"/>
              </a:rPr>
              <a:t> and </a:t>
            </a:r>
            <a:r>
              <a:rPr lang="en-US" sz="2800" b="1" dirty="0" smtClean="0">
                <a:latin typeface="Arial" pitchFamily="34" charset="0"/>
                <a:cs typeface="Arial" pitchFamily="34" charset="0"/>
                <a:hlinkClick r:id="rId4" tooltip="Paralysis"/>
              </a:rPr>
              <a:t>paralysis</a:t>
            </a:r>
            <a:r>
              <a:rPr lang="en-US" sz="2800" b="1" dirty="0" smtClean="0">
                <a:latin typeface="Arial" pitchFamily="34" charset="0"/>
                <a:cs typeface="Arial" pitchFamily="34" charset="0"/>
              </a:rPr>
              <a:t>.</a:t>
            </a:r>
          </a:p>
          <a:p>
            <a:pPr algn="l">
              <a:buNone/>
            </a:pPr>
            <a:r>
              <a:rPr lang="en-US" sz="2800" b="1" dirty="0" smtClean="0">
                <a:latin typeface="Arial" pitchFamily="34" charset="0"/>
                <a:cs typeface="Arial" pitchFamily="34" charset="0"/>
              </a:rPr>
              <a:t>Furthermore, the toxin is readily available worldwide due to its cosmetic applications in injections.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1"/>
          <p:cNvSpPr>
            <a:spLocks noGrp="1"/>
          </p:cNvSpPr>
          <p:nvPr>
            <p:ph idx="1"/>
          </p:nvPr>
        </p:nvSpPr>
        <p:spPr>
          <a:xfrm>
            <a:off x="251520" y="476672"/>
            <a:ext cx="8712968" cy="5976664"/>
          </a:xfrm>
          <a:solidFill>
            <a:schemeClr val="accent1">
              <a:lumMod val="20000"/>
              <a:lumOff val="80000"/>
            </a:schemeClr>
          </a:solidFill>
        </p:spPr>
        <p:txBody>
          <a:bodyPr>
            <a:normAutofit/>
          </a:bodyPr>
          <a:lstStyle/>
          <a:p>
            <a:pPr algn="l">
              <a:buNone/>
            </a:pPr>
            <a:r>
              <a:rPr lang="en-US" sz="2800" b="1" u="sng" dirty="0" smtClean="0">
                <a:solidFill>
                  <a:srgbClr val="C00000"/>
                </a:solidFill>
                <a:latin typeface="Arial" pitchFamily="34" charset="0"/>
                <a:cs typeface="Arial" pitchFamily="34" charset="0"/>
              </a:rPr>
              <a:t>Bubonic plague</a:t>
            </a:r>
            <a:endParaRPr lang="en-US" sz="2800" b="1" u="sng" baseline="30000" dirty="0" smtClean="0">
              <a:solidFill>
                <a:srgbClr val="C00000"/>
              </a:solidFill>
              <a:latin typeface="Arial" pitchFamily="34" charset="0"/>
              <a:cs typeface="Arial" pitchFamily="34" charset="0"/>
            </a:endParaRPr>
          </a:p>
          <a:p>
            <a:pPr algn="l">
              <a:buNone/>
            </a:pPr>
            <a:endParaRPr lang="en-US" sz="2800" b="1" dirty="0" smtClean="0">
              <a:latin typeface="Arial" pitchFamily="34" charset="0"/>
              <a:cs typeface="Arial" pitchFamily="34" charset="0"/>
            </a:endParaRPr>
          </a:p>
          <a:p>
            <a:pPr algn="l">
              <a:buNone/>
            </a:pPr>
            <a:r>
              <a:rPr lang="en-US" sz="2800" b="1" dirty="0" smtClean="0">
                <a:latin typeface="Arial" pitchFamily="34" charset="0"/>
                <a:cs typeface="Arial" pitchFamily="34" charset="0"/>
              </a:rPr>
              <a:t>Plague is a disease caused by the </a:t>
            </a:r>
            <a:r>
              <a:rPr lang="en-US" sz="2800" b="1" dirty="0" err="1" smtClean="0">
                <a:latin typeface="Arial" pitchFamily="34" charset="0"/>
                <a:cs typeface="Arial" pitchFamily="34" charset="0"/>
                <a:hlinkClick r:id="rId2" tooltip="Yersinia pestis"/>
              </a:rPr>
              <a:t>Yersinia</a:t>
            </a:r>
            <a:r>
              <a:rPr lang="en-US" sz="2800" b="1" dirty="0" smtClean="0">
                <a:latin typeface="Arial" pitchFamily="34" charset="0"/>
                <a:cs typeface="Arial" pitchFamily="34" charset="0"/>
                <a:hlinkClick r:id="rId2" tooltip="Yersinia pestis"/>
              </a:rPr>
              <a:t> </a:t>
            </a:r>
            <a:r>
              <a:rPr lang="en-US" sz="2800" b="1" dirty="0" err="1" smtClean="0">
                <a:latin typeface="Arial" pitchFamily="34" charset="0"/>
                <a:cs typeface="Arial" pitchFamily="34" charset="0"/>
                <a:hlinkClick r:id="rId2" tooltip="Yersinia pestis"/>
              </a:rPr>
              <a:t>pestis</a:t>
            </a:r>
            <a:r>
              <a:rPr lang="en-US" sz="2800" b="1" dirty="0" smtClean="0">
                <a:latin typeface="Arial" pitchFamily="34" charset="0"/>
                <a:cs typeface="Arial" pitchFamily="34" charset="0"/>
              </a:rPr>
              <a:t> bacterium. Rodents are the normal host of plague, and the disease is transmitted to humans by </a:t>
            </a:r>
            <a:r>
              <a:rPr lang="en-US" sz="2800" b="1" dirty="0" smtClean="0">
                <a:latin typeface="Arial" pitchFamily="34" charset="0"/>
                <a:cs typeface="Arial" pitchFamily="34" charset="0"/>
                <a:hlinkClick r:id="rId3" tooltip="Flea"/>
              </a:rPr>
              <a:t>flea</a:t>
            </a:r>
            <a:r>
              <a:rPr lang="en-US" sz="2800" b="1" dirty="0" smtClean="0">
                <a:latin typeface="Arial" pitchFamily="34" charset="0"/>
                <a:cs typeface="Arial" pitchFamily="34" charset="0"/>
              </a:rPr>
              <a:t> bites and occasionally by </a:t>
            </a:r>
            <a:r>
              <a:rPr lang="en-US" sz="2800" b="1" dirty="0" smtClean="0">
                <a:latin typeface="Arial" pitchFamily="34" charset="0"/>
                <a:cs typeface="Arial" pitchFamily="34" charset="0"/>
                <a:hlinkClick r:id="rId4" tooltip="Bioaerosol"/>
              </a:rPr>
              <a:t>aerosol</a:t>
            </a:r>
            <a:r>
              <a:rPr lang="en-US" sz="2800" b="1" dirty="0" smtClean="0">
                <a:latin typeface="Arial" pitchFamily="34" charset="0"/>
                <a:cs typeface="Arial" pitchFamily="34" charset="0"/>
              </a:rPr>
              <a:t> in the form of </a:t>
            </a:r>
            <a:r>
              <a:rPr lang="en-US" sz="2800" b="1" dirty="0" smtClean="0">
                <a:latin typeface="Arial" pitchFamily="34" charset="0"/>
                <a:cs typeface="Arial" pitchFamily="34" charset="0"/>
                <a:hlinkClick r:id="rId5" tooltip="Pneumonic plague"/>
              </a:rPr>
              <a:t>pneumonic plague</a:t>
            </a:r>
            <a:r>
              <a:rPr lang="en-US" sz="2800" b="1" dirty="0" smtClean="0">
                <a:latin typeface="Arial" pitchFamily="34" charset="0"/>
                <a:cs typeface="Arial" pitchFamily="34" charset="0"/>
              </a:rPr>
              <a:t>.</a:t>
            </a:r>
          </a:p>
          <a:p>
            <a:pPr algn="l">
              <a:buNone/>
            </a:pPr>
            <a:r>
              <a:rPr lang="en-US" sz="2800" b="1" dirty="0" smtClean="0">
                <a:latin typeface="Arial" pitchFamily="34" charset="0"/>
                <a:cs typeface="Arial" pitchFamily="34" charset="0"/>
              </a:rPr>
              <a:t>The disease  is considered a threat due to its ease of culture and ability to remain in circulation among local rodents for a long period of time. The </a:t>
            </a:r>
            <a:r>
              <a:rPr lang="en-US" sz="2800" b="1" dirty="0" err="1" smtClean="0">
                <a:latin typeface="Arial" pitchFamily="34" charset="0"/>
                <a:cs typeface="Arial" pitchFamily="34" charset="0"/>
              </a:rPr>
              <a:t>weaponized</a:t>
            </a:r>
            <a:r>
              <a:rPr lang="en-US" sz="2800" b="1" dirty="0" smtClean="0">
                <a:latin typeface="Arial" pitchFamily="34" charset="0"/>
                <a:cs typeface="Arial" pitchFamily="34" charset="0"/>
              </a:rPr>
              <a:t> threat comes mainly in the form of pneumonic plague (infection by inhalation).</a:t>
            </a:r>
          </a:p>
        </p:txBody>
      </p:sp>
    </p:spTree>
    <p:extLst>
      <p:ext uri="{BB962C8B-B14F-4D97-AF65-F5344CB8AC3E}">
        <p14:creationId xmlns:p14="http://schemas.microsoft.com/office/powerpoint/2010/main" val="2685084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1"/>
          <p:cNvSpPr>
            <a:spLocks noGrp="1"/>
          </p:cNvSpPr>
          <p:nvPr>
            <p:ph idx="1"/>
          </p:nvPr>
        </p:nvSpPr>
        <p:spPr>
          <a:xfrm>
            <a:off x="251520" y="476672"/>
            <a:ext cx="8712968" cy="5976664"/>
          </a:xfrm>
          <a:solidFill>
            <a:schemeClr val="accent1">
              <a:lumMod val="20000"/>
              <a:lumOff val="80000"/>
            </a:schemeClr>
          </a:solidFill>
        </p:spPr>
        <p:txBody>
          <a:bodyPr>
            <a:noAutofit/>
          </a:bodyPr>
          <a:lstStyle/>
          <a:p>
            <a:pPr algn="l">
              <a:buNone/>
            </a:pPr>
            <a:r>
              <a:rPr lang="en-US" sz="2800" b="1" u="sng" dirty="0" smtClean="0">
                <a:solidFill>
                  <a:srgbClr val="C00000"/>
                </a:solidFill>
                <a:latin typeface="Arial" pitchFamily="34" charset="0"/>
                <a:cs typeface="Arial" pitchFamily="34" charset="0"/>
              </a:rPr>
              <a:t>Viral hemorrhagic fevers</a:t>
            </a:r>
            <a:endParaRPr lang="en-US" sz="2800" b="1" u="sng" baseline="30000" dirty="0" smtClean="0">
              <a:solidFill>
                <a:srgbClr val="C00000"/>
              </a:solidFill>
              <a:latin typeface="Arial" pitchFamily="34" charset="0"/>
              <a:cs typeface="Arial" pitchFamily="34" charset="0"/>
            </a:endParaRPr>
          </a:p>
          <a:p>
            <a:pPr algn="l">
              <a:buNone/>
            </a:pPr>
            <a:endParaRPr lang="en-US" sz="2800" b="1" dirty="0" smtClean="0">
              <a:latin typeface="Arial" pitchFamily="34" charset="0"/>
              <a:cs typeface="Arial" pitchFamily="34" charset="0"/>
            </a:endParaRPr>
          </a:p>
          <a:p>
            <a:pPr algn="l">
              <a:buNone/>
            </a:pPr>
            <a:r>
              <a:rPr lang="en-US" sz="2800" b="1" dirty="0" smtClean="0">
                <a:latin typeface="Arial" pitchFamily="34" charset="0"/>
                <a:cs typeface="Arial" pitchFamily="34" charset="0"/>
              </a:rPr>
              <a:t>This includes hemorrhagic fevers caused by members of the family </a:t>
            </a:r>
            <a:r>
              <a:rPr lang="en-US" sz="2800" b="1" dirty="0" err="1" smtClean="0">
                <a:latin typeface="Arial" pitchFamily="34" charset="0"/>
                <a:cs typeface="Arial" pitchFamily="34" charset="0"/>
                <a:hlinkClick r:id="rId2" tooltip="Filoviridae"/>
              </a:rPr>
              <a:t>Filoviridae</a:t>
            </a:r>
            <a:r>
              <a:rPr lang="en-US" sz="2800" b="1" dirty="0" smtClean="0">
                <a:latin typeface="Arial" pitchFamily="34" charset="0"/>
                <a:cs typeface="Arial" pitchFamily="34" charset="0"/>
              </a:rPr>
              <a:t> (</a:t>
            </a:r>
            <a:r>
              <a:rPr lang="en-US" sz="2800" b="1" dirty="0" smtClean="0">
                <a:latin typeface="Arial" pitchFamily="34" charset="0"/>
                <a:cs typeface="Arial" pitchFamily="34" charset="0"/>
                <a:hlinkClick r:id="rId3" tooltip="Ebola virus"/>
              </a:rPr>
              <a:t>Ebola virus</a:t>
            </a:r>
            <a:r>
              <a:rPr lang="en-US" sz="2800" b="1" dirty="0" smtClean="0">
                <a:latin typeface="Arial" pitchFamily="34" charset="0"/>
                <a:cs typeface="Arial" pitchFamily="34" charset="0"/>
              </a:rPr>
              <a:t>), and by the family </a:t>
            </a:r>
            <a:r>
              <a:rPr lang="en-US" sz="2800" b="1" dirty="0" err="1" smtClean="0">
                <a:latin typeface="Arial" pitchFamily="34" charset="0"/>
                <a:cs typeface="Arial" pitchFamily="34" charset="0"/>
                <a:hlinkClick r:id="rId4" tooltip="Arenaviridae"/>
              </a:rPr>
              <a:t>Arenaviridae</a:t>
            </a:r>
            <a:r>
              <a:rPr lang="en-US" sz="2800" b="1" dirty="0" smtClean="0">
                <a:latin typeface="Arial" pitchFamily="34" charset="0"/>
                <a:cs typeface="Arial" pitchFamily="34" charset="0"/>
              </a:rPr>
              <a:t> (for example </a:t>
            </a:r>
            <a:r>
              <a:rPr lang="en-US" sz="2800" b="1" dirty="0" smtClean="0">
                <a:latin typeface="Arial" pitchFamily="34" charset="0"/>
                <a:cs typeface="Arial" pitchFamily="34" charset="0"/>
                <a:hlinkClick r:id="rId5" tooltip="Lassa virus"/>
              </a:rPr>
              <a:t>Lassa virus</a:t>
            </a:r>
            <a:r>
              <a:rPr lang="en-US" sz="2800" b="1" dirty="0" smtClean="0">
                <a:latin typeface="Arial" pitchFamily="34" charset="0"/>
                <a:cs typeface="Arial" pitchFamily="34" charset="0"/>
              </a:rPr>
              <a:t> ). </a:t>
            </a:r>
            <a:r>
              <a:rPr lang="en-US" sz="2800" b="1" dirty="0" smtClean="0">
                <a:latin typeface="Arial" pitchFamily="34" charset="0"/>
                <a:cs typeface="Arial" pitchFamily="34" charset="0"/>
                <a:hlinkClick r:id="rId6" tooltip="Ebola virus disease"/>
              </a:rPr>
              <a:t>Ebola virus disease</a:t>
            </a:r>
            <a:r>
              <a:rPr lang="en-US" sz="2800" b="1" dirty="0" smtClean="0">
                <a:latin typeface="Arial" pitchFamily="34" charset="0"/>
                <a:cs typeface="Arial" pitchFamily="34" charset="0"/>
              </a:rPr>
              <a:t>, in particular, has caused high </a:t>
            </a:r>
            <a:r>
              <a:rPr lang="en-US" sz="2800" b="1" dirty="0" smtClean="0">
                <a:latin typeface="Arial" pitchFamily="34" charset="0"/>
                <a:cs typeface="Arial" pitchFamily="34" charset="0"/>
                <a:hlinkClick r:id="rId7" tooltip="Fatality rate"/>
              </a:rPr>
              <a:t>fatality rates</a:t>
            </a:r>
            <a:r>
              <a:rPr lang="en-US" sz="2800" b="1" dirty="0" smtClean="0">
                <a:latin typeface="Arial" pitchFamily="34" charset="0"/>
                <a:cs typeface="Arial" pitchFamily="34" charset="0"/>
              </a:rPr>
              <a:t> ranging from 25–90% with a 50% average. No cure currently exists, although vaccines are in development. Death from Ebola virus disease is commonly due to </a:t>
            </a:r>
            <a:r>
              <a:rPr lang="en-US" sz="2800" b="1" dirty="0" smtClean="0">
                <a:latin typeface="Arial" pitchFamily="34" charset="0"/>
                <a:cs typeface="Arial" pitchFamily="34" charset="0"/>
                <a:hlinkClick r:id="rId8" tooltip="Multiple organ failure"/>
              </a:rPr>
              <a:t>multiple organ failure</a:t>
            </a:r>
            <a:r>
              <a:rPr lang="en-US" sz="2800" b="1" dirty="0" smtClean="0">
                <a:latin typeface="Arial" pitchFamily="34" charset="0"/>
                <a:cs typeface="Arial" pitchFamily="34" charset="0"/>
              </a:rPr>
              <a:t> and </a:t>
            </a:r>
            <a:r>
              <a:rPr lang="en-US" sz="2800" b="1" dirty="0" smtClean="0">
                <a:latin typeface="Arial" pitchFamily="34" charset="0"/>
                <a:cs typeface="Arial" pitchFamily="34" charset="0"/>
                <a:hlinkClick r:id="rId9" tooltip="Hypovolemic shock"/>
              </a:rPr>
              <a:t>hypovolemic shock</a:t>
            </a:r>
            <a:r>
              <a:rPr lang="en-US" sz="2800" b="1" dirty="0" smtClean="0">
                <a:latin typeface="Arial" pitchFamily="34" charset="0"/>
                <a:cs typeface="Arial" pitchFamily="34" charset="0"/>
              </a:rPr>
              <a:t>. </a:t>
            </a:r>
            <a:endParaRPr lang="ar-IQ" sz="2800" b="1" dirty="0">
              <a:latin typeface="Arial" pitchFamily="34" charset="0"/>
              <a:cs typeface="Arial" pitchFamily="34" charset="0"/>
            </a:endParaRPr>
          </a:p>
        </p:txBody>
      </p:sp>
    </p:spTree>
    <p:extLst>
      <p:ext uri="{BB962C8B-B14F-4D97-AF65-F5344CB8AC3E}">
        <p14:creationId xmlns:p14="http://schemas.microsoft.com/office/powerpoint/2010/main" val="2685084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95736" y="274638"/>
            <a:ext cx="4608512" cy="634082"/>
          </a:xfrm>
          <a:solidFill>
            <a:schemeClr val="accent1">
              <a:lumMod val="20000"/>
              <a:lumOff val="80000"/>
            </a:schemeClr>
          </a:solidFill>
          <a:effectLst>
            <a:innerShdw blurRad="114300">
              <a:prstClr val="black"/>
            </a:innerShdw>
          </a:effectLst>
        </p:spPr>
        <p:txBody>
          <a:bodyPr>
            <a:noAutofit/>
          </a:bodyPr>
          <a:lstStyle/>
          <a:p>
            <a:r>
              <a:rPr lang="en-US" sz="3200" b="1" dirty="0" smtClean="0">
                <a:solidFill>
                  <a:srgbClr val="FF0000"/>
                </a:solidFill>
                <a:latin typeface="Arial" pitchFamily="34" charset="0"/>
                <a:cs typeface="Arial" pitchFamily="34" charset="0"/>
              </a:rPr>
              <a:t>Category B</a:t>
            </a:r>
            <a:endParaRPr lang="ar-IQ" sz="3200" dirty="0">
              <a:solidFill>
                <a:srgbClr val="FF0000"/>
              </a:solidFill>
              <a:latin typeface="Arial" pitchFamily="34" charset="0"/>
              <a:cs typeface="Arial" pitchFamily="34" charset="0"/>
            </a:endParaRPr>
          </a:p>
        </p:txBody>
      </p:sp>
      <p:sp>
        <p:nvSpPr>
          <p:cNvPr id="3" name="عنصر نائب للمحتوى 2"/>
          <p:cNvSpPr>
            <a:spLocks noGrp="1"/>
          </p:cNvSpPr>
          <p:nvPr>
            <p:ph idx="1"/>
          </p:nvPr>
        </p:nvSpPr>
        <p:spPr>
          <a:xfrm>
            <a:off x="467544" y="980728"/>
            <a:ext cx="8229600" cy="5184576"/>
          </a:xfrm>
          <a:solidFill>
            <a:schemeClr val="accent1">
              <a:lumMod val="20000"/>
              <a:lumOff val="80000"/>
            </a:schemeClr>
          </a:solidFill>
        </p:spPr>
        <p:txBody>
          <a:bodyPr>
            <a:normAutofit/>
          </a:bodyPr>
          <a:lstStyle/>
          <a:p>
            <a:pPr algn="l" rtl="0"/>
            <a:r>
              <a:rPr lang="en-US" sz="1800" b="1" dirty="0" smtClean="0">
                <a:latin typeface="Arial" pitchFamily="34" charset="0"/>
                <a:cs typeface="Arial" pitchFamily="34" charset="0"/>
              </a:rPr>
              <a:t>Category B agents are moderately easy to disseminate and have low mortality rates.</a:t>
            </a:r>
          </a:p>
          <a:p>
            <a:pPr algn="l" rtl="0"/>
            <a:r>
              <a:rPr lang="en-US" sz="1800" b="1" dirty="0" smtClean="0">
                <a:latin typeface="Arial" pitchFamily="34" charset="0"/>
                <a:cs typeface="Arial" pitchFamily="34" charset="0"/>
                <a:hlinkClick r:id="rId3" tooltip="Brucellosis"/>
              </a:rPr>
              <a:t>Brucellosis</a:t>
            </a:r>
            <a:r>
              <a:rPr lang="en-US" sz="1800" b="1" dirty="0" smtClean="0">
                <a:latin typeface="Arial" pitchFamily="34" charset="0"/>
                <a:cs typeface="Arial" pitchFamily="34" charset="0"/>
              </a:rPr>
              <a:t> (</a:t>
            </a:r>
            <a:r>
              <a:rPr lang="en-US" sz="1800" b="1" dirty="0" err="1" smtClean="0">
                <a:latin typeface="Arial" pitchFamily="34" charset="0"/>
                <a:cs typeface="Arial" pitchFamily="34" charset="0"/>
                <a:hlinkClick r:id="rId4" tooltip="Brucella"/>
              </a:rPr>
              <a:t>Brucella</a:t>
            </a:r>
            <a:r>
              <a:rPr lang="en-US" sz="1800" b="1" dirty="0" smtClean="0">
                <a:latin typeface="Arial" pitchFamily="34" charset="0"/>
                <a:cs typeface="Arial" pitchFamily="34" charset="0"/>
                <a:hlinkClick r:id="rId4" tooltip="Brucella"/>
              </a:rPr>
              <a:t> species</a:t>
            </a:r>
            <a:r>
              <a:rPr lang="en-US" sz="1800" b="1" dirty="0" smtClean="0">
                <a:latin typeface="Arial" pitchFamily="34" charset="0"/>
                <a:cs typeface="Arial" pitchFamily="34" charset="0"/>
              </a:rPr>
              <a:t>)</a:t>
            </a:r>
          </a:p>
          <a:p>
            <a:pPr algn="l" rtl="0"/>
            <a:endParaRPr lang="en-US" sz="1800" b="1" dirty="0" smtClean="0">
              <a:latin typeface="Arial" pitchFamily="34" charset="0"/>
              <a:cs typeface="Arial" pitchFamily="34" charset="0"/>
            </a:endParaRPr>
          </a:p>
          <a:p>
            <a:pPr algn="l" rtl="0"/>
            <a:r>
              <a:rPr lang="en-US" sz="1800" b="1" dirty="0">
                <a:latin typeface="Arial" pitchFamily="34" charset="0"/>
                <a:cs typeface="Arial" pitchFamily="34" charset="0"/>
              </a:rPr>
              <a:t>T</a:t>
            </a:r>
            <a:r>
              <a:rPr lang="en-US" sz="1800" b="1" dirty="0" smtClean="0">
                <a:latin typeface="Arial" pitchFamily="34" charset="0"/>
                <a:cs typeface="Arial" pitchFamily="34" charset="0"/>
              </a:rPr>
              <a:t>oxin of </a:t>
            </a:r>
            <a:r>
              <a:rPr lang="en-US" sz="1800" b="1" dirty="0" smtClean="0">
                <a:latin typeface="Arial" pitchFamily="34" charset="0"/>
                <a:cs typeface="Arial" pitchFamily="34" charset="0"/>
                <a:hlinkClick r:id="rId5" tooltip="Clostridium perfringens"/>
              </a:rPr>
              <a:t>Clostridium </a:t>
            </a:r>
            <a:r>
              <a:rPr lang="en-US" sz="1800" b="1" dirty="0" err="1" smtClean="0">
                <a:latin typeface="Arial" pitchFamily="34" charset="0"/>
                <a:cs typeface="Arial" pitchFamily="34" charset="0"/>
                <a:hlinkClick r:id="rId5" tooltip="Clostridium perfringens"/>
              </a:rPr>
              <a:t>perfringens</a:t>
            </a:r>
            <a:endParaRPr lang="en-US" sz="1800" b="1" dirty="0" smtClean="0">
              <a:latin typeface="Arial" pitchFamily="34" charset="0"/>
              <a:cs typeface="Arial" pitchFamily="34" charset="0"/>
            </a:endParaRPr>
          </a:p>
          <a:p>
            <a:pPr algn="l" rtl="0"/>
            <a:endParaRPr lang="en-US" sz="1800" b="1" dirty="0" smtClean="0">
              <a:latin typeface="Arial" pitchFamily="34" charset="0"/>
              <a:cs typeface="Arial" pitchFamily="34" charset="0"/>
            </a:endParaRPr>
          </a:p>
          <a:p>
            <a:pPr algn="l" rtl="0"/>
            <a:r>
              <a:rPr lang="en-US" sz="1800" b="1" dirty="0" smtClean="0">
                <a:latin typeface="Arial" pitchFamily="34" charset="0"/>
                <a:cs typeface="Arial" pitchFamily="34" charset="0"/>
              </a:rPr>
              <a:t>Food safety threats (for example, (</a:t>
            </a:r>
            <a:r>
              <a:rPr lang="en-US" sz="1800" b="1" dirty="0" smtClean="0">
                <a:latin typeface="Arial" pitchFamily="34" charset="0"/>
                <a:cs typeface="Arial" pitchFamily="34" charset="0"/>
                <a:hlinkClick r:id="rId6" tooltip="Salmonella"/>
              </a:rPr>
              <a:t>Salmonella</a:t>
            </a:r>
            <a:r>
              <a:rPr lang="en-US" sz="1800" b="1" dirty="0" smtClean="0">
                <a:latin typeface="Arial" pitchFamily="34" charset="0"/>
                <a:cs typeface="Arial" pitchFamily="34" charset="0"/>
              </a:rPr>
              <a:t> species, </a:t>
            </a:r>
            <a:r>
              <a:rPr lang="en-US" sz="1800" b="1" dirty="0" smtClean="0">
                <a:latin typeface="Arial" pitchFamily="34" charset="0"/>
                <a:cs typeface="Arial" pitchFamily="34" charset="0"/>
                <a:hlinkClick r:id="rId7" tooltip="Escherichia coli O157:H7"/>
              </a:rPr>
              <a:t>E coli O157:H7</a:t>
            </a:r>
            <a:r>
              <a:rPr lang="en-US" sz="1800" b="1" dirty="0" smtClean="0">
                <a:latin typeface="Arial" pitchFamily="34" charset="0"/>
                <a:cs typeface="Arial" pitchFamily="34" charset="0"/>
              </a:rPr>
              <a:t>, </a:t>
            </a:r>
            <a:r>
              <a:rPr lang="en-US" sz="1800" b="1" dirty="0" err="1" smtClean="0">
                <a:latin typeface="Arial" pitchFamily="34" charset="0"/>
                <a:cs typeface="Arial" pitchFamily="34" charset="0"/>
                <a:hlinkClick r:id="rId8" tooltip="Shigella"/>
              </a:rPr>
              <a:t>Shigella</a:t>
            </a:r>
            <a:r>
              <a:rPr lang="en-US" sz="1800" b="1" dirty="0" smtClean="0">
                <a:latin typeface="Arial" pitchFamily="34" charset="0"/>
                <a:cs typeface="Arial" pitchFamily="34" charset="0"/>
              </a:rPr>
              <a:t>, </a:t>
            </a:r>
            <a:r>
              <a:rPr lang="en-US" sz="1800" b="1" dirty="0" smtClean="0">
                <a:latin typeface="Arial" pitchFamily="34" charset="0"/>
                <a:cs typeface="Arial" pitchFamily="34" charset="0"/>
                <a:hlinkClick r:id="rId9" tooltip="Staphylococcus aureus"/>
              </a:rPr>
              <a:t>Staphylococcus </a:t>
            </a:r>
            <a:r>
              <a:rPr lang="en-US" sz="1800" b="1" dirty="0" err="1" smtClean="0">
                <a:latin typeface="Arial" pitchFamily="34" charset="0"/>
                <a:cs typeface="Arial" pitchFamily="34" charset="0"/>
                <a:hlinkClick r:id="rId9" tooltip="Staphylococcus aureus"/>
              </a:rPr>
              <a:t>aureus</a:t>
            </a:r>
            <a:r>
              <a:rPr lang="en-US" sz="1800" b="1" dirty="0" smtClean="0">
                <a:latin typeface="Arial" pitchFamily="34" charset="0"/>
                <a:cs typeface="Arial" pitchFamily="34" charset="0"/>
              </a:rPr>
              <a:t>)</a:t>
            </a:r>
          </a:p>
          <a:p>
            <a:pPr algn="l" rtl="0"/>
            <a:endParaRPr lang="en-US" sz="1800" b="1" dirty="0" smtClean="0">
              <a:latin typeface="Arial" pitchFamily="34" charset="0"/>
              <a:cs typeface="Arial" pitchFamily="34" charset="0"/>
            </a:endParaRPr>
          </a:p>
          <a:p>
            <a:pPr algn="l" rtl="0"/>
            <a:r>
              <a:rPr lang="en-US" sz="1800" b="1" dirty="0" smtClean="0">
                <a:latin typeface="Arial" pitchFamily="34" charset="0"/>
                <a:cs typeface="Arial" pitchFamily="34" charset="0"/>
                <a:hlinkClick r:id="rId10" tooltip="Psittacosis"/>
              </a:rPr>
              <a:t>Psittacosis</a:t>
            </a:r>
            <a:r>
              <a:rPr lang="en-US" sz="1800" b="1" dirty="0" smtClean="0">
                <a:latin typeface="Arial" pitchFamily="34" charset="0"/>
                <a:cs typeface="Arial" pitchFamily="34" charset="0"/>
              </a:rPr>
              <a:t> (</a:t>
            </a:r>
            <a:r>
              <a:rPr lang="en-US" sz="1800" b="1" dirty="0" smtClean="0">
                <a:latin typeface="Arial" pitchFamily="34" charset="0"/>
                <a:cs typeface="Arial" pitchFamily="34" charset="0"/>
                <a:hlinkClick r:id="rId11" tooltip="Chlamydia psittaci"/>
              </a:rPr>
              <a:t>Chlamydia </a:t>
            </a:r>
            <a:r>
              <a:rPr lang="en-US" sz="1800" b="1" dirty="0" err="1" smtClean="0">
                <a:latin typeface="Arial" pitchFamily="34" charset="0"/>
                <a:cs typeface="Arial" pitchFamily="34" charset="0"/>
                <a:hlinkClick r:id="rId11" tooltip="Chlamydia psittaci"/>
              </a:rPr>
              <a:t>psittaci</a:t>
            </a:r>
            <a:r>
              <a:rPr lang="en-US" sz="1800" b="1" dirty="0" smtClean="0">
                <a:latin typeface="Arial" pitchFamily="34" charset="0"/>
                <a:cs typeface="Arial" pitchFamily="34" charset="0"/>
              </a:rPr>
              <a:t>)</a:t>
            </a:r>
          </a:p>
          <a:p>
            <a:pPr marL="0" indent="0" algn="l" rtl="0">
              <a:buNone/>
            </a:pPr>
            <a:endParaRPr lang="en-US" sz="1800" b="1" dirty="0" smtClean="0">
              <a:latin typeface="Arial" pitchFamily="34" charset="0"/>
              <a:cs typeface="Arial" pitchFamily="34" charset="0"/>
            </a:endParaRPr>
          </a:p>
          <a:p>
            <a:pPr algn="l" rtl="0"/>
            <a:r>
              <a:rPr lang="en-US" sz="1800" b="1" dirty="0" smtClean="0">
                <a:latin typeface="Arial" pitchFamily="34" charset="0"/>
                <a:cs typeface="Arial" pitchFamily="34" charset="0"/>
              </a:rPr>
              <a:t>Viral </a:t>
            </a:r>
            <a:r>
              <a:rPr lang="en-US" sz="1800" b="1" dirty="0" smtClean="0">
                <a:latin typeface="Arial" pitchFamily="34" charset="0"/>
                <a:cs typeface="Arial" pitchFamily="34" charset="0"/>
                <a:hlinkClick r:id="rId12" tooltip="Encephalitis"/>
              </a:rPr>
              <a:t>encephalitis</a:t>
            </a:r>
            <a:r>
              <a:rPr lang="en-US" sz="1800" b="1" dirty="0" smtClean="0">
                <a:latin typeface="Arial" pitchFamily="34" charset="0"/>
                <a:cs typeface="Arial" pitchFamily="34" charset="0"/>
              </a:rPr>
              <a:t> (</a:t>
            </a:r>
            <a:r>
              <a:rPr lang="en-US" sz="1800" b="1" dirty="0" err="1" smtClean="0">
                <a:latin typeface="Arial" pitchFamily="34" charset="0"/>
                <a:cs typeface="Arial" pitchFamily="34" charset="0"/>
                <a:hlinkClick r:id="rId13" tooltip="Alphavirus"/>
              </a:rPr>
              <a:t>alphaviruses</a:t>
            </a:r>
            <a:r>
              <a:rPr lang="en-US" sz="1800" b="1" dirty="0" smtClean="0">
                <a:latin typeface="Arial" pitchFamily="34" charset="0"/>
                <a:cs typeface="Arial" pitchFamily="34" charset="0"/>
              </a:rPr>
              <a:t>)</a:t>
            </a:r>
          </a:p>
          <a:p>
            <a:pPr algn="l" rtl="0"/>
            <a:endParaRPr lang="en-US" sz="1800" b="1" dirty="0" smtClean="0">
              <a:latin typeface="Arial" pitchFamily="34" charset="0"/>
              <a:cs typeface="Arial" pitchFamily="34" charset="0"/>
            </a:endParaRPr>
          </a:p>
          <a:p>
            <a:pPr algn="l" rtl="0"/>
            <a:r>
              <a:rPr lang="en-US" sz="1800" b="1" dirty="0" smtClean="0">
                <a:latin typeface="Arial" pitchFamily="34" charset="0"/>
                <a:cs typeface="Arial" pitchFamily="34" charset="0"/>
              </a:rPr>
              <a:t>Water supply threats (for example, </a:t>
            </a:r>
            <a:r>
              <a:rPr lang="en-US" sz="1800" b="1" dirty="0" smtClean="0">
                <a:latin typeface="Arial" pitchFamily="34" charset="0"/>
                <a:cs typeface="Arial" pitchFamily="34" charset="0"/>
                <a:hlinkClick r:id="rId14" tooltip="Vibrio cholerae"/>
              </a:rPr>
              <a:t>Vibrio </a:t>
            </a:r>
            <a:r>
              <a:rPr lang="en-US" sz="1800" b="1" dirty="0" err="1" smtClean="0">
                <a:latin typeface="Arial" pitchFamily="34" charset="0"/>
                <a:cs typeface="Arial" pitchFamily="34" charset="0"/>
                <a:hlinkClick r:id="rId14" tooltip="Vibrio cholerae"/>
              </a:rPr>
              <a:t>cholerae</a:t>
            </a:r>
            <a:r>
              <a:rPr lang="en-US" sz="1800" b="1" dirty="0" smtClean="0">
                <a:latin typeface="Arial" pitchFamily="34" charset="0"/>
                <a:cs typeface="Arial" pitchFamily="34" charset="0"/>
              </a:rPr>
              <a:t>).</a:t>
            </a:r>
          </a:p>
          <a:p>
            <a:pPr algn="l"/>
            <a:endParaRPr lang="ar-IQ" sz="1800" b="1" dirty="0">
              <a:latin typeface="Arial" pitchFamily="34" charset="0"/>
              <a:cs typeface="Arial" pitchFamily="34" charset="0"/>
            </a:endParaRPr>
          </a:p>
        </p:txBody>
      </p:sp>
    </p:spTree>
    <p:extLst>
      <p:ext uri="{BB962C8B-B14F-4D97-AF65-F5344CB8AC3E}">
        <p14:creationId xmlns:p14="http://schemas.microsoft.com/office/powerpoint/2010/main" val="1873969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23728" y="274638"/>
            <a:ext cx="4824536" cy="778098"/>
          </a:xfrm>
          <a:solidFill>
            <a:schemeClr val="accent1">
              <a:lumMod val="20000"/>
              <a:lumOff val="80000"/>
            </a:schemeClr>
          </a:solidFill>
          <a:effectLst>
            <a:innerShdw blurRad="114300">
              <a:prstClr val="black"/>
            </a:innerShdw>
          </a:effectLst>
        </p:spPr>
        <p:txBody>
          <a:bodyPr>
            <a:normAutofit/>
          </a:bodyPr>
          <a:lstStyle/>
          <a:p>
            <a:r>
              <a:rPr lang="en-US" sz="3600" b="1" dirty="0" smtClean="0">
                <a:solidFill>
                  <a:srgbClr val="FF0000"/>
                </a:solidFill>
                <a:latin typeface="Arial" pitchFamily="34" charset="0"/>
                <a:cs typeface="Arial" pitchFamily="34" charset="0"/>
              </a:rPr>
              <a:t>Category C</a:t>
            </a:r>
            <a:endParaRPr lang="ar-IQ" sz="3600" dirty="0">
              <a:solidFill>
                <a:srgbClr val="FF0000"/>
              </a:solidFill>
              <a:latin typeface="Arial" pitchFamily="34" charset="0"/>
              <a:cs typeface="Arial" pitchFamily="34" charset="0"/>
            </a:endParaRPr>
          </a:p>
        </p:txBody>
      </p:sp>
      <p:sp>
        <p:nvSpPr>
          <p:cNvPr id="3" name="عنصر نائب للمحتوى 2"/>
          <p:cNvSpPr>
            <a:spLocks noGrp="1"/>
          </p:cNvSpPr>
          <p:nvPr>
            <p:ph idx="1"/>
          </p:nvPr>
        </p:nvSpPr>
        <p:spPr>
          <a:xfrm>
            <a:off x="457200" y="1484784"/>
            <a:ext cx="8229600" cy="4641379"/>
          </a:xfrm>
          <a:solidFill>
            <a:schemeClr val="accent1">
              <a:lumMod val="20000"/>
              <a:lumOff val="80000"/>
            </a:schemeClr>
          </a:solidFill>
        </p:spPr>
        <p:txBody>
          <a:bodyPr>
            <a:normAutofit/>
          </a:bodyPr>
          <a:lstStyle/>
          <a:p>
            <a:pPr algn="l" rtl="0"/>
            <a:r>
              <a:rPr lang="en-US" sz="2000" b="1" dirty="0" smtClean="0">
                <a:latin typeface="Arial" pitchFamily="34" charset="0"/>
                <a:cs typeface="Arial" pitchFamily="34" charset="0"/>
              </a:rPr>
              <a:t>Category C agents are emerging </a:t>
            </a:r>
            <a:r>
              <a:rPr lang="en-US" sz="2000" b="1" dirty="0" smtClean="0">
                <a:latin typeface="Arial" pitchFamily="34" charset="0"/>
                <a:cs typeface="Arial" pitchFamily="34" charset="0"/>
                <a:hlinkClick r:id="rId2" tooltip="Pathogen"/>
              </a:rPr>
              <a:t>pathogens</a:t>
            </a:r>
            <a:r>
              <a:rPr lang="en-US" sz="2000" b="1" dirty="0" smtClean="0">
                <a:latin typeface="Arial" pitchFamily="34" charset="0"/>
                <a:cs typeface="Arial" pitchFamily="34" charset="0"/>
              </a:rPr>
              <a:t> that might be </a:t>
            </a:r>
            <a:r>
              <a:rPr lang="en-US" sz="2000" b="1" dirty="0" smtClean="0">
                <a:latin typeface="Arial" pitchFamily="34" charset="0"/>
                <a:cs typeface="Arial" pitchFamily="34" charset="0"/>
                <a:hlinkClick r:id="rId3" tooltip="Genetic engineering"/>
              </a:rPr>
              <a:t>engineered</a:t>
            </a:r>
            <a:r>
              <a:rPr lang="en-US" sz="2000" b="1" dirty="0" smtClean="0">
                <a:latin typeface="Arial" pitchFamily="34" charset="0"/>
                <a:cs typeface="Arial" pitchFamily="34" charset="0"/>
              </a:rPr>
              <a:t> for mass dissemination because of their availability, ease of production and dissemination, high mortality rate, or ability to cause a major health impact.</a:t>
            </a:r>
          </a:p>
          <a:p>
            <a:pPr marL="0" indent="0" algn="l" rtl="0">
              <a:buNone/>
            </a:pPr>
            <a:endParaRPr lang="en-US" sz="2000" b="1" dirty="0" smtClean="0">
              <a:latin typeface="Arial" pitchFamily="34" charset="0"/>
              <a:cs typeface="Arial" pitchFamily="34" charset="0"/>
            </a:endParaRPr>
          </a:p>
          <a:p>
            <a:pPr algn="l" rtl="0"/>
            <a:r>
              <a:rPr lang="en-US" sz="2000" b="1" dirty="0" smtClean="0">
                <a:latin typeface="Arial" pitchFamily="34" charset="0"/>
                <a:cs typeface="Arial" pitchFamily="34" charset="0"/>
                <a:hlinkClick r:id="rId4" tooltip="Hantavirus"/>
              </a:rPr>
              <a:t>Hantavirus</a:t>
            </a:r>
            <a:endParaRPr lang="en-US" sz="2000" b="1" dirty="0" smtClean="0">
              <a:latin typeface="Arial" pitchFamily="34" charset="0"/>
              <a:cs typeface="Arial" pitchFamily="34" charset="0"/>
            </a:endParaRPr>
          </a:p>
          <a:p>
            <a:pPr algn="l" rtl="0"/>
            <a:r>
              <a:rPr lang="en-US" sz="2000" b="1" dirty="0" smtClean="0">
                <a:latin typeface="Arial" pitchFamily="34" charset="0"/>
                <a:cs typeface="Arial" pitchFamily="34" charset="0"/>
                <a:hlinkClick r:id="rId5" tooltip="Severe acute respiratory syndrome"/>
              </a:rPr>
              <a:t>SARS</a:t>
            </a:r>
            <a:endParaRPr lang="en-US" sz="2000" b="1" dirty="0" smtClean="0">
              <a:latin typeface="Arial" pitchFamily="34" charset="0"/>
              <a:cs typeface="Arial" pitchFamily="34" charset="0"/>
            </a:endParaRPr>
          </a:p>
          <a:p>
            <a:pPr algn="l" rtl="0"/>
            <a:r>
              <a:rPr lang="en-US" sz="2000" b="1" dirty="0" smtClean="0">
                <a:latin typeface="Arial" pitchFamily="34" charset="0"/>
                <a:cs typeface="Arial" pitchFamily="34" charset="0"/>
                <a:hlinkClick r:id="rId6" tooltip="H1N1"/>
              </a:rPr>
              <a:t>H1N1</a:t>
            </a:r>
            <a:r>
              <a:rPr lang="en-US" sz="2000" b="1" dirty="0" smtClean="0">
                <a:latin typeface="Arial" pitchFamily="34" charset="0"/>
                <a:cs typeface="Arial" pitchFamily="34" charset="0"/>
              </a:rPr>
              <a:t> (a strain of </a:t>
            </a:r>
            <a:r>
              <a:rPr lang="en-US" sz="2000" b="1" dirty="0" smtClean="0">
                <a:latin typeface="Arial" pitchFamily="34" charset="0"/>
                <a:cs typeface="Arial" pitchFamily="34" charset="0"/>
                <a:hlinkClick r:id="rId7" tooltip="Influenza"/>
              </a:rPr>
              <a:t>influenza</a:t>
            </a:r>
            <a:r>
              <a:rPr lang="en-US" sz="2000" b="1" dirty="0" smtClean="0">
                <a:latin typeface="Arial" pitchFamily="34" charset="0"/>
                <a:cs typeface="Arial" pitchFamily="34" charset="0"/>
              </a:rPr>
              <a:t>)</a:t>
            </a:r>
          </a:p>
          <a:p>
            <a:pPr algn="l" rtl="0"/>
            <a:r>
              <a:rPr lang="en-US" sz="2000" b="1" dirty="0" smtClean="0">
                <a:latin typeface="Arial" pitchFamily="34" charset="0"/>
                <a:cs typeface="Arial" pitchFamily="34" charset="0"/>
                <a:hlinkClick r:id="rId8" tooltip="HIV"/>
              </a:rPr>
              <a:t>HIV</a:t>
            </a:r>
            <a:r>
              <a:rPr lang="en-US" sz="2000" b="1" dirty="0" smtClean="0">
                <a:latin typeface="Arial" pitchFamily="34" charset="0"/>
                <a:cs typeface="Arial" pitchFamily="34" charset="0"/>
              </a:rPr>
              <a:t>/</a:t>
            </a:r>
            <a:r>
              <a:rPr lang="en-US" sz="2000" b="1" dirty="0" smtClean="0">
                <a:latin typeface="Arial" pitchFamily="34" charset="0"/>
                <a:cs typeface="Arial" pitchFamily="34" charset="0"/>
                <a:hlinkClick r:id="rId9" tooltip="AIDS"/>
              </a:rPr>
              <a:t>AIDS</a:t>
            </a:r>
            <a:endParaRPr lang="en-US" sz="2000" b="1" dirty="0" smtClean="0">
              <a:latin typeface="Arial" pitchFamily="34" charset="0"/>
              <a:cs typeface="Arial" pitchFamily="34" charset="0"/>
            </a:endParaRPr>
          </a:p>
          <a:p>
            <a:pPr algn="l"/>
            <a:endParaRPr lang="ar-IQ" sz="2000" b="1"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339752" y="274638"/>
            <a:ext cx="4608512" cy="634082"/>
          </a:xfrm>
          <a:solidFill>
            <a:schemeClr val="accent1">
              <a:lumMod val="20000"/>
              <a:lumOff val="80000"/>
            </a:schemeClr>
          </a:solidFill>
          <a:effectLst>
            <a:innerShdw blurRad="114300">
              <a:prstClr val="black"/>
            </a:innerShdw>
          </a:effectLst>
        </p:spPr>
        <p:txBody>
          <a:bodyPr>
            <a:normAutofit fontScale="90000"/>
          </a:bodyPr>
          <a:lstStyle/>
          <a:p>
            <a:r>
              <a:rPr lang="en-US" b="1" dirty="0" smtClean="0">
                <a:solidFill>
                  <a:srgbClr val="FF0000"/>
                </a:solidFill>
              </a:rPr>
              <a:t>Preparedness</a:t>
            </a:r>
            <a:endParaRPr lang="ar-IQ" dirty="0">
              <a:solidFill>
                <a:srgbClr val="FF0000"/>
              </a:solidFill>
            </a:endParaRPr>
          </a:p>
        </p:txBody>
      </p:sp>
      <p:sp>
        <p:nvSpPr>
          <p:cNvPr id="3" name="عنصر نائب للمحتوى 2"/>
          <p:cNvSpPr>
            <a:spLocks noGrp="1"/>
          </p:cNvSpPr>
          <p:nvPr>
            <p:ph idx="1"/>
          </p:nvPr>
        </p:nvSpPr>
        <p:spPr>
          <a:xfrm>
            <a:off x="457200" y="1196752"/>
            <a:ext cx="8229600" cy="5184576"/>
          </a:xfrm>
          <a:solidFill>
            <a:schemeClr val="accent1">
              <a:lumMod val="20000"/>
              <a:lumOff val="80000"/>
            </a:schemeClr>
          </a:solidFill>
        </p:spPr>
        <p:txBody>
          <a:bodyPr>
            <a:normAutofit/>
          </a:bodyPr>
          <a:lstStyle/>
          <a:p>
            <a:pPr algn="l" rtl="0">
              <a:buNone/>
            </a:pPr>
            <a:r>
              <a:rPr lang="en-US" sz="2800" b="1" dirty="0" smtClean="0">
                <a:latin typeface="Arial" pitchFamily="34" charset="0"/>
                <a:cs typeface="Arial" pitchFamily="34" charset="0"/>
              </a:rPr>
              <a:t>Biological agents are relatively easy to obtain by terrorists and are becoming more threatening in the world, and laboratories are working on advanced detection systems to provide early warning, identify </a:t>
            </a:r>
            <a:r>
              <a:rPr lang="en-US" sz="2800" b="1" dirty="0" smtClean="0">
                <a:latin typeface="Arial" pitchFamily="34" charset="0"/>
                <a:cs typeface="Arial" pitchFamily="34" charset="0"/>
                <a:hlinkClick r:id="rId2" tooltip="Contamination"/>
              </a:rPr>
              <a:t>contaminated areas</a:t>
            </a:r>
            <a:r>
              <a:rPr lang="en-US" sz="2800" b="1" dirty="0" smtClean="0">
                <a:latin typeface="Arial" pitchFamily="34" charset="0"/>
                <a:cs typeface="Arial" pitchFamily="34" charset="0"/>
              </a:rPr>
              <a:t> and populations at risk, and to facilitate prompt treatment. </a:t>
            </a:r>
          </a:p>
          <a:p>
            <a:pPr algn="l" rtl="0">
              <a:buNone/>
            </a:pPr>
            <a:endParaRPr lang="en-US" sz="2800" b="1" dirty="0">
              <a:latin typeface="Arial" pitchFamily="34" charset="0"/>
              <a:cs typeface="Arial" pitchFamily="34" charset="0"/>
            </a:endParaRPr>
          </a:p>
        </p:txBody>
      </p:sp>
      <p:sp>
        <p:nvSpPr>
          <p:cNvPr id="4" name="عنوان 1"/>
          <p:cNvSpPr txBox="1">
            <a:spLocks/>
          </p:cNvSpPr>
          <p:nvPr/>
        </p:nvSpPr>
        <p:spPr>
          <a:xfrm>
            <a:off x="1619672" y="274638"/>
            <a:ext cx="5688632" cy="706090"/>
          </a:xfrm>
          <a:prstGeom prst="rect">
            <a:avLst/>
          </a:prstGeom>
          <a:solidFill>
            <a:schemeClr val="accent1">
              <a:lumMod val="20000"/>
              <a:lumOff val="80000"/>
            </a:schemeClr>
          </a:solidFill>
          <a:effectLst>
            <a:innerShdw blurRad="114300">
              <a:prstClr val="black"/>
            </a:innerShdw>
          </a:effectLst>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en-US" sz="3200" b="1" smtClean="0">
                <a:solidFill>
                  <a:srgbClr val="FF0000"/>
                </a:solidFill>
                <a:latin typeface="Arial" pitchFamily="34" charset="0"/>
                <a:cs typeface="Arial" pitchFamily="34" charset="0"/>
              </a:rPr>
              <a:t>Planning and response</a:t>
            </a:r>
            <a:endParaRPr lang="ar-IQ" sz="3200" dirty="0">
              <a:solidFill>
                <a:srgbClr val="FF0000"/>
              </a:solidFill>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339752" y="274638"/>
            <a:ext cx="4608512" cy="634082"/>
          </a:xfrm>
          <a:solidFill>
            <a:schemeClr val="accent1">
              <a:lumMod val="20000"/>
              <a:lumOff val="80000"/>
            </a:schemeClr>
          </a:solidFill>
          <a:effectLst>
            <a:innerShdw blurRad="114300">
              <a:prstClr val="black"/>
            </a:innerShdw>
          </a:effectLst>
        </p:spPr>
        <p:txBody>
          <a:bodyPr>
            <a:normAutofit fontScale="90000"/>
          </a:bodyPr>
          <a:lstStyle/>
          <a:p>
            <a:r>
              <a:rPr lang="en-US" b="1" dirty="0" smtClean="0">
                <a:solidFill>
                  <a:srgbClr val="FF0000"/>
                </a:solidFill>
              </a:rPr>
              <a:t>Preparedness</a:t>
            </a:r>
            <a:endParaRPr lang="ar-IQ" dirty="0">
              <a:solidFill>
                <a:srgbClr val="FF0000"/>
              </a:solidFill>
            </a:endParaRPr>
          </a:p>
        </p:txBody>
      </p:sp>
      <p:sp>
        <p:nvSpPr>
          <p:cNvPr id="3" name="عنصر نائب للمحتوى 2"/>
          <p:cNvSpPr>
            <a:spLocks noGrp="1"/>
          </p:cNvSpPr>
          <p:nvPr>
            <p:ph idx="1"/>
          </p:nvPr>
        </p:nvSpPr>
        <p:spPr>
          <a:xfrm>
            <a:off x="457200" y="1196752"/>
            <a:ext cx="8229600" cy="5184576"/>
          </a:xfrm>
          <a:solidFill>
            <a:schemeClr val="accent1">
              <a:lumMod val="20000"/>
              <a:lumOff val="80000"/>
            </a:schemeClr>
          </a:solidFill>
        </p:spPr>
        <p:txBody>
          <a:bodyPr>
            <a:normAutofit/>
          </a:bodyPr>
          <a:lstStyle/>
          <a:p>
            <a:pPr algn="l" rtl="0">
              <a:buNone/>
            </a:pPr>
            <a:endParaRPr lang="en-US" sz="2400" b="1" dirty="0" smtClean="0">
              <a:latin typeface="Arial" pitchFamily="34" charset="0"/>
              <a:cs typeface="Arial" pitchFamily="34" charset="0"/>
            </a:endParaRPr>
          </a:p>
          <a:p>
            <a:pPr algn="l" rtl="0">
              <a:buNone/>
            </a:pPr>
            <a:r>
              <a:rPr lang="en-US" sz="2800" b="1" dirty="0" smtClean="0">
                <a:latin typeface="Arial" pitchFamily="34" charset="0"/>
                <a:cs typeface="Arial" pitchFamily="34" charset="0"/>
              </a:rPr>
              <a:t>Early detection and rapid response to bioterrorism depend on close cooperation between </a:t>
            </a:r>
            <a:r>
              <a:rPr lang="en-US" sz="2800" b="1" dirty="0" smtClean="0">
                <a:latin typeface="Arial" pitchFamily="34" charset="0"/>
                <a:cs typeface="Arial" pitchFamily="34" charset="0"/>
                <a:hlinkClick r:id="rId2" tooltip="Public health"/>
              </a:rPr>
              <a:t>public health</a:t>
            </a:r>
            <a:r>
              <a:rPr lang="en-US" sz="2800" b="1" dirty="0" smtClean="0">
                <a:latin typeface="Arial" pitchFamily="34" charset="0"/>
                <a:cs typeface="Arial" pitchFamily="34" charset="0"/>
              </a:rPr>
              <a:t> authorities and law enforcement</a:t>
            </a:r>
            <a:r>
              <a:rPr lang="en-US" sz="2400" b="1" dirty="0" smtClean="0">
                <a:latin typeface="Arial" pitchFamily="34" charset="0"/>
                <a:cs typeface="Arial" pitchFamily="34" charset="0"/>
              </a:rPr>
              <a:t>; </a:t>
            </a:r>
            <a:endParaRPr lang="en-US" sz="1800" b="1" dirty="0" smtClean="0">
              <a:latin typeface="Arial" pitchFamily="34" charset="0"/>
              <a:cs typeface="Arial" pitchFamily="34" charset="0"/>
            </a:endParaRPr>
          </a:p>
        </p:txBody>
      </p:sp>
    </p:spTree>
    <p:extLst>
      <p:ext uri="{BB962C8B-B14F-4D97-AF65-F5344CB8AC3E}">
        <p14:creationId xmlns:p14="http://schemas.microsoft.com/office/powerpoint/2010/main" val="2284796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67744" y="188640"/>
            <a:ext cx="4320480" cy="432048"/>
          </a:xfrm>
          <a:solidFill>
            <a:schemeClr val="accent1">
              <a:lumMod val="20000"/>
              <a:lumOff val="80000"/>
            </a:schemeClr>
          </a:solidFill>
          <a:effectLst>
            <a:innerShdw blurRad="114300">
              <a:prstClr val="black"/>
            </a:innerShdw>
          </a:effectLst>
        </p:spPr>
        <p:txBody>
          <a:bodyPr>
            <a:normAutofit fontScale="90000"/>
          </a:bodyPr>
          <a:lstStyle/>
          <a:p>
            <a:r>
              <a:rPr lang="en-US" sz="2400" b="1" dirty="0" err="1" smtClean="0">
                <a:solidFill>
                  <a:srgbClr val="FF0000"/>
                </a:solidFill>
                <a:latin typeface="Arial" pitchFamily="34" charset="0"/>
                <a:cs typeface="Arial" pitchFamily="34" charset="0"/>
              </a:rPr>
              <a:t>Biosurveillance</a:t>
            </a:r>
            <a:endParaRPr lang="ar-IQ" dirty="0">
              <a:solidFill>
                <a:srgbClr val="FF0000"/>
              </a:solidFill>
              <a:latin typeface="Arial" pitchFamily="34" charset="0"/>
              <a:cs typeface="Arial" pitchFamily="34" charset="0"/>
            </a:endParaRPr>
          </a:p>
        </p:txBody>
      </p:sp>
      <p:sp>
        <p:nvSpPr>
          <p:cNvPr id="3" name="عنصر نائب للمحتوى 2"/>
          <p:cNvSpPr>
            <a:spLocks noGrp="1"/>
          </p:cNvSpPr>
          <p:nvPr>
            <p:ph idx="1"/>
          </p:nvPr>
        </p:nvSpPr>
        <p:spPr>
          <a:xfrm>
            <a:off x="251520" y="764704"/>
            <a:ext cx="8712968" cy="5904656"/>
          </a:xfrm>
          <a:solidFill>
            <a:schemeClr val="accent1">
              <a:lumMod val="20000"/>
              <a:lumOff val="80000"/>
            </a:schemeClr>
          </a:solidFill>
        </p:spPr>
        <p:txBody>
          <a:bodyPr>
            <a:noAutofit/>
          </a:bodyPr>
          <a:lstStyle/>
          <a:p>
            <a:pPr algn="l" rtl="0"/>
            <a:endParaRPr lang="en-US" sz="2800" b="1" dirty="0" smtClean="0">
              <a:latin typeface="Arial" pitchFamily="34" charset="0"/>
              <a:cs typeface="Arial" pitchFamily="34" charset="0"/>
            </a:endParaRPr>
          </a:p>
          <a:p>
            <a:pPr algn="l" rtl="0"/>
            <a:endParaRPr lang="en-US" sz="2800" b="1" dirty="0">
              <a:latin typeface="Arial" pitchFamily="34" charset="0"/>
              <a:cs typeface="Arial" pitchFamily="34" charset="0"/>
            </a:endParaRPr>
          </a:p>
          <a:p>
            <a:pPr algn="l" rtl="0"/>
            <a:r>
              <a:rPr lang="en-US" sz="2800" b="1" dirty="0" err="1" smtClean="0">
                <a:latin typeface="Arial" pitchFamily="34" charset="0"/>
                <a:cs typeface="Arial" pitchFamily="34" charset="0"/>
              </a:rPr>
              <a:t>Biosurveillance</a:t>
            </a:r>
            <a:r>
              <a:rPr lang="en-US" sz="2800" b="1" dirty="0" smtClean="0">
                <a:latin typeface="Arial" pitchFamily="34" charset="0"/>
                <a:cs typeface="Arial" pitchFamily="34" charset="0"/>
              </a:rPr>
              <a:t> is the science of real-time disease outbreak detection. Its principles apply to both natural and man-made epidemics (bioterrorism).</a:t>
            </a:r>
          </a:p>
        </p:txBody>
      </p:sp>
    </p:spTree>
    <p:extLst>
      <p:ext uri="{BB962C8B-B14F-4D97-AF65-F5344CB8AC3E}">
        <p14:creationId xmlns:p14="http://schemas.microsoft.com/office/powerpoint/2010/main" val="733231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67744" y="188640"/>
            <a:ext cx="4320480" cy="432048"/>
          </a:xfrm>
          <a:solidFill>
            <a:schemeClr val="accent1">
              <a:lumMod val="20000"/>
              <a:lumOff val="80000"/>
            </a:schemeClr>
          </a:solidFill>
          <a:effectLst>
            <a:innerShdw blurRad="114300">
              <a:prstClr val="black"/>
            </a:innerShdw>
          </a:effectLst>
        </p:spPr>
        <p:txBody>
          <a:bodyPr>
            <a:normAutofit fontScale="90000"/>
          </a:bodyPr>
          <a:lstStyle/>
          <a:p>
            <a:r>
              <a:rPr lang="en-US" sz="2400" b="1" dirty="0" err="1" smtClean="0">
                <a:solidFill>
                  <a:srgbClr val="FF0000"/>
                </a:solidFill>
                <a:latin typeface="Arial" pitchFamily="34" charset="0"/>
                <a:cs typeface="Arial" pitchFamily="34" charset="0"/>
              </a:rPr>
              <a:t>Biosurveillance</a:t>
            </a:r>
            <a:endParaRPr lang="ar-IQ" dirty="0">
              <a:solidFill>
                <a:srgbClr val="FF0000"/>
              </a:solidFill>
              <a:latin typeface="Arial" pitchFamily="34" charset="0"/>
              <a:cs typeface="Arial" pitchFamily="34" charset="0"/>
            </a:endParaRPr>
          </a:p>
        </p:txBody>
      </p:sp>
      <p:sp>
        <p:nvSpPr>
          <p:cNvPr id="3" name="عنصر نائب للمحتوى 2"/>
          <p:cNvSpPr>
            <a:spLocks noGrp="1"/>
          </p:cNvSpPr>
          <p:nvPr>
            <p:ph idx="1"/>
          </p:nvPr>
        </p:nvSpPr>
        <p:spPr>
          <a:xfrm>
            <a:off x="251520" y="764704"/>
            <a:ext cx="8712968" cy="5904656"/>
          </a:xfrm>
          <a:solidFill>
            <a:schemeClr val="accent1">
              <a:lumMod val="20000"/>
              <a:lumOff val="80000"/>
            </a:schemeClr>
          </a:solidFill>
        </p:spPr>
        <p:txBody>
          <a:bodyPr>
            <a:noAutofit/>
          </a:bodyPr>
          <a:lstStyle/>
          <a:p>
            <a:pPr algn="l" rtl="0"/>
            <a:endParaRPr lang="en-US" sz="2800" b="1" dirty="0" smtClean="0">
              <a:latin typeface="Arial" pitchFamily="34" charset="0"/>
              <a:cs typeface="Arial" pitchFamily="34" charset="0"/>
            </a:endParaRPr>
          </a:p>
          <a:p>
            <a:pPr algn="l" rtl="0"/>
            <a:r>
              <a:rPr lang="en-US" sz="2800" b="1" dirty="0" smtClean="0">
                <a:latin typeface="Arial" pitchFamily="34" charset="0"/>
                <a:cs typeface="Arial" pitchFamily="34" charset="0"/>
              </a:rPr>
              <a:t>Data which potentially could assist in early detection of a bioterrorism event include many categories of information. Health-related data such as that from hospital computer systems, clinical laboratories, medical examiner record-keeping systems, and veterinary medical record systems could be of help</a:t>
            </a:r>
            <a:r>
              <a:rPr lang="en-US" sz="2800" b="1" dirty="0">
                <a:latin typeface="Arial" pitchFamily="34" charset="0"/>
                <a:cs typeface="Arial" pitchFamily="34" charset="0"/>
              </a:rPr>
              <a:t>.</a:t>
            </a:r>
            <a:endParaRPr lang="ar-IQ" sz="1200" b="1" dirty="0">
              <a:latin typeface="Arial" pitchFamily="34" charset="0"/>
              <a:cs typeface="Arial" pitchFamily="34" charset="0"/>
            </a:endParaRPr>
          </a:p>
        </p:txBody>
      </p:sp>
    </p:spTree>
    <p:extLst>
      <p:ext uri="{BB962C8B-B14F-4D97-AF65-F5344CB8AC3E}">
        <p14:creationId xmlns:p14="http://schemas.microsoft.com/office/powerpoint/2010/main" val="393428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a:solidFill>
            <a:schemeClr val="accent1">
              <a:lumMod val="20000"/>
              <a:lumOff val="80000"/>
            </a:schemeClr>
          </a:solidFill>
          <a:effectLst>
            <a:innerShdw blurRad="114300">
              <a:prstClr val="black"/>
            </a:innerShdw>
          </a:effectLst>
        </p:spPr>
        <p:txBody>
          <a:bodyPr>
            <a:noAutofit/>
          </a:bodyPr>
          <a:lstStyle/>
          <a:p>
            <a:r>
              <a:rPr lang="en-US" sz="2400" b="1" dirty="0" smtClean="0">
                <a:solidFill>
                  <a:srgbClr val="FF0000"/>
                </a:solidFill>
                <a:latin typeface="Arial" pitchFamily="34" charset="0"/>
                <a:cs typeface="Arial" pitchFamily="34" charset="0"/>
              </a:rPr>
              <a:t>Clinical Management of Potential Bioterrorism-Related Conditions</a:t>
            </a:r>
            <a:endParaRPr lang="ar-IQ" sz="2400" dirty="0">
              <a:solidFill>
                <a:srgbClr val="FF0000"/>
              </a:solidFill>
              <a:latin typeface="Arial" pitchFamily="34" charset="0"/>
              <a:cs typeface="Arial" pitchFamily="34" charset="0"/>
            </a:endParaRPr>
          </a:p>
        </p:txBody>
      </p:sp>
      <p:sp>
        <p:nvSpPr>
          <p:cNvPr id="3" name="عنصر نائب للمحتوى 2"/>
          <p:cNvSpPr>
            <a:spLocks noGrp="1"/>
          </p:cNvSpPr>
          <p:nvPr>
            <p:ph idx="1"/>
          </p:nvPr>
        </p:nvSpPr>
        <p:spPr>
          <a:xfrm>
            <a:off x="457200" y="1268760"/>
            <a:ext cx="8229600" cy="5112568"/>
          </a:xfrm>
          <a:solidFill>
            <a:schemeClr val="accent1">
              <a:lumMod val="20000"/>
              <a:lumOff val="80000"/>
            </a:schemeClr>
          </a:solidFill>
        </p:spPr>
        <p:txBody>
          <a:bodyPr>
            <a:normAutofit/>
          </a:bodyPr>
          <a:lstStyle/>
          <a:p>
            <a:pPr algn="l">
              <a:buNone/>
            </a:pPr>
            <a:r>
              <a:rPr lang="ar-IQ" sz="2400" b="1" dirty="0" smtClean="0">
                <a:solidFill>
                  <a:srgbClr val="FF0000"/>
                </a:solidFill>
                <a:latin typeface="Arial" pitchFamily="34" charset="0"/>
                <a:cs typeface="Arial" pitchFamily="34" charset="0"/>
              </a:rPr>
              <a:t>  </a:t>
            </a:r>
            <a:r>
              <a:rPr lang="en-US" sz="2800" b="1" dirty="0" smtClean="0">
                <a:solidFill>
                  <a:srgbClr val="FF0000"/>
                </a:solidFill>
                <a:latin typeface="Arial" pitchFamily="34" charset="0"/>
                <a:cs typeface="Arial" pitchFamily="34" charset="0"/>
              </a:rPr>
              <a:t>Anthrax    </a:t>
            </a:r>
          </a:p>
          <a:p>
            <a:pPr algn="l">
              <a:buNone/>
            </a:pPr>
            <a:r>
              <a:rPr lang="en-US" sz="2800" b="1" dirty="0" smtClean="0">
                <a:latin typeface="Arial" pitchFamily="34" charset="0"/>
                <a:cs typeface="Arial" pitchFamily="34" charset="0"/>
              </a:rPr>
              <a:t>Anthrax is caused by infection with the spore-forming, exotoxin-producing, gram-positive bacillus </a:t>
            </a:r>
            <a:r>
              <a:rPr lang="en-US" sz="2800" b="1" dirty="0" err="1" smtClean="0">
                <a:latin typeface="Arial" pitchFamily="34" charset="0"/>
                <a:cs typeface="Arial" pitchFamily="34" charset="0"/>
              </a:rPr>
              <a:t>Bacillus</a:t>
            </a:r>
            <a:r>
              <a:rPr lang="en-US" sz="2800" b="1" dirty="0" smtClean="0">
                <a:latin typeface="Arial" pitchFamily="34" charset="0"/>
                <a:cs typeface="Arial" pitchFamily="34" charset="0"/>
              </a:rPr>
              <a:t> </a:t>
            </a:r>
            <a:r>
              <a:rPr lang="en-US" sz="2800" b="1" dirty="0" err="1" smtClean="0">
                <a:latin typeface="Arial" pitchFamily="34" charset="0"/>
                <a:cs typeface="Arial" pitchFamily="34" charset="0"/>
              </a:rPr>
              <a:t>anthracis</a:t>
            </a:r>
            <a:r>
              <a:rPr lang="en-US" sz="2800" b="1" dirty="0" smtClean="0">
                <a:latin typeface="Arial" pitchFamily="34" charset="0"/>
                <a:cs typeface="Arial" pitchFamily="34" charset="0"/>
              </a:rPr>
              <a:t>. It is a disease of herbivores that ingest spores present in the soil that then germinate in the gut. In humans, three forms of anthrax are recognized: cutaneous (the most common), gastrointestinal, and inhalational (the most deadly). </a:t>
            </a:r>
            <a:endParaRPr lang="ar-IQ" sz="2800" b="1"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عنوان 1"/>
          <p:cNvSpPr>
            <a:spLocks noGrp="1"/>
          </p:cNvSpPr>
          <p:nvPr>
            <p:ph type="title"/>
          </p:nvPr>
        </p:nvSpPr>
        <p:spPr>
          <a:xfrm>
            <a:off x="3131840" y="274638"/>
            <a:ext cx="3312368" cy="634082"/>
          </a:xfrm>
          <a:solidFill>
            <a:schemeClr val="accent1">
              <a:lumMod val="20000"/>
              <a:lumOff val="80000"/>
            </a:schemeClr>
          </a:solidFill>
          <a:effectLst>
            <a:innerShdw blurRad="114300">
              <a:prstClr val="black"/>
            </a:innerShdw>
          </a:effectLst>
        </p:spPr>
        <p:txBody>
          <a:bodyPr>
            <a:normAutofit/>
          </a:bodyPr>
          <a:lstStyle/>
          <a:p>
            <a:r>
              <a:rPr lang="en-US" sz="3200" b="1" dirty="0" smtClean="0">
                <a:solidFill>
                  <a:srgbClr val="FF0000"/>
                </a:solidFill>
                <a:latin typeface="Arial" pitchFamily="34" charset="0"/>
                <a:cs typeface="Arial" pitchFamily="34" charset="0"/>
              </a:rPr>
              <a:t>Definition</a:t>
            </a:r>
            <a:endParaRPr lang="ar-IQ" dirty="0">
              <a:solidFill>
                <a:srgbClr val="FF0000"/>
              </a:solidFill>
              <a:latin typeface="Arial" pitchFamily="34" charset="0"/>
              <a:cs typeface="Arial" pitchFamily="34" charset="0"/>
            </a:endParaRPr>
          </a:p>
        </p:txBody>
      </p:sp>
      <p:sp>
        <p:nvSpPr>
          <p:cNvPr id="13" name="عنوان فرعي 2"/>
          <p:cNvSpPr>
            <a:spLocks noGrp="1"/>
          </p:cNvSpPr>
          <p:nvPr>
            <p:ph idx="1"/>
          </p:nvPr>
        </p:nvSpPr>
        <p:spPr>
          <a:xfrm>
            <a:off x="251520" y="1196974"/>
            <a:ext cx="8640960" cy="5256361"/>
          </a:xfrm>
          <a:solidFill>
            <a:schemeClr val="accent1">
              <a:lumMod val="20000"/>
              <a:lumOff val="80000"/>
            </a:schemeClr>
          </a:solidFill>
        </p:spPr>
        <p:txBody>
          <a:bodyPr>
            <a:noAutofit/>
          </a:bodyPr>
          <a:lstStyle/>
          <a:p>
            <a:pPr marL="0" indent="0" algn="l" rtl="0">
              <a:buNone/>
            </a:pPr>
            <a:endParaRPr lang="en-US" sz="2000" b="1" dirty="0">
              <a:latin typeface="Arial" pitchFamily="34" charset="0"/>
              <a:cs typeface="Arial" pitchFamily="34" charset="0"/>
            </a:endParaRPr>
          </a:p>
          <a:p>
            <a:pPr algn="l" rtl="0"/>
            <a:r>
              <a:rPr lang="en-US" sz="2400" b="1" dirty="0" smtClean="0">
                <a:solidFill>
                  <a:schemeClr val="tx1"/>
                </a:solidFill>
                <a:latin typeface="Arial" pitchFamily="34" charset="0"/>
                <a:cs typeface="Arial" pitchFamily="34" charset="0"/>
              </a:rPr>
              <a:t>According to the U.S. </a:t>
            </a:r>
            <a:r>
              <a:rPr lang="en-US" sz="2400" b="1" dirty="0" smtClean="0">
                <a:solidFill>
                  <a:schemeClr val="tx1">
                    <a:lumMod val="95000"/>
                    <a:lumOff val="5000"/>
                  </a:schemeClr>
                </a:solidFill>
                <a:latin typeface="Arial" pitchFamily="34" charset="0"/>
                <a:cs typeface="Arial" pitchFamily="34" charset="0"/>
              </a:rPr>
              <a:t>Centers for Disease Control and Prevention </a:t>
            </a:r>
            <a:r>
              <a:rPr lang="en-US" sz="2400" b="1" dirty="0" smtClean="0">
                <a:solidFill>
                  <a:schemeClr val="tx1"/>
                </a:solidFill>
                <a:latin typeface="Arial" pitchFamily="34" charset="0"/>
                <a:cs typeface="Arial" pitchFamily="34" charset="0"/>
              </a:rPr>
              <a:t>a </a:t>
            </a:r>
            <a:r>
              <a:rPr lang="en-US" sz="2400" b="1" i="1" dirty="0" smtClean="0">
                <a:solidFill>
                  <a:schemeClr val="tx1"/>
                </a:solidFill>
                <a:latin typeface="Arial" pitchFamily="34" charset="0"/>
                <a:cs typeface="Arial" pitchFamily="34" charset="0"/>
              </a:rPr>
              <a:t>bioterrorism</a:t>
            </a:r>
            <a:r>
              <a:rPr lang="en-US" sz="2400" b="1" dirty="0" smtClean="0">
                <a:solidFill>
                  <a:schemeClr val="tx1"/>
                </a:solidFill>
                <a:latin typeface="Arial" pitchFamily="34" charset="0"/>
                <a:cs typeface="Arial" pitchFamily="34" charset="0"/>
              </a:rPr>
              <a:t> attack is the deliberate release of viruses, bacteria, toxins or other harmful agents used to cause illness or death in people, animals, or plants. These agents are typically found in nature, but it is possible that they could be mutated or altered to increase their ability to cause disease, make them resistant to current medicines, or to increase their ability to be spread into the environment. </a:t>
            </a:r>
            <a:endParaRPr lang="en-US" sz="2400" b="1" dirty="0" smtClean="0">
              <a:latin typeface="Arial" pitchFamily="34" charset="0"/>
              <a:cs typeface="Arial" pitchFamily="34" charset="0"/>
            </a:endParaRPr>
          </a:p>
          <a:p>
            <a:pPr algn="l" rtl="0"/>
            <a:endParaRPr lang="en-US" sz="2000" b="1" dirty="0">
              <a:latin typeface="Arial" pitchFamily="34" charset="0"/>
              <a:cs typeface="Arial" pitchFamily="34" charset="0"/>
            </a:endParaRPr>
          </a:p>
          <a:p>
            <a:pPr algn="l"/>
            <a:endParaRPr lang="ar-IQ" sz="1400" b="1" dirty="0">
              <a:solidFill>
                <a:schemeClr val="tx1"/>
              </a:solidFill>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idx="1"/>
          </p:nvPr>
        </p:nvSpPr>
        <p:spPr>
          <a:xfrm>
            <a:off x="251520" y="188640"/>
            <a:ext cx="8640960" cy="6408712"/>
          </a:xfrm>
        </p:spPr>
        <p:txBody>
          <a:bodyPr>
            <a:noAutofit/>
          </a:bodyPr>
          <a:lstStyle/>
          <a:p>
            <a:pPr algn="l">
              <a:buNone/>
            </a:pPr>
            <a:endParaRPr lang="en-US" sz="2000" b="1" u="sng" dirty="0" smtClean="0">
              <a:solidFill>
                <a:srgbClr val="FF0000"/>
              </a:solidFill>
              <a:latin typeface="Arial" pitchFamily="34" charset="0"/>
              <a:cs typeface="Arial" pitchFamily="34" charset="0"/>
            </a:endParaRPr>
          </a:p>
          <a:p>
            <a:pPr algn="l">
              <a:buNone/>
            </a:pPr>
            <a:endParaRPr lang="en-US" sz="2000" b="1" u="sng" dirty="0">
              <a:solidFill>
                <a:srgbClr val="FF0000"/>
              </a:solidFill>
              <a:latin typeface="Arial" pitchFamily="34" charset="0"/>
              <a:cs typeface="Arial" pitchFamily="34" charset="0"/>
            </a:endParaRPr>
          </a:p>
          <a:p>
            <a:pPr algn="l">
              <a:buNone/>
            </a:pPr>
            <a:r>
              <a:rPr lang="en-US" sz="2800" b="1" u="sng" dirty="0" smtClean="0">
                <a:solidFill>
                  <a:srgbClr val="FF0000"/>
                </a:solidFill>
                <a:latin typeface="Arial" pitchFamily="34" charset="0"/>
                <a:cs typeface="Arial" pitchFamily="34" charset="0"/>
              </a:rPr>
              <a:t>Inhalational Anthrax</a:t>
            </a:r>
          </a:p>
          <a:p>
            <a:pPr algn="l">
              <a:buNone/>
            </a:pPr>
            <a:r>
              <a:rPr lang="en-US" sz="2800" b="1" dirty="0" smtClean="0">
                <a:latin typeface="Arial" pitchFamily="34" charset="0"/>
                <a:cs typeface="Arial" pitchFamily="34" charset="0"/>
              </a:rPr>
              <a:t>The most lethal form of anthrax, and the form that would follow  an intentional aerosol release of spores, inhalational anthrax results from the inhalation of bacterial spores that later germinate in the lung. The incubation period of inhalational anthrax can be as short as 1 day; has been as long as 6 weeks. </a:t>
            </a:r>
          </a:p>
          <a:p>
            <a:pPr algn="l">
              <a:buNone/>
            </a:pPr>
            <a:r>
              <a:rPr lang="en-US" sz="2000" b="1" dirty="0" smtClean="0">
                <a:latin typeface="Arial" pitchFamily="34" charset="0"/>
                <a:cs typeface="Arial" pitchFamily="34" charset="0"/>
              </a:rPr>
              <a:t> </a:t>
            </a:r>
          </a:p>
        </p:txBody>
      </p:sp>
    </p:spTree>
    <p:extLst>
      <p:ext uri="{BB962C8B-B14F-4D97-AF65-F5344CB8AC3E}">
        <p14:creationId xmlns:p14="http://schemas.microsoft.com/office/powerpoint/2010/main" val="33433085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idx="1"/>
          </p:nvPr>
        </p:nvSpPr>
        <p:spPr>
          <a:xfrm>
            <a:off x="251520" y="188640"/>
            <a:ext cx="8640960" cy="6408712"/>
          </a:xfrm>
        </p:spPr>
        <p:txBody>
          <a:bodyPr>
            <a:noAutofit/>
          </a:bodyPr>
          <a:lstStyle/>
          <a:p>
            <a:pPr algn="l">
              <a:buNone/>
            </a:pPr>
            <a:r>
              <a:rPr lang="en-US" sz="2000" b="1" u="sng" dirty="0" smtClean="0">
                <a:solidFill>
                  <a:srgbClr val="FF0000"/>
                </a:solidFill>
                <a:latin typeface="Arial" pitchFamily="34" charset="0"/>
                <a:cs typeface="Arial" pitchFamily="34" charset="0"/>
              </a:rPr>
              <a:t>Inhalational Anthrax</a:t>
            </a:r>
          </a:p>
          <a:p>
            <a:pPr algn="l">
              <a:buNone/>
            </a:pPr>
            <a:endParaRPr lang="en-US" sz="2800" b="1" dirty="0">
              <a:latin typeface="Arial" pitchFamily="34" charset="0"/>
              <a:cs typeface="Arial" pitchFamily="34" charset="0"/>
            </a:endParaRPr>
          </a:p>
          <a:p>
            <a:pPr algn="l">
              <a:buNone/>
            </a:pPr>
            <a:r>
              <a:rPr lang="en-US" sz="2800" b="1" dirty="0" smtClean="0">
                <a:latin typeface="Arial" pitchFamily="34" charset="0"/>
                <a:cs typeface="Arial" pitchFamily="34" charset="0"/>
              </a:rPr>
              <a:t>Disease onset begins with nonspecific influenza-like symptoms, with the exception that rhinorrhea is absent. After the disease progresses through this stage, which lasts hours to days, a severe advanced phase occurs and includes high fever, shock, and respiratory distress. Inhalational anthrax does not cause pneumonia but nevertheless can progress to the acute respiratory distress syndrome.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وان فرعي 2"/>
          <p:cNvSpPr>
            <a:spLocks noGrp="1"/>
          </p:cNvSpPr>
          <p:nvPr>
            <p:ph idx="1"/>
          </p:nvPr>
        </p:nvSpPr>
        <p:spPr>
          <a:xfrm>
            <a:off x="251520" y="1196974"/>
            <a:ext cx="8640960" cy="5256361"/>
          </a:xfrm>
          <a:solidFill>
            <a:schemeClr val="accent1">
              <a:lumMod val="20000"/>
              <a:lumOff val="80000"/>
            </a:schemeClr>
          </a:solidFill>
        </p:spPr>
        <p:txBody>
          <a:bodyPr>
            <a:noAutofit/>
          </a:bodyPr>
          <a:lstStyle/>
          <a:p>
            <a:pPr algn="l" rtl="0"/>
            <a:endParaRPr lang="en-US" sz="1400" b="1" dirty="0" smtClean="0">
              <a:solidFill>
                <a:schemeClr val="tx1"/>
              </a:solidFill>
              <a:latin typeface="Arial" pitchFamily="34" charset="0"/>
              <a:cs typeface="Arial" pitchFamily="34" charset="0"/>
            </a:endParaRPr>
          </a:p>
          <a:p>
            <a:pPr algn="l" rtl="0"/>
            <a:endParaRPr lang="en-US" sz="2400" b="1" dirty="0" smtClean="0">
              <a:solidFill>
                <a:schemeClr val="tx1"/>
              </a:solidFill>
              <a:latin typeface="Arial" pitchFamily="34" charset="0"/>
              <a:cs typeface="Arial" pitchFamily="34" charset="0"/>
            </a:endParaRPr>
          </a:p>
          <a:p>
            <a:pPr algn="l" rtl="0"/>
            <a:r>
              <a:rPr lang="en-US" sz="2400" b="1" dirty="0" smtClean="0">
                <a:solidFill>
                  <a:schemeClr val="tx1"/>
                </a:solidFill>
                <a:latin typeface="Arial" pitchFamily="34" charset="0"/>
                <a:cs typeface="Arial" pitchFamily="34" charset="0"/>
              </a:rPr>
              <a:t>Biological agents can be spread through the air, water, or in food. Terrorists tend to use biological agents because they are extremely difficult to detect and do not cause illness for several hours to several days. Some bioterrorism agents, like the smallpox virus, can be spread from person to person and some, like anthrax, cannot.</a:t>
            </a:r>
          </a:p>
          <a:p>
            <a:pPr marL="0" indent="0" algn="l" rtl="0">
              <a:buNone/>
            </a:pPr>
            <a:r>
              <a:rPr lang="en-US" sz="2400" b="1" dirty="0" smtClean="0">
                <a:solidFill>
                  <a:schemeClr val="tx1"/>
                </a:solidFill>
                <a:latin typeface="Arial" pitchFamily="34" charset="0"/>
                <a:cs typeface="Arial" pitchFamily="34" charset="0"/>
              </a:rPr>
              <a:t> </a:t>
            </a:r>
            <a:endParaRPr lang="ar-IQ" sz="24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4262328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وان فرعي 2"/>
          <p:cNvSpPr>
            <a:spLocks noGrp="1"/>
          </p:cNvSpPr>
          <p:nvPr>
            <p:ph idx="1"/>
          </p:nvPr>
        </p:nvSpPr>
        <p:spPr>
          <a:xfrm>
            <a:off x="251520" y="1196974"/>
            <a:ext cx="8640960" cy="5256361"/>
          </a:xfrm>
          <a:solidFill>
            <a:schemeClr val="accent1">
              <a:lumMod val="20000"/>
              <a:lumOff val="80000"/>
            </a:schemeClr>
          </a:solidFill>
        </p:spPr>
        <p:txBody>
          <a:bodyPr>
            <a:noAutofit/>
          </a:bodyPr>
          <a:lstStyle/>
          <a:p>
            <a:pPr algn="l" rtl="0"/>
            <a:endParaRPr lang="en-US" sz="2400" b="1" dirty="0" smtClean="0">
              <a:solidFill>
                <a:schemeClr val="tx1"/>
              </a:solidFill>
              <a:latin typeface="Arial" pitchFamily="34" charset="0"/>
              <a:cs typeface="Arial" pitchFamily="34" charset="0"/>
            </a:endParaRPr>
          </a:p>
          <a:p>
            <a:pPr marL="0" indent="0" algn="l" rtl="0">
              <a:buNone/>
            </a:pPr>
            <a:endParaRPr lang="en-US" sz="2400" b="1" dirty="0" smtClean="0">
              <a:solidFill>
                <a:schemeClr val="tx1"/>
              </a:solidFill>
              <a:latin typeface="Arial" pitchFamily="34" charset="0"/>
              <a:cs typeface="Arial" pitchFamily="34" charset="0"/>
            </a:endParaRPr>
          </a:p>
          <a:p>
            <a:pPr algn="l" rtl="0"/>
            <a:r>
              <a:rPr lang="en-US" sz="2400" b="1" dirty="0" smtClean="0">
                <a:solidFill>
                  <a:schemeClr val="tx1"/>
                </a:solidFill>
                <a:latin typeface="Arial" pitchFamily="34" charset="0"/>
                <a:cs typeface="Arial" pitchFamily="34" charset="0"/>
              </a:rPr>
              <a:t>Bioterrorism is an attractive weapon because biological agents are relatively easy and inexpensive to obtain, can be easily disseminated, and can cause widespread fear and panic beyond the actual physical damage. </a:t>
            </a:r>
            <a:endParaRPr lang="ar-IQ" sz="24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305943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وان فرعي 2"/>
          <p:cNvSpPr>
            <a:spLocks noGrp="1"/>
          </p:cNvSpPr>
          <p:nvPr>
            <p:ph idx="1"/>
          </p:nvPr>
        </p:nvSpPr>
        <p:spPr>
          <a:xfrm>
            <a:off x="251520" y="1196974"/>
            <a:ext cx="8640960" cy="5256361"/>
          </a:xfrm>
          <a:solidFill>
            <a:schemeClr val="accent1">
              <a:lumMod val="20000"/>
              <a:lumOff val="80000"/>
            </a:schemeClr>
          </a:solidFill>
        </p:spPr>
        <p:txBody>
          <a:bodyPr>
            <a:noAutofit/>
          </a:bodyPr>
          <a:lstStyle/>
          <a:p>
            <a:pPr algn="l" rtl="0"/>
            <a:endParaRPr lang="en-US" sz="2400" b="1" dirty="0" smtClean="0">
              <a:solidFill>
                <a:schemeClr val="tx1"/>
              </a:solidFill>
              <a:latin typeface="Arial" pitchFamily="34" charset="0"/>
              <a:cs typeface="Arial" pitchFamily="34" charset="0"/>
            </a:endParaRPr>
          </a:p>
          <a:p>
            <a:pPr algn="l" rtl="0"/>
            <a:r>
              <a:rPr lang="en-US" sz="2400" b="1" dirty="0" smtClean="0">
                <a:solidFill>
                  <a:schemeClr val="tx1"/>
                </a:solidFill>
                <a:latin typeface="Arial" pitchFamily="34" charset="0"/>
                <a:cs typeface="Arial" pitchFamily="34" charset="0"/>
              </a:rPr>
              <a:t>bioterrorism has some important limitations; it is difficult to employ a bioweapon in a way that only the enemy is affected and not friendly forces. A biological weapon is useful to terrorists mainly as a method of creating mass panic and disruption to a state or a country. </a:t>
            </a:r>
          </a:p>
          <a:p>
            <a:pPr marL="0" indent="0" algn="l" rtl="0">
              <a:buNone/>
            </a:pPr>
            <a:endParaRPr lang="ar-IQ" sz="14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4105010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339752" y="274638"/>
            <a:ext cx="4392488" cy="706090"/>
          </a:xfrm>
          <a:solidFill>
            <a:schemeClr val="accent1">
              <a:lumMod val="20000"/>
              <a:lumOff val="80000"/>
            </a:schemeClr>
          </a:solidFill>
          <a:effectLst>
            <a:innerShdw blurRad="114300">
              <a:prstClr val="black"/>
            </a:innerShdw>
          </a:effectLst>
        </p:spPr>
        <p:txBody>
          <a:bodyPr>
            <a:normAutofit/>
          </a:bodyPr>
          <a:lstStyle/>
          <a:p>
            <a:r>
              <a:rPr lang="en-US" sz="3200" b="1" dirty="0" smtClean="0">
                <a:solidFill>
                  <a:srgbClr val="FF0000"/>
                </a:solidFill>
                <a:latin typeface="Arial" pitchFamily="34" charset="0"/>
                <a:cs typeface="Arial" pitchFamily="34" charset="0"/>
              </a:rPr>
              <a:t>Types of agents</a:t>
            </a:r>
            <a:endParaRPr lang="ar-IQ" sz="3200" dirty="0">
              <a:solidFill>
                <a:srgbClr val="FF0000"/>
              </a:solidFill>
              <a:latin typeface="Arial" pitchFamily="34" charset="0"/>
              <a:cs typeface="Arial" pitchFamily="34" charset="0"/>
            </a:endParaRPr>
          </a:p>
        </p:txBody>
      </p:sp>
      <p:sp>
        <p:nvSpPr>
          <p:cNvPr id="3" name="عنصر نائب للمحتوى 2"/>
          <p:cNvSpPr>
            <a:spLocks noGrp="1"/>
          </p:cNvSpPr>
          <p:nvPr>
            <p:ph idx="1"/>
          </p:nvPr>
        </p:nvSpPr>
        <p:spPr>
          <a:xfrm>
            <a:off x="251520" y="1124744"/>
            <a:ext cx="8712968" cy="5328592"/>
          </a:xfrm>
          <a:solidFill>
            <a:schemeClr val="accent1">
              <a:lumMod val="20000"/>
              <a:lumOff val="80000"/>
            </a:schemeClr>
          </a:solidFill>
        </p:spPr>
        <p:txBody>
          <a:bodyPr>
            <a:noAutofit/>
          </a:bodyPr>
          <a:lstStyle/>
          <a:p>
            <a:pPr algn="l">
              <a:buNone/>
            </a:pPr>
            <a:endParaRPr lang="en-US" sz="2400" b="1" dirty="0" smtClean="0">
              <a:latin typeface="Arial" pitchFamily="34" charset="0"/>
              <a:cs typeface="Arial" pitchFamily="34" charset="0"/>
            </a:endParaRPr>
          </a:p>
          <a:p>
            <a:pPr algn="l">
              <a:buNone/>
            </a:pPr>
            <a:r>
              <a:rPr lang="en-US" sz="2400" b="1" dirty="0" smtClean="0">
                <a:latin typeface="Arial" pitchFamily="34" charset="0"/>
                <a:cs typeface="Arial" pitchFamily="34" charset="0"/>
              </a:rPr>
              <a:t>The CDC categorizes these agents (A, B or C</a:t>
            </a:r>
            <a:r>
              <a:rPr lang="en-US" sz="2400" b="1" dirty="0" smtClean="0">
                <a:latin typeface="Arial" pitchFamily="34" charset="0"/>
                <a:cs typeface="Arial" pitchFamily="34" charset="0"/>
              </a:rPr>
              <a:t>)</a:t>
            </a:r>
          </a:p>
          <a:p>
            <a:pPr algn="l">
              <a:buNone/>
            </a:pPr>
            <a:endParaRPr lang="en-US" sz="2400" b="1" dirty="0" smtClean="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55776" y="188640"/>
            <a:ext cx="3600400" cy="432048"/>
          </a:xfrm>
          <a:solidFill>
            <a:schemeClr val="accent1">
              <a:lumMod val="20000"/>
              <a:lumOff val="80000"/>
            </a:schemeClr>
          </a:solidFill>
          <a:effectLst>
            <a:innerShdw blurRad="114300">
              <a:prstClr val="black"/>
            </a:innerShdw>
          </a:effectLst>
        </p:spPr>
        <p:txBody>
          <a:bodyPr>
            <a:normAutofit fontScale="90000"/>
          </a:bodyPr>
          <a:lstStyle/>
          <a:p>
            <a:r>
              <a:rPr lang="en-US" sz="2800" b="1" dirty="0" smtClean="0">
                <a:solidFill>
                  <a:srgbClr val="FF0000"/>
                </a:solidFill>
                <a:latin typeface="Arial" pitchFamily="34" charset="0"/>
                <a:cs typeface="Arial" pitchFamily="34" charset="0"/>
              </a:rPr>
              <a:t>Category A</a:t>
            </a:r>
            <a:endParaRPr lang="ar-IQ" sz="4000" dirty="0">
              <a:solidFill>
                <a:srgbClr val="FF0000"/>
              </a:solidFill>
              <a:latin typeface="Arial" pitchFamily="34" charset="0"/>
              <a:cs typeface="Arial" pitchFamily="34" charset="0"/>
            </a:endParaRPr>
          </a:p>
        </p:txBody>
      </p:sp>
      <p:sp>
        <p:nvSpPr>
          <p:cNvPr id="3" name="عنصر نائب للمحتوى 2"/>
          <p:cNvSpPr>
            <a:spLocks noGrp="1"/>
          </p:cNvSpPr>
          <p:nvPr>
            <p:ph idx="1"/>
          </p:nvPr>
        </p:nvSpPr>
        <p:spPr>
          <a:xfrm>
            <a:off x="179512" y="692696"/>
            <a:ext cx="8784976" cy="5976664"/>
          </a:xfrm>
          <a:solidFill>
            <a:schemeClr val="accent1">
              <a:lumMod val="20000"/>
              <a:lumOff val="80000"/>
            </a:schemeClr>
          </a:solidFill>
        </p:spPr>
        <p:txBody>
          <a:bodyPr>
            <a:normAutofit/>
          </a:bodyPr>
          <a:lstStyle/>
          <a:p>
            <a:pPr algn="l" rtl="0">
              <a:buNone/>
            </a:pPr>
            <a:endParaRPr lang="en-US" sz="2800" b="1" dirty="0" smtClean="0">
              <a:latin typeface="Arial" pitchFamily="34" charset="0"/>
              <a:cs typeface="Arial" pitchFamily="34" charset="0"/>
            </a:endParaRPr>
          </a:p>
          <a:p>
            <a:pPr algn="l" rtl="0">
              <a:buNone/>
            </a:pPr>
            <a:r>
              <a:rPr lang="en-US" sz="2800" b="1" dirty="0" smtClean="0">
                <a:latin typeface="Arial" pitchFamily="34" charset="0"/>
                <a:cs typeface="Arial" pitchFamily="34" charset="0"/>
              </a:rPr>
              <a:t>These </a:t>
            </a:r>
            <a:r>
              <a:rPr lang="en-US" sz="2800" b="1" dirty="0" smtClean="0">
                <a:latin typeface="Arial" pitchFamily="34" charset="0"/>
                <a:cs typeface="Arial" pitchFamily="34" charset="0"/>
              </a:rPr>
              <a:t>high-priority agents pose a risk to national security, can be easily transmitted and disseminated, result in high mortality , have potential major public health impact, may cause public </a:t>
            </a:r>
            <a:r>
              <a:rPr lang="en-US" sz="2800" b="1" dirty="0" smtClean="0">
                <a:latin typeface="Arial" pitchFamily="34" charset="0"/>
                <a:cs typeface="Arial" pitchFamily="34" charset="0"/>
              </a:rPr>
              <a:t>panic.</a:t>
            </a:r>
            <a:endParaRPr lang="en-US" sz="500" b="1" dirty="0" smtClean="0">
              <a:latin typeface="Arial" pitchFamily="34" charset="0"/>
              <a:cs typeface="Arial" pitchFamily="34" charset="0"/>
            </a:endParaRPr>
          </a:p>
          <a:p>
            <a:pPr algn="l">
              <a:buNone/>
            </a:pPr>
            <a:endParaRPr lang="ar-IQ" sz="300" b="1" dirty="0" smtClean="0">
              <a:latin typeface="Arial" pitchFamily="34" charset="0"/>
              <a:cs typeface="Arial" pitchFamily="34" charset="0"/>
              <a:hlinkClick r:id="rId2" tooltip="Anthrax disease"/>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55776" y="188640"/>
            <a:ext cx="3600400" cy="432048"/>
          </a:xfrm>
          <a:solidFill>
            <a:schemeClr val="accent1">
              <a:lumMod val="20000"/>
              <a:lumOff val="80000"/>
            </a:schemeClr>
          </a:solidFill>
          <a:effectLst>
            <a:innerShdw blurRad="114300">
              <a:prstClr val="black"/>
            </a:innerShdw>
          </a:effectLst>
        </p:spPr>
        <p:txBody>
          <a:bodyPr>
            <a:normAutofit fontScale="90000"/>
          </a:bodyPr>
          <a:lstStyle/>
          <a:p>
            <a:r>
              <a:rPr lang="en-US" sz="2800" b="1" dirty="0" smtClean="0">
                <a:solidFill>
                  <a:srgbClr val="FF0000"/>
                </a:solidFill>
                <a:latin typeface="Arial" pitchFamily="34" charset="0"/>
                <a:cs typeface="Arial" pitchFamily="34" charset="0"/>
              </a:rPr>
              <a:t>Category A</a:t>
            </a:r>
            <a:endParaRPr lang="ar-IQ" sz="4000" dirty="0">
              <a:solidFill>
                <a:srgbClr val="FF0000"/>
              </a:solidFill>
              <a:latin typeface="Arial" pitchFamily="34" charset="0"/>
              <a:cs typeface="Arial" pitchFamily="34" charset="0"/>
            </a:endParaRPr>
          </a:p>
        </p:txBody>
      </p:sp>
      <p:sp>
        <p:nvSpPr>
          <p:cNvPr id="3" name="عنصر نائب للمحتوى 2"/>
          <p:cNvSpPr>
            <a:spLocks noGrp="1"/>
          </p:cNvSpPr>
          <p:nvPr>
            <p:ph idx="1"/>
          </p:nvPr>
        </p:nvSpPr>
        <p:spPr>
          <a:xfrm>
            <a:off x="179512" y="692696"/>
            <a:ext cx="8784976" cy="5976664"/>
          </a:xfrm>
          <a:solidFill>
            <a:schemeClr val="accent1">
              <a:lumMod val="20000"/>
              <a:lumOff val="80000"/>
            </a:schemeClr>
          </a:solidFill>
        </p:spPr>
        <p:txBody>
          <a:bodyPr>
            <a:normAutofit/>
          </a:bodyPr>
          <a:lstStyle/>
          <a:p>
            <a:pPr algn="l" rtl="0">
              <a:buNone/>
            </a:pPr>
            <a:endParaRPr lang="en-US" sz="500" b="1" dirty="0" smtClean="0">
              <a:latin typeface="Arial" pitchFamily="34" charset="0"/>
              <a:cs typeface="Arial" pitchFamily="34" charset="0"/>
            </a:endParaRPr>
          </a:p>
          <a:p>
            <a:pPr algn="l">
              <a:buNone/>
            </a:pPr>
            <a:endParaRPr lang="ar-IQ" sz="2800" b="1" dirty="0" smtClean="0">
              <a:latin typeface="Arial" pitchFamily="34" charset="0"/>
              <a:cs typeface="Arial" pitchFamily="34" charset="0"/>
              <a:hlinkClick r:id="rId2" tooltip="Anthrax disease"/>
            </a:endParaRPr>
          </a:p>
          <a:p>
            <a:pPr algn="l">
              <a:buNone/>
            </a:pPr>
            <a:r>
              <a:rPr lang="en-US" sz="2800" b="1" u="sng" dirty="0" smtClean="0">
                <a:solidFill>
                  <a:srgbClr val="C00000"/>
                </a:solidFill>
                <a:latin typeface="Arial" pitchFamily="34" charset="0"/>
                <a:cs typeface="Arial" pitchFamily="34" charset="0"/>
              </a:rPr>
              <a:t>Anthrax</a:t>
            </a:r>
            <a:r>
              <a:rPr lang="en-US" sz="2800" b="1" dirty="0" smtClean="0">
                <a:latin typeface="Arial" pitchFamily="34" charset="0"/>
                <a:cs typeface="Arial" pitchFamily="34" charset="0"/>
              </a:rPr>
              <a:t> </a:t>
            </a:r>
          </a:p>
          <a:p>
            <a:pPr algn="l">
              <a:buNone/>
            </a:pPr>
            <a:r>
              <a:rPr lang="en-US" sz="2800" b="1" dirty="0" smtClean="0">
                <a:latin typeface="Arial" pitchFamily="34" charset="0"/>
                <a:cs typeface="Arial" pitchFamily="34" charset="0"/>
              </a:rPr>
              <a:t>is a non-contagious disease caused by the spore-forming bacterium Bacillus </a:t>
            </a:r>
            <a:r>
              <a:rPr lang="en-US" sz="2800" b="1" dirty="0" err="1" smtClean="0">
                <a:latin typeface="Arial" pitchFamily="34" charset="0"/>
                <a:cs typeface="Arial" pitchFamily="34" charset="0"/>
              </a:rPr>
              <a:t>anthracis</a:t>
            </a:r>
            <a:r>
              <a:rPr lang="en-US" sz="2800" b="1" dirty="0" smtClean="0">
                <a:latin typeface="Arial" pitchFamily="34" charset="0"/>
                <a:cs typeface="Arial" pitchFamily="34" charset="0"/>
              </a:rPr>
              <a:t>. An </a:t>
            </a:r>
            <a:r>
              <a:rPr lang="en-US" sz="2800" b="1" dirty="0" smtClean="0">
                <a:latin typeface="Arial" pitchFamily="34" charset="0"/>
                <a:cs typeface="Arial" pitchFamily="34" charset="0"/>
                <a:hlinkClick r:id="rId3" tooltip="Anthrax vaccines"/>
              </a:rPr>
              <a:t>anthrax vaccine</a:t>
            </a:r>
            <a:r>
              <a:rPr lang="en-US" sz="2800" b="1" dirty="0" smtClean="0">
                <a:latin typeface="Arial" pitchFamily="34" charset="0"/>
                <a:cs typeface="Arial" pitchFamily="34" charset="0"/>
              </a:rPr>
              <a:t> does exist but requires many injections for stable use. When discovered early, anthrax can be cured by administering </a:t>
            </a:r>
            <a:r>
              <a:rPr lang="en-US" sz="2800" b="1" dirty="0" smtClean="0">
                <a:latin typeface="Arial" pitchFamily="34" charset="0"/>
                <a:cs typeface="Arial" pitchFamily="34" charset="0"/>
                <a:hlinkClick r:id="rId4" tooltip="Antibiotic"/>
              </a:rPr>
              <a:t>antibiotics</a:t>
            </a:r>
            <a:r>
              <a:rPr lang="en-US" sz="2800" b="1" dirty="0" smtClean="0">
                <a:latin typeface="Arial" pitchFamily="34" charset="0"/>
                <a:cs typeface="Arial" pitchFamily="34" charset="0"/>
              </a:rPr>
              <a:t> (such as </a:t>
            </a:r>
            <a:r>
              <a:rPr lang="en-US" sz="2800" b="1" dirty="0" smtClean="0">
                <a:latin typeface="Arial" pitchFamily="34" charset="0"/>
                <a:cs typeface="Arial" pitchFamily="34" charset="0"/>
                <a:hlinkClick r:id="rId5" tooltip="Ciprofloxacin"/>
              </a:rPr>
              <a:t>ciprofloxacin</a:t>
            </a:r>
            <a:r>
              <a:rPr lang="en-US" sz="2800" b="1" dirty="0" smtClean="0">
                <a:latin typeface="Arial" pitchFamily="34" charset="0"/>
                <a:cs typeface="Arial" pitchFamily="34" charset="0"/>
              </a:rPr>
              <a:t>).</a:t>
            </a:r>
          </a:p>
          <a:p>
            <a:pPr algn="l">
              <a:buNone/>
            </a:pPr>
            <a:r>
              <a:rPr lang="en-US" sz="2800" b="1" dirty="0" smtClean="0">
                <a:latin typeface="Arial" pitchFamily="34" charset="0"/>
                <a:cs typeface="Arial" pitchFamily="34" charset="0"/>
              </a:rPr>
              <a:t> The anthrax was in a powder form and it was delivered by the mail. </a:t>
            </a:r>
            <a:endParaRPr lang="en-US" sz="300" b="1" dirty="0" smtClean="0">
              <a:latin typeface="Arial" pitchFamily="34" charset="0"/>
              <a:cs typeface="Arial" pitchFamily="34" charset="0"/>
            </a:endParaRPr>
          </a:p>
        </p:txBody>
      </p:sp>
    </p:spTree>
    <p:extLst>
      <p:ext uri="{BB962C8B-B14F-4D97-AF65-F5344CB8AC3E}">
        <p14:creationId xmlns:p14="http://schemas.microsoft.com/office/powerpoint/2010/main" val="3814948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55776" y="188640"/>
            <a:ext cx="3600400" cy="432048"/>
          </a:xfrm>
          <a:solidFill>
            <a:schemeClr val="accent1">
              <a:lumMod val="20000"/>
              <a:lumOff val="80000"/>
            </a:schemeClr>
          </a:solidFill>
          <a:effectLst>
            <a:innerShdw blurRad="114300">
              <a:prstClr val="black"/>
            </a:innerShdw>
          </a:effectLst>
        </p:spPr>
        <p:txBody>
          <a:bodyPr>
            <a:normAutofit fontScale="90000"/>
          </a:bodyPr>
          <a:lstStyle/>
          <a:p>
            <a:r>
              <a:rPr lang="en-US" sz="2800" b="1" dirty="0" smtClean="0">
                <a:solidFill>
                  <a:srgbClr val="FF0000"/>
                </a:solidFill>
                <a:latin typeface="Arial" pitchFamily="34" charset="0"/>
                <a:cs typeface="Arial" pitchFamily="34" charset="0"/>
              </a:rPr>
              <a:t>Category A</a:t>
            </a:r>
            <a:endParaRPr lang="ar-IQ" sz="4000" dirty="0">
              <a:solidFill>
                <a:srgbClr val="FF0000"/>
              </a:solidFill>
              <a:latin typeface="Arial" pitchFamily="34" charset="0"/>
              <a:cs typeface="Arial" pitchFamily="34" charset="0"/>
            </a:endParaRPr>
          </a:p>
        </p:txBody>
      </p:sp>
      <p:sp>
        <p:nvSpPr>
          <p:cNvPr id="3" name="عنصر نائب للمحتوى 2"/>
          <p:cNvSpPr>
            <a:spLocks noGrp="1"/>
          </p:cNvSpPr>
          <p:nvPr>
            <p:ph idx="1"/>
          </p:nvPr>
        </p:nvSpPr>
        <p:spPr>
          <a:xfrm>
            <a:off x="179512" y="692696"/>
            <a:ext cx="8784976" cy="5976664"/>
          </a:xfrm>
          <a:solidFill>
            <a:schemeClr val="accent1">
              <a:lumMod val="20000"/>
              <a:lumOff val="80000"/>
            </a:schemeClr>
          </a:solidFill>
        </p:spPr>
        <p:txBody>
          <a:bodyPr>
            <a:normAutofit/>
          </a:bodyPr>
          <a:lstStyle/>
          <a:p>
            <a:pPr algn="l">
              <a:buNone/>
            </a:pPr>
            <a:endParaRPr lang="en-US" sz="300" b="1" dirty="0" smtClean="0">
              <a:latin typeface="Arial" pitchFamily="34" charset="0"/>
              <a:cs typeface="Arial" pitchFamily="34" charset="0"/>
            </a:endParaRPr>
          </a:p>
          <a:p>
            <a:pPr algn="l">
              <a:buNone/>
            </a:pPr>
            <a:r>
              <a:rPr lang="en-US" sz="2400" b="1" u="sng" dirty="0" smtClean="0">
                <a:solidFill>
                  <a:srgbClr val="C00000"/>
                </a:solidFill>
                <a:latin typeface="Arial" pitchFamily="34" charset="0"/>
                <a:cs typeface="Arial" pitchFamily="34" charset="0"/>
              </a:rPr>
              <a:t>Smallpox </a:t>
            </a:r>
          </a:p>
          <a:p>
            <a:pPr algn="l">
              <a:buNone/>
            </a:pPr>
            <a:r>
              <a:rPr lang="en-US" sz="2400" b="1" dirty="0" smtClean="0">
                <a:latin typeface="Arial" pitchFamily="34" charset="0"/>
                <a:cs typeface="Arial" pitchFamily="34" charset="0"/>
              </a:rPr>
              <a:t>is a highly contagious </a:t>
            </a:r>
            <a:r>
              <a:rPr lang="en-US" sz="2400" b="1" dirty="0" smtClean="0">
                <a:latin typeface="Arial" pitchFamily="34" charset="0"/>
                <a:cs typeface="Arial" pitchFamily="34" charset="0"/>
                <a:hlinkClick r:id="rId2" tooltip="Virus"/>
              </a:rPr>
              <a:t>virus</a:t>
            </a:r>
            <a:r>
              <a:rPr lang="en-US" sz="2400" b="1" dirty="0" smtClean="0">
                <a:latin typeface="Arial" pitchFamily="34" charset="0"/>
                <a:cs typeface="Arial" pitchFamily="34" charset="0"/>
              </a:rPr>
              <a:t>. It is transmitted easily through the atmosphere and has a high </a:t>
            </a:r>
            <a:r>
              <a:rPr lang="en-US" sz="2400" b="1" dirty="0" smtClean="0">
                <a:latin typeface="Arial" pitchFamily="34" charset="0"/>
                <a:cs typeface="Arial" pitchFamily="34" charset="0"/>
                <a:hlinkClick r:id="rId3" tooltip="Mortality rate"/>
              </a:rPr>
              <a:t>mortality rate</a:t>
            </a:r>
            <a:r>
              <a:rPr lang="en-US" sz="2400" b="1" dirty="0" smtClean="0">
                <a:latin typeface="Arial" pitchFamily="34" charset="0"/>
                <a:cs typeface="Arial" pitchFamily="34" charset="0"/>
              </a:rPr>
              <a:t> (20–40%). Smallpox was </a:t>
            </a:r>
            <a:r>
              <a:rPr lang="en-US" sz="2400" b="1" dirty="0" smtClean="0">
                <a:latin typeface="Arial" pitchFamily="34" charset="0"/>
                <a:cs typeface="Arial" pitchFamily="34" charset="0"/>
                <a:hlinkClick r:id="rId4" tooltip="Smallpox"/>
              </a:rPr>
              <a:t>eradicated</a:t>
            </a:r>
            <a:r>
              <a:rPr lang="en-US" sz="2400" b="1" dirty="0" smtClean="0">
                <a:latin typeface="Arial" pitchFamily="34" charset="0"/>
                <a:cs typeface="Arial" pitchFamily="34" charset="0"/>
              </a:rPr>
              <a:t> in the world in the 1970s. However, some virus samples are still available in Russian and American laboratories. </a:t>
            </a:r>
          </a:p>
          <a:p>
            <a:pPr algn="l">
              <a:buNone/>
            </a:pPr>
            <a:endParaRPr lang="en-US" sz="2400" b="1" dirty="0" smtClean="0">
              <a:latin typeface="Arial" pitchFamily="34" charset="0"/>
              <a:cs typeface="Arial" pitchFamily="34" charset="0"/>
            </a:endParaRPr>
          </a:p>
          <a:p>
            <a:pPr algn="l">
              <a:buNone/>
            </a:pPr>
            <a:r>
              <a:rPr lang="en-US" sz="2400" b="1" dirty="0" smtClean="0">
                <a:latin typeface="Arial" pitchFamily="34" charset="0"/>
                <a:cs typeface="Arial" pitchFamily="34" charset="0"/>
              </a:rPr>
              <a:t>Although people born pre-1970 will have been vaccinated for smallpox under the WHO program, the effectiveness of vaccination is limited since the vaccine provides high level of immunity for only 3 to 5 years. Smallpox occurs only in humans, and has no external hosts or vectors.</a:t>
            </a:r>
            <a:r>
              <a:rPr lang="en-US" sz="2800" b="1" dirty="0" smtClean="0">
                <a:latin typeface="Arial" pitchFamily="34" charset="0"/>
                <a:cs typeface="Arial" pitchFamily="34" charset="0"/>
              </a:rPr>
              <a:t> </a:t>
            </a:r>
            <a:endParaRPr lang="ar-IQ" sz="2800" b="1" dirty="0">
              <a:latin typeface="Arial" pitchFamily="34" charset="0"/>
              <a:cs typeface="Arial" pitchFamily="34" charset="0"/>
            </a:endParaRPr>
          </a:p>
        </p:txBody>
      </p:sp>
    </p:spTree>
    <p:extLst>
      <p:ext uri="{BB962C8B-B14F-4D97-AF65-F5344CB8AC3E}">
        <p14:creationId xmlns:p14="http://schemas.microsoft.com/office/powerpoint/2010/main" val="873170764"/>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410</TotalTime>
  <Words>1111</Words>
  <Application>Microsoft Office PowerPoint</Application>
  <PresentationFormat>On-screen Show (4:3)</PresentationFormat>
  <Paragraphs>87</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سمة Office</vt:lpstr>
      <vt:lpstr>Bioterrorism</vt:lpstr>
      <vt:lpstr>Definition</vt:lpstr>
      <vt:lpstr>PowerPoint Presentation</vt:lpstr>
      <vt:lpstr>PowerPoint Presentation</vt:lpstr>
      <vt:lpstr>PowerPoint Presentation</vt:lpstr>
      <vt:lpstr>Types of agents</vt:lpstr>
      <vt:lpstr>Category A</vt:lpstr>
      <vt:lpstr>Category A</vt:lpstr>
      <vt:lpstr>Category A</vt:lpstr>
      <vt:lpstr>PowerPoint Presentation</vt:lpstr>
      <vt:lpstr>PowerPoint Presentation</vt:lpstr>
      <vt:lpstr>PowerPoint Presentation</vt:lpstr>
      <vt:lpstr>Category B</vt:lpstr>
      <vt:lpstr>Category C</vt:lpstr>
      <vt:lpstr>Preparedness</vt:lpstr>
      <vt:lpstr>Preparedness</vt:lpstr>
      <vt:lpstr>Biosurveillance</vt:lpstr>
      <vt:lpstr>Biosurveillance</vt:lpstr>
      <vt:lpstr>Clinical Management of Potential Bioterrorism-Related Conditions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dc:title>
  <dc:creator>الشارقه</dc:creator>
  <cp:lastModifiedBy>Maher</cp:lastModifiedBy>
  <cp:revision>76</cp:revision>
  <dcterms:created xsi:type="dcterms:W3CDTF">2016-01-21T12:21:39Z</dcterms:created>
  <dcterms:modified xsi:type="dcterms:W3CDTF">2024-04-20T18:08:16Z</dcterms:modified>
</cp:coreProperties>
</file>