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4" r:id="rId13"/>
    <p:sldId id="267" r:id="rId14"/>
    <p:sldId id="303" r:id="rId15"/>
    <p:sldId id="281" r:id="rId16"/>
    <p:sldId id="268" r:id="rId17"/>
    <p:sldId id="269" r:id="rId18"/>
    <p:sldId id="270" r:id="rId19"/>
    <p:sldId id="305" r:id="rId20"/>
    <p:sldId id="271" r:id="rId21"/>
    <p:sldId id="272" r:id="rId22"/>
    <p:sldId id="279" r:id="rId23"/>
    <p:sldId id="280" r:id="rId24"/>
    <p:sldId id="273" r:id="rId25"/>
    <p:sldId id="274" r:id="rId26"/>
    <p:sldId id="275" r:id="rId27"/>
    <p:sldId id="276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6" r:id="rId37"/>
    <p:sldId id="292" r:id="rId38"/>
    <p:sldId id="293" r:id="rId39"/>
    <p:sldId id="294" r:id="rId40"/>
    <p:sldId id="297" r:id="rId41"/>
    <p:sldId id="299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9933"/>
    <a:srgbClr val="CC6600"/>
    <a:srgbClr val="FF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10" y="-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B034-9D7A-4178-ACF4-5DD7DC5732E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B97B9-0210-470D-ACE1-2B601E8D6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digestive system occur necessitating certain modifications in the kind and amount of food we can eat and number of meals to be taken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427F-FB17-4E85-8598-3DC283051B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3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427F-FB17-4E85-8598-3DC283051B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Dementia must also represent a worsening of functioning compared to how the person was previously.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427F-FB17-4E85-8598-3DC283051B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Increased or decreased food intake- </a:t>
            </a:r>
            <a:r>
              <a:rPr lang="en-US" dirty="0" smtClean="0"/>
              <a:t>people with dementia may overeat. Reasons for this include forgetting they have recently eaten or being concerned about where the next meal is coming fro</a:t>
            </a:r>
            <a:r>
              <a:rPr lang="en-US" baseline="0" dirty="0" smtClean="0"/>
              <a:t> or they completely forget to take a meal</a:t>
            </a:r>
            <a:r>
              <a:rPr lang="en-US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Altered food choices -</a:t>
            </a:r>
            <a:r>
              <a:rPr lang="en-US" dirty="0" smtClean="0"/>
              <a:t>As a person gets older it is common for the senses of taste and smell to decline, which can lead to food being less palatable. People may have a preference for additional sugar and salt. It is not uncommon for people with dementia to develop a fondness for sweet foods.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Poor Appetite- this</a:t>
            </a:r>
            <a:r>
              <a:rPr lang="en-US" baseline="0" dirty="0" smtClean="0"/>
              <a:t> could be due to depression, tiredness, medication, constipation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427F-FB17-4E85-8598-3DC283051B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427F-FB17-4E85-8598-3DC283051B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427F-FB17-4E85-8598-3DC283051B6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5030" y="330200"/>
            <a:ext cx="739393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3220"/>
            <a:ext cx="8004809" cy="412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6" y="3048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90700" y="1752600"/>
            <a:ext cx="7239000" cy="5856730"/>
          </a:xfrm>
          <a:prstGeom prst="rect">
            <a:avLst/>
          </a:prstGeom>
        </p:spPr>
        <p:txBody>
          <a:bodyPr vert="horz" wrap="square" lIns="0" tIns="92709" rIns="0" bIns="0" rtlCol="0">
            <a:spAutoFit/>
          </a:bodyPr>
          <a:lstStyle/>
          <a:p>
            <a:pPr marL="280670" marR="5080" indent="1217930" algn="ctr">
              <a:lnSpc>
                <a:spcPct val="100000"/>
              </a:lnSpc>
              <a:spcBef>
                <a:spcPts val="100"/>
              </a:spcBef>
            </a:pPr>
            <a:r>
              <a:rPr sz="6000" b="1" spc="5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NUTRITION</a:t>
            </a:r>
            <a:endParaRPr lang="en-US" sz="6000" b="1" spc="535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80670" marR="5080" indent="121793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5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 </a:t>
            </a:r>
          </a:p>
          <a:p>
            <a:pPr marL="280670" marR="5080" indent="121793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5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ELDERLY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</a:t>
            </a:r>
            <a:r>
              <a:rPr lang="ar-IQ" sz="2400" b="1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s-ES" sz="2400" b="1" kern="1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Dr.Yossra</a:t>
            </a:r>
            <a:r>
              <a:rPr lang="es-ES" sz="2400" b="1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b="1" kern="1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K.Al-Robaiaay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s-ES" sz="2400" b="1" kern="1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Assistant</a:t>
            </a:r>
            <a:r>
              <a:rPr lang="es-ES" sz="2400" b="1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s-ES" sz="2400" b="1" kern="1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professor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FICMS </a:t>
            </a:r>
            <a:r>
              <a:rPr lang="es-ES" sz="2400" b="1" kern="1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(FM)</a:t>
            </a:r>
          </a:p>
          <a:p>
            <a:pPr marL="280670" marR="5080" indent="1217930" algn="ctr">
              <a:lnSpc>
                <a:spcPct val="100000"/>
              </a:lnSpc>
              <a:spcBef>
                <a:spcPts val="100"/>
              </a:spcBef>
            </a:pPr>
            <a:endParaRPr lang="en-US" sz="6000" b="1" spc="535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sz="60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2590800"/>
            <a:ext cx="2819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0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45720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143000"/>
                </a:lnTo>
                <a:lnTo>
                  <a:pt x="4572000" y="1143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0010" y="29972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>
                <a:solidFill>
                  <a:srgbClr val="FFFFFF"/>
                </a:solidFill>
              </a:rPr>
              <a:t>Socio </a:t>
            </a:r>
            <a:r>
              <a:rPr spc="-240" dirty="0">
                <a:solidFill>
                  <a:srgbClr val="FFFFFF"/>
                </a:solidFill>
              </a:rPr>
              <a:t>Psychological</a:t>
            </a:r>
            <a:r>
              <a:rPr spc="-190" dirty="0">
                <a:solidFill>
                  <a:srgbClr val="FFFFFF"/>
                </a:solidFill>
              </a:rPr>
              <a:t> </a:t>
            </a:r>
            <a:r>
              <a:rPr spc="-370" dirty="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5" name="object 5"/>
          <p:cNvSpPr/>
          <p:nvPr/>
        </p:nvSpPr>
        <p:spPr>
          <a:xfrm>
            <a:off x="60960" y="1273810"/>
            <a:ext cx="7425690" cy="552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300" y="1736089"/>
            <a:ext cx="1536700" cy="483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47469" y="1808479"/>
            <a:ext cx="26333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5080" indent="-556260">
              <a:lnSpc>
                <a:spcPct val="100000"/>
              </a:lnSpc>
              <a:spcBef>
                <a:spcPts val="100"/>
              </a:spcBef>
            </a:pP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Lack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nutritional 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600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19550" y="3774440"/>
            <a:ext cx="16376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3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51379" y="5450840"/>
            <a:ext cx="11074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Anxiety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28159" y="1431289"/>
            <a:ext cx="2475230" cy="1713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100" y="3096260"/>
            <a:ext cx="2090420" cy="1724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1700" y="4784090"/>
            <a:ext cx="1938020" cy="1891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0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45720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143000"/>
                </a:lnTo>
                <a:lnTo>
                  <a:pt x="4572000" y="1143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0010" y="29972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>
                <a:solidFill>
                  <a:srgbClr val="FFFFFF"/>
                </a:solidFill>
              </a:rPr>
              <a:t>Socio </a:t>
            </a:r>
            <a:r>
              <a:rPr spc="-240" dirty="0">
                <a:solidFill>
                  <a:srgbClr val="FFFFFF"/>
                </a:solidFill>
              </a:rPr>
              <a:t>Psychological</a:t>
            </a:r>
            <a:r>
              <a:rPr spc="-190" dirty="0">
                <a:solidFill>
                  <a:srgbClr val="FFFFFF"/>
                </a:solidFill>
              </a:rPr>
              <a:t> </a:t>
            </a:r>
            <a:r>
              <a:rPr spc="-370" dirty="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5" name="object 5"/>
          <p:cNvSpPr/>
          <p:nvPr/>
        </p:nvSpPr>
        <p:spPr>
          <a:xfrm>
            <a:off x="60960" y="1273810"/>
            <a:ext cx="7425690" cy="552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300" y="1736089"/>
            <a:ext cx="1536700" cy="483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20574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20574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2057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350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4450" y="2555240"/>
            <a:ext cx="2779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75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self-esteem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44958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44958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60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62629" y="4993640"/>
            <a:ext cx="31489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75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independence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87570" y="1663700"/>
            <a:ext cx="2345689" cy="2242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100" y="4100829"/>
            <a:ext cx="2311400" cy="2322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030" y="330200"/>
            <a:ext cx="78879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2120" marR="5080" indent="-1709420" algn="l" rtl="0">
              <a:lnSpc>
                <a:spcPct val="100000"/>
              </a:lnSpc>
              <a:spcBef>
                <a:spcPts val="100"/>
              </a:spcBef>
            </a:pP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 </a:t>
            </a:r>
            <a:r>
              <a:rPr lang="en-US" sz="3600" b="1" spc="-40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</a:t>
            </a:r>
            <a:r>
              <a:rPr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n-US"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n-US"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</a:t>
            </a:r>
            <a:r>
              <a:rPr lang="en-US"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US"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</a:t>
            </a:r>
            <a:r>
              <a:rPr lang="en-US"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n-US"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 </a:t>
            </a:r>
            <a:r>
              <a:rPr lang="en-US" sz="3600" b="1" spc="-6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</a:t>
            </a:r>
            <a:r>
              <a:rPr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</a:t>
            </a:r>
            <a:r>
              <a:rPr lang="en-US"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n-US"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OB</a:t>
            </a:r>
            <a:r>
              <a:rPr lang="en-US"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</a:t>
            </a:r>
            <a:r>
              <a:rPr lang="en-US"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n-US"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</a:t>
            </a:r>
            <a:r>
              <a:rPr lang="en-US"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  </a:t>
            </a:r>
            <a:r>
              <a:rPr lang="en-US" sz="3600" b="1" spc="-5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</a:t>
            </a:r>
            <a:r>
              <a:rPr sz="3600" b="1" spc="-36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AMONG</a:t>
            </a:r>
            <a:r>
              <a:rPr sz="3600" b="1" spc="-23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n-US"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</a:t>
            </a:r>
            <a:r>
              <a:rPr lang="en-US"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</a:t>
            </a:r>
            <a:r>
              <a:rPr lang="en-US"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n-US"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n-US"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sz="3600" b="1" spc="-6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LY</a:t>
            </a:r>
            <a:endParaRPr sz="3600" b="1" spc="-69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12620"/>
            <a:ext cx="5812155" cy="355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40" dirty="0">
                <a:cs typeface="Arial"/>
              </a:rPr>
              <a:t>Obesity</a:t>
            </a:r>
            <a:endParaRPr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cs typeface="Arial"/>
              </a:rPr>
              <a:t>Under </a:t>
            </a:r>
            <a:r>
              <a:rPr sz="3200" dirty="0">
                <a:cs typeface="Arial"/>
              </a:rPr>
              <a:t>nutrition </a:t>
            </a:r>
            <a:r>
              <a:rPr sz="3200" spc="-150" dirty="0">
                <a:cs typeface="Arial"/>
              </a:rPr>
              <a:t>and</a:t>
            </a:r>
            <a:r>
              <a:rPr sz="3200" spc="-405" dirty="0">
                <a:cs typeface="Arial"/>
              </a:rPr>
              <a:t> </a:t>
            </a:r>
            <a:r>
              <a:rPr sz="3200" spc="-30" dirty="0">
                <a:cs typeface="Arial"/>
              </a:rPr>
              <a:t>malnutrition</a:t>
            </a:r>
            <a:endParaRPr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cs typeface="Arial"/>
              </a:rPr>
              <a:t>Osteoporosis</a:t>
            </a:r>
            <a:endParaRPr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5" dirty="0">
                <a:cs typeface="Arial"/>
              </a:rPr>
              <a:t>Cardiovascular</a:t>
            </a:r>
            <a:r>
              <a:rPr sz="3200" spc="-175" dirty="0">
                <a:cs typeface="Arial"/>
              </a:rPr>
              <a:t> </a:t>
            </a:r>
            <a:r>
              <a:rPr sz="3200" spc="-225" dirty="0">
                <a:cs typeface="Arial"/>
              </a:rPr>
              <a:t>diseases</a:t>
            </a:r>
            <a:endParaRPr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5" dirty="0">
                <a:cs typeface="Arial"/>
              </a:rPr>
              <a:t>Diabetes</a:t>
            </a:r>
            <a:endParaRPr sz="32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25" dirty="0">
                <a:cs typeface="Arial"/>
              </a:rPr>
              <a:t>Cancer</a:t>
            </a:r>
            <a:endParaRPr sz="3200"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2286000"/>
            <a:ext cx="2133600" cy="349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36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70860"/>
            <a:ext cx="8826500" cy="2835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914400"/>
            <a:ext cx="8004809" cy="6894195"/>
          </a:xfrm>
        </p:spPr>
        <p:txBody>
          <a:bodyPr/>
          <a:lstStyle/>
          <a:p>
            <a:pPr algn="justLow" rtl="0">
              <a:tabLst>
                <a:tab pos="342900" algn="r"/>
                <a:tab pos="571500" algn="r"/>
              </a:tabLs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</a:rPr>
              <a:t>Malnutrition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is one of the main health problems of the elderly.</a:t>
            </a:r>
          </a:p>
          <a:p>
            <a:pPr algn="justLow" rtl="0">
              <a:tabLst>
                <a:tab pos="342900" algn="r"/>
                <a:tab pos="571500" algn="r"/>
              </a:tabLst>
            </a:pPr>
            <a:r>
              <a:rPr 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</a:rPr>
              <a:t>Predisposing Factors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</a:rPr>
              <a:t>: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marR="0" lvl="0" indent="-342900" algn="justLow" rt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r"/>
                <a:tab pos="571500" algn="r"/>
              </a:tabLst>
            </a:pPr>
            <a:r>
              <a:rPr lang="en-US" sz="3200" dirty="0">
                <a:latin typeface="Calibri" pitchFamily="34" charset="0"/>
                <a:ea typeface="Times New Roman"/>
                <a:cs typeface="Calibri" pitchFamily="34" charset="0"/>
              </a:rPr>
              <a:t>Impaired physiological functioning with aging, including digestion, absorption and metabolism.</a:t>
            </a:r>
          </a:p>
          <a:p>
            <a:pPr marL="342900" marR="0" lvl="0" indent="-342900" algn="justLow" rt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r"/>
                <a:tab pos="571500" algn="r"/>
              </a:tabLst>
            </a:pPr>
            <a:r>
              <a:rPr lang="en-US" sz="3200" dirty="0">
                <a:latin typeface="Calibri" pitchFamily="34" charset="0"/>
                <a:ea typeface="Times New Roman"/>
                <a:cs typeface="Calibri" pitchFamily="34" charset="0"/>
              </a:rPr>
              <a:t>Loss of teeth.</a:t>
            </a:r>
          </a:p>
          <a:p>
            <a:pPr marL="342900" marR="0" lvl="0" indent="-342900" algn="justLow" rt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r"/>
                <a:tab pos="571500" algn="r"/>
              </a:tabLst>
            </a:pPr>
            <a:r>
              <a:rPr lang="en-US" sz="3200" dirty="0">
                <a:latin typeface="Calibri" pitchFamily="34" charset="0"/>
                <a:ea typeface="Times New Roman"/>
                <a:cs typeface="Calibri" pitchFamily="34" charset="0"/>
              </a:rPr>
              <a:t>Chronic disease may be associated with anorexia.</a:t>
            </a:r>
          </a:p>
          <a:p>
            <a:pPr marL="342900" marR="0" lvl="0" indent="-342900" algn="justLow" rtl="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28600" algn="l"/>
                <a:tab pos="342900" algn="r"/>
                <a:tab pos="571500" algn="r"/>
              </a:tabLst>
            </a:pPr>
            <a:r>
              <a:rPr lang="en-US" sz="3200" dirty="0">
                <a:latin typeface="Calibri" pitchFamily="34" charset="0"/>
                <a:ea typeface="Times New Roman"/>
                <a:cs typeface="Calibri" pitchFamily="34" charset="0"/>
              </a:rPr>
              <a:t>Psychological disturbance may </a:t>
            </a:r>
            <a:r>
              <a:rPr lang="en-US" sz="3200" dirty="0" smtClean="0">
                <a:latin typeface="Calibri" pitchFamily="34" charset="0"/>
                <a:ea typeface="Times New Roman"/>
                <a:cs typeface="Calibri" pitchFamily="34" charset="0"/>
              </a:rPr>
              <a:t>be associated </a:t>
            </a:r>
            <a:r>
              <a:rPr lang="en-US" sz="3200" dirty="0">
                <a:latin typeface="Calibri" pitchFamily="34" charset="0"/>
                <a:ea typeface="Times New Roman"/>
                <a:cs typeface="Calibri" pitchFamily="34" charset="0"/>
              </a:rPr>
              <a:t>with anorexia, and neglecting or refusing food.</a:t>
            </a:r>
          </a:p>
          <a:p>
            <a:pPr algn="justLow" rtl="0">
              <a:tabLst>
                <a:tab pos="342900" algn="r"/>
                <a:tab pos="571500" algn="r"/>
              </a:tabLst>
            </a:pPr>
            <a:r>
              <a:rPr lang="en-US" sz="3200" dirty="0"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30200"/>
            <a:ext cx="5906769" cy="1193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What are the nutrients requirement for elderly?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885" y="1588800"/>
            <a:ext cx="61165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Protein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Carbohydrate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Vitamins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Minerals</a:t>
            </a:r>
            <a:endParaRPr lang="en-US" sz="32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Or we can say needs can be explained as:</a:t>
            </a:r>
            <a:endParaRPr lang="en-US" sz="32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/>
              <a:t>Energy giving food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/>
              <a:t>Body building food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/>
              <a:t>Protective food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286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0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8090" y="528320"/>
            <a:ext cx="1607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60" dirty="0">
                <a:latin typeface="Trebuchet MS"/>
                <a:cs typeface="Trebuchet MS"/>
              </a:rPr>
              <a:t>E</a:t>
            </a:r>
            <a:r>
              <a:rPr b="1" spc="-285" dirty="0">
                <a:latin typeface="Trebuchet MS"/>
                <a:cs typeface="Trebuchet MS"/>
              </a:rPr>
              <a:t>n</a:t>
            </a:r>
            <a:r>
              <a:rPr b="1" spc="-275" dirty="0">
                <a:latin typeface="Trebuchet MS"/>
                <a:cs typeface="Trebuchet MS"/>
              </a:rPr>
              <a:t>e</a:t>
            </a:r>
            <a:r>
              <a:rPr b="1" spc="-240" dirty="0">
                <a:latin typeface="Trebuchet MS"/>
                <a:cs typeface="Trebuchet MS"/>
              </a:rPr>
              <a:t>rgy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8063230" cy="28854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10" dirty="0">
                <a:latin typeface="+mj-lt"/>
                <a:cs typeface="Arial"/>
              </a:rPr>
              <a:t>Energy </a:t>
            </a:r>
            <a:r>
              <a:rPr sz="3200" spc="-65" dirty="0">
                <a:latin typeface="+mj-lt"/>
                <a:cs typeface="Arial"/>
              </a:rPr>
              <a:t>requirement</a:t>
            </a:r>
            <a:r>
              <a:rPr sz="3200" spc="-135" dirty="0">
                <a:latin typeface="+mj-lt"/>
                <a:cs typeface="Arial"/>
              </a:rPr>
              <a:t> </a:t>
            </a:r>
            <a:r>
              <a:rPr sz="3200" spc="-165" dirty="0">
                <a:latin typeface="+mj-lt"/>
                <a:cs typeface="Arial"/>
              </a:rPr>
              <a:t>reduces</a:t>
            </a:r>
            <a:endParaRPr sz="3200" dirty="0">
              <a:latin typeface="+mj-lt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spc="-250" dirty="0">
                <a:latin typeface="+mj-lt"/>
                <a:cs typeface="Arial"/>
              </a:rPr>
              <a:t>Basal </a:t>
            </a:r>
            <a:r>
              <a:rPr sz="3200" spc="-90" dirty="0">
                <a:latin typeface="+mj-lt"/>
                <a:cs typeface="Arial"/>
              </a:rPr>
              <a:t>metabolic </a:t>
            </a:r>
            <a:r>
              <a:rPr sz="3200" spc="-55" dirty="0">
                <a:latin typeface="+mj-lt"/>
                <a:cs typeface="Arial"/>
              </a:rPr>
              <a:t>rate </a:t>
            </a:r>
            <a:r>
              <a:rPr sz="3200" spc="-204" dirty="0">
                <a:latin typeface="+mj-lt"/>
                <a:cs typeface="Arial"/>
              </a:rPr>
              <a:t>decreases </a:t>
            </a:r>
            <a:r>
              <a:rPr sz="3200" spc="-145" dirty="0">
                <a:latin typeface="+mj-lt"/>
                <a:cs typeface="Arial"/>
              </a:rPr>
              <a:t>(</a:t>
            </a:r>
            <a:r>
              <a:rPr sz="3200" spc="-145" dirty="0" smtClean="0">
                <a:latin typeface="+mj-lt"/>
                <a:cs typeface="Arial"/>
              </a:rPr>
              <a:t>15-20</a:t>
            </a:r>
            <a:r>
              <a:rPr lang="en-US" sz="3200" spc="-145" dirty="0" smtClean="0">
                <a:latin typeface="+mj-lt"/>
                <a:cs typeface="Arial"/>
              </a:rPr>
              <a:t>%</a:t>
            </a:r>
            <a:r>
              <a:rPr lang="en-US" sz="3200" spc="-90" dirty="0">
                <a:latin typeface="+mj-lt"/>
                <a:cs typeface="Arial"/>
              </a:rPr>
              <a:t>)</a:t>
            </a:r>
            <a:r>
              <a:rPr sz="3200" spc="-90" dirty="0" smtClean="0">
                <a:latin typeface="+mj-lt"/>
                <a:cs typeface="Arial"/>
              </a:rPr>
              <a:t> </a:t>
            </a:r>
            <a:r>
              <a:rPr sz="3200" spc="-135" dirty="0" smtClean="0">
                <a:latin typeface="+mj-lt"/>
                <a:cs typeface="Arial"/>
              </a:rPr>
              <a:t>due </a:t>
            </a:r>
            <a:r>
              <a:rPr sz="3200" spc="40" dirty="0">
                <a:latin typeface="+mj-lt"/>
                <a:cs typeface="Arial"/>
              </a:rPr>
              <a:t>to </a:t>
            </a:r>
            <a:r>
              <a:rPr sz="3200" spc="-130" dirty="0">
                <a:latin typeface="+mj-lt"/>
                <a:cs typeface="Arial"/>
              </a:rPr>
              <a:t>reduced </a:t>
            </a:r>
            <a:r>
              <a:rPr sz="3200" spc="-165" dirty="0">
                <a:latin typeface="+mj-lt"/>
                <a:cs typeface="Arial"/>
              </a:rPr>
              <a:t>muscle</a:t>
            </a:r>
            <a:r>
              <a:rPr sz="3200" spc="555" dirty="0">
                <a:latin typeface="+mj-lt"/>
                <a:cs typeface="Arial"/>
              </a:rPr>
              <a:t> </a:t>
            </a:r>
            <a:r>
              <a:rPr sz="3200" spc="-270" dirty="0" smtClean="0">
                <a:latin typeface="+mj-lt"/>
                <a:cs typeface="Arial"/>
              </a:rPr>
              <a:t>mass</a:t>
            </a:r>
            <a:r>
              <a:rPr lang="en-US" sz="3200" spc="-270" dirty="0">
                <a:latin typeface="+mj-lt"/>
                <a:cs typeface="Arial"/>
              </a:rPr>
              <a:t>.</a:t>
            </a:r>
            <a:endParaRPr sz="32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20" dirty="0">
                <a:latin typeface="+mj-lt"/>
                <a:cs typeface="Arial"/>
              </a:rPr>
              <a:t>Reduced </a:t>
            </a:r>
            <a:r>
              <a:rPr sz="3200" spc="-150" dirty="0">
                <a:latin typeface="+mj-lt"/>
                <a:cs typeface="Arial"/>
              </a:rPr>
              <a:t>physical</a:t>
            </a:r>
            <a:r>
              <a:rPr sz="3200" spc="-135" dirty="0">
                <a:latin typeface="+mj-lt"/>
                <a:cs typeface="Arial"/>
              </a:rPr>
              <a:t> </a:t>
            </a:r>
            <a:r>
              <a:rPr sz="3200" spc="-55" dirty="0">
                <a:latin typeface="+mj-lt"/>
                <a:cs typeface="Arial"/>
              </a:rPr>
              <a:t>activity</a:t>
            </a:r>
            <a:endParaRPr sz="32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5" dirty="0">
                <a:latin typeface="+mj-lt"/>
                <a:cs typeface="Arial"/>
              </a:rPr>
              <a:t>Increase </a:t>
            </a:r>
            <a:r>
              <a:rPr sz="3200" spc="-40" dirty="0">
                <a:latin typeface="+mj-lt"/>
                <a:cs typeface="Arial"/>
              </a:rPr>
              <a:t>in </a:t>
            </a:r>
            <a:r>
              <a:rPr sz="3200" dirty="0">
                <a:latin typeface="+mj-lt"/>
                <a:cs typeface="Arial"/>
              </a:rPr>
              <a:t>fatty</a:t>
            </a:r>
            <a:r>
              <a:rPr sz="3200" spc="-315" dirty="0">
                <a:latin typeface="+mj-lt"/>
                <a:cs typeface="Arial"/>
              </a:rPr>
              <a:t> </a:t>
            </a:r>
            <a:r>
              <a:rPr sz="3200" spc="-140" dirty="0" smtClean="0">
                <a:latin typeface="+mj-lt"/>
                <a:cs typeface="Arial"/>
              </a:rPr>
              <a:t>tissue</a:t>
            </a:r>
            <a:r>
              <a:rPr lang="en-US" sz="3200" spc="-140" dirty="0">
                <a:latin typeface="+mj-lt"/>
                <a:cs typeface="Arial"/>
              </a:rPr>
              <a:t>.</a:t>
            </a:r>
            <a:endParaRPr sz="3200" dirty="0">
              <a:latin typeface="+mj-lt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28568"/>
              </p:ext>
            </p:extLst>
          </p:nvPr>
        </p:nvGraphicFramePr>
        <p:xfrm>
          <a:off x="1313815" y="5029200"/>
          <a:ext cx="6476999" cy="1388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125"/>
                <a:gridCol w="2303779"/>
                <a:gridCol w="2665095"/>
              </a:tblGrid>
              <a:tr h="370840">
                <a:tc gridSpan="2">
                  <a:txBody>
                    <a:bodyPr/>
                    <a:lstStyle/>
                    <a:p>
                      <a:pPr marL="224917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spc="-105" dirty="0">
                          <a:latin typeface="Trebuchet MS"/>
                          <a:cs typeface="Trebuchet MS"/>
                        </a:rPr>
                        <a:t>Sedentary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265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spc="-60" dirty="0">
                          <a:latin typeface="Trebuchet MS"/>
                          <a:cs typeface="Trebuchet MS"/>
                        </a:rPr>
                        <a:t>Moderate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solidFill>
                      <a:srgbClr val="FFFF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5" dirty="0">
                          <a:latin typeface="Arial"/>
                          <a:cs typeface="Arial"/>
                        </a:rPr>
                        <a:t>Male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2ED4D8"/>
                    </a:solidFill>
                  </a:tcPr>
                </a:tc>
                <a:tc>
                  <a:txBody>
                    <a:bodyPr/>
                    <a:lstStyle/>
                    <a:p>
                      <a:pPr marR="67881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9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2800" spc="-90" dirty="0" smtClean="0">
                          <a:latin typeface="Arial"/>
                          <a:cs typeface="Arial"/>
                        </a:rPr>
                        <a:t>900</a:t>
                      </a:r>
                      <a:r>
                        <a:rPr sz="2800" spc="-18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95" dirty="0">
                          <a:latin typeface="Arial"/>
                          <a:cs typeface="Arial"/>
                        </a:rPr>
                        <a:t>kcal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2ED4D8"/>
                    </a:solidFill>
                  </a:tcPr>
                </a:tc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95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lang="en-US" sz="2800" spc="-95" dirty="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2800" spc="-9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95" dirty="0">
                          <a:latin typeface="Arial"/>
                          <a:cs typeface="Arial"/>
                        </a:rPr>
                        <a:t>kcal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2ED4D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14" dirty="0">
                          <a:latin typeface="Arial"/>
                          <a:cs typeface="Arial"/>
                        </a:rPr>
                        <a:t>Female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solidFill>
                      <a:srgbClr val="E780F2"/>
                    </a:solidFill>
                  </a:tcPr>
                </a:tc>
                <a:tc>
                  <a:txBody>
                    <a:bodyPr/>
                    <a:lstStyle/>
                    <a:p>
                      <a:pPr marR="67881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90" dirty="0" smtClean="0">
                          <a:latin typeface="Arial"/>
                          <a:cs typeface="Arial"/>
                        </a:rPr>
                        <a:t>170</a:t>
                      </a:r>
                      <a:r>
                        <a:rPr lang="en-US" sz="2800" spc="-9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800" spc="-95" dirty="0" smtClean="0">
                          <a:latin typeface="Arial"/>
                          <a:cs typeface="Arial"/>
                        </a:rPr>
                        <a:t>kcal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solidFill>
                      <a:srgbClr val="E780F2"/>
                    </a:solidFill>
                  </a:tcPr>
                </a:tc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95" dirty="0" smtClean="0">
                          <a:latin typeface="Arial"/>
                          <a:cs typeface="Arial"/>
                        </a:rPr>
                        <a:t>200</a:t>
                      </a:r>
                      <a:r>
                        <a:rPr lang="en-US" sz="2800" spc="-9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800" spc="-9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95" dirty="0">
                          <a:latin typeface="Arial"/>
                          <a:cs typeface="Arial"/>
                        </a:rPr>
                        <a:t>kcal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solidFill>
                      <a:srgbClr val="E780F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437629" y="0"/>
            <a:ext cx="2706370" cy="2371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7840"/>
            <a:ext cx="45783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8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</a:t>
            </a:r>
            <a:r>
              <a:rPr lang="en-US" b="1" spc="-18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b="1" spc="-18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953375" cy="48183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cs typeface="Arial"/>
              </a:rPr>
              <a:t>Requirement</a:t>
            </a:r>
            <a:r>
              <a:rPr sz="3200" spc="-180" dirty="0">
                <a:cs typeface="Arial"/>
              </a:rPr>
              <a:t> </a:t>
            </a:r>
            <a:r>
              <a:rPr sz="3200" spc="-155" dirty="0">
                <a:cs typeface="Arial"/>
              </a:rPr>
              <a:t>reduces.</a:t>
            </a:r>
            <a:endParaRPr sz="3200" dirty="0">
              <a:cs typeface="Arial"/>
            </a:endParaRPr>
          </a:p>
          <a:p>
            <a:pPr marL="355600" marR="67945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5521960" algn="l"/>
              </a:tabLst>
            </a:pPr>
            <a:r>
              <a:rPr sz="3200" b="1" spc="-100" dirty="0">
                <a:cs typeface="Arial"/>
              </a:rPr>
              <a:t>Impaired </a:t>
            </a:r>
            <a:r>
              <a:rPr sz="3200" b="1" spc="-180" dirty="0">
                <a:cs typeface="Arial"/>
              </a:rPr>
              <a:t>glucose </a:t>
            </a:r>
            <a:r>
              <a:rPr sz="3200" b="1" spc="-85" dirty="0" smtClean="0">
                <a:cs typeface="Arial"/>
              </a:rPr>
              <a:t>tolerance </a:t>
            </a:r>
            <a:r>
              <a:rPr sz="3200" spc="-200" dirty="0">
                <a:cs typeface="Arial"/>
              </a:rPr>
              <a:t>can </a:t>
            </a:r>
            <a:r>
              <a:rPr sz="3200" spc="-130" dirty="0">
                <a:cs typeface="Arial"/>
              </a:rPr>
              <a:t>lead </a:t>
            </a:r>
            <a:r>
              <a:rPr sz="3200" spc="35" dirty="0">
                <a:cs typeface="Arial"/>
              </a:rPr>
              <a:t>to  </a:t>
            </a:r>
            <a:r>
              <a:rPr sz="3200" spc="-135" dirty="0">
                <a:cs typeface="Arial"/>
              </a:rPr>
              <a:t>hypoglycemia,</a:t>
            </a:r>
            <a:r>
              <a:rPr sz="3200" spc="-160" dirty="0">
                <a:cs typeface="Arial"/>
              </a:rPr>
              <a:t> </a:t>
            </a:r>
            <a:r>
              <a:rPr sz="3200" spc="-130" dirty="0">
                <a:cs typeface="Arial"/>
              </a:rPr>
              <a:t>hyperglycemia</a:t>
            </a:r>
            <a:r>
              <a:rPr sz="3200" spc="-130" dirty="0" smtClean="0">
                <a:cs typeface="Arial"/>
              </a:rPr>
              <a:t>, </a:t>
            </a:r>
            <a:r>
              <a:rPr sz="3200" spc="-150" dirty="0" smtClean="0">
                <a:cs typeface="Arial"/>
              </a:rPr>
              <a:t>and </a:t>
            </a:r>
            <a:r>
              <a:rPr sz="3200" spc="-70" dirty="0">
                <a:cs typeface="Arial"/>
              </a:rPr>
              <a:t>type</a:t>
            </a:r>
            <a:r>
              <a:rPr sz="3200" spc="-275" dirty="0">
                <a:cs typeface="Arial"/>
              </a:rPr>
              <a:t> </a:t>
            </a:r>
            <a:r>
              <a:rPr sz="3200" spc="-85" dirty="0">
                <a:cs typeface="Arial"/>
              </a:rPr>
              <a:t>II  </a:t>
            </a:r>
            <a:r>
              <a:rPr sz="3200" spc="-125" dirty="0">
                <a:cs typeface="Arial"/>
              </a:rPr>
              <a:t>diabetes</a:t>
            </a:r>
            <a:r>
              <a:rPr sz="3200" spc="-175" dirty="0">
                <a:cs typeface="Arial"/>
              </a:rPr>
              <a:t> </a:t>
            </a:r>
            <a:r>
              <a:rPr sz="3200" spc="-70" dirty="0">
                <a:cs typeface="Arial"/>
              </a:rPr>
              <a:t>mellitus.</a:t>
            </a:r>
            <a:endParaRPr sz="3200" dirty="0"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spc="-105" dirty="0">
                <a:cs typeface="Arial"/>
              </a:rPr>
              <a:t>Insulin </a:t>
            </a:r>
            <a:r>
              <a:rPr sz="3200" b="1" spc="-85" dirty="0">
                <a:cs typeface="Arial"/>
              </a:rPr>
              <a:t>sensitivity </a:t>
            </a:r>
            <a:r>
              <a:rPr sz="3200" spc="-200" dirty="0">
                <a:cs typeface="Arial"/>
              </a:rPr>
              <a:t>can </a:t>
            </a:r>
            <a:r>
              <a:rPr sz="3200" spc="-150" dirty="0">
                <a:cs typeface="Arial"/>
              </a:rPr>
              <a:t>be </a:t>
            </a:r>
            <a:r>
              <a:rPr sz="3200" spc="-165" dirty="0">
                <a:cs typeface="Arial"/>
              </a:rPr>
              <a:t>enhanced </a:t>
            </a:r>
            <a:r>
              <a:rPr sz="3200" spc="-125" dirty="0">
                <a:cs typeface="Arial"/>
              </a:rPr>
              <a:t>by</a:t>
            </a:r>
            <a:r>
              <a:rPr sz="3200" spc="-330" dirty="0">
                <a:cs typeface="Arial"/>
              </a:rPr>
              <a:t> </a:t>
            </a:r>
            <a:r>
              <a:rPr sz="3200" u="sng" spc="-160" dirty="0">
                <a:cs typeface="Arial"/>
              </a:rPr>
              <a:t>balance  </a:t>
            </a:r>
            <a:r>
              <a:rPr sz="3200" u="sng" spc="-145" dirty="0">
                <a:cs typeface="Arial"/>
              </a:rPr>
              <a:t>energy </a:t>
            </a:r>
            <a:r>
              <a:rPr sz="3200" u="sng" spc="-85" dirty="0">
                <a:cs typeface="Arial"/>
              </a:rPr>
              <a:t>intake, </a:t>
            </a:r>
            <a:r>
              <a:rPr sz="3200" u="sng" spc="-65" dirty="0">
                <a:cs typeface="Arial"/>
              </a:rPr>
              <a:t>weight </a:t>
            </a:r>
            <a:r>
              <a:rPr sz="3200" u="sng" spc="-145" dirty="0">
                <a:cs typeface="Arial"/>
              </a:rPr>
              <a:t>management </a:t>
            </a:r>
            <a:r>
              <a:rPr sz="3200" u="sng" spc="-155" dirty="0">
                <a:cs typeface="Arial"/>
              </a:rPr>
              <a:t>and  </a:t>
            </a:r>
            <a:r>
              <a:rPr sz="3200" u="sng" spc="-100" dirty="0">
                <a:cs typeface="Arial"/>
              </a:rPr>
              <a:t>regular </a:t>
            </a:r>
            <a:r>
              <a:rPr sz="3200" u="sng" spc="-150" dirty="0">
                <a:cs typeface="Arial"/>
              </a:rPr>
              <a:t>physical</a:t>
            </a:r>
            <a:r>
              <a:rPr sz="3200" u="sng" spc="-250" dirty="0">
                <a:cs typeface="Arial"/>
              </a:rPr>
              <a:t> </a:t>
            </a:r>
            <a:r>
              <a:rPr sz="3200" u="sng" spc="-60" dirty="0">
                <a:cs typeface="Arial"/>
              </a:rPr>
              <a:t>activity.</a:t>
            </a:r>
            <a:endParaRPr sz="3200" u="sng" dirty="0">
              <a:cs typeface="Arial"/>
            </a:endParaRPr>
          </a:p>
          <a:p>
            <a:pPr marL="355600" marR="1359535" indent="-342900">
              <a:lnSpc>
                <a:spcPts val="3829"/>
              </a:lnSpc>
              <a:spcBef>
                <a:spcPts val="93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4000" b="1" spc="-14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50%</a:t>
            </a:r>
            <a:r>
              <a:rPr lang="ar-IQ" sz="3200" spc="-145" dirty="0" smtClean="0">
                <a:cs typeface="Arial"/>
              </a:rPr>
              <a:t> </a:t>
            </a:r>
            <a:r>
              <a:rPr sz="3200" spc="-145" dirty="0" smtClean="0">
                <a:cs typeface="Arial"/>
              </a:rPr>
              <a:t>energy </a:t>
            </a:r>
            <a:r>
              <a:rPr sz="3200" spc="-125" dirty="0">
                <a:cs typeface="Arial"/>
              </a:rPr>
              <a:t>should </a:t>
            </a:r>
            <a:r>
              <a:rPr sz="3200" spc="-100" dirty="0">
                <a:cs typeface="Arial"/>
              </a:rPr>
              <a:t>derive</a:t>
            </a:r>
            <a:r>
              <a:rPr sz="3200" spc="-355" dirty="0">
                <a:cs typeface="Arial"/>
              </a:rPr>
              <a:t> </a:t>
            </a:r>
            <a:r>
              <a:rPr sz="3200" spc="-20" dirty="0">
                <a:cs typeface="Arial"/>
              </a:rPr>
              <a:t>from  </a:t>
            </a:r>
            <a:r>
              <a:rPr sz="3200" spc="-105" dirty="0" smtClean="0">
                <a:cs typeface="Arial"/>
              </a:rPr>
              <a:t>carbohydrate</a:t>
            </a:r>
            <a:r>
              <a:rPr lang="en-US" sz="3200" spc="-105" dirty="0">
                <a:cs typeface="Arial"/>
              </a:rPr>
              <a:t>s</a:t>
            </a:r>
            <a:r>
              <a:rPr sz="3200" spc="-105" dirty="0" smtClean="0">
                <a:cs typeface="Arial"/>
              </a:rPr>
              <a:t>.</a:t>
            </a:r>
            <a:endParaRPr sz="3200"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2450" y="0"/>
            <a:ext cx="3511550" cy="219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99179"/>
            <a:ext cx="40951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66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5400" b="1" spc="-3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sz="5400" b="1" spc="-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sz="5400" b="1" spc="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z="5400" b="1" spc="-25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sz="5400" b="1" spc="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sz="5400" b="1" spc="-1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524000"/>
            <a:ext cx="8763000" cy="47320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4000" spc="-200" dirty="0">
                <a:cs typeface="Arial"/>
              </a:rPr>
              <a:t>Decresed </a:t>
            </a:r>
            <a:r>
              <a:rPr sz="4000" spc="-114" dirty="0">
                <a:cs typeface="Arial"/>
              </a:rPr>
              <a:t>skeletal </a:t>
            </a:r>
            <a:r>
              <a:rPr sz="4000" spc="-135" dirty="0">
                <a:cs typeface="Arial"/>
              </a:rPr>
              <a:t>tissue</a:t>
            </a:r>
            <a:r>
              <a:rPr sz="4000" spc="-210" dirty="0">
                <a:cs typeface="Arial"/>
              </a:rPr>
              <a:t> </a:t>
            </a:r>
            <a:r>
              <a:rPr sz="4000" spc="-235" dirty="0">
                <a:cs typeface="Arial"/>
              </a:rPr>
              <a:t>mass.</a:t>
            </a:r>
            <a:endParaRPr sz="4000" dirty="0">
              <a:cs typeface="Arial"/>
            </a:endParaRPr>
          </a:p>
          <a:p>
            <a:pPr marL="355600" marR="28892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4000" spc="-215" dirty="0">
                <a:cs typeface="Arial"/>
              </a:rPr>
              <a:t>Decrease </a:t>
            </a:r>
            <a:r>
              <a:rPr sz="4000" spc="-40" dirty="0">
                <a:cs typeface="Arial"/>
              </a:rPr>
              <a:t>in </a:t>
            </a:r>
            <a:r>
              <a:rPr sz="4000" b="1" spc="-85" dirty="0">
                <a:cs typeface="Arial"/>
              </a:rPr>
              <a:t>store</a:t>
            </a:r>
            <a:r>
              <a:rPr sz="4000" spc="-85" dirty="0">
                <a:cs typeface="Arial"/>
              </a:rPr>
              <a:t> </a:t>
            </a:r>
            <a:r>
              <a:rPr sz="4000" spc="-5" dirty="0">
                <a:cs typeface="Arial"/>
              </a:rPr>
              <a:t>of </a:t>
            </a:r>
            <a:r>
              <a:rPr sz="4000" spc="-35" dirty="0">
                <a:cs typeface="Arial"/>
              </a:rPr>
              <a:t>protein</a:t>
            </a:r>
            <a:r>
              <a:rPr sz="4000" spc="-675" dirty="0">
                <a:cs typeface="Arial"/>
              </a:rPr>
              <a:t> </a:t>
            </a:r>
            <a:r>
              <a:rPr lang="en-US" sz="4000" spc="-675" dirty="0" smtClean="0">
                <a:cs typeface="Arial"/>
              </a:rPr>
              <a:t>      </a:t>
            </a:r>
            <a:r>
              <a:rPr sz="4000" spc="-165" dirty="0" smtClean="0">
                <a:cs typeface="Arial"/>
              </a:rPr>
              <a:t>is </a:t>
            </a:r>
            <a:r>
              <a:rPr sz="4000" spc="-110" dirty="0">
                <a:cs typeface="Arial"/>
              </a:rPr>
              <a:t>inadequate </a:t>
            </a:r>
            <a:r>
              <a:rPr sz="4000" spc="40" dirty="0">
                <a:cs typeface="Arial"/>
              </a:rPr>
              <a:t>to  </a:t>
            </a:r>
            <a:r>
              <a:rPr sz="4000" spc="-80" dirty="0">
                <a:cs typeface="Arial"/>
              </a:rPr>
              <a:t>meet </a:t>
            </a:r>
            <a:r>
              <a:rPr sz="4000" spc="-45" dirty="0">
                <a:cs typeface="Arial"/>
              </a:rPr>
              <a:t>the </a:t>
            </a:r>
            <a:r>
              <a:rPr sz="4000" spc="-145" dirty="0">
                <a:cs typeface="Arial"/>
              </a:rPr>
              <a:t>need </a:t>
            </a:r>
            <a:r>
              <a:rPr sz="4000" spc="-5" dirty="0">
                <a:cs typeface="Arial"/>
              </a:rPr>
              <a:t>of </a:t>
            </a:r>
            <a:r>
              <a:rPr sz="4000" spc="-35" dirty="0">
                <a:cs typeface="Arial"/>
              </a:rPr>
              <a:t>protein</a:t>
            </a:r>
            <a:r>
              <a:rPr sz="4000" spc="-605" dirty="0">
                <a:cs typeface="Arial"/>
              </a:rPr>
              <a:t> </a:t>
            </a:r>
            <a:r>
              <a:rPr sz="4000" spc="-155" dirty="0">
                <a:cs typeface="Arial"/>
              </a:rPr>
              <a:t>synthesis.</a:t>
            </a:r>
            <a:endParaRPr sz="40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4000" spc="-105" dirty="0">
                <a:cs typeface="Arial"/>
              </a:rPr>
              <a:t>Intake </a:t>
            </a:r>
            <a:r>
              <a:rPr sz="4000" dirty="0">
                <a:cs typeface="Arial"/>
              </a:rPr>
              <a:t>of </a:t>
            </a:r>
            <a:r>
              <a:rPr sz="4000" b="1" spc="-11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1.0</a:t>
            </a:r>
            <a:r>
              <a:rPr lang="ar-IQ" sz="4000" b="1" spc="-11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4000" b="1" spc="-114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gm</a:t>
            </a:r>
            <a:r>
              <a:rPr sz="4000" b="1" spc="-11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/kg </a:t>
            </a:r>
            <a:r>
              <a:rPr sz="4000" b="1" spc="-16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is </a:t>
            </a:r>
            <a:r>
              <a:rPr sz="4000" b="1" spc="-1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safe</a:t>
            </a:r>
            <a:r>
              <a:rPr sz="4000" spc="-1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4000" spc="-90" dirty="0">
                <a:cs typeface="Arial"/>
              </a:rPr>
              <a:t>during </a:t>
            </a:r>
            <a:r>
              <a:rPr sz="4000" spc="-60" dirty="0">
                <a:cs typeface="Arial"/>
              </a:rPr>
              <a:t>old</a:t>
            </a:r>
            <a:r>
              <a:rPr sz="4000" spc="-560" dirty="0">
                <a:cs typeface="Arial"/>
              </a:rPr>
              <a:t> </a:t>
            </a:r>
            <a:r>
              <a:rPr sz="4000" spc="-200" dirty="0">
                <a:cs typeface="Arial"/>
              </a:rPr>
              <a:t>age.</a:t>
            </a:r>
            <a:endParaRPr sz="4000" dirty="0"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4000" spc="-90" dirty="0">
                <a:cs typeface="Arial"/>
              </a:rPr>
              <a:t>Protein</a:t>
            </a:r>
            <a:r>
              <a:rPr sz="4000" spc="-180" dirty="0">
                <a:cs typeface="Arial"/>
              </a:rPr>
              <a:t> </a:t>
            </a:r>
            <a:r>
              <a:rPr sz="4000" spc="-75" dirty="0">
                <a:cs typeface="Arial"/>
              </a:rPr>
              <a:t>rich</a:t>
            </a:r>
            <a:r>
              <a:rPr sz="4000" spc="-180" dirty="0">
                <a:cs typeface="Arial"/>
              </a:rPr>
              <a:t> </a:t>
            </a:r>
            <a:r>
              <a:rPr sz="4000" spc="-55" dirty="0">
                <a:cs typeface="Arial"/>
              </a:rPr>
              <a:t>food</a:t>
            </a:r>
            <a:r>
              <a:rPr sz="4000" spc="-175" dirty="0">
                <a:cs typeface="Arial"/>
              </a:rPr>
              <a:t> </a:t>
            </a:r>
            <a:r>
              <a:rPr lang="en-US" sz="4000" spc="15" dirty="0" smtClean="0">
                <a:cs typeface="Arial"/>
              </a:rPr>
              <a:t>like</a:t>
            </a:r>
            <a:r>
              <a:rPr sz="4000" spc="-185" dirty="0" smtClean="0">
                <a:cs typeface="Arial"/>
              </a:rPr>
              <a:t> </a:t>
            </a:r>
            <a:r>
              <a:rPr sz="4000" spc="-55" dirty="0">
                <a:cs typeface="Arial"/>
              </a:rPr>
              <a:t>milk</a:t>
            </a:r>
            <a:r>
              <a:rPr sz="4000" spc="-180" dirty="0">
                <a:cs typeface="Arial"/>
              </a:rPr>
              <a:t> </a:t>
            </a:r>
            <a:r>
              <a:rPr sz="4000" spc="-150" dirty="0">
                <a:cs typeface="Arial"/>
              </a:rPr>
              <a:t>and</a:t>
            </a:r>
            <a:r>
              <a:rPr sz="4000" spc="-175" dirty="0">
                <a:cs typeface="Arial"/>
              </a:rPr>
              <a:t> </a:t>
            </a:r>
            <a:r>
              <a:rPr sz="4000" spc="-105" dirty="0" smtClean="0">
                <a:cs typeface="Arial"/>
              </a:rPr>
              <a:t>c</a:t>
            </a:r>
            <a:r>
              <a:rPr lang="en-US" sz="4000" spc="-105" dirty="0" smtClean="0">
                <a:cs typeface="Arial"/>
              </a:rPr>
              <a:t>urd </a:t>
            </a:r>
            <a:r>
              <a:rPr sz="4000" spc="-125" dirty="0" smtClean="0">
                <a:cs typeface="Arial"/>
              </a:rPr>
              <a:t>should</a:t>
            </a:r>
            <a:r>
              <a:rPr sz="4000" spc="-175" dirty="0" smtClean="0">
                <a:cs typeface="Arial"/>
              </a:rPr>
              <a:t> </a:t>
            </a:r>
            <a:r>
              <a:rPr sz="4000" spc="-150" dirty="0">
                <a:cs typeface="Arial"/>
              </a:rPr>
              <a:t>be  </a:t>
            </a:r>
            <a:r>
              <a:rPr sz="4000" spc="-100" dirty="0">
                <a:cs typeface="Arial"/>
              </a:rPr>
              <a:t>included</a:t>
            </a:r>
            <a:r>
              <a:rPr sz="4000" spc="-100" dirty="0" smtClean="0">
                <a:cs typeface="Arial"/>
              </a:rPr>
              <a:t>.</a:t>
            </a:r>
            <a:endParaRPr sz="4000"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1" y="0"/>
            <a:ext cx="2971798" cy="235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232" y="2133600"/>
            <a:ext cx="8227060" cy="37471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marR="144780" indent="-342900">
              <a:lnSpc>
                <a:spcPct val="999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spc="-215" dirty="0" smtClean="0">
                <a:cs typeface="Arial"/>
              </a:rPr>
              <a:t>Due </a:t>
            </a:r>
            <a:r>
              <a:rPr sz="3600" spc="40" dirty="0">
                <a:cs typeface="Arial"/>
              </a:rPr>
              <a:t>to </a:t>
            </a:r>
            <a:r>
              <a:rPr sz="3600" u="sng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decrease </a:t>
            </a:r>
            <a:r>
              <a:rPr sz="3600" u="sng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appetite </a:t>
            </a:r>
            <a:r>
              <a:rPr sz="3600" spc="-150" dirty="0">
                <a:cs typeface="Arial"/>
              </a:rPr>
              <a:t>and </a:t>
            </a:r>
            <a:r>
              <a:rPr sz="3600" u="sng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poor</a:t>
            </a:r>
            <a:r>
              <a:rPr sz="3600" u="sng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3600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digestion</a:t>
            </a:r>
            <a:r>
              <a:rPr sz="3600" spc="-100" dirty="0">
                <a:cs typeface="Arial"/>
              </a:rPr>
              <a:t>,  </a:t>
            </a:r>
            <a:r>
              <a:rPr sz="3600" spc="-60" dirty="0">
                <a:cs typeface="Arial"/>
              </a:rPr>
              <a:t>old </a:t>
            </a:r>
            <a:r>
              <a:rPr sz="3600" spc="-110" dirty="0">
                <a:cs typeface="Arial"/>
              </a:rPr>
              <a:t>people </a:t>
            </a:r>
            <a:r>
              <a:rPr sz="3600" spc="-175" dirty="0">
                <a:cs typeface="Arial"/>
              </a:rPr>
              <a:t>consume </a:t>
            </a:r>
            <a:r>
              <a:rPr sz="3600" spc="-220" dirty="0">
                <a:cs typeface="Arial"/>
              </a:rPr>
              <a:t>less </a:t>
            </a:r>
            <a:r>
              <a:rPr sz="3600" spc="-35" dirty="0">
                <a:cs typeface="Arial"/>
              </a:rPr>
              <a:t>protein </a:t>
            </a:r>
            <a:r>
              <a:rPr sz="3600" spc="-95" dirty="0">
                <a:cs typeface="Arial"/>
              </a:rPr>
              <a:t>which </a:t>
            </a:r>
            <a:r>
              <a:rPr sz="3600" spc="-170" dirty="0">
                <a:cs typeface="Arial"/>
              </a:rPr>
              <a:t>may  </a:t>
            </a:r>
            <a:r>
              <a:rPr sz="3600" spc="-130" dirty="0">
                <a:cs typeface="Arial"/>
              </a:rPr>
              <a:t>lead </a:t>
            </a:r>
            <a:r>
              <a:rPr sz="3600" spc="40" dirty="0" smtClean="0">
                <a:cs typeface="Arial"/>
              </a:rPr>
              <a:t>to</a:t>
            </a:r>
            <a:r>
              <a:rPr lang="ar-IQ" sz="3600" spc="40" dirty="0" smtClean="0">
                <a:cs typeface="Arial"/>
              </a:rPr>
              <a:t>:</a:t>
            </a:r>
          </a:p>
          <a:p>
            <a:pPr marL="355600" marR="144780" indent="-342900">
              <a:lnSpc>
                <a:spcPct val="999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b="1" spc="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3600" b="1" spc="4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Edema</a:t>
            </a:r>
            <a:r>
              <a:rPr lang="ar-IQ" sz="3600" b="1" spc="-155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</a:p>
          <a:p>
            <a:pPr marL="355600" marR="144780" indent="-342900">
              <a:lnSpc>
                <a:spcPct val="999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600" b="1" spc="-14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A</a:t>
            </a:r>
            <a:r>
              <a:rPr sz="3600" b="1" spc="-14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nemia</a:t>
            </a:r>
            <a:endParaRPr lang="ar-IQ" sz="3600" b="1" spc="-14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55600" marR="144780" indent="-342900">
              <a:lnSpc>
                <a:spcPct val="999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3600" b="1" spc="-35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low</a:t>
            </a:r>
            <a:r>
              <a:rPr sz="3600" b="1" spc="-62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3600" b="1" spc="-62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     </a:t>
            </a:r>
            <a:r>
              <a:rPr sz="3600" b="1" spc="-145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resistance </a:t>
            </a:r>
            <a:r>
              <a:rPr sz="3600" b="1" spc="35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to  </a:t>
            </a:r>
            <a:r>
              <a:rPr sz="3600" b="1" spc="-85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infections.</a:t>
            </a:r>
            <a:endParaRPr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75629" y="0"/>
            <a:ext cx="3468370" cy="235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39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533400"/>
            <a:ext cx="8458200" cy="3048000"/>
          </a:xfrm>
          <a:custGeom>
            <a:avLst/>
            <a:gdLst/>
            <a:ahLst/>
            <a:cxnLst/>
            <a:rect l="l" t="t" r="r" b="b"/>
            <a:pathLst>
              <a:path w="8458200" h="3048000">
                <a:moveTo>
                  <a:pt x="7950200" y="0"/>
                </a:moveTo>
                <a:lnTo>
                  <a:pt x="508000" y="0"/>
                </a:lnTo>
                <a:lnTo>
                  <a:pt x="463029" y="2584"/>
                </a:lnTo>
                <a:lnTo>
                  <a:pt x="418417" y="10133"/>
                </a:lnTo>
                <a:lnTo>
                  <a:pt x="374469" y="22334"/>
                </a:lnTo>
                <a:lnTo>
                  <a:pt x="331490" y="38878"/>
                </a:lnTo>
                <a:lnTo>
                  <a:pt x="289786" y="59454"/>
                </a:lnTo>
                <a:lnTo>
                  <a:pt x="249662" y="83753"/>
                </a:lnTo>
                <a:lnTo>
                  <a:pt x="211425" y="111464"/>
                </a:lnTo>
                <a:lnTo>
                  <a:pt x="175379" y="142277"/>
                </a:lnTo>
                <a:lnTo>
                  <a:pt x="141830" y="175881"/>
                </a:lnTo>
                <a:lnTo>
                  <a:pt x="111084" y="211968"/>
                </a:lnTo>
                <a:lnTo>
                  <a:pt x="83446" y="250225"/>
                </a:lnTo>
                <a:lnTo>
                  <a:pt x="59221" y="290344"/>
                </a:lnTo>
                <a:lnTo>
                  <a:pt x="38716" y="332014"/>
                </a:lnTo>
                <a:lnTo>
                  <a:pt x="22236" y="374925"/>
                </a:lnTo>
                <a:lnTo>
                  <a:pt x="10086" y="418766"/>
                </a:lnTo>
                <a:lnTo>
                  <a:pt x="2572" y="463228"/>
                </a:lnTo>
                <a:lnTo>
                  <a:pt x="0" y="508000"/>
                </a:lnTo>
                <a:lnTo>
                  <a:pt x="0" y="2540000"/>
                </a:lnTo>
                <a:lnTo>
                  <a:pt x="2572" y="2584771"/>
                </a:lnTo>
                <a:lnTo>
                  <a:pt x="10086" y="2629233"/>
                </a:lnTo>
                <a:lnTo>
                  <a:pt x="22236" y="2673074"/>
                </a:lnTo>
                <a:lnTo>
                  <a:pt x="38716" y="2715985"/>
                </a:lnTo>
                <a:lnTo>
                  <a:pt x="59221" y="2757655"/>
                </a:lnTo>
                <a:lnTo>
                  <a:pt x="83446" y="2797774"/>
                </a:lnTo>
                <a:lnTo>
                  <a:pt x="111084" y="2836031"/>
                </a:lnTo>
                <a:lnTo>
                  <a:pt x="141830" y="2872118"/>
                </a:lnTo>
                <a:lnTo>
                  <a:pt x="175379" y="2905722"/>
                </a:lnTo>
                <a:lnTo>
                  <a:pt x="211425" y="2936535"/>
                </a:lnTo>
                <a:lnTo>
                  <a:pt x="249662" y="2964246"/>
                </a:lnTo>
                <a:lnTo>
                  <a:pt x="289786" y="2988545"/>
                </a:lnTo>
                <a:lnTo>
                  <a:pt x="331490" y="3009121"/>
                </a:lnTo>
                <a:lnTo>
                  <a:pt x="374469" y="3025665"/>
                </a:lnTo>
                <a:lnTo>
                  <a:pt x="418417" y="3037866"/>
                </a:lnTo>
                <a:lnTo>
                  <a:pt x="463029" y="3045415"/>
                </a:lnTo>
                <a:lnTo>
                  <a:pt x="508000" y="3048000"/>
                </a:lnTo>
                <a:lnTo>
                  <a:pt x="7950200" y="3048000"/>
                </a:lnTo>
                <a:lnTo>
                  <a:pt x="7994971" y="3045415"/>
                </a:lnTo>
                <a:lnTo>
                  <a:pt x="8039433" y="3037866"/>
                </a:lnTo>
                <a:lnTo>
                  <a:pt x="8083274" y="3025665"/>
                </a:lnTo>
                <a:lnTo>
                  <a:pt x="8126185" y="3009121"/>
                </a:lnTo>
                <a:lnTo>
                  <a:pt x="8167855" y="2988545"/>
                </a:lnTo>
                <a:lnTo>
                  <a:pt x="8207974" y="2964246"/>
                </a:lnTo>
                <a:lnTo>
                  <a:pt x="8246231" y="2936535"/>
                </a:lnTo>
                <a:lnTo>
                  <a:pt x="8282318" y="2905722"/>
                </a:lnTo>
                <a:lnTo>
                  <a:pt x="8315922" y="2872118"/>
                </a:lnTo>
                <a:lnTo>
                  <a:pt x="8346735" y="2836031"/>
                </a:lnTo>
                <a:lnTo>
                  <a:pt x="8374446" y="2797774"/>
                </a:lnTo>
                <a:lnTo>
                  <a:pt x="8398745" y="2757655"/>
                </a:lnTo>
                <a:lnTo>
                  <a:pt x="8419321" y="2715985"/>
                </a:lnTo>
                <a:lnTo>
                  <a:pt x="8435865" y="2673074"/>
                </a:lnTo>
                <a:lnTo>
                  <a:pt x="8448066" y="2629233"/>
                </a:lnTo>
                <a:lnTo>
                  <a:pt x="8455615" y="2584771"/>
                </a:lnTo>
                <a:lnTo>
                  <a:pt x="8458200" y="2540000"/>
                </a:lnTo>
                <a:lnTo>
                  <a:pt x="8458200" y="508000"/>
                </a:lnTo>
                <a:lnTo>
                  <a:pt x="8455615" y="463228"/>
                </a:lnTo>
                <a:lnTo>
                  <a:pt x="8448066" y="418766"/>
                </a:lnTo>
                <a:lnTo>
                  <a:pt x="8435865" y="374925"/>
                </a:lnTo>
                <a:lnTo>
                  <a:pt x="8419321" y="332014"/>
                </a:lnTo>
                <a:lnTo>
                  <a:pt x="8398745" y="290344"/>
                </a:lnTo>
                <a:lnTo>
                  <a:pt x="8374446" y="250225"/>
                </a:lnTo>
                <a:lnTo>
                  <a:pt x="8346735" y="211968"/>
                </a:lnTo>
                <a:lnTo>
                  <a:pt x="8315922" y="175881"/>
                </a:lnTo>
                <a:lnTo>
                  <a:pt x="8282318" y="142277"/>
                </a:lnTo>
                <a:lnTo>
                  <a:pt x="8246231" y="111464"/>
                </a:lnTo>
                <a:lnTo>
                  <a:pt x="8207974" y="83753"/>
                </a:lnTo>
                <a:lnTo>
                  <a:pt x="8167855" y="59454"/>
                </a:lnTo>
                <a:lnTo>
                  <a:pt x="8126185" y="38878"/>
                </a:lnTo>
                <a:lnTo>
                  <a:pt x="8083274" y="22334"/>
                </a:lnTo>
                <a:lnTo>
                  <a:pt x="8039433" y="10133"/>
                </a:lnTo>
                <a:lnTo>
                  <a:pt x="7994971" y="2584"/>
                </a:lnTo>
                <a:lnTo>
                  <a:pt x="795020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533400"/>
            <a:ext cx="8458200" cy="3048000"/>
          </a:xfrm>
          <a:custGeom>
            <a:avLst/>
            <a:gdLst/>
            <a:ahLst/>
            <a:cxnLst/>
            <a:rect l="l" t="t" r="r" b="b"/>
            <a:pathLst>
              <a:path w="8458200" h="3048000">
                <a:moveTo>
                  <a:pt x="508000" y="0"/>
                </a:moveTo>
                <a:lnTo>
                  <a:pt x="463029" y="2584"/>
                </a:lnTo>
                <a:lnTo>
                  <a:pt x="418417" y="10133"/>
                </a:lnTo>
                <a:lnTo>
                  <a:pt x="374469" y="22334"/>
                </a:lnTo>
                <a:lnTo>
                  <a:pt x="331490" y="38878"/>
                </a:lnTo>
                <a:lnTo>
                  <a:pt x="289786" y="59454"/>
                </a:lnTo>
                <a:lnTo>
                  <a:pt x="249662" y="83753"/>
                </a:lnTo>
                <a:lnTo>
                  <a:pt x="211425" y="111464"/>
                </a:lnTo>
                <a:lnTo>
                  <a:pt x="175379" y="142277"/>
                </a:lnTo>
                <a:lnTo>
                  <a:pt x="141830" y="175881"/>
                </a:lnTo>
                <a:lnTo>
                  <a:pt x="111084" y="211968"/>
                </a:lnTo>
                <a:lnTo>
                  <a:pt x="83446" y="250225"/>
                </a:lnTo>
                <a:lnTo>
                  <a:pt x="59221" y="290344"/>
                </a:lnTo>
                <a:lnTo>
                  <a:pt x="38716" y="332014"/>
                </a:lnTo>
                <a:lnTo>
                  <a:pt x="22236" y="374925"/>
                </a:lnTo>
                <a:lnTo>
                  <a:pt x="10086" y="418766"/>
                </a:lnTo>
                <a:lnTo>
                  <a:pt x="2572" y="463228"/>
                </a:lnTo>
                <a:lnTo>
                  <a:pt x="0" y="508000"/>
                </a:lnTo>
                <a:lnTo>
                  <a:pt x="0" y="2540000"/>
                </a:lnTo>
                <a:lnTo>
                  <a:pt x="2572" y="2584771"/>
                </a:lnTo>
                <a:lnTo>
                  <a:pt x="10086" y="2629233"/>
                </a:lnTo>
                <a:lnTo>
                  <a:pt x="22236" y="2673074"/>
                </a:lnTo>
                <a:lnTo>
                  <a:pt x="38716" y="2715985"/>
                </a:lnTo>
                <a:lnTo>
                  <a:pt x="59221" y="2757655"/>
                </a:lnTo>
                <a:lnTo>
                  <a:pt x="83446" y="2797774"/>
                </a:lnTo>
                <a:lnTo>
                  <a:pt x="111084" y="2836031"/>
                </a:lnTo>
                <a:lnTo>
                  <a:pt x="141830" y="2872118"/>
                </a:lnTo>
                <a:lnTo>
                  <a:pt x="175379" y="2905722"/>
                </a:lnTo>
                <a:lnTo>
                  <a:pt x="211425" y="2936535"/>
                </a:lnTo>
                <a:lnTo>
                  <a:pt x="249662" y="2964246"/>
                </a:lnTo>
                <a:lnTo>
                  <a:pt x="289786" y="2988545"/>
                </a:lnTo>
                <a:lnTo>
                  <a:pt x="331490" y="3009121"/>
                </a:lnTo>
                <a:lnTo>
                  <a:pt x="374469" y="3025665"/>
                </a:lnTo>
                <a:lnTo>
                  <a:pt x="418417" y="3037866"/>
                </a:lnTo>
                <a:lnTo>
                  <a:pt x="463029" y="3045415"/>
                </a:lnTo>
                <a:lnTo>
                  <a:pt x="508000" y="3048000"/>
                </a:lnTo>
                <a:lnTo>
                  <a:pt x="7950200" y="3048000"/>
                </a:lnTo>
                <a:lnTo>
                  <a:pt x="7994971" y="3045415"/>
                </a:lnTo>
                <a:lnTo>
                  <a:pt x="8039433" y="3037866"/>
                </a:lnTo>
                <a:lnTo>
                  <a:pt x="8083274" y="3025665"/>
                </a:lnTo>
                <a:lnTo>
                  <a:pt x="8126185" y="3009121"/>
                </a:lnTo>
                <a:lnTo>
                  <a:pt x="8167855" y="2988545"/>
                </a:lnTo>
                <a:lnTo>
                  <a:pt x="8207974" y="2964246"/>
                </a:lnTo>
                <a:lnTo>
                  <a:pt x="8246231" y="2936535"/>
                </a:lnTo>
                <a:lnTo>
                  <a:pt x="8282318" y="2905722"/>
                </a:lnTo>
                <a:lnTo>
                  <a:pt x="8315922" y="2872118"/>
                </a:lnTo>
                <a:lnTo>
                  <a:pt x="8346735" y="2836031"/>
                </a:lnTo>
                <a:lnTo>
                  <a:pt x="8374446" y="2797774"/>
                </a:lnTo>
                <a:lnTo>
                  <a:pt x="8398745" y="2757655"/>
                </a:lnTo>
                <a:lnTo>
                  <a:pt x="8419321" y="2715985"/>
                </a:lnTo>
                <a:lnTo>
                  <a:pt x="8435865" y="2673074"/>
                </a:lnTo>
                <a:lnTo>
                  <a:pt x="8448066" y="2629233"/>
                </a:lnTo>
                <a:lnTo>
                  <a:pt x="8455615" y="2584771"/>
                </a:lnTo>
                <a:lnTo>
                  <a:pt x="8458200" y="2540000"/>
                </a:lnTo>
                <a:lnTo>
                  <a:pt x="8458200" y="508000"/>
                </a:lnTo>
                <a:lnTo>
                  <a:pt x="8455615" y="463228"/>
                </a:lnTo>
                <a:lnTo>
                  <a:pt x="8448066" y="418766"/>
                </a:lnTo>
                <a:lnTo>
                  <a:pt x="8435865" y="374925"/>
                </a:lnTo>
                <a:lnTo>
                  <a:pt x="8419321" y="332014"/>
                </a:lnTo>
                <a:lnTo>
                  <a:pt x="8398745" y="290344"/>
                </a:lnTo>
                <a:lnTo>
                  <a:pt x="8374446" y="250225"/>
                </a:lnTo>
                <a:lnTo>
                  <a:pt x="8346735" y="211968"/>
                </a:lnTo>
                <a:lnTo>
                  <a:pt x="8315922" y="175881"/>
                </a:lnTo>
                <a:lnTo>
                  <a:pt x="8282318" y="142277"/>
                </a:lnTo>
                <a:lnTo>
                  <a:pt x="8246231" y="111464"/>
                </a:lnTo>
                <a:lnTo>
                  <a:pt x="8207974" y="83753"/>
                </a:lnTo>
                <a:lnTo>
                  <a:pt x="8167855" y="59454"/>
                </a:lnTo>
                <a:lnTo>
                  <a:pt x="8126185" y="38878"/>
                </a:lnTo>
                <a:lnTo>
                  <a:pt x="8083274" y="22334"/>
                </a:lnTo>
                <a:lnTo>
                  <a:pt x="8039433" y="10133"/>
                </a:lnTo>
                <a:lnTo>
                  <a:pt x="7994971" y="2584"/>
                </a:lnTo>
                <a:lnTo>
                  <a:pt x="7950200" y="0"/>
                </a:lnTo>
                <a:lnTo>
                  <a:pt x="5080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9200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191000"/>
            <a:ext cx="8458200" cy="2209800"/>
          </a:xfrm>
          <a:custGeom>
            <a:avLst/>
            <a:gdLst/>
            <a:ahLst/>
            <a:cxnLst/>
            <a:rect l="l" t="t" r="r" b="b"/>
            <a:pathLst>
              <a:path w="8458200" h="2209800">
                <a:moveTo>
                  <a:pt x="8089900" y="0"/>
                </a:moveTo>
                <a:lnTo>
                  <a:pt x="368300" y="0"/>
                </a:lnTo>
                <a:lnTo>
                  <a:pt x="322102" y="3729"/>
                </a:lnTo>
                <a:lnTo>
                  <a:pt x="276636" y="14493"/>
                </a:lnTo>
                <a:lnTo>
                  <a:pt x="232529" y="31650"/>
                </a:lnTo>
                <a:lnTo>
                  <a:pt x="190405" y="54562"/>
                </a:lnTo>
                <a:lnTo>
                  <a:pt x="150893" y="82590"/>
                </a:lnTo>
                <a:lnTo>
                  <a:pt x="114617" y="115093"/>
                </a:lnTo>
                <a:lnTo>
                  <a:pt x="82204" y="151433"/>
                </a:lnTo>
                <a:lnTo>
                  <a:pt x="54280" y="190970"/>
                </a:lnTo>
                <a:lnTo>
                  <a:pt x="31472" y="233064"/>
                </a:lnTo>
                <a:lnTo>
                  <a:pt x="14405" y="277077"/>
                </a:lnTo>
                <a:lnTo>
                  <a:pt x="3705" y="322369"/>
                </a:lnTo>
                <a:lnTo>
                  <a:pt x="0" y="368300"/>
                </a:lnTo>
                <a:lnTo>
                  <a:pt x="0" y="1841500"/>
                </a:lnTo>
                <a:lnTo>
                  <a:pt x="3705" y="1887430"/>
                </a:lnTo>
                <a:lnTo>
                  <a:pt x="14405" y="1932722"/>
                </a:lnTo>
                <a:lnTo>
                  <a:pt x="31472" y="1976735"/>
                </a:lnTo>
                <a:lnTo>
                  <a:pt x="54280" y="2018829"/>
                </a:lnTo>
                <a:lnTo>
                  <a:pt x="82204" y="2058366"/>
                </a:lnTo>
                <a:lnTo>
                  <a:pt x="114617" y="2094706"/>
                </a:lnTo>
                <a:lnTo>
                  <a:pt x="150893" y="2127209"/>
                </a:lnTo>
                <a:lnTo>
                  <a:pt x="190405" y="2155237"/>
                </a:lnTo>
                <a:lnTo>
                  <a:pt x="232529" y="2178149"/>
                </a:lnTo>
                <a:lnTo>
                  <a:pt x="276636" y="2195306"/>
                </a:lnTo>
                <a:lnTo>
                  <a:pt x="322102" y="2206070"/>
                </a:lnTo>
                <a:lnTo>
                  <a:pt x="368300" y="2209800"/>
                </a:lnTo>
                <a:lnTo>
                  <a:pt x="8089900" y="2209800"/>
                </a:lnTo>
                <a:lnTo>
                  <a:pt x="8135564" y="2206070"/>
                </a:lnTo>
                <a:lnTo>
                  <a:pt x="8180681" y="2195306"/>
                </a:lnTo>
                <a:lnTo>
                  <a:pt x="8224599" y="2178149"/>
                </a:lnTo>
                <a:lnTo>
                  <a:pt x="8266665" y="2155237"/>
                </a:lnTo>
                <a:lnTo>
                  <a:pt x="8306226" y="2127209"/>
                </a:lnTo>
                <a:lnTo>
                  <a:pt x="8342630" y="2094706"/>
                </a:lnTo>
                <a:lnTo>
                  <a:pt x="8375223" y="2058366"/>
                </a:lnTo>
                <a:lnTo>
                  <a:pt x="8403354" y="2018829"/>
                </a:lnTo>
                <a:lnTo>
                  <a:pt x="8426370" y="1976735"/>
                </a:lnTo>
                <a:lnTo>
                  <a:pt x="8443618" y="1932722"/>
                </a:lnTo>
                <a:lnTo>
                  <a:pt x="8454445" y="1887430"/>
                </a:lnTo>
                <a:lnTo>
                  <a:pt x="8458200" y="1841500"/>
                </a:lnTo>
                <a:lnTo>
                  <a:pt x="8458200" y="368300"/>
                </a:lnTo>
                <a:lnTo>
                  <a:pt x="8454445" y="322369"/>
                </a:lnTo>
                <a:lnTo>
                  <a:pt x="8443618" y="277077"/>
                </a:lnTo>
                <a:lnTo>
                  <a:pt x="8426370" y="233064"/>
                </a:lnTo>
                <a:lnTo>
                  <a:pt x="8403354" y="190970"/>
                </a:lnTo>
                <a:lnTo>
                  <a:pt x="8375223" y="151433"/>
                </a:lnTo>
                <a:lnTo>
                  <a:pt x="8342629" y="115093"/>
                </a:lnTo>
                <a:lnTo>
                  <a:pt x="8306226" y="82590"/>
                </a:lnTo>
                <a:lnTo>
                  <a:pt x="8266665" y="54562"/>
                </a:lnTo>
                <a:lnTo>
                  <a:pt x="8224599" y="31650"/>
                </a:lnTo>
                <a:lnTo>
                  <a:pt x="8180681" y="14493"/>
                </a:lnTo>
                <a:lnTo>
                  <a:pt x="8135564" y="3729"/>
                </a:lnTo>
                <a:lnTo>
                  <a:pt x="808990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4191000"/>
            <a:ext cx="8458200" cy="2209800"/>
          </a:xfrm>
          <a:custGeom>
            <a:avLst/>
            <a:gdLst/>
            <a:ahLst/>
            <a:cxnLst/>
            <a:rect l="l" t="t" r="r" b="b"/>
            <a:pathLst>
              <a:path w="8458200" h="2209800">
                <a:moveTo>
                  <a:pt x="368300" y="0"/>
                </a:moveTo>
                <a:lnTo>
                  <a:pt x="322102" y="3729"/>
                </a:lnTo>
                <a:lnTo>
                  <a:pt x="276636" y="14493"/>
                </a:lnTo>
                <a:lnTo>
                  <a:pt x="232529" y="31650"/>
                </a:lnTo>
                <a:lnTo>
                  <a:pt x="190405" y="54562"/>
                </a:lnTo>
                <a:lnTo>
                  <a:pt x="150893" y="82590"/>
                </a:lnTo>
                <a:lnTo>
                  <a:pt x="114617" y="115093"/>
                </a:lnTo>
                <a:lnTo>
                  <a:pt x="82204" y="151433"/>
                </a:lnTo>
                <a:lnTo>
                  <a:pt x="54280" y="190970"/>
                </a:lnTo>
                <a:lnTo>
                  <a:pt x="31472" y="233064"/>
                </a:lnTo>
                <a:lnTo>
                  <a:pt x="14405" y="277077"/>
                </a:lnTo>
                <a:lnTo>
                  <a:pt x="3705" y="322369"/>
                </a:lnTo>
                <a:lnTo>
                  <a:pt x="0" y="368300"/>
                </a:lnTo>
                <a:lnTo>
                  <a:pt x="0" y="1841500"/>
                </a:lnTo>
                <a:lnTo>
                  <a:pt x="3705" y="1887430"/>
                </a:lnTo>
                <a:lnTo>
                  <a:pt x="14405" y="1932722"/>
                </a:lnTo>
                <a:lnTo>
                  <a:pt x="31472" y="1976735"/>
                </a:lnTo>
                <a:lnTo>
                  <a:pt x="54280" y="2018829"/>
                </a:lnTo>
                <a:lnTo>
                  <a:pt x="82204" y="2058366"/>
                </a:lnTo>
                <a:lnTo>
                  <a:pt x="114617" y="2094706"/>
                </a:lnTo>
                <a:lnTo>
                  <a:pt x="150893" y="2127209"/>
                </a:lnTo>
                <a:lnTo>
                  <a:pt x="190405" y="2155237"/>
                </a:lnTo>
                <a:lnTo>
                  <a:pt x="232529" y="2178149"/>
                </a:lnTo>
                <a:lnTo>
                  <a:pt x="276636" y="2195306"/>
                </a:lnTo>
                <a:lnTo>
                  <a:pt x="322102" y="2206070"/>
                </a:lnTo>
                <a:lnTo>
                  <a:pt x="368300" y="2209800"/>
                </a:lnTo>
                <a:lnTo>
                  <a:pt x="8089900" y="2209800"/>
                </a:lnTo>
                <a:lnTo>
                  <a:pt x="8135564" y="2206070"/>
                </a:lnTo>
                <a:lnTo>
                  <a:pt x="8180681" y="2195306"/>
                </a:lnTo>
                <a:lnTo>
                  <a:pt x="8224599" y="2178149"/>
                </a:lnTo>
                <a:lnTo>
                  <a:pt x="8266665" y="2155237"/>
                </a:lnTo>
                <a:lnTo>
                  <a:pt x="8306226" y="2127209"/>
                </a:lnTo>
                <a:lnTo>
                  <a:pt x="8342630" y="2094706"/>
                </a:lnTo>
                <a:lnTo>
                  <a:pt x="8375223" y="2058366"/>
                </a:lnTo>
                <a:lnTo>
                  <a:pt x="8403354" y="2018829"/>
                </a:lnTo>
                <a:lnTo>
                  <a:pt x="8426370" y="1976735"/>
                </a:lnTo>
                <a:lnTo>
                  <a:pt x="8443618" y="1932722"/>
                </a:lnTo>
                <a:lnTo>
                  <a:pt x="8454445" y="1887430"/>
                </a:lnTo>
                <a:lnTo>
                  <a:pt x="8458200" y="1841500"/>
                </a:lnTo>
                <a:lnTo>
                  <a:pt x="8458200" y="368300"/>
                </a:lnTo>
                <a:lnTo>
                  <a:pt x="8454445" y="322369"/>
                </a:lnTo>
                <a:lnTo>
                  <a:pt x="8443618" y="277077"/>
                </a:lnTo>
                <a:lnTo>
                  <a:pt x="8426370" y="233064"/>
                </a:lnTo>
                <a:lnTo>
                  <a:pt x="8403354" y="190970"/>
                </a:lnTo>
                <a:lnTo>
                  <a:pt x="8375223" y="151433"/>
                </a:lnTo>
                <a:lnTo>
                  <a:pt x="8342629" y="115093"/>
                </a:lnTo>
                <a:lnTo>
                  <a:pt x="8306226" y="82590"/>
                </a:lnTo>
                <a:lnTo>
                  <a:pt x="8266665" y="54562"/>
                </a:lnTo>
                <a:lnTo>
                  <a:pt x="8224599" y="31650"/>
                </a:lnTo>
                <a:lnTo>
                  <a:pt x="8180681" y="14493"/>
                </a:lnTo>
                <a:lnTo>
                  <a:pt x="8135564" y="3729"/>
                </a:lnTo>
                <a:lnTo>
                  <a:pt x="8089900" y="0"/>
                </a:lnTo>
                <a:lnTo>
                  <a:pt x="368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92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795020"/>
            <a:ext cx="7916545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spc="-195" dirty="0">
                <a:latin typeface="Trebuchet MS"/>
                <a:cs typeface="Trebuchet MS"/>
              </a:rPr>
              <a:t>Geriatrics: </a:t>
            </a:r>
            <a:r>
              <a:rPr sz="3200" spc="-45" dirty="0">
                <a:latin typeface="Arial"/>
                <a:cs typeface="Arial"/>
              </a:rPr>
              <a:t>the </a:t>
            </a:r>
            <a:r>
              <a:rPr sz="3200" spc="-125" dirty="0">
                <a:latin typeface="Arial"/>
                <a:cs typeface="Arial"/>
              </a:rPr>
              <a:t>branch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65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medicine </a:t>
            </a:r>
            <a:r>
              <a:rPr sz="3200" spc="-130" dirty="0">
                <a:latin typeface="Arial"/>
                <a:cs typeface="Arial"/>
              </a:rPr>
              <a:t>dealing  </a:t>
            </a:r>
            <a:r>
              <a:rPr sz="3200" spc="15" dirty="0">
                <a:latin typeface="Arial"/>
                <a:cs typeface="Arial"/>
              </a:rPr>
              <a:t>with </a:t>
            </a:r>
            <a:r>
              <a:rPr sz="3200" spc="-75" dirty="0">
                <a:latin typeface="Arial"/>
                <a:cs typeface="Arial"/>
              </a:rPr>
              <a:t>health </a:t>
            </a:r>
            <a:r>
              <a:rPr sz="3200" spc="-114" dirty="0">
                <a:latin typeface="Arial"/>
                <a:cs typeface="Arial"/>
              </a:rPr>
              <a:t>problems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45" dirty="0">
                <a:latin typeface="Arial"/>
                <a:cs typeface="Arial"/>
              </a:rPr>
              <a:t>the </a:t>
            </a:r>
            <a:r>
              <a:rPr sz="3200" spc="-80" dirty="0">
                <a:latin typeface="Arial"/>
                <a:cs typeface="Arial"/>
              </a:rPr>
              <a:t>elderly </a:t>
            </a:r>
            <a:r>
              <a:rPr sz="3200" spc="-85" dirty="0">
                <a:latin typeface="Arial"/>
                <a:cs typeface="Arial"/>
              </a:rPr>
              <a:t>i.e.  </a:t>
            </a:r>
            <a:r>
              <a:rPr sz="3200" spc="-130" dirty="0">
                <a:latin typeface="Arial"/>
                <a:cs typeface="Arial"/>
              </a:rPr>
              <a:t>delaying </a:t>
            </a:r>
            <a:r>
              <a:rPr sz="3200" spc="-45" dirty="0">
                <a:latin typeface="Arial"/>
                <a:cs typeface="Arial"/>
              </a:rPr>
              <a:t>the </a:t>
            </a:r>
            <a:r>
              <a:rPr sz="3200" spc="-114" dirty="0">
                <a:latin typeface="Arial"/>
                <a:cs typeface="Arial"/>
              </a:rPr>
              <a:t>onset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45" dirty="0">
                <a:latin typeface="Arial"/>
                <a:cs typeface="Arial"/>
              </a:rPr>
              <a:t>severely </a:t>
            </a:r>
            <a:r>
              <a:rPr sz="3200" spc="-120" dirty="0">
                <a:latin typeface="Arial"/>
                <a:cs typeface="Arial"/>
              </a:rPr>
              <a:t>degenerating  </a:t>
            </a:r>
            <a:r>
              <a:rPr sz="3200" spc="-190" dirty="0">
                <a:latin typeface="Arial"/>
                <a:cs typeface="Arial"/>
              </a:rPr>
              <a:t>aspects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80" dirty="0">
                <a:latin typeface="Arial"/>
                <a:cs typeface="Arial"/>
              </a:rPr>
              <a:t>aging </a:t>
            </a:r>
            <a:r>
              <a:rPr sz="3200" spc="-155" dirty="0">
                <a:latin typeface="Arial"/>
                <a:cs typeface="Arial"/>
              </a:rPr>
              <a:t>and </a:t>
            </a:r>
            <a:r>
              <a:rPr sz="3200" spc="-50" dirty="0">
                <a:latin typeface="Arial"/>
                <a:cs typeface="Arial"/>
              </a:rPr>
              <a:t>treating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210" dirty="0">
                <a:latin typeface="Arial"/>
                <a:cs typeface="Arial"/>
              </a:rPr>
              <a:t>disease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spc="-45" dirty="0" smtClean="0">
                <a:latin typeface="Arial"/>
                <a:cs typeface="Arial"/>
              </a:rPr>
              <a:t>the</a:t>
            </a:r>
            <a:r>
              <a:rPr lang="en-US" sz="3200" spc="-45" dirty="0" smtClean="0">
                <a:latin typeface="Arial"/>
                <a:cs typeface="Arial"/>
              </a:rPr>
              <a:t> elderly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80" dirty="0" smtClean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512309"/>
            <a:ext cx="7934959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spc="-165" dirty="0">
                <a:latin typeface="Trebuchet MS"/>
                <a:cs typeface="Trebuchet MS"/>
              </a:rPr>
              <a:t>Gerontology: </a:t>
            </a:r>
            <a:r>
              <a:rPr sz="3200" i="1" spc="-114" dirty="0">
                <a:latin typeface="Trebuchet MS"/>
                <a:cs typeface="Trebuchet MS"/>
              </a:rPr>
              <a:t>Broad </a:t>
            </a:r>
            <a:r>
              <a:rPr sz="3200" i="1" spc="-130" dirty="0">
                <a:latin typeface="Trebuchet MS"/>
                <a:cs typeface="Trebuchet MS"/>
              </a:rPr>
              <a:t>area </a:t>
            </a:r>
            <a:r>
              <a:rPr sz="3200" i="1" spc="-195" dirty="0">
                <a:latin typeface="Trebuchet MS"/>
                <a:cs typeface="Trebuchet MS"/>
              </a:rPr>
              <a:t>of </a:t>
            </a:r>
            <a:r>
              <a:rPr sz="3200" i="1" spc="-155" dirty="0">
                <a:latin typeface="Trebuchet MS"/>
                <a:cs typeface="Trebuchet MS"/>
              </a:rPr>
              <a:t>science</a:t>
            </a:r>
            <a:r>
              <a:rPr sz="3200" i="1" spc="-630" dirty="0">
                <a:latin typeface="Trebuchet MS"/>
                <a:cs typeface="Trebuchet MS"/>
              </a:rPr>
              <a:t> </a:t>
            </a:r>
            <a:r>
              <a:rPr sz="3200" i="1" spc="-150" dirty="0">
                <a:latin typeface="Trebuchet MS"/>
                <a:cs typeface="Trebuchet MS"/>
              </a:rPr>
              <a:t>concerned  </a:t>
            </a:r>
            <a:r>
              <a:rPr sz="3200" i="1" spc="-190" dirty="0">
                <a:latin typeface="Trebuchet MS"/>
                <a:cs typeface="Trebuchet MS"/>
              </a:rPr>
              <a:t>with </a:t>
            </a:r>
            <a:r>
              <a:rPr sz="3200" i="1" spc="-215" dirty="0">
                <a:latin typeface="Trebuchet MS"/>
                <a:cs typeface="Trebuchet MS"/>
              </a:rPr>
              <a:t>all </a:t>
            </a:r>
            <a:r>
              <a:rPr sz="3200" i="1" spc="-204" dirty="0">
                <a:latin typeface="Trebuchet MS"/>
                <a:cs typeface="Trebuchet MS"/>
              </a:rPr>
              <a:t>the </a:t>
            </a:r>
            <a:r>
              <a:rPr sz="3200" i="1" spc="-155" dirty="0">
                <a:latin typeface="Trebuchet MS"/>
                <a:cs typeface="Trebuchet MS"/>
              </a:rPr>
              <a:t>psychological, </a:t>
            </a:r>
            <a:r>
              <a:rPr sz="3200" i="1" spc="-180" dirty="0">
                <a:latin typeface="Trebuchet MS"/>
                <a:cs typeface="Trebuchet MS"/>
              </a:rPr>
              <a:t>social, </a:t>
            </a:r>
            <a:r>
              <a:rPr sz="3200" i="1" spc="-170" dirty="0">
                <a:latin typeface="Trebuchet MS"/>
                <a:cs typeface="Trebuchet MS"/>
              </a:rPr>
              <a:t>economic,  </a:t>
            </a:r>
            <a:r>
              <a:rPr sz="3200" i="1" spc="-145" dirty="0">
                <a:latin typeface="Trebuchet MS"/>
                <a:cs typeface="Trebuchet MS"/>
              </a:rPr>
              <a:t>physiological </a:t>
            </a:r>
            <a:r>
              <a:rPr sz="3200" i="1" spc="-100" dirty="0">
                <a:latin typeface="Trebuchet MS"/>
                <a:cs typeface="Trebuchet MS"/>
              </a:rPr>
              <a:t>and </a:t>
            </a:r>
            <a:r>
              <a:rPr sz="3200" i="1" spc="-170" dirty="0">
                <a:latin typeface="Trebuchet MS"/>
                <a:cs typeface="Trebuchet MS"/>
              </a:rPr>
              <a:t>medical </a:t>
            </a:r>
            <a:r>
              <a:rPr sz="3200" i="1" spc="-175" dirty="0">
                <a:latin typeface="Trebuchet MS"/>
                <a:cs typeface="Trebuchet MS"/>
              </a:rPr>
              <a:t>problem </a:t>
            </a:r>
            <a:r>
              <a:rPr sz="3200" i="1" spc="-195" dirty="0">
                <a:latin typeface="Trebuchet MS"/>
                <a:cs typeface="Trebuchet MS"/>
              </a:rPr>
              <a:t>of</a:t>
            </a:r>
            <a:r>
              <a:rPr sz="3200" i="1" spc="-690" dirty="0">
                <a:latin typeface="Trebuchet MS"/>
                <a:cs typeface="Trebuchet MS"/>
              </a:rPr>
              <a:t> </a:t>
            </a:r>
            <a:r>
              <a:rPr sz="3200" i="1" spc="-235" dirty="0">
                <a:latin typeface="Trebuchet MS"/>
                <a:cs typeface="Trebuchet MS"/>
              </a:rPr>
              <a:t>elderly.</a:t>
            </a:r>
            <a:endParaRPr sz="3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53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97840"/>
            <a:ext cx="43732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1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r>
              <a:rPr sz="5400" spc="-295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5400" spc="15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sz="5400" spc="-14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5400" spc="-14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sz="5400" spc="-14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65770" cy="510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209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cs typeface="Arial"/>
              </a:rPr>
              <a:t>Dementia </a:t>
            </a:r>
            <a:r>
              <a:rPr sz="3200" spc="-150" dirty="0">
                <a:cs typeface="Arial"/>
              </a:rPr>
              <a:t>and </a:t>
            </a:r>
            <a:r>
              <a:rPr sz="3200" spc="-430" dirty="0">
                <a:cs typeface="Arial"/>
              </a:rPr>
              <a:t>CVD </a:t>
            </a:r>
            <a:r>
              <a:rPr lang="ar-IQ" sz="3200" spc="-430" dirty="0" smtClean="0">
                <a:cs typeface="Arial"/>
              </a:rPr>
              <a:t> </a:t>
            </a:r>
            <a:r>
              <a:rPr sz="3200" spc="-175" dirty="0" smtClean="0">
                <a:cs typeface="Arial"/>
              </a:rPr>
              <a:t>may </a:t>
            </a:r>
            <a:r>
              <a:rPr sz="3200" spc="-170" dirty="0">
                <a:cs typeface="Arial"/>
              </a:rPr>
              <a:t>share </a:t>
            </a:r>
            <a:r>
              <a:rPr sz="3200" spc="-110" dirty="0">
                <a:cs typeface="Arial"/>
              </a:rPr>
              <a:t>risk  </a:t>
            </a:r>
            <a:r>
              <a:rPr sz="3200" spc="-95" dirty="0">
                <a:cs typeface="Arial"/>
              </a:rPr>
              <a:t>factors </a:t>
            </a:r>
            <a:r>
              <a:rPr sz="3200" spc="-80" dirty="0">
                <a:cs typeface="Arial"/>
              </a:rPr>
              <a:t>like </a:t>
            </a:r>
            <a:r>
              <a:rPr sz="3200" spc="-114" dirty="0">
                <a:cs typeface="Arial"/>
              </a:rPr>
              <a:t>high </a:t>
            </a:r>
            <a:r>
              <a:rPr sz="3200" spc="-85" dirty="0">
                <a:cs typeface="Arial"/>
              </a:rPr>
              <a:t>intake </a:t>
            </a:r>
            <a:r>
              <a:rPr sz="3200" spc="-5" dirty="0">
                <a:cs typeface="Arial"/>
              </a:rPr>
              <a:t>of </a:t>
            </a:r>
            <a:r>
              <a:rPr sz="3200" spc="-65" dirty="0">
                <a:cs typeface="Arial"/>
              </a:rPr>
              <a:t>dietary  </a:t>
            </a:r>
            <a:r>
              <a:rPr sz="3200" spc="5" dirty="0">
                <a:cs typeface="Arial"/>
              </a:rPr>
              <a:t>total</a:t>
            </a:r>
            <a:r>
              <a:rPr sz="3200" spc="-175" dirty="0">
                <a:cs typeface="Arial"/>
              </a:rPr>
              <a:t> </a:t>
            </a:r>
            <a:r>
              <a:rPr sz="3200" spc="-25" dirty="0">
                <a:cs typeface="Arial"/>
              </a:rPr>
              <a:t>fat.</a:t>
            </a:r>
            <a:endParaRPr sz="3200" dirty="0">
              <a:cs typeface="Arial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790"/>
              </a:spcBef>
              <a:buChar char="•"/>
              <a:tabLst>
                <a:tab pos="355600" algn="l"/>
              </a:tabLst>
            </a:pPr>
            <a:r>
              <a:rPr sz="3200" spc="-229" dirty="0">
                <a:cs typeface="Arial"/>
              </a:rPr>
              <a:t>Emphasis </a:t>
            </a:r>
            <a:r>
              <a:rPr sz="3200" spc="-125" dirty="0">
                <a:cs typeface="Arial"/>
              </a:rPr>
              <a:t>should </a:t>
            </a:r>
            <a:r>
              <a:rPr sz="3200" spc="-150" dirty="0">
                <a:cs typeface="Arial"/>
              </a:rPr>
              <a:t>be </a:t>
            </a:r>
            <a:r>
              <a:rPr sz="3200" spc="-145" dirty="0">
                <a:cs typeface="Arial"/>
              </a:rPr>
              <a:t>placed </a:t>
            </a:r>
            <a:r>
              <a:rPr sz="3200" spc="-100" dirty="0">
                <a:cs typeface="Arial"/>
              </a:rPr>
              <a:t>on </a:t>
            </a:r>
            <a:r>
              <a:rPr sz="3200" b="1" spc="-120" dirty="0">
                <a:cs typeface="Arial"/>
              </a:rPr>
              <a:t>reducing</a:t>
            </a:r>
            <a:r>
              <a:rPr sz="3200" spc="-120" dirty="0">
                <a:cs typeface="Arial"/>
              </a:rPr>
              <a:t> </a:t>
            </a:r>
            <a:r>
              <a:rPr sz="3200" spc="-45" dirty="0">
                <a:cs typeface="Arial"/>
              </a:rPr>
              <a:t>the  </a:t>
            </a:r>
            <a:r>
              <a:rPr sz="3200" spc="-85" dirty="0">
                <a:cs typeface="Arial"/>
              </a:rPr>
              <a:t>intake </a:t>
            </a:r>
            <a:r>
              <a:rPr sz="3200" dirty="0">
                <a:cs typeface="Arial"/>
              </a:rPr>
              <a:t>of </a:t>
            </a:r>
            <a:r>
              <a:rPr sz="3200" b="1" spc="-95" dirty="0">
                <a:cs typeface="Arial"/>
              </a:rPr>
              <a:t>saturated</a:t>
            </a:r>
            <a:r>
              <a:rPr sz="3200" spc="-95" dirty="0">
                <a:cs typeface="Arial"/>
              </a:rPr>
              <a:t> </a:t>
            </a:r>
            <a:r>
              <a:rPr sz="3200" dirty="0">
                <a:cs typeface="Arial"/>
              </a:rPr>
              <a:t>fat </a:t>
            </a:r>
            <a:r>
              <a:rPr sz="3200" spc="-155" dirty="0">
                <a:cs typeface="Arial"/>
              </a:rPr>
              <a:t>and </a:t>
            </a:r>
            <a:r>
              <a:rPr sz="3200" spc="-160" dirty="0">
                <a:cs typeface="Arial"/>
              </a:rPr>
              <a:t>choosing </a:t>
            </a:r>
            <a:r>
              <a:rPr sz="3200" b="1" spc="-105" dirty="0" smtClean="0">
                <a:cs typeface="Arial"/>
              </a:rPr>
              <a:t>mono</a:t>
            </a:r>
            <a:r>
              <a:rPr lang="en-US" sz="3200" spc="-105" dirty="0" smtClean="0">
                <a:cs typeface="Arial"/>
              </a:rPr>
              <a:t>un</a:t>
            </a:r>
            <a:r>
              <a:rPr sz="3200" spc="-95" dirty="0" smtClean="0">
                <a:cs typeface="Arial"/>
              </a:rPr>
              <a:t>saturated </a:t>
            </a:r>
            <a:r>
              <a:rPr sz="3200" spc="-25" dirty="0">
                <a:cs typeface="Arial"/>
              </a:rPr>
              <a:t>or </a:t>
            </a:r>
            <a:r>
              <a:rPr sz="3200" b="1" spc="-85" dirty="0" smtClean="0">
                <a:cs typeface="Arial"/>
              </a:rPr>
              <a:t>poly</a:t>
            </a:r>
            <a:r>
              <a:rPr lang="en-US" sz="3200" spc="-85" dirty="0" smtClean="0">
                <a:cs typeface="Arial"/>
              </a:rPr>
              <a:t>un</a:t>
            </a:r>
            <a:r>
              <a:rPr sz="3200" spc="-95" dirty="0" smtClean="0">
                <a:cs typeface="Arial"/>
              </a:rPr>
              <a:t>saturated </a:t>
            </a:r>
            <a:r>
              <a:rPr sz="3200" dirty="0">
                <a:cs typeface="Arial"/>
              </a:rPr>
              <a:t>fat</a:t>
            </a:r>
            <a:r>
              <a:rPr sz="3200" spc="-595" dirty="0">
                <a:cs typeface="Arial"/>
              </a:rPr>
              <a:t> </a:t>
            </a:r>
            <a:r>
              <a:rPr sz="3200" spc="-175" dirty="0">
                <a:cs typeface="Arial"/>
              </a:rPr>
              <a:t>sources.</a:t>
            </a:r>
            <a:endParaRPr sz="3200" dirty="0">
              <a:cs typeface="Arial"/>
            </a:endParaRPr>
          </a:p>
          <a:p>
            <a:pPr marL="355600" marR="5080" indent="-342900" algn="just">
              <a:lnSpc>
                <a:spcPct val="999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spc="-95" dirty="0">
                <a:cs typeface="Arial"/>
              </a:rPr>
              <a:t>Sufficient </a:t>
            </a:r>
            <a:r>
              <a:rPr sz="3200" spc="-85" dirty="0">
                <a:cs typeface="Arial"/>
              </a:rPr>
              <a:t>intake </a:t>
            </a:r>
            <a:r>
              <a:rPr sz="3200" spc="-5" dirty="0">
                <a:cs typeface="Arial"/>
              </a:rPr>
              <a:t>of </a:t>
            </a:r>
            <a:r>
              <a:rPr lang="en-US" sz="3200" spc="-170" dirty="0" smtClean="0">
                <a:cs typeface="Arial"/>
              </a:rPr>
              <a:t>omega </a:t>
            </a:r>
            <a:r>
              <a:rPr sz="3200" spc="-170" dirty="0" smtClean="0">
                <a:cs typeface="Arial"/>
              </a:rPr>
              <a:t>-3 </a:t>
            </a:r>
            <a:r>
              <a:rPr sz="3200" dirty="0">
                <a:cs typeface="Arial"/>
              </a:rPr>
              <a:t>fatty </a:t>
            </a:r>
            <a:r>
              <a:rPr sz="3200" spc="-190" dirty="0">
                <a:cs typeface="Arial"/>
              </a:rPr>
              <a:t>acids </a:t>
            </a:r>
            <a:r>
              <a:rPr sz="3200" spc="-145" dirty="0">
                <a:cs typeface="Arial"/>
              </a:rPr>
              <a:t>helps </a:t>
            </a:r>
            <a:r>
              <a:rPr sz="3200" spc="-40" dirty="0">
                <a:cs typeface="Arial"/>
              </a:rPr>
              <a:t>in  </a:t>
            </a:r>
            <a:r>
              <a:rPr sz="3200" spc="-140" dirty="0">
                <a:cs typeface="Arial"/>
              </a:rPr>
              <a:t>visual </a:t>
            </a:r>
            <a:r>
              <a:rPr sz="3200" spc="-95" dirty="0">
                <a:cs typeface="Arial"/>
              </a:rPr>
              <a:t>acuity, </a:t>
            </a:r>
            <a:r>
              <a:rPr sz="3200" spc="-70" dirty="0">
                <a:cs typeface="Arial"/>
              </a:rPr>
              <a:t>hair </a:t>
            </a:r>
            <a:r>
              <a:rPr sz="3200" spc="-180" dirty="0">
                <a:cs typeface="Arial"/>
              </a:rPr>
              <a:t>loss, </a:t>
            </a:r>
            <a:r>
              <a:rPr sz="3200" spc="-135" dirty="0">
                <a:cs typeface="Arial"/>
              </a:rPr>
              <a:t>tissue </a:t>
            </a:r>
            <a:r>
              <a:rPr sz="3200" spc="-65" dirty="0">
                <a:cs typeface="Arial"/>
              </a:rPr>
              <a:t>inflammation,  improper </a:t>
            </a:r>
            <a:r>
              <a:rPr sz="3200" spc="-100" dirty="0">
                <a:cs typeface="Arial"/>
              </a:rPr>
              <a:t>digestion, </a:t>
            </a:r>
            <a:r>
              <a:rPr sz="3200" spc="-60" dirty="0">
                <a:cs typeface="Arial"/>
              </a:rPr>
              <a:t>poor </a:t>
            </a:r>
            <a:r>
              <a:rPr sz="3200" spc="-114" dirty="0">
                <a:cs typeface="Arial"/>
              </a:rPr>
              <a:t>kidney </a:t>
            </a:r>
            <a:r>
              <a:rPr sz="3200" spc="-50" dirty="0">
                <a:cs typeface="Arial"/>
              </a:rPr>
              <a:t>function </a:t>
            </a:r>
            <a:r>
              <a:rPr sz="3200" spc="-155" dirty="0">
                <a:cs typeface="Arial"/>
              </a:rPr>
              <a:t>and  </a:t>
            </a:r>
            <a:r>
              <a:rPr sz="3200" spc="-80" dirty="0">
                <a:cs typeface="Arial"/>
              </a:rPr>
              <a:t>mental</a:t>
            </a:r>
            <a:r>
              <a:rPr sz="3200" spc="-175" dirty="0">
                <a:cs typeface="Arial"/>
              </a:rPr>
              <a:t> </a:t>
            </a:r>
            <a:r>
              <a:rPr sz="3200" spc="-140" dirty="0">
                <a:cs typeface="Arial"/>
              </a:rPr>
              <a:t>depression.</a:t>
            </a:r>
            <a:endParaRPr sz="3200"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9719" y="72389"/>
            <a:ext cx="2494279" cy="3182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477" y="510794"/>
            <a:ext cx="2487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40" dirty="0">
                <a:solidFill>
                  <a:srgbClr val="BF0000"/>
                </a:solidFill>
                <a:latin typeface="Times New Roman"/>
                <a:cs typeface="Times New Roman"/>
              </a:rPr>
              <a:t>M</a:t>
            </a:r>
            <a:r>
              <a:rPr spc="45" dirty="0">
                <a:solidFill>
                  <a:srgbClr val="BF0000"/>
                </a:solidFill>
                <a:latin typeface="Times New Roman"/>
                <a:cs typeface="Times New Roman"/>
              </a:rPr>
              <a:t>i</a:t>
            </a:r>
            <a:r>
              <a:rPr spc="285" dirty="0">
                <a:solidFill>
                  <a:srgbClr val="BF0000"/>
                </a:solidFill>
                <a:latin typeface="Times New Roman"/>
                <a:cs typeface="Times New Roman"/>
              </a:rPr>
              <a:t>n</a:t>
            </a:r>
            <a:r>
              <a:rPr spc="25" dirty="0">
                <a:solidFill>
                  <a:srgbClr val="BF0000"/>
                </a:solidFill>
                <a:latin typeface="Times New Roman"/>
                <a:cs typeface="Times New Roman"/>
              </a:rPr>
              <a:t>e</a:t>
            </a:r>
            <a:r>
              <a:rPr spc="140" dirty="0">
                <a:solidFill>
                  <a:srgbClr val="BF0000"/>
                </a:solidFill>
                <a:latin typeface="Times New Roman"/>
                <a:cs typeface="Times New Roman"/>
              </a:rPr>
              <a:t>r</a:t>
            </a:r>
            <a:r>
              <a:rPr spc="45" dirty="0">
                <a:solidFill>
                  <a:srgbClr val="BF0000"/>
                </a:solidFill>
                <a:latin typeface="Times New Roman"/>
                <a:cs typeface="Times New Roman"/>
              </a:rPr>
              <a:t>al</a:t>
            </a:r>
            <a:r>
              <a:rPr spc="2685" dirty="0">
                <a:solidFill>
                  <a:srgbClr val="BF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1214" y="1212850"/>
            <a:ext cx="7772400" cy="2113787"/>
          </a:xfrm>
          <a:custGeom>
            <a:avLst/>
            <a:gdLst/>
            <a:ahLst/>
            <a:cxnLst/>
            <a:rect l="l" t="t" r="r" b="b"/>
            <a:pathLst>
              <a:path w="7772400" h="1676400">
                <a:moveTo>
                  <a:pt x="7493000" y="0"/>
                </a:moveTo>
                <a:lnTo>
                  <a:pt x="279400" y="0"/>
                </a:lnTo>
                <a:lnTo>
                  <a:pt x="233024" y="4982"/>
                </a:lnTo>
                <a:lnTo>
                  <a:pt x="187799" y="19163"/>
                </a:lnTo>
                <a:lnTo>
                  <a:pt x="144874" y="41392"/>
                </a:lnTo>
                <a:lnTo>
                  <a:pt x="105397" y="70520"/>
                </a:lnTo>
                <a:lnTo>
                  <a:pt x="70520" y="105397"/>
                </a:lnTo>
                <a:lnTo>
                  <a:pt x="41392" y="144874"/>
                </a:lnTo>
                <a:lnTo>
                  <a:pt x="19163" y="187799"/>
                </a:lnTo>
                <a:lnTo>
                  <a:pt x="4982" y="233024"/>
                </a:lnTo>
                <a:lnTo>
                  <a:pt x="0" y="279400"/>
                </a:lnTo>
                <a:lnTo>
                  <a:pt x="0" y="1397000"/>
                </a:lnTo>
                <a:lnTo>
                  <a:pt x="4982" y="1443375"/>
                </a:lnTo>
                <a:lnTo>
                  <a:pt x="19163" y="1488600"/>
                </a:lnTo>
                <a:lnTo>
                  <a:pt x="41392" y="1531525"/>
                </a:lnTo>
                <a:lnTo>
                  <a:pt x="70520" y="1571002"/>
                </a:lnTo>
                <a:lnTo>
                  <a:pt x="105397" y="1605879"/>
                </a:lnTo>
                <a:lnTo>
                  <a:pt x="144874" y="1635007"/>
                </a:lnTo>
                <a:lnTo>
                  <a:pt x="187799" y="1657236"/>
                </a:lnTo>
                <a:lnTo>
                  <a:pt x="233024" y="1671417"/>
                </a:lnTo>
                <a:lnTo>
                  <a:pt x="279400" y="1676400"/>
                </a:lnTo>
                <a:lnTo>
                  <a:pt x="7493000" y="1676400"/>
                </a:lnTo>
                <a:lnTo>
                  <a:pt x="7539375" y="1671417"/>
                </a:lnTo>
                <a:lnTo>
                  <a:pt x="7584600" y="1657236"/>
                </a:lnTo>
                <a:lnTo>
                  <a:pt x="7627525" y="1635007"/>
                </a:lnTo>
                <a:lnTo>
                  <a:pt x="7667002" y="1605879"/>
                </a:lnTo>
                <a:lnTo>
                  <a:pt x="7701879" y="1571002"/>
                </a:lnTo>
                <a:lnTo>
                  <a:pt x="7731007" y="1531525"/>
                </a:lnTo>
                <a:lnTo>
                  <a:pt x="7753236" y="1488600"/>
                </a:lnTo>
                <a:lnTo>
                  <a:pt x="7767417" y="1443375"/>
                </a:lnTo>
                <a:lnTo>
                  <a:pt x="7772400" y="1397000"/>
                </a:lnTo>
                <a:lnTo>
                  <a:pt x="7772400" y="279400"/>
                </a:lnTo>
                <a:lnTo>
                  <a:pt x="7767417" y="233024"/>
                </a:lnTo>
                <a:lnTo>
                  <a:pt x="7753236" y="187799"/>
                </a:lnTo>
                <a:lnTo>
                  <a:pt x="7731007" y="144874"/>
                </a:lnTo>
                <a:lnTo>
                  <a:pt x="7701879" y="105397"/>
                </a:lnTo>
                <a:lnTo>
                  <a:pt x="7667002" y="70520"/>
                </a:lnTo>
                <a:lnTo>
                  <a:pt x="7627525" y="41392"/>
                </a:lnTo>
                <a:lnTo>
                  <a:pt x="7584600" y="19163"/>
                </a:lnTo>
                <a:lnTo>
                  <a:pt x="7539375" y="4982"/>
                </a:lnTo>
                <a:lnTo>
                  <a:pt x="7493000" y="0"/>
                </a:lnTo>
                <a:close/>
              </a:path>
            </a:pathLst>
          </a:custGeom>
          <a:solidFill>
            <a:srgbClr val="E78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12849"/>
            <a:ext cx="7772400" cy="2113787"/>
          </a:xfrm>
          <a:custGeom>
            <a:avLst/>
            <a:gdLst/>
            <a:ahLst/>
            <a:cxnLst/>
            <a:rect l="l" t="t" r="r" b="b"/>
            <a:pathLst>
              <a:path w="7772400" h="1676400">
                <a:moveTo>
                  <a:pt x="279400" y="0"/>
                </a:moveTo>
                <a:lnTo>
                  <a:pt x="233024" y="4982"/>
                </a:lnTo>
                <a:lnTo>
                  <a:pt x="187799" y="19163"/>
                </a:lnTo>
                <a:lnTo>
                  <a:pt x="144874" y="41392"/>
                </a:lnTo>
                <a:lnTo>
                  <a:pt x="105397" y="70520"/>
                </a:lnTo>
                <a:lnTo>
                  <a:pt x="70520" y="105397"/>
                </a:lnTo>
                <a:lnTo>
                  <a:pt x="41392" y="144874"/>
                </a:lnTo>
                <a:lnTo>
                  <a:pt x="19163" y="187799"/>
                </a:lnTo>
                <a:lnTo>
                  <a:pt x="4982" y="233024"/>
                </a:lnTo>
                <a:lnTo>
                  <a:pt x="0" y="279400"/>
                </a:lnTo>
                <a:lnTo>
                  <a:pt x="0" y="1397000"/>
                </a:lnTo>
                <a:lnTo>
                  <a:pt x="4982" y="1443375"/>
                </a:lnTo>
                <a:lnTo>
                  <a:pt x="19163" y="1488600"/>
                </a:lnTo>
                <a:lnTo>
                  <a:pt x="41392" y="1531525"/>
                </a:lnTo>
                <a:lnTo>
                  <a:pt x="70520" y="1571002"/>
                </a:lnTo>
                <a:lnTo>
                  <a:pt x="105397" y="1605879"/>
                </a:lnTo>
                <a:lnTo>
                  <a:pt x="144874" y="1635007"/>
                </a:lnTo>
                <a:lnTo>
                  <a:pt x="187799" y="1657236"/>
                </a:lnTo>
                <a:lnTo>
                  <a:pt x="233024" y="1671417"/>
                </a:lnTo>
                <a:lnTo>
                  <a:pt x="279400" y="1676400"/>
                </a:lnTo>
                <a:lnTo>
                  <a:pt x="7493000" y="1676400"/>
                </a:lnTo>
                <a:lnTo>
                  <a:pt x="7539375" y="1671417"/>
                </a:lnTo>
                <a:lnTo>
                  <a:pt x="7584600" y="1657236"/>
                </a:lnTo>
                <a:lnTo>
                  <a:pt x="7627525" y="1635007"/>
                </a:lnTo>
                <a:lnTo>
                  <a:pt x="7667002" y="1605879"/>
                </a:lnTo>
                <a:lnTo>
                  <a:pt x="7701879" y="1571002"/>
                </a:lnTo>
                <a:lnTo>
                  <a:pt x="7731007" y="1531525"/>
                </a:lnTo>
                <a:lnTo>
                  <a:pt x="7753236" y="1488600"/>
                </a:lnTo>
                <a:lnTo>
                  <a:pt x="7767417" y="1443375"/>
                </a:lnTo>
                <a:lnTo>
                  <a:pt x="7772400" y="1397000"/>
                </a:lnTo>
                <a:lnTo>
                  <a:pt x="7772400" y="279400"/>
                </a:lnTo>
                <a:lnTo>
                  <a:pt x="7767417" y="233024"/>
                </a:lnTo>
                <a:lnTo>
                  <a:pt x="7753236" y="187799"/>
                </a:lnTo>
                <a:lnTo>
                  <a:pt x="7731007" y="144874"/>
                </a:lnTo>
                <a:lnTo>
                  <a:pt x="7701879" y="105397"/>
                </a:lnTo>
                <a:lnTo>
                  <a:pt x="7667002" y="70520"/>
                </a:lnTo>
                <a:lnTo>
                  <a:pt x="7627525" y="41392"/>
                </a:lnTo>
                <a:lnTo>
                  <a:pt x="7584600" y="19163"/>
                </a:lnTo>
                <a:lnTo>
                  <a:pt x="7539375" y="4982"/>
                </a:lnTo>
                <a:lnTo>
                  <a:pt x="7493000" y="0"/>
                </a:lnTo>
                <a:lnTo>
                  <a:pt x="2794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0" y="289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8750" y="1245483"/>
            <a:ext cx="8794750" cy="5306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3360">
              <a:lnSpc>
                <a:spcPct val="100000"/>
              </a:lnSpc>
              <a:spcBef>
                <a:spcPts val="100"/>
              </a:spcBef>
            </a:pPr>
            <a:r>
              <a:rPr sz="3200" b="1" spc="-12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ebuchet MS"/>
              </a:rPr>
              <a:t>Calcium:</a:t>
            </a:r>
            <a:r>
              <a:rPr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ebuchet MS"/>
              </a:rPr>
              <a:t> </a:t>
            </a:r>
            <a:r>
              <a:rPr sz="3200" b="1" spc="-9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ebuchet MS"/>
              </a:rPr>
              <a:t>800</a:t>
            </a:r>
            <a:r>
              <a:rPr lang="en-US" sz="3200" b="1" spc="-9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ebuchet MS"/>
              </a:rPr>
              <a:t> </a:t>
            </a:r>
            <a:r>
              <a:rPr sz="3200" b="1" spc="-9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ebuchet MS"/>
              </a:rPr>
              <a:t>mg/day</a:t>
            </a:r>
            <a:endParaRPr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rebuchet MS"/>
            </a:endParaRPr>
          </a:p>
          <a:p>
            <a:pPr marL="12700" marR="1356360">
              <a:lnSpc>
                <a:spcPct val="100000"/>
              </a:lnSpc>
            </a:pPr>
            <a:r>
              <a:rPr sz="3200" spc="-140" dirty="0" smtClean="0">
                <a:latin typeface="+mj-lt"/>
                <a:cs typeface="Arial"/>
              </a:rPr>
              <a:t>To </a:t>
            </a:r>
            <a:r>
              <a:rPr sz="3200" spc="-85" dirty="0">
                <a:latin typeface="+mj-lt"/>
                <a:cs typeface="Arial"/>
              </a:rPr>
              <a:t>compensate </a:t>
            </a:r>
            <a:r>
              <a:rPr sz="3200" spc="-135" dirty="0">
                <a:latin typeface="+mj-lt"/>
                <a:cs typeface="Arial"/>
              </a:rPr>
              <a:t>age </a:t>
            </a:r>
            <a:r>
              <a:rPr sz="3200" spc="-40" dirty="0">
                <a:latin typeface="+mj-lt"/>
                <a:cs typeface="Arial"/>
              </a:rPr>
              <a:t>related </a:t>
            </a:r>
            <a:r>
              <a:rPr sz="3200" spc="-70" dirty="0">
                <a:latin typeface="+mj-lt"/>
                <a:cs typeface="Arial"/>
              </a:rPr>
              <a:t>bone </a:t>
            </a:r>
            <a:r>
              <a:rPr sz="3200" spc="-100" dirty="0">
                <a:latin typeface="+mj-lt"/>
                <a:cs typeface="Arial"/>
              </a:rPr>
              <a:t>loss, </a:t>
            </a:r>
            <a:r>
              <a:rPr sz="3200" spc="20" dirty="0">
                <a:latin typeface="+mj-lt"/>
                <a:cs typeface="Arial"/>
              </a:rPr>
              <a:t>to </a:t>
            </a:r>
            <a:r>
              <a:rPr sz="3200" spc="-50" dirty="0">
                <a:latin typeface="+mj-lt"/>
                <a:cs typeface="Arial"/>
              </a:rPr>
              <a:t>improve </a:t>
            </a:r>
            <a:r>
              <a:rPr sz="3200" spc="-80" dirty="0">
                <a:latin typeface="+mj-lt"/>
                <a:cs typeface="Arial"/>
              </a:rPr>
              <a:t>calcium </a:t>
            </a:r>
            <a:r>
              <a:rPr sz="3200" spc="-95" dirty="0">
                <a:latin typeface="+mj-lt"/>
                <a:cs typeface="Arial"/>
              </a:rPr>
              <a:t>balance </a:t>
            </a:r>
            <a:r>
              <a:rPr sz="3200" spc="-85" dirty="0">
                <a:latin typeface="+mj-lt"/>
                <a:cs typeface="Arial"/>
              </a:rPr>
              <a:t>and </a:t>
            </a:r>
            <a:r>
              <a:rPr sz="3200" spc="20" dirty="0">
                <a:latin typeface="+mj-lt"/>
                <a:cs typeface="Arial"/>
              </a:rPr>
              <a:t>to  </a:t>
            </a:r>
            <a:r>
              <a:rPr sz="3200" spc="-105" dirty="0">
                <a:latin typeface="+mj-lt"/>
                <a:cs typeface="Arial"/>
              </a:rPr>
              <a:t>decrease </a:t>
            </a:r>
            <a:r>
              <a:rPr sz="3200" spc="-80" dirty="0">
                <a:latin typeface="+mj-lt"/>
                <a:cs typeface="Arial"/>
              </a:rPr>
              <a:t>prevalence </a:t>
            </a:r>
            <a:r>
              <a:rPr sz="3200" spc="-5" dirty="0">
                <a:latin typeface="+mj-lt"/>
                <a:cs typeface="Arial"/>
              </a:rPr>
              <a:t>of</a:t>
            </a:r>
            <a:r>
              <a:rPr sz="3200" spc="-105" dirty="0">
                <a:latin typeface="+mj-lt"/>
                <a:cs typeface="Arial"/>
              </a:rPr>
              <a:t> </a:t>
            </a:r>
            <a:r>
              <a:rPr sz="3200" spc="-35" dirty="0">
                <a:latin typeface="+mj-lt"/>
                <a:cs typeface="Arial"/>
              </a:rPr>
              <a:t>fracture</a:t>
            </a:r>
            <a:r>
              <a:rPr sz="3200" spc="-35" dirty="0" smtClean="0">
                <a:latin typeface="+mj-lt"/>
                <a:cs typeface="Arial"/>
              </a:rPr>
              <a:t>.</a:t>
            </a:r>
            <a:endParaRPr lang="en-US" sz="3200" spc="-35" dirty="0" smtClean="0">
              <a:latin typeface="+mj-lt"/>
              <a:cs typeface="Arial"/>
            </a:endParaRPr>
          </a:p>
          <a:p>
            <a:pPr marL="12700" marR="1356360">
              <a:lnSpc>
                <a:spcPct val="100000"/>
              </a:lnSpc>
            </a:pPr>
            <a:endParaRPr lang="en-US" sz="2800" spc="-35" dirty="0">
              <a:latin typeface="+mj-lt"/>
              <a:cs typeface="Arial"/>
            </a:endParaRPr>
          </a:p>
          <a:p>
            <a:pPr marL="12700" marR="1434465">
              <a:lnSpc>
                <a:spcPct val="100000"/>
              </a:lnSpc>
            </a:pPr>
            <a:r>
              <a:rPr sz="3200" spc="-245" dirty="0" smtClean="0">
                <a:latin typeface="+mj-lt"/>
                <a:cs typeface="Arial"/>
              </a:rPr>
              <a:t>Ca </a:t>
            </a:r>
            <a:r>
              <a:rPr sz="3200" spc="-50" dirty="0">
                <a:latin typeface="+mj-lt"/>
                <a:cs typeface="Arial"/>
              </a:rPr>
              <a:t>absorption </a:t>
            </a:r>
            <a:r>
              <a:rPr sz="3200" spc="-55" dirty="0">
                <a:latin typeface="+mj-lt"/>
                <a:cs typeface="Arial"/>
              </a:rPr>
              <a:t>efficiency </a:t>
            </a:r>
            <a:r>
              <a:rPr sz="3200" spc="-110" dirty="0">
                <a:latin typeface="+mj-lt"/>
                <a:cs typeface="Arial"/>
              </a:rPr>
              <a:t>decreases, </a:t>
            </a:r>
            <a:r>
              <a:rPr sz="3200" spc="-35" dirty="0">
                <a:latin typeface="+mj-lt"/>
                <a:cs typeface="Arial"/>
              </a:rPr>
              <a:t>vitamin </a:t>
            </a:r>
            <a:r>
              <a:rPr sz="3200" spc="-195" dirty="0">
                <a:latin typeface="+mj-lt"/>
                <a:cs typeface="Arial"/>
              </a:rPr>
              <a:t>D </a:t>
            </a:r>
            <a:r>
              <a:rPr sz="3200" spc="-55" dirty="0">
                <a:latin typeface="+mj-lt"/>
                <a:cs typeface="Arial"/>
              </a:rPr>
              <a:t>level </a:t>
            </a:r>
            <a:r>
              <a:rPr sz="3200" spc="-114" dirty="0">
                <a:latin typeface="+mj-lt"/>
                <a:cs typeface="Arial"/>
              </a:rPr>
              <a:t>decreases </a:t>
            </a:r>
            <a:r>
              <a:rPr sz="3200" spc="-125" dirty="0">
                <a:latin typeface="+mj-lt"/>
                <a:cs typeface="Arial"/>
              </a:rPr>
              <a:t>so </a:t>
            </a:r>
            <a:r>
              <a:rPr sz="3200" spc="-85" dirty="0">
                <a:latin typeface="+mj-lt"/>
                <a:cs typeface="Arial"/>
              </a:rPr>
              <a:t>need </a:t>
            </a:r>
            <a:r>
              <a:rPr sz="3200" spc="-55" dirty="0">
                <a:latin typeface="+mj-lt"/>
                <a:cs typeface="Arial"/>
              </a:rPr>
              <a:t>more </a:t>
            </a:r>
            <a:r>
              <a:rPr sz="3200" spc="-180" dirty="0">
                <a:latin typeface="+mj-lt"/>
                <a:cs typeface="Arial"/>
              </a:rPr>
              <a:t>Ca.  </a:t>
            </a:r>
            <a:r>
              <a:rPr sz="3200" spc="-65" dirty="0">
                <a:latin typeface="+mj-lt"/>
                <a:cs typeface="Arial"/>
              </a:rPr>
              <a:t>Total </a:t>
            </a:r>
            <a:r>
              <a:rPr sz="3200" spc="-35" dirty="0">
                <a:latin typeface="+mj-lt"/>
                <a:cs typeface="Arial"/>
              </a:rPr>
              <a:t>food </a:t>
            </a:r>
            <a:r>
              <a:rPr sz="3200" spc="-60" dirty="0">
                <a:latin typeface="+mj-lt"/>
                <a:cs typeface="Arial"/>
              </a:rPr>
              <a:t>consumption </a:t>
            </a:r>
            <a:r>
              <a:rPr sz="3200" spc="-105" dirty="0">
                <a:latin typeface="+mj-lt"/>
                <a:cs typeface="Arial"/>
              </a:rPr>
              <a:t>decrease </a:t>
            </a:r>
            <a:r>
              <a:rPr sz="3200" spc="-130" dirty="0">
                <a:latin typeface="+mj-lt"/>
                <a:cs typeface="Arial"/>
              </a:rPr>
              <a:t>so </a:t>
            </a:r>
            <a:r>
              <a:rPr sz="3200" spc="-245" dirty="0">
                <a:latin typeface="+mj-lt"/>
                <a:cs typeface="Arial"/>
              </a:rPr>
              <a:t>Ca </a:t>
            </a:r>
            <a:r>
              <a:rPr sz="3200" spc="-75" dirty="0">
                <a:latin typeface="+mj-lt"/>
                <a:cs typeface="Arial"/>
              </a:rPr>
              <a:t>supplements</a:t>
            </a:r>
            <a:r>
              <a:rPr sz="3200" spc="-254" dirty="0">
                <a:latin typeface="+mj-lt"/>
                <a:cs typeface="Arial"/>
              </a:rPr>
              <a:t> </a:t>
            </a:r>
            <a:r>
              <a:rPr sz="3200" spc="-80" dirty="0">
                <a:latin typeface="+mj-lt"/>
                <a:cs typeface="Arial"/>
              </a:rPr>
              <a:t>needed.</a:t>
            </a:r>
            <a:endParaRPr sz="32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+mj-lt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0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7309" y="1212850"/>
            <a:ext cx="1456690" cy="1767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2400" y="3302253"/>
            <a:ext cx="1305560" cy="185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3659" y="5255259"/>
            <a:ext cx="1450340" cy="1456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8850" y="497840"/>
            <a:ext cx="2487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2685" dirty="0">
              <a:solidFill>
                <a:srgbClr val="B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" y="1447800"/>
            <a:ext cx="7772400" cy="1066800"/>
          </a:xfrm>
          <a:custGeom>
            <a:avLst/>
            <a:gdLst/>
            <a:ahLst/>
            <a:cxnLst/>
            <a:rect l="l" t="t" r="r" b="b"/>
            <a:pathLst>
              <a:path w="7772400" h="1676400">
                <a:moveTo>
                  <a:pt x="7493000" y="0"/>
                </a:moveTo>
                <a:lnTo>
                  <a:pt x="279400" y="0"/>
                </a:lnTo>
                <a:lnTo>
                  <a:pt x="233024" y="4982"/>
                </a:lnTo>
                <a:lnTo>
                  <a:pt x="187799" y="19163"/>
                </a:lnTo>
                <a:lnTo>
                  <a:pt x="144874" y="41392"/>
                </a:lnTo>
                <a:lnTo>
                  <a:pt x="105397" y="70520"/>
                </a:lnTo>
                <a:lnTo>
                  <a:pt x="70520" y="105397"/>
                </a:lnTo>
                <a:lnTo>
                  <a:pt x="41392" y="144874"/>
                </a:lnTo>
                <a:lnTo>
                  <a:pt x="19163" y="187799"/>
                </a:lnTo>
                <a:lnTo>
                  <a:pt x="4982" y="233024"/>
                </a:lnTo>
                <a:lnTo>
                  <a:pt x="0" y="279400"/>
                </a:lnTo>
                <a:lnTo>
                  <a:pt x="0" y="1397000"/>
                </a:lnTo>
                <a:lnTo>
                  <a:pt x="4982" y="1443375"/>
                </a:lnTo>
                <a:lnTo>
                  <a:pt x="19163" y="1488600"/>
                </a:lnTo>
                <a:lnTo>
                  <a:pt x="41392" y="1531525"/>
                </a:lnTo>
                <a:lnTo>
                  <a:pt x="70520" y="1571002"/>
                </a:lnTo>
                <a:lnTo>
                  <a:pt x="105397" y="1605879"/>
                </a:lnTo>
                <a:lnTo>
                  <a:pt x="144874" y="1635007"/>
                </a:lnTo>
                <a:lnTo>
                  <a:pt x="187799" y="1657236"/>
                </a:lnTo>
                <a:lnTo>
                  <a:pt x="233024" y="1671417"/>
                </a:lnTo>
                <a:lnTo>
                  <a:pt x="279400" y="1676400"/>
                </a:lnTo>
                <a:lnTo>
                  <a:pt x="7493000" y="1676400"/>
                </a:lnTo>
                <a:lnTo>
                  <a:pt x="7539375" y="1671417"/>
                </a:lnTo>
                <a:lnTo>
                  <a:pt x="7584600" y="1657236"/>
                </a:lnTo>
                <a:lnTo>
                  <a:pt x="7627525" y="1635007"/>
                </a:lnTo>
                <a:lnTo>
                  <a:pt x="7667002" y="1605879"/>
                </a:lnTo>
                <a:lnTo>
                  <a:pt x="7701879" y="1571002"/>
                </a:lnTo>
                <a:lnTo>
                  <a:pt x="7731007" y="1531525"/>
                </a:lnTo>
                <a:lnTo>
                  <a:pt x="7753236" y="1488600"/>
                </a:lnTo>
                <a:lnTo>
                  <a:pt x="7767417" y="1443375"/>
                </a:lnTo>
                <a:lnTo>
                  <a:pt x="7772400" y="1397000"/>
                </a:lnTo>
                <a:lnTo>
                  <a:pt x="7772400" y="279400"/>
                </a:lnTo>
                <a:lnTo>
                  <a:pt x="7767417" y="233024"/>
                </a:lnTo>
                <a:lnTo>
                  <a:pt x="7753236" y="187799"/>
                </a:lnTo>
                <a:lnTo>
                  <a:pt x="7731007" y="144874"/>
                </a:lnTo>
                <a:lnTo>
                  <a:pt x="7701879" y="105397"/>
                </a:lnTo>
                <a:lnTo>
                  <a:pt x="7667002" y="70520"/>
                </a:lnTo>
                <a:lnTo>
                  <a:pt x="7627525" y="41392"/>
                </a:lnTo>
                <a:lnTo>
                  <a:pt x="7584600" y="19163"/>
                </a:lnTo>
                <a:lnTo>
                  <a:pt x="7539375" y="4982"/>
                </a:lnTo>
                <a:lnTo>
                  <a:pt x="7493000" y="0"/>
                </a:lnTo>
                <a:close/>
              </a:path>
            </a:pathLst>
          </a:custGeom>
          <a:solidFill>
            <a:srgbClr val="E78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0" y="289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8750" y="1358900"/>
            <a:ext cx="8147050" cy="512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3720" rtl="1">
              <a:lnSpc>
                <a:spcPct val="100000"/>
              </a:lnSpc>
            </a:pPr>
            <a:endParaRPr lang="en-US" sz="3200" b="1" spc="-95" dirty="0" smtClean="0">
              <a:cs typeface="Trebuchet MS"/>
            </a:endParaRPr>
          </a:p>
          <a:p>
            <a:pPr marL="4363720" rtl="1">
              <a:lnSpc>
                <a:spcPct val="100000"/>
              </a:lnSpc>
            </a:pPr>
            <a:r>
              <a:rPr lang="en-US" sz="4400" b="1" spc="-95" dirty="0" smtClean="0">
                <a:solidFill>
                  <a:srgbClr val="FFFF00"/>
                </a:solidFill>
                <a:cs typeface="Trebuchet MS"/>
              </a:rPr>
              <a:t>Iron : </a:t>
            </a:r>
            <a:r>
              <a:rPr lang="en-US" sz="4400" b="1" spc="-80" dirty="0" smtClean="0">
                <a:solidFill>
                  <a:srgbClr val="FFFF00"/>
                </a:solidFill>
                <a:cs typeface="Trebuchet MS"/>
              </a:rPr>
              <a:t>30 </a:t>
            </a:r>
            <a:r>
              <a:rPr sz="4400" b="1" spc="-80" dirty="0" smtClean="0">
                <a:solidFill>
                  <a:srgbClr val="FFFF00"/>
                </a:solidFill>
                <a:cs typeface="Trebuchet MS"/>
              </a:rPr>
              <a:t>mg/day</a:t>
            </a:r>
            <a:endParaRPr sz="4400" dirty="0">
              <a:solidFill>
                <a:srgbClr val="FFFF00"/>
              </a:solidFill>
              <a:cs typeface="Trebuchet MS"/>
            </a:endParaRPr>
          </a:p>
          <a:p>
            <a:pPr marL="1837690" marR="508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sz="3200" spc="-80" dirty="0" smtClean="0">
                <a:cs typeface="Arial"/>
              </a:rPr>
              <a:t>Deficiency </a:t>
            </a:r>
            <a:r>
              <a:rPr sz="3200" spc="-95" dirty="0">
                <a:cs typeface="Arial"/>
              </a:rPr>
              <a:t>is </a:t>
            </a:r>
            <a:r>
              <a:rPr sz="3200" spc="-120" dirty="0">
                <a:cs typeface="Arial"/>
              </a:rPr>
              <a:t>seen </a:t>
            </a:r>
            <a:r>
              <a:rPr sz="3200" spc="-30" dirty="0">
                <a:cs typeface="Arial"/>
              </a:rPr>
              <a:t>in </a:t>
            </a:r>
            <a:r>
              <a:rPr sz="3200" spc="-50" dirty="0">
                <a:cs typeface="Arial"/>
              </a:rPr>
              <a:t>elderly </a:t>
            </a:r>
            <a:r>
              <a:rPr sz="3200" spc="-75" dirty="0">
                <a:cs typeface="Arial"/>
              </a:rPr>
              <a:t>due </a:t>
            </a:r>
            <a:r>
              <a:rPr sz="3200" spc="20" dirty="0">
                <a:cs typeface="Arial"/>
              </a:rPr>
              <a:t>to </a:t>
            </a:r>
            <a:r>
              <a:rPr sz="3200" spc="-65" dirty="0" smtClean="0">
                <a:cs typeface="Arial"/>
              </a:rPr>
              <a:t>inadequate </a:t>
            </a:r>
            <a:r>
              <a:rPr sz="3200" b="1" spc="-25" dirty="0">
                <a:cs typeface="Arial"/>
              </a:rPr>
              <a:t>iron </a:t>
            </a:r>
            <a:r>
              <a:rPr sz="3200" b="1" spc="-50" dirty="0">
                <a:cs typeface="Arial"/>
              </a:rPr>
              <a:t>intake</a:t>
            </a:r>
            <a:r>
              <a:rPr sz="3200" spc="-50" dirty="0">
                <a:cs typeface="Arial"/>
              </a:rPr>
              <a:t>, </a:t>
            </a:r>
            <a:r>
              <a:rPr sz="3200" spc="-45" dirty="0">
                <a:cs typeface="Arial"/>
              </a:rPr>
              <a:t>blood </a:t>
            </a:r>
            <a:r>
              <a:rPr sz="3200" b="1" spc="-114" dirty="0">
                <a:cs typeface="Arial"/>
              </a:rPr>
              <a:t>loss</a:t>
            </a:r>
            <a:r>
              <a:rPr sz="3200" spc="-114" dirty="0">
                <a:cs typeface="Arial"/>
              </a:rPr>
              <a:t> </a:t>
            </a:r>
            <a:r>
              <a:rPr sz="3200" spc="-75" dirty="0">
                <a:cs typeface="Arial"/>
              </a:rPr>
              <a:t>due </a:t>
            </a:r>
            <a:r>
              <a:rPr sz="3200" spc="20" dirty="0">
                <a:cs typeface="Arial"/>
              </a:rPr>
              <a:t>to  </a:t>
            </a:r>
            <a:r>
              <a:rPr sz="3200" b="1" spc="-65" dirty="0">
                <a:cs typeface="Arial"/>
              </a:rPr>
              <a:t>chronic </a:t>
            </a:r>
            <a:r>
              <a:rPr sz="3200" spc="-114" dirty="0">
                <a:cs typeface="Arial"/>
              </a:rPr>
              <a:t>disease </a:t>
            </a:r>
            <a:r>
              <a:rPr sz="3200" spc="-15" dirty="0">
                <a:cs typeface="Arial"/>
              </a:rPr>
              <a:t>or </a:t>
            </a:r>
            <a:r>
              <a:rPr sz="3200" spc="-75" dirty="0">
                <a:cs typeface="Arial"/>
              </a:rPr>
              <a:t>reduced </a:t>
            </a:r>
            <a:r>
              <a:rPr sz="3200" b="1" spc="-75" dirty="0">
                <a:cs typeface="Arial"/>
              </a:rPr>
              <a:t>non-heam</a:t>
            </a:r>
            <a:r>
              <a:rPr sz="3200" spc="-75" dirty="0">
                <a:cs typeface="Arial"/>
              </a:rPr>
              <a:t> </a:t>
            </a:r>
            <a:r>
              <a:rPr sz="3200" spc="-25" dirty="0">
                <a:cs typeface="Arial"/>
              </a:rPr>
              <a:t>iron </a:t>
            </a:r>
            <a:r>
              <a:rPr sz="3200" spc="-55" dirty="0">
                <a:cs typeface="Arial"/>
              </a:rPr>
              <a:t>absorption</a:t>
            </a:r>
            <a:r>
              <a:rPr sz="3200" spc="-55" dirty="0" smtClean="0">
                <a:cs typeface="Arial"/>
              </a:rPr>
              <a:t>.</a:t>
            </a:r>
            <a:endParaRPr lang="en-US" sz="3200" spc="-55" dirty="0" smtClean="0">
              <a:cs typeface="Arial"/>
            </a:endParaRPr>
          </a:p>
          <a:p>
            <a:pPr marL="1837690" marR="508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sz="3200" spc="-55" dirty="0" smtClean="0">
                <a:cs typeface="Arial"/>
              </a:rPr>
              <a:t> </a:t>
            </a:r>
            <a:r>
              <a:rPr sz="3200" spc="-50" dirty="0">
                <a:cs typeface="Arial"/>
              </a:rPr>
              <a:t>Vitamin </a:t>
            </a:r>
            <a:r>
              <a:rPr sz="3200" spc="-345" dirty="0">
                <a:cs typeface="Arial"/>
              </a:rPr>
              <a:t>C </a:t>
            </a:r>
            <a:r>
              <a:rPr lang="en-US" sz="3200" spc="-345" dirty="0" smtClean="0">
                <a:cs typeface="Arial"/>
              </a:rPr>
              <a:t> </a:t>
            </a:r>
            <a:r>
              <a:rPr sz="3200" spc="-65" dirty="0" smtClean="0">
                <a:cs typeface="Arial"/>
              </a:rPr>
              <a:t>deficiency </a:t>
            </a:r>
            <a:r>
              <a:rPr sz="3200" spc="-100" dirty="0">
                <a:cs typeface="Arial"/>
              </a:rPr>
              <a:t>also  </a:t>
            </a:r>
            <a:r>
              <a:rPr sz="3200" spc="-75" dirty="0">
                <a:cs typeface="Arial"/>
              </a:rPr>
              <a:t>reduce </a:t>
            </a:r>
            <a:r>
              <a:rPr sz="3200" spc="-25" dirty="0">
                <a:cs typeface="Arial"/>
              </a:rPr>
              <a:t>iron</a:t>
            </a:r>
            <a:r>
              <a:rPr sz="3200" spc="-110" dirty="0">
                <a:cs typeface="Arial"/>
              </a:rPr>
              <a:t> </a:t>
            </a:r>
            <a:r>
              <a:rPr sz="3200" spc="-50" dirty="0">
                <a:cs typeface="Arial"/>
              </a:rPr>
              <a:t>absorption.</a:t>
            </a:r>
            <a:endParaRPr sz="3200" dirty="0">
              <a:cs typeface="Arial"/>
            </a:endParaRPr>
          </a:p>
          <a:p>
            <a:pPr marL="194183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sz="3200" spc="-5" dirty="0">
                <a:cs typeface="Arial"/>
              </a:rPr>
              <a:t>Mild</a:t>
            </a:r>
            <a:r>
              <a:rPr sz="3200" spc="-90" dirty="0">
                <a:cs typeface="Arial"/>
              </a:rPr>
              <a:t> </a:t>
            </a:r>
            <a:r>
              <a:rPr sz="3200" spc="-85" dirty="0">
                <a:cs typeface="Arial"/>
              </a:rPr>
              <a:t>anemia</a:t>
            </a:r>
            <a:r>
              <a:rPr sz="3200" spc="-95" dirty="0">
                <a:cs typeface="Arial"/>
              </a:rPr>
              <a:t> </a:t>
            </a:r>
            <a:r>
              <a:rPr sz="3200" spc="-35" dirty="0">
                <a:cs typeface="Arial"/>
              </a:rPr>
              <a:t>affect</a:t>
            </a:r>
            <a:r>
              <a:rPr sz="3200" spc="-95" dirty="0">
                <a:cs typeface="Arial"/>
              </a:rPr>
              <a:t> </a:t>
            </a:r>
            <a:r>
              <a:rPr sz="3200" spc="-45" dirty="0">
                <a:cs typeface="Arial"/>
              </a:rPr>
              <a:t>health</a:t>
            </a:r>
            <a:r>
              <a:rPr sz="3200" spc="-85" dirty="0">
                <a:cs typeface="Arial"/>
              </a:rPr>
              <a:t> </a:t>
            </a:r>
            <a:r>
              <a:rPr sz="3200" spc="-80" dirty="0">
                <a:cs typeface="Arial"/>
              </a:rPr>
              <a:t>due</a:t>
            </a:r>
            <a:r>
              <a:rPr sz="3200" spc="-90" dirty="0">
                <a:cs typeface="Arial"/>
              </a:rPr>
              <a:t> </a:t>
            </a:r>
            <a:r>
              <a:rPr sz="3200" spc="20" dirty="0">
                <a:cs typeface="Arial"/>
              </a:rPr>
              <a:t>to</a:t>
            </a:r>
            <a:r>
              <a:rPr sz="3200" spc="-95" dirty="0">
                <a:cs typeface="Arial"/>
              </a:rPr>
              <a:t> </a:t>
            </a:r>
            <a:r>
              <a:rPr sz="3200" spc="-125" dirty="0">
                <a:cs typeface="Arial"/>
              </a:rPr>
              <a:t>less</a:t>
            </a:r>
            <a:r>
              <a:rPr sz="3200" spc="-90" dirty="0">
                <a:cs typeface="Arial"/>
              </a:rPr>
              <a:t> </a:t>
            </a:r>
            <a:r>
              <a:rPr sz="3200" spc="-25" dirty="0">
                <a:cs typeface="Arial"/>
              </a:rPr>
              <a:t>efficient</a:t>
            </a:r>
            <a:r>
              <a:rPr sz="3200" spc="-90" dirty="0">
                <a:cs typeface="Arial"/>
              </a:rPr>
              <a:t> </a:t>
            </a:r>
            <a:r>
              <a:rPr sz="3200" spc="-45" dirty="0">
                <a:cs typeface="Arial"/>
              </a:rPr>
              <a:t>circulation</a:t>
            </a:r>
            <a:r>
              <a:rPr sz="3200" spc="-90" dirty="0">
                <a:cs typeface="Arial"/>
              </a:rPr>
              <a:t> </a:t>
            </a:r>
            <a:r>
              <a:rPr sz="3200" spc="-5" dirty="0">
                <a:cs typeface="Arial"/>
              </a:rPr>
              <a:t>of</a:t>
            </a:r>
            <a:r>
              <a:rPr sz="3200" spc="-95" dirty="0">
                <a:cs typeface="Arial"/>
              </a:rPr>
              <a:t> </a:t>
            </a:r>
            <a:r>
              <a:rPr sz="3200" spc="-50" dirty="0">
                <a:cs typeface="Arial"/>
              </a:rPr>
              <a:t>blood.</a:t>
            </a:r>
            <a:endParaRPr sz="3200" dirty="0"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0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1129" y="5382259"/>
            <a:ext cx="69183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2029">
              <a:lnSpc>
                <a:spcPct val="100000"/>
              </a:lnSpc>
              <a:spcBef>
                <a:spcPts val="100"/>
              </a:spcBef>
            </a:pPr>
            <a:r>
              <a:rPr sz="1800" spc="-6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87309" y="1212850"/>
            <a:ext cx="1456690" cy="1767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2400" y="3242581"/>
            <a:ext cx="1305560" cy="185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24800" y="5527170"/>
            <a:ext cx="1450340" cy="1456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8850" y="497840"/>
            <a:ext cx="2487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40" dirty="0">
                <a:solidFill>
                  <a:srgbClr val="BF0000"/>
                </a:solidFill>
                <a:latin typeface="Times New Roman"/>
                <a:cs typeface="Times New Roman"/>
              </a:rPr>
              <a:t>M</a:t>
            </a:r>
            <a:r>
              <a:rPr spc="45" dirty="0">
                <a:solidFill>
                  <a:srgbClr val="BF0000"/>
                </a:solidFill>
                <a:latin typeface="Times New Roman"/>
                <a:cs typeface="Times New Roman"/>
              </a:rPr>
              <a:t>i</a:t>
            </a:r>
            <a:r>
              <a:rPr spc="285" dirty="0">
                <a:solidFill>
                  <a:srgbClr val="BF0000"/>
                </a:solidFill>
                <a:latin typeface="Times New Roman"/>
                <a:cs typeface="Times New Roman"/>
              </a:rPr>
              <a:t>n</a:t>
            </a:r>
            <a:r>
              <a:rPr spc="25" dirty="0">
                <a:solidFill>
                  <a:srgbClr val="BF0000"/>
                </a:solidFill>
                <a:latin typeface="Times New Roman"/>
                <a:cs typeface="Times New Roman"/>
              </a:rPr>
              <a:t>e</a:t>
            </a:r>
            <a:r>
              <a:rPr spc="140" dirty="0">
                <a:solidFill>
                  <a:srgbClr val="BF0000"/>
                </a:solidFill>
                <a:latin typeface="Times New Roman"/>
                <a:cs typeface="Times New Roman"/>
              </a:rPr>
              <a:t>r</a:t>
            </a:r>
            <a:r>
              <a:rPr spc="45" dirty="0">
                <a:solidFill>
                  <a:srgbClr val="BF0000"/>
                </a:solidFill>
                <a:latin typeface="Times New Roman"/>
                <a:cs typeface="Times New Roman"/>
              </a:rPr>
              <a:t>al</a:t>
            </a:r>
            <a:r>
              <a:rPr spc="2685" dirty="0">
                <a:solidFill>
                  <a:srgbClr val="BF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0" y="289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7036" y="1212850"/>
            <a:ext cx="7772400" cy="1524000"/>
          </a:xfrm>
          <a:custGeom>
            <a:avLst/>
            <a:gdLst/>
            <a:ahLst/>
            <a:cxnLst/>
            <a:rect l="l" t="t" r="r" b="b"/>
            <a:pathLst>
              <a:path w="7772400" h="1524000">
                <a:moveTo>
                  <a:pt x="7518400" y="0"/>
                </a:moveTo>
                <a:lnTo>
                  <a:pt x="254000" y="0"/>
                </a:lnTo>
                <a:lnTo>
                  <a:pt x="211840" y="4529"/>
                </a:lnTo>
                <a:lnTo>
                  <a:pt x="170727" y="17421"/>
                </a:lnTo>
                <a:lnTo>
                  <a:pt x="131703" y="37629"/>
                </a:lnTo>
                <a:lnTo>
                  <a:pt x="95816" y="64109"/>
                </a:lnTo>
                <a:lnTo>
                  <a:pt x="64109" y="95816"/>
                </a:lnTo>
                <a:lnTo>
                  <a:pt x="37629" y="131703"/>
                </a:lnTo>
                <a:lnTo>
                  <a:pt x="17421" y="170727"/>
                </a:lnTo>
                <a:lnTo>
                  <a:pt x="4529" y="211840"/>
                </a:lnTo>
                <a:lnTo>
                  <a:pt x="0" y="254000"/>
                </a:lnTo>
                <a:lnTo>
                  <a:pt x="0" y="1270000"/>
                </a:lnTo>
                <a:lnTo>
                  <a:pt x="4529" y="1312159"/>
                </a:lnTo>
                <a:lnTo>
                  <a:pt x="17421" y="1353272"/>
                </a:lnTo>
                <a:lnTo>
                  <a:pt x="37629" y="1392296"/>
                </a:lnTo>
                <a:lnTo>
                  <a:pt x="64109" y="1428183"/>
                </a:lnTo>
                <a:lnTo>
                  <a:pt x="95816" y="1459890"/>
                </a:lnTo>
                <a:lnTo>
                  <a:pt x="131703" y="1486370"/>
                </a:lnTo>
                <a:lnTo>
                  <a:pt x="170727" y="1506578"/>
                </a:lnTo>
                <a:lnTo>
                  <a:pt x="211840" y="1519470"/>
                </a:lnTo>
                <a:lnTo>
                  <a:pt x="254000" y="1524000"/>
                </a:lnTo>
                <a:lnTo>
                  <a:pt x="7518400" y="1524000"/>
                </a:lnTo>
                <a:lnTo>
                  <a:pt x="7560559" y="1519470"/>
                </a:lnTo>
                <a:lnTo>
                  <a:pt x="7601672" y="1506578"/>
                </a:lnTo>
                <a:lnTo>
                  <a:pt x="7640696" y="1486370"/>
                </a:lnTo>
                <a:lnTo>
                  <a:pt x="7676583" y="1459890"/>
                </a:lnTo>
                <a:lnTo>
                  <a:pt x="7708290" y="1428183"/>
                </a:lnTo>
                <a:lnTo>
                  <a:pt x="7734770" y="1392296"/>
                </a:lnTo>
                <a:lnTo>
                  <a:pt x="7754978" y="1353272"/>
                </a:lnTo>
                <a:lnTo>
                  <a:pt x="7767870" y="1312159"/>
                </a:lnTo>
                <a:lnTo>
                  <a:pt x="7772400" y="1270000"/>
                </a:lnTo>
                <a:lnTo>
                  <a:pt x="7772400" y="254000"/>
                </a:lnTo>
                <a:lnTo>
                  <a:pt x="7767870" y="211840"/>
                </a:lnTo>
                <a:lnTo>
                  <a:pt x="7754978" y="170727"/>
                </a:lnTo>
                <a:lnTo>
                  <a:pt x="7734770" y="131703"/>
                </a:lnTo>
                <a:lnTo>
                  <a:pt x="7708290" y="95816"/>
                </a:lnTo>
                <a:lnTo>
                  <a:pt x="7676583" y="64109"/>
                </a:lnTo>
                <a:lnTo>
                  <a:pt x="7640696" y="37629"/>
                </a:lnTo>
                <a:lnTo>
                  <a:pt x="7601672" y="17421"/>
                </a:lnTo>
                <a:lnTo>
                  <a:pt x="7560559" y="4529"/>
                </a:lnTo>
                <a:lnTo>
                  <a:pt x="7518400" y="0"/>
                </a:lnTo>
                <a:close/>
              </a:path>
            </a:pathLst>
          </a:custGeom>
          <a:solidFill>
            <a:srgbClr val="E78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0" y="670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7036" y="2096769"/>
            <a:ext cx="6918325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2029">
              <a:lnSpc>
                <a:spcPct val="100000"/>
              </a:lnSpc>
              <a:spcBef>
                <a:spcPts val="100"/>
              </a:spcBef>
            </a:pPr>
            <a:r>
              <a:rPr sz="4800" b="1" spc="-1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Zinc</a:t>
            </a:r>
            <a:endParaRPr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marL="469900" marR="508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sz="3200" spc="-150" dirty="0">
                <a:cs typeface="Arial"/>
              </a:rPr>
              <a:t>Some </a:t>
            </a:r>
            <a:r>
              <a:rPr sz="3200" spc="-55" dirty="0">
                <a:cs typeface="Arial"/>
              </a:rPr>
              <a:t>features </a:t>
            </a:r>
            <a:r>
              <a:rPr sz="3200" spc="-50" dirty="0">
                <a:cs typeface="Arial"/>
              </a:rPr>
              <a:t>like </a:t>
            </a:r>
            <a:r>
              <a:rPr sz="3200" b="1" spc="-80" dirty="0">
                <a:cs typeface="Arial"/>
              </a:rPr>
              <a:t>delayed </a:t>
            </a:r>
            <a:r>
              <a:rPr sz="3200" b="1" spc="-50" dirty="0">
                <a:cs typeface="Arial"/>
              </a:rPr>
              <a:t>wound </a:t>
            </a:r>
            <a:r>
              <a:rPr sz="3200" b="1" spc="-70" dirty="0">
                <a:cs typeface="Arial"/>
              </a:rPr>
              <a:t>healing</a:t>
            </a:r>
            <a:r>
              <a:rPr sz="3200" spc="-70" dirty="0">
                <a:cs typeface="Arial"/>
              </a:rPr>
              <a:t>, </a:t>
            </a:r>
            <a:r>
              <a:rPr sz="3200" spc="-100" dirty="0">
                <a:cs typeface="Arial"/>
              </a:rPr>
              <a:t>decreased </a:t>
            </a:r>
            <a:r>
              <a:rPr sz="3200" b="1" spc="-50" dirty="0">
                <a:cs typeface="Arial"/>
              </a:rPr>
              <a:t>taste sensitivity</a:t>
            </a:r>
            <a:r>
              <a:rPr sz="3200" b="1" spc="-250" dirty="0">
                <a:cs typeface="Arial"/>
              </a:rPr>
              <a:t> </a:t>
            </a:r>
            <a:r>
              <a:rPr sz="3200" spc="-85" dirty="0">
                <a:cs typeface="Arial"/>
              </a:rPr>
              <a:t>and  </a:t>
            </a:r>
            <a:r>
              <a:rPr sz="3200" b="1" spc="-75" dirty="0">
                <a:cs typeface="Arial"/>
              </a:rPr>
              <a:t>anorexia</a:t>
            </a:r>
            <a:r>
              <a:rPr sz="3200" spc="-75" dirty="0">
                <a:cs typeface="Arial"/>
              </a:rPr>
              <a:t> </a:t>
            </a:r>
            <a:r>
              <a:rPr sz="3200" spc="-80" dirty="0">
                <a:cs typeface="Arial"/>
              </a:rPr>
              <a:t>are </a:t>
            </a:r>
            <a:r>
              <a:rPr sz="3200" spc="-95" dirty="0">
                <a:cs typeface="Arial"/>
              </a:rPr>
              <a:t>associated </a:t>
            </a:r>
            <a:r>
              <a:rPr sz="3200" spc="5" dirty="0">
                <a:cs typeface="Arial"/>
              </a:rPr>
              <a:t>with </a:t>
            </a:r>
            <a:r>
              <a:rPr sz="3200" spc="-95" dirty="0">
                <a:cs typeface="Arial"/>
              </a:rPr>
              <a:t>zinc</a:t>
            </a:r>
            <a:r>
              <a:rPr sz="3200" spc="-245" dirty="0">
                <a:cs typeface="Arial"/>
              </a:rPr>
              <a:t> </a:t>
            </a:r>
            <a:r>
              <a:rPr sz="3200" spc="-65" dirty="0">
                <a:cs typeface="Arial"/>
              </a:rPr>
              <a:t>deficiency</a:t>
            </a:r>
            <a:r>
              <a:rPr sz="3200" spc="-65" dirty="0" smtClean="0">
                <a:cs typeface="Arial"/>
              </a:rPr>
              <a:t>.</a:t>
            </a:r>
            <a:endParaRPr lang="en-US" sz="3200" spc="-65" dirty="0" smtClean="0">
              <a:cs typeface="Arial"/>
            </a:endParaRPr>
          </a:p>
          <a:p>
            <a:pPr marL="469900" marR="5080" indent="-457200">
              <a:lnSpc>
                <a:spcPct val="100000"/>
              </a:lnSpc>
              <a:buFont typeface="Arial" pitchFamily="34" charset="0"/>
              <a:buChar char="•"/>
            </a:pPr>
            <a:endParaRPr sz="3200" dirty="0"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sz="3200" spc="-60" dirty="0">
                <a:cs typeface="Arial"/>
              </a:rPr>
              <a:t>But </a:t>
            </a:r>
            <a:r>
              <a:rPr sz="3200" spc="-50" dirty="0">
                <a:cs typeface="Arial"/>
              </a:rPr>
              <a:t>healthy elderly </a:t>
            </a:r>
            <a:r>
              <a:rPr sz="3200" spc="-10" dirty="0">
                <a:cs typeface="Arial"/>
              </a:rPr>
              <a:t>don’t </a:t>
            </a:r>
            <a:r>
              <a:rPr sz="3200" spc="-85" dirty="0">
                <a:cs typeface="Arial"/>
              </a:rPr>
              <a:t>show </a:t>
            </a:r>
            <a:r>
              <a:rPr sz="3200" spc="-100" dirty="0">
                <a:cs typeface="Arial"/>
              </a:rPr>
              <a:t>zinc</a:t>
            </a:r>
            <a:r>
              <a:rPr sz="3200" spc="-320" dirty="0">
                <a:cs typeface="Arial"/>
              </a:rPr>
              <a:t> </a:t>
            </a:r>
            <a:r>
              <a:rPr sz="3200" spc="-65" dirty="0">
                <a:cs typeface="Arial"/>
              </a:rPr>
              <a:t>deficiency.</a:t>
            </a:r>
            <a:endParaRPr sz="3200" dirty="0"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87309" y="1212850"/>
            <a:ext cx="1456690" cy="1767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84413" y="3221736"/>
            <a:ext cx="1305560" cy="185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3659" y="5255259"/>
            <a:ext cx="1450340" cy="1456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2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97840"/>
            <a:ext cx="48901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6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1154" y="3798570"/>
            <a:ext cx="73596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0"/>
              </a:lnSpc>
            </a:pPr>
            <a:r>
              <a:rPr sz="3200" spc="-155" dirty="0">
                <a:latin typeface="Arial"/>
                <a:cs typeface="Arial"/>
              </a:rPr>
              <a:t>v</a:t>
            </a:r>
            <a:r>
              <a:rPr sz="3200" spc="-190" dirty="0">
                <a:latin typeface="Arial"/>
                <a:cs typeface="Arial"/>
              </a:rPr>
              <a:t>e</a:t>
            </a:r>
            <a:r>
              <a:rPr sz="3200" spc="35" dirty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35940" y="1633220"/>
            <a:ext cx="8004809" cy="4219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24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600" b="1" spc="-135" dirty="0" smtClean="0">
                <a:latin typeface="+mn-lt"/>
              </a:rPr>
              <a:t>Vitamin D : </a:t>
            </a:r>
            <a:r>
              <a:rPr lang="en-US" sz="3200" spc="-135" dirty="0" smtClean="0">
                <a:latin typeface="+mn-lt"/>
              </a:rPr>
              <a:t>e</a:t>
            </a:r>
            <a:r>
              <a:rPr sz="3200" spc="-135" dirty="0" smtClean="0">
                <a:latin typeface="+mn-lt"/>
              </a:rPr>
              <a:t>lderly </a:t>
            </a:r>
            <a:r>
              <a:rPr sz="3200" spc="-130" dirty="0">
                <a:latin typeface="+mn-lt"/>
              </a:rPr>
              <a:t>are </a:t>
            </a:r>
            <a:r>
              <a:rPr sz="3200" spc="-35" dirty="0">
                <a:latin typeface="+mn-lt"/>
              </a:rPr>
              <a:t>at </a:t>
            </a:r>
            <a:r>
              <a:rPr sz="3200" spc="-114" dirty="0">
                <a:latin typeface="+mn-lt"/>
              </a:rPr>
              <a:t>risk </a:t>
            </a:r>
            <a:r>
              <a:rPr sz="3200" spc="-5" dirty="0">
                <a:latin typeface="+mn-lt"/>
              </a:rPr>
              <a:t>of </a:t>
            </a:r>
            <a:r>
              <a:rPr sz="3200" u="sng" spc="-85" dirty="0">
                <a:latin typeface="+mn-lt"/>
              </a:rPr>
              <a:t>Vitamin </a:t>
            </a:r>
            <a:r>
              <a:rPr sz="3200" u="sng" spc="-345" dirty="0">
                <a:latin typeface="+mn-lt"/>
              </a:rPr>
              <a:t>D </a:t>
            </a:r>
            <a:r>
              <a:rPr sz="3200" u="sng" spc="-114" dirty="0">
                <a:latin typeface="+mn-lt"/>
              </a:rPr>
              <a:t>deficiency</a:t>
            </a:r>
            <a:r>
              <a:rPr sz="3200" b="1" spc="-114" dirty="0">
                <a:latin typeface="+mn-lt"/>
              </a:rPr>
              <a:t> </a:t>
            </a:r>
            <a:r>
              <a:rPr sz="3200" spc="-135" dirty="0">
                <a:latin typeface="+mn-lt"/>
              </a:rPr>
              <a:t>due  </a:t>
            </a:r>
            <a:r>
              <a:rPr sz="3200" spc="40" dirty="0">
                <a:latin typeface="+mn-lt"/>
              </a:rPr>
              <a:t>to</a:t>
            </a:r>
            <a:r>
              <a:rPr sz="3200" spc="-190" dirty="0">
                <a:latin typeface="+mn-lt"/>
              </a:rPr>
              <a:t> </a:t>
            </a:r>
            <a:r>
              <a:rPr sz="3200" spc="-175" dirty="0">
                <a:latin typeface="+mn-lt"/>
              </a:rPr>
              <a:t>decreased </a:t>
            </a:r>
            <a:r>
              <a:rPr sz="3200" spc="-155" dirty="0">
                <a:latin typeface="+mn-lt"/>
              </a:rPr>
              <a:t>exposure</a:t>
            </a:r>
            <a:r>
              <a:rPr sz="3200" spc="-180" dirty="0">
                <a:latin typeface="+mn-lt"/>
              </a:rPr>
              <a:t> </a:t>
            </a:r>
            <a:r>
              <a:rPr sz="3200" spc="40" dirty="0">
                <a:latin typeface="+mn-lt"/>
              </a:rPr>
              <a:t>to</a:t>
            </a:r>
            <a:r>
              <a:rPr sz="3200" spc="-185" dirty="0">
                <a:latin typeface="+mn-lt"/>
              </a:rPr>
              <a:t> </a:t>
            </a:r>
            <a:r>
              <a:rPr sz="3200" spc="-90" dirty="0">
                <a:latin typeface="+mn-lt"/>
              </a:rPr>
              <a:t>sunlight</a:t>
            </a:r>
            <a:r>
              <a:rPr sz="3200" spc="-185" dirty="0">
                <a:latin typeface="+mn-lt"/>
              </a:rPr>
              <a:t> </a:t>
            </a:r>
            <a:r>
              <a:rPr sz="3200" spc="-20" dirty="0">
                <a:latin typeface="+mn-lt"/>
              </a:rPr>
              <a:t>or</a:t>
            </a:r>
            <a:r>
              <a:rPr sz="3200" spc="-180" dirty="0">
                <a:latin typeface="+mn-lt"/>
              </a:rPr>
              <a:t> </a:t>
            </a:r>
            <a:r>
              <a:rPr sz="3200" spc="-185" dirty="0">
                <a:latin typeface="+mn-lt"/>
              </a:rPr>
              <a:t>decrease  </a:t>
            </a:r>
            <a:r>
              <a:rPr sz="3200" spc="-40" dirty="0">
                <a:latin typeface="+mn-lt"/>
              </a:rPr>
              <a:t>in </a:t>
            </a:r>
            <a:r>
              <a:rPr sz="3200" spc="-95" dirty="0">
                <a:latin typeface="+mn-lt"/>
              </a:rPr>
              <a:t>renal</a:t>
            </a:r>
            <a:r>
              <a:rPr sz="3200" spc="-315" dirty="0">
                <a:latin typeface="+mn-lt"/>
              </a:rPr>
              <a:t> </a:t>
            </a:r>
            <a:r>
              <a:rPr sz="3200" spc="-235" dirty="0">
                <a:latin typeface="+mn-lt"/>
              </a:rPr>
              <a:t>mass.</a:t>
            </a:r>
            <a:endParaRPr sz="3200" dirty="0">
              <a:latin typeface="+mn-lt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5" dirty="0">
                <a:latin typeface="+mn-lt"/>
              </a:rPr>
              <a:t>Dietary </a:t>
            </a:r>
            <a:r>
              <a:rPr sz="3200" spc="-130" dirty="0">
                <a:latin typeface="+mn-lt"/>
              </a:rPr>
              <a:t>supplements </a:t>
            </a:r>
            <a:r>
              <a:rPr sz="3200" spc="15" dirty="0">
                <a:latin typeface="+mn-lt"/>
              </a:rPr>
              <a:t>with </a:t>
            </a:r>
            <a:r>
              <a:rPr sz="3200" spc="-135" dirty="0">
                <a:latin typeface="+mn-lt"/>
              </a:rPr>
              <a:t>calcium </a:t>
            </a:r>
            <a:r>
              <a:rPr sz="3200" spc="-150" dirty="0">
                <a:latin typeface="+mn-lt"/>
              </a:rPr>
              <a:t>and</a:t>
            </a:r>
            <a:r>
              <a:rPr sz="3200" spc="-530" dirty="0">
                <a:latin typeface="+mn-lt"/>
              </a:rPr>
              <a:t> </a:t>
            </a:r>
            <a:r>
              <a:rPr sz="3200" spc="-60" dirty="0">
                <a:latin typeface="+mn-lt"/>
              </a:rPr>
              <a:t>vitamin  </a:t>
            </a:r>
            <a:r>
              <a:rPr sz="3200" spc="-345" dirty="0">
                <a:latin typeface="+mn-lt"/>
              </a:rPr>
              <a:t>D </a:t>
            </a:r>
            <a:r>
              <a:rPr sz="3200" b="1" spc="-120" dirty="0">
                <a:latin typeface="+mn-lt"/>
              </a:rPr>
              <a:t>improves </a:t>
            </a:r>
            <a:r>
              <a:rPr sz="3200" b="1" spc="-125" dirty="0">
                <a:latin typeface="+mn-lt"/>
              </a:rPr>
              <a:t>bone </a:t>
            </a:r>
            <a:r>
              <a:rPr sz="3200" b="1" spc="-105" dirty="0">
                <a:latin typeface="+mn-lt"/>
              </a:rPr>
              <a:t>density </a:t>
            </a:r>
            <a:r>
              <a:rPr sz="3200" spc="-150" dirty="0">
                <a:latin typeface="+mn-lt"/>
              </a:rPr>
              <a:t>and</a:t>
            </a:r>
            <a:r>
              <a:rPr sz="3200" spc="-185" dirty="0">
                <a:latin typeface="+mn-lt"/>
              </a:rPr>
              <a:t> </a:t>
            </a:r>
            <a:r>
              <a:rPr sz="3200" b="1" spc="-85" dirty="0" smtClean="0">
                <a:latin typeface="+mn-lt"/>
              </a:rPr>
              <a:t>pre</a:t>
            </a:r>
            <a:r>
              <a:rPr lang="en-US" sz="3200" b="1" spc="-85" dirty="0" smtClean="0">
                <a:latin typeface="+mn-lt"/>
              </a:rPr>
              <a:t>vent</a:t>
            </a:r>
            <a:endParaRPr sz="3200" b="1" dirty="0">
              <a:latin typeface="+mn-lt"/>
            </a:endParaRPr>
          </a:p>
          <a:p>
            <a:pPr marL="355600">
              <a:lnSpc>
                <a:spcPct val="100000"/>
              </a:lnSpc>
            </a:pPr>
            <a:r>
              <a:rPr sz="3200" b="1" spc="-90" dirty="0">
                <a:latin typeface="+mn-lt"/>
              </a:rPr>
              <a:t>fractures.</a:t>
            </a:r>
            <a:endParaRPr sz="3200" b="1" dirty="0">
              <a:latin typeface="+mn-lt"/>
            </a:endParaRPr>
          </a:p>
          <a:p>
            <a:pPr marL="355600" marR="265557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5" dirty="0">
                <a:latin typeface="+mn-lt"/>
              </a:rPr>
              <a:t>People </a:t>
            </a:r>
            <a:r>
              <a:rPr sz="3200" spc="15" dirty="0">
                <a:latin typeface="+mn-lt"/>
              </a:rPr>
              <a:t>with </a:t>
            </a:r>
            <a:r>
              <a:rPr sz="3200" b="1" spc="-165" dirty="0">
                <a:latin typeface="+mn-lt"/>
              </a:rPr>
              <a:t>Parkinson</a:t>
            </a:r>
            <a:r>
              <a:rPr sz="3200" spc="-420" dirty="0">
                <a:latin typeface="+mn-lt"/>
              </a:rPr>
              <a:t> </a:t>
            </a:r>
            <a:r>
              <a:rPr sz="3200" spc="-204" dirty="0">
                <a:latin typeface="+mn-lt"/>
              </a:rPr>
              <a:t>disease  </a:t>
            </a:r>
            <a:r>
              <a:rPr sz="3200" spc="-175" dirty="0">
                <a:latin typeface="+mn-lt"/>
              </a:rPr>
              <a:t>have </a:t>
            </a:r>
            <a:r>
              <a:rPr sz="3200" spc="-35" dirty="0">
                <a:latin typeface="+mn-lt"/>
              </a:rPr>
              <a:t>low </a:t>
            </a:r>
            <a:r>
              <a:rPr sz="3200" spc="-60" dirty="0">
                <a:latin typeface="+mn-lt"/>
              </a:rPr>
              <a:t>vitamin </a:t>
            </a:r>
            <a:r>
              <a:rPr sz="3200" spc="-345" dirty="0" smtClean="0">
                <a:latin typeface="+mn-lt"/>
              </a:rPr>
              <a:t>D</a:t>
            </a:r>
            <a:r>
              <a:rPr lang="en-US" sz="3200" spc="-345" dirty="0" smtClean="0">
                <a:latin typeface="+mn-lt"/>
              </a:rPr>
              <a:t> </a:t>
            </a:r>
            <a:r>
              <a:rPr sz="3200" spc="-445" dirty="0" smtClean="0">
                <a:latin typeface="+mn-lt"/>
              </a:rPr>
              <a:t> </a:t>
            </a:r>
            <a:r>
              <a:rPr sz="3200" spc="-135" dirty="0">
                <a:latin typeface="+mn-lt"/>
              </a:rPr>
              <a:t>levels.</a:t>
            </a:r>
            <a:endParaRPr sz="3200" dirty="0"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81750" y="4171950"/>
            <a:ext cx="2762250" cy="2686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4890" y="497840"/>
            <a:ext cx="2011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Vitamins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177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86004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80110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7434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355600" marR="2380615">
              <a:lnSpc>
                <a:spcPct val="100000"/>
              </a:lnSpc>
              <a:spcBef>
                <a:spcPts val="100"/>
              </a:spcBef>
            </a:pPr>
            <a:r>
              <a:rPr spc="-185" dirty="0">
                <a:latin typeface="+mn-lt"/>
              </a:rPr>
              <a:t>Stress, </a:t>
            </a:r>
            <a:r>
              <a:rPr spc="-135" dirty="0">
                <a:latin typeface="+mn-lt"/>
              </a:rPr>
              <a:t>smoking, and </a:t>
            </a:r>
            <a:r>
              <a:rPr spc="-80" dirty="0">
                <a:latin typeface="+mn-lt"/>
              </a:rPr>
              <a:t>medication</a:t>
            </a:r>
            <a:r>
              <a:rPr spc="-170" dirty="0">
                <a:latin typeface="+mn-lt"/>
              </a:rPr>
              <a:t> </a:t>
            </a:r>
            <a:r>
              <a:rPr spc="-175" dirty="0">
                <a:latin typeface="+mn-lt"/>
              </a:rPr>
              <a:t>can  </a:t>
            </a:r>
            <a:r>
              <a:rPr spc="-145" dirty="0">
                <a:latin typeface="+mn-lt"/>
              </a:rPr>
              <a:t>increase </a:t>
            </a:r>
            <a:r>
              <a:rPr sz="3200" b="1" spc="-55" dirty="0">
                <a:latin typeface="+mn-lt"/>
              </a:rPr>
              <a:t>vitamin </a:t>
            </a:r>
            <a:r>
              <a:rPr sz="3200" b="1" spc="-220" dirty="0" smtClean="0">
                <a:latin typeface="+mn-lt"/>
              </a:rPr>
              <a:t>c</a:t>
            </a:r>
            <a:r>
              <a:rPr lang="en-US" sz="3200" b="1" spc="-220" dirty="0" smtClean="0">
                <a:latin typeface="+mn-lt"/>
              </a:rPr>
              <a:t> </a:t>
            </a:r>
            <a:r>
              <a:rPr sz="3200" b="1" spc="-245" dirty="0" smtClean="0">
                <a:latin typeface="+mn-lt"/>
              </a:rPr>
              <a:t> </a:t>
            </a:r>
            <a:r>
              <a:rPr spc="-65" dirty="0">
                <a:latin typeface="+mn-lt"/>
              </a:rPr>
              <a:t>requirement.</a:t>
            </a:r>
          </a:p>
          <a:p>
            <a:pPr marL="355600" marR="5080">
              <a:lnSpc>
                <a:spcPct val="100000"/>
              </a:lnSpc>
              <a:spcBef>
                <a:spcPts val="690"/>
              </a:spcBef>
            </a:pPr>
            <a:r>
              <a:rPr spc="-204" dirty="0">
                <a:latin typeface="+mn-lt"/>
              </a:rPr>
              <a:t>The </a:t>
            </a:r>
            <a:r>
              <a:rPr spc="-60" dirty="0">
                <a:latin typeface="+mn-lt"/>
              </a:rPr>
              <a:t>antioxidant </a:t>
            </a:r>
            <a:r>
              <a:rPr spc="-90" dirty="0">
                <a:latin typeface="+mn-lt"/>
              </a:rPr>
              <a:t>vitamins </a:t>
            </a:r>
            <a:r>
              <a:rPr spc="-180" dirty="0">
                <a:latin typeface="+mn-lt"/>
              </a:rPr>
              <a:t>such </a:t>
            </a:r>
            <a:r>
              <a:rPr spc="-265" dirty="0">
                <a:latin typeface="+mn-lt"/>
              </a:rPr>
              <a:t>as </a:t>
            </a:r>
            <a:r>
              <a:rPr b="1" spc="-55" dirty="0">
                <a:latin typeface="+mn-lt"/>
              </a:rPr>
              <a:t>vitamin </a:t>
            </a:r>
            <a:r>
              <a:rPr b="1" spc="-295" dirty="0">
                <a:latin typeface="+mn-lt"/>
              </a:rPr>
              <a:t>E</a:t>
            </a:r>
            <a:r>
              <a:rPr spc="-295" dirty="0">
                <a:latin typeface="+mn-lt"/>
              </a:rPr>
              <a:t>,  </a:t>
            </a:r>
            <a:r>
              <a:rPr spc="-85" dirty="0">
                <a:latin typeface="+mn-lt"/>
              </a:rPr>
              <a:t>carotinoids </a:t>
            </a:r>
            <a:r>
              <a:rPr spc="-130" dirty="0">
                <a:latin typeface="+mn-lt"/>
              </a:rPr>
              <a:t>and </a:t>
            </a:r>
            <a:r>
              <a:rPr b="1" spc="-55" dirty="0">
                <a:latin typeface="+mn-lt"/>
              </a:rPr>
              <a:t>vitamin </a:t>
            </a:r>
            <a:r>
              <a:rPr b="1" spc="-220" dirty="0">
                <a:latin typeface="+mn-lt"/>
              </a:rPr>
              <a:t>c </a:t>
            </a:r>
            <a:r>
              <a:rPr spc="-175" dirty="0">
                <a:latin typeface="+mn-lt"/>
              </a:rPr>
              <a:t>enhances </a:t>
            </a:r>
            <a:r>
              <a:rPr spc="-70" dirty="0">
                <a:latin typeface="+mn-lt"/>
              </a:rPr>
              <a:t>health </a:t>
            </a:r>
            <a:r>
              <a:rPr spc="-5" dirty="0">
                <a:latin typeface="+mn-lt"/>
              </a:rPr>
              <a:t>of</a:t>
            </a:r>
            <a:r>
              <a:rPr spc="-275" dirty="0">
                <a:latin typeface="+mn-lt"/>
              </a:rPr>
              <a:t> </a:t>
            </a:r>
            <a:r>
              <a:rPr spc="-75" dirty="0">
                <a:latin typeface="+mn-lt"/>
              </a:rPr>
              <a:t>elderly.</a:t>
            </a:r>
          </a:p>
          <a:p>
            <a:pPr marL="355600" marR="351155">
              <a:lnSpc>
                <a:spcPct val="100000"/>
              </a:lnSpc>
              <a:spcBef>
                <a:spcPts val="700"/>
              </a:spcBef>
            </a:pPr>
            <a:r>
              <a:rPr spc="-75" dirty="0">
                <a:latin typeface="+mn-lt"/>
              </a:rPr>
              <a:t>Vitamin </a:t>
            </a:r>
            <a:r>
              <a:rPr spc="-530" dirty="0" smtClean="0">
                <a:latin typeface="+mn-lt"/>
              </a:rPr>
              <a:t>C</a:t>
            </a:r>
            <a:r>
              <a:rPr lang="en-US" spc="-530" dirty="0" smtClean="0">
                <a:latin typeface="+mn-lt"/>
              </a:rPr>
              <a:t>   </a:t>
            </a:r>
            <a:r>
              <a:rPr spc="-530" dirty="0" smtClean="0">
                <a:latin typeface="+mn-lt"/>
              </a:rPr>
              <a:t> </a:t>
            </a:r>
            <a:r>
              <a:rPr spc="-150" dirty="0">
                <a:latin typeface="+mn-lt"/>
              </a:rPr>
              <a:t>may </a:t>
            </a:r>
            <a:r>
              <a:rPr spc="-130" dirty="0">
                <a:latin typeface="+mn-lt"/>
              </a:rPr>
              <a:t>be </a:t>
            </a:r>
            <a:r>
              <a:rPr spc="-55" dirty="0">
                <a:latin typeface="+mn-lt"/>
              </a:rPr>
              <a:t>protective </a:t>
            </a:r>
            <a:r>
              <a:rPr spc="-135" dirty="0">
                <a:latin typeface="+mn-lt"/>
              </a:rPr>
              <a:t>against </a:t>
            </a:r>
            <a:r>
              <a:rPr spc="-95" dirty="0">
                <a:latin typeface="+mn-lt"/>
              </a:rPr>
              <a:t>cataract </a:t>
            </a:r>
            <a:r>
              <a:rPr spc="-30" dirty="0">
                <a:latin typeface="+mn-lt"/>
              </a:rPr>
              <a:t>at</a:t>
            </a:r>
            <a:r>
              <a:rPr spc="-509" dirty="0">
                <a:latin typeface="+mn-lt"/>
              </a:rPr>
              <a:t> </a:t>
            </a:r>
            <a:r>
              <a:rPr spc="-155" dirty="0">
                <a:latin typeface="+mn-lt"/>
              </a:rPr>
              <a:t>an  </a:t>
            </a:r>
            <a:r>
              <a:rPr spc="-75" dirty="0">
                <a:latin typeface="+mn-lt"/>
              </a:rPr>
              <a:t>intake </a:t>
            </a:r>
            <a:r>
              <a:rPr spc="-90" dirty="0">
                <a:latin typeface="+mn-lt"/>
              </a:rPr>
              <a:t>level </a:t>
            </a:r>
            <a:r>
              <a:rPr spc="-5" dirty="0">
                <a:latin typeface="+mn-lt"/>
              </a:rPr>
              <a:t>of </a:t>
            </a:r>
            <a:r>
              <a:rPr b="1" spc="-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150-250 </a:t>
            </a:r>
            <a:r>
              <a:rPr b="1" spc="-8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mg/day.</a:t>
            </a:r>
          </a:p>
          <a:p>
            <a:pPr marL="355600" marR="325755">
              <a:lnSpc>
                <a:spcPts val="3350"/>
              </a:lnSpc>
              <a:spcBef>
                <a:spcPts val="820"/>
              </a:spcBef>
            </a:pPr>
            <a:r>
              <a:rPr b="1" spc="-75" dirty="0">
                <a:latin typeface="+mn-lt"/>
              </a:rPr>
              <a:t>Vitamin </a:t>
            </a:r>
            <a:r>
              <a:rPr b="1" spc="-505" dirty="0">
                <a:latin typeface="+mn-lt"/>
              </a:rPr>
              <a:t>E </a:t>
            </a:r>
            <a:r>
              <a:rPr lang="en-US" b="1" spc="-505" dirty="0" smtClean="0">
                <a:latin typeface="+mn-lt"/>
              </a:rPr>
              <a:t>     </a:t>
            </a:r>
            <a:r>
              <a:rPr spc="-145" dirty="0" smtClean="0">
                <a:latin typeface="+mn-lt"/>
              </a:rPr>
              <a:t>is </a:t>
            </a:r>
            <a:r>
              <a:rPr spc="-25" dirty="0">
                <a:latin typeface="+mn-lt"/>
              </a:rPr>
              <a:t>potent </a:t>
            </a:r>
            <a:r>
              <a:rPr spc="-15" dirty="0">
                <a:latin typeface="+mn-lt"/>
              </a:rPr>
              <a:t>nutrient </a:t>
            </a:r>
            <a:r>
              <a:rPr spc="10" dirty="0">
                <a:latin typeface="+mn-lt"/>
              </a:rPr>
              <a:t>for</a:t>
            </a:r>
            <a:r>
              <a:rPr spc="-495" dirty="0">
                <a:latin typeface="+mn-lt"/>
              </a:rPr>
              <a:t> </a:t>
            </a:r>
            <a:r>
              <a:rPr spc="-110" dirty="0">
                <a:latin typeface="+mn-lt"/>
              </a:rPr>
              <a:t>reducing </a:t>
            </a:r>
            <a:r>
              <a:rPr spc="-105" dirty="0">
                <a:latin typeface="+mn-lt"/>
              </a:rPr>
              <a:t>decline </a:t>
            </a:r>
            <a:r>
              <a:rPr spc="-45" dirty="0">
                <a:latin typeface="+mn-lt"/>
              </a:rPr>
              <a:t>in  </a:t>
            </a:r>
            <a:r>
              <a:rPr spc="-80" dirty="0">
                <a:latin typeface="+mn-lt"/>
              </a:rPr>
              <a:t>cellular </a:t>
            </a:r>
            <a:r>
              <a:rPr spc="-45" dirty="0">
                <a:latin typeface="+mn-lt"/>
              </a:rPr>
              <a:t>immunity </a:t>
            </a:r>
            <a:r>
              <a:rPr spc="-5" dirty="0">
                <a:latin typeface="+mn-lt"/>
              </a:rPr>
              <a:t>that </a:t>
            </a:r>
            <a:r>
              <a:rPr spc="-114" dirty="0">
                <a:latin typeface="+mn-lt"/>
              </a:rPr>
              <a:t>occur </a:t>
            </a:r>
            <a:r>
              <a:rPr spc="-45" dirty="0">
                <a:latin typeface="+mn-lt"/>
              </a:rPr>
              <a:t>in</a:t>
            </a:r>
            <a:r>
              <a:rPr spc="-520" dirty="0">
                <a:latin typeface="+mn-lt"/>
              </a:rPr>
              <a:t> </a:t>
            </a:r>
            <a:r>
              <a:rPr spc="-75" dirty="0">
                <a:latin typeface="+mn-lt"/>
              </a:rPr>
              <a:t>elderly.</a:t>
            </a:r>
          </a:p>
        </p:txBody>
      </p:sp>
      <p:sp>
        <p:nvSpPr>
          <p:cNvPr id="8" name="object 8"/>
          <p:cNvSpPr/>
          <p:nvPr/>
        </p:nvSpPr>
        <p:spPr>
          <a:xfrm>
            <a:off x="3193542" y="5566410"/>
            <a:ext cx="5962650" cy="99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638800"/>
            <a:ext cx="3206750" cy="92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94450" y="906780"/>
            <a:ext cx="2401570" cy="1927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7840"/>
            <a:ext cx="503999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 spc="-6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="1" spc="-6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itamin</a:t>
            </a:r>
            <a:r>
              <a:rPr lang="en-US" b="1" spc="-459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-33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/>
              <a:t/>
            </a:r>
            <a:br>
              <a:rPr lang="en-US" dirty="0"/>
            </a:br>
            <a:endParaRPr spc="-16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04620"/>
            <a:ext cx="7797800" cy="5011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70" dirty="0">
                <a:latin typeface="+mj-lt"/>
                <a:cs typeface="Arial"/>
              </a:rPr>
              <a:t>Changes </a:t>
            </a:r>
            <a:r>
              <a:rPr sz="3200" spc="-40" dirty="0">
                <a:latin typeface="+mj-lt"/>
                <a:cs typeface="Arial"/>
              </a:rPr>
              <a:t>in </a:t>
            </a:r>
            <a:r>
              <a:rPr sz="3200" spc="-105" dirty="0">
                <a:latin typeface="+mj-lt"/>
                <a:cs typeface="Arial"/>
              </a:rPr>
              <a:t>immune </a:t>
            </a:r>
            <a:r>
              <a:rPr sz="3200" spc="-165" dirty="0">
                <a:latin typeface="+mj-lt"/>
                <a:cs typeface="Arial"/>
              </a:rPr>
              <a:t>system </a:t>
            </a:r>
            <a:r>
              <a:rPr sz="3200" spc="-200" dirty="0">
                <a:latin typeface="+mj-lt"/>
                <a:cs typeface="Arial"/>
              </a:rPr>
              <a:t>can </a:t>
            </a:r>
            <a:r>
              <a:rPr sz="3200" spc="-150" dirty="0">
                <a:latin typeface="+mj-lt"/>
                <a:cs typeface="Arial"/>
              </a:rPr>
              <a:t>be</a:t>
            </a:r>
            <a:r>
              <a:rPr sz="3200" spc="-300" dirty="0">
                <a:latin typeface="+mj-lt"/>
                <a:cs typeface="Arial"/>
              </a:rPr>
              <a:t> </a:t>
            </a:r>
            <a:r>
              <a:rPr sz="3200" spc="-130" dirty="0">
                <a:latin typeface="+mj-lt"/>
                <a:cs typeface="Arial"/>
              </a:rPr>
              <a:t>overcome  by </a:t>
            </a:r>
            <a:r>
              <a:rPr sz="3200" spc="-100" dirty="0">
                <a:latin typeface="+mj-lt"/>
                <a:cs typeface="Arial"/>
              </a:rPr>
              <a:t>taking </a:t>
            </a:r>
            <a:r>
              <a:rPr sz="3600" b="1" spc="-16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200 </a:t>
            </a:r>
            <a:r>
              <a:rPr sz="3600" b="1" spc="-1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mg </a:t>
            </a:r>
            <a:r>
              <a:rPr sz="3200" spc="-5" dirty="0">
                <a:latin typeface="+mj-lt"/>
                <a:cs typeface="Arial"/>
              </a:rPr>
              <a:t>of </a:t>
            </a:r>
            <a:r>
              <a:rPr sz="3200" spc="-60" dirty="0">
                <a:latin typeface="+mj-lt"/>
                <a:cs typeface="Arial"/>
              </a:rPr>
              <a:t>vitamin</a:t>
            </a:r>
            <a:r>
              <a:rPr sz="3200" spc="-459" dirty="0">
                <a:latin typeface="+mj-lt"/>
                <a:cs typeface="Arial"/>
              </a:rPr>
              <a:t> </a:t>
            </a:r>
            <a:r>
              <a:rPr sz="3200" spc="-330" dirty="0">
                <a:latin typeface="+mj-lt"/>
                <a:cs typeface="Arial"/>
              </a:rPr>
              <a:t>E</a:t>
            </a:r>
            <a:r>
              <a:rPr sz="3200" spc="-330" dirty="0" smtClean="0">
                <a:latin typeface="+mj-lt"/>
                <a:cs typeface="Arial"/>
              </a:rPr>
              <a:t>.</a:t>
            </a:r>
            <a:endParaRPr lang="en-US" sz="3200" spc="-330" dirty="0" smtClean="0">
              <a:latin typeface="+mj-lt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4400" b="1" kern="0" spc="-6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Vitamin</a:t>
            </a:r>
            <a:r>
              <a:rPr lang="en-US" sz="4400" b="1" kern="0" spc="-459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en-US" sz="4400" b="1" kern="0" spc="-33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B6</a:t>
            </a:r>
            <a:endParaRPr sz="3200" dirty="0">
              <a:latin typeface="+mj-lt"/>
              <a:cs typeface="Arial"/>
            </a:endParaRPr>
          </a:p>
          <a:p>
            <a:pPr marL="355600" marR="47625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+mj-lt"/>
                <a:cs typeface="Arial"/>
              </a:rPr>
              <a:t>Requirement </a:t>
            </a:r>
            <a:r>
              <a:rPr sz="3200" spc="-5" dirty="0">
                <a:latin typeface="+mj-lt"/>
                <a:cs typeface="Arial"/>
              </a:rPr>
              <a:t>of </a:t>
            </a:r>
            <a:r>
              <a:rPr sz="3200" spc="-60" dirty="0">
                <a:latin typeface="+mj-lt"/>
                <a:cs typeface="Arial"/>
              </a:rPr>
              <a:t>vitamin </a:t>
            </a:r>
            <a:r>
              <a:rPr sz="3200" b="1" spc="-285" dirty="0">
                <a:latin typeface="+mj-lt"/>
                <a:cs typeface="Arial"/>
              </a:rPr>
              <a:t>B6 </a:t>
            </a:r>
            <a:r>
              <a:rPr sz="3200" b="1" spc="-155" dirty="0">
                <a:latin typeface="+mj-lt"/>
                <a:cs typeface="Arial"/>
              </a:rPr>
              <a:t>increased</a:t>
            </a:r>
            <a:r>
              <a:rPr sz="3200" spc="-155" dirty="0">
                <a:latin typeface="+mj-lt"/>
                <a:cs typeface="Arial"/>
              </a:rPr>
              <a:t> </a:t>
            </a:r>
            <a:r>
              <a:rPr sz="3200" spc="-135" dirty="0">
                <a:latin typeface="+mj-lt"/>
                <a:cs typeface="Arial"/>
              </a:rPr>
              <a:t>due </a:t>
            </a:r>
            <a:r>
              <a:rPr sz="3200" spc="35" dirty="0">
                <a:latin typeface="+mj-lt"/>
                <a:cs typeface="Arial"/>
              </a:rPr>
              <a:t>to  </a:t>
            </a:r>
            <a:r>
              <a:rPr sz="3200" u="sng" spc="-70" dirty="0">
                <a:latin typeface="+mj-lt"/>
                <a:cs typeface="Arial"/>
              </a:rPr>
              <a:t>atrophic </a:t>
            </a:r>
            <a:r>
              <a:rPr sz="3200" u="sng" spc="-90" dirty="0">
                <a:latin typeface="+mj-lt"/>
                <a:cs typeface="Arial"/>
              </a:rPr>
              <a:t>gastritis</a:t>
            </a:r>
            <a:r>
              <a:rPr sz="3200" spc="-90" dirty="0">
                <a:latin typeface="+mj-lt"/>
                <a:cs typeface="Arial"/>
              </a:rPr>
              <a:t>, </a:t>
            </a:r>
            <a:r>
              <a:rPr sz="3200" spc="-70" dirty="0">
                <a:latin typeface="+mj-lt"/>
                <a:cs typeface="Arial"/>
              </a:rPr>
              <a:t>interferes </a:t>
            </a:r>
            <a:r>
              <a:rPr sz="3200" spc="15" dirty="0">
                <a:latin typeface="+mj-lt"/>
                <a:cs typeface="Arial"/>
              </a:rPr>
              <a:t>with</a:t>
            </a:r>
            <a:r>
              <a:rPr sz="3200" spc="-445" dirty="0">
                <a:latin typeface="+mj-lt"/>
                <a:cs typeface="Arial"/>
              </a:rPr>
              <a:t> </a:t>
            </a:r>
            <a:r>
              <a:rPr sz="3200" spc="-90" dirty="0">
                <a:latin typeface="+mj-lt"/>
                <a:cs typeface="Arial"/>
              </a:rPr>
              <a:t>absorption.</a:t>
            </a:r>
            <a:endParaRPr sz="3200" dirty="0">
              <a:latin typeface="+mj-lt"/>
              <a:cs typeface="Arial"/>
            </a:endParaRPr>
          </a:p>
          <a:p>
            <a:pPr marL="355600" marR="127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sng" spc="-114" dirty="0">
                <a:latin typeface="+mj-lt"/>
                <a:cs typeface="Arial"/>
              </a:rPr>
              <a:t>Alcoholic </a:t>
            </a:r>
            <a:r>
              <a:rPr sz="3200" u="sng" spc="-155" dirty="0">
                <a:latin typeface="+mj-lt"/>
                <a:cs typeface="Arial"/>
              </a:rPr>
              <a:t>and </a:t>
            </a:r>
            <a:r>
              <a:rPr sz="3200" u="sng" spc="-55" dirty="0">
                <a:latin typeface="+mj-lt"/>
                <a:cs typeface="Arial"/>
              </a:rPr>
              <a:t>liver </a:t>
            </a:r>
            <a:r>
              <a:rPr sz="3200" u="sng" spc="-95" dirty="0">
                <a:latin typeface="+mj-lt"/>
                <a:cs typeface="Arial"/>
              </a:rPr>
              <a:t>dysfunction </a:t>
            </a:r>
            <a:r>
              <a:rPr sz="3200" spc="-135" dirty="0">
                <a:latin typeface="+mj-lt"/>
                <a:cs typeface="Arial"/>
              </a:rPr>
              <a:t>are</a:t>
            </a:r>
            <a:r>
              <a:rPr sz="3200" spc="-415" dirty="0">
                <a:latin typeface="+mj-lt"/>
                <a:cs typeface="Arial"/>
              </a:rPr>
              <a:t> </a:t>
            </a:r>
            <a:r>
              <a:rPr sz="3200" spc="-70" dirty="0">
                <a:latin typeface="+mj-lt"/>
                <a:cs typeface="Arial"/>
              </a:rPr>
              <a:t>additional  </a:t>
            </a:r>
            <a:r>
              <a:rPr sz="3200" spc="-114" dirty="0">
                <a:latin typeface="+mj-lt"/>
                <a:cs typeface="Arial"/>
              </a:rPr>
              <a:t>risk</a:t>
            </a:r>
            <a:r>
              <a:rPr sz="3200" spc="-175" dirty="0">
                <a:latin typeface="+mj-lt"/>
                <a:cs typeface="Arial"/>
              </a:rPr>
              <a:t> </a:t>
            </a:r>
            <a:r>
              <a:rPr sz="3200" spc="-50" dirty="0">
                <a:latin typeface="+mj-lt"/>
                <a:cs typeface="Arial"/>
              </a:rPr>
              <a:t>factor</a:t>
            </a:r>
            <a:r>
              <a:rPr sz="3200" spc="-170" dirty="0">
                <a:latin typeface="+mj-lt"/>
                <a:cs typeface="Arial"/>
              </a:rPr>
              <a:t> </a:t>
            </a:r>
            <a:r>
              <a:rPr sz="3200" spc="10" dirty="0">
                <a:latin typeface="+mj-lt"/>
                <a:cs typeface="Arial"/>
              </a:rPr>
              <a:t>for</a:t>
            </a:r>
            <a:r>
              <a:rPr sz="3200" spc="-170" dirty="0">
                <a:latin typeface="+mj-lt"/>
                <a:cs typeface="Arial"/>
              </a:rPr>
              <a:t> </a:t>
            </a:r>
            <a:r>
              <a:rPr sz="3200" spc="-114" dirty="0">
                <a:latin typeface="+mj-lt"/>
                <a:cs typeface="Arial"/>
              </a:rPr>
              <a:t>deficiency</a:t>
            </a:r>
            <a:r>
              <a:rPr sz="3200" spc="-175" dirty="0">
                <a:latin typeface="+mj-lt"/>
                <a:cs typeface="Arial"/>
              </a:rPr>
              <a:t> </a:t>
            </a:r>
            <a:r>
              <a:rPr sz="3200" spc="-5" dirty="0">
                <a:latin typeface="+mj-lt"/>
                <a:cs typeface="Arial"/>
              </a:rPr>
              <a:t>of</a:t>
            </a:r>
            <a:r>
              <a:rPr sz="3200" spc="-180" dirty="0">
                <a:latin typeface="+mj-lt"/>
                <a:cs typeface="Arial"/>
              </a:rPr>
              <a:t> </a:t>
            </a:r>
            <a:r>
              <a:rPr sz="3200" spc="-60" dirty="0">
                <a:latin typeface="+mj-lt"/>
                <a:cs typeface="Arial"/>
              </a:rPr>
              <a:t>vitamin</a:t>
            </a:r>
            <a:r>
              <a:rPr sz="3200" spc="-175" dirty="0">
                <a:latin typeface="+mj-lt"/>
                <a:cs typeface="Arial"/>
              </a:rPr>
              <a:t> </a:t>
            </a:r>
            <a:r>
              <a:rPr sz="3200" spc="-220" dirty="0">
                <a:latin typeface="+mj-lt"/>
                <a:cs typeface="Arial"/>
              </a:rPr>
              <a:t>B6.</a:t>
            </a:r>
            <a:endParaRPr sz="3200" dirty="0">
              <a:latin typeface="+mj-lt"/>
              <a:cs typeface="Arial"/>
            </a:endParaRPr>
          </a:p>
          <a:p>
            <a:pPr marL="355600" marR="223266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85" dirty="0">
                <a:latin typeface="+mj-lt"/>
                <a:cs typeface="Arial"/>
              </a:rPr>
              <a:t>Vitamin </a:t>
            </a:r>
            <a:r>
              <a:rPr sz="3200" spc="-280" dirty="0">
                <a:latin typeface="+mj-lt"/>
                <a:cs typeface="Arial"/>
              </a:rPr>
              <a:t>B6 </a:t>
            </a:r>
            <a:r>
              <a:rPr sz="3200" spc="-175" dirty="0">
                <a:latin typeface="+mj-lt"/>
                <a:cs typeface="Arial"/>
              </a:rPr>
              <a:t>have </a:t>
            </a:r>
            <a:r>
              <a:rPr sz="3200" spc="-95" dirty="0">
                <a:latin typeface="+mj-lt"/>
                <a:cs typeface="Arial"/>
              </a:rPr>
              <a:t>significant</a:t>
            </a:r>
            <a:r>
              <a:rPr sz="3200" spc="-165" dirty="0">
                <a:latin typeface="+mj-lt"/>
                <a:cs typeface="Arial"/>
              </a:rPr>
              <a:t> </a:t>
            </a:r>
            <a:r>
              <a:rPr sz="3200" spc="-60" dirty="0">
                <a:latin typeface="+mj-lt"/>
                <a:cs typeface="Arial"/>
              </a:rPr>
              <a:t>role  </a:t>
            </a:r>
            <a:r>
              <a:rPr sz="3200" spc="-40" dirty="0">
                <a:latin typeface="+mj-lt"/>
                <a:cs typeface="Arial"/>
              </a:rPr>
              <a:t>in </a:t>
            </a:r>
            <a:r>
              <a:rPr sz="3200" b="1" spc="-105" dirty="0">
                <a:latin typeface="+mj-lt"/>
                <a:cs typeface="Arial"/>
              </a:rPr>
              <a:t>immune</a:t>
            </a:r>
            <a:r>
              <a:rPr sz="3200" b="1" spc="-305" dirty="0">
                <a:latin typeface="+mj-lt"/>
                <a:cs typeface="Arial"/>
              </a:rPr>
              <a:t> </a:t>
            </a:r>
            <a:r>
              <a:rPr sz="3200" b="1" spc="-155" dirty="0">
                <a:latin typeface="+mj-lt"/>
                <a:cs typeface="Arial"/>
              </a:rPr>
              <a:t>system</a:t>
            </a:r>
            <a:r>
              <a:rPr sz="3200" spc="-155" dirty="0">
                <a:latin typeface="+mj-lt"/>
                <a:cs typeface="Arial"/>
              </a:rPr>
              <a:t>.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5029200"/>
            <a:ext cx="2304288" cy="179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20110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45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Folate</a:t>
            </a:r>
            <a:endParaRPr spc="-16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143000"/>
            <a:ext cx="7991475" cy="584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752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cs typeface="Arial"/>
              </a:rPr>
              <a:t>Alcoholism </a:t>
            </a:r>
            <a:r>
              <a:rPr sz="3200" spc="-165" dirty="0">
                <a:cs typeface="Arial"/>
              </a:rPr>
              <a:t>is </a:t>
            </a:r>
            <a:r>
              <a:rPr sz="3200" spc="-250" dirty="0">
                <a:cs typeface="Arial"/>
              </a:rPr>
              <a:t>a </a:t>
            </a:r>
            <a:r>
              <a:rPr sz="3200" spc="-110" dirty="0">
                <a:cs typeface="Arial"/>
              </a:rPr>
              <a:t>risk </a:t>
            </a:r>
            <a:r>
              <a:rPr sz="3200" spc="-50" dirty="0">
                <a:cs typeface="Arial"/>
              </a:rPr>
              <a:t>factor</a:t>
            </a:r>
            <a:r>
              <a:rPr sz="3200" spc="-275" dirty="0">
                <a:cs typeface="Arial"/>
              </a:rPr>
              <a:t> </a:t>
            </a:r>
            <a:r>
              <a:rPr sz="3200" spc="10" dirty="0">
                <a:cs typeface="Arial"/>
              </a:rPr>
              <a:t>for  </a:t>
            </a:r>
            <a:r>
              <a:rPr sz="3200" b="1" spc="-45" dirty="0">
                <a:cs typeface="Arial"/>
              </a:rPr>
              <a:t>folate</a:t>
            </a:r>
            <a:r>
              <a:rPr sz="3200" b="1" spc="-175" dirty="0">
                <a:cs typeface="Arial"/>
              </a:rPr>
              <a:t> </a:t>
            </a:r>
            <a:r>
              <a:rPr sz="3200" spc="-110" dirty="0">
                <a:cs typeface="Arial"/>
              </a:rPr>
              <a:t>deficiency.</a:t>
            </a:r>
            <a:endParaRPr sz="3200" dirty="0">
              <a:cs typeface="Arial"/>
            </a:endParaRPr>
          </a:p>
          <a:p>
            <a:pPr marL="355600" marR="49784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25" dirty="0">
                <a:cs typeface="Arial"/>
              </a:rPr>
              <a:t>Severe </a:t>
            </a:r>
            <a:r>
              <a:rPr sz="3200" spc="-114" dirty="0">
                <a:cs typeface="Arial"/>
              </a:rPr>
              <a:t>deficiency </a:t>
            </a:r>
            <a:r>
              <a:rPr sz="3200" spc="-5" dirty="0">
                <a:cs typeface="Arial"/>
              </a:rPr>
              <a:t>of </a:t>
            </a:r>
            <a:r>
              <a:rPr sz="3200" spc="-45" dirty="0">
                <a:cs typeface="Arial"/>
              </a:rPr>
              <a:t>folic </a:t>
            </a:r>
            <a:r>
              <a:rPr sz="3200" spc="-150" dirty="0">
                <a:cs typeface="Arial"/>
              </a:rPr>
              <a:t>acid </a:t>
            </a:r>
            <a:r>
              <a:rPr sz="3200" spc="-170" dirty="0">
                <a:cs typeface="Arial"/>
              </a:rPr>
              <a:t>may </a:t>
            </a:r>
            <a:r>
              <a:rPr sz="3200" spc="-70" dirty="0">
                <a:cs typeface="Arial"/>
              </a:rPr>
              <a:t>result  </a:t>
            </a:r>
            <a:r>
              <a:rPr sz="3200" spc="-150" dirty="0">
                <a:cs typeface="Arial"/>
              </a:rPr>
              <a:t>anemia and </a:t>
            </a:r>
            <a:r>
              <a:rPr sz="3200" spc="-110" dirty="0">
                <a:cs typeface="Arial"/>
              </a:rPr>
              <a:t>elevated </a:t>
            </a:r>
            <a:r>
              <a:rPr sz="3200" spc="-145" dirty="0">
                <a:cs typeface="Arial"/>
              </a:rPr>
              <a:t>serum</a:t>
            </a:r>
            <a:r>
              <a:rPr sz="3200" spc="-320" dirty="0">
                <a:cs typeface="Arial"/>
              </a:rPr>
              <a:t> </a:t>
            </a:r>
            <a:r>
              <a:rPr sz="3200" u="sng" spc="-120" dirty="0">
                <a:cs typeface="Arial"/>
              </a:rPr>
              <a:t>homo-cystiene  </a:t>
            </a:r>
            <a:r>
              <a:rPr sz="3200" spc="-100" dirty="0">
                <a:cs typeface="Arial"/>
              </a:rPr>
              <a:t>level </a:t>
            </a:r>
            <a:r>
              <a:rPr sz="3200" spc="-95" dirty="0">
                <a:cs typeface="Arial"/>
              </a:rPr>
              <a:t>which </a:t>
            </a:r>
            <a:r>
              <a:rPr sz="3200" spc="-165" dirty="0">
                <a:cs typeface="Arial"/>
              </a:rPr>
              <a:t>is </a:t>
            </a:r>
            <a:r>
              <a:rPr sz="3200" spc="-250" dirty="0">
                <a:cs typeface="Arial"/>
              </a:rPr>
              <a:t>a </a:t>
            </a:r>
            <a:r>
              <a:rPr sz="3200" spc="-110" dirty="0">
                <a:cs typeface="Arial"/>
              </a:rPr>
              <a:t>risk </a:t>
            </a:r>
            <a:r>
              <a:rPr lang="en-US" sz="3200" spc="-110" dirty="0" smtClean="0">
                <a:cs typeface="Arial"/>
              </a:rPr>
              <a:t>factor </a:t>
            </a:r>
            <a:r>
              <a:rPr sz="3200" spc="10" dirty="0" smtClean="0">
                <a:cs typeface="Arial"/>
              </a:rPr>
              <a:t>for </a:t>
            </a:r>
            <a:r>
              <a:rPr sz="3200" b="1" spc="-150" dirty="0">
                <a:cs typeface="Arial"/>
              </a:rPr>
              <a:t>cardiac</a:t>
            </a:r>
            <a:r>
              <a:rPr sz="3200" b="1" spc="-509" dirty="0">
                <a:cs typeface="Arial"/>
              </a:rPr>
              <a:t> </a:t>
            </a:r>
            <a:r>
              <a:rPr sz="3200" b="1" spc="-210" dirty="0">
                <a:cs typeface="Arial"/>
              </a:rPr>
              <a:t>diseases.</a:t>
            </a:r>
            <a:endParaRPr sz="3200" b="1" dirty="0">
              <a:cs typeface="Arial"/>
            </a:endParaRPr>
          </a:p>
          <a:p>
            <a:pPr marL="447040" indent="-434340">
              <a:lnSpc>
                <a:spcPct val="100000"/>
              </a:lnSpc>
              <a:spcBef>
                <a:spcPts val="790"/>
              </a:spcBef>
              <a:buChar char="•"/>
              <a:tabLst>
                <a:tab pos="446405" algn="l"/>
                <a:tab pos="447040" algn="l"/>
              </a:tabLst>
            </a:pPr>
            <a:r>
              <a:rPr sz="3200" spc="-105" dirty="0">
                <a:cs typeface="Arial"/>
              </a:rPr>
              <a:t>consumption </a:t>
            </a:r>
            <a:r>
              <a:rPr sz="3200" dirty="0">
                <a:cs typeface="Arial"/>
              </a:rPr>
              <a:t>of </a:t>
            </a:r>
            <a:r>
              <a:rPr sz="3200" spc="-45" dirty="0">
                <a:cs typeface="Arial"/>
              </a:rPr>
              <a:t>folate</a:t>
            </a:r>
            <a:r>
              <a:rPr sz="3200" spc="-675" dirty="0">
                <a:cs typeface="Arial"/>
              </a:rPr>
              <a:t> </a:t>
            </a:r>
            <a:r>
              <a:rPr lang="en-US" sz="3200" spc="-675" dirty="0" smtClean="0">
                <a:cs typeface="Arial"/>
              </a:rPr>
              <a:t>   </a:t>
            </a:r>
            <a:r>
              <a:rPr sz="3200" spc="-70" dirty="0" smtClean="0">
                <a:cs typeface="Arial"/>
              </a:rPr>
              <a:t>rich </a:t>
            </a:r>
            <a:r>
              <a:rPr sz="3200" spc="-55" dirty="0">
                <a:cs typeface="Arial"/>
              </a:rPr>
              <a:t>food </a:t>
            </a:r>
            <a:r>
              <a:rPr sz="3200" spc="-165" dirty="0">
                <a:cs typeface="Arial"/>
              </a:rPr>
              <a:t>is </a:t>
            </a:r>
            <a:r>
              <a:rPr sz="3200" spc="-140" dirty="0">
                <a:cs typeface="Arial"/>
              </a:rPr>
              <a:t>needed</a:t>
            </a:r>
            <a:r>
              <a:rPr sz="3200" spc="-140" dirty="0" smtClean="0">
                <a:cs typeface="Arial"/>
              </a:rPr>
              <a:t>.</a:t>
            </a:r>
            <a:endParaRPr lang="en-US" sz="3200" spc="-140" dirty="0" smtClean="0">
              <a:cs typeface="Arial"/>
            </a:endParaRPr>
          </a:p>
          <a:p>
            <a:pPr marL="447040" indent="-434340">
              <a:spcBef>
                <a:spcPts val="790"/>
              </a:spcBef>
              <a:buFontTx/>
              <a:buChar char="•"/>
              <a:tabLst>
                <a:tab pos="446405" algn="l"/>
                <a:tab pos="447040" algn="l"/>
              </a:tabLst>
            </a:pPr>
            <a:r>
              <a:rPr lang="en-US" sz="3200" b="1" kern="0" spc="-6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Vitamin</a:t>
            </a:r>
            <a:r>
              <a:rPr lang="en-US" sz="3200" b="1" kern="0" spc="-459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0" spc="-33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B12</a:t>
            </a:r>
            <a:endParaRPr sz="3200" dirty="0">
              <a:cs typeface="Arial"/>
            </a:endParaRPr>
          </a:p>
          <a:p>
            <a:pPr marL="355600" marR="5080" indent="-342900">
              <a:lnSpc>
                <a:spcPct val="999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10" dirty="0">
                <a:cs typeface="Arial"/>
              </a:rPr>
              <a:t>Causes </a:t>
            </a:r>
            <a:r>
              <a:rPr sz="3200" spc="10" dirty="0">
                <a:cs typeface="Arial"/>
              </a:rPr>
              <a:t>for </a:t>
            </a:r>
            <a:r>
              <a:rPr sz="3200" spc="-60" dirty="0">
                <a:cs typeface="Arial"/>
              </a:rPr>
              <a:t>vitamin </a:t>
            </a:r>
            <a:r>
              <a:rPr sz="3200" b="1" spc="-245" dirty="0">
                <a:cs typeface="Arial"/>
              </a:rPr>
              <a:t>B12 </a:t>
            </a:r>
            <a:r>
              <a:rPr sz="3200" spc="-114" dirty="0">
                <a:cs typeface="Arial"/>
              </a:rPr>
              <a:t>deficiency </a:t>
            </a:r>
            <a:r>
              <a:rPr sz="3200" spc="-130" dirty="0">
                <a:cs typeface="Arial"/>
              </a:rPr>
              <a:t>are</a:t>
            </a:r>
            <a:r>
              <a:rPr sz="3200" spc="-355" dirty="0">
                <a:cs typeface="Arial"/>
              </a:rPr>
              <a:t> </a:t>
            </a:r>
            <a:r>
              <a:rPr sz="3200" b="1" spc="-70" dirty="0" smtClean="0">
                <a:cs typeface="Arial"/>
              </a:rPr>
              <a:t>atrophic</a:t>
            </a:r>
            <a:r>
              <a:rPr lang="ar-IQ" sz="3200" b="1" spc="-70" dirty="0">
                <a:cs typeface="Arial"/>
              </a:rPr>
              <a:t> </a:t>
            </a:r>
            <a:r>
              <a:rPr lang="en-US" sz="3200" b="1" spc="-70" dirty="0" smtClean="0">
                <a:cs typeface="Arial"/>
              </a:rPr>
              <a:t>gastritis</a:t>
            </a:r>
            <a:r>
              <a:rPr sz="3200" spc="-70" dirty="0" smtClean="0">
                <a:cs typeface="Arial"/>
              </a:rPr>
              <a:t>  </a:t>
            </a:r>
            <a:r>
              <a:rPr sz="3200" spc="-150" dirty="0">
                <a:cs typeface="Arial"/>
              </a:rPr>
              <a:t>and </a:t>
            </a:r>
            <a:r>
              <a:rPr sz="3200" b="1" spc="-90" dirty="0">
                <a:cs typeface="Arial"/>
              </a:rPr>
              <a:t>bacterial </a:t>
            </a:r>
            <a:r>
              <a:rPr sz="3200" b="1" spc="-70" dirty="0">
                <a:cs typeface="Arial"/>
              </a:rPr>
              <a:t>overgrowth</a:t>
            </a:r>
            <a:r>
              <a:rPr sz="3200" spc="-70" dirty="0">
                <a:cs typeface="Arial"/>
              </a:rPr>
              <a:t>, </a:t>
            </a:r>
            <a:r>
              <a:rPr sz="3200" spc="-95" dirty="0">
                <a:cs typeface="Arial"/>
              </a:rPr>
              <a:t>which </a:t>
            </a:r>
            <a:r>
              <a:rPr sz="3200" spc="-204" dirty="0">
                <a:cs typeface="Arial"/>
              </a:rPr>
              <a:t>decreases  </a:t>
            </a:r>
            <a:r>
              <a:rPr sz="3200" spc="-90" dirty="0">
                <a:cs typeface="Arial"/>
              </a:rPr>
              <a:t>absorption </a:t>
            </a:r>
            <a:r>
              <a:rPr sz="3200" spc="-150" dirty="0">
                <a:cs typeface="Arial"/>
              </a:rPr>
              <a:t>and </a:t>
            </a:r>
            <a:r>
              <a:rPr sz="3200" spc="-175" dirty="0">
                <a:cs typeface="Arial"/>
              </a:rPr>
              <a:t>leads </a:t>
            </a:r>
            <a:r>
              <a:rPr sz="3200" spc="40" dirty="0">
                <a:cs typeface="Arial"/>
              </a:rPr>
              <a:t>to </a:t>
            </a:r>
            <a:r>
              <a:rPr sz="3200" b="1" spc="-114" dirty="0">
                <a:solidFill>
                  <a:srgbClr val="FF0000"/>
                </a:solidFill>
                <a:cs typeface="Arial"/>
              </a:rPr>
              <a:t>pernicious</a:t>
            </a:r>
            <a:r>
              <a:rPr sz="3200" b="1" spc="-505" dirty="0">
                <a:solidFill>
                  <a:srgbClr val="FF0000"/>
                </a:solidFill>
                <a:cs typeface="Arial"/>
              </a:rPr>
              <a:t> </a:t>
            </a:r>
            <a:r>
              <a:rPr sz="3200" b="1" spc="-140" dirty="0">
                <a:solidFill>
                  <a:srgbClr val="FF0000"/>
                </a:solidFill>
                <a:cs typeface="Arial"/>
              </a:rPr>
              <a:t>anemia</a:t>
            </a:r>
            <a:r>
              <a:rPr sz="3200" spc="-140" dirty="0">
                <a:cs typeface="Arial"/>
              </a:rPr>
              <a:t>.</a:t>
            </a:r>
            <a:endParaRPr sz="3200"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1" y="0"/>
            <a:ext cx="3035298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4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48600" cy="79216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endParaRPr lang="en-US" dirty="0" smtClean="0">
              <a:latin typeface="+mj-lt"/>
            </a:endParaRPr>
          </a:p>
          <a:p>
            <a:pPr marL="0" indent="0" algn="just">
              <a:buNone/>
            </a:pPr>
            <a:r>
              <a:rPr lang="en-US" dirty="0" smtClean="0">
                <a:latin typeface="+mj-lt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During old age,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igestion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absorption power decreases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Problem: 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eaviness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fullness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the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stomach, even gas formation and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acidity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Solution: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-  </a:t>
            </a:r>
            <a:r>
              <a:rPr lang="en-US" dirty="0" smtClean="0">
                <a:latin typeface="+mj-lt"/>
              </a:rPr>
              <a:t>Avoid </a:t>
            </a:r>
            <a:r>
              <a:rPr lang="en-US" dirty="0">
                <a:latin typeface="+mj-lt"/>
              </a:rPr>
              <a:t>fried, </a:t>
            </a:r>
            <a:r>
              <a:rPr lang="en-US" dirty="0" smtClean="0">
                <a:latin typeface="+mj-lt"/>
              </a:rPr>
              <a:t>fatty, spicy </a:t>
            </a:r>
            <a:r>
              <a:rPr lang="en-US" dirty="0">
                <a:latin typeface="+mj-lt"/>
              </a:rPr>
              <a:t>and very sweet foods</a:t>
            </a:r>
            <a:r>
              <a:rPr lang="en-US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+mj-lt"/>
              </a:rPr>
              <a:t> - Very </a:t>
            </a:r>
            <a:r>
              <a:rPr lang="en-US" dirty="0">
                <a:latin typeface="+mj-lt"/>
              </a:rPr>
              <a:t>large meals may not be </a:t>
            </a:r>
            <a:r>
              <a:rPr lang="en-US" dirty="0" smtClean="0">
                <a:latin typeface="+mj-lt"/>
              </a:rPr>
              <a:t>tolerated, so </a:t>
            </a:r>
            <a:r>
              <a:rPr lang="en-US" dirty="0">
                <a:latin typeface="+mj-lt"/>
              </a:rPr>
              <a:t>3-4 small </a:t>
            </a:r>
            <a:r>
              <a:rPr lang="en-US" dirty="0" smtClean="0">
                <a:latin typeface="+mj-lt"/>
              </a:rPr>
              <a:t> meals  may </a:t>
            </a:r>
            <a:r>
              <a:rPr lang="en-US" dirty="0">
                <a:latin typeface="+mj-lt"/>
              </a:rPr>
              <a:t>be </a:t>
            </a:r>
            <a:r>
              <a:rPr lang="en-US" dirty="0" smtClean="0">
                <a:latin typeface="+mj-lt"/>
              </a:rPr>
              <a:t>preferred</a:t>
            </a:r>
          </a:p>
          <a:p>
            <a:pPr marL="0" indent="0" algn="just">
              <a:buNone/>
            </a:pPr>
            <a:r>
              <a:rPr lang="en-US" dirty="0" smtClean="0">
                <a:latin typeface="+mj-lt"/>
              </a:rPr>
              <a:t>  - Small </a:t>
            </a:r>
            <a:r>
              <a:rPr lang="en-US" dirty="0">
                <a:latin typeface="+mj-lt"/>
              </a:rPr>
              <a:t>nutritious </a:t>
            </a:r>
            <a:r>
              <a:rPr lang="en-US" dirty="0" smtClean="0">
                <a:latin typeface="+mj-lt"/>
              </a:rPr>
              <a:t>snacks in </a:t>
            </a:r>
            <a:r>
              <a:rPr lang="en-US" dirty="0">
                <a:latin typeface="+mj-lt"/>
              </a:rPr>
              <a:t>between meals may help to alleviate acidity and </a:t>
            </a:r>
            <a:r>
              <a:rPr lang="en-US" dirty="0" smtClean="0">
                <a:latin typeface="+mj-lt"/>
              </a:rPr>
              <a:t>heart burn, diet should therefore </a:t>
            </a:r>
            <a:r>
              <a:rPr lang="en-US" dirty="0">
                <a:latin typeface="+mj-lt"/>
              </a:rPr>
              <a:t>be carefully </a:t>
            </a:r>
            <a:r>
              <a:rPr lang="en-US" dirty="0" smtClean="0">
                <a:latin typeface="+mj-lt"/>
              </a:rPr>
              <a:t>selected</a:t>
            </a:r>
          </a:p>
          <a:p>
            <a:pPr marL="0" indent="0" algn="just">
              <a:buNone/>
            </a:pPr>
            <a:endParaRPr lang="en-US" dirty="0" smtClean="0">
              <a:latin typeface="+mj-lt"/>
            </a:endParaRPr>
          </a:p>
          <a:p>
            <a:pPr algn="just"/>
            <a:endParaRPr lang="en-US" dirty="0" smtClean="0">
              <a:latin typeface="+mj-lt"/>
            </a:endParaRPr>
          </a:p>
          <a:p>
            <a:pPr marL="0" indent="0" algn="just">
              <a:buNone/>
            </a:pPr>
            <a:endParaRPr lang="en-US" dirty="0" smtClean="0">
              <a:latin typeface="+mj-lt"/>
            </a:endParaRP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  <a:p>
            <a:pPr marL="0" indent="0" algn="just">
              <a:buNone/>
            </a:pPr>
            <a:endParaRPr lang="en-US" dirty="0" smtClean="0">
              <a:latin typeface="+mj-lt"/>
            </a:endParaRP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+mj-lt"/>
              </a:rPr>
              <a:t>Contd</a:t>
            </a:r>
            <a:r>
              <a:rPr lang="en-US" dirty="0" smtClean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6576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5B034A"/>
          </a:solidFill>
        </p:spPr>
        <p:txBody>
          <a:bodyPr vert="horz" wrap="square" lIns="0" tIns="2362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spc="-530" dirty="0">
                <a:solidFill>
                  <a:srgbClr val="FFFFFF"/>
                </a:solidFill>
              </a:rPr>
              <a:t>OLD</a:t>
            </a:r>
            <a:r>
              <a:rPr spc="-240" dirty="0">
                <a:solidFill>
                  <a:srgbClr val="FFFFFF"/>
                </a:solidFill>
              </a:rPr>
              <a:t> </a:t>
            </a:r>
            <a:r>
              <a:rPr spc="-610" dirty="0">
                <a:solidFill>
                  <a:srgbClr val="FFFFFF"/>
                </a:solidFill>
              </a:rPr>
              <a:t>AGE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76400"/>
            <a:ext cx="8229600" cy="4724400"/>
          </a:xfrm>
          <a:custGeom>
            <a:avLst/>
            <a:gdLst/>
            <a:ahLst/>
            <a:cxnLst/>
            <a:rect l="l" t="t" r="r" b="b"/>
            <a:pathLst>
              <a:path w="8229600" h="4724400">
                <a:moveTo>
                  <a:pt x="8229600" y="0"/>
                </a:moveTo>
                <a:lnTo>
                  <a:pt x="0" y="0"/>
                </a:lnTo>
                <a:lnTo>
                  <a:pt x="0" y="4724400"/>
                </a:lnTo>
                <a:lnTo>
                  <a:pt x="8229600" y="4724400"/>
                </a:lnTo>
                <a:lnTo>
                  <a:pt x="8229600" y="0"/>
                </a:lnTo>
                <a:close/>
              </a:path>
            </a:pathLst>
          </a:custGeom>
          <a:solidFill>
            <a:srgbClr val="CF4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6051" y="4464050"/>
            <a:ext cx="173799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0"/>
              </a:lnSpc>
            </a:pPr>
            <a:r>
              <a:rPr sz="3200" spc="-135" dirty="0">
                <a:latin typeface="Arial"/>
                <a:cs typeface="Arial"/>
              </a:rPr>
              <a:t>luence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09420"/>
            <a:ext cx="7727950" cy="4157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526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Old </a:t>
            </a:r>
            <a:r>
              <a:rPr sz="3200" spc="-2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 </a:t>
            </a:r>
            <a:r>
              <a:rPr sz="3200" spc="-1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is </a:t>
            </a:r>
            <a:r>
              <a:rPr sz="3200" spc="-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best </a:t>
            </a:r>
            <a:r>
              <a:rPr sz="3200" spc="-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defined </a:t>
            </a:r>
            <a:r>
              <a:rPr sz="3200" spc="-3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 </a:t>
            </a:r>
            <a:r>
              <a:rPr sz="3200" spc="-2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 </a:t>
            </a:r>
            <a:r>
              <a:rPr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of </a:t>
            </a:r>
            <a:r>
              <a:rPr sz="3200" spc="-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retirement  </a:t>
            </a:r>
            <a:r>
              <a:rPr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that </a:t>
            </a:r>
            <a:r>
              <a:rPr sz="3200" spc="-1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is 60 </a:t>
            </a:r>
            <a:r>
              <a:rPr sz="3200" spc="-1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years </a:t>
            </a:r>
            <a:r>
              <a:rPr sz="3200" spc="-1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and</a:t>
            </a:r>
            <a:r>
              <a:rPr sz="3200" spc="-3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above.</a:t>
            </a:r>
            <a:endParaRPr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355600" marR="480059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Nutrition </a:t>
            </a:r>
            <a:r>
              <a:rPr sz="3200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 </a:t>
            </a:r>
            <a:r>
              <a:rPr sz="3200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old </a:t>
            </a:r>
            <a:r>
              <a:rPr sz="3200" spc="-2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 </a:t>
            </a:r>
            <a:r>
              <a:rPr sz="3200" spc="-1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is </a:t>
            </a:r>
            <a:r>
              <a:rPr sz="3200" spc="-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known </a:t>
            </a:r>
            <a:r>
              <a:rPr sz="3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</a:t>
            </a:r>
            <a:r>
              <a:rPr sz="3200" spc="-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i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Geriatric  Nutrition.</a:t>
            </a:r>
            <a:endParaRPr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Aging </a:t>
            </a:r>
            <a:r>
              <a:rPr sz="3200" spc="-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brings </a:t>
            </a:r>
            <a:r>
              <a:rPr sz="3200" spc="-1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physiological, </a:t>
            </a:r>
            <a:r>
              <a:rPr sz="3200" spc="-14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psychological </a:t>
            </a:r>
            <a:r>
              <a:rPr sz="3200" spc="-1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and  </a:t>
            </a:r>
            <a:r>
              <a:rPr sz="3200" spc="-1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immunological </a:t>
            </a:r>
            <a:r>
              <a:rPr sz="3200" spc="-2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changes </a:t>
            </a:r>
            <a:r>
              <a:rPr sz="3200" spc="-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which</a:t>
            </a:r>
            <a:r>
              <a:rPr sz="3200" spc="-2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inf</a:t>
            </a:r>
          </a:p>
          <a:p>
            <a:pPr marL="355600">
              <a:lnSpc>
                <a:spcPct val="100000"/>
              </a:lnSpc>
            </a:pPr>
            <a:r>
              <a:rPr lang="en-US" sz="3200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influence  the n</a:t>
            </a:r>
            <a:r>
              <a:rPr sz="3200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utritional</a:t>
            </a:r>
            <a:r>
              <a:rPr sz="3200" spc="-1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IQ" sz="3200" spc="-1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marL="355600">
              <a:lnSpc>
                <a:spcPct val="100000"/>
              </a:lnSpc>
            </a:pPr>
            <a:r>
              <a:rPr sz="3200" spc="-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status</a:t>
            </a:r>
            <a:r>
              <a:rPr sz="3200" spc="-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85688" y="4423156"/>
            <a:ext cx="2381250" cy="192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: </a:t>
            </a:r>
            <a:r>
              <a:rPr lang="en-US" sz="3800" b="1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sz="3800" b="1" dirty="0">
                <a:solidFill>
                  <a:srgbClr val="0070C0"/>
                </a:solidFill>
                <a:latin typeface="+mn-lt"/>
              </a:rPr>
              <a:t>pleasure of eating diminishes 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</a:t>
            </a:r>
          </a:p>
          <a:p>
            <a:pPr marL="0" indent="0" algn="just">
              <a:buNone/>
            </a:pPr>
            <a:r>
              <a:rPr lang="en-US" dirty="0"/>
              <a:t> -   </a:t>
            </a:r>
            <a:r>
              <a:rPr lang="en-US" sz="3500" dirty="0">
                <a:latin typeface="+mn-lt"/>
              </a:rPr>
              <a:t>The ability to perceive tastes like sweet and salty diminishes. The taste of food appears </a:t>
            </a:r>
            <a:r>
              <a:rPr lang="en-US" sz="3500" b="1" dirty="0">
                <a:latin typeface="+mn-lt"/>
              </a:rPr>
              <a:t>bland</a:t>
            </a:r>
          </a:p>
          <a:p>
            <a:pPr marL="0" indent="0" algn="just">
              <a:buNone/>
            </a:pPr>
            <a:r>
              <a:rPr lang="en-US" sz="3500" dirty="0">
                <a:latin typeface="+mn-lt"/>
              </a:rPr>
              <a:t>  - Meals should be made more attractive and appealing by including a variety of foods</a:t>
            </a:r>
          </a:p>
          <a:p>
            <a:pPr marL="0" indent="0" algn="just">
              <a:buNone/>
            </a:pPr>
            <a:r>
              <a:rPr lang="en-US" sz="3500" dirty="0">
                <a:latin typeface="+mn-lt"/>
              </a:rPr>
              <a:t>  - Use a variety of seasonings but </a:t>
            </a:r>
            <a:r>
              <a:rPr lang="en-US" sz="3500" dirty="0" smtClean="0">
                <a:latin typeface="+mn-lt"/>
              </a:rPr>
              <a:t>not very </a:t>
            </a:r>
            <a:r>
              <a:rPr lang="en-US" sz="3500" dirty="0">
                <a:latin typeface="+mn-lt"/>
              </a:rPr>
              <a:t>spicy</a:t>
            </a:r>
          </a:p>
          <a:p>
            <a:pPr algn="just"/>
            <a:endParaRPr lang="en-US" dirty="0"/>
          </a:p>
          <a:p>
            <a:pPr algn="just"/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: </a:t>
            </a:r>
            <a:r>
              <a:rPr lang="en-US" sz="3800" b="1" dirty="0">
                <a:solidFill>
                  <a:srgbClr val="0070C0"/>
                </a:solidFill>
                <a:latin typeface="+mn-lt"/>
              </a:rPr>
              <a:t>Loss of teeth with advancing age leads to several dental problems. Chewing becomes extremely </a:t>
            </a:r>
            <a:r>
              <a:rPr lang="en-US" sz="3800" b="1" dirty="0" smtClean="0">
                <a:solidFill>
                  <a:srgbClr val="0070C0"/>
                </a:solidFill>
                <a:latin typeface="+mn-lt"/>
              </a:rPr>
              <a:t>difficult</a:t>
            </a:r>
            <a:endParaRPr lang="en-US" sz="3800" dirty="0"/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</a:t>
            </a:r>
          </a:p>
          <a:p>
            <a:pPr algn="just"/>
            <a:r>
              <a:rPr lang="en-US" dirty="0"/>
              <a:t>  - </a:t>
            </a:r>
            <a:r>
              <a:rPr lang="en-US" sz="3500" dirty="0">
                <a:latin typeface="+mj-lt"/>
              </a:rPr>
              <a:t>Soft, well-cooked foods like </a:t>
            </a:r>
            <a:r>
              <a:rPr lang="en-US" sz="3500" dirty="0" smtClean="0">
                <a:latin typeface="+mj-lt"/>
              </a:rPr>
              <a:t>soup</a:t>
            </a:r>
            <a:r>
              <a:rPr lang="en-US" sz="3500" dirty="0"/>
              <a:t> </a:t>
            </a:r>
            <a:r>
              <a:rPr lang="en-US" sz="3500" dirty="0" smtClean="0">
                <a:solidFill>
                  <a:prstClr val="black"/>
                </a:solidFill>
                <a:latin typeface="Calibri"/>
              </a:rPr>
              <a:t>can </a:t>
            </a:r>
            <a:r>
              <a:rPr lang="en-US" sz="3500" dirty="0">
                <a:solidFill>
                  <a:prstClr val="black"/>
                </a:solidFill>
                <a:latin typeface="Calibri"/>
              </a:rPr>
              <a:t>be eaten. </a:t>
            </a:r>
            <a:endParaRPr lang="en-US" sz="3500" dirty="0">
              <a:latin typeface="+mj-lt"/>
            </a:endParaRPr>
          </a:p>
          <a:p>
            <a:pPr marL="0" indent="0" algn="just">
              <a:buNone/>
            </a:pPr>
            <a:r>
              <a:rPr lang="en-US" sz="3500" dirty="0">
                <a:latin typeface="+mj-lt"/>
              </a:rPr>
              <a:t> - Hard foods like raw vegetables and fruits can be included in the grated, boiled or stewed form.</a:t>
            </a:r>
          </a:p>
          <a:p>
            <a:endParaRPr lang="en-IN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2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Problem: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Capacity to eat is less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Solution: </a:t>
            </a:r>
          </a:p>
          <a:p>
            <a:pPr marL="0" indent="0" algn="just">
              <a:buNone/>
            </a:pPr>
            <a:r>
              <a:rPr lang="en-US" b="1" dirty="0" smtClean="0">
                <a:latin typeface="+mj-lt"/>
              </a:rPr>
              <a:t>-Select </a:t>
            </a:r>
            <a:r>
              <a:rPr lang="en-US" b="1" dirty="0">
                <a:latin typeface="+mj-lt"/>
              </a:rPr>
              <a:t>nutrient-dense foods </a:t>
            </a:r>
            <a:r>
              <a:rPr lang="en-US" dirty="0">
                <a:latin typeface="+mj-lt"/>
              </a:rPr>
              <a:t>such as fish, lean meat, liver, eggs, soy products and low-fat dairy products,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fruits and vegetables, </a:t>
            </a:r>
            <a:r>
              <a:rPr lang="en-US" dirty="0" smtClean="0">
                <a:latin typeface="+mj-lt"/>
              </a:rPr>
              <a:t>whole-grain </a:t>
            </a:r>
            <a:r>
              <a:rPr lang="en-US" dirty="0">
                <a:latin typeface="+mj-lt"/>
              </a:rPr>
              <a:t>cereals, nuts </a:t>
            </a:r>
            <a:r>
              <a:rPr lang="en-US" dirty="0" smtClean="0">
                <a:latin typeface="+mj-lt"/>
              </a:rPr>
              <a:t>and seeds</a:t>
            </a:r>
            <a:endParaRPr lang="en-US" dirty="0">
              <a:latin typeface="+mj-lt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Problem: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constipation.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Solution:</a:t>
            </a:r>
          </a:p>
          <a:p>
            <a:pPr marL="0" indent="0" algn="just">
              <a:buNone/>
            </a:pPr>
            <a:r>
              <a:rPr lang="en-US" dirty="0" smtClean="0">
                <a:latin typeface="+mj-lt"/>
              </a:rPr>
              <a:t>-Eat fiber </a:t>
            </a:r>
            <a:r>
              <a:rPr lang="en-US" dirty="0">
                <a:latin typeface="+mj-lt"/>
              </a:rPr>
              <a:t>rich foods like whole </a:t>
            </a:r>
            <a:r>
              <a:rPr lang="en-US" dirty="0" smtClean="0">
                <a:latin typeface="+mj-lt"/>
              </a:rPr>
              <a:t>cereals and </a:t>
            </a:r>
            <a:r>
              <a:rPr lang="en-US" dirty="0">
                <a:latin typeface="+mj-lt"/>
              </a:rPr>
              <a:t>pulses, vegetables </a:t>
            </a:r>
            <a:r>
              <a:rPr lang="en-US" dirty="0" smtClean="0">
                <a:latin typeface="+mj-lt"/>
              </a:rPr>
              <a:t>and fruits</a:t>
            </a:r>
          </a:p>
          <a:p>
            <a:pPr marL="0" indent="0" algn="just">
              <a:buNone/>
            </a:pPr>
            <a:r>
              <a:rPr lang="en-US" dirty="0" smtClean="0">
                <a:latin typeface="+mj-lt"/>
              </a:rPr>
              <a:t>-Consume Soluble fibers in fruits, that are better tolerated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+mj-lt"/>
              </a:rPr>
              <a:t>Drink </a:t>
            </a:r>
            <a:r>
              <a:rPr lang="en-US" dirty="0">
                <a:latin typeface="+mj-lt"/>
              </a:rPr>
              <a:t>at least 6-8 glasses </a:t>
            </a:r>
            <a:r>
              <a:rPr lang="en-US" dirty="0" smtClean="0">
                <a:latin typeface="+mj-lt"/>
              </a:rPr>
              <a:t>of fluids </a:t>
            </a:r>
            <a:r>
              <a:rPr lang="en-US" dirty="0">
                <a:latin typeface="+mj-lt"/>
              </a:rPr>
              <a:t>like water, milk, juice, tea, soup etc. daily</a:t>
            </a:r>
            <a:r>
              <a:rPr lang="en-US" dirty="0" smtClean="0">
                <a:latin typeface="+mj-lt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ry to Include whole fruits instead of juices.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65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7620000" cy="3354765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Neurocognitive disorders in elderly and role of nutrition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0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38150"/>
            <a:ext cx="9755188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030" y="330200"/>
            <a:ext cx="7393939" cy="677108"/>
          </a:xfrm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28600"/>
            <a:ext cx="7696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Dementia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It </a:t>
            </a:r>
            <a:r>
              <a:rPr lang="en-US" sz="3200" dirty="0"/>
              <a:t> is a broad category of brain disease that includes any disease that causes </a:t>
            </a:r>
            <a:r>
              <a:rPr lang="en-US" sz="3200" b="1" dirty="0"/>
              <a:t>loss of cognitive ability (the ability to think and reason clearly</a:t>
            </a:r>
            <a:r>
              <a:rPr lang="en-US" sz="3200" b="1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It  </a:t>
            </a:r>
            <a:r>
              <a:rPr lang="en-US" sz="3200" dirty="0"/>
              <a:t>is bad enough to affect a person's daily </a:t>
            </a:r>
            <a:r>
              <a:rPr lang="en-US" sz="3200" dirty="0" smtClean="0"/>
              <a:t>functioning</a:t>
            </a:r>
            <a:endParaRPr lang="en-US" sz="3200" dirty="0"/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</a:t>
            </a:r>
          </a:p>
          <a:p>
            <a:r>
              <a:rPr lang="en-US" sz="3200" dirty="0"/>
              <a:t>The most common form of dementia is</a:t>
            </a:r>
            <a:r>
              <a:rPr lang="en-US" sz="3200" b="1" dirty="0"/>
              <a:t> </a:t>
            </a:r>
            <a:r>
              <a:rPr lang="en-US" sz="3200" b="1" u="sng" dirty="0"/>
              <a:t>Alzheimer's </a:t>
            </a:r>
            <a:endParaRPr lang="en-US" sz="3200" b="1" u="sng" dirty="0" smtClean="0"/>
          </a:p>
          <a:p>
            <a:r>
              <a:rPr lang="en-US" sz="3200" dirty="0"/>
              <a:t> Its most common symptoms are short-term memory loss and word-finding </a:t>
            </a:r>
            <a:r>
              <a:rPr lang="en-US" sz="3200" dirty="0" smtClean="0"/>
              <a:t>difficulties</a:t>
            </a:r>
          </a:p>
        </p:txBody>
      </p:sp>
    </p:spTree>
    <p:extLst>
      <p:ext uri="{BB962C8B-B14F-4D97-AF65-F5344CB8AC3E}">
        <p14:creationId xmlns:p14="http://schemas.microsoft.com/office/powerpoint/2010/main" val="27914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52463"/>
            <a:ext cx="9755188" cy="732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0200"/>
            <a:ext cx="7887969" cy="98488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Nutrition related Challenges  associated with dementia?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+mn-lt"/>
              </a:rPr>
              <a:t>Dementias often lead to changes in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eating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+mn-lt"/>
              </a:rPr>
              <a:t> behavior such as: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Increased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decreased food intake, </a:t>
            </a:r>
            <a:endParaRPr lang="en-US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Altered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food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choices 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Poor appetite 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Disturbances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eating processes. </a:t>
            </a:r>
          </a:p>
          <a:p>
            <a:pPr lvl="0"/>
            <a:endParaRPr lang="en-US" sz="3200" dirty="0" smtClean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+mn-lt"/>
              </a:rPr>
              <a:t>As </a:t>
            </a:r>
            <a:r>
              <a:rPr lang="en-US" sz="3200" dirty="0">
                <a:solidFill>
                  <a:prstClr val="black"/>
                </a:solidFill>
                <a:latin typeface="+mn-lt"/>
              </a:rPr>
              <a:t>the disease progresses, sensory and perceptive loss may affect vision and smell which can hamper recognition of food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items</a:t>
            </a:r>
            <a:endParaRPr lang="en-US" sz="3200" dirty="0">
              <a:solidFill>
                <a:prstClr val="black"/>
              </a:solidFill>
              <a:latin typeface="+mn-lt"/>
            </a:endParaRPr>
          </a:p>
          <a:p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2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28600"/>
            <a:ext cx="9906000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457200" y="498475"/>
            <a:ext cx="8686800" cy="58674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Some people with dementia will lose the ability to judge </a:t>
            </a: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temperature of food. Make sure food is not too hot,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as </a:t>
            </a:r>
            <a:r>
              <a:rPr lang="en-US" dirty="0">
                <a:latin typeface="+mj-lt"/>
              </a:rPr>
              <a:t>it could burn the person’s mouth and result in eating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becoming uncomfortable</a:t>
            </a:r>
          </a:p>
          <a:p>
            <a:endParaRPr lang="en-US" dirty="0"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Environment </a:t>
            </a:r>
            <a:r>
              <a:rPr lang="en-US" dirty="0">
                <a:latin typeface="+mj-lt"/>
              </a:rPr>
              <a:t>should be made more stimulating </a:t>
            </a:r>
            <a:r>
              <a:rPr lang="en-US" dirty="0" smtClean="0">
                <a:latin typeface="+mj-lt"/>
              </a:rPr>
              <a:t>and </a:t>
            </a:r>
          </a:p>
          <a:p>
            <a:r>
              <a:rPr lang="en-US" dirty="0" smtClean="0">
                <a:latin typeface="+mj-lt"/>
              </a:rPr>
              <a:t>social so </a:t>
            </a:r>
            <a:r>
              <a:rPr lang="en-US" dirty="0">
                <a:latin typeface="+mj-lt"/>
              </a:rPr>
              <a:t>that person feel at ease while </a:t>
            </a:r>
            <a:r>
              <a:rPr lang="en-US" dirty="0" smtClean="0">
                <a:latin typeface="+mj-lt"/>
              </a:rPr>
              <a:t>eating</a:t>
            </a:r>
          </a:p>
          <a:p>
            <a:endParaRPr lang="en-US" dirty="0"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It is important to keep people involved in preparing food and drink. This is because it can help to maintain certain skills, and keep the  person interested in food and </a:t>
            </a:r>
            <a:r>
              <a:rPr lang="en-US" dirty="0" smtClean="0">
                <a:latin typeface="+mj-lt"/>
              </a:rPr>
              <a:t>drink</a:t>
            </a:r>
          </a:p>
          <a:p>
            <a:endParaRPr lang="en-US" dirty="0"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Regular snacks or small meals are better than set mealtimes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8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Role of Specific Nutrients in neurocognitive disorders</a:t>
            </a:r>
            <a:endParaRPr lang="en-US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75" y="3114203"/>
            <a:ext cx="2143125" cy="16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86542"/>
            <a:ext cx="1819275" cy="17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31" y="2910840"/>
            <a:ext cx="208854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2" y="2903965"/>
            <a:ext cx="1626088" cy="183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79422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Some foods and nutrients are beneficial and help improve neurocognitive performance </a:t>
            </a:r>
          </a:p>
          <a:p>
            <a:pPr marL="0" indent="0">
              <a:buNone/>
            </a:pPr>
            <a:endParaRPr lang="en-US" sz="3200" dirty="0" smtClean="0">
              <a:latin typeface="+mn-lt"/>
            </a:endParaRPr>
          </a:p>
          <a:p>
            <a:pPr marL="0" indent="0">
              <a:buNone/>
            </a:pPr>
            <a:r>
              <a:rPr lang="en-US" sz="3200" dirty="0" smtClean="0">
                <a:latin typeface="+mn-lt"/>
              </a:rPr>
              <a:t> A special type of fat : </a:t>
            </a:r>
            <a:r>
              <a:rPr lang="en-US" sz="3200" b="1" dirty="0" smtClean="0">
                <a:latin typeface="+mn-lt"/>
              </a:rPr>
              <a:t>omega-3 fatty acid </a:t>
            </a:r>
            <a:r>
              <a:rPr lang="en-US" sz="3200" dirty="0" smtClean="0">
                <a:latin typeface="+mn-lt"/>
              </a:rPr>
              <a:t>protect against cognitive decline and dementia.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CC3300"/>
                </a:solidFill>
                <a:latin typeface="+mn-lt"/>
              </a:rPr>
              <a:t>Rich </a:t>
            </a:r>
            <a:r>
              <a:rPr lang="en-US" sz="3200" i="1" dirty="0" smtClean="0">
                <a:solidFill>
                  <a:srgbClr val="CC3300"/>
                </a:solidFill>
                <a:latin typeface="+mn-lt"/>
              </a:rPr>
              <a:t>sources</a:t>
            </a:r>
            <a:r>
              <a:rPr lang="en-US" sz="3200" dirty="0" smtClean="0">
                <a:solidFill>
                  <a:srgbClr val="CC3300"/>
                </a:solidFill>
                <a:latin typeface="+mn-lt"/>
              </a:rPr>
              <a:t> of omega-3 fatty acid are: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760" y="4994058"/>
            <a:ext cx="8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walnut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1942" y="4909066"/>
            <a:ext cx="104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Olive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oil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1" y="4809392"/>
            <a:ext cx="116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Flax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seeds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490906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Fish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1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5912" y="226695"/>
            <a:ext cx="8686800" cy="60960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ANTIOXIDANTS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 these are protective substances such as vitamin A, C, E which protect the  body from free radical damage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Why are they important?</a:t>
            </a:r>
          </a:p>
          <a:p>
            <a:r>
              <a:rPr lang="en-US" sz="2400" dirty="0" smtClean="0">
                <a:latin typeface="+mj-lt"/>
              </a:rPr>
              <a:t>Dietary antioxidant intake </a:t>
            </a:r>
            <a:r>
              <a:rPr lang="en-US" sz="2400" dirty="0">
                <a:latin typeface="+mj-lt"/>
              </a:rPr>
              <a:t>is </a:t>
            </a:r>
            <a:r>
              <a:rPr lang="en-US" sz="2400" b="1" dirty="0">
                <a:latin typeface="+mj-lt"/>
              </a:rPr>
              <a:t>associated with </a:t>
            </a:r>
            <a:r>
              <a:rPr lang="en-US" sz="2400" b="1" dirty="0" smtClean="0">
                <a:latin typeface="+mj-lt"/>
              </a:rPr>
              <a:t>lower prevalence </a:t>
            </a:r>
            <a:r>
              <a:rPr lang="en-US" sz="2400" b="1" dirty="0">
                <a:latin typeface="+mj-lt"/>
              </a:rPr>
              <a:t>of degenerative </a:t>
            </a:r>
            <a:r>
              <a:rPr lang="en-US" sz="2400" b="1" dirty="0" smtClean="0">
                <a:latin typeface="+mj-lt"/>
              </a:rPr>
              <a:t>diseases and </a:t>
            </a:r>
            <a:r>
              <a:rPr lang="en-US" sz="2400" b="1" dirty="0">
                <a:latin typeface="+mj-lt"/>
              </a:rPr>
              <a:t>maintenance of physiologic </a:t>
            </a:r>
            <a:r>
              <a:rPr lang="en-US" sz="2400" b="1" dirty="0" smtClean="0">
                <a:latin typeface="+mj-lt"/>
              </a:rPr>
              <a:t>functions in </a:t>
            </a:r>
            <a:r>
              <a:rPr lang="en-US" sz="2400" b="1" dirty="0">
                <a:latin typeface="+mj-lt"/>
              </a:rPr>
              <a:t>older </a:t>
            </a:r>
            <a:r>
              <a:rPr lang="en-US" sz="2400" b="1" dirty="0" smtClean="0">
                <a:latin typeface="+mj-lt"/>
              </a:rPr>
              <a:t>adults</a:t>
            </a: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Greater antioxidant intake </a:t>
            </a:r>
            <a:r>
              <a:rPr lang="en-US" sz="2400" dirty="0" smtClean="0">
                <a:latin typeface="+mj-lt"/>
              </a:rPr>
              <a:t>may 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prevent </a:t>
            </a:r>
            <a:r>
              <a:rPr lang="en-US" sz="2400" dirty="0">
                <a:latin typeface="+mj-lt"/>
              </a:rPr>
              <a:t>age-related </a:t>
            </a:r>
            <a:r>
              <a:rPr lang="en-US" sz="2400" dirty="0" smtClean="0">
                <a:latin typeface="+mj-lt"/>
              </a:rPr>
              <a:t>neurologic dysfunction.</a:t>
            </a:r>
            <a:endParaRPr lang="en-US" sz="24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 Therefore consumption of </a:t>
            </a:r>
            <a:r>
              <a:rPr lang="en-US" sz="2400" dirty="0">
                <a:latin typeface="+mj-lt"/>
              </a:rPr>
              <a:t>foods rich in </a:t>
            </a:r>
            <a:r>
              <a:rPr lang="en-US" sz="2400" dirty="0" smtClean="0">
                <a:latin typeface="+mj-lt"/>
              </a:rPr>
              <a:t>antioxidants  </a:t>
            </a:r>
            <a:r>
              <a:rPr lang="en-US" sz="2400" dirty="0">
                <a:latin typeface="+mj-lt"/>
              </a:rPr>
              <a:t>should be </a:t>
            </a:r>
            <a:r>
              <a:rPr lang="en-US" sz="2400" dirty="0" smtClean="0">
                <a:latin typeface="+mj-lt"/>
              </a:rPr>
              <a:t>encouraged</a:t>
            </a:r>
            <a:endParaRPr lang="en-US" sz="24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8367"/>
            <a:ext cx="1676400" cy="163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057400" cy="16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6464"/>
            <a:ext cx="1752600" cy="194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52" y="4800600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114800"/>
            <a:ext cx="182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Berries such as raspberry; </a:t>
            </a:r>
          </a:p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strawberry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114800"/>
            <a:ext cx="396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Nuts such as walnut, </a:t>
            </a:r>
          </a:p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almond, peanut, </a:t>
            </a:r>
          </a:p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sunflower seeds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191000"/>
            <a:ext cx="277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Vegetable such as carrot and tomato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9714" y="4098667"/>
            <a:ext cx="205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Beverages such as green tea </a:t>
            </a:r>
          </a:p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and coffee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223" y="509954"/>
            <a:ext cx="8941777" cy="55400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Some B vitamins like B6, B12 and folate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latin typeface="+mj-lt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Higher dietary intake of vitamins B6, B12 and folate are  related to greater likelihood of </a:t>
            </a:r>
            <a:r>
              <a:rPr lang="en-US" b="1" dirty="0" smtClean="0">
                <a:latin typeface="+mj-lt"/>
              </a:rPr>
              <a:t>neurocognitive protection </a:t>
            </a:r>
            <a:r>
              <a:rPr lang="en-US" dirty="0" smtClean="0">
                <a:latin typeface="+mj-lt"/>
              </a:rPr>
              <a:t>reducing risk for untoward neurocognitive functioning, including Alzheimer's disease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Deficiency of these nutrients has been linked to neurocognitive disorders such as: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+mj-lt"/>
              </a:rPr>
              <a:t>Depression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+mj-lt"/>
              </a:rPr>
              <a:t>Dementia</a:t>
            </a: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+mj-lt"/>
              </a:rPr>
              <a:t>Seizures</a:t>
            </a: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9144000" y="0"/>
                </a:moveTo>
                <a:lnTo>
                  <a:pt x="0" y="0"/>
                </a:lnTo>
                <a:lnTo>
                  <a:pt x="0" y="1295400"/>
                </a:lnTo>
                <a:lnTo>
                  <a:pt x="9144000" y="1295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0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4572000" y="1295400"/>
                </a:moveTo>
                <a:lnTo>
                  <a:pt x="0" y="12954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295400"/>
                </a:lnTo>
                <a:lnTo>
                  <a:pt x="4572000" y="1295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450" y="299720"/>
            <a:ext cx="8534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20" dirty="0" smtClean="0">
                <a:solidFill>
                  <a:srgbClr val="FFFFFF"/>
                </a:solidFill>
                <a:latin typeface="Algerian" pitchFamily="82" charset="0"/>
                <a:cs typeface="+mj-cs"/>
              </a:rPr>
              <a:t>changes   </a:t>
            </a:r>
            <a:r>
              <a:rPr lang="en-US" spc="-590" dirty="0" smtClean="0">
                <a:solidFill>
                  <a:srgbClr val="FFFFFF"/>
                </a:solidFill>
                <a:latin typeface="Algerian" pitchFamily="82" charset="0"/>
                <a:cs typeface="+mj-cs"/>
              </a:rPr>
              <a:t>associated    </a:t>
            </a:r>
            <a:r>
              <a:rPr lang="en-US" spc="-335" dirty="0" smtClean="0">
                <a:solidFill>
                  <a:srgbClr val="FFFFFF"/>
                </a:solidFill>
                <a:latin typeface="Algerian" pitchFamily="82" charset="0"/>
                <a:cs typeface="+mj-cs"/>
              </a:rPr>
              <a:t>with</a:t>
            </a:r>
            <a:r>
              <a:rPr lang="en-US" spc="-800" dirty="0" smtClean="0">
                <a:solidFill>
                  <a:srgbClr val="FFFFFF"/>
                </a:solidFill>
                <a:latin typeface="Algerian" pitchFamily="82" charset="0"/>
                <a:cs typeface="+mj-cs"/>
              </a:rPr>
              <a:t>    </a:t>
            </a:r>
            <a:r>
              <a:rPr lang="en-US" spc="-495" dirty="0" smtClean="0">
                <a:solidFill>
                  <a:srgbClr val="FFFFFF"/>
                </a:solidFill>
                <a:latin typeface="Algerian" pitchFamily="82" charset="0"/>
                <a:cs typeface="+mj-cs"/>
              </a:rPr>
              <a:t>ageing</a:t>
            </a:r>
            <a:endParaRPr lang="en-US" spc="-495" dirty="0">
              <a:solidFill>
                <a:srgbClr val="FFFFFF"/>
              </a:solidFill>
              <a:latin typeface="Algerian" pitchFamily="82" charset="0"/>
              <a:cs typeface="+mj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" y="1273810"/>
            <a:ext cx="7425690" cy="552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8559" y="1736089"/>
            <a:ext cx="1615440" cy="483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7162800" cy="2209800"/>
          </a:xfrm>
          <a:custGeom>
            <a:avLst/>
            <a:gdLst/>
            <a:ahLst/>
            <a:cxnLst/>
            <a:rect l="l" t="t" r="r" b="b"/>
            <a:pathLst>
              <a:path w="7162800" h="2209800">
                <a:moveTo>
                  <a:pt x="6794500" y="0"/>
                </a:moveTo>
                <a:lnTo>
                  <a:pt x="368300" y="0"/>
                </a:lnTo>
                <a:lnTo>
                  <a:pt x="322369" y="3729"/>
                </a:lnTo>
                <a:lnTo>
                  <a:pt x="277077" y="14493"/>
                </a:lnTo>
                <a:lnTo>
                  <a:pt x="233064" y="31650"/>
                </a:lnTo>
                <a:lnTo>
                  <a:pt x="190970" y="54562"/>
                </a:lnTo>
                <a:lnTo>
                  <a:pt x="151433" y="82590"/>
                </a:lnTo>
                <a:lnTo>
                  <a:pt x="115093" y="115093"/>
                </a:lnTo>
                <a:lnTo>
                  <a:pt x="82590" y="151433"/>
                </a:lnTo>
                <a:lnTo>
                  <a:pt x="54562" y="190970"/>
                </a:lnTo>
                <a:lnTo>
                  <a:pt x="31650" y="233064"/>
                </a:lnTo>
                <a:lnTo>
                  <a:pt x="14493" y="277077"/>
                </a:lnTo>
                <a:lnTo>
                  <a:pt x="3729" y="322369"/>
                </a:lnTo>
                <a:lnTo>
                  <a:pt x="0" y="368300"/>
                </a:lnTo>
                <a:lnTo>
                  <a:pt x="0" y="1841500"/>
                </a:lnTo>
                <a:lnTo>
                  <a:pt x="3729" y="1887430"/>
                </a:lnTo>
                <a:lnTo>
                  <a:pt x="14493" y="1932722"/>
                </a:lnTo>
                <a:lnTo>
                  <a:pt x="31650" y="1976735"/>
                </a:lnTo>
                <a:lnTo>
                  <a:pt x="54562" y="2018829"/>
                </a:lnTo>
                <a:lnTo>
                  <a:pt x="82590" y="2058366"/>
                </a:lnTo>
                <a:lnTo>
                  <a:pt x="115093" y="2094706"/>
                </a:lnTo>
                <a:lnTo>
                  <a:pt x="151433" y="2127209"/>
                </a:lnTo>
                <a:lnTo>
                  <a:pt x="190970" y="2155237"/>
                </a:lnTo>
                <a:lnTo>
                  <a:pt x="233064" y="2178149"/>
                </a:lnTo>
                <a:lnTo>
                  <a:pt x="277077" y="2195306"/>
                </a:lnTo>
                <a:lnTo>
                  <a:pt x="322369" y="2206070"/>
                </a:lnTo>
                <a:lnTo>
                  <a:pt x="368300" y="2209800"/>
                </a:lnTo>
                <a:lnTo>
                  <a:pt x="6794500" y="2209800"/>
                </a:lnTo>
                <a:lnTo>
                  <a:pt x="6840430" y="2206070"/>
                </a:lnTo>
                <a:lnTo>
                  <a:pt x="6885722" y="2195306"/>
                </a:lnTo>
                <a:lnTo>
                  <a:pt x="6929735" y="2178149"/>
                </a:lnTo>
                <a:lnTo>
                  <a:pt x="6971829" y="2155237"/>
                </a:lnTo>
                <a:lnTo>
                  <a:pt x="7011366" y="2127209"/>
                </a:lnTo>
                <a:lnTo>
                  <a:pt x="7047706" y="2094706"/>
                </a:lnTo>
                <a:lnTo>
                  <a:pt x="7080209" y="2058366"/>
                </a:lnTo>
                <a:lnTo>
                  <a:pt x="7108237" y="2018829"/>
                </a:lnTo>
                <a:lnTo>
                  <a:pt x="7131149" y="1976735"/>
                </a:lnTo>
                <a:lnTo>
                  <a:pt x="7148306" y="1932722"/>
                </a:lnTo>
                <a:lnTo>
                  <a:pt x="7159070" y="1887430"/>
                </a:lnTo>
                <a:lnTo>
                  <a:pt x="7162800" y="1841500"/>
                </a:lnTo>
                <a:lnTo>
                  <a:pt x="7162800" y="368300"/>
                </a:lnTo>
                <a:lnTo>
                  <a:pt x="7159070" y="322369"/>
                </a:lnTo>
                <a:lnTo>
                  <a:pt x="7148306" y="277077"/>
                </a:lnTo>
                <a:lnTo>
                  <a:pt x="7131149" y="233064"/>
                </a:lnTo>
                <a:lnTo>
                  <a:pt x="7108237" y="190970"/>
                </a:lnTo>
                <a:lnTo>
                  <a:pt x="7080209" y="151433"/>
                </a:lnTo>
                <a:lnTo>
                  <a:pt x="7047706" y="115093"/>
                </a:lnTo>
                <a:lnTo>
                  <a:pt x="7011366" y="82590"/>
                </a:lnTo>
                <a:lnTo>
                  <a:pt x="6971829" y="54562"/>
                </a:lnTo>
                <a:lnTo>
                  <a:pt x="6929735" y="31650"/>
                </a:lnTo>
                <a:lnTo>
                  <a:pt x="6885722" y="14493"/>
                </a:lnTo>
                <a:lnTo>
                  <a:pt x="6840430" y="3729"/>
                </a:lnTo>
                <a:lnTo>
                  <a:pt x="6794500" y="0"/>
                </a:lnTo>
                <a:close/>
              </a:path>
            </a:pathLst>
          </a:custGeom>
          <a:solidFill>
            <a:srgbClr val="E3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7162800" cy="2209800"/>
          </a:xfrm>
          <a:custGeom>
            <a:avLst/>
            <a:gdLst/>
            <a:ahLst/>
            <a:cxnLst/>
            <a:rect l="l" t="t" r="r" b="b"/>
            <a:pathLst>
              <a:path w="7162800" h="2209800">
                <a:moveTo>
                  <a:pt x="368300" y="0"/>
                </a:moveTo>
                <a:lnTo>
                  <a:pt x="322369" y="3729"/>
                </a:lnTo>
                <a:lnTo>
                  <a:pt x="277077" y="14493"/>
                </a:lnTo>
                <a:lnTo>
                  <a:pt x="233064" y="31650"/>
                </a:lnTo>
                <a:lnTo>
                  <a:pt x="190970" y="54562"/>
                </a:lnTo>
                <a:lnTo>
                  <a:pt x="151433" y="82590"/>
                </a:lnTo>
                <a:lnTo>
                  <a:pt x="115093" y="115093"/>
                </a:lnTo>
                <a:lnTo>
                  <a:pt x="82590" y="151433"/>
                </a:lnTo>
                <a:lnTo>
                  <a:pt x="54562" y="190970"/>
                </a:lnTo>
                <a:lnTo>
                  <a:pt x="31650" y="233064"/>
                </a:lnTo>
                <a:lnTo>
                  <a:pt x="14493" y="277077"/>
                </a:lnTo>
                <a:lnTo>
                  <a:pt x="3729" y="322369"/>
                </a:lnTo>
                <a:lnTo>
                  <a:pt x="0" y="368300"/>
                </a:lnTo>
                <a:lnTo>
                  <a:pt x="0" y="1841500"/>
                </a:lnTo>
                <a:lnTo>
                  <a:pt x="3729" y="1887430"/>
                </a:lnTo>
                <a:lnTo>
                  <a:pt x="14493" y="1932722"/>
                </a:lnTo>
                <a:lnTo>
                  <a:pt x="31650" y="1976735"/>
                </a:lnTo>
                <a:lnTo>
                  <a:pt x="54562" y="2018829"/>
                </a:lnTo>
                <a:lnTo>
                  <a:pt x="82590" y="2058366"/>
                </a:lnTo>
                <a:lnTo>
                  <a:pt x="115093" y="2094706"/>
                </a:lnTo>
                <a:lnTo>
                  <a:pt x="151433" y="2127209"/>
                </a:lnTo>
                <a:lnTo>
                  <a:pt x="190970" y="2155237"/>
                </a:lnTo>
                <a:lnTo>
                  <a:pt x="233064" y="2178149"/>
                </a:lnTo>
                <a:lnTo>
                  <a:pt x="277077" y="2195306"/>
                </a:lnTo>
                <a:lnTo>
                  <a:pt x="322369" y="2206070"/>
                </a:lnTo>
                <a:lnTo>
                  <a:pt x="368300" y="2209800"/>
                </a:lnTo>
                <a:lnTo>
                  <a:pt x="6794500" y="2209800"/>
                </a:lnTo>
                <a:lnTo>
                  <a:pt x="6840430" y="2206070"/>
                </a:lnTo>
                <a:lnTo>
                  <a:pt x="6885722" y="2195306"/>
                </a:lnTo>
                <a:lnTo>
                  <a:pt x="6929735" y="2178149"/>
                </a:lnTo>
                <a:lnTo>
                  <a:pt x="6971829" y="2155237"/>
                </a:lnTo>
                <a:lnTo>
                  <a:pt x="7011366" y="2127209"/>
                </a:lnTo>
                <a:lnTo>
                  <a:pt x="7047706" y="2094706"/>
                </a:lnTo>
                <a:lnTo>
                  <a:pt x="7080209" y="2058366"/>
                </a:lnTo>
                <a:lnTo>
                  <a:pt x="7108237" y="2018829"/>
                </a:lnTo>
                <a:lnTo>
                  <a:pt x="7131149" y="1976735"/>
                </a:lnTo>
                <a:lnTo>
                  <a:pt x="7148306" y="1932722"/>
                </a:lnTo>
                <a:lnTo>
                  <a:pt x="7159070" y="1887430"/>
                </a:lnTo>
                <a:lnTo>
                  <a:pt x="7162800" y="1841500"/>
                </a:lnTo>
                <a:lnTo>
                  <a:pt x="7162800" y="368300"/>
                </a:lnTo>
                <a:lnTo>
                  <a:pt x="7159070" y="322369"/>
                </a:lnTo>
                <a:lnTo>
                  <a:pt x="7148306" y="277077"/>
                </a:lnTo>
                <a:lnTo>
                  <a:pt x="7131149" y="233064"/>
                </a:lnTo>
                <a:lnTo>
                  <a:pt x="7108237" y="190970"/>
                </a:lnTo>
                <a:lnTo>
                  <a:pt x="7080209" y="151433"/>
                </a:lnTo>
                <a:lnTo>
                  <a:pt x="7047706" y="115093"/>
                </a:lnTo>
                <a:lnTo>
                  <a:pt x="7011366" y="82590"/>
                </a:lnTo>
                <a:lnTo>
                  <a:pt x="6971829" y="54562"/>
                </a:lnTo>
                <a:lnTo>
                  <a:pt x="6929735" y="31650"/>
                </a:lnTo>
                <a:lnTo>
                  <a:pt x="6885722" y="14493"/>
                </a:lnTo>
                <a:lnTo>
                  <a:pt x="6840430" y="3729"/>
                </a:lnTo>
                <a:lnTo>
                  <a:pt x="6794500" y="0"/>
                </a:lnTo>
                <a:lnTo>
                  <a:pt x="368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140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1910" y="2433320"/>
            <a:ext cx="4986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10" dirty="0">
                <a:solidFill>
                  <a:srgbClr val="FFFFFF"/>
                </a:solidFill>
                <a:latin typeface="Arial"/>
                <a:cs typeface="Arial"/>
              </a:rPr>
              <a:t>Physiological</a:t>
            </a:r>
            <a:r>
              <a:rPr sz="44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37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" y="4038600"/>
            <a:ext cx="7162800" cy="2209800"/>
          </a:xfrm>
          <a:custGeom>
            <a:avLst/>
            <a:gdLst/>
            <a:ahLst/>
            <a:cxnLst/>
            <a:rect l="l" t="t" r="r" b="b"/>
            <a:pathLst>
              <a:path w="7162800" h="2209800">
                <a:moveTo>
                  <a:pt x="6794500" y="0"/>
                </a:moveTo>
                <a:lnTo>
                  <a:pt x="368300" y="0"/>
                </a:lnTo>
                <a:lnTo>
                  <a:pt x="322369" y="3705"/>
                </a:lnTo>
                <a:lnTo>
                  <a:pt x="277077" y="14405"/>
                </a:lnTo>
                <a:lnTo>
                  <a:pt x="233064" y="31472"/>
                </a:lnTo>
                <a:lnTo>
                  <a:pt x="190970" y="54280"/>
                </a:lnTo>
                <a:lnTo>
                  <a:pt x="151433" y="82204"/>
                </a:lnTo>
                <a:lnTo>
                  <a:pt x="115093" y="114617"/>
                </a:lnTo>
                <a:lnTo>
                  <a:pt x="82590" y="150893"/>
                </a:lnTo>
                <a:lnTo>
                  <a:pt x="54562" y="190405"/>
                </a:lnTo>
                <a:lnTo>
                  <a:pt x="31650" y="232529"/>
                </a:lnTo>
                <a:lnTo>
                  <a:pt x="14493" y="276636"/>
                </a:lnTo>
                <a:lnTo>
                  <a:pt x="3729" y="322102"/>
                </a:lnTo>
                <a:lnTo>
                  <a:pt x="0" y="368300"/>
                </a:lnTo>
                <a:lnTo>
                  <a:pt x="0" y="1841500"/>
                </a:lnTo>
                <a:lnTo>
                  <a:pt x="3729" y="1887430"/>
                </a:lnTo>
                <a:lnTo>
                  <a:pt x="14493" y="1932722"/>
                </a:lnTo>
                <a:lnTo>
                  <a:pt x="31650" y="1976735"/>
                </a:lnTo>
                <a:lnTo>
                  <a:pt x="54562" y="2018829"/>
                </a:lnTo>
                <a:lnTo>
                  <a:pt x="82590" y="2058366"/>
                </a:lnTo>
                <a:lnTo>
                  <a:pt x="115093" y="2094706"/>
                </a:lnTo>
                <a:lnTo>
                  <a:pt x="151433" y="2127209"/>
                </a:lnTo>
                <a:lnTo>
                  <a:pt x="190970" y="2155237"/>
                </a:lnTo>
                <a:lnTo>
                  <a:pt x="233064" y="2178149"/>
                </a:lnTo>
                <a:lnTo>
                  <a:pt x="277077" y="2195306"/>
                </a:lnTo>
                <a:lnTo>
                  <a:pt x="322369" y="2206070"/>
                </a:lnTo>
                <a:lnTo>
                  <a:pt x="368300" y="2209800"/>
                </a:lnTo>
                <a:lnTo>
                  <a:pt x="6794500" y="2209800"/>
                </a:lnTo>
                <a:lnTo>
                  <a:pt x="6840430" y="2206070"/>
                </a:lnTo>
                <a:lnTo>
                  <a:pt x="6885722" y="2195306"/>
                </a:lnTo>
                <a:lnTo>
                  <a:pt x="6929735" y="2178149"/>
                </a:lnTo>
                <a:lnTo>
                  <a:pt x="6971829" y="2155237"/>
                </a:lnTo>
                <a:lnTo>
                  <a:pt x="7011366" y="2127209"/>
                </a:lnTo>
                <a:lnTo>
                  <a:pt x="7047706" y="2094706"/>
                </a:lnTo>
                <a:lnTo>
                  <a:pt x="7080209" y="2058366"/>
                </a:lnTo>
                <a:lnTo>
                  <a:pt x="7108237" y="2018829"/>
                </a:lnTo>
                <a:lnTo>
                  <a:pt x="7131149" y="1976735"/>
                </a:lnTo>
                <a:lnTo>
                  <a:pt x="7148306" y="1932722"/>
                </a:lnTo>
                <a:lnTo>
                  <a:pt x="7159070" y="1887430"/>
                </a:lnTo>
                <a:lnTo>
                  <a:pt x="7162800" y="1841500"/>
                </a:lnTo>
                <a:lnTo>
                  <a:pt x="7162800" y="368300"/>
                </a:lnTo>
                <a:lnTo>
                  <a:pt x="7159070" y="322102"/>
                </a:lnTo>
                <a:lnTo>
                  <a:pt x="7148306" y="276636"/>
                </a:lnTo>
                <a:lnTo>
                  <a:pt x="7131149" y="232529"/>
                </a:lnTo>
                <a:lnTo>
                  <a:pt x="7108237" y="190405"/>
                </a:lnTo>
                <a:lnTo>
                  <a:pt x="7080209" y="150893"/>
                </a:lnTo>
                <a:lnTo>
                  <a:pt x="7047706" y="114617"/>
                </a:lnTo>
                <a:lnTo>
                  <a:pt x="7011366" y="82204"/>
                </a:lnTo>
                <a:lnTo>
                  <a:pt x="6971829" y="54280"/>
                </a:lnTo>
                <a:lnTo>
                  <a:pt x="6929735" y="31472"/>
                </a:lnTo>
                <a:lnTo>
                  <a:pt x="6885722" y="14405"/>
                </a:lnTo>
                <a:lnTo>
                  <a:pt x="6840430" y="3705"/>
                </a:lnTo>
                <a:lnTo>
                  <a:pt x="6794500" y="0"/>
                </a:lnTo>
                <a:close/>
              </a:path>
            </a:pathLst>
          </a:custGeom>
          <a:solidFill>
            <a:srgbClr val="E3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" y="4038600"/>
            <a:ext cx="7162800" cy="2209800"/>
          </a:xfrm>
          <a:custGeom>
            <a:avLst/>
            <a:gdLst/>
            <a:ahLst/>
            <a:cxnLst/>
            <a:rect l="l" t="t" r="r" b="b"/>
            <a:pathLst>
              <a:path w="7162800" h="2209800">
                <a:moveTo>
                  <a:pt x="368300" y="0"/>
                </a:moveTo>
                <a:lnTo>
                  <a:pt x="322369" y="3705"/>
                </a:lnTo>
                <a:lnTo>
                  <a:pt x="277077" y="14405"/>
                </a:lnTo>
                <a:lnTo>
                  <a:pt x="233064" y="31472"/>
                </a:lnTo>
                <a:lnTo>
                  <a:pt x="190970" y="54280"/>
                </a:lnTo>
                <a:lnTo>
                  <a:pt x="151433" y="82204"/>
                </a:lnTo>
                <a:lnTo>
                  <a:pt x="115093" y="114617"/>
                </a:lnTo>
                <a:lnTo>
                  <a:pt x="82590" y="150893"/>
                </a:lnTo>
                <a:lnTo>
                  <a:pt x="54562" y="190405"/>
                </a:lnTo>
                <a:lnTo>
                  <a:pt x="31650" y="232529"/>
                </a:lnTo>
                <a:lnTo>
                  <a:pt x="14493" y="276636"/>
                </a:lnTo>
                <a:lnTo>
                  <a:pt x="3729" y="322102"/>
                </a:lnTo>
                <a:lnTo>
                  <a:pt x="0" y="368300"/>
                </a:lnTo>
                <a:lnTo>
                  <a:pt x="0" y="1841500"/>
                </a:lnTo>
                <a:lnTo>
                  <a:pt x="3729" y="1887430"/>
                </a:lnTo>
                <a:lnTo>
                  <a:pt x="14493" y="1932722"/>
                </a:lnTo>
                <a:lnTo>
                  <a:pt x="31650" y="1976735"/>
                </a:lnTo>
                <a:lnTo>
                  <a:pt x="54562" y="2018829"/>
                </a:lnTo>
                <a:lnTo>
                  <a:pt x="82590" y="2058366"/>
                </a:lnTo>
                <a:lnTo>
                  <a:pt x="115093" y="2094706"/>
                </a:lnTo>
                <a:lnTo>
                  <a:pt x="151433" y="2127209"/>
                </a:lnTo>
                <a:lnTo>
                  <a:pt x="190970" y="2155237"/>
                </a:lnTo>
                <a:lnTo>
                  <a:pt x="233064" y="2178149"/>
                </a:lnTo>
                <a:lnTo>
                  <a:pt x="277077" y="2195306"/>
                </a:lnTo>
                <a:lnTo>
                  <a:pt x="322369" y="2206070"/>
                </a:lnTo>
                <a:lnTo>
                  <a:pt x="368300" y="2209800"/>
                </a:lnTo>
                <a:lnTo>
                  <a:pt x="6794500" y="2209800"/>
                </a:lnTo>
                <a:lnTo>
                  <a:pt x="6840430" y="2206070"/>
                </a:lnTo>
                <a:lnTo>
                  <a:pt x="6885722" y="2195306"/>
                </a:lnTo>
                <a:lnTo>
                  <a:pt x="6929735" y="2178149"/>
                </a:lnTo>
                <a:lnTo>
                  <a:pt x="6971829" y="2155237"/>
                </a:lnTo>
                <a:lnTo>
                  <a:pt x="7011366" y="2127209"/>
                </a:lnTo>
                <a:lnTo>
                  <a:pt x="7047706" y="2094706"/>
                </a:lnTo>
                <a:lnTo>
                  <a:pt x="7080209" y="2058366"/>
                </a:lnTo>
                <a:lnTo>
                  <a:pt x="7108237" y="2018829"/>
                </a:lnTo>
                <a:lnTo>
                  <a:pt x="7131149" y="1976735"/>
                </a:lnTo>
                <a:lnTo>
                  <a:pt x="7148306" y="1932722"/>
                </a:lnTo>
                <a:lnTo>
                  <a:pt x="7159070" y="1887430"/>
                </a:lnTo>
                <a:lnTo>
                  <a:pt x="7162800" y="1841500"/>
                </a:lnTo>
                <a:lnTo>
                  <a:pt x="7162800" y="368300"/>
                </a:lnTo>
                <a:lnTo>
                  <a:pt x="7159070" y="322102"/>
                </a:lnTo>
                <a:lnTo>
                  <a:pt x="7148306" y="276636"/>
                </a:lnTo>
                <a:lnTo>
                  <a:pt x="7131149" y="232529"/>
                </a:lnTo>
                <a:lnTo>
                  <a:pt x="7108237" y="190405"/>
                </a:lnTo>
                <a:lnTo>
                  <a:pt x="7080209" y="150893"/>
                </a:lnTo>
                <a:lnTo>
                  <a:pt x="7047706" y="114617"/>
                </a:lnTo>
                <a:lnTo>
                  <a:pt x="7011366" y="82204"/>
                </a:lnTo>
                <a:lnTo>
                  <a:pt x="6971829" y="54280"/>
                </a:lnTo>
                <a:lnTo>
                  <a:pt x="6929735" y="31472"/>
                </a:lnTo>
                <a:lnTo>
                  <a:pt x="6885722" y="14405"/>
                </a:lnTo>
                <a:lnTo>
                  <a:pt x="6840430" y="3705"/>
                </a:lnTo>
                <a:lnTo>
                  <a:pt x="6794500" y="0"/>
                </a:lnTo>
                <a:lnTo>
                  <a:pt x="368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1400" y="624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009" y="4795520"/>
            <a:ext cx="6431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0" dirty="0">
                <a:solidFill>
                  <a:srgbClr val="FFFFFF"/>
                </a:solidFill>
                <a:latin typeface="Arial"/>
                <a:cs typeface="Arial"/>
              </a:rPr>
              <a:t>Socio </a:t>
            </a:r>
            <a:r>
              <a:rPr sz="4400" spc="-240" dirty="0">
                <a:solidFill>
                  <a:srgbClr val="FFFFFF"/>
                </a:solidFill>
                <a:latin typeface="Arial"/>
                <a:cs typeface="Arial"/>
              </a:rPr>
              <a:t>Psychological</a:t>
            </a:r>
            <a:r>
              <a:rPr sz="4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37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223" y="509954"/>
            <a:ext cx="8941777" cy="554000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Therefore food rich in these nutrients should be made part of daily diet.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75492" y="1752600"/>
            <a:ext cx="8593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Rich Sources of Vitamin B6: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Fish, Meat, Vegetables such as bell peppers, spinach, green peas, yam, broccoli; nuts like peanuts, cashewnuts, hazelnuts; whole grains, bran; legumes such as chickpeas, lentils, soya bean.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Rich Sources of Vitamin </a:t>
            </a:r>
            <a:r>
              <a:rPr lang="en-US" sz="2800" dirty="0" smtClean="0">
                <a:solidFill>
                  <a:srgbClr val="FF0000"/>
                </a:solidFill>
              </a:rPr>
              <a:t>B12: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Cheese, yoghurt, egg, liver, fish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Rich Sources of Folate:</a:t>
            </a:r>
          </a:p>
          <a:p>
            <a:r>
              <a:rPr lang="en-US" sz="2800" dirty="0"/>
              <a:t> 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Dark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green 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leafy vegetables, fruits, nuts,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peas, dairy products, poultry and meat, eggs, seafood,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grains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3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\Desktop\care-of-elderly-6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2935"/>
            <a:ext cx="7620000" cy="57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0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45720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143000"/>
                </a:lnTo>
                <a:lnTo>
                  <a:pt x="4572000" y="1143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3910" y="299720"/>
            <a:ext cx="4987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solidFill>
                  <a:srgbClr val="FFFFFF"/>
                </a:solidFill>
              </a:rPr>
              <a:t>Physiological</a:t>
            </a:r>
            <a:r>
              <a:rPr spc="-310" dirty="0">
                <a:solidFill>
                  <a:srgbClr val="FFFFFF"/>
                </a:solidFill>
              </a:rPr>
              <a:t> </a:t>
            </a:r>
            <a:r>
              <a:rPr spc="-365" dirty="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5" name="object 5"/>
          <p:cNvSpPr/>
          <p:nvPr/>
        </p:nvSpPr>
        <p:spPr>
          <a:xfrm>
            <a:off x="60960" y="1273810"/>
            <a:ext cx="7425690" cy="552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300" y="1736089"/>
            <a:ext cx="1536700" cy="483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39900" y="2021840"/>
            <a:ext cx="1928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75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Teeth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600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4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8019" y="3561079"/>
            <a:ext cx="609155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7390" marR="5080" indent="-988060">
              <a:lnSpc>
                <a:spcPct val="100000"/>
              </a:lnSpc>
              <a:spcBef>
                <a:spcPts val="100"/>
              </a:spcBef>
            </a:pP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Decreased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Neuromuscular 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coordination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620520" marR="2024380" indent="-1607820">
              <a:lnSpc>
                <a:spcPct val="100000"/>
              </a:lnSpc>
            </a:pP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Impaired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280" dirty="0" smtClean="0">
                <a:solidFill>
                  <a:srgbClr val="FFFFFF"/>
                </a:solidFill>
                <a:latin typeface="Arial"/>
                <a:cs typeface="Arial"/>
              </a:rPr>
              <a:t>poor </a:t>
            </a:r>
            <a:r>
              <a:rPr sz="2800" spc="-105" dirty="0" smtClean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64100" y="1358900"/>
            <a:ext cx="1938020" cy="170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500" y="3107689"/>
            <a:ext cx="2217420" cy="1713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68900" y="4784090"/>
            <a:ext cx="2018029" cy="17132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0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45720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143000"/>
                </a:lnTo>
                <a:lnTo>
                  <a:pt x="4572000" y="1143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3910" y="299720"/>
            <a:ext cx="4987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solidFill>
                  <a:srgbClr val="FFFFFF"/>
                </a:solidFill>
              </a:rPr>
              <a:t>Physiological</a:t>
            </a:r>
            <a:r>
              <a:rPr spc="-310" dirty="0">
                <a:solidFill>
                  <a:srgbClr val="FFFFFF"/>
                </a:solidFill>
              </a:rPr>
              <a:t> </a:t>
            </a:r>
            <a:r>
              <a:rPr spc="-365" dirty="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5" name="object 5"/>
          <p:cNvSpPr/>
          <p:nvPr/>
        </p:nvSpPr>
        <p:spPr>
          <a:xfrm>
            <a:off x="60960" y="1273810"/>
            <a:ext cx="7425690" cy="552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300" y="1736089"/>
            <a:ext cx="1536700" cy="483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4550" y="1808479"/>
            <a:ext cx="371982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400" marR="5080" indent="-1155700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Diminished 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sense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taste 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smell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600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83379" y="3774440"/>
            <a:ext cx="1308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Anorexia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7619" y="5450840"/>
            <a:ext cx="2853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Discomfort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5359" y="1365250"/>
            <a:ext cx="2018030" cy="1779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100" y="3060700"/>
            <a:ext cx="2242820" cy="1760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16500" y="4785359"/>
            <a:ext cx="2090420" cy="1748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0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45720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143000"/>
                </a:lnTo>
                <a:lnTo>
                  <a:pt x="4572000" y="1143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3910" y="299720"/>
            <a:ext cx="4987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solidFill>
                  <a:srgbClr val="FFFFFF"/>
                </a:solidFill>
              </a:rPr>
              <a:t>Physiological</a:t>
            </a:r>
            <a:r>
              <a:rPr spc="-310" dirty="0">
                <a:solidFill>
                  <a:srgbClr val="FFFFFF"/>
                </a:solidFill>
              </a:rPr>
              <a:t> </a:t>
            </a:r>
            <a:r>
              <a:rPr spc="-365" dirty="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5" name="object 5"/>
          <p:cNvSpPr/>
          <p:nvPr/>
        </p:nvSpPr>
        <p:spPr>
          <a:xfrm>
            <a:off x="60960" y="1273810"/>
            <a:ext cx="7425690" cy="552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300" y="1736089"/>
            <a:ext cx="1536700" cy="483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1650" y="2021840"/>
            <a:ext cx="4161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Composition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600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4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0430" y="3561079"/>
            <a:ext cx="5876290" cy="255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6640" marR="5080" indent="-1587500">
              <a:lnSpc>
                <a:spcPct val="100000"/>
              </a:lnSpc>
              <a:spcBef>
                <a:spcPts val="100"/>
              </a:spcBef>
            </a:pP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gastro-intestinal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tract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1296670" marR="2272030" indent="-1283970">
              <a:lnSpc>
                <a:spcPct val="100000"/>
              </a:lnSpc>
            </a:pP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cardiovascular 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00650" y="1447800"/>
            <a:ext cx="1733550" cy="173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790" y="3004820"/>
            <a:ext cx="2305050" cy="2030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1700" y="4827270"/>
            <a:ext cx="2359659" cy="1670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0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45720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143000"/>
                </a:lnTo>
                <a:lnTo>
                  <a:pt x="4572000" y="1143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3910" y="299720"/>
            <a:ext cx="4987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solidFill>
                  <a:srgbClr val="FFFFFF"/>
                </a:solidFill>
              </a:rPr>
              <a:t>Physiological</a:t>
            </a:r>
            <a:r>
              <a:rPr spc="-310" dirty="0">
                <a:solidFill>
                  <a:srgbClr val="FFFFFF"/>
                </a:solidFill>
              </a:rPr>
              <a:t> </a:t>
            </a:r>
            <a:r>
              <a:rPr spc="-365" dirty="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5" name="object 5"/>
          <p:cNvSpPr/>
          <p:nvPr/>
        </p:nvSpPr>
        <p:spPr>
          <a:xfrm>
            <a:off x="60960" y="1273810"/>
            <a:ext cx="7425690" cy="552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300" y="1736089"/>
            <a:ext cx="1536700" cy="483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4900" y="1808479"/>
            <a:ext cx="31172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8219" marR="5080" indent="-985519">
              <a:lnSpc>
                <a:spcPct val="100000"/>
              </a:lnSpc>
              <a:spcBef>
                <a:spcPts val="100"/>
              </a:spcBef>
            </a:pP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respiratory 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600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61970" y="3774440"/>
            <a:ext cx="3550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27100" y="5450840"/>
            <a:ext cx="3553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skeletal</a:t>
            </a: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11700" y="1358900"/>
            <a:ext cx="2090420" cy="1713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100" y="3035300"/>
            <a:ext cx="2139950" cy="1785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6490" y="4784090"/>
            <a:ext cx="1944369" cy="185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0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45720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143000"/>
                </a:lnTo>
                <a:lnTo>
                  <a:pt x="4572000" y="1143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0010" y="299720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>
                <a:solidFill>
                  <a:srgbClr val="FFFFFF"/>
                </a:solidFill>
              </a:rPr>
              <a:t>Socio </a:t>
            </a:r>
            <a:r>
              <a:rPr spc="-240" dirty="0">
                <a:solidFill>
                  <a:srgbClr val="FFFFFF"/>
                </a:solidFill>
              </a:rPr>
              <a:t>Psychological</a:t>
            </a:r>
            <a:r>
              <a:rPr spc="-190" dirty="0">
                <a:solidFill>
                  <a:srgbClr val="FFFFFF"/>
                </a:solidFill>
              </a:rPr>
              <a:t> </a:t>
            </a:r>
            <a:r>
              <a:rPr spc="-370" dirty="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5" name="object 5"/>
          <p:cNvSpPr/>
          <p:nvPr/>
        </p:nvSpPr>
        <p:spPr>
          <a:xfrm>
            <a:off x="60960" y="1273810"/>
            <a:ext cx="7425690" cy="552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300" y="1736089"/>
            <a:ext cx="1536700" cy="483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1524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97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18970" y="2021840"/>
            <a:ext cx="15722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habit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32766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600" y="472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44570" y="3774440"/>
            <a:ext cx="2585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aspects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5016500" y="0"/>
                </a:moveTo>
                <a:lnTo>
                  <a:pt x="241300" y="0"/>
                </a:ln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4953000"/>
            <a:ext cx="5257800" cy="1447800"/>
          </a:xfrm>
          <a:custGeom>
            <a:avLst/>
            <a:gdLst/>
            <a:ahLst/>
            <a:cxnLst/>
            <a:rect l="l" t="t" r="r" b="b"/>
            <a:pathLst>
              <a:path w="5257800" h="1447800">
                <a:moveTo>
                  <a:pt x="241300" y="0"/>
                </a:moveTo>
                <a:lnTo>
                  <a:pt x="196291" y="5419"/>
                </a:lnTo>
                <a:lnTo>
                  <a:pt x="152697" y="20736"/>
                </a:lnTo>
                <a:lnTo>
                  <a:pt x="111931" y="44536"/>
                </a:lnTo>
                <a:lnTo>
                  <a:pt x="75406" y="75406"/>
                </a:lnTo>
                <a:lnTo>
                  <a:pt x="44536" y="111931"/>
                </a:lnTo>
                <a:lnTo>
                  <a:pt x="20736" y="152697"/>
                </a:lnTo>
                <a:lnTo>
                  <a:pt x="5419" y="196291"/>
                </a:lnTo>
                <a:lnTo>
                  <a:pt x="0" y="241300"/>
                </a:lnTo>
                <a:lnTo>
                  <a:pt x="0" y="1206500"/>
                </a:lnTo>
                <a:lnTo>
                  <a:pt x="5419" y="1251508"/>
                </a:lnTo>
                <a:lnTo>
                  <a:pt x="20736" y="1295102"/>
                </a:lnTo>
                <a:lnTo>
                  <a:pt x="44536" y="1335868"/>
                </a:lnTo>
                <a:lnTo>
                  <a:pt x="75406" y="1372393"/>
                </a:lnTo>
                <a:lnTo>
                  <a:pt x="111931" y="1403263"/>
                </a:lnTo>
                <a:lnTo>
                  <a:pt x="152697" y="1427063"/>
                </a:lnTo>
                <a:lnTo>
                  <a:pt x="196291" y="1442380"/>
                </a:lnTo>
                <a:lnTo>
                  <a:pt x="241300" y="1447800"/>
                </a:lnTo>
                <a:lnTo>
                  <a:pt x="5016500" y="1447800"/>
                </a:lnTo>
                <a:lnTo>
                  <a:pt x="5061508" y="1442380"/>
                </a:lnTo>
                <a:lnTo>
                  <a:pt x="5105102" y="1427063"/>
                </a:lnTo>
                <a:lnTo>
                  <a:pt x="5145868" y="1403263"/>
                </a:lnTo>
                <a:lnTo>
                  <a:pt x="5182393" y="1372393"/>
                </a:lnTo>
                <a:lnTo>
                  <a:pt x="5213263" y="1335868"/>
                </a:lnTo>
                <a:lnTo>
                  <a:pt x="5237063" y="1295102"/>
                </a:lnTo>
                <a:lnTo>
                  <a:pt x="5252380" y="1251508"/>
                </a:lnTo>
                <a:lnTo>
                  <a:pt x="5257800" y="1206500"/>
                </a:lnTo>
                <a:lnTo>
                  <a:pt x="5257800" y="241300"/>
                </a:lnTo>
                <a:lnTo>
                  <a:pt x="5252380" y="196291"/>
                </a:lnTo>
                <a:lnTo>
                  <a:pt x="5237063" y="152697"/>
                </a:lnTo>
                <a:lnTo>
                  <a:pt x="5213263" y="111931"/>
                </a:lnTo>
                <a:lnTo>
                  <a:pt x="5182393" y="75406"/>
                </a:lnTo>
                <a:lnTo>
                  <a:pt x="5145868" y="44536"/>
                </a:lnTo>
                <a:lnTo>
                  <a:pt x="5105102" y="20736"/>
                </a:lnTo>
                <a:lnTo>
                  <a:pt x="5061508" y="5419"/>
                </a:lnTo>
                <a:lnTo>
                  <a:pt x="5016500" y="0"/>
                </a:lnTo>
                <a:lnTo>
                  <a:pt x="24130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0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41829" y="5450840"/>
            <a:ext cx="1526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0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5359" y="1358900"/>
            <a:ext cx="1865630" cy="1791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490" y="3035300"/>
            <a:ext cx="2170430" cy="1822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9290" y="4815840"/>
            <a:ext cx="2385060" cy="1833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1820</Words>
  <Application>Microsoft Office PowerPoint</Application>
  <PresentationFormat>On-screen Show (4:3)</PresentationFormat>
  <Paragraphs>262</Paragraphs>
  <Slides>41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OLD AGE</vt:lpstr>
      <vt:lpstr>changes   associated    with    ageing</vt:lpstr>
      <vt:lpstr>Physiological Changes</vt:lpstr>
      <vt:lpstr>Physiological Changes</vt:lpstr>
      <vt:lpstr>Physiological Changes</vt:lpstr>
      <vt:lpstr>Physiological Changes</vt:lpstr>
      <vt:lpstr>Socio Psychological Changes</vt:lpstr>
      <vt:lpstr>Socio Psychological Changes</vt:lpstr>
      <vt:lpstr>Socio Psychological Changes</vt:lpstr>
      <vt:lpstr>N U T R I T I O N    R E L A T E D    P R OB L E M S     AMONG E  L  D E R LY</vt:lpstr>
      <vt:lpstr>PowerPoint Presentation</vt:lpstr>
      <vt:lpstr>PowerPoint Presentation</vt:lpstr>
      <vt:lpstr>What are the nutrients requirement for elderly?</vt:lpstr>
      <vt:lpstr>Energy</vt:lpstr>
      <vt:lpstr>Carbohydrates</vt:lpstr>
      <vt:lpstr>Protein</vt:lpstr>
      <vt:lpstr>PowerPoint Presentation</vt:lpstr>
      <vt:lpstr>Lipids</vt:lpstr>
      <vt:lpstr>Minerals</vt:lpstr>
      <vt:lpstr>PowerPoint Presentation</vt:lpstr>
      <vt:lpstr>Minerals</vt:lpstr>
      <vt:lpstr>Vitamins</vt:lpstr>
      <vt:lpstr>Vitamins</vt:lpstr>
      <vt:lpstr>Vitamin E </vt:lpstr>
      <vt:lpstr>Folate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Nutrition related Challenges  associated with dementia?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</dc:creator>
  <cp:lastModifiedBy>DR.Ahmed Saker 2o1O</cp:lastModifiedBy>
  <cp:revision>87</cp:revision>
  <dcterms:created xsi:type="dcterms:W3CDTF">2018-04-23T22:25:00Z</dcterms:created>
  <dcterms:modified xsi:type="dcterms:W3CDTF">2024-04-07T00:03:19Z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2018-04-23T00:00:00Z</vt:filetime>
  </property>
</Properties>
</file>