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3"/>
  </p:notes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69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DAB5A-D0C4-4843-9881-C42632E509A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451136-1084-4512-BD51-88D82900D6F7}">
      <dgm:prSet phldrT="[Text]" phldr="1"/>
      <dgm:spPr/>
      <dgm:t>
        <a:bodyPr/>
        <a:lstStyle/>
        <a:p>
          <a:endParaRPr lang="en-US" dirty="0"/>
        </a:p>
      </dgm:t>
    </dgm:pt>
    <dgm:pt modelId="{E4D7AE72-4B34-4863-960D-C3C577806E8B}" type="parTrans" cxnId="{33FD9603-9D5C-4D19-B38A-86E4BAFDD754}">
      <dgm:prSet/>
      <dgm:spPr/>
      <dgm:t>
        <a:bodyPr/>
        <a:lstStyle/>
        <a:p>
          <a:endParaRPr lang="en-US"/>
        </a:p>
      </dgm:t>
    </dgm:pt>
    <dgm:pt modelId="{10F2D984-B710-4FBB-AF19-368C2F1A2B07}" type="sibTrans" cxnId="{33FD9603-9D5C-4D19-B38A-86E4BAFDD754}">
      <dgm:prSet/>
      <dgm:spPr/>
      <dgm:t>
        <a:bodyPr/>
        <a:lstStyle/>
        <a:p>
          <a:endParaRPr lang="en-US"/>
        </a:p>
      </dgm:t>
    </dgm:pt>
    <dgm:pt modelId="{040252A4-E3F6-4104-B681-98DF6F3E0DF7}">
      <dgm:prSet phldrT="[Text]" phldr="1"/>
      <dgm:spPr/>
      <dgm:t>
        <a:bodyPr/>
        <a:lstStyle/>
        <a:p>
          <a:endParaRPr lang="en-US"/>
        </a:p>
      </dgm:t>
    </dgm:pt>
    <dgm:pt modelId="{FECBB2EC-F730-46C4-AA04-F2EF8854B0F5}" type="parTrans" cxnId="{E1845EDE-AF4B-467E-986D-DC0F8AABDA7C}">
      <dgm:prSet/>
      <dgm:spPr/>
      <dgm:t>
        <a:bodyPr/>
        <a:lstStyle/>
        <a:p>
          <a:endParaRPr lang="en-US"/>
        </a:p>
      </dgm:t>
    </dgm:pt>
    <dgm:pt modelId="{9288A00A-0CB3-4857-A749-3D17AA335911}" type="sibTrans" cxnId="{E1845EDE-AF4B-467E-986D-DC0F8AABDA7C}">
      <dgm:prSet/>
      <dgm:spPr/>
      <dgm:t>
        <a:bodyPr/>
        <a:lstStyle/>
        <a:p>
          <a:endParaRPr lang="en-US"/>
        </a:p>
      </dgm:t>
    </dgm:pt>
    <dgm:pt modelId="{DAAEB347-AA40-4537-AB4D-214E98203E0A}">
      <dgm:prSet phldrT="[Text]" phldr="1"/>
      <dgm:spPr/>
      <dgm:t>
        <a:bodyPr/>
        <a:lstStyle/>
        <a:p>
          <a:endParaRPr lang="en-US"/>
        </a:p>
      </dgm:t>
    </dgm:pt>
    <dgm:pt modelId="{E2AC1ED5-F7E3-42DC-AC17-7B44497EDA75}" type="parTrans" cxnId="{7CD9762A-BFBA-4725-A9E0-02173FBEB245}">
      <dgm:prSet/>
      <dgm:spPr/>
      <dgm:t>
        <a:bodyPr/>
        <a:lstStyle/>
        <a:p>
          <a:endParaRPr lang="en-US"/>
        </a:p>
      </dgm:t>
    </dgm:pt>
    <dgm:pt modelId="{128C3651-5036-426F-99BB-228084C357EC}" type="sibTrans" cxnId="{7CD9762A-BFBA-4725-A9E0-02173FBEB245}">
      <dgm:prSet/>
      <dgm:spPr/>
      <dgm:t>
        <a:bodyPr/>
        <a:lstStyle/>
        <a:p>
          <a:endParaRPr lang="en-US"/>
        </a:p>
      </dgm:t>
    </dgm:pt>
    <dgm:pt modelId="{314B3C22-51C9-4B23-86F2-E08A33CFFC88}">
      <dgm:prSet phldrT="[Text]" phldr="1"/>
      <dgm:spPr/>
      <dgm:t>
        <a:bodyPr/>
        <a:lstStyle/>
        <a:p>
          <a:endParaRPr lang="en-US" dirty="0"/>
        </a:p>
      </dgm:t>
    </dgm:pt>
    <dgm:pt modelId="{7F5536E3-C531-454C-97F1-8DB9103DBC6A}" type="parTrans" cxnId="{75E39149-16B0-4BAC-B130-D2890B432F5C}">
      <dgm:prSet/>
      <dgm:spPr/>
      <dgm:t>
        <a:bodyPr/>
        <a:lstStyle/>
        <a:p>
          <a:endParaRPr lang="en-US"/>
        </a:p>
      </dgm:t>
    </dgm:pt>
    <dgm:pt modelId="{46696A59-F09A-48EB-9C0E-EBF4CAFE9512}" type="sibTrans" cxnId="{75E39149-16B0-4BAC-B130-D2890B432F5C}">
      <dgm:prSet/>
      <dgm:spPr/>
      <dgm:t>
        <a:bodyPr/>
        <a:lstStyle/>
        <a:p>
          <a:endParaRPr lang="en-US"/>
        </a:p>
      </dgm:t>
    </dgm:pt>
    <dgm:pt modelId="{602065A2-7FBC-4CC3-82AE-780449F25BDB}">
      <dgm:prSet phldrT="[Text]" phldr="1"/>
      <dgm:spPr/>
      <dgm:t>
        <a:bodyPr/>
        <a:lstStyle/>
        <a:p>
          <a:endParaRPr lang="en-US" dirty="0"/>
        </a:p>
      </dgm:t>
    </dgm:pt>
    <dgm:pt modelId="{F1D0587E-E973-4105-9BE7-F247C8C94BFC}" type="parTrans" cxnId="{1727CCD3-907A-453D-88D2-0C13066FDEDA}">
      <dgm:prSet/>
      <dgm:spPr/>
      <dgm:t>
        <a:bodyPr/>
        <a:lstStyle/>
        <a:p>
          <a:endParaRPr lang="en-US"/>
        </a:p>
      </dgm:t>
    </dgm:pt>
    <dgm:pt modelId="{6DBDF283-DE2E-40A4-A40C-58634E63C19A}" type="sibTrans" cxnId="{1727CCD3-907A-453D-88D2-0C13066FDEDA}">
      <dgm:prSet/>
      <dgm:spPr/>
      <dgm:t>
        <a:bodyPr/>
        <a:lstStyle/>
        <a:p>
          <a:endParaRPr lang="en-US"/>
        </a:p>
      </dgm:t>
    </dgm:pt>
    <dgm:pt modelId="{D7EEB587-5F46-4F99-89F6-A698B40646E5}" type="pres">
      <dgm:prSet presAssocID="{91ADAB5A-D0C4-4843-9881-C42632E509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EB4657-66BA-4DC1-AD8D-494ED9AD9401}" type="pres">
      <dgm:prSet presAssocID="{1F451136-1084-4512-BD51-88D82900D6F7}" presName="node" presStyleLbl="node1" presStyleIdx="0" presStyleCnt="5" custFlipVert="1" custScaleX="604393" custScaleY="97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670D6-A36B-4207-A72A-9F726EBEE9C0}" type="pres">
      <dgm:prSet presAssocID="{10F2D984-B710-4FBB-AF19-368C2F1A2B07}" presName="sibTrans" presStyleCnt="0"/>
      <dgm:spPr/>
    </dgm:pt>
    <dgm:pt modelId="{89A27063-60A9-4E24-B136-A40BD771FA66}" type="pres">
      <dgm:prSet presAssocID="{040252A4-E3F6-4104-B681-98DF6F3E0DF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D06CB-A18E-46D0-A883-D2C636AFDB47}" type="pres">
      <dgm:prSet presAssocID="{9288A00A-0CB3-4857-A749-3D17AA335911}" presName="sibTrans" presStyleCnt="0"/>
      <dgm:spPr/>
    </dgm:pt>
    <dgm:pt modelId="{C1C228DB-0E99-4D37-BA96-F2BA4E20A457}" type="pres">
      <dgm:prSet presAssocID="{DAAEB347-AA40-4537-AB4D-214E98203E0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9A2E2-9515-4217-BB95-B098C3EA7F28}" type="pres">
      <dgm:prSet presAssocID="{128C3651-5036-426F-99BB-228084C357EC}" presName="sibTrans" presStyleCnt="0"/>
      <dgm:spPr/>
    </dgm:pt>
    <dgm:pt modelId="{0290DBD6-04ED-4CBD-8F5F-3DA7884F0198}" type="pres">
      <dgm:prSet presAssocID="{314B3C22-51C9-4B23-86F2-E08A33CFFC8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3E706-E1DE-492F-855A-35F51C5AA312}" type="pres">
      <dgm:prSet presAssocID="{46696A59-F09A-48EB-9C0E-EBF4CAFE9512}" presName="sibTrans" presStyleCnt="0"/>
      <dgm:spPr/>
    </dgm:pt>
    <dgm:pt modelId="{ADB40FD9-1628-43B3-AAC9-55E7C7E37297}" type="pres">
      <dgm:prSet presAssocID="{602065A2-7FBC-4CC3-82AE-780449F25BD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845EDE-AF4B-467E-986D-DC0F8AABDA7C}" srcId="{91ADAB5A-D0C4-4843-9881-C42632E509AB}" destId="{040252A4-E3F6-4104-B681-98DF6F3E0DF7}" srcOrd="1" destOrd="0" parTransId="{FECBB2EC-F730-46C4-AA04-F2EF8854B0F5}" sibTransId="{9288A00A-0CB3-4857-A749-3D17AA335911}"/>
    <dgm:cxn modelId="{33FD9603-9D5C-4D19-B38A-86E4BAFDD754}" srcId="{91ADAB5A-D0C4-4843-9881-C42632E509AB}" destId="{1F451136-1084-4512-BD51-88D82900D6F7}" srcOrd="0" destOrd="0" parTransId="{E4D7AE72-4B34-4863-960D-C3C577806E8B}" sibTransId="{10F2D984-B710-4FBB-AF19-368C2F1A2B07}"/>
    <dgm:cxn modelId="{DDDBDBB1-D855-4109-ABBC-7CD98220D659}" type="presOf" srcId="{DAAEB347-AA40-4537-AB4D-214E98203E0A}" destId="{C1C228DB-0E99-4D37-BA96-F2BA4E20A457}" srcOrd="0" destOrd="0" presId="urn:microsoft.com/office/officeart/2005/8/layout/default"/>
    <dgm:cxn modelId="{1727CCD3-907A-453D-88D2-0C13066FDEDA}" srcId="{91ADAB5A-D0C4-4843-9881-C42632E509AB}" destId="{602065A2-7FBC-4CC3-82AE-780449F25BDB}" srcOrd="4" destOrd="0" parTransId="{F1D0587E-E973-4105-9BE7-F247C8C94BFC}" sibTransId="{6DBDF283-DE2E-40A4-A40C-58634E63C19A}"/>
    <dgm:cxn modelId="{411714B9-2FBE-46D6-BA7A-8E9FE374A7BB}" type="presOf" srcId="{1F451136-1084-4512-BD51-88D82900D6F7}" destId="{E4EB4657-66BA-4DC1-AD8D-494ED9AD9401}" srcOrd="0" destOrd="0" presId="urn:microsoft.com/office/officeart/2005/8/layout/default"/>
    <dgm:cxn modelId="{7CD9762A-BFBA-4725-A9E0-02173FBEB245}" srcId="{91ADAB5A-D0C4-4843-9881-C42632E509AB}" destId="{DAAEB347-AA40-4537-AB4D-214E98203E0A}" srcOrd="2" destOrd="0" parTransId="{E2AC1ED5-F7E3-42DC-AC17-7B44497EDA75}" sibTransId="{128C3651-5036-426F-99BB-228084C357EC}"/>
    <dgm:cxn modelId="{9B2AC08D-7223-4923-83F2-1E3775692EAD}" type="presOf" srcId="{314B3C22-51C9-4B23-86F2-E08A33CFFC88}" destId="{0290DBD6-04ED-4CBD-8F5F-3DA7884F0198}" srcOrd="0" destOrd="0" presId="urn:microsoft.com/office/officeart/2005/8/layout/default"/>
    <dgm:cxn modelId="{3E72A957-DDF5-4EB4-8732-94BC79F8D6AA}" type="presOf" srcId="{040252A4-E3F6-4104-B681-98DF6F3E0DF7}" destId="{89A27063-60A9-4E24-B136-A40BD771FA66}" srcOrd="0" destOrd="0" presId="urn:microsoft.com/office/officeart/2005/8/layout/default"/>
    <dgm:cxn modelId="{75E39149-16B0-4BAC-B130-D2890B432F5C}" srcId="{91ADAB5A-D0C4-4843-9881-C42632E509AB}" destId="{314B3C22-51C9-4B23-86F2-E08A33CFFC88}" srcOrd="3" destOrd="0" parTransId="{7F5536E3-C531-454C-97F1-8DB9103DBC6A}" sibTransId="{46696A59-F09A-48EB-9C0E-EBF4CAFE9512}"/>
    <dgm:cxn modelId="{CDE573AE-AB88-4A53-B771-0273A43DCFD6}" type="presOf" srcId="{91ADAB5A-D0C4-4843-9881-C42632E509AB}" destId="{D7EEB587-5F46-4F99-89F6-A698B40646E5}" srcOrd="0" destOrd="0" presId="urn:microsoft.com/office/officeart/2005/8/layout/default"/>
    <dgm:cxn modelId="{B0ED606F-23C3-416C-A139-B390D7FF6B28}" type="presOf" srcId="{602065A2-7FBC-4CC3-82AE-780449F25BDB}" destId="{ADB40FD9-1628-43B3-AAC9-55E7C7E37297}" srcOrd="0" destOrd="0" presId="urn:microsoft.com/office/officeart/2005/8/layout/default"/>
    <dgm:cxn modelId="{FA2EA436-2BE9-4A46-B4B0-B0E57E019474}" type="presParOf" srcId="{D7EEB587-5F46-4F99-89F6-A698B40646E5}" destId="{E4EB4657-66BA-4DC1-AD8D-494ED9AD9401}" srcOrd="0" destOrd="0" presId="urn:microsoft.com/office/officeart/2005/8/layout/default"/>
    <dgm:cxn modelId="{CDB77393-E80C-4F5D-B1F3-6EE289D6EC42}" type="presParOf" srcId="{D7EEB587-5F46-4F99-89F6-A698B40646E5}" destId="{214670D6-A36B-4207-A72A-9F726EBEE9C0}" srcOrd="1" destOrd="0" presId="urn:microsoft.com/office/officeart/2005/8/layout/default"/>
    <dgm:cxn modelId="{7E4521C5-F580-4A3C-B861-D16B6A2E0D72}" type="presParOf" srcId="{D7EEB587-5F46-4F99-89F6-A698B40646E5}" destId="{89A27063-60A9-4E24-B136-A40BD771FA66}" srcOrd="2" destOrd="0" presId="urn:microsoft.com/office/officeart/2005/8/layout/default"/>
    <dgm:cxn modelId="{FD8A3384-C031-4C92-BD6A-F0CA97DE6ED0}" type="presParOf" srcId="{D7EEB587-5F46-4F99-89F6-A698B40646E5}" destId="{0F9D06CB-A18E-46D0-A883-D2C636AFDB47}" srcOrd="3" destOrd="0" presId="urn:microsoft.com/office/officeart/2005/8/layout/default"/>
    <dgm:cxn modelId="{F43CC37C-9B5D-4204-84A0-267BEDC3F96E}" type="presParOf" srcId="{D7EEB587-5F46-4F99-89F6-A698B40646E5}" destId="{C1C228DB-0E99-4D37-BA96-F2BA4E20A457}" srcOrd="4" destOrd="0" presId="urn:microsoft.com/office/officeart/2005/8/layout/default"/>
    <dgm:cxn modelId="{754265DD-A9F8-48F0-A45C-EB13DD98BBFB}" type="presParOf" srcId="{D7EEB587-5F46-4F99-89F6-A698B40646E5}" destId="{FC29A2E2-9515-4217-BB95-B098C3EA7F28}" srcOrd="5" destOrd="0" presId="urn:microsoft.com/office/officeart/2005/8/layout/default"/>
    <dgm:cxn modelId="{D5EAE97F-16E9-4197-977A-CEC06D03C2E2}" type="presParOf" srcId="{D7EEB587-5F46-4F99-89F6-A698B40646E5}" destId="{0290DBD6-04ED-4CBD-8F5F-3DA7884F0198}" srcOrd="6" destOrd="0" presId="urn:microsoft.com/office/officeart/2005/8/layout/default"/>
    <dgm:cxn modelId="{C12C1DEC-AEEA-4B9C-B191-738B6C77B0E9}" type="presParOf" srcId="{D7EEB587-5F46-4F99-89F6-A698B40646E5}" destId="{A7D3E706-E1DE-492F-855A-35F51C5AA312}" srcOrd="7" destOrd="0" presId="urn:microsoft.com/office/officeart/2005/8/layout/default"/>
    <dgm:cxn modelId="{5B319E2F-972A-41CF-91D0-8D8EA63F7A1C}" type="presParOf" srcId="{D7EEB587-5F46-4F99-89F6-A698B40646E5}" destId="{ADB40FD9-1628-43B3-AAC9-55E7C7E3729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80C2E6-092A-447E-AD72-B71C079678C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0"/>
      <dgm:spPr/>
    </dgm:pt>
    <dgm:pt modelId="{2B4E4CFF-F44E-4C55-9641-4E5B0C9621DF}">
      <dgm:prSet phldrT="[Text]" phldr="1"/>
      <dgm:spPr/>
      <dgm:t>
        <a:bodyPr/>
        <a:lstStyle/>
        <a:p>
          <a:endParaRPr lang="en-US"/>
        </a:p>
      </dgm:t>
    </dgm:pt>
    <dgm:pt modelId="{0DFEF688-A03B-46D6-B701-F571F5D2448A}" type="parTrans" cxnId="{9F090A20-92A8-49FC-8AE8-E004C3BF8C01}">
      <dgm:prSet/>
      <dgm:spPr/>
      <dgm:t>
        <a:bodyPr/>
        <a:lstStyle/>
        <a:p>
          <a:endParaRPr lang="en-US"/>
        </a:p>
      </dgm:t>
    </dgm:pt>
    <dgm:pt modelId="{97DF9618-7808-46A5-B928-A62145DCBC56}" type="sibTrans" cxnId="{9F090A20-92A8-49FC-8AE8-E004C3BF8C01}">
      <dgm:prSet/>
      <dgm:spPr/>
      <dgm:t>
        <a:bodyPr/>
        <a:lstStyle/>
        <a:p>
          <a:endParaRPr lang="en-US"/>
        </a:p>
      </dgm:t>
    </dgm:pt>
    <dgm:pt modelId="{2E250D93-C937-415D-A63A-26FA409EEF97}">
      <dgm:prSet phldrT="[Text]" phldr="1"/>
      <dgm:spPr/>
      <dgm:t>
        <a:bodyPr/>
        <a:lstStyle/>
        <a:p>
          <a:endParaRPr lang="en-US"/>
        </a:p>
      </dgm:t>
    </dgm:pt>
    <dgm:pt modelId="{79CF43EC-28AC-47EA-8889-CC3ADD4BA8AA}" type="parTrans" cxnId="{F2540883-E4F9-40A7-A405-02773D78B3A6}">
      <dgm:prSet/>
      <dgm:spPr/>
      <dgm:t>
        <a:bodyPr/>
        <a:lstStyle/>
        <a:p>
          <a:endParaRPr lang="en-US"/>
        </a:p>
      </dgm:t>
    </dgm:pt>
    <dgm:pt modelId="{4679D956-DCF4-431C-9090-431B4B36387F}" type="sibTrans" cxnId="{F2540883-E4F9-40A7-A405-02773D78B3A6}">
      <dgm:prSet/>
      <dgm:spPr/>
      <dgm:t>
        <a:bodyPr/>
        <a:lstStyle/>
        <a:p>
          <a:endParaRPr lang="en-US"/>
        </a:p>
      </dgm:t>
    </dgm:pt>
    <dgm:pt modelId="{F5CB983E-804C-4F62-8A67-83212E361B8E}">
      <dgm:prSet phldrT="[Text]" phldr="1"/>
      <dgm:spPr/>
      <dgm:t>
        <a:bodyPr/>
        <a:lstStyle/>
        <a:p>
          <a:endParaRPr lang="en-US"/>
        </a:p>
      </dgm:t>
    </dgm:pt>
    <dgm:pt modelId="{98BACC46-A0EA-4271-97FC-A01EDFA635CD}" type="parTrans" cxnId="{6839F676-7914-4350-85D1-D5176949DC25}">
      <dgm:prSet/>
      <dgm:spPr/>
      <dgm:t>
        <a:bodyPr/>
        <a:lstStyle/>
        <a:p>
          <a:endParaRPr lang="en-US"/>
        </a:p>
      </dgm:t>
    </dgm:pt>
    <dgm:pt modelId="{1BAE3157-2182-4EF8-88AC-F2BFDAA6E722}" type="sibTrans" cxnId="{6839F676-7914-4350-85D1-D5176949DC25}">
      <dgm:prSet/>
      <dgm:spPr/>
      <dgm:t>
        <a:bodyPr/>
        <a:lstStyle/>
        <a:p>
          <a:endParaRPr lang="en-US"/>
        </a:p>
      </dgm:t>
    </dgm:pt>
    <dgm:pt modelId="{B3084099-87FE-4079-9372-34256A631487}" type="pres">
      <dgm:prSet presAssocID="{2B80C2E6-092A-447E-AD72-B71C079678C6}" presName="arrowDiagram" presStyleCnt="0">
        <dgm:presLayoutVars>
          <dgm:chMax val="5"/>
          <dgm:dir/>
          <dgm:resizeHandles val="exact"/>
        </dgm:presLayoutVars>
      </dgm:prSet>
      <dgm:spPr/>
    </dgm:pt>
    <dgm:pt modelId="{BC7B32ED-1A4F-41EC-A62D-17995AE99448}" type="pres">
      <dgm:prSet presAssocID="{2B80C2E6-092A-447E-AD72-B71C079678C6}" presName="arrow" presStyleLbl="bgShp" presStyleIdx="0" presStyleCnt="1" custLinFactX="102927" custLinFactY="126191" custLinFactNeighborX="200000" custLinFactNeighborY="200000"/>
      <dgm:spPr/>
    </dgm:pt>
    <dgm:pt modelId="{FC7609A1-3845-4EC3-A2AF-4A1A18047D07}" type="pres">
      <dgm:prSet presAssocID="{2B80C2E6-092A-447E-AD72-B71C079678C6}" presName="arrowDiagram3" presStyleCnt="0"/>
      <dgm:spPr/>
    </dgm:pt>
    <dgm:pt modelId="{35D89FB3-C6EF-4E0C-8A6B-FD9FE746A890}" type="pres">
      <dgm:prSet presAssocID="{2B4E4CFF-F44E-4C55-9641-4E5B0C9621DF}" presName="bullet3a" presStyleLbl="node1" presStyleIdx="0" presStyleCnt="3"/>
      <dgm:spPr/>
    </dgm:pt>
    <dgm:pt modelId="{92877136-0EDC-49FC-BB67-5243FA26B76B}" type="pres">
      <dgm:prSet presAssocID="{2B4E4CFF-F44E-4C55-9641-4E5B0C9621DF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C3546-CE33-4F5B-8E91-C24E658F8B89}" type="pres">
      <dgm:prSet presAssocID="{2E250D93-C937-415D-A63A-26FA409EEF97}" presName="bullet3b" presStyleLbl="node1" presStyleIdx="1" presStyleCnt="3"/>
      <dgm:spPr/>
    </dgm:pt>
    <dgm:pt modelId="{9CB856FE-8ACD-44D0-9881-C2E9BFE92305}" type="pres">
      <dgm:prSet presAssocID="{2E250D93-C937-415D-A63A-26FA409EEF97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EB73D-AAE1-47BA-A1F8-0A32CC5C4369}" type="pres">
      <dgm:prSet presAssocID="{F5CB983E-804C-4F62-8A67-83212E361B8E}" presName="bullet3c" presStyleLbl="node1" presStyleIdx="2" presStyleCnt="3"/>
      <dgm:spPr/>
    </dgm:pt>
    <dgm:pt modelId="{6D9150A9-66B0-443A-AA5D-45C925E98BAF}" type="pres">
      <dgm:prSet presAssocID="{F5CB983E-804C-4F62-8A67-83212E361B8E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762679-A442-41A9-8D42-7D0A3DBB24BD}" type="presOf" srcId="{F5CB983E-804C-4F62-8A67-83212E361B8E}" destId="{6D9150A9-66B0-443A-AA5D-45C925E98BAF}" srcOrd="0" destOrd="0" presId="urn:microsoft.com/office/officeart/2005/8/layout/arrow2"/>
    <dgm:cxn modelId="{1D3FFC64-F44D-40D9-AC44-C7D4BF9CE9B8}" type="presOf" srcId="{2B80C2E6-092A-447E-AD72-B71C079678C6}" destId="{B3084099-87FE-4079-9372-34256A631487}" srcOrd="0" destOrd="0" presId="urn:microsoft.com/office/officeart/2005/8/layout/arrow2"/>
    <dgm:cxn modelId="{F2540883-E4F9-40A7-A405-02773D78B3A6}" srcId="{2B80C2E6-092A-447E-AD72-B71C079678C6}" destId="{2E250D93-C937-415D-A63A-26FA409EEF97}" srcOrd="1" destOrd="0" parTransId="{79CF43EC-28AC-47EA-8889-CC3ADD4BA8AA}" sibTransId="{4679D956-DCF4-431C-9090-431B4B36387F}"/>
    <dgm:cxn modelId="{6839F676-7914-4350-85D1-D5176949DC25}" srcId="{2B80C2E6-092A-447E-AD72-B71C079678C6}" destId="{F5CB983E-804C-4F62-8A67-83212E361B8E}" srcOrd="2" destOrd="0" parTransId="{98BACC46-A0EA-4271-97FC-A01EDFA635CD}" sibTransId="{1BAE3157-2182-4EF8-88AC-F2BFDAA6E722}"/>
    <dgm:cxn modelId="{B8FC5D4B-2DE5-4C4E-A582-40203F69939B}" type="presOf" srcId="{2E250D93-C937-415D-A63A-26FA409EEF97}" destId="{9CB856FE-8ACD-44D0-9881-C2E9BFE92305}" srcOrd="0" destOrd="0" presId="urn:microsoft.com/office/officeart/2005/8/layout/arrow2"/>
    <dgm:cxn modelId="{9F090A20-92A8-49FC-8AE8-E004C3BF8C01}" srcId="{2B80C2E6-092A-447E-AD72-B71C079678C6}" destId="{2B4E4CFF-F44E-4C55-9641-4E5B0C9621DF}" srcOrd="0" destOrd="0" parTransId="{0DFEF688-A03B-46D6-B701-F571F5D2448A}" sibTransId="{97DF9618-7808-46A5-B928-A62145DCBC56}"/>
    <dgm:cxn modelId="{85661B8D-052D-4ADB-8B9B-52241FF0BAAB}" type="presOf" srcId="{2B4E4CFF-F44E-4C55-9641-4E5B0C9621DF}" destId="{92877136-0EDC-49FC-BB67-5243FA26B76B}" srcOrd="0" destOrd="0" presId="urn:microsoft.com/office/officeart/2005/8/layout/arrow2"/>
    <dgm:cxn modelId="{70F88587-4547-490C-AF55-B5908101E4D1}" type="presParOf" srcId="{B3084099-87FE-4079-9372-34256A631487}" destId="{BC7B32ED-1A4F-41EC-A62D-17995AE99448}" srcOrd="0" destOrd="0" presId="urn:microsoft.com/office/officeart/2005/8/layout/arrow2"/>
    <dgm:cxn modelId="{D2C7623E-CA0B-4C97-9C9E-2FA4FB0F560E}" type="presParOf" srcId="{B3084099-87FE-4079-9372-34256A631487}" destId="{FC7609A1-3845-4EC3-A2AF-4A1A18047D07}" srcOrd="1" destOrd="0" presId="urn:microsoft.com/office/officeart/2005/8/layout/arrow2"/>
    <dgm:cxn modelId="{01D85DDD-1CC1-4435-A185-C2AB9EBF1CC4}" type="presParOf" srcId="{FC7609A1-3845-4EC3-A2AF-4A1A18047D07}" destId="{35D89FB3-C6EF-4E0C-8A6B-FD9FE746A890}" srcOrd="0" destOrd="0" presId="urn:microsoft.com/office/officeart/2005/8/layout/arrow2"/>
    <dgm:cxn modelId="{EF1CBCDB-3930-43A1-BB17-049A34E4E04C}" type="presParOf" srcId="{FC7609A1-3845-4EC3-A2AF-4A1A18047D07}" destId="{92877136-0EDC-49FC-BB67-5243FA26B76B}" srcOrd="1" destOrd="0" presId="urn:microsoft.com/office/officeart/2005/8/layout/arrow2"/>
    <dgm:cxn modelId="{D8B61D8D-49AF-4C2C-8833-FD14D2E99530}" type="presParOf" srcId="{FC7609A1-3845-4EC3-A2AF-4A1A18047D07}" destId="{144C3546-CE33-4F5B-8E91-C24E658F8B89}" srcOrd="2" destOrd="0" presId="urn:microsoft.com/office/officeart/2005/8/layout/arrow2"/>
    <dgm:cxn modelId="{01B88FEB-A77B-482E-A9AE-936A636CF310}" type="presParOf" srcId="{FC7609A1-3845-4EC3-A2AF-4A1A18047D07}" destId="{9CB856FE-8ACD-44D0-9881-C2E9BFE92305}" srcOrd="3" destOrd="0" presId="urn:microsoft.com/office/officeart/2005/8/layout/arrow2"/>
    <dgm:cxn modelId="{D5223804-E3D2-4DBC-98E4-A964A768A2F3}" type="presParOf" srcId="{FC7609A1-3845-4EC3-A2AF-4A1A18047D07}" destId="{F22EB73D-AAE1-47BA-A1F8-0A32CC5C4369}" srcOrd="4" destOrd="0" presId="urn:microsoft.com/office/officeart/2005/8/layout/arrow2"/>
    <dgm:cxn modelId="{750E8839-FED0-4ABE-8B5B-F6B8E594AC4D}" type="presParOf" srcId="{FC7609A1-3845-4EC3-A2AF-4A1A18047D07}" destId="{6D9150A9-66B0-443A-AA5D-45C925E98BA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B4657-66BA-4DC1-AD8D-494ED9AD9401}">
      <dsp:nvSpPr>
        <dsp:cNvPr id="0" name=""/>
        <dsp:cNvSpPr/>
      </dsp:nvSpPr>
      <dsp:spPr>
        <a:xfrm flipV="1">
          <a:off x="23" y="857590"/>
          <a:ext cx="45671" cy="4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3" y="857590"/>
        <a:ext cx="45671" cy="4420"/>
      </dsp:txXfrm>
    </dsp:sp>
    <dsp:sp modelId="{89A27063-60A9-4E24-B136-A40BD771FA66}">
      <dsp:nvSpPr>
        <dsp:cNvPr id="0" name=""/>
        <dsp:cNvSpPr/>
      </dsp:nvSpPr>
      <dsp:spPr>
        <a:xfrm>
          <a:off x="6612" y="862767"/>
          <a:ext cx="7556" cy="4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12" y="862767"/>
        <a:ext cx="7556" cy="4533"/>
      </dsp:txXfrm>
    </dsp:sp>
    <dsp:sp modelId="{C1C228DB-0E99-4D37-BA96-F2BA4E20A457}">
      <dsp:nvSpPr>
        <dsp:cNvPr id="0" name=""/>
        <dsp:cNvSpPr/>
      </dsp:nvSpPr>
      <dsp:spPr>
        <a:xfrm>
          <a:off x="14925" y="862767"/>
          <a:ext cx="7556" cy="4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925" y="862767"/>
        <a:ext cx="7556" cy="4533"/>
      </dsp:txXfrm>
    </dsp:sp>
    <dsp:sp modelId="{0290DBD6-04ED-4CBD-8F5F-3DA7884F0198}">
      <dsp:nvSpPr>
        <dsp:cNvPr id="0" name=""/>
        <dsp:cNvSpPr/>
      </dsp:nvSpPr>
      <dsp:spPr>
        <a:xfrm>
          <a:off x="23237" y="862767"/>
          <a:ext cx="7556" cy="4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237" y="862767"/>
        <a:ext cx="7556" cy="4533"/>
      </dsp:txXfrm>
    </dsp:sp>
    <dsp:sp modelId="{ADB40FD9-1628-43B3-AAC9-55E7C7E37297}">
      <dsp:nvSpPr>
        <dsp:cNvPr id="0" name=""/>
        <dsp:cNvSpPr/>
      </dsp:nvSpPr>
      <dsp:spPr>
        <a:xfrm>
          <a:off x="31549" y="862767"/>
          <a:ext cx="7556" cy="4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1549" y="862767"/>
        <a:ext cx="7556" cy="4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B32ED-1A4F-41EC-A62D-17995AE99448}">
      <dsp:nvSpPr>
        <dsp:cNvPr id="0" name=""/>
        <dsp:cNvSpPr/>
      </dsp:nvSpPr>
      <dsp:spPr>
        <a:xfrm>
          <a:off x="876069" y="0"/>
          <a:ext cx="1098203" cy="68637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89FB3-C6EF-4E0C-8A6B-FD9FE746A890}">
      <dsp:nvSpPr>
        <dsp:cNvPr id="0" name=""/>
        <dsp:cNvSpPr/>
      </dsp:nvSpPr>
      <dsp:spPr>
        <a:xfrm>
          <a:off x="577506" y="473737"/>
          <a:ext cx="28553" cy="28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77136-0EDC-49FC-BB67-5243FA26B76B}">
      <dsp:nvSpPr>
        <dsp:cNvPr id="0" name=""/>
        <dsp:cNvSpPr/>
      </dsp:nvSpPr>
      <dsp:spPr>
        <a:xfrm>
          <a:off x="591783" y="488014"/>
          <a:ext cx="255881" cy="198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30" tIns="0" rIns="0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91783" y="488014"/>
        <a:ext cx="255881" cy="198362"/>
      </dsp:txXfrm>
    </dsp:sp>
    <dsp:sp modelId="{144C3546-CE33-4F5B-8E91-C24E658F8B89}">
      <dsp:nvSpPr>
        <dsp:cNvPr id="0" name=""/>
        <dsp:cNvSpPr/>
      </dsp:nvSpPr>
      <dsp:spPr>
        <a:xfrm>
          <a:off x="829544" y="287180"/>
          <a:ext cx="51615" cy="516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856FE-8ACD-44D0-9881-C2E9BFE92305}">
      <dsp:nvSpPr>
        <dsp:cNvPr id="0" name=""/>
        <dsp:cNvSpPr/>
      </dsp:nvSpPr>
      <dsp:spPr>
        <a:xfrm>
          <a:off x="855352" y="312987"/>
          <a:ext cx="263568" cy="373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50" tIns="0" rIns="0" bIns="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855352" y="312987"/>
        <a:ext cx="263568" cy="373389"/>
      </dsp:txXfrm>
    </dsp:sp>
    <dsp:sp modelId="{F22EB73D-AAE1-47BA-A1F8-0A32CC5C4369}">
      <dsp:nvSpPr>
        <dsp:cNvPr id="0" name=""/>
        <dsp:cNvSpPr/>
      </dsp:nvSpPr>
      <dsp:spPr>
        <a:xfrm>
          <a:off x="1132648" y="173653"/>
          <a:ext cx="71383" cy="713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150A9-66B0-443A-AA5D-45C925E98BAF}">
      <dsp:nvSpPr>
        <dsp:cNvPr id="0" name=""/>
        <dsp:cNvSpPr/>
      </dsp:nvSpPr>
      <dsp:spPr>
        <a:xfrm>
          <a:off x="1168340" y="209344"/>
          <a:ext cx="263568" cy="477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24" tIns="0" rIns="0" bIns="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168340" y="209344"/>
        <a:ext cx="263568" cy="477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EB7BC-E7B7-4575-9112-6E1F8FFB069E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563E5-3F3B-4F78-9C71-DC2608869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8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244793A9-7C6C-4D08-92F6-F1F92C238736}" type="datetime1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2F62-41D9-41B4-A742-F07D327A573D}" type="datetime1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EF911B4-2B8A-4B9C-8112-6F5C986D46F7}" type="datetime1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2438-B4B8-4A3B-81C9-F825F3AAC376}" type="datetime1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0E4997B-1FE4-47A8-9028-DEF54467F1A4}" type="datetime1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E2A4-FC2B-4C62-99D1-22A122804089}" type="datetime1">
              <a:rPr lang="en-US" smtClean="0"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8FDE-D23B-4B1F-9C84-7727D2CE25D7}" type="datetime1">
              <a:rPr lang="en-US" smtClean="0"/>
              <a:t>12/3/2022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6DC1-AD37-4838-9FEB-59E5E9793810}" type="datetime1">
              <a:rPr lang="en-US" smtClean="0"/>
              <a:t>12/3/2022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26B5-3923-4825-B39D-26824402D2D6}" type="datetime1">
              <a:rPr lang="en-US" smtClean="0"/>
              <a:t>12/3/2022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7F77A073-F441-4A2C-AEED-DA5AB371EE5F}" type="datetime1">
              <a:rPr lang="en-US" smtClean="0"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D59920AA-4634-43CD-9C1A-EA35C3EB9627}" type="datetime1">
              <a:rPr lang="en-US" smtClean="0"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5D330AF-CDB6-4B06-9433-B8653C157AA0}" type="datetime1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D746CED-0567-4DF8-AB5A-955539059A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 useBgFill="1">
          <p:nvSpPr>
            <p:cNvPr id="59" name="Freeform 159">
              <a:extLst>
                <a:ext uri="{FF2B5EF4-FFF2-40B4-BE49-F238E27FC236}">
                  <a16:creationId xmlns:a16="http://schemas.microsoft.com/office/drawing/2014/main" id="{ADA5E076-A7C5-4275-A6C5-D0949C89B1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60" name="Freeform 164">
              <a:extLst>
                <a:ext uri="{FF2B5EF4-FFF2-40B4-BE49-F238E27FC236}">
                  <a16:creationId xmlns:a16="http://schemas.microsoft.com/office/drawing/2014/main" id="{8DA0B687-0059-4D26-A341-3533C07D86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3CFF822-5B88-4257-86DB-464E3C755F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5AC2A1-33AB-498F-9481-456EE428A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2301" y="1830579"/>
            <a:ext cx="5860821" cy="182901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Fractures 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4B152B-31E5-418B-BA48-A3361253F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2301" y="4176130"/>
            <a:ext cx="5860821" cy="926103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Dr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Muna AZ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60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09" y="568345"/>
            <a:ext cx="11143162" cy="156071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Is CT or MRI better for fracture 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310" y="2129061"/>
            <a:ext cx="10685962" cy="396084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MRI  more often correctly identify  the location of hidden  pelvic and hip fractures when compared to CT scan , however  CT  may be preferable in the elderly patients in the emergency department   (ED)  based on decrease time spent and large percentage of elderly  patients  with MRI contra indications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218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fracture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560" y="2331720"/>
            <a:ext cx="10652711" cy="40233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</a:t>
            </a:r>
            <a:r>
              <a:rPr lang="en-US" sz="3600" b="1" dirty="0" smtClean="0">
                <a:solidFill>
                  <a:srgbClr val="FF0000"/>
                </a:solidFill>
              </a:rPr>
              <a:t>fatigue</a:t>
            </a:r>
            <a:r>
              <a:rPr lang="en-US" sz="3600" dirty="0" smtClean="0"/>
              <a:t> – induced fracture  caused by repeated  </a:t>
            </a:r>
            <a:r>
              <a:rPr lang="en-US" sz="3600" b="1" dirty="0" smtClean="0">
                <a:solidFill>
                  <a:srgbClr val="FF0000"/>
                </a:solidFill>
              </a:rPr>
              <a:t>stress</a:t>
            </a:r>
            <a:r>
              <a:rPr lang="en-US" sz="3600" dirty="0" smtClean="0"/>
              <a:t> over time , other names , </a:t>
            </a:r>
            <a:r>
              <a:rPr lang="en-US" sz="3600" b="1" dirty="0" smtClean="0">
                <a:solidFill>
                  <a:srgbClr val="FF0000"/>
                </a:solidFill>
              </a:rPr>
              <a:t>march</a:t>
            </a:r>
            <a:r>
              <a:rPr lang="en-US" sz="3600" dirty="0" smtClean="0"/>
              <a:t>  fracture , </a:t>
            </a:r>
            <a:r>
              <a:rPr lang="en-US" sz="3600" b="1" dirty="0" smtClean="0">
                <a:solidFill>
                  <a:srgbClr val="FF0000"/>
                </a:solidFill>
              </a:rPr>
              <a:t>fissure</a:t>
            </a:r>
            <a:r>
              <a:rPr lang="en-US" sz="3600" dirty="0" smtClean="0"/>
              <a:t> fracture and  </a:t>
            </a:r>
            <a:r>
              <a:rPr lang="en-US" sz="3600" b="1" dirty="0" smtClean="0">
                <a:solidFill>
                  <a:srgbClr val="FF0000"/>
                </a:solidFill>
              </a:rPr>
              <a:t>hairline </a:t>
            </a:r>
            <a:r>
              <a:rPr lang="en-US" sz="3600" dirty="0" smtClean="0">
                <a:solidFill>
                  <a:schemeClr val="tx1"/>
                </a:solidFill>
              </a:rPr>
              <a:t>fracture </a:t>
            </a:r>
            <a:r>
              <a:rPr lang="en-US" sz="3600" dirty="0" smtClean="0"/>
              <a:t>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7139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 clinical and Radiological </a:t>
            </a:r>
            <a:r>
              <a:rPr lang="en-US" b="1" dirty="0" smtClean="0">
                <a:solidFill>
                  <a:srgbClr val="C00000"/>
                </a:solidFill>
              </a:rPr>
              <a:t>features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Insidious onset of pain  and swelling  </a:t>
            </a:r>
            <a:r>
              <a:rPr lang="en-US" sz="2800" dirty="0" smtClean="0"/>
              <a:t>over the affected region.</a:t>
            </a:r>
          </a:p>
          <a:p>
            <a:r>
              <a:rPr lang="en-US" sz="2800" dirty="0" smtClean="0"/>
              <a:t>Pain is initially expressed during activity </a:t>
            </a:r>
          </a:p>
          <a:p>
            <a:r>
              <a:rPr lang="en-US" sz="2800" dirty="0" smtClean="0"/>
              <a:t>Later on  pain is experienced at rest. </a:t>
            </a:r>
          </a:p>
          <a:p>
            <a:r>
              <a:rPr lang="en-US" sz="2800" dirty="0" smtClean="0"/>
              <a:t>MRI is the best way to diagnose  stress fracture before an x ray show changes , it is also able to distinguish between fracture and soft tissue injury by showing periosteal or adjacent soft tissue edema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7154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248" y="0"/>
            <a:ext cx="9152381" cy="67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69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216" y="-426264"/>
            <a:ext cx="7361905" cy="7099782"/>
          </a:xfrm>
          <a:prstGeom prst="rect">
            <a:avLst/>
          </a:prstGeom>
        </p:spPr>
      </p:pic>
      <p:sp>
        <p:nvSpPr>
          <p:cNvPr id="5" name="Notched Right Arrow 4"/>
          <p:cNvSpPr/>
          <p:nvPr/>
        </p:nvSpPr>
        <p:spPr>
          <a:xfrm>
            <a:off x="4459705" y="1844842"/>
            <a:ext cx="593558" cy="2842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67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594" y="0"/>
            <a:ext cx="6457406" cy="6596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8932" y="368387"/>
            <a:ext cx="6609806" cy="611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395" y="-1"/>
            <a:ext cx="5081452" cy="6727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977" y="0"/>
            <a:ext cx="6170023" cy="68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1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424" y="568345"/>
            <a:ext cx="9953848" cy="8424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Fracture upper medial end of the Tibia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43" y="1410789"/>
            <a:ext cx="10285714" cy="517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05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40" y="156755"/>
            <a:ext cx="11358431" cy="1045028"/>
          </a:xfrm>
        </p:spPr>
        <p:txBody>
          <a:bodyPr>
            <a:noAutofit/>
          </a:bodyPr>
          <a:lstStyle/>
          <a:p>
            <a:r>
              <a:rPr lang="en-US" sz="3600" dirty="0" smtClean="0"/>
              <a:t>Stress fracture neck femur , CT scan showing cortical fissure at the medial aspect of the femoral neck surrounding by sclerotic band and edema 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12" y="2142307"/>
            <a:ext cx="5603875" cy="5127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087" y="2142308"/>
            <a:ext cx="6028876" cy="512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classes of fracture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8" y="2129061"/>
            <a:ext cx="3428999" cy="396084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transverse  fracture </a:t>
            </a:r>
            <a:r>
              <a:rPr lang="en-US" sz="2800" dirty="0" smtClean="0"/>
              <a:t>… fracture line across the shaft at  a right angle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236" y="1447158"/>
            <a:ext cx="6172200" cy="563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4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6" y="2438400"/>
            <a:ext cx="3179619" cy="3651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2-Oblique fracture :</a:t>
            </a:r>
            <a:r>
              <a:rPr lang="en-US" sz="3200" dirty="0" smtClean="0"/>
              <a:t>a fracture  passes at an angle  oblique to the shaft  of the long bone  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910" y="0"/>
            <a:ext cx="7028362" cy="759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2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182" y="893618"/>
            <a:ext cx="4197927" cy="5196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3-Spiral fracture </a:t>
            </a:r>
          </a:p>
          <a:p>
            <a:r>
              <a:rPr lang="en-US" sz="4000" dirty="0" smtClean="0"/>
              <a:t>Result from twisting injury, the fracture line spirals along  the shaft of the long bone 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890" y="568346"/>
            <a:ext cx="5614447" cy="61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1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456" y="2438400"/>
            <a:ext cx="5424053" cy="3651504"/>
          </a:xfrm>
        </p:spPr>
        <p:txBody>
          <a:bodyPr/>
          <a:lstStyle/>
          <a:p>
            <a:r>
              <a:rPr lang="en-US" sz="4000" dirty="0" smtClean="0"/>
              <a:t>4</a:t>
            </a:r>
            <a:r>
              <a:rPr lang="en-US" dirty="0" smtClean="0"/>
              <a:t>-  </a:t>
            </a:r>
            <a:r>
              <a:rPr lang="en-US" sz="3200" b="1" dirty="0" smtClean="0">
                <a:solidFill>
                  <a:srgbClr val="FF0000"/>
                </a:solidFill>
              </a:rPr>
              <a:t>sagittal plain fracture </a:t>
            </a:r>
          </a:p>
          <a:p>
            <a:r>
              <a:rPr lang="en-US" sz="4000" dirty="0" smtClean="0"/>
              <a:t>Fracture line pass longitudinal  along the long bone  shaft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472" y="568346"/>
            <a:ext cx="5611091" cy="601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71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564" y="2438400"/>
            <a:ext cx="4218709" cy="365150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5- irregular fracture </a:t>
            </a:r>
          </a:p>
          <a:p>
            <a:r>
              <a:rPr lang="en-US" sz="2800" dirty="0" smtClean="0"/>
              <a:t>A multidirectional fracture , when the fracture pass in more than one direction , ex  combined coronal and axial  plain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09" y="775855"/>
            <a:ext cx="5582379" cy="57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5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MRI indication in bone 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074" y="2129061"/>
            <a:ext cx="10187198" cy="4458775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1.Few bone injuries and most soft tissue injuries  can not be detected on plain radiography </a:t>
            </a:r>
          </a:p>
          <a:p>
            <a:r>
              <a:rPr lang="en-US" sz="3600" dirty="0" smtClean="0"/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. MRI can detect  occult  recent  bone injuries  , missed by radiography due to signal changes on bone marrow</a:t>
            </a:r>
          </a:p>
          <a:p>
            <a:r>
              <a:rPr lang="en-US" sz="3600" dirty="0" smtClean="0"/>
              <a:t>3. identify  tendon, ligaments, cartilage and other soft tissue , thus , localizing the cause of morbidity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92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42" y="568345"/>
            <a:ext cx="5622322" cy="53336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Coronal plain  MRI demonstrating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hypo- intense linear fracture line  with surrounding edema  suggesting a fracture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T1 and fat suppression  sequence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294536"/>
              </p:ext>
            </p:extLst>
          </p:nvPr>
        </p:nvGraphicFramePr>
        <p:xfrm>
          <a:off x="726931" y="4177145"/>
          <a:ext cx="45719" cy="1724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145" y="-1376103"/>
            <a:ext cx="6183431" cy="783924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39526391"/>
              </p:ext>
            </p:extLst>
          </p:nvPr>
        </p:nvGraphicFramePr>
        <p:xfrm>
          <a:off x="5631872" y="5403273"/>
          <a:ext cx="1974273" cy="686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12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2" y="568345"/>
            <a:ext cx="6400801" cy="54583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Coronal plain MRI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fat suppression sequence and TI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/>
              <a:t>demonstrate linear hyperintens linear signal at  the base of the fourth metatarsal  with surrounding </a:t>
            </a:r>
            <a:r>
              <a:rPr lang="en-US" dirty="0" err="1" smtClean="0"/>
              <a:t>odema</a:t>
            </a:r>
            <a:r>
              <a:rPr lang="en-US" dirty="0" smtClean="0"/>
              <a:t> seen on fat </a:t>
            </a:r>
            <a:r>
              <a:rPr lang="en-US" dirty="0" err="1" smtClean="0"/>
              <a:t>supress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8165" y="568345"/>
            <a:ext cx="4576106" cy="628965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834745" y="5237018"/>
            <a:ext cx="415637" cy="789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834745" y="5237017"/>
            <a:ext cx="415637" cy="789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55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9290C9-6505-4B77-B628-A44276CB9D8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7B8899B-5794-42FB-9137-8220A73767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28C3E1-D10B-4426-B05E-8E1CAFF03C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Feathered design</Template>
  <TotalTime>0</TotalTime>
  <Words>341</Words>
  <Application>Microsoft Office PowerPoint</Application>
  <PresentationFormat>Widescreen</PresentationFormat>
  <Paragraphs>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Century Schoolbook</vt:lpstr>
      <vt:lpstr>Corbel</vt:lpstr>
      <vt:lpstr>Feathered</vt:lpstr>
      <vt:lpstr>Fractures </vt:lpstr>
      <vt:lpstr>Anatomical classes of fracture </vt:lpstr>
      <vt:lpstr>PowerPoint Presentation</vt:lpstr>
      <vt:lpstr>PowerPoint Presentation</vt:lpstr>
      <vt:lpstr>PowerPoint Presentation</vt:lpstr>
      <vt:lpstr>PowerPoint Presentation</vt:lpstr>
      <vt:lpstr> MRI indication in bone  fracture</vt:lpstr>
      <vt:lpstr>Coronal plain  MRI demonstrating    hypo- intense linear fracture line  with surrounding edema  suggesting a fracture   T1 and fat suppression  sequence </vt:lpstr>
      <vt:lpstr>Coronal plain MRI  fat suppression sequence and TI  demonstrate linear hyperintens linear signal at  the base of the fourth metatarsal  with surrounding odema seen on fat supress.  </vt:lpstr>
      <vt:lpstr>Is CT or MRI better for fracture ?</vt:lpstr>
      <vt:lpstr>Stress fracture </vt:lpstr>
      <vt:lpstr> clinical and Radiological features </vt:lpstr>
      <vt:lpstr>PowerPoint Presentation</vt:lpstr>
      <vt:lpstr>PowerPoint Presentation</vt:lpstr>
      <vt:lpstr>PowerPoint Presentation</vt:lpstr>
      <vt:lpstr>PowerPoint Presentation</vt:lpstr>
      <vt:lpstr>Fracture upper medial end of the Tibia </vt:lpstr>
      <vt:lpstr>Stress fracture neck femur , CT scan showing cortical fissure at the medial aspect of the femoral neck surrounding by sclerotic band and edema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2022-12-03T14:53:28Z</dcterms:created>
  <dcterms:modified xsi:type="dcterms:W3CDTF">2022-12-03T20:34:19Z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