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sldIdLst>
    <p:sldId id="256" r:id="rId2"/>
    <p:sldId id="281" r:id="rId3"/>
    <p:sldId id="302" r:id="rId4"/>
    <p:sldId id="284" r:id="rId5"/>
    <p:sldId id="283" r:id="rId6"/>
    <p:sldId id="285" r:id="rId7"/>
    <p:sldId id="286" r:id="rId8"/>
    <p:sldId id="287" r:id="rId9"/>
    <p:sldId id="288" r:id="rId10"/>
    <p:sldId id="289" r:id="rId11"/>
    <p:sldId id="290" r:id="rId12"/>
    <p:sldId id="292" r:id="rId13"/>
    <p:sldId id="293" r:id="rId14"/>
    <p:sldId id="305" r:id="rId15"/>
    <p:sldId id="294" r:id="rId16"/>
    <p:sldId id="296" r:id="rId17"/>
    <p:sldId id="266" r:id="rId18"/>
    <p:sldId id="304" r:id="rId19"/>
    <p:sldId id="297" r:id="rId20"/>
    <p:sldId id="298" r:id="rId21"/>
    <p:sldId id="299" r:id="rId22"/>
    <p:sldId id="300" r:id="rId23"/>
    <p:sldId id="301" r:id="rId24"/>
    <p:sldId id="259" r:id="rId25"/>
    <p:sldId id="274" r:id="rId26"/>
    <p:sldId id="303" r:id="rId27"/>
  </p:sldIdLst>
  <p:sldSz cx="9144000" cy="6858000" type="screen4x3"/>
  <p:notesSz cx="6858000" cy="9144000"/>
  <p:defaultTextStyle>
    <a:defPPr>
      <a:defRPr lang="en-IQ"/>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9333"/>
    <p:restoredTop sz="94640"/>
  </p:normalViewPr>
  <p:slideViewPr>
    <p:cSldViewPr>
      <p:cViewPr varScale="1">
        <p:scale>
          <a:sx n="84" d="100"/>
          <a:sy n="84" d="100"/>
        </p:scale>
        <p:origin x="176" y="248"/>
      </p:cViewPr>
      <p:guideLst>
        <p:guide orient="horz" pos="2160"/>
        <p:guide pos="2880"/>
      </p:guideLst>
    </p:cSldViewPr>
  </p:slideViewPr>
  <p:notesTextViewPr>
    <p:cViewPr>
      <p:scale>
        <a:sx n="1" d="1"/>
        <a:sy n="1" d="1"/>
      </p:scale>
      <p:origin x="0" y="0"/>
    </p:cViewPr>
  </p:notesTextViewPr>
  <p:sorterViewPr>
    <p:cViewPr>
      <p:scale>
        <a:sx n="1" d="1"/>
        <a:sy n="1" d="1"/>
      </p:scale>
      <p:origin x="0" y="1584"/>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46993C-5651-20C6-015A-D512B413BCF0}"/>
              </a:ext>
            </a:extLst>
          </p:cNvPr>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endParaRPr lang="en-IQ"/>
          </a:p>
        </p:txBody>
      </p:sp>
      <p:sp>
        <p:nvSpPr>
          <p:cNvPr id="3" name="Subtitle 2">
            <a:extLst>
              <a:ext uri="{FF2B5EF4-FFF2-40B4-BE49-F238E27FC236}">
                <a16:creationId xmlns:a16="http://schemas.microsoft.com/office/drawing/2014/main" id="{EC0234E9-4313-B353-2027-21BE3F6D9F63}"/>
              </a:ext>
            </a:extLst>
          </p:cNvPr>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IQ"/>
          </a:p>
        </p:txBody>
      </p:sp>
      <p:sp>
        <p:nvSpPr>
          <p:cNvPr id="4" name="Date Placeholder 3">
            <a:extLst>
              <a:ext uri="{FF2B5EF4-FFF2-40B4-BE49-F238E27FC236}">
                <a16:creationId xmlns:a16="http://schemas.microsoft.com/office/drawing/2014/main" id="{227942F3-9A09-11FC-BD54-EC8F4269B635}"/>
              </a:ext>
            </a:extLst>
          </p:cNvPr>
          <p:cNvSpPr>
            <a:spLocks noGrp="1"/>
          </p:cNvSpPr>
          <p:nvPr>
            <p:ph type="dt" sz="half" idx="10"/>
          </p:nvPr>
        </p:nvSpPr>
        <p:spPr/>
        <p:txBody>
          <a:bodyPr/>
          <a:lstStyle/>
          <a:p>
            <a:fld id="{3A8AFEB2-36B5-44EE-B195-69C1794F00BE}" type="datetimeFigureOut">
              <a:rPr lang="en-US" smtClean="0"/>
              <a:t>11/22/23</a:t>
            </a:fld>
            <a:endParaRPr lang="en-US"/>
          </a:p>
        </p:txBody>
      </p:sp>
      <p:sp>
        <p:nvSpPr>
          <p:cNvPr id="5" name="Footer Placeholder 4">
            <a:extLst>
              <a:ext uri="{FF2B5EF4-FFF2-40B4-BE49-F238E27FC236}">
                <a16:creationId xmlns:a16="http://schemas.microsoft.com/office/drawing/2014/main" id="{46A3F9EB-1244-7C18-BF18-72A9B4756C7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A15C043-7CE9-20DD-80BD-ED89F0525755}"/>
              </a:ext>
            </a:extLst>
          </p:cNvPr>
          <p:cNvSpPr>
            <a:spLocks noGrp="1"/>
          </p:cNvSpPr>
          <p:nvPr>
            <p:ph type="sldNum" sz="quarter" idx="12"/>
          </p:nvPr>
        </p:nvSpPr>
        <p:spPr/>
        <p:txBody>
          <a:bodyPr/>
          <a:lstStyle/>
          <a:p>
            <a:fld id="{6B27ADEE-BC9C-4132-97C7-31CF6CDA574D}" type="slidenum">
              <a:rPr lang="en-US" smtClean="0"/>
              <a:t>‹#›</a:t>
            </a:fld>
            <a:endParaRPr lang="en-US"/>
          </a:p>
        </p:txBody>
      </p:sp>
    </p:spTree>
    <p:extLst>
      <p:ext uri="{BB962C8B-B14F-4D97-AF65-F5344CB8AC3E}">
        <p14:creationId xmlns:p14="http://schemas.microsoft.com/office/powerpoint/2010/main" val="102661173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7633F2-2F02-9403-BC2F-1FCF6F19857B}"/>
              </a:ext>
            </a:extLst>
          </p:cNvPr>
          <p:cNvSpPr>
            <a:spLocks noGrp="1"/>
          </p:cNvSpPr>
          <p:nvPr>
            <p:ph type="title"/>
          </p:nvPr>
        </p:nvSpPr>
        <p:spPr/>
        <p:txBody>
          <a:bodyPr/>
          <a:lstStyle/>
          <a:p>
            <a:r>
              <a:rPr lang="en-US"/>
              <a:t>Click to edit Master title style</a:t>
            </a:r>
            <a:endParaRPr lang="en-IQ"/>
          </a:p>
        </p:txBody>
      </p:sp>
      <p:sp>
        <p:nvSpPr>
          <p:cNvPr id="3" name="Vertical Text Placeholder 2">
            <a:extLst>
              <a:ext uri="{FF2B5EF4-FFF2-40B4-BE49-F238E27FC236}">
                <a16:creationId xmlns:a16="http://schemas.microsoft.com/office/drawing/2014/main" id="{BCB1A7D2-DDE8-94EB-C3DD-AF6FCFC1680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Q"/>
          </a:p>
        </p:txBody>
      </p:sp>
      <p:sp>
        <p:nvSpPr>
          <p:cNvPr id="4" name="Date Placeholder 3">
            <a:extLst>
              <a:ext uri="{FF2B5EF4-FFF2-40B4-BE49-F238E27FC236}">
                <a16:creationId xmlns:a16="http://schemas.microsoft.com/office/drawing/2014/main" id="{F9921A6E-ED5B-ABDD-6F97-1B978B64261E}"/>
              </a:ext>
            </a:extLst>
          </p:cNvPr>
          <p:cNvSpPr>
            <a:spLocks noGrp="1"/>
          </p:cNvSpPr>
          <p:nvPr>
            <p:ph type="dt" sz="half" idx="10"/>
          </p:nvPr>
        </p:nvSpPr>
        <p:spPr/>
        <p:txBody>
          <a:bodyPr/>
          <a:lstStyle/>
          <a:p>
            <a:fld id="{3A8AFEB2-36B5-44EE-B195-69C1794F00BE}" type="datetimeFigureOut">
              <a:rPr lang="en-US" smtClean="0"/>
              <a:t>11/22/23</a:t>
            </a:fld>
            <a:endParaRPr lang="en-US"/>
          </a:p>
        </p:txBody>
      </p:sp>
      <p:sp>
        <p:nvSpPr>
          <p:cNvPr id="5" name="Footer Placeholder 4">
            <a:extLst>
              <a:ext uri="{FF2B5EF4-FFF2-40B4-BE49-F238E27FC236}">
                <a16:creationId xmlns:a16="http://schemas.microsoft.com/office/drawing/2014/main" id="{C2F7DD7C-F4A1-4D18-467F-811A42119B7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E985CCD-0BB9-7B5B-D6FF-75C21899B36B}"/>
              </a:ext>
            </a:extLst>
          </p:cNvPr>
          <p:cNvSpPr>
            <a:spLocks noGrp="1"/>
          </p:cNvSpPr>
          <p:nvPr>
            <p:ph type="sldNum" sz="quarter" idx="12"/>
          </p:nvPr>
        </p:nvSpPr>
        <p:spPr/>
        <p:txBody>
          <a:bodyPr/>
          <a:lstStyle/>
          <a:p>
            <a:fld id="{6B27ADEE-BC9C-4132-97C7-31CF6CDA574D}" type="slidenum">
              <a:rPr lang="en-US" smtClean="0"/>
              <a:t>‹#›</a:t>
            </a:fld>
            <a:endParaRPr lang="en-US"/>
          </a:p>
        </p:txBody>
      </p:sp>
    </p:spTree>
    <p:extLst>
      <p:ext uri="{BB962C8B-B14F-4D97-AF65-F5344CB8AC3E}">
        <p14:creationId xmlns:p14="http://schemas.microsoft.com/office/powerpoint/2010/main" val="379530408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ED61AC6-1098-1B64-4FAD-50C58BD0888F}"/>
              </a:ext>
            </a:extLst>
          </p:cNvPr>
          <p:cNvSpPr>
            <a:spLocks noGrp="1"/>
          </p:cNvSpPr>
          <p:nvPr>
            <p:ph type="title" orient="vert"/>
          </p:nvPr>
        </p:nvSpPr>
        <p:spPr>
          <a:xfrm>
            <a:off x="6543675" y="365125"/>
            <a:ext cx="1971675" cy="5811838"/>
          </a:xfrm>
        </p:spPr>
        <p:txBody>
          <a:bodyPr vert="eaVert"/>
          <a:lstStyle/>
          <a:p>
            <a:r>
              <a:rPr lang="en-US"/>
              <a:t>Click to edit Master title style</a:t>
            </a:r>
            <a:endParaRPr lang="en-IQ"/>
          </a:p>
        </p:txBody>
      </p:sp>
      <p:sp>
        <p:nvSpPr>
          <p:cNvPr id="3" name="Vertical Text Placeholder 2">
            <a:extLst>
              <a:ext uri="{FF2B5EF4-FFF2-40B4-BE49-F238E27FC236}">
                <a16:creationId xmlns:a16="http://schemas.microsoft.com/office/drawing/2014/main" id="{BC1B0B68-F5B6-59AE-0506-90D053E41A79}"/>
              </a:ext>
            </a:extLst>
          </p:cNvPr>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Q"/>
          </a:p>
        </p:txBody>
      </p:sp>
      <p:sp>
        <p:nvSpPr>
          <p:cNvPr id="4" name="Date Placeholder 3">
            <a:extLst>
              <a:ext uri="{FF2B5EF4-FFF2-40B4-BE49-F238E27FC236}">
                <a16:creationId xmlns:a16="http://schemas.microsoft.com/office/drawing/2014/main" id="{6C5899E7-EDC9-C63D-80AC-2D21AA7D239D}"/>
              </a:ext>
            </a:extLst>
          </p:cNvPr>
          <p:cNvSpPr>
            <a:spLocks noGrp="1"/>
          </p:cNvSpPr>
          <p:nvPr>
            <p:ph type="dt" sz="half" idx="10"/>
          </p:nvPr>
        </p:nvSpPr>
        <p:spPr/>
        <p:txBody>
          <a:bodyPr/>
          <a:lstStyle/>
          <a:p>
            <a:fld id="{3A8AFEB2-36B5-44EE-B195-69C1794F00BE}" type="datetimeFigureOut">
              <a:rPr lang="en-US" smtClean="0"/>
              <a:t>11/22/23</a:t>
            </a:fld>
            <a:endParaRPr lang="en-US"/>
          </a:p>
        </p:txBody>
      </p:sp>
      <p:sp>
        <p:nvSpPr>
          <p:cNvPr id="5" name="Footer Placeholder 4">
            <a:extLst>
              <a:ext uri="{FF2B5EF4-FFF2-40B4-BE49-F238E27FC236}">
                <a16:creationId xmlns:a16="http://schemas.microsoft.com/office/drawing/2014/main" id="{34E8B1BC-1AD3-DFA1-B16C-AF6A4D7AD58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9F89C38-9136-A428-7F4B-0E82F85DF2FF}"/>
              </a:ext>
            </a:extLst>
          </p:cNvPr>
          <p:cNvSpPr>
            <a:spLocks noGrp="1"/>
          </p:cNvSpPr>
          <p:nvPr>
            <p:ph type="sldNum" sz="quarter" idx="12"/>
          </p:nvPr>
        </p:nvSpPr>
        <p:spPr/>
        <p:txBody>
          <a:bodyPr/>
          <a:lstStyle/>
          <a:p>
            <a:fld id="{6B27ADEE-BC9C-4132-97C7-31CF6CDA574D}" type="slidenum">
              <a:rPr lang="en-US" smtClean="0"/>
              <a:t>‹#›</a:t>
            </a:fld>
            <a:endParaRPr lang="en-US"/>
          </a:p>
        </p:txBody>
      </p:sp>
    </p:spTree>
    <p:extLst>
      <p:ext uri="{BB962C8B-B14F-4D97-AF65-F5344CB8AC3E}">
        <p14:creationId xmlns:p14="http://schemas.microsoft.com/office/powerpoint/2010/main" val="16806995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370786-6336-6E2F-E923-6BC1486DBC83}"/>
              </a:ext>
            </a:extLst>
          </p:cNvPr>
          <p:cNvSpPr>
            <a:spLocks noGrp="1"/>
          </p:cNvSpPr>
          <p:nvPr>
            <p:ph type="title"/>
          </p:nvPr>
        </p:nvSpPr>
        <p:spPr/>
        <p:txBody>
          <a:bodyPr/>
          <a:lstStyle/>
          <a:p>
            <a:r>
              <a:rPr lang="en-US"/>
              <a:t>Click to edit Master title style</a:t>
            </a:r>
            <a:endParaRPr lang="en-IQ"/>
          </a:p>
        </p:txBody>
      </p:sp>
      <p:sp>
        <p:nvSpPr>
          <p:cNvPr id="3" name="Content Placeholder 2">
            <a:extLst>
              <a:ext uri="{FF2B5EF4-FFF2-40B4-BE49-F238E27FC236}">
                <a16:creationId xmlns:a16="http://schemas.microsoft.com/office/drawing/2014/main" id="{846D4800-91AB-8B59-E39B-E7B9FAA7E212}"/>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Q"/>
          </a:p>
        </p:txBody>
      </p:sp>
      <p:sp>
        <p:nvSpPr>
          <p:cNvPr id="4" name="Date Placeholder 3">
            <a:extLst>
              <a:ext uri="{FF2B5EF4-FFF2-40B4-BE49-F238E27FC236}">
                <a16:creationId xmlns:a16="http://schemas.microsoft.com/office/drawing/2014/main" id="{3225BE2B-FA87-0CCB-A8A4-7248994F2D1B}"/>
              </a:ext>
            </a:extLst>
          </p:cNvPr>
          <p:cNvSpPr>
            <a:spLocks noGrp="1"/>
          </p:cNvSpPr>
          <p:nvPr>
            <p:ph type="dt" sz="half" idx="10"/>
          </p:nvPr>
        </p:nvSpPr>
        <p:spPr/>
        <p:txBody>
          <a:bodyPr/>
          <a:lstStyle/>
          <a:p>
            <a:fld id="{3A8AFEB2-36B5-44EE-B195-69C1794F00BE}" type="datetimeFigureOut">
              <a:rPr lang="en-US" smtClean="0"/>
              <a:t>11/22/23</a:t>
            </a:fld>
            <a:endParaRPr lang="en-US"/>
          </a:p>
        </p:txBody>
      </p:sp>
      <p:sp>
        <p:nvSpPr>
          <p:cNvPr id="5" name="Footer Placeholder 4">
            <a:extLst>
              <a:ext uri="{FF2B5EF4-FFF2-40B4-BE49-F238E27FC236}">
                <a16:creationId xmlns:a16="http://schemas.microsoft.com/office/drawing/2014/main" id="{A878F6F8-8012-793F-8816-ACC2A60411B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3426D14-8228-93AC-5413-BA51748C5057}"/>
              </a:ext>
            </a:extLst>
          </p:cNvPr>
          <p:cNvSpPr>
            <a:spLocks noGrp="1"/>
          </p:cNvSpPr>
          <p:nvPr>
            <p:ph type="sldNum" sz="quarter" idx="12"/>
          </p:nvPr>
        </p:nvSpPr>
        <p:spPr/>
        <p:txBody>
          <a:bodyPr/>
          <a:lstStyle/>
          <a:p>
            <a:fld id="{6B27ADEE-BC9C-4132-97C7-31CF6CDA574D}" type="slidenum">
              <a:rPr lang="en-US" smtClean="0"/>
              <a:t>‹#›</a:t>
            </a:fld>
            <a:endParaRPr lang="en-US"/>
          </a:p>
        </p:txBody>
      </p:sp>
    </p:spTree>
    <p:extLst>
      <p:ext uri="{BB962C8B-B14F-4D97-AF65-F5344CB8AC3E}">
        <p14:creationId xmlns:p14="http://schemas.microsoft.com/office/powerpoint/2010/main" val="21686803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07407D-1E12-17C0-B55D-A61ED7ED29D0}"/>
              </a:ext>
            </a:extLst>
          </p:cNvPr>
          <p:cNvSpPr>
            <a:spLocks noGrp="1"/>
          </p:cNvSpPr>
          <p:nvPr>
            <p:ph type="title"/>
          </p:nvPr>
        </p:nvSpPr>
        <p:spPr>
          <a:xfrm>
            <a:off x="623888" y="1709739"/>
            <a:ext cx="7886700" cy="2852737"/>
          </a:xfrm>
        </p:spPr>
        <p:txBody>
          <a:bodyPr anchor="b"/>
          <a:lstStyle>
            <a:lvl1pPr>
              <a:defRPr sz="4500"/>
            </a:lvl1pPr>
          </a:lstStyle>
          <a:p>
            <a:r>
              <a:rPr lang="en-US"/>
              <a:t>Click to edit Master title style</a:t>
            </a:r>
            <a:endParaRPr lang="en-IQ"/>
          </a:p>
        </p:txBody>
      </p:sp>
      <p:sp>
        <p:nvSpPr>
          <p:cNvPr id="3" name="Text Placeholder 2">
            <a:extLst>
              <a:ext uri="{FF2B5EF4-FFF2-40B4-BE49-F238E27FC236}">
                <a16:creationId xmlns:a16="http://schemas.microsoft.com/office/drawing/2014/main" id="{9F95C2DF-4125-4CDC-56C6-A8D6597735AC}"/>
              </a:ext>
            </a:extLst>
          </p:cNvPr>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9AA496FC-0EFE-F909-ED1E-C8946336ADDE}"/>
              </a:ext>
            </a:extLst>
          </p:cNvPr>
          <p:cNvSpPr>
            <a:spLocks noGrp="1"/>
          </p:cNvSpPr>
          <p:nvPr>
            <p:ph type="dt" sz="half" idx="10"/>
          </p:nvPr>
        </p:nvSpPr>
        <p:spPr/>
        <p:txBody>
          <a:bodyPr/>
          <a:lstStyle/>
          <a:p>
            <a:fld id="{3A8AFEB2-36B5-44EE-B195-69C1794F00BE}" type="datetimeFigureOut">
              <a:rPr lang="en-US" smtClean="0"/>
              <a:t>11/22/23</a:t>
            </a:fld>
            <a:endParaRPr lang="en-US"/>
          </a:p>
        </p:txBody>
      </p:sp>
      <p:sp>
        <p:nvSpPr>
          <p:cNvPr id="5" name="Footer Placeholder 4">
            <a:extLst>
              <a:ext uri="{FF2B5EF4-FFF2-40B4-BE49-F238E27FC236}">
                <a16:creationId xmlns:a16="http://schemas.microsoft.com/office/drawing/2014/main" id="{9B893393-62C4-55BE-7CBC-04601760973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22835A1-14EE-E914-A6E8-E1BA1C72A470}"/>
              </a:ext>
            </a:extLst>
          </p:cNvPr>
          <p:cNvSpPr>
            <a:spLocks noGrp="1"/>
          </p:cNvSpPr>
          <p:nvPr>
            <p:ph type="sldNum" sz="quarter" idx="12"/>
          </p:nvPr>
        </p:nvSpPr>
        <p:spPr/>
        <p:txBody>
          <a:bodyPr/>
          <a:lstStyle/>
          <a:p>
            <a:fld id="{6B27ADEE-BC9C-4132-97C7-31CF6CDA574D}" type="slidenum">
              <a:rPr lang="en-US" smtClean="0"/>
              <a:t>‹#›</a:t>
            </a:fld>
            <a:endParaRPr lang="en-US"/>
          </a:p>
        </p:txBody>
      </p:sp>
    </p:spTree>
    <p:extLst>
      <p:ext uri="{BB962C8B-B14F-4D97-AF65-F5344CB8AC3E}">
        <p14:creationId xmlns:p14="http://schemas.microsoft.com/office/powerpoint/2010/main" val="14488695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512828-E9D6-4FFA-199E-55657CDFD974}"/>
              </a:ext>
            </a:extLst>
          </p:cNvPr>
          <p:cNvSpPr>
            <a:spLocks noGrp="1"/>
          </p:cNvSpPr>
          <p:nvPr>
            <p:ph type="title"/>
          </p:nvPr>
        </p:nvSpPr>
        <p:spPr/>
        <p:txBody>
          <a:bodyPr/>
          <a:lstStyle/>
          <a:p>
            <a:r>
              <a:rPr lang="en-US"/>
              <a:t>Click to edit Master title style</a:t>
            </a:r>
            <a:endParaRPr lang="en-IQ"/>
          </a:p>
        </p:txBody>
      </p:sp>
      <p:sp>
        <p:nvSpPr>
          <p:cNvPr id="3" name="Content Placeholder 2">
            <a:extLst>
              <a:ext uri="{FF2B5EF4-FFF2-40B4-BE49-F238E27FC236}">
                <a16:creationId xmlns:a16="http://schemas.microsoft.com/office/drawing/2014/main" id="{D2DF55EA-C0C0-8D0F-24FD-E7901EC5E39B}"/>
              </a:ext>
            </a:extLst>
          </p:cNvPr>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Q"/>
          </a:p>
        </p:txBody>
      </p:sp>
      <p:sp>
        <p:nvSpPr>
          <p:cNvPr id="4" name="Content Placeholder 3">
            <a:extLst>
              <a:ext uri="{FF2B5EF4-FFF2-40B4-BE49-F238E27FC236}">
                <a16:creationId xmlns:a16="http://schemas.microsoft.com/office/drawing/2014/main" id="{7ECBE580-8479-2406-5628-434D57BED30C}"/>
              </a:ext>
            </a:extLst>
          </p:cNvPr>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Q"/>
          </a:p>
        </p:txBody>
      </p:sp>
      <p:sp>
        <p:nvSpPr>
          <p:cNvPr id="5" name="Date Placeholder 4">
            <a:extLst>
              <a:ext uri="{FF2B5EF4-FFF2-40B4-BE49-F238E27FC236}">
                <a16:creationId xmlns:a16="http://schemas.microsoft.com/office/drawing/2014/main" id="{D5A1286B-21FF-CE3B-C60B-5F87A0564CB0}"/>
              </a:ext>
            </a:extLst>
          </p:cNvPr>
          <p:cNvSpPr>
            <a:spLocks noGrp="1"/>
          </p:cNvSpPr>
          <p:nvPr>
            <p:ph type="dt" sz="half" idx="10"/>
          </p:nvPr>
        </p:nvSpPr>
        <p:spPr/>
        <p:txBody>
          <a:bodyPr/>
          <a:lstStyle/>
          <a:p>
            <a:fld id="{3A8AFEB2-36B5-44EE-B195-69C1794F00BE}" type="datetimeFigureOut">
              <a:rPr lang="en-US" smtClean="0"/>
              <a:t>11/22/23</a:t>
            </a:fld>
            <a:endParaRPr lang="en-US"/>
          </a:p>
        </p:txBody>
      </p:sp>
      <p:sp>
        <p:nvSpPr>
          <p:cNvPr id="6" name="Footer Placeholder 5">
            <a:extLst>
              <a:ext uri="{FF2B5EF4-FFF2-40B4-BE49-F238E27FC236}">
                <a16:creationId xmlns:a16="http://schemas.microsoft.com/office/drawing/2014/main" id="{6BAAEBC5-DAF7-1D79-A815-BAD75017896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ED01052-975E-F8DA-6A14-5D9FE4F09DB9}"/>
              </a:ext>
            </a:extLst>
          </p:cNvPr>
          <p:cNvSpPr>
            <a:spLocks noGrp="1"/>
          </p:cNvSpPr>
          <p:nvPr>
            <p:ph type="sldNum" sz="quarter" idx="12"/>
          </p:nvPr>
        </p:nvSpPr>
        <p:spPr/>
        <p:txBody>
          <a:bodyPr/>
          <a:lstStyle/>
          <a:p>
            <a:fld id="{6B27ADEE-BC9C-4132-97C7-31CF6CDA574D}" type="slidenum">
              <a:rPr lang="en-US" smtClean="0"/>
              <a:t>‹#›</a:t>
            </a:fld>
            <a:endParaRPr lang="en-US"/>
          </a:p>
        </p:txBody>
      </p:sp>
    </p:spTree>
    <p:extLst>
      <p:ext uri="{BB962C8B-B14F-4D97-AF65-F5344CB8AC3E}">
        <p14:creationId xmlns:p14="http://schemas.microsoft.com/office/powerpoint/2010/main" val="286734474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2938BF-39D8-4997-93D8-3297DD623D12}"/>
              </a:ext>
            </a:extLst>
          </p:cNvPr>
          <p:cNvSpPr>
            <a:spLocks noGrp="1"/>
          </p:cNvSpPr>
          <p:nvPr>
            <p:ph type="title"/>
          </p:nvPr>
        </p:nvSpPr>
        <p:spPr>
          <a:xfrm>
            <a:off x="629841" y="365126"/>
            <a:ext cx="7886700" cy="1325563"/>
          </a:xfrm>
        </p:spPr>
        <p:txBody>
          <a:bodyPr/>
          <a:lstStyle/>
          <a:p>
            <a:r>
              <a:rPr lang="en-US"/>
              <a:t>Click to edit Master title style</a:t>
            </a:r>
            <a:endParaRPr lang="en-IQ"/>
          </a:p>
        </p:txBody>
      </p:sp>
      <p:sp>
        <p:nvSpPr>
          <p:cNvPr id="3" name="Text Placeholder 2">
            <a:extLst>
              <a:ext uri="{FF2B5EF4-FFF2-40B4-BE49-F238E27FC236}">
                <a16:creationId xmlns:a16="http://schemas.microsoft.com/office/drawing/2014/main" id="{975CFC40-8D31-B0D7-9CE8-39ADF37C2705}"/>
              </a:ext>
            </a:extLst>
          </p:cNvPr>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a:extLst>
              <a:ext uri="{FF2B5EF4-FFF2-40B4-BE49-F238E27FC236}">
                <a16:creationId xmlns:a16="http://schemas.microsoft.com/office/drawing/2014/main" id="{29D6D95F-CC30-4019-71B0-9952F5C43E96}"/>
              </a:ext>
            </a:extLst>
          </p:cNvPr>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Q"/>
          </a:p>
        </p:txBody>
      </p:sp>
      <p:sp>
        <p:nvSpPr>
          <p:cNvPr id="5" name="Text Placeholder 4">
            <a:extLst>
              <a:ext uri="{FF2B5EF4-FFF2-40B4-BE49-F238E27FC236}">
                <a16:creationId xmlns:a16="http://schemas.microsoft.com/office/drawing/2014/main" id="{50B8D4DC-75BF-1277-F432-6C945CC90BAD}"/>
              </a:ext>
            </a:extLst>
          </p:cNvPr>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a:extLst>
              <a:ext uri="{FF2B5EF4-FFF2-40B4-BE49-F238E27FC236}">
                <a16:creationId xmlns:a16="http://schemas.microsoft.com/office/drawing/2014/main" id="{3E16B5D4-C5B8-6750-1398-F5540483CEB5}"/>
              </a:ext>
            </a:extLst>
          </p:cNvPr>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Q"/>
          </a:p>
        </p:txBody>
      </p:sp>
      <p:sp>
        <p:nvSpPr>
          <p:cNvPr id="7" name="Date Placeholder 6">
            <a:extLst>
              <a:ext uri="{FF2B5EF4-FFF2-40B4-BE49-F238E27FC236}">
                <a16:creationId xmlns:a16="http://schemas.microsoft.com/office/drawing/2014/main" id="{199D6D1B-4436-7C76-191E-7F689FDACFCB}"/>
              </a:ext>
            </a:extLst>
          </p:cNvPr>
          <p:cNvSpPr>
            <a:spLocks noGrp="1"/>
          </p:cNvSpPr>
          <p:nvPr>
            <p:ph type="dt" sz="half" idx="10"/>
          </p:nvPr>
        </p:nvSpPr>
        <p:spPr/>
        <p:txBody>
          <a:bodyPr/>
          <a:lstStyle/>
          <a:p>
            <a:fld id="{3A8AFEB2-36B5-44EE-B195-69C1794F00BE}" type="datetimeFigureOut">
              <a:rPr lang="en-US" smtClean="0"/>
              <a:t>11/22/23</a:t>
            </a:fld>
            <a:endParaRPr lang="en-US"/>
          </a:p>
        </p:txBody>
      </p:sp>
      <p:sp>
        <p:nvSpPr>
          <p:cNvPr id="8" name="Footer Placeholder 7">
            <a:extLst>
              <a:ext uri="{FF2B5EF4-FFF2-40B4-BE49-F238E27FC236}">
                <a16:creationId xmlns:a16="http://schemas.microsoft.com/office/drawing/2014/main" id="{7B1AE1CF-16DD-E659-F760-619257ADE3E2}"/>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4A587FFF-EA81-62B1-64FE-56F8650ECA6E}"/>
              </a:ext>
            </a:extLst>
          </p:cNvPr>
          <p:cNvSpPr>
            <a:spLocks noGrp="1"/>
          </p:cNvSpPr>
          <p:nvPr>
            <p:ph type="sldNum" sz="quarter" idx="12"/>
          </p:nvPr>
        </p:nvSpPr>
        <p:spPr/>
        <p:txBody>
          <a:bodyPr/>
          <a:lstStyle/>
          <a:p>
            <a:fld id="{6B27ADEE-BC9C-4132-97C7-31CF6CDA574D}" type="slidenum">
              <a:rPr lang="en-US" smtClean="0"/>
              <a:t>‹#›</a:t>
            </a:fld>
            <a:endParaRPr lang="en-US"/>
          </a:p>
        </p:txBody>
      </p:sp>
    </p:spTree>
    <p:extLst>
      <p:ext uri="{BB962C8B-B14F-4D97-AF65-F5344CB8AC3E}">
        <p14:creationId xmlns:p14="http://schemas.microsoft.com/office/powerpoint/2010/main" val="408779567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0CF015-B64D-9C50-6125-5AC76A0FD7DB}"/>
              </a:ext>
            </a:extLst>
          </p:cNvPr>
          <p:cNvSpPr>
            <a:spLocks noGrp="1"/>
          </p:cNvSpPr>
          <p:nvPr>
            <p:ph type="title"/>
          </p:nvPr>
        </p:nvSpPr>
        <p:spPr/>
        <p:txBody>
          <a:bodyPr/>
          <a:lstStyle/>
          <a:p>
            <a:r>
              <a:rPr lang="en-US"/>
              <a:t>Click to edit Master title style</a:t>
            </a:r>
            <a:endParaRPr lang="en-IQ"/>
          </a:p>
        </p:txBody>
      </p:sp>
      <p:sp>
        <p:nvSpPr>
          <p:cNvPr id="3" name="Date Placeholder 2">
            <a:extLst>
              <a:ext uri="{FF2B5EF4-FFF2-40B4-BE49-F238E27FC236}">
                <a16:creationId xmlns:a16="http://schemas.microsoft.com/office/drawing/2014/main" id="{A6984910-C2D1-99FB-DCDF-28F804513AA4}"/>
              </a:ext>
            </a:extLst>
          </p:cNvPr>
          <p:cNvSpPr>
            <a:spLocks noGrp="1"/>
          </p:cNvSpPr>
          <p:nvPr>
            <p:ph type="dt" sz="half" idx="10"/>
          </p:nvPr>
        </p:nvSpPr>
        <p:spPr/>
        <p:txBody>
          <a:bodyPr/>
          <a:lstStyle/>
          <a:p>
            <a:fld id="{3A8AFEB2-36B5-44EE-B195-69C1794F00BE}" type="datetimeFigureOut">
              <a:rPr lang="en-US" smtClean="0"/>
              <a:t>11/22/23</a:t>
            </a:fld>
            <a:endParaRPr lang="en-US"/>
          </a:p>
        </p:txBody>
      </p:sp>
      <p:sp>
        <p:nvSpPr>
          <p:cNvPr id="4" name="Footer Placeholder 3">
            <a:extLst>
              <a:ext uri="{FF2B5EF4-FFF2-40B4-BE49-F238E27FC236}">
                <a16:creationId xmlns:a16="http://schemas.microsoft.com/office/drawing/2014/main" id="{3FF27A61-6690-ADFA-83F2-03C49BD5EA3B}"/>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AF0180F4-F3A8-921F-E52A-F449F7FC4369}"/>
              </a:ext>
            </a:extLst>
          </p:cNvPr>
          <p:cNvSpPr>
            <a:spLocks noGrp="1"/>
          </p:cNvSpPr>
          <p:nvPr>
            <p:ph type="sldNum" sz="quarter" idx="12"/>
          </p:nvPr>
        </p:nvSpPr>
        <p:spPr/>
        <p:txBody>
          <a:bodyPr/>
          <a:lstStyle/>
          <a:p>
            <a:fld id="{6B27ADEE-BC9C-4132-97C7-31CF6CDA574D}" type="slidenum">
              <a:rPr lang="en-US" smtClean="0"/>
              <a:t>‹#›</a:t>
            </a:fld>
            <a:endParaRPr lang="en-US"/>
          </a:p>
        </p:txBody>
      </p:sp>
    </p:spTree>
    <p:extLst>
      <p:ext uri="{BB962C8B-B14F-4D97-AF65-F5344CB8AC3E}">
        <p14:creationId xmlns:p14="http://schemas.microsoft.com/office/powerpoint/2010/main" val="198608435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3C19A30-E622-9117-A4B1-9C204C02B945}"/>
              </a:ext>
            </a:extLst>
          </p:cNvPr>
          <p:cNvSpPr>
            <a:spLocks noGrp="1"/>
          </p:cNvSpPr>
          <p:nvPr>
            <p:ph type="dt" sz="half" idx="10"/>
          </p:nvPr>
        </p:nvSpPr>
        <p:spPr/>
        <p:txBody>
          <a:bodyPr/>
          <a:lstStyle/>
          <a:p>
            <a:fld id="{3A8AFEB2-36B5-44EE-B195-69C1794F00BE}" type="datetimeFigureOut">
              <a:rPr lang="en-US" smtClean="0"/>
              <a:t>11/22/23</a:t>
            </a:fld>
            <a:endParaRPr lang="en-US"/>
          </a:p>
        </p:txBody>
      </p:sp>
      <p:sp>
        <p:nvSpPr>
          <p:cNvPr id="3" name="Footer Placeholder 2">
            <a:extLst>
              <a:ext uri="{FF2B5EF4-FFF2-40B4-BE49-F238E27FC236}">
                <a16:creationId xmlns:a16="http://schemas.microsoft.com/office/drawing/2014/main" id="{9E186435-63A8-3511-CCD4-6A9E8F00B7DB}"/>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D6200A11-1503-068B-9A12-5910E79D8183}"/>
              </a:ext>
            </a:extLst>
          </p:cNvPr>
          <p:cNvSpPr>
            <a:spLocks noGrp="1"/>
          </p:cNvSpPr>
          <p:nvPr>
            <p:ph type="sldNum" sz="quarter" idx="12"/>
          </p:nvPr>
        </p:nvSpPr>
        <p:spPr/>
        <p:txBody>
          <a:bodyPr/>
          <a:lstStyle/>
          <a:p>
            <a:fld id="{6B27ADEE-BC9C-4132-97C7-31CF6CDA574D}" type="slidenum">
              <a:rPr lang="en-US" smtClean="0"/>
              <a:t>‹#›</a:t>
            </a:fld>
            <a:endParaRPr lang="en-US"/>
          </a:p>
        </p:txBody>
      </p:sp>
    </p:spTree>
    <p:extLst>
      <p:ext uri="{BB962C8B-B14F-4D97-AF65-F5344CB8AC3E}">
        <p14:creationId xmlns:p14="http://schemas.microsoft.com/office/powerpoint/2010/main" val="331090706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E3C29F-8951-DCB1-31F1-10D3E171BB5E}"/>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endParaRPr lang="en-IQ"/>
          </a:p>
        </p:txBody>
      </p:sp>
      <p:sp>
        <p:nvSpPr>
          <p:cNvPr id="3" name="Content Placeholder 2">
            <a:extLst>
              <a:ext uri="{FF2B5EF4-FFF2-40B4-BE49-F238E27FC236}">
                <a16:creationId xmlns:a16="http://schemas.microsoft.com/office/drawing/2014/main" id="{E32BE472-095B-1B9A-D170-C10E5949DD40}"/>
              </a:ext>
            </a:extLst>
          </p:cNvPr>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Q"/>
          </a:p>
        </p:txBody>
      </p:sp>
      <p:sp>
        <p:nvSpPr>
          <p:cNvPr id="4" name="Text Placeholder 3">
            <a:extLst>
              <a:ext uri="{FF2B5EF4-FFF2-40B4-BE49-F238E27FC236}">
                <a16:creationId xmlns:a16="http://schemas.microsoft.com/office/drawing/2014/main" id="{EABA6062-E9F0-1B8D-9233-EFAEF0AAC046}"/>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E7FE6A03-96E4-99A4-41F1-0A2C031551ED}"/>
              </a:ext>
            </a:extLst>
          </p:cNvPr>
          <p:cNvSpPr>
            <a:spLocks noGrp="1"/>
          </p:cNvSpPr>
          <p:nvPr>
            <p:ph type="dt" sz="half" idx="10"/>
          </p:nvPr>
        </p:nvSpPr>
        <p:spPr/>
        <p:txBody>
          <a:bodyPr/>
          <a:lstStyle/>
          <a:p>
            <a:fld id="{3A8AFEB2-36B5-44EE-B195-69C1794F00BE}" type="datetimeFigureOut">
              <a:rPr lang="en-US" smtClean="0"/>
              <a:t>11/22/23</a:t>
            </a:fld>
            <a:endParaRPr lang="en-US"/>
          </a:p>
        </p:txBody>
      </p:sp>
      <p:sp>
        <p:nvSpPr>
          <p:cNvPr id="6" name="Footer Placeholder 5">
            <a:extLst>
              <a:ext uri="{FF2B5EF4-FFF2-40B4-BE49-F238E27FC236}">
                <a16:creationId xmlns:a16="http://schemas.microsoft.com/office/drawing/2014/main" id="{E46C77B4-7E82-7BCC-ED5E-D1581A9B954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B6886B7-6B37-F1AA-AA38-1ED6F657DAC0}"/>
              </a:ext>
            </a:extLst>
          </p:cNvPr>
          <p:cNvSpPr>
            <a:spLocks noGrp="1"/>
          </p:cNvSpPr>
          <p:nvPr>
            <p:ph type="sldNum" sz="quarter" idx="12"/>
          </p:nvPr>
        </p:nvSpPr>
        <p:spPr/>
        <p:txBody>
          <a:bodyPr/>
          <a:lstStyle/>
          <a:p>
            <a:fld id="{6B27ADEE-BC9C-4132-97C7-31CF6CDA574D}" type="slidenum">
              <a:rPr lang="en-US" smtClean="0"/>
              <a:t>‹#›</a:t>
            </a:fld>
            <a:endParaRPr lang="en-US"/>
          </a:p>
        </p:txBody>
      </p:sp>
    </p:spTree>
    <p:extLst>
      <p:ext uri="{BB962C8B-B14F-4D97-AF65-F5344CB8AC3E}">
        <p14:creationId xmlns:p14="http://schemas.microsoft.com/office/powerpoint/2010/main" val="24307193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A69321-2423-B48F-EDE3-E5623B80E4B5}"/>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endParaRPr lang="en-IQ"/>
          </a:p>
        </p:txBody>
      </p:sp>
      <p:sp>
        <p:nvSpPr>
          <p:cNvPr id="3" name="Picture Placeholder 2">
            <a:extLst>
              <a:ext uri="{FF2B5EF4-FFF2-40B4-BE49-F238E27FC236}">
                <a16:creationId xmlns:a16="http://schemas.microsoft.com/office/drawing/2014/main" id="{B2F02DD1-826E-61E1-4616-BD5198A0382F}"/>
              </a:ext>
            </a:extLst>
          </p:cNvPr>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IQ"/>
          </a:p>
        </p:txBody>
      </p:sp>
      <p:sp>
        <p:nvSpPr>
          <p:cNvPr id="4" name="Text Placeholder 3">
            <a:extLst>
              <a:ext uri="{FF2B5EF4-FFF2-40B4-BE49-F238E27FC236}">
                <a16:creationId xmlns:a16="http://schemas.microsoft.com/office/drawing/2014/main" id="{73CD2F3D-98EF-5A8F-507A-94710909F647}"/>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A57EDF74-C028-9144-E0D9-D0378803FC78}"/>
              </a:ext>
            </a:extLst>
          </p:cNvPr>
          <p:cNvSpPr>
            <a:spLocks noGrp="1"/>
          </p:cNvSpPr>
          <p:nvPr>
            <p:ph type="dt" sz="half" idx="10"/>
          </p:nvPr>
        </p:nvSpPr>
        <p:spPr/>
        <p:txBody>
          <a:bodyPr/>
          <a:lstStyle/>
          <a:p>
            <a:fld id="{3A8AFEB2-36B5-44EE-B195-69C1794F00BE}" type="datetimeFigureOut">
              <a:rPr lang="en-US" smtClean="0"/>
              <a:t>11/22/23</a:t>
            </a:fld>
            <a:endParaRPr lang="en-US"/>
          </a:p>
        </p:txBody>
      </p:sp>
      <p:sp>
        <p:nvSpPr>
          <p:cNvPr id="6" name="Footer Placeholder 5">
            <a:extLst>
              <a:ext uri="{FF2B5EF4-FFF2-40B4-BE49-F238E27FC236}">
                <a16:creationId xmlns:a16="http://schemas.microsoft.com/office/drawing/2014/main" id="{D4C5882A-B4F7-8E27-2BC0-2B4DC2F8D45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F7E8CF9-38C7-7F70-F4CB-A39C1C494020}"/>
              </a:ext>
            </a:extLst>
          </p:cNvPr>
          <p:cNvSpPr>
            <a:spLocks noGrp="1"/>
          </p:cNvSpPr>
          <p:nvPr>
            <p:ph type="sldNum" sz="quarter" idx="12"/>
          </p:nvPr>
        </p:nvSpPr>
        <p:spPr/>
        <p:txBody>
          <a:bodyPr/>
          <a:lstStyle/>
          <a:p>
            <a:fld id="{6B27ADEE-BC9C-4132-97C7-31CF6CDA574D}" type="slidenum">
              <a:rPr lang="en-US" smtClean="0"/>
              <a:t>‹#›</a:t>
            </a:fld>
            <a:endParaRPr lang="en-US"/>
          </a:p>
        </p:txBody>
      </p:sp>
    </p:spTree>
    <p:extLst>
      <p:ext uri="{BB962C8B-B14F-4D97-AF65-F5344CB8AC3E}">
        <p14:creationId xmlns:p14="http://schemas.microsoft.com/office/powerpoint/2010/main" val="38395170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B421E3D-6F40-C49E-E96F-361B15D90405}"/>
              </a:ext>
            </a:extLst>
          </p:cNvPr>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IQ"/>
          </a:p>
        </p:txBody>
      </p:sp>
      <p:sp>
        <p:nvSpPr>
          <p:cNvPr id="3" name="Text Placeholder 2">
            <a:extLst>
              <a:ext uri="{FF2B5EF4-FFF2-40B4-BE49-F238E27FC236}">
                <a16:creationId xmlns:a16="http://schemas.microsoft.com/office/drawing/2014/main" id="{20487852-C2B4-8D58-DD2D-20F905EC2462}"/>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Q"/>
          </a:p>
        </p:txBody>
      </p:sp>
      <p:sp>
        <p:nvSpPr>
          <p:cNvPr id="4" name="Date Placeholder 3">
            <a:extLst>
              <a:ext uri="{FF2B5EF4-FFF2-40B4-BE49-F238E27FC236}">
                <a16:creationId xmlns:a16="http://schemas.microsoft.com/office/drawing/2014/main" id="{E261CD88-3718-52BF-2268-CB585E63854F}"/>
              </a:ext>
            </a:extLst>
          </p:cNvPr>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3A8AFEB2-36B5-44EE-B195-69C1794F00BE}" type="datetimeFigureOut">
              <a:rPr lang="en-US" smtClean="0"/>
              <a:t>11/22/23</a:t>
            </a:fld>
            <a:endParaRPr lang="en-US"/>
          </a:p>
        </p:txBody>
      </p:sp>
      <p:sp>
        <p:nvSpPr>
          <p:cNvPr id="5" name="Footer Placeholder 4">
            <a:extLst>
              <a:ext uri="{FF2B5EF4-FFF2-40B4-BE49-F238E27FC236}">
                <a16:creationId xmlns:a16="http://schemas.microsoft.com/office/drawing/2014/main" id="{A61B18B5-9EFA-2414-A706-58C74BBD26E7}"/>
              </a:ext>
            </a:extLst>
          </p:cNvPr>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C987CE22-7D13-65CA-D417-95CA59819492}"/>
              </a:ext>
            </a:extLst>
          </p:cNvPr>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6B27ADEE-BC9C-4132-97C7-31CF6CDA574D}" type="slidenum">
              <a:rPr lang="en-US" smtClean="0"/>
              <a:t>‹#›</a:t>
            </a:fld>
            <a:endParaRPr lang="en-US"/>
          </a:p>
        </p:txBody>
      </p:sp>
    </p:spTree>
    <p:extLst>
      <p:ext uri="{BB962C8B-B14F-4D97-AF65-F5344CB8AC3E}">
        <p14:creationId xmlns:p14="http://schemas.microsoft.com/office/powerpoint/2010/main" val="3272864128"/>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IQ"/>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jpe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png"/><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4.xml"/><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4.xml"/><Relationship Id="rId4"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6200" y="-228600"/>
            <a:ext cx="8229600" cy="2387600"/>
          </a:xfrm>
        </p:spPr>
        <p:txBody>
          <a:bodyPr/>
          <a:lstStyle/>
          <a:p>
            <a:r>
              <a:rPr lang="en-US" dirty="0">
                <a:solidFill>
                  <a:srgbClr val="FF0000"/>
                </a:solidFill>
                <a:latin typeface="Arial Rounded MT Bold" panose="020F0704030504030204" pitchFamily="34" charset="77"/>
              </a:rPr>
              <a:t>Crystal deposition disorders</a:t>
            </a:r>
            <a:br>
              <a:rPr lang="en-US" dirty="0">
                <a:solidFill>
                  <a:srgbClr val="FF0000"/>
                </a:solidFill>
                <a:latin typeface="Arial Rounded MT Bold" panose="020F0704030504030204" pitchFamily="34" charset="77"/>
              </a:rPr>
            </a:br>
            <a:r>
              <a:rPr lang="en-US" dirty="0">
                <a:solidFill>
                  <a:srgbClr val="FF0000"/>
                </a:solidFill>
                <a:latin typeface="Arial Rounded MT Bold" panose="020F0704030504030204" pitchFamily="34" charset="77"/>
              </a:rPr>
              <a:t>(gout and pseudogout)</a:t>
            </a:r>
          </a:p>
        </p:txBody>
      </p:sp>
      <p:sp>
        <p:nvSpPr>
          <p:cNvPr id="3" name="Subtitle 2"/>
          <p:cNvSpPr>
            <a:spLocks noGrp="1"/>
          </p:cNvSpPr>
          <p:nvPr>
            <p:ph type="subTitle" idx="1"/>
          </p:nvPr>
        </p:nvSpPr>
        <p:spPr>
          <a:xfrm>
            <a:off x="0" y="2684860"/>
            <a:ext cx="6172200" cy="4028281"/>
          </a:xfrm>
        </p:spPr>
        <p:txBody>
          <a:bodyPr>
            <a:normAutofit/>
          </a:bodyPr>
          <a:lstStyle/>
          <a:p>
            <a:pPr marL="0" indent="0" algn="l">
              <a:buNone/>
              <a:defRPr/>
            </a:pPr>
            <a:r>
              <a:rPr lang="en-US" sz="2000" b="1" dirty="0">
                <a:solidFill>
                  <a:srgbClr val="0070C0"/>
                </a:solidFill>
                <a:latin typeface="Arial Rounded MT Bold" panose="020F0704030504030204" pitchFamily="34" charset="77"/>
                <a:cs typeface="Andalus" pitchFamily="18" charset="-78"/>
              </a:rPr>
              <a:t>By Ass. Prof.</a:t>
            </a:r>
            <a:endParaRPr lang="en-US" sz="3600" b="1" dirty="0">
              <a:solidFill>
                <a:srgbClr val="0070C0"/>
              </a:solidFill>
              <a:latin typeface="Arial Rounded MT Bold" panose="020F0704030504030204" pitchFamily="34" charset="77"/>
              <a:cs typeface="Andalus" pitchFamily="18" charset="-78"/>
            </a:endParaRPr>
          </a:p>
          <a:p>
            <a:pPr marL="0" indent="0" algn="l">
              <a:buNone/>
              <a:defRPr/>
            </a:pPr>
            <a:r>
              <a:rPr lang="en-US" sz="2400" dirty="0">
                <a:solidFill>
                  <a:srgbClr val="FF0000"/>
                </a:solidFill>
                <a:effectLst/>
                <a:latin typeface="Arial Rounded MT Bold" panose="020F0704030504030204" pitchFamily="34" charset="77"/>
                <a:cs typeface="Andalus" pitchFamily="18" charset="-78"/>
              </a:rPr>
              <a:t>Dr. AHMED L. AL-SHAMARI</a:t>
            </a:r>
          </a:p>
          <a:p>
            <a:pPr marL="0" indent="0" algn="l">
              <a:buNone/>
              <a:defRPr/>
            </a:pPr>
            <a:r>
              <a:rPr lang="en-US" sz="2400" dirty="0">
                <a:solidFill>
                  <a:srgbClr val="0070C0"/>
                </a:solidFill>
                <a:latin typeface="Arial Rounded MT Bold" panose="020F0704030504030204" pitchFamily="34" charset="77"/>
                <a:cs typeface="Andalus" pitchFamily="18" charset="-78"/>
              </a:rPr>
              <a:t>Fellow of American college of surgeons.</a:t>
            </a:r>
            <a:br>
              <a:rPr lang="en-US" sz="2400" dirty="0">
                <a:solidFill>
                  <a:srgbClr val="0070C0"/>
                </a:solidFill>
                <a:latin typeface="Arial Rounded MT Bold" panose="020F0704030504030204" pitchFamily="34" charset="77"/>
                <a:cs typeface="Andalus" pitchFamily="18" charset="-78"/>
              </a:rPr>
            </a:br>
            <a:r>
              <a:rPr lang="en-US" sz="2400" dirty="0">
                <a:solidFill>
                  <a:srgbClr val="0070C0"/>
                </a:solidFill>
                <a:latin typeface="Arial Rounded MT Bold" panose="020F0704030504030204" pitchFamily="34" charset="77"/>
                <a:cs typeface="Andalus" pitchFamily="18" charset="-78"/>
              </a:rPr>
              <a:t>Consultant </a:t>
            </a:r>
            <a:r>
              <a:rPr lang="en-US" sz="2400" dirty="0" err="1">
                <a:solidFill>
                  <a:srgbClr val="0070C0"/>
                </a:solidFill>
                <a:latin typeface="Arial Rounded MT Bold" panose="020F0704030504030204" pitchFamily="34" charset="77"/>
                <a:cs typeface="Andalus" pitchFamily="18" charset="-78"/>
              </a:rPr>
              <a:t>Orthopaedic</a:t>
            </a:r>
            <a:r>
              <a:rPr lang="en-US" sz="2400" dirty="0">
                <a:solidFill>
                  <a:srgbClr val="0070C0"/>
                </a:solidFill>
                <a:latin typeface="Arial Rounded MT Bold" panose="020F0704030504030204" pitchFamily="34" charset="77"/>
                <a:cs typeface="Andalus" pitchFamily="18" charset="-78"/>
              </a:rPr>
              <a:t> Surgeon.</a:t>
            </a:r>
          </a:p>
          <a:p>
            <a:pPr marL="0" indent="0" algn="l">
              <a:buNone/>
              <a:defRPr/>
            </a:pPr>
            <a:r>
              <a:rPr lang="en-US" sz="2400" dirty="0">
                <a:solidFill>
                  <a:srgbClr val="0070C0"/>
                </a:solidFill>
                <a:latin typeface="Arial Rounded MT Bold" panose="020F0704030504030204" pitchFamily="34" charset="77"/>
                <a:cs typeface="Andalus" pitchFamily="18" charset="-78"/>
              </a:rPr>
              <a:t> </a:t>
            </a:r>
            <a:r>
              <a:rPr lang="en-US" sz="2400" dirty="0" err="1">
                <a:solidFill>
                  <a:srgbClr val="0070C0"/>
                </a:solidFill>
                <a:latin typeface="Arial Rounded MT Bold" panose="020F0704030504030204" pitchFamily="34" charset="77"/>
                <a:cs typeface="Andalus" pitchFamily="18" charset="-78"/>
              </a:rPr>
              <a:t>M.B.Ch</a:t>
            </a:r>
            <a:r>
              <a:rPr lang="ar-SA" sz="2400" dirty="0">
                <a:solidFill>
                  <a:srgbClr val="0070C0"/>
                </a:solidFill>
                <a:latin typeface="Arial Rounded MT Bold" panose="020F0704030504030204" pitchFamily="34" charset="77"/>
                <a:cs typeface="Andalus" pitchFamily="18" charset="-78"/>
              </a:rPr>
              <a:t>.</a:t>
            </a:r>
            <a:r>
              <a:rPr lang="en-US" sz="2400" dirty="0">
                <a:solidFill>
                  <a:srgbClr val="0070C0"/>
                </a:solidFill>
                <a:latin typeface="Arial Rounded MT Bold" panose="020F0704030504030204" pitchFamily="34" charset="77"/>
                <a:cs typeface="Andalus" pitchFamily="18" charset="-78"/>
              </a:rPr>
              <a:t>B, F.I.B.M.S, FACS, AO fellow .</a:t>
            </a:r>
            <a:endParaRPr lang="en-IQ" sz="2400" dirty="0">
              <a:solidFill>
                <a:srgbClr val="0070C0"/>
              </a:solidFill>
              <a:latin typeface="Arial Rounded MT Bold" panose="020F0704030504030204" pitchFamily="34" charset="77"/>
              <a:cs typeface="Andalus" pitchFamily="18" charset="-78"/>
            </a:endParaRPr>
          </a:p>
          <a:p>
            <a:endParaRPr lang="en-US" dirty="0">
              <a:latin typeface="Arial Rounded MT Bold" panose="020F0704030504030204" pitchFamily="34" charset="77"/>
            </a:endParaRPr>
          </a:p>
        </p:txBody>
      </p:sp>
      <p:pic>
        <p:nvPicPr>
          <p:cNvPr id="4" name="Picture 8">
            <a:extLst>
              <a:ext uri="{FF2B5EF4-FFF2-40B4-BE49-F238E27FC236}">
                <a16:creationId xmlns:a16="http://schemas.microsoft.com/office/drawing/2014/main" id="{561AF555-0BF5-E20B-BCE2-6636DA6B7AD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19800" y="2362201"/>
            <a:ext cx="3124200" cy="44611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7801954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61E8D8-5B2C-348B-41BF-13F09BFDEC70}"/>
              </a:ext>
            </a:extLst>
          </p:cNvPr>
          <p:cNvSpPr>
            <a:spLocks noGrp="1"/>
          </p:cNvSpPr>
          <p:nvPr>
            <p:ph type="title"/>
          </p:nvPr>
        </p:nvSpPr>
        <p:spPr/>
        <p:txBody>
          <a:bodyPr>
            <a:normAutofit/>
          </a:bodyPr>
          <a:lstStyle/>
          <a:p>
            <a:r>
              <a:rPr lang="en-US" dirty="0">
                <a:solidFill>
                  <a:srgbClr val="005490"/>
                </a:solidFill>
                <a:effectLst/>
                <a:latin typeface="Helvetica" pitchFamily="2" charset="0"/>
              </a:rPr>
              <a:t>Chronic gout</a:t>
            </a:r>
            <a:br>
              <a:rPr lang="en-US" dirty="0">
                <a:solidFill>
                  <a:srgbClr val="005490"/>
                </a:solidFill>
                <a:effectLst/>
                <a:latin typeface="Helvetica" pitchFamily="2" charset="0"/>
              </a:rPr>
            </a:br>
            <a:endParaRPr lang="en-IQ" dirty="0"/>
          </a:p>
        </p:txBody>
      </p:sp>
      <p:sp>
        <p:nvSpPr>
          <p:cNvPr id="3" name="Content Placeholder 2">
            <a:extLst>
              <a:ext uri="{FF2B5EF4-FFF2-40B4-BE49-F238E27FC236}">
                <a16:creationId xmlns:a16="http://schemas.microsoft.com/office/drawing/2014/main" id="{55ED66D3-2787-26F5-FCE6-0D09E43B4A81}"/>
              </a:ext>
            </a:extLst>
          </p:cNvPr>
          <p:cNvSpPr>
            <a:spLocks noGrp="1"/>
          </p:cNvSpPr>
          <p:nvPr>
            <p:ph sz="half" idx="1"/>
          </p:nvPr>
        </p:nvSpPr>
        <p:spPr>
          <a:xfrm>
            <a:off x="0" y="880774"/>
            <a:ext cx="8991600" cy="4525963"/>
          </a:xfrm>
        </p:spPr>
        <p:txBody>
          <a:bodyPr>
            <a:normAutofit/>
          </a:bodyPr>
          <a:lstStyle/>
          <a:p>
            <a:r>
              <a:rPr lang="en-US" dirty="0">
                <a:solidFill>
                  <a:srgbClr val="241F1F"/>
                </a:solidFill>
                <a:effectLst/>
                <a:latin typeface="Times" pitchFamily="2" charset="0"/>
              </a:rPr>
              <a:t>Recurrent acute attacks may eventually merge into polyarticular gout. Tophi may appear around joints, over the olecranon and in the pinna of the ear. </a:t>
            </a:r>
          </a:p>
          <a:p>
            <a:r>
              <a:rPr lang="en-US" dirty="0">
                <a:solidFill>
                  <a:srgbClr val="241F1F"/>
                </a:solidFill>
                <a:effectLst/>
                <a:latin typeface="Times" pitchFamily="2" charset="0"/>
              </a:rPr>
              <a:t>A large tophus can ulcerate and discharge its chalky material. Joint erosion causes chronic pain, stiffness and deformity. Renal lesions include calculi and parenchymal disease.</a:t>
            </a:r>
          </a:p>
          <a:p>
            <a:endParaRPr lang="en-IQ" dirty="0"/>
          </a:p>
        </p:txBody>
      </p:sp>
      <p:pic>
        <p:nvPicPr>
          <p:cNvPr id="4098" name="Picture 2" descr="Figure 1 from Chronic tophaceous gout. | Semantic Scholar">
            <a:extLst>
              <a:ext uri="{FF2B5EF4-FFF2-40B4-BE49-F238E27FC236}">
                <a16:creationId xmlns:a16="http://schemas.microsoft.com/office/drawing/2014/main" id="{16D90801-026F-5191-C595-EFD604CA8CE1}"/>
              </a:ext>
            </a:extLst>
          </p:cNvPr>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tretch>
            <a:fillRect/>
          </a:stretch>
        </p:blipFill>
        <p:spPr bwMode="auto">
          <a:xfrm>
            <a:off x="4629150" y="3021325"/>
            <a:ext cx="3886200" cy="1959937"/>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Tophus Ear">
            <a:extLst>
              <a:ext uri="{FF2B5EF4-FFF2-40B4-BE49-F238E27FC236}">
                <a16:creationId xmlns:a16="http://schemas.microsoft.com/office/drawing/2014/main" id="{4EC34497-8276-2919-94D5-1018788F74D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4212662"/>
            <a:ext cx="3309793" cy="53773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1810526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7A520D-0BF2-9DB5-F132-0825522F96D0}"/>
              </a:ext>
            </a:extLst>
          </p:cNvPr>
          <p:cNvSpPr>
            <a:spLocks noGrp="1"/>
          </p:cNvSpPr>
          <p:nvPr>
            <p:ph type="title"/>
          </p:nvPr>
        </p:nvSpPr>
        <p:spPr>
          <a:xfrm>
            <a:off x="484710" y="452718"/>
            <a:ext cx="7055380" cy="921850"/>
          </a:xfrm>
        </p:spPr>
        <p:txBody>
          <a:bodyPr>
            <a:normAutofit fontScale="90000"/>
          </a:bodyPr>
          <a:lstStyle/>
          <a:p>
            <a:r>
              <a:rPr lang="en-US" b="1" dirty="0">
                <a:solidFill>
                  <a:srgbClr val="FF0000"/>
                </a:solidFill>
                <a:effectLst/>
                <a:latin typeface="Arial Rounded MT Bold" panose="020F0704030504030204" pitchFamily="34" charset="77"/>
              </a:rPr>
              <a:t>X-rays</a:t>
            </a:r>
            <a:br>
              <a:rPr lang="en-US" dirty="0">
                <a:solidFill>
                  <a:srgbClr val="005490"/>
                </a:solidFill>
                <a:effectLst/>
                <a:latin typeface="Helvetica" pitchFamily="2" charset="0"/>
              </a:rPr>
            </a:br>
            <a:endParaRPr lang="en-IQ" dirty="0"/>
          </a:p>
        </p:txBody>
      </p:sp>
      <p:sp>
        <p:nvSpPr>
          <p:cNvPr id="3" name="Content Placeholder 2">
            <a:extLst>
              <a:ext uri="{FF2B5EF4-FFF2-40B4-BE49-F238E27FC236}">
                <a16:creationId xmlns:a16="http://schemas.microsoft.com/office/drawing/2014/main" id="{4823D392-1467-29F4-4454-E71AB31B0D72}"/>
              </a:ext>
            </a:extLst>
          </p:cNvPr>
          <p:cNvSpPr>
            <a:spLocks noGrp="1"/>
          </p:cNvSpPr>
          <p:nvPr>
            <p:ph sz="half" idx="1"/>
          </p:nvPr>
        </p:nvSpPr>
        <p:spPr>
          <a:xfrm>
            <a:off x="0" y="1600200"/>
            <a:ext cx="5070764" cy="4525963"/>
          </a:xfrm>
        </p:spPr>
        <p:txBody>
          <a:bodyPr>
            <a:normAutofit/>
          </a:bodyPr>
          <a:lstStyle/>
          <a:p>
            <a:r>
              <a:rPr lang="en-US" sz="3200" b="1" dirty="0">
                <a:effectLst/>
                <a:latin typeface="Times" pitchFamily="2" charset="0"/>
              </a:rPr>
              <a:t>During the acute attack x-rays show only soft-tissue swelling. Chronic gout may show asymmetrical, punched-out ‘cysts’ in the periarticular bone, joint space narrowing and secondary osteoarthritis.</a:t>
            </a:r>
          </a:p>
          <a:p>
            <a:endParaRPr lang="en-IQ" dirty="0"/>
          </a:p>
        </p:txBody>
      </p:sp>
      <p:pic>
        <p:nvPicPr>
          <p:cNvPr id="5" name="Content Placeholder 4">
            <a:extLst>
              <a:ext uri="{FF2B5EF4-FFF2-40B4-BE49-F238E27FC236}">
                <a16:creationId xmlns:a16="http://schemas.microsoft.com/office/drawing/2014/main" id="{DFC51327-B2DA-4472-551B-D2E17C1EE25E}"/>
              </a:ext>
            </a:extLst>
          </p:cNvPr>
          <p:cNvPicPr>
            <a:picLocks noGrp="1" noChangeAspect="1"/>
          </p:cNvPicPr>
          <p:nvPr>
            <p:ph sz="half" idx="2"/>
          </p:nvPr>
        </p:nvPicPr>
        <p:blipFill>
          <a:blip r:embed="rId2"/>
          <a:stretch>
            <a:fillRect/>
          </a:stretch>
        </p:blipFill>
        <p:spPr>
          <a:xfrm>
            <a:off x="5063507" y="1963083"/>
            <a:ext cx="4038600" cy="2931833"/>
          </a:xfrm>
          <a:prstGeom prst="rect">
            <a:avLst/>
          </a:prstGeom>
        </p:spPr>
      </p:pic>
      <p:sp>
        <p:nvSpPr>
          <p:cNvPr id="6" name="TextBox 5">
            <a:extLst>
              <a:ext uri="{FF2B5EF4-FFF2-40B4-BE49-F238E27FC236}">
                <a16:creationId xmlns:a16="http://schemas.microsoft.com/office/drawing/2014/main" id="{741C0134-C4E3-9582-3FC8-6A4E1C6EA32F}"/>
              </a:ext>
            </a:extLst>
          </p:cNvPr>
          <p:cNvSpPr txBox="1"/>
          <p:nvPr/>
        </p:nvSpPr>
        <p:spPr>
          <a:xfrm>
            <a:off x="5334000" y="5120548"/>
            <a:ext cx="4630056" cy="1477328"/>
          </a:xfrm>
          <a:prstGeom prst="rect">
            <a:avLst/>
          </a:prstGeom>
          <a:noFill/>
        </p:spPr>
        <p:txBody>
          <a:bodyPr wrap="square">
            <a:spAutoFit/>
          </a:bodyPr>
          <a:lstStyle/>
          <a:p>
            <a:r>
              <a:rPr lang="en-US" dirty="0">
                <a:solidFill>
                  <a:srgbClr val="241F1F"/>
                </a:solidFill>
                <a:effectLst/>
                <a:latin typeface="Helvetica" pitchFamily="2" charset="0"/>
              </a:rPr>
              <a:t>X-rays show the</a:t>
            </a:r>
          </a:p>
          <a:p>
            <a:r>
              <a:rPr lang="en-US" dirty="0">
                <a:solidFill>
                  <a:srgbClr val="241F1F"/>
                </a:solidFill>
                <a:effectLst/>
                <a:latin typeface="Helvetica" pitchFamily="2" charset="0"/>
              </a:rPr>
              <a:t>typical periarticular excavations (tophi consisting of uric</a:t>
            </a:r>
          </a:p>
          <a:p>
            <a:r>
              <a:rPr lang="en-US" dirty="0">
                <a:solidFill>
                  <a:srgbClr val="241F1F"/>
                </a:solidFill>
                <a:effectLst/>
                <a:latin typeface="Helvetica" pitchFamily="2" charset="0"/>
              </a:rPr>
              <a:t>acid deposits) in the big toe metatarsophalangeal joints</a:t>
            </a:r>
          </a:p>
        </p:txBody>
      </p:sp>
    </p:spTree>
    <p:extLst>
      <p:ext uri="{BB962C8B-B14F-4D97-AF65-F5344CB8AC3E}">
        <p14:creationId xmlns:p14="http://schemas.microsoft.com/office/powerpoint/2010/main" val="25909916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B646B3-F927-6DFE-1471-81FAFA761868}"/>
              </a:ext>
            </a:extLst>
          </p:cNvPr>
          <p:cNvSpPr>
            <a:spLocks noGrp="1"/>
          </p:cNvSpPr>
          <p:nvPr>
            <p:ph type="title"/>
          </p:nvPr>
        </p:nvSpPr>
        <p:spPr>
          <a:xfrm>
            <a:off x="457200" y="199670"/>
            <a:ext cx="7055380" cy="1400530"/>
          </a:xfrm>
        </p:spPr>
        <p:txBody>
          <a:bodyPr>
            <a:normAutofit/>
          </a:bodyPr>
          <a:lstStyle/>
          <a:p>
            <a:r>
              <a:rPr lang="en-US" dirty="0">
                <a:solidFill>
                  <a:srgbClr val="FF0000"/>
                </a:solidFill>
                <a:effectLst/>
                <a:latin typeface="Helvetica" pitchFamily="2" charset="0"/>
              </a:rPr>
              <a:t>Differential diagnosis</a:t>
            </a:r>
            <a:br>
              <a:rPr lang="en-US" dirty="0">
                <a:solidFill>
                  <a:srgbClr val="005490"/>
                </a:solidFill>
                <a:effectLst/>
                <a:latin typeface="Helvetica" pitchFamily="2" charset="0"/>
              </a:rPr>
            </a:br>
            <a:endParaRPr lang="en-IQ" dirty="0"/>
          </a:p>
        </p:txBody>
      </p:sp>
      <p:sp>
        <p:nvSpPr>
          <p:cNvPr id="3" name="Content Placeholder 2">
            <a:extLst>
              <a:ext uri="{FF2B5EF4-FFF2-40B4-BE49-F238E27FC236}">
                <a16:creationId xmlns:a16="http://schemas.microsoft.com/office/drawing/2014/main" id="{3D56C9C9-8F14-DBC7-8346-C86F4D422FBC}"/>
              </a:ext>
            </a:extLst>
          </p:cNvPr>
          <p:cNvSpPr>
            <a:spLocks noGrp="1"/>
          </p:cNvSpPr>
          <p:nvPr>
            <p:ph idx="1"/>
          </p:nvPr>
        </p:nvSpPr>
        <p:spPr>
          <a:xfrm>
            <a:off x="0" y="1600200"/>
            <a:ext cx="9144000" cy="5257800"/>
          </a:xfrm>
        </p:spPr>
        <p:txBody>
          <a:bodyPr>
            <a:normAutofit/>
          </a:bodyPr>
          <a:lstStyle/>
          <a:p>
            <a:r>
              <a:rPr lang="en-US" b="1" dirty="0">
                <a:solidFill>
                  <a:srgbClr val="FF0000"/>
                </a:solidFill>
                <a:effectLst/>
                <a:latin typeface="Helvetica" pitchFamily="2" charset="0"/>
              </a:rPr>
              <a:t>Pseudogout</a:t>
            </a:r>
          </a:p>
          <a:p>
            <a:pPr marL="0" indent="0">
              <a:buNone/>
            </a:pPr>
            <a:r>
              <a:rPr lang="en-US" dirty="0">
                <a:solidFill>
                  <a:srgbClr val="241F1F"/>
                </a:solidFill>
                <a:effectLst/>
                <a:latin typeface="Times" pitchFamily="2" charset="0"/>
              </a:rPr>
              <a:t>  </a:t>
            </a:r>
            <a:r>
              <a:rPr lang="en-US" dirty="0">
                <a:effectLst/>
                <a:latin typeface="Times" pitchFamily="2" charset="0"/>
              </a:rPr>
              <a:t>Pyrophosphate crystal deposition may cause an acute arthritis indistinguishable from gout – except that it tends to affect large rather than small joints and is somewhat more common in women than in men. Articular calcification may show on x-ray. Demonstrating the crystals in synovial </a:t>
            </a:r>
            <a:r>
              <a:rPr lang="en-US" dirty="0" err="1">
                <a:effectLst/>
                <a:latin typeface="Times" pitchFamily="2" charset="0"/>
              </a:rPr>
              <a:t>fluidestablishes</a:t>
            </a:r>
            <a:r>
              <a:rPr lang="en-US" dirty="0">
                <a:effectLst/>
                <a:latin typeface="Times" pitchFamily="2" charset="0"/>
              </a:rPr>
              <a:t> the diagnosis.</a:t>
            </a:r>
          </a:p>
          <a:p>
            <a:r>
              <a:rPr lang="en-US" b="1" dirty="0">
                <a:solidFill>
                  <a:srgbClr val="FF0000"/>
                </a:solidFill>
                <a:effectLst/>
                <a:latin typeface="Helvetica" pitchFamily="2" charset="0"/>
              </a:rPr>
              <a:t>Infection</a:t>
            </a:r>
            <a:endParaRPr lang="en-US" b="1" dirty="0">
              <a:solidFill>
                <a:srgbClr val="FFFF00"/>
              </a:solidFill>
              <a:effectLst/>
              <a:latin typeface="Helvetica" pitchFamily="2" charset="0"/>
            </a:endParaRPr>
          </a:p>
          <a:p>
            <a:pPr marL="0" indent="0">
              <a:buNone/>
            </a:pPr>
            <a:r>
              <a:rPr lang="en-US" dirty="0">
                <a:effectLst/>
                <a:latin typeface="Times" pitchFamily="2" charset="0"/>
              </a:rPr>
              <a:t>   Cellulitis, septic bursitis, an infected bunion or septic arthritis must all be excluded, if necessary by immediate joint aspiration and examination of synovial fluid.</a:t>
            </a:r>
          </a:p>
          <a:p>
            <a:r>
              <a:rPr lang="en-US" b="1" dirty="0">
                <a:effectLst/>
                <a:latin typeface="Helvetica" pitchFamily="2" charset="0"/>
              </a:rPr>
              <a:t>Rheum</a:t>
            </a:r>
            <a:r>
              <a:rPr lang="en-US" b="1" dirty="0">
                <a:solidFill>
                  <a:srgbClr val="FF0000"/>
                </a:solidFill>
                <a:effectLst/>
                <a:latin typeface="Helvetica" pitchFamily="2" charset="0"/>
              </a:rPr>
              <a:t>atoid arthritis</a:t>
            </a:r>
          </a:p>
          <a:p>
            <a:pPr marL="0" indent="0">
              <a:buNone/>
            </a:pPr>
            <a:r>
              <a:rPr lang="en-US" dirty="0">
                <a:effectLst/>
                <a:latin typeface="Times" pitchFamily="2" charset="0"/>
              </a:rPr>
              <a:t>   Polyarticular gout affecting the fingers may be mistaken for rheumatoid arthritis, and elbow tophi for rheumatoid nodules. In difficult cases, biopsy will establish the diagnosis.</a:t>
            </a:r>
          </a:p>
          <a:p>
            <a:endParaRPr lang="en-IQ" dirty="0"/>
          </a:p>
        </p:txBody>
      </p:sp>
    </p:spTree>
    <p:extLst>
      <p:ext uri="{BB962C8B-B14F-4D97-AF65-F5344CB8AC3E}">
        <p14:creationId xmlns:p14="http://schemas.microsoft.com/office/powerpoint/2010/main" val="181210005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7B6CB7-D039-C5A2-56BD-F43E631A86ED}"/>
              </a:ext>
            </a:extLst>
          </p:cNvPr>
          <p:cNvSpPr>
            <a:spLocks noGrp="1"/>
          </p:cNvSpPr>
          <p:nvPr>
            <p:ph type="title"/>
          </p:nvPr>
        </p:nvSpPr>
        <p:spPr>
          <a:xfrm>
            <a:off x="609600" y="181429"/>
            <a:ext cx="9067800" cy="715962"/>
          </a:xfrm>
        </p:spPr>
        <p:txBody>
          <a:bodyPr>
            <a:normAutofit fontScale="90000"/>
          </a:bodyPr>
          <a:lstStyle/>
          <a:p>
            <a:br>
              <a:rPr lang="en-US" dirty="0">
                <a:solidFill>
                  <a:srgbClr val="005490"/>
                </a:solidFill>
                <a:effectLst/>
                <a:latin typeface="Helvetica" pitchFamily="2" charset="0"/>
              </a:rPr>
            </a:br>
            <a:r>
              <a:rPr lang="en-US" dirty="0">
                <a:solidFill>
                  <a:srgbClr val="FF0000"/>
                </a:solidFill>
                <a:effectLst/>
                <a:latin typeface="Arial Rounded MT Bold" panose="020F0704030504030204" pitchFamily="34" charset="77"/>
              </a:rPr>
              <a:t>Treatment of The acute attack</a:t>
            </a:r>
            <a:br>
              <a:rPr lang="en-US" dirty="0">
                <a:solidFill>
                  <a:srgbClr val="FF0000"/>
                </a:solidFill>
                <a:effectLst/>
                <a:latin typeface="Arial Rounded MT Bold" panose="020F0704030504030204" pitchFamily="34" charset="77"/>
              </a:rPr>
            </a:br>
            <a:endParaRPr lang="en-IQ" dirty="0">
              <a:solidFill>
                <a:srgbClr val="FF0000"/>
              </a:solidFill>
              <a:latin typeface="Arial Rounded MT Bold" panose="020F0704030504030204" pitchFamily="34" charset="77"/>
            </a:endParaRPr>
          </a:p>
        </p:txBody>
      </p:sp>
      <p:sp>
        <p:nvSpPr>
          <p:cNvPr id="3" name="Content Placeholder 2">
            <a:extLst>
              <a:ext uri="{FF2B5EF4-FFF2-40B4-BE49-F238E27FC236}">
                <a16:creationId xmlns:a16="http://schemas.microsoft.com/office/drawing/2014/main" id="{650999E7-38DB-AF46-97F3-8C3A79988966}"/>
              </a:ext>
            </a:extLst>
          </p:cNvPr>
          <p:cNvSpPr>
            <a:spLocks noGrp="1"/>
          </p:cNvSpPr>
          <p:nvPr>
            <p:ph idx="1"/>
          </p:nvPr>
        </p:nvSpPr>
        <p:spPr>
          <a:xfrm>
            <a:off x="228600" y="897391"/>
            <a:ext cx="8915400" cy="5808209"/>
          </a:xfrm>
        </p:spPr>
        <p:txBody>
          <a:bodyPr>
            <a:normAutofit/>
          </a:bodyPr>
          <a:lstStyle/>
          <a:p>
            <a:pPr marL="0" indent="0">
              <a:buNone/>
            </a:pPr>
            <a:r>
              <a:rPr lang="en-US" sz="4000" dirty="0">
                <a:solidFill>
                  <a:srgbClr val="00B0F0"/>
                </a:solidFill>
                <a:effectLst/>
                <a:latin typeface="Arial Rounded MT Bold" panose="020F0704030504030204" pitchFamily="34" charset="77"/>
              </a:rPr>
              <a:t>The sooner treatment is started the more effective it is likely to be</a:t>
            </a:r>
            <a:endParaRPr lang="en-US" sz="2800" dirty="0">
              <a:effectLst/>
              <a:latin typeface="Times" pitchFamily="2" charset="0"/>
            </a:endParaRPr>
          </a:p>
          <a:p>
            <a:pPr marL="0" indent="0">
              <a:buNone/>
            </a:pPr>
            <a:r>
              <a:rPr lang="en-US" sz="2800" dirty="0">
                <a:effectLst/>
                <a:latin typeface="Times" pitchFamily="2" charset="0"/>
              </a:rPr>
              <a:t>1-resting the joint, applying ice packs</a:t>
            </a:r>
          </a:p>
          <a:p>
            <a:pPr marL="0" indent="0">
              <a:buNone/>
            </a:pPr>
            <a:r>
              <a:rPr lang="en-US" sz="2800" dirty="0">
                <a:effectLst/>
                <a:latin typeface="Times" pitchFamily="2" charset="0"/>
              </a:rPr>
              <a:t>2-giving full doses of a non-steroidal anti-inflammatory drug (NSAID). Colchicine, one of the oldest of medications, is also effective but may cause </a:t>
            </a:r>
            <a:r>
              <a:rPr lang="en-US" sz="2800" dirty="0" err="1">
                <a:effectLst/>
                <a:latin typeface="Times" pitchFamily="2" charset="0"/>
              </a:rPr>
              <a:t>diarrhoea</a:t>
            </a:r>
            <a:r>
              <a:rPr lang="en-US" sz="2800" dirty="0">
                <a:effectLst/>
                <a:latin typeface="Times" pitchFamily="2" charset="0"/>
              </a:rPr>
              <a:t>, nausea </a:t>
            </a:r>
            <a:r>
              <a:rPr lang="en-US" sz="2800" dirty="0" err="1">
                <a:effectLst/>
                <a:latin typeface="Times" pitchFamily="2" charset="0"/>
              </a:rPr>
              <a:t>andvomiting</a:t>
            </a:r>
            <a:r>
              <a:rPr lang="en-US" sz="2800" dirty="0">
                <a:effectLst/>
                <a:latin typeface="Times" pitchFamily="2" charset="0"/>
              </a:rPr>
              <a:t>. </a:t>
            </a:r>
          </a:p>
          <a:p>
            <a:pPr marL="0" indent="0">
              <a:buNone/>
            </a:pPr>
            <a:r>
              <a:rPr lang="en-US" sz="2800" dirty="0">
                <a:effectLst/>
                <a:latin typeface="Times" pitchFamily="2" charset="0"/>
              </a:rPr>
              <a:t>3- A tense effusion may require aspiration and intra-articular injection of corticosteroids. </a:t>
            </a:r>
          </a:p>
          <a:p>
            <a:pPr marL="0" indent="0">
              <a:buNone/>
            </a:pPr>
            <a:r>
              <a:rPr lang="en-US" sz="2800" dirty="0">
                <a:effectLst/>
                <a:latin typeface="Times" pitchFamily="2" charset="0"/>
              </a:rPr>
              <a:t>4-Oral</a:t>
            </a:r>
            <a:r>
              <a:rPr lang="en-US" sz="2800" dirty="0">
                <a:latin typeface="Times" pitchFamily="2" charset="0"/>
              </a:rPr>
              <a:t> </a:t>
            </a:r>
            <a:r>
              <a:rPr lang="en-US" sz="2800" dirty="0">
                <a:effectLst/>
                <a:latin typeface="Times" pitchFamily="2" charset="0"/>
              </a:rPr>
              <a:t>corticosteroids are useful for patients in whom NSAIDs are contraindicated.</a:t>
            </a:r>
          </a:p>
          <a:p>
            <a:endParaRPr lang="en-US" sz="2800" dirty="0">
              <a:solidFill>
                <a:srgbClr val="FFFF00"/>
              </a:solidFill>
              <a:effectLst/>
              <a:latin typeface="Times" pitchFamily="2" charset="0"/>
            </a:endParaRPr>
          </a:p>
          <a:p>
            <a:endParaRPr lang="en-IQ" sz="2800" dirty="0"/>
          </a:p>
        </p:txBody>
      </p:sp>
    </p:spTree>
    <p:extLst>
      <p:ext uri="{BB962C8B-B14F-4D97-AF65-F5344CB8AC3E}">
        <p14:creationId xmlns:p14="http://schemas.microsoft.com/office/powerpoint/2010/main" val="317902914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B7EF56-7ACA-7381-1D47-8B3EADB1A9CB}"/>
              </a:ext>
            </a:extLst>
          </p:cNvPr>
          <p:cNvSpPr>
            <a:spLocks noGrp="1"/>
          </p:cNvSpPr>
          <p:nvPr>
            <p:ph type="title"/>
          </p:nvPr>
        </p:nvSpPr>
        <p:spPr/>
        <p:txBody>
          <a:bodyPr/>
          <a:lstStyle/>
          <a:p>
            <a:r>
              <a:rPr lang="en-US" dirty="0">
                <a:solidFill>
                  <a:srgbClr val="FF0000"/>
                </a:solidFill>
                <a:latin typeface="Arial Rounded MT Bold" panose="020F0704030504030204" pitchFamily="34" charset="77"/>
              </a:rPr>
              <a:t>L</a:t>
            </a:r>
            <a:r>
              <a:rPr lang="en-IQ" dirty="0">
                <a:solidFill>
                  <a:srgbClr val="FF0000"/>
                </a:solidFill>
                <a:latin typeface="Arial Rounded MT Bold" panose="020F0704030504030204" pitchFamily="34" charset="77"/>
              </a:rPr>
              <a:t>ocal steroid injection</a:t>
            </a:r>
          </a:p>
        </p:txBody>
      </p:sp>
      <p:pic>
        <p:nvPicPr>
          <p:cNvPr id="2050" name="Picture 2" descr="Cortisone Knee Injections London | Knee Injections London | Cortisone London">
            <a:extLst>
              <a:ext uri="{FF2B5EF4-FFF2-40B4-BE49-F238E27FC236}">
                <a16:creationId xmlns:a16="http://schemas.microsoft.com/office/drawing/2014/main" id="{8C1C1BAC-D1A7-8AC0-5EE6-800C1167E3AE}"/>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28600" y="1828800"/>
            <a:ext cx="4475661" cy="4351338"/>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Cortisone Shots: How They Work &amp; Side Effects">
            <a:extLst>
              <a:ext uri="{FF2B5EF4-FFF2-40B4-BE49-F238E27FC236}">
                <a16:creationId xmlns:a16="http://schemas.microsoft.com/office/drawing/2014/main" id="{49483ACA-4676-3A60-800B-E47BAF2569B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7166" y="1828799"/>
            <a:ext cx="8936834" cy="595788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7702810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9BA59A-84C0-8306-68F6-683E93522C94}"/>
              </a:ext>
            </a:extLst>
          </p:cNvPr>
          <p:cNvSpPr>
            <a:spLocks noGrp="1"/>
          </p:cNvSpPr>
          <p:nvPr>
            <p:ph type="title"/>
          </p:nvPr>
        </p:nvSpPr>
        <p:spPr/>
        <p:txBody>
          <a:bodyPr/>
          <a:lstStyle/>
          <a:p>
            <a:r>
              <a:rPr lang="en-US" b="1" dirty="0">
                <a:solidFill>
                  <a:srgbClr val="FF0000"/>
                </a:solidFill>
                <a:effectLst/>
                <a:latin typeface="Arial Rounded MT Bold" panose="020F0704030504030204" pitchFamily="34" charset="77"/>
              </a:rPr>
              <a:t>Interval therapy</a:t>
            </a:r>
            <a:br>
              <a:rPr lang="en-US" dirty="0">
                <a:solidFill>
                  <a:srgbClr val="005490"/>
                </a:solidFill>
                <a:effectLst/>
                <a:latin typeface="Helvetica" pitchFamily="2" charset="0"/>
              </a:rPr>
            </a:br>
            <a:endParaRPr lang="en-IQ" dirty="0"/>
          </a:p>
        </p:txBody>
      </p:sp>
      <p:sp>
        <p:nvSpPr>
          <p:cNvPr id="3" name="Content Placeholder 2">
            <a:extLst>
              <a:ext uri="{FF2B5EF4-FFF2-40B4-BE49-F238E27FC236}">
                <a16:creationId xmlns:a16="http://schemas.microsoft.com/office/drawing/2014/main" id="{5CDCEE8B-4F65-C9F7-5E8E-6A5D7D56C9C1}"/>
              </a:ext>
            </a:extLst>
          </p:cNvPr>
          <p:cNvSpPr>
            <a:spLocks noGrp="1"/>
          </p:cNvSpPr>
          <p:nvPr>
            <p:ph idx="1"/>
          </p:nvPr>
        </p:nvSpPr>
        <p:spPr>
          <a:xfrm>
            <a:off x="381000" y="1447801"/>
            <a:ext cx="8763000" cy="4800606"/>
          </a:xfrm>
        </p:spPr>
        <p:txBody>
          <a:bodyPr>
            <a:normAutofit/>
          </a:bodyPr>
          <a:lstStyle/>
          <a:p>
            <a:r>
              <a:rPr lang="en-US" b="1" dirty="0">
                <a:effectLst/>
                <a:latin typeface="Times" pitchFamily="2" charset="0"/>
              </a:rPr>
              <a:t>Between attacks, attention should be given to simple measures such as losing weight, cutting out alcohol and eliminating diuretics.</a:t>
            </a:r>
          </a:p>
          <a:p>
            <a:r>
              <a:rPr lang="en-US" b="1" dirty="0">
                <a:latin typeface="Times" pitchFamily="2" charset="0"/>
              </a:rPr>
              <a:t>Urate-lowering drugs are indicated if acute attacks recur at frequent intervals, if there are tophi or if renal </a:t>
            </a:r>
            <a:r>
              <a:rPr lang="en-US" b="1" dirty="0" err="1">
                <a:latin typeface="Times" pitchFamily="2" charset="0"/>
              </a:rPr>
              <a:t>functionis</a:t>
            </a:r>
            <a:r>
              <a:rPr lang="en-US" b="1" dirty="0">
                <a:latin typeface="Times" pitchFamily="2" charset="0"/>
              </a:rPr>
              <a:t> impaired.</a:t>
            </a:r>
          </a:p>
          <a:p>
            <a:r>
              <a:rPr lang="en-US" b="1" dirty="0">
                <a:effectLst/>
                <a:latin typeface="Times" pitchFamily="2" charset="0"/>
              </a:rPr>
              <a:t>allopurinol, a xanthine oxidase inhibitor, is usually preferred, and for patients with renal complications or chronic tophaceous gout allopurinol is definitely the drug of choice.</a:t>
            </a:r>
            <a:endParaRPr lang="en-US" b="1" dirty="0">
              <a:latin typeface="Times" pitchFamily="2" charset="0"/>
            </a:endParaRPr>
          </a:p>
          <a:p>
            <a:r>
              <a:rPr lang="en-US" b="1" dirty="0">
                <a:solidFill>
                  <a:srgbClr val="00B0F0"/>
                </a:solidFill>
                <a:effectLst/>
                <a:latin typeface="Times" pitchFamily="2" charset="0"/>
              </a:rPr>
              <a:t>Urate-lowering drugs should never be started before the acute attack has completely subsided</a:t>
            </a:r>
            <a:r>
              <a:rPr lang="en-US" dirty="0">
                <a:solidFill>
                  <a:srgbClr val="241F1F"/>
                </a:solidFill>
                <a:effectLst/>
                <a:latin typeface="Times" pitchFamily="2" charset="0"/>
              </a:rPr>
              <a:t>, and they should always be covered by an anti-inflammatory preparation or colchicine, otherwise they may </a:t>
            </a:r>
            <a:r>
              <a:rPr lang="en-US" dirty="0" err="1">
                <a:solidFill>
                  <a:srgbClr val="241F1F"/>
                </a:solidFill>
                <a:effectLst/>
                <a:latin typeface="Times" pitchFamily="2" charset="0"/>
              </a:rPr>
              <a:t>actuallyprolong</a:t>
            </a:r>
            <a:r>
              <a:rPr lang="en-US" dirty="0">
                <a:solidFill>
                  <a:srgbClr val="241F1F"/>
                </a:solidFill>
                <a:effectLst/>
                <a:latin typeface="Times" pitchFamily="2" charset="0"/>
              </a:rPr>
              <a:t> or precipitate an acute attack</a:t>
            </a:r>
          </a:p>
          <a:p>
            <a:endParaRPr lang="en-US" dirty="0">
              <a:effectLst/>
              <a:latin typeface="Times" pitchFamily="2" charset="0"/>
            </a:endParaRPr>
          </a:p>
        </p:txBody>
      </p:sp>
    </p:spTree>
    <p:extLst>
      <p:ext uri="{BB962C8B-B14F-4D97-AF65-F5344CB8AC3E}">
        <p14:creationId xmlns:p14="http://schemas.microsoft.com/office/powerpoint/2010/main" val="19821536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2AA832C-76F9-8698-090D-9865F3F8E017}"/>
              </a:ext>
            </a:extLst>
          </p:cNvPr>
          <p:cNvSpPr>
            <a:spLocks noGrp="1"/>
          </p:cNvSpPr>
          <p:nvPr>
            <p:ph type="title"/>
          </p:nvPr>
        </p:nvSpPr>
        <p:spPr/>
        <p:txBody>
          <a:bodyPr/>
          <a:lstStyle/>
          <a:p>
            <a:r>
              <a:rPr lang="en-US" b="1" dirty="0">
                <a:solidFill>
                  <a:srgbClr val="FF0000"/>
                </a:solidFill>
                <a:effectLst/>
                <a:latin typeface="Arial Rounded MT Bold" panose="020F0704030504030204" pitchFamily="34" charset="77"/>
              </a:rPr>
              <a:t>Surgery</a:t>
            </a:r>
            <a:endParaRPr lang="en-IQ" dirty="0"/>
          </a:p>
        </p:txBody>
      </p:sp>
      <p:sp>
        <p:nvSpPr>
          <p:cNvPr id="5" name="Content Placeholder 4">
            <a:extLst>
              <a:ext uri="{FF2B5EF4-FFF2-40B4-BE49-F238E27FC236}">
                <a16:creationId xmlns:a16="http://schemas.microsoft.com/office/drawing/2014/main" id="{4DFB0A99-3030-BCA0-1FAE-A8168120CEF5}"/>
              </a:ext>
            </a:extLst>
          </p:cNvPr>
          <p:cNvSpPr>
            <a:spLocks noGrp="1"/>
          </p:cNvSpPr>
          <p:nvPr>
            <p:ph sz="half" idx="1"/>
          </p:nvPr>
        </p:nvSpPr>
        <p:spPr>
          <a:xfrm>
            <a:off x="0" y="2060576"/>
            <a:ext cx="4835236" cy="4195763"/>
          </a:xfrm>
        </p:spPr>
        <p:txBody>
          <a:bodyPr/>
          <a:lstStyle/>
          <a:p>
            <a:r>
              <a:rPr lang="en-US" sz="1800" b="1" dirty="0">
                <a:effectLst/>
                <a:latin typeface="Times" pitchFamily="2" charset="0"/>
              </a:rPr>
              <a:t>With prolonged urate-lowering therapy, adjusted to maintain a normal serum uric acid level (less than  0.36 mmol/L), tophi may gradually dissolve.</a:t>
            </a:r>
          </a:p>
          <a:p>
            <a:r>
              <a:rPr lang="en-US" sz="1800" b="1" dirty="0">
                <a:effectLst/>
                <a:latin typeface="Times" pitchFamily="2" charset="0"/>
              </a:rPr>
              <a:t>However, ulcerating tophi that fail to heal with conservative treatment can be evacuated by curettage; the wound is left open and dressings are applied until it heals.</a:t>
            </a:r>
          </a:p>
          <a:p>
            <a:endParaRPr lang="en-IQ" dirty="0"/>
          </a:p>
        </p:txBody>
      </p:sp>
      <p:pic>
        <p:nvPicPr>
          <p:cNvPr id="2050" name="Picture 2" descr="Beyond Medical Treatment: Surgical Treatment of Gout | SpringerLink">
            <a:extLst>
              <a:ext uri="{FF2B5EF4-FFF2-40B4-BE49-F238E27FC236}">
                <a16:creationId xmlns:a16="http://schemas.microsoft.com/office/drawing/2014/main" id="{63A464BF-40E5-AC71-9BCA-875CD256C347}"/>
              </a:ext>
            </a:extLst>
          </p:cNvPr>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tretch>
            <a:fillRect/>
          </a:stretch>
        </p:blipFill>
        <p:spPr bwMode="auto">
          <a:xfrm>
            <a:off x="4629150" y="2217278"/>
            <a:ext cx="3886200" cy="356803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5884603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52399"/>
            <a:ext cx="8763000" cy="1900525"/>
          </a:xfrm>
        </p:spPr>
        <p:txBody>
          <a:bodyPr>
            <a:normAutofit/>
          </a:bodyPr>
          <a:lstStyle/>
          <a:p>
            <a:r>
              <a:rPr lang="en-US" b="1" dirty="0">
                <a:solidFill>
                  <a:srgbClr val="FF0000"/>
                </a:solidFill>
                <a:latin typeface="Arial Rounded MT Bold" panose="020F0704030504030204" pitchFamily="34" charset="77"/>
              </a:rPr>
              <a:t>Calcium pyrophosphate dihydrate arthropathy </a:t>
            </a:r>
            <a:r>
              <a:rPr lang="en-US" b="1" dirty="0">
                <a:solidFill>
                  <a:srgbClr val="00B0F0"/>
                </a:solidFill>
                <a:latin typeface="Arial Rounded MT Bold" panose="020F0704030504030204" pitchFamily="34" charset="77"/>
              </a:rPr>
              <a:t>(CPPD)</a:t>
            </a:r>
          </a:p>
        </p:txBody>
      </p:sp>
      <p:sp>
        <p:nvSpPr>
          <p:cNvPr id="3" name="Content Placeholder 2"/>
          <p:cNvSpPr>
            <a:spLocks noGrp="1"/>
          </p:cNvSpPr>
          <p:nvPr>
            <p:ph idx="1"/>
          </p:nvPr>
        </p:nvSpPr>
        <p:spPr>
          <a:xfrm>
            <a:off x="152400" y="2052925"/>
            <a:ext cx="8991600" cy="4652676"/>
          </a:xfrm>
        </p:spPr>
        <p:txBody>
          <a:bodyPr>
            <a:normAutofit/>
          </a:bodyPr>
          <a:lstStyle/>
          <a:p>
            <a:pPr marL="0" indent="0">
              <a:buNone/>
            </a:pPr>
            <a:r>
              <a:rPr lang="en-US" sz="3200" b="1" dirty="0">
                <a:solidFill>
                  <a:srgbClr val="FFFF00"/>
                </a:solidFill>
              </a:rPr>
              <a:t>   </a:t>
            </a:r>
            <a:r>
              <a:rPr lang="en-US" sz="3200" b="1" dirty="0">
                <a:solidFill>
                  <a:schemeClr val="tx2"/>
                </a:solidFill>
              </a:rPr>
              <a:t>It consist of 3 overlapping conditions:</a:t>
            </a:r>
          </a:p>
          <a:p>
            <a:r>
              <a:rPr lang="en-US" sz="3200" b="1" dirty="0">
                <a:solidFill>
                  <a:schemeClr val="tx2"/>
                </a:solidFill>
              </a:rPr>
              <a:t>1- </a:t>
            </a:r>
            <a:r>
              <a:rPr lang="en-US" sz="3200" b="1" dirty="0">
                <a:solidFill>
                  <a:srgbClr val="00B050"/>
                </a:solidFill>
              </a:rPr>
              <a:t>chondrocalcinosis</a:t>
            </a:r>
            <a:r>
              <a:rPr lang="en-US" sz="3200" b="1" dirty="0">
                <a:solidFill>
                  <a:schemeClr val="tx2"/>
                </a:solidFill>
              </a:rPr>
              <a:t> :the appearance of </a:t>
            </a:r>
            <a:r>
              <a:rPr lang="en-US" sz="3200" b="1" dirty="0" err="1">
                <a:solidFill>
                  <a:schemeClr val="tx2"/>
                </a:solidFill>
              </a:rPr>
              <a:t>calssification</a:t>
            </a:r>
            <a:r>
              <a:rPr lang="en-US" sz="3200" b="1" dirty="0">
                <a:solidFill>
                  <a:schemeClr val="tx2"/>
                </a:solidFill>
              </a:rPr>
              <a:t> in articular cartilage &amp; menisci.</a:t>
            </a:r>
          </a:p>
          <a:p>
            <a:r>
              <a:rPr lang="en-US" sz="3200" b="1" dirty="0">
                <a:solidFill>
                  <a:schemeClr val="tx2"/>
                </a:solidFill>
              </a:rPr>
              <a:t>2- </a:t>
            </a:r>
            <a:r>
              <a:rPr lang="en-US" sz="3200" b="1" dirty="0" err="1">
                <a:solidFill>
                  <a:srgbClr val="00B050"/>
                </a:solidFill>
              </a:rPr>
              <a:t>psudogout</a:t>
            </a:r>
            <a:r>
              <a:rPr lang="en-US" sz="3200" b="1" dirty="0">
                <a:solidFill>
                  <a:srgbClr val="00B050"/>
                </a:solidFill>
              </a:rPr>
              <a:t> </a:t>
            </a:r>
            <a:r>
              <a:rPr lang="en-US" sz="3200" b="1" dirty="0">
                <a:solidFill>
                  <a:schemeClr val="tx2"/>
                </a:solidFill>
              </a:rPr>
              <a:t>: crystal induced synovitis.</a:t>
            </a:r>
          </a:p>
          <a:p>
            <a:r>
              <a:rPr lang="en-US" sz="3200" b="1" dirty="0">
                <a:solidFill>
                  <a:schemeClr val="tx2"/>
                </a:solidFill>
              </a:rPr>
              <a:t>3- </a:t>
            </a:r>
            <a:r>
              <a:rPr lang="en-US" sz="3200" b="1" dirty="0">
                <a:solidFill>
                  <a:srgbClr val="00B050"/>
                </a:solidFill>
              </a:rPr>
              <a:t>chronic pyrophosphate arthropathy </a:t>
            </a:r>
            <a:r>
              <a:rPr lang="en-US" sz="3200" b="1" dirty="0">
                <a:solidFill>
                  <a:schemeClr val="tx2"/>
                </a:solidFill>
              </a:rPr>
              <a:t>: a type of degenerative joint disease.</a:t>
            </a:r>
          </a:p>
        </p:txBody>
      </p:sp>
    </p:spTree>
    <p:extLst>
      <p:ext uri="{BB962C8B-B14F-4D97-AF65-F5344CB8AC3E}">
        <p14:creationId xmlns:p14="http://schemas.microsoft.com/office/powerpoint/2010/main" val="196551735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1BD983-6254-968D-36C1-389FECF42793}"/>
              </a:ext>
            </a:extLst>
          </p:cNvPr>
          <p:cNvSpPr>
            <a:spLocks noGrp="1"/>
          </p:cNvSpPr>
          <p:nvPr>
            <p:ph type="title"/>
          </p:nvPr>
        </p:nvSpPr>
        <p:spPr/>
        <p:txBody>
          <a:bodyPr/>
          <a:lstStyle/>
          <a:p>
            <a:pPr algn="ctr"/>
            <a:r>
              <a:rPr lang="en-US" b="1" dirty="0">
                <a:solidFill>
                  <a:srgbClr val="FF0000"/>
                </a:solidFill>
                <a:effectLst/>
                <a:latin typeface="Arial Rounded MT Bold" panose="020F0704030504030204" pitchFamily="34" charset="77"/>
              </a:rPr>
              <a:t>Pathology</a:t>
            </a:r>
            <a:br>
              <a:rPr lang="en-US" dirty="0">
                <a:solidFill>
                  <a:srgbClr val="005490"/>
                </a:solidFill>
                <a:effectLst/>
                <a:latin typeface="Helvetica" pitchFamily="2" charset="0"/>
              </a:rPr>
            </a:br>
            <a:endParaRPr lang="en-IQ" dirty="0"/>
          </a:p>
        </p:txBody>
      </p:sp>
      <p:sp>
        <p:nvSpPr>
          <p:cNvPr id="3" name="Content Placeholder 2">
            <a:extLst>
              <a:ext uri="{FF2B5EF4-FFF2-40B4-BE49-F238E27FC236}">
                <a16:creationId xmlns:a16="http://schemas.microsoft.com/office/drawing/2014/main" id="{9912EB76-304B-9269-66AE-A43903B4BDC4}"/>
              </a:ext>
            </a:extLst>
          </p:cNvPr>
          <p:cNvSpPr>
            <a:spLocks noGrp="1"/>
          </p:cNvSpPr>
          <p:nvPr>
            <p:ph idx="1"/>
          </p:nvPr>
        </p:nvSpPr>
        <p:spPr>
          <a:xfrm>
            <a:off x="228600" y="1447800"/>
            <a:ext cx="8686800" cy="4729163"/>
          </a:xfrm>
        </p:spPr>
        <p:txBody>
          <a:bodyPr>
            <a:normAutofit/>
          </a:bodyPr>
          <a:lstStyle/>
          <a:p>
            <a:r>
              <a:rPr lang="en-US" sz="2400" dirty="0">
                <a:solidFill>
                  <a:srgbClr val="241F1F"/>
                </a:solidFill>
                <a:effectLst/>
                <a:latin typeface="Times" pitchFamily="2" charset="0"/>
              </a:rPr>
              <a:t>Pyrophosphate is probably generated in abnormal cartilage by enzyme activity at chondrocyte surfaces; it combines with calcium ions in the matrix where </a:t>
            </a:r>
            <a:r>
              <a:rPr lang="en-US" sz="2400" dirty="0">
                <a:solidFill>
                  <a:srgbClr val="FF0000"/>
                </a:solidFill>
                <a:effectLst/>
                <a:latin typeface="Times" pitchFamily="2" charset="0"/>
              </a:rPr>
              <a:t>crystal</a:t>
            </a:r>
            <a:r>
              <a:rPr lang="en-US" sz="2400" dirty="0">
                <a:solidFill>
                  <a:srgbClr val="241F1F"/>
                </a:solidFill>
                <a:effectLst/>
                <a:latin typeface="Times" pitchFamily="2" charset="0"/>
              </a:rPr>
              <a:t> nucleation occurs on collagen </a:t>
            </a:r>
            <a:r>
              <a:rPr lang="en-US" sz="2400" dirty="0" err="1">
                <a:solidFill>
                  <a:srgbClr val="241F1F"/>
                </a:solidFill>
                <a:effectLst/>
                <a:latin typeface="Times" pitchFamily="2" charset="0"/>
              </a:rPr>
              <a:t>fibres</a:t>
            </a:r>
            <a:r>
              <a:rPr lang="en-US" sz="2400" dirty="0">
                <a:solidFill>
                  <a:srgbClr val="241F1F"/>
                </a:solidFill>
                <a:effectLst/>
                <a:latin typeface="Times" pitchFamily="2" charset="0"/>
              </a:rPr>
              <a:t>.</a:t>
            </a:r>
          </a:p>
          <a:p>
            <a:endParaRPr lang="en-US" sz="2400" dirty="0">
              <a:solidFill>
                <a:srgbClr val="241F1F"/>
              </a:solidFill>
              <a:effectLst/>
              <a:latin typeface="Times" pitchFamily="2" charset="0"/>
            </a:endParaRPr>
          </a:p>
          <a:p>
            <a:r>
              <a:rPr lang="en-US" sz="2400" dirty="0">
                <a:solidFill>
                  <a:srgbClr val="241F1F"/>
                </a:solidFill>
                <a:effectLst/>
                <a:latin typeface="Times" pitchFamily="2" charset="0"/>
              </a:rPr>
              <a:t> The crystals grow into microscopic ‘</a:t>
            </a:r>
            <a:r>
              <a:rPr lang="en-US" sz="2400" dirty="0">
                <a:solidFill>
                  <a:srgbClr val="FF0000"/>
                </a:solidFill>
                <a:effectLst/>
                <a:latin typeface="Times" pitchFamily="2" charset="0"/>
              </a:rPr>
              <a:t>tophi’</a:t>
            </a:r>
            <a:r>
              <a:rPr lang="en-US" sz="2400" dirty="0">
                <a:solidFill>
                  <a:srgbClr val="241F1F"/>
                </a:solidFill>
                <a:effectLst/>
                <a:latin typeface="Times" pitchFamily="2" charset="0"/>
              </a:rPr>
              <a:t> which appear in the cartilage matrix and in fibrocartilaginous structures such as the </a:t>
            </a:r>
            <a:r>
              <a:rPr lang="en-US" sz="2400" dirty="0">
                <a:solidFill>
                  <a:srgbClr val="FF0000"/>
                </a:solidFill>
                <a:effectLst/>
                <a:latin typeface="Times" pitchFamily="2" charset="0"/>
              </a:rPr>
              <a:t>menisci of the knee </a:t>
            </a:r>
            <a:r>
              <a:rPr lang="en-US" sz="2400" dirty="0">
                <a:solidFill>
                  <a:srgbClr val="241F1F"/>
                </a:solidFill>
                <a:effectLst/>
                <a:latin typeface="Times" pitchFamily="2" charset="0"/>
              </a:rPr>
              <a:t>and the intervertebral discs.</a:t>
            </a:r>
          </a:p>
          <a:p>
            <a:endParaRPr lang="en-US" sz="2400" dirty="0">
              <a:solidFill>
                <a:srgbClr val="241F1F"/>
              </a:solidFill>
              <a:effectLst/>
              <a:latin typeface="Times" pitchFamily="2" charset="0"/>
            </a:endParaRPr>
          </a:p>
          <a:p>
            <a:r>
              <a:rPr lang="en-US" sz="2400" dirty="0">
                <a:solidFill>
                  <a:srgbClr val="241F1F"/>
                </a:solidFill>
                <a:effectLst/>
                <a:latin typeface="Times" pitchFamily="2" charset="0"/>
              </a:rPr>
              <a:t>From time to time CPPD crystals are extruded into the joint where they excite an </a:t>
            </a:r>
            <a:r>
              <a:rPr lang="en-US" sz="2400" dirty="0">
                <a:solidFill>
                  <a:srgbClr val="FF0000"/>
                </a:solidFill>
                <a:effectLst/>
                <a:latin typeface="Times" pitchFamily="2" charset="0"/>
              </a:rPr>
              <a:t>inflammatory reaction </a:t>
            </a:r>
            <a:r>
              <a:rPr lang="en-US" sz="2400" dirty="0">
                <a:solidFill>
                  <a:srgbClr val="241F1F"/>
                </a:solidFill>
                <a:effectLst/>
                <a:latin typeface="Times" pitchFamily="2" charset="0"/>
              </a:rPr>
              <a:t>similar to gout.</a:t>
            </a:r>
          </a:p>
          <a:p>
            <a:endParaRPr lang="en-IQ" dirty="0"/>
          </a:p>
        </p:txBody>
      </p:sp>
    </p:spTree>
    <p:extLst>
      <p:ext uri="{BB962C8B-B14F-4D97-AF65-F5344CB8AC3E}">
        <p14:creationId xmlns:p14="http://schemas.microsoft.com/office/powerpoint/2010/main" val="1131762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0F41B79-036B-C8D4-C0D8-1211A53BCC12}"/>
              </a:ext>
            </a:extLst>
          </p:cNvPr>
          <p:cNvSpPr>
            <a:spLocks noGrp="1"/>
          </p:cNvSpPr>
          <p:nvPr>
            <p:ph type="title"/>
          </p:nvPr>
        </p:nvSpPr>
        <p:spPr/>
        <p:txBody>
          <a:bodyPr/>
          <a:lstStyle/>
          <a:p>
            <a:r>
              <a:rPr lang="en-US" dirty="0">
                <a:solidFill>
                  <a:srgbClr val="005490"/>
                </a:solidFill>
                <a:effectLst/>
                <a:latin typeface="Helvetica" pitchFamily="2" charset="0"/>
              </a:rPr>
              <a:t>Clinical features</a:t>
            </a:r>
            <a:br>
              <a:rPr lang="en-US" dirty="0">
                <a:solidFill>
                  <a:srgbClr val="005490"/>
                </a:solidFill>
                <a:effectLst/>
                <a:latin typeface="Helvetica" pitchFamily="2" charset="0"/>
              </a:rPr>
            </a:br>
            <a:endParaRPr lang="en-IQ" dirty="0"/>
          </a:p>
        </p:txBody>
      </p:sp>
      <p:sp>
        <p:nvSpPr>
          <p:cNvPr id="5" name="Content Placeholder 4">
            <a:extLst>
              <a:ext uri="{FF2B5EF4-FFF2-40B4-BE49-F238E27FC236}">
                <a16:creationId xmlns:a16="http://schemas.microsoft.com/office/drawing/2014/main" id="{F45E9B71-C58B-29EE-FFE3-4BB17FFC8CEA}"/>
              </a:ext>
            </a:extLst>
          </p:cNvPr>
          <p:cNvSpPr>
            <a:spLocks noGrp="1"/>
          </p:cNvSpPr>
          <p:nvPr>
            <p:ph sz="half" idx="1"/>
          </p:nvPr>
        </p:nvSpPr>
        <p:spPr>
          <a:xfrm>
            <a:off x="0" y="2060576"/>
            <a:ext cx="4125813" cy="4195763"/>
          </a:xfrm>
        </p:spPr>
        <p:txBody>
          <a:bodyPr/>
          <a:lstStyle/>
          <a:p>
            <a:r>
              <a:rPr lang="en-US" dirty="0">
                <a:effectLst/>
                <a:latin typeface="Times" pitchFamily="2" charset="0"/>
              </a:rPr>
              <a:t>The clinical disorder takes several forms, all of them appearing with increasing frequency in relation to age.</a:t>
            </a:r>
          </a:p>
          <a:p>
            <a:r>
              <a:rPr lang="en-US" dirty="0">
                <a:effectLst/>
                <a:latin typeface="Times" pitchFamily="2" charset="0"/>
              </a:rPr>
              <a:t> Most of the patients are women over the age of 60 years.</a:t>
            </a:r>
          </a:p>
          <a:p>
            <a:endParaRPr lang="en-IQ" dirty="0"/>
          </a:p>
        </p:txBody>
      </p:sp>
      <p:pic>
        <p:nvPicPr>
          <p:cNvPr id="2050" name="Picture 2" descr="What Is Pseudogout? Learn the Symptoms and Treatments">
            <a:extLst>
              <a:ext uri="{FF2B5EF4-FFF2-40B4-BE49-F238E27FC236}">
                <a16:creationId xmlns:a16="http://schemas.microsoft.com/office/drawing/2014/main" id="{EF1E8D32-F233-38FE-D824-F803364F5127}"/>
              </a:ext>
            </a:extLst>
          </p:cNvPr>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6382621" y="2731875"/>
            <a:ext cx="2132729" cy="1421819"/>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Pseudogout - Cause, Symptoms, Treatment">
            <a:extLst>
              <a:ext uri="{FF2B5EF4-FFF2-40B4-BE49-F238E27FC236}">
                <a16:creationId xmlns:a16="http://schemas.microsoft.com/office/drawing/2014/main" id="{62AF5428-E05E-53BD-EAC7-93DACD8792A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25813" y="1955698"/>
            <a:ext cx="5018187" cy="37148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3717893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6704D7-82EE-9A36-38D5-0D6F4BCFE461}"/>
              </a:ext>
            </a:extLst>
          </p:cNvPr>
          <p:cNvSpPr>
            <a:spLocks noGrp="1"/>
          </p:cNvSpPr>
          <p:nvPr>
            <p:ph type="title"/>
          </p:nvPr>
        </p:nvSpPr>
        <p:spPr/>
        <p:txBody>
          <a:bodyPr/>
          <a:lstStyle/>
          <a:p>
            <a:pPr algn="ctr"/>
            <a:r>
              <a:rPr lang="en-US" b="1" dirty="0">
                <a:solidFill>
                  <a:srgbClr val="FF0000"/>
                </a:solidFill>
                <a:latin typeface="Arial Rounded MT Bold" panose="020F0704030504030204" pitchFamily="34" charset="77"/>
              </a:rPr>
              <a:t>G</a:t>
            </a:r>
            <a:r>
              <a:rPr lang="en-IQ" b="1" dirty="0">
                <a:solidFill>
                  <a:srgbClr val="FF0000"/>
                </a:solidFill>
                <a:latin typeface="Arial Rounded MT Bold" panose="020F0704030504030204" pitchFamily="34" charset="77"/>
              </a:rPr>
              <a:t>out </a:t>
            </a:r>
          </a:p>
        </p:txBody>
      </p:sp>
      <p:sp>
        <p:nvSpPr>
          <p:cNvPr id="3" name="Content Placeholder 2">
            <a:extLst>
              <a:ext uri="{FF2B5EF4-FFF2-40B4-BE49-F238E27FC236}">
                <a16:creationId xmlns:a16="http://schemas.microsoft.com/office/drawing/2014/main" id="{A1130A64-A16B-64BB-2CDC-44A82C9444B3}"/>
              </a:ext>
            </a:extLst>
          </p:cNvPr>
          <p:cNvSpPr>
            <a:spLocks noGrp="1"/>
          </p:cNvSpPr>
          <p:nvPr>
            <p:ph sz="half" idx="1"/>
          </p:nvPr>
        </p:nvSpPr>
        <p:spPr>
          <a:xfrm>
            <a:off x="0" y="1600200"/>
            <a:ext cx="5638800" cy="4525963"/>
          </a:xfrm>
        </p:spPr>
        <p:txBody>
          <a:bodyPr>
            <a:normAutofit/>
          </a:bodyPr>
          <a:lstStyle/>
          <a:p>
            <a:r>
              <a:rPr lang="en-US" sz="2400" b="1" dirty="0">
                <a:latin typeface="Times" pitchFamily="2" charset="0"/>
              </a:rPr>
              <a:t>Hyper uricemia &amp;</a:t>
            </a:r>
            <a:r>
              <a:rPr lang="en-US" sz="2400" b="1" dirty="0" err="1">
                <a:latin typeface="Times" pitchFamily="2" charset="0"/>
              </a:rPr>
              <a:t>Depostion</a:t>
            </a:r>
            <a:r>
              <a:rPr lang="en-US" sz="2400" b="1" dirty="0">
                <a:latin typeface="Times" pitchFamily="2" charset="0"/>
              </a:rPr>
              <a:t> of monosodium urate crystals in joints with recurrent attacks of acute synovitis</a:t>
            </a:r>
            <a:endParaRPr lang="en-US" sz="2400" b="1" dirty="0">
              <a:effectLst/>
              <a:latin typeface="Times" pitchFamily="2" charset="0"/>
            </a:endParaRPr>
          </a:p>
          <a:p>
            <a:r>
              <a:rPr lang="en-US" sz="2400" b="1" dirty="0">
                <a:effectLst/>
                <a:latin typeface="Times" pitchFamily="2" charset="0"/>
              </a:rPr>
              <a:t>This is a disorder of purine metabolism characterized by </a:t>
            </a:r>
            <a:r>
              <a:rPr lang="en-US" sz="2400" b="1" dirty="0" err="1">
                <a:effectLst/>
                <a:latin typeface="Times" pitchFamily="2" charset="0"/>
              </a:rPr>
              <a:t>hyperuricaemia</a:t>
            </a:r>
            <a:r>
              <a:rPr lang="en-US" sz="2400" b="1" dirty="0">
                <a:effectLst/>
                <a:latin typeface="Times" pitchFamily="2" charset="0"/>
              </a:rPr>
              <a:t>, deposition of monosodium urate monohydrate crystals in joints and periarticular tissues and recurrent attacks of acute synovitis.</a:t>
            </a:r>
          </a:p>
          <a:p>
            <a:r>
              <a:rPr lang="en-US" sz="2400" b="1" dirty="0">
                <a:effectLst/>
                <a:latin typeface="Times" pitchFamily="2" charset="0"/>
              </a:rPr>
              <a:t>Late changes include cartilage degeneration, renal dysfunction and uric acid kidney stones.</a:t>
            </a:r>
          </a:p>
          <a:p>
            <a:endParaRPr lang="en-IQ" dirty="0"/>
          </a:p>
        </p:txBody>
      </p:sp>
      <p:pic>
        <p:nvPicPr>
          <p:cNvPr id="1026" name="Picture 2" descr="النقرس - الأعراض والأسباب - Mayo Clinic (مايو كلينك)">
            <a:extLst>
              <a:ext uri="{FF2B5EF4-FFF2-40B4-BE49-F238E27FC236}">
                <a16:creationId xmlns:a16="http://schemas.microsoft.com/office/drawing/2014/main" id="{B98E50A9-F8C8-EE52-43BC-CD5D8F9E79C2}"/>
              </a:ext>
            </a:extLst>
          </p:cNvPr>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tretch>
            <a:fillRect/>
          </a:stretch>
        </p:blipFill>
        <p:spPr bwMode="auto">
          <a:xfrm>
            <a:off x="5715000" y="1624713"/>
            <a:ext cx="3298825" cy="360857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622732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65686A-48A0-FD30-AC91-9AB23F5CC792}"/>
              </a:ext>
            </a:extLst>
          </p:cNvPr>
          <p:cNvSpPr>
            <a:spLocks noGrp="1"/>
          </p:cNvSpPr>
          <p:nvPr>
            <p:ph type="title"/>
          </p:nvPr>
        </p:nvSpPr>
        <p:spPr/>
        <p:txBody>
          <a:bodyPr/>
          <a:lstStyle/>
          <a:p>
            <a:r>
              <a:rPr lang="en-US" b="1" dirty="0">
                <a:solidFill>
                  <a:srgbClr val="FF0000"/>
                </a:solidFill>
                <a:effectLst/>
                <a:latin typeface="Arial Rounded MT Bold" panose="020F0704030504030204" pitchFamily="34" charset="77"/>
              </a:rPr>
              <a:t>Asymptomatic chondrocalcinosis</a:t>
            </a:r>
            <a:br>
              <a:rPr lang="en-US" dirty="0">
                <a:solidFill>
                  <a:srgbClr val="005490"/>
                </a:solidFill>
                <a:effectLst/>
                <a:latin typeface="Helvetica" pitchFamily="2" charset="0"/>
              </a:rPr>
            </a:br>
            <a:endParaRPr lang="en-IQ" dirty="0"/>
          </a:p>
        </p:txBody>
      </p:sp>
      <p:sp>
        <p:nvSpPr>
          <p:cNvPr id="3" name="Content Placeholder 2">
            <a:extLst>
              <a:ext uri="{FF2B5EF4-FFF2-40B4-BE49-F238E27FC236}">
                <a16:creationId xmlns:a16="http://schemas.microsoft.com/office/drawing/2014/main" id="{E8D0B955-FE57-9433-0BCA-6CA96805329F}"/>
              </a:ext>
            </a:extLst>
          </p:cNvPr>
          <p:cNvSpPr>
            <a:spLocks noGrp="1"/>
          </p:cNvSpPr>
          <p:nvPr>
            <p:ph sz="half" idx="1"/>
          </p:nvPr>
        </p:nvSpPr>
        <p:spPr>
          <a:xfrm>
            <a:off x="-1" y="1825624"/>
            <a:ext cx="5638801" cy="5032375"/>
          </a:xfrm>
        </p:spPr>
        <p:txBody>
          <a:bodyPr>
            <a:normAutofit/>
          </a:bodyPr>
          <a:lstStyle/>
          <a:p>
            <a:r>
              <a:rPr lang="en-US" dirty="0">
                <a:solidFill>
                  <a:srgbClr val="241F1F"/>
                </a:solidFill>
                <a:effectLst/>
                <a:latin typeface="Times" pitchFamily="2" charset="0"/>
              </a:rPr>
              <a:t>Calcification of the menisci is common in elderly people and is usually asymptomatic. When it is seen in association with osteoarthritis this does not necessarily imply cause and effect; both are common in elderly people and they are bound to be seen together in some patients.</a:t>
            </a:r>
          </a:p>
          <a:p>
            <a:r>
              <a:rPr lang="en-US" dirty="0">
                <a:solidFill>
                  <a:srgbClr val="241F1F"/>
                </a:solidFill>
                <a:effectLst/>
                <a:latin typeface="Times" pitchFamily="2" charset="0"/>
              </a:rPr>
              <a:t>X-rays may reveal chondrocalcinosis in other asymptomatic joints.</a:t>
            </a:r>
          </a:p>
          <a:p>
            <a:endParaRPr lang="en-IQ" dirty="0"/>
          </a:p>
        </p:txBody>
      </p:sp>
      <p:pic>
        <p:nvPicPr>
          <p:cNvPr id="3074" name="Picture 2" descr="Pseudogout and Its Treatment: Orthopedic Center for Sports Medicine: Sports  Medicine Physicians">
            <a:extLst>
              <a:ext uri="{FF2B5EF4-FFF2-40B4-BE49-F238E27FC236}">
                <a16:creationId xmlns:a16="http://schemas.microsoft.com/office/drawing/2014/main" id="{5DAB4D80-B58B-2CF2-D56C-C060DEEEAE09}"/>
              </a:ext>
            </a:extLst>
          </p:cNvPr>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5638800" y="2362200"/>
            <a:ext cx="3498850" cy="277298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6693615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0AA69F-D04C-FB82-4DF1-4BA0E8F2F5E5}"/>
              </a:ext>
            </a:extLst>
          </p:cNvPr>
          <p:cNvSpPr>
            <a:spLocks noGrp="1"/>
          </p:cNvSpPr>
          <p:nvPr>
            <p:ph type="title"/>
          </p:nvPr>
        </p:nvSpPr>
        <p:spPr>
          <a:xfrm>
            <a:off x="628650" y="104198"/>
            <a:ext cx="7886700" cy="1325563"/>
          </a:xfrm>
        </p:spPr>
        <p:txBody>
          <a:bodyPr/>
          <a:lstStyle/>
          <a:p>
            <a:r>
              <a:rPr lang="en-US" b="1" dirty="0">
                <a:solidFill>
                  <a:srgbClr val="FF0000"/>
                </a:solidFill>
                <a:effectLst/>
                <a:latin typeface="Arial Rounded MT Bold" panose="020F0704030504030204" pitchFamily="34" charset="77"/>
              </a:rPr>
              <a:t>Acute synovitis (pseudogout)</a:t>
            </a:r>
            <a:br>
              <a:rPr lang="en-US" dirty="0">
                <a:solidFill>
                  <a:srgbClr val="005490"/>
                </a:solidFill>
                <a:effectLst/>
                <a:latin typeface="Helvetica" pitchFamily="2" charset="0"/>
              </a:rPr>
            </a:br>
            <a:endParaRPr lang="en-IQ" dirty="0"/>
          </a:p>
        </p:txBody>
      </p:sp>
      <p:sp>
        <p:nvSpPr>
          <p:cNvPr id="3" name="Content Placeholder 2">
            <a:extLst>
              <a:ext uri="{FF2B5EF4-FFF2-40B4-BE49-F238E27FC236}">
                <a16:creationId xmlns:a16="http://schemas.microsoft.com/office/drawing/2014/main" id="{99D2C907-A66A-928F-6D3D-8F64E7134BD6}"/>
              </a:ext>
            </a:extLst>
          </p:cNvPr>
          <p:cNvSpPr>
            <a:spLocks noGrp="1"/>
          </p:cNvSpPr>
          <p:nvPr>
            <p:ph sz="half" idx="1"/>
          </p:nvPr>
        </p:nvSpPr>
        <p:spPr>
          <a:xfrm>
            <a:off x="0" y="912018"/>
            <a:ext cx="8991600" cy="5841784"/>
          </a:xfrm>
        </p:spPr>
        <p:txBody>
          <a:bodyPr>
            <a:normAutofit/>
          </a:bodyPr>
          <a:lstStyle/>
          <a:p>
            <a:r>
              <a:rPr lang="en-US" dirty="0">
                <a:solidFill>
                  <a:srgbClr val="241F1F"/>
                </a:solidFill>
                <a:effectLst/>
                <a:latin typeface="Times" pitchFamily="2" charset="0"/>
              </a:rPr>
              <a:t>The patient, typically a middle-aged woman, complains of acute pain and swelling in one of  the larger joints – usually the knee. </a:t>
            </a:r>
          </a:p>
          <a:p>
            <a:pPr marL="0" indent="0">
              <a:buNone/>
            </a:pPr>
            <a:r>
              <a:rPr lang="en-US" dirty="0">
                <a:solidFill>
                  <a:srgbClr val="241F1F"/>
                </a:solidFill>
                <a:effectLst/>
                <a:latin typeface="Times" pitchFamily="2" charset="0"/>
              </a:rPr>
              <a:t>Sometimes the attack is precipitated by a minor illness or operation.</a:t>
            </a:r>
          </a:p>
          <a:p>
            <a:pPr marL="0" indent="0">
              <a:buNone/>
            </a:pPr>
            <a:r>
              <a:rPr lang="en-US" dirty="0">
                <a:solidFill>
                  <a:srgbClr val="241F1F"/>
                </a:solidFill>
                <a:effectLst/>
                <a:latin typeface="Times" pitchFamily="2" charset="0"/>
              </a:rPr>
              <a:t>The joint is tense and inflamed, though usually not as acutely as in gout. Untreated the condition lasts for a few weeks and then subsides spontaneously.</a:t>
            </a:r>
          </a:p>
          <a:p>
            <a:r>
              <a:rPr lang="en-US" dirty="0">
                <a:solidFill>
                  <a:srgbClr val="241F1F"/>
                </a:solidFill>
                <a:effectLst/>
                <a:latin typeface="Times" pitchFamily="2" charset="0"/>
              </a:rPr>
              <a:t>X-rays may show signs of chondrocalcinosis, and the diagnosis can be confirmed by finding positive birefringent crystals in the synovial fluid</a:t>
            </a:r>
          </a:p>
          <a:p>
            <a:endParaRPr lang="en-IQ" dirty="0"/>
          </a:p>
        </p:txBody>
      </p:sp>
      <p:pic>
        <p:nvPicPr>
          <p:cNvPr id="4100" name="Picture 4" descr="Chondrocalcinosis: Knee Symptoms, Causes, Treatment, &amp; More">
            <a:extLst>
              <a:ext uri="{FF2B5EF4-FFF2-40B4-BE49-F238E27FC236}">
                <a16:creationId xmlns:a16="http://schemas.microsoft.com/office/drawing/2014/main" id="{18F0C6C6-173B-88EA-810B-4B91E1717326}"/>
              </a:ext>
            </a:extLst>
          </p:cNvPr>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5486400" y="3666908"/>
            <a:ext cx="3657600" cy="308689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2244568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9B2112-F244-5166-4D96-8196C51EB7A9}"/>
              </a:ext>
            </a:extLst>
          </p:cNvPr>
          <p:cNvSpPr>
            <a:spLocks noGrp="1"/>
          </p:cNvSpPr>
          <p:nvPr>
            <p:ph type="title"/>
          </p:nvPr>
        </p:nvSpPr>
        <p:spPr>
          <a:xfrm>
            <a:off x="1040844" y="263236"/>
            <a:ext cx="7886700" cy="701674"/>
          </a:xfrm>
        </p:spPr>
        <p:txBody>
          <a:bodyPr>
            <a:normAutofit fontScale="90000"/>
          </a:bodyPr>
          <a:lstStyle/>
          <a:p>
            <a:r>
              <a:rPr lang="en-US" b="1" dirty="0">
                <a:solidFill>
                  <a:srgbClr val="FF0000"/>
                </a:solidFill>
                <a:effectLst/>
                <a:latin typeface="Arial Rounded MT Bold" panose="020F0704030504030204" pitchFamily="34" charset="77"/>
              </a:rPr>
              <a:t>Chronic pyrophosphate arthropathy</a:t>
            </a:r>
            <a:br>
              <a:rPr lang="en-US" dirty="0">
                <a:solidFill>
                  <a:srgbClr val="FF0000"/>
                </a:solidFill>
                <a:effectLst/>
                <a:latin typeface="Arial Rounded MT Bold" panose="020F0704030504030204" pitchFamily="34" charset="77"/>
              </a:rPr>
            </a:br>
            <a:endParaRPr lang="en-IQ" dirty="0">
              <a:solidFill>
                <a:srgbClr val="FF0000"/>
              </a:solidFill>
              <a:latin typeface="Arial Rounded MT Bold" panose="020F0704030504030204" pitchFamily="34" charset="77"/>
            </a:endParaRPr>
          </a:p>
        </p:txBody>
      </p:sp>
      <p:sp>
        <p:nvSpPr>
          <p:cNvPr id="3" name="Content Placeholder 2">
            <a:extLst>
              <a:ext uri="{FF2B5EF4-FFF2-40B4-BE49-F238E27FC236}">
                <a16:creationId xmlns:a16="http://schemas.microsoft.com/office/drawing/2014/main" id="{30C4440E-FD80-39F0-276E-45B01C7B970E}"/>
              </a:ext>
            </a:extLst>
          </p:cNvPr>
          <p:cNvSpPr>
            <a:spLocks noGrp="1"/>
          </p:cNvSpPr>
          <p:nvPr>
            <p:ph sz="half" idx="1"/>
          </p:nvPr>
        </p:nvSpPr>
        <p:spPr>
          <a:xfrm>
            <a:off x="0" y="1066800"/>
            <a:ext cx="9296400" cy="5638800"/>
          </a:xfrm>
        </p:spPr>
        <p:txBody>
          <a:bodyPr/>
          <a:lstStyle/>
          <a:p>
            <a:r>
              <a:rPr lang="en-US" dirty="0">
                <a:solidFill>
                  <a:srgbClr val="241F1F"/>
                </a:solidFill>
                <a:effectLst/>
                <a:latin typeface="Times" pitchFamily="2" charset="0"/>
              </a:rPr>
              <a:t>The patient, usually an elderly woman, presents with polyarticular ‘osteoarthritis’ affecting the larger joints, including joints such as the ankles, shoulders or elbows where ‘primary’ osteoarthritis is seldom seen. </a:t>
            </a:r>
          </a:p>
          <a:p>
            <a:r>
              <a:rPr lang="en-US" dirty="0">
                <a:solidFill>
                  <a:srgbClr val="241F1F"/>
                </a:solidFill>
                <a:effectLst/>
                <a:latin typeface="Times" pitchFamily="2" charset="0"/>
              </a:rPr>
              <a:t>This is often diagnosed as  ‘generalized</a:t>
            </a:r>
            <a:r>
              <a:rPr lang="en-US" dirty="0">
                <a:solidFill>
                  <a:srgbClr val="241F1F"/>
                </a:solidFill>
                <a:latin typeface="Times" pitchFamily="2" charset="0"/>
              </a:rPr>
              <a:t> o</a:t>
            </a:r>
            <a:r>
              <a:rPr lang="en-US" dirty="0">
                <a:solidFill>
                  <a:srgbClr val="241F1F"/>
                </a:solidFill>
                <a:effectLst/>
                <a:latin typeface="Times" pitchFamily="2" charset="0"/>
              </a:rPr>
              <a:t>steoarthritis’ but the x-ray features are distinctive:</a:t>
            </a:r>
          </a:p>
          <a:p>
            <a:r>
              <a:rPr lang="en-US" dirty="0">
                <a:solidFill>
                  <a:srgbClr val="241F1F"/>
                </a:solidFill>
                <a:effectLst/>
                <a:latin typeface="Times" pitchFamily="2" charset="0"/>
              </a:rPr>
              <a:t>(a) unusual calcification in articular cartilage and menisci as well as the periarticular soft tissues; together with (b) progressive degeneration of the</a:t>
            </a:r>
          </a:p>
          <a:p>
            <a:pPr marL="0" indent="0">
              <a:buNone/>
            </a:pPr>
            <a:r>
              <a:rPr lang="en-US" dirty="0">
                <a:solidFill>
                  <a:srgbClr val="241F1F"/>
                </a:solidFill>
                <a:effectLst/>
                <a:latin typeface="Times" pitchFamily="2" charset="0"/>
              </a:rPr>
              <a:t>articular surfaces.</a:t>
            </a:r>
          </a:p>
          <a:p>
            <a:endParaRPr lang="en-IQ" dirty="0"/>
          </a:p>
        </p:txBody>
      </p:sp>
      <p:pic>
        <p:nvPicPr>
          <p:cNvPr id="5" name="Content Placeholder 4">
            <a:extLst>
              <a:ext uri="{FF2B5EF4-FFF2-40B4-BE49-F238E27FC236}">
                <a16:creationId xmlns:a16="http://schemas.microsoft.com/office/drawing/2014/main" id="{3570D3F0-72D0-1C5E-0B60-E1DD4B469213}"/>
              </a:ext>
            </a:extLst>
          </p:cNvPr>
          <p:cNvPicPr>
            <a:picLocks noGrp="1" noChangeAspect="1"/>
          </p:cNvPicPr>
          <p:nvPr>
            <p:ph sz="half" idx="2"/>
          </p:nvPr>
        </p:nvPicPr>
        <p:blipFill>
          <a:blip r:embed="rId2"/>
          <a:stretch>
            <a:fillRect/>
          </a:stretch>
        </p:blipFill>
        <p:spPr>
          <a:xfrm>
            <a:off x="6324600" y="7239000"/>
            <a:ext cx="3213100" cy="4292600"/>
          </a:xfrm>
          <a:prstGeom prst="rect">
            <a:avLst/>
          </a:prstGeom>
        </p:spPr>
      </p:pic>
      <p:pic>
        <p:nvPicPr>
          <p:cNvPr id="5122" name="Picture 2" descr="Chondrocalcinosis appearance in the (a) left knee and (b) right... |  Download Scientific Diagram">
            <a:extLst>
              <a:ext uri="{FF2B5EF4-FFF2-40B4-BE49-F238E27FC236}">
                <a16:creationId xmlns:a16="http://schemas.microsoft.com/office/drawing/2014/main" id="{FC3FB1CF-F71C-3347-8ED0-3BB23D36554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81200" y="3913909"/>
            <a:ext cx="6946344" cy="268085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649474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276D156A-C04D-49DE-638D-3F4F4D3DCC2C}"/>
              </a:ext>
            </a:extLst>
          </p:cNvPr>
          <p:cNvSpPr>
            <a:spLocks noGrp="1"/>
          </p:cNvSpPr>
          <p:nvPr>
            <p:ph type="title"/>
          </p:nvPr>
        </p:nvSpPr>
        <p:spPr/>
        <p:txBody>
          <a:bodyPr/>
          <a:lstStyle/>
          <a:p>
            <a:r>
              <a:rPr lang="en-US" dirty="0">
                <a:solidFill>
                  <a:srgbClr val="FF0000"/>
                </a:solidFill>
                <a:effectLst/>
                <a:latin typeface="Arial Rounded MT Bold" panose="020F0704030504030204" pitchFamily="34" charset="77"/>
              </a:rPr>
              <a:t>Diagnosis</a:t>
            </a:r>
            <a:br>
              <a:rPr lang="en-US" dirty="0">
                <a:solidFill>
                  <a:srgbClr val="005490"/>
                </a:solidFill>
                <a:effectLst/>
                <a:latin typeface="Helvetica" pitchFamily="2" charset="0"/>
              </a:rPr>
            </a:br>
            <a:endParaRPr lang="en-IQ" dirty="0"/>
          </a:p>
        </p:txBody>
      </p:sp>
      <p:sp>
        <p:nvSpPr>
          <p:cNvPr id="6" name="Content Placeholder 5">
            <a:extLst>
              <a:ext uri="{FF2B5EF4-FFF2-40B4-BE49-F238E27FC236}">
                <a16:creationId xmlns:a16="http://schemas.microsoft.com/office/drawing/2014/main" id="{05829157-507C-F226-1967-8FBFA821BA96}"/>
              </a:ext>
            </a:extLst>
          </p:cNvPr>
          <p:cNvSpPr>
            <a:spLocks noGrp="1"/>
          </p:cNvSpPr>
          <p:nvPr>
            <p:ph idx="1"/>
          </p:nvPr>
        </p:nvSpPr>
        <p:spPr/>
        <p:txBody>
          <a:bodyPr/>
          <a:lstStyle/>
          <a:p>
            <a:pPr marL="0" indent="0">
              <a:lnSpc>
                <a:spcPct val="100000"/>
              </a:lnSpc>
              <a:buNone/>
            </a:pPr>
            <a:r>
              <a:rPr lang="en-US" dirty="0">
                <a:solidFill>
                  <a:srgbClr val="241F1F"/>
                </a:solidFill>
                <a:effectLst/>
                <a:latin typeface="Times" pitchFamily="2" charset="0"/>
              </a:rPr>
              <a:t>1. Pseudogout must be distinguished from other acute inflammatory disorders such as </a:t>
            </a:r>
            <a:r>
              <a:rPr lang="en-US" dirty="0">
                <a:solidFill>
                  <a:srgbClr val="FF0000"/>
                </a:solidFill>
                <a:effectLst/>
                <a:latin typeface="Times" pitchFamily="2" charset="0"/>
              </a:rPr>
              <a:t>gout and infection</a:t>
            </a:r>
            <a:r>
              <a:rPr lang="en-US" dirty="0">
                <a:solidFill>
                  <a:srgbClr val="241F1F"/>
                </a:solidFill>
                <a:effectLst/>
                <a:latin typeface="Times" pitchFamily="2" charset="0"/>
              </a:rPr>
              <a:t>.</a:t>
            </a:r>
          </a:p>
          <a:p>
            <a:pPr marL="0" indent="0">
              <a:buNone/>
            </a:pPr>
            <a:r>
              <a:rPr lang="en-US" dirty="0">
                <a:solidFill>
                  <a:srgbClr val="241F1F"/>
                </a:solidFill>
                <a:effectLst/>
                <a:latin typeface="Times" pitchFamily="2" charset="0"/>
              </a:rPr>
              <a:t>2. Diagnosis rests on identifying the characteristic </a:t>
            </a:r>
            <a:r>
              <a:rPr lang="en-US" dirty="0">
                <a:solidFill>
                  <a:srgbClr val="FF0000"/>
                </a:solidFill>
                <a:effectLst/>
                <a:latin typeface="Times" pitchFamily="2" charset="0"/>
              </a:rPr>
              <a:t>crystals in synovial fluid.</a:t>
            </a:r>
          </a:p>
          <a:p>
            <a:pPr marL="0" indent="0">
              <a:buNone/>
            </a:pPr>
            <a:r>
              <a:rPr lang="en-US" dirty="0">
                <a:solidFill>
                  <a:srgbClr val="241F1F"/>
                </a:solidFill>
                <a:effectLst/>
                <a:latin typeface="Times" pitchFamily="2" charset="0"/>
              </a:rPr>
              <a:t>3. Chronic pyrophosphate arthropathy can resemble other types of polyarticular arthritis and will come into the differential diagnosis of </a:t>
            </a:r>
            <a:r>
              <a:rPr lang="en-US" dirty="0">
                <a:solidFill>
                  <a:srgbClr val="FF0000"/>
                </a:solidFill>
                <a:effectLst/>
                <a:latin typeface="Times" pitchFamily="2" charset="0"/>
              </a:rPr>
              <a:t>rheumatoid arthritis and polyarticular osteoarthritis</a:t>
            </a:r>
          </a:p>
          <a:p>
            <a:endParaRPr lang="en-IQ" dirty="0"/>
          </a:p>
        </p:txBody>
      </p:sp>
    </p:spTree>
    <p:extLst>
      <p:ext uri="{BB962C8B-B14F-4D97-AF65-F5344CB8AC3E}">
        <p14:creationId xmlns:p14="http://schemas.microsoft.com/office/powerpoint/2010/main" val="12308929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sz="half" idx="1"/>
          </p:nvPr>
        </p:nvSpPr>
        <p:spPr>
          <a:solidFill>
            <a:schemeClr val="bg1">
              <a:lumMod val="95000"/>
            </a:schemeClr>
          </a:solidFill>
        </p:spPr>
        <p:txBody>
          <a:bodyPr/>
          <a:lstStyle/>
          <a:p>
            <a:r>
              <a:rPr lang="en-US" dirty="0">
                <a:solidFill>
                  <a:srgbClr val="FF0000"/>
                </a:solidFill>
              </a:rPr>
              <a:t>Gout</a:t>
            </a:r>
          </a:p>
          <a:p>
            <a:r>
              <a:rPr lang="en-US" dirty="0"/>
              <a:t>Small joints</a:t>
            </a:r>
          </a:p>
          <a:p>
            <a:r>
              <a:rPr lang="en-US" dirty="0"/>
              <a:t>Intense pain</a:t>
            </a:r>
          </a:p>
          <a:p>
            <a:r>
              <a:rPr lang="en-US" dirty="0"/>
              <a:t>Inflamed joint</a:t>
            </a:r>
          </a:p>
          <a:p>
            <a:r>
              <a:rPr lang="en-US" dirty="0"/>
              <a:t>Hyperuricemia</a:t>
            </a:r>
          </a:p>
          <a:p>
            <a:r>
              <a:rPr lang="en-US" dirty="0"/>
              <a:t>Uric acid crystals</a:t>
            </a:r>
          </a:p>
        </p:txBody>
      </p:sp>
      <p:sp>
        <p:nvSpPr>
          <p:cNvPr id="4" name="Content Placeholder 3"/>
          <p:cNvSpPr>
            <a:spLocks noGrp="1"/>
          </p:cNvSpPr>
          <p:nvPr>
            <p:ph sz="half" idx="2"/>
          </p:nvPr>
        </p:nvSpPr>
        <p:spPr>
          <a:solidFill>
            <a:schemeClr val="bg1">
              <a:lumMod val="95000"/>
            </a:schemeClr>
          </a:solidFill>
        </p:spPr>
        <p:txBody>
          <a:bodyPr/>
          <a:lstStyle/>
          <a:p>
            <a:r>
              <a:rPr lang="en-US" dirty="0">
                <a:solidFill>
                  <a:srgbClr val="FF0000"/>
                </a:solidFill>
              </a:rPr>
              <a:t>Psudogout</a:t>
            </a:r>
          </a:p>
          <a:p>
            <a:r>
              <a:rPr lang="en-US" dirty="0"/>
              <a:t>Large joints</a:t>
            </a:r>
          </a:p>
          <a:p>
            <a:r>
              <a:rPr lang="en-US" dirty="0"/>
              <a:t>Moderate pain</a:t>
            </a:r>
          </a:p>
          <a:p>
            <a:r>
              <a:rPr lang="en-US" dirty="0"/>
              <a:t>Swollen joint</a:t>
            </a:r>
          </a:p>
          <a:p>
            <a:r>
              <a:rPr lang="en-US" dirty="0"/>
              <a:t>Chondrocalcinosis</a:t>
            </a:r>
          </a:p>
          <a:p>
            <a:r>
              <a:rPr lang="en-US" dirty="0" err="1"/>
              <a:t>Ca</a:t>
            </a:r>
            <a:r>
              <a:rPr lang="en-US" dirty="0"/>
              <a:t> pyrophosphate crystals</a:t>
            </a:r>
          </a:p>
        </p:txBody>
      </p:sp>
    </p:spTree>
    <p:extLst>
      <p:ext uri="{BB962C8B-B14F-4D97-AF65-F5344CB8AC3E}">
        <p14:creationId xmlns:p14="http://schemas.microsoft.com/office/powerpoint/2010/main" val="269024137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FF0000"/>
                </a:solidFill>
                <a:effectLst/>
                <a:latin typeface="Arial Rounded MT Bold" panose="020F0704030504030204" pitchFamily="34" charset="77"/>
              </a:rPr>
              <a:t>Treatment</a:t>
            </a:r>
            <a:br>
              <a:rPr lang="en-US" dirty="0">
                <a:solidFill>
                  <a:srgbClr val="005490"/>
                </a:solidFill>
                <a:effectLst/>
                <a:latin typeface="Helvetica" pitchFamily="2" charset="0"/>
              </a:rPr>
            </a:br>
            <a:endParaRPr lang="en-US" dirty="0"/>
          </a:p>
        </p:txBody>
      </p:sp>
      <p:sp>
        <p:nvSpPr>
          <p:cNvPr id="3" name="Content Placeholder 2"/>
          <p:cNvSpPr>
            <a:spLocks noGrp="1"/>
          </p:cNvSpPr>
          <p:nvPr>
            <p:ph idx="1"/>
          </p:nvPr>
        </p:nvSpPr>
        <p:spPr>
          <a:xfrm>
            <a:off x="0" y="1825625"/>
            <a:ext cx="9144000" cy="4351338"/>
          </a:xfrm>
        </p:spPr>
        <p:txBody>
          <a:bodyPr>
            <a:normAutofit/>
          </a:bodyPr>
          <a:lstStyle/>
          <a:p>
            <a:r>
              <a:rPr lang="en-US" sz="2400" b="1" dirty="0">
                <a:effectLst/>
                <a:latin typeface="Times" pitchFamily="2" charset="0"/>
              </a:rPr>
              <a:t>The treatment of pseudogout is similar to that of classic gout: </a:t>
            </a:r>
          </a:p>
          <a:p>
            <a:pPr marL="0" indent="0">
              <a:buNone/>
            </a:pPr>
            <a:r>
              <a:rPr lang="en-US" sz="2400" b="1" dirty="0">
                <a:effectLst/>
                <a:latin typeface="Times" pitchFamily="2" charset="0"/>
              </a:rPr>
              <a:t>1-Acute symptoms treated by rest, NSAIDs, joint aspiration and intra-articular injection of corticosteroid.</a:t>
            </a:r>
          </a:p>
          <a:p>
            <a:pPr marL="0" indent="0">
              <a:buNone/>
            </a:pPr>
            <a:r>
              <a:rPr lang="en-US" sz="2400" b="1" dirty="0">
                <a:effectLst/>
                <a:latin typeface="Times" pitchFamily="2" charset="0"/>
              </a:rPr>
              <a:t>2-Chronic pyrophosphate arthropathy is treated like osteoarthritis.</a:t>
            </a:r>
          </a:p>
          <a:p>
            <a:pPr marL="0" indent="0">
              <a:buNone/>
            </a:pPr>
            <a:endParaRPr lang="en-US" sz="2000" dirty="0"/>
          </a:p>
        </p:txBody>
      </p:sp>
      <p:pic>
        <p:nvPicPr>
          <p:cNvPr id="1028" name="Picture 4" descr="Cortisone Knee Injections London | Knee Injections London | Cortisone London">
            <a:extLst>
              <a:ext uri="{FF2B5EF4-FFF2-40B4-BE49-F238E27FC236}">
                <a16:creationId xmlns:a16="http://schemas.microsoft.com/office/drawing/2014/main" id="{83DF1435-5717-9567-A88D-56AF4ED383B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82732" y="3429000"/>
            <a:ext cx="3526632" cy="3429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9880840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604568-596B-4C38-6C3A-660AC7760282}"/>
              </a:ext>
            </a:extLst>
          </p:cNvPr>
          <p:cNvSpPr>
            <a:spLocks noGrp="1"/>
          </p:cNvSpPr>
          <p:nvPr>
            <p:ph type="title"/>
          </p:nvPr>
        </p:nvSpPr>
        <p:spPr/>
        <p:txBody>
          <a:bodyPr>
            <a:normAutofit/>
          </a:bodyPr>
          <a:lstStyle/>
          <a:p>
            <a:pPr algn="ctr"/>
            <a:r>
              <a:rPr lang="en-US" sz="5400" b="1" dirty="0">
                <a:solidFill>
                  <a:srgbClr val="FF0000"/>
                </a:solidFill>
                <a:latin typeface="Arial Rounded MT Bold" panose="020F0704030504030204" pitchFamily="34" charset="77"/>
              </a:rPr>
              <a:t>T</a:t>
            </a:r>
            <a:r>
              <a:rPr lang="en-IQ" sz="5400" b="1" dirty="0">
                <a:solidFill>
                  <a:srgbClr val="FF0000"/>
                </a:solidFill>
                <a:latin typeface="Arial Rounded MT Bold" panose="020F0704030504030204" pitchFamily="34" charset="77"/>
              </a:rPr>
              <a:t>hank you</a:t>
            </a:r>
          </a:p>
        </p:txBody>
      </p:sp>
      <p:pic>
        <p:nvPicPr>
          <p:cNvPr id="7170" name="Picture 2" descr="Free: Orthopaedic Tree Logo - nohat.cc">
            <a:extLst>
              <a:ext uri="{FF2B5EF4-FFF2-40B4-BE49-F238E27FC236}">
                <a16:creationId xmlns:a16="http://schemas.microsoft.com/office/drawing/2014/main" id="{0D69E90A-42BB-A305-E3F1-64530F50CA06}"/>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219200" y="1825624"/>
            <a:ext cx="5867400" cy="50323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5883210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43000" y="1307000"/>
            <a:ext cx="6781800" cy="509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a:extLst>
              <a:ext uri="{FF2B5EF4-FFF2-40B4-BE49-F238E27FC236}">
                <a16:creationId xmlns:a16="http://schemas.microsoft.com/office/drawing/2014/main" id="{863CFD2A-AA7C-8E08-5B1D-EAA84448AEDA}"/>
              </a:ext>
            </a:extLst>
          </p:cNvPr>
          <p:cNvSpPr txBox="1"/>
          <p:nvPr/>
        </p:nvSpPr>
        <p:spPr>
          <a:xfrm>
            <a:off x="1981200" y="459335"/>
            <a:ext cx="6248400" cy="523220"/>
          </a:xfrm>
          <a:prstGeom prst="rect">
            <a:avLst/>
          </a:prstGeom>
          <a:noFill/>
        </p:spPr>
        <p:txBody>
          <a:bodyPr wrap="square">
            <a:spAutoFit/>
          </a:bodyPr>
          <a:lstStyle/>
          <a:p>
            <a:r>
              <a:rPr lang="en-US" sz="2800" b="1" dirty="0">
                <a:solidFill>
                  <a:srgbClr val="FF0000"/>
                </a:solidFill>
                <a:latin typeface="Arial Rounded MT Bold" panose="020F0704030504030204" pitchFamily="34" charset="77"/>
              </a:rPr>
              <a:t>P</a:t>
            </a:r>
            <a:r>
              <a:rPr lang="en-IQ" sz="2800" b="1" dirty="0">
                <a:solidFill>
                  <a:srgbClr val="FF0000"/>
                </a:solidFill>
                <a:latin typeface="Arial Rounded MT Bold" panose="020F0704030504030204" pitchFamily="34" charset="77"/>
              </a:rPr>
              <a:t>athology  &amp; pathogenesis</a:t>
            </a:r>
            <a:endParaRPr lang="en-IQ" sz="2800" dirty="0"/>
          </a:p>
        </p:txBody>
      </p:sp>
    </p:spTree>
    <p:extLst>
      <p:ext uri="{BB962C8B-B14F-4D97-AF65-F5344CB8AC3E}">
        <p14:creationId xmlns:p14="http://schemas.microsoft.com/office/powerpoint/2010/main" val="293438776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64B997-8B47-2E51-A3DD-FD3D2FF9305C}"/>
              </a:ext>
            </a:extLst>
          </p:cNvPr>
          <p:cNvSpPr>
            <a:spLocks noGrp="1"/>
          </p:cNvSpPr>
          <p:nvPr>
            <p:ph type="title"/>
          </p:nvPr>
        </p:nvSpPr>
        <p:spPr/>
        <p:txBody>
          <a:bodyPr/>
          <a:lstStyle/>
          <a:p>
            <a:pPr algn="ctr"/>
            <a:r>
              <a:rPr lang="en-US" b="1" dirty="0">
                <a:solidFill>
                  <a:srgbClr val="FF0000"/>
                </a:solidFill>
                <a:latin typeface="Arial Rounded MT Bold" panose="020F0704030504030204" pitchFamily="34" charset="77"/>
              </a:rPr>
              <a:t>P</a:t>
            </a:r>
            <a:r>
              <a:rPr lang="en-IQ" b="1" dirty="0">
                <a:solidFill>
                  <a:srgbClr val="FF0000"/>
                </a:solidFill>
                <a:latin typeface="Arial Rounded MT Bold" panose="020F0704030504030204" pitchFamily="34" charset="77"/>
              </a:rPr>
              <a:t>athology  &amp; pathogenesis</a:t>
            </a:r>
          </a:p>
        </p:txBody>
      </p:sp>
      <p:pic>
        <p:nvPicPr>
          <p:cNvPr id="2050" name="Picture 2" descr="Hyperuricemia and Gout">
            <a:extLst>
              <a:ext uri="{FF2B5EF4-FFF2-40B4-BE49-F238E27FC236}">
                <a16:creationId xmlns:a16="http://schemas.microsoft.com/office/drawing/2014/main" id="{5C34FCDE-9F12-8DDB-355F-498CD348EF77}"/>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bwMode="auto">
          <a:xfrm>
            <a:off x="1371600" y="1447800"/>
            <a:ext cx="7143750" cy="536574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3621526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4FC4DE-44C1-E986-EDDE-6D69807D4318}"/>
              </a:ext>
            </a:extLst>
          </p:cNvPr>
          <p:cNvSpPr>
            <a:spLocks noGrp="1"/>
          </p:cNvSpPr>
          <p:nvPr>
            <p:ph type="title"/>
          </p:nvPr>
        </p:nvSpPr>
        <p:spPr/>
        <p:txBody>
          <a:bodyPr>
            <a:normAutofit/>
          </a:bodyPr>
          <a:lstStyle/>
          <a:p>
            <a:r>
              <a:rPr lang="en-US" dirty="0">
                <a:solidFill>
                  <a:srgbClr val="005490"/>
                </a:solidFill>
                <a:effectLst/>
                <a:latin typeface="Helvetica" pitchFamily="2" charset="0"/>
              </a:rPr>
              <a:t>Clinical gout</a:t>
            </a:r>
            <a:br>
              <a:rPr lang="en-US" dirty="0">
                <a:solidFill>
                  <a:srgbClr val="005490"/>
                </a:solidFill>
                <a:effectLst/>
                <a:latin typeface="Helvetica" pitchFamily="2" charset="0"/>
              </a:rPr>
            </a:br>
            <a:endParaRPr lang="en-IQ" dirty="0"/>
          </a:p>
        </p:txBody>
      </p:sp>
      <p:sp>
        <p:nvSpPr>
          <p:cNvPr id="3" name="Content Placeholder 2">
            <a:extLst>
              <a:ext uri="{FF2B5EF4-FFF2-40B4-BE49-F238E27FC236}">
                <a16:creationId xmlns:a16="http://schemas.microsoft.com/office/drawing/2014/main" id="{646BF18F-4E4E-A5F9-D514-DB44A3094046}"/>
              </a:ext>
            </a:extLst>
          </p:cNvPr>
          <p:cNvSpPr>
            <a:spLocks noGrp="1"/>
          </p:cNvSpPr>
          <p:nvPr>
            <p:ph sz="half" idx="1"/>
          </p:nvPr>
        </p:nvSpPr>
        <p:spPr>
          <a:xfrm>
            <a:off x="457199" y="1600200"/>
            <a:ext cx="4641275" cy="4525963"/>
          </a:xfrm>
        </p:spPr>
        <p:txBody>
          <a:bodyPr>
            <a:normAutofit/>
          </a:bodyPr>
          <a:lstStyle/>
          <a:p>
            <a:r>
              <a:rPr lang="en-US" dirty="0">
                <a:solidFill>
                  <a:srgbClr val="241F1F"/>
                </a:solidFill>
                <a:effectLst/>
                <a:latin typeface="Times" pitchFamily="2" charset="0"/>
              </a:rPr>
              <a:t>Urate crystals are deposited in minute clumps in connective tissue, including articular cartilage; the</a:t>
            </a:r>
          </a:p>
          <a:p>
            <a:r>
              <a:rPr lang="en-US" dirty="0">
                <a:solidFill>
                  <a:srgbClr val="241F1F"/>
                </a:solidFill>
                <a:effectLst/>
                <a:latin typeface="Times" pitchFamily="2" charset="0"/>
              </a:rPr>
              <a:t>commonest sites are the small joints of the hands and feet. </a:t>
            </a:r>
          </a:p>
          <a:p>
            <a:r>
              <a:rPr lang="en-US" dirty="0">
                <a:solidFill>
                  <a:srgbClr val="241F1F"/>
                </a:solidFill>
                <a:effectLst/>
                <a:latin typeface="Times" pitchFamily="2" charset="0"/>
              </a:rPr>
              <a:t>For months, perhaps years, they remain inert. Then, possibly as a result of local trauma, the needle-like crystals are dispersed into the joint and the surrounding tissues where they excite an acute inflammatory reaction</a:t>
            </a:r>
          </a:p>
          <a:p>
            <a:endParaRPr lang="en-IQ" dirty="0"/>
          </a:p>
        </p:txBody>
      </p:sp>
      <p:pic>
        <p:nvPicPr>
          <p:cNvPr id="3074" name="Picture 2" descr="Gout: Symptoms, Diagnosis, and Treatment | Preferred Foot &amp; Ankle">
            <a:extLst>
              <a:ext uri="{FF2B5EF4-FFF2-40B4-BE49-F238E27FC236}">
                <a16:creationId xmlns:a16="http://schemas.microsoft.com/office/drawing/2014/main" id="{96EF118C-4CD3-3672-D475-7C3CA9023E3D}"/>
              </a:ext>
            </a:extLst>
          </p:cNvPr>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5099050" y="1600200"/>
            <a:ext cx="4038600" cy="4191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240911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5F24C9-ACDE-170F-ADCE-7905C1542082}"/>
              </a:ext>
            </a:extLst>
          </p:cNvPr>
          <p:cNvSpPr>
            <a:spLocks noGrp="1"/>
          </p:cNvSpPr>
          <p:nvPr>
            <p:ph type="title"/>
          </p:nvPr>
        </p:nvSpPr>
        <p:spPr/>
        <p:txBody>
          <a:bodyPr/>
          <a:lstStyle/>
          <a:p>
            <a:endParaRPr lang="en-IQ"/>
          </a:p>
        </p:txBody>
      </p:sp>
      <p:sp>
        <p:nvSpPr>
          <p:cNvPr id="3" name="Content Placeholder 2">
            <a:extLst>
              <a:ext uri="{FF2B5EF4-FFF2-40B4-BE49-F238E27FC236}">
                <a16:creationId xmlns:a16="http://schemas.microsoft.com/office/drawing/2014/main" id="{25B0D823-BC91-37C1-124C-EED7B9F9C14D}"/>
              </a:ext>
            </a:extLst>
          </p:cNvPr>
          <p:cNvSpPr>
            <a:spLocks noGrp="1"/>
          </p:cNvSpPr>
          <p:nvPr>
            <p:ph sz="half" idx="1"/>
          </p:nvPr>
        </p:nvSpPr>
        <p:spPr>
          <a:xfrm>
            <a:off x="1" y="1600200"/>
            <a:ext cx="6151776" cy="4525963"/>
          </a:xfrm>
        </p:spPr>
        <p:txBody>
          <a:bodyPr/>
          <a:lstStyle/>
          <a:p>
            <a:r>
              <a:rPr lang="en-US" sz="4000" b="1" dirty="0">
                <a:solidFill>
                  <a:srgbClr val="241F1F"/>
                </a:solidFill>
                <a:effectLst/>
                <a:latin typeface="Times" pitchFamily="2" charset="0"/>
              </a:rPr>
              <a:t>common sites are around the metatarsophalangeal joints of the big toes, the Achilles tendons, the olecranon bursae and the pinnae of the ears.</a:t>
            </a:r>
          </a:p>
          <a:p>
            <a:endParaRPr lang="en-IQ" dirty="0"/>
          </a:p>
        </p:txBody>
      </p:sp>
      <p:pic>
        <p:nvPicPr>
          <p:cNvPr id="5" name="Content Placeholder 4">
            <a:extLst>
              <a:ext uri="{FF2B5EF4-FFF2-40B4-BE49-F238E27FC236}">
                <a16:creationId xmlns:a16="http://schemas.microsoft.com/office/drawing/2014/main" id="{08CB7572-9F64-90B0-7AFE-A770080A2427}"/>
              </a:ext>
            </a:extLst>
          </p:cNvPr>
          <p:cNvPicPr>
            <a:picLocks noGrp="1" noChangeAspect="1"/>
          </p:cNvPicPr>
          <p:nvPr>
            <p:ph sz="half" idx="2"/>
          </p:nvPr>
        </p:nvPicPr>
        <p:blipFill>
          <a:blip r:embed="rId2"/>
          <a:stretch>
            <a:fillRect/>
          </a:stretch>
        </p:blipFill>
        <p:spPr>
          <a:xfrm>
            <a:off x="5757306" y="3863179"/>
            <a:ext cx="3356401" cy="1583208"/>
          </a:xfrm>
          <a:prstGeom prst="rect">
            <a:avLst/>
          </a:prstGeom>
        </p:spPr>
      </p:pic>
      <p:pic>
        <p:nvPicPr>
          <p:cNvPr id="6" name="Picture 5">
            <a:extLst>
              <a:ext uri="{FF2B5EF4-FFF2-40B4-BE49-F238E27FC236}">
                <a16:creationId xmlns:a16="http://schemas.microsoft.com/office/drawing/2014/main" id="{7794AFAA-A35D-F8F6-5E1E-14D4784269B2}"/>
              </a:ext>
            </a:extLst>
          </p:cNvPr>
          <p:cNvPicPr>
            <a:picLocks noChangeAspect="1"/>
          </p:cNvPicPr>
          <p:nvPr/>
        </p:nvPicPr>
        <p:blipFill>
          <a:blip r:embed="rId3"/>
          <a:stretch>
            <a:fillRect/>
          </a:stretch>
        </p:blipFill>
        <p:spPr>
          <a:xfrm>
            <a:off x="7560791" y="1969875"/>
            <a:ext cx="1583208" cy="1583208"/>
          </a:xfrm>
          <a:prstGeom prst="rect">
            <a:avLst/>
          </a:prstGeom>
        </p:spPr>
      </p:pic>
      <p:pic>
        <p:nvPicPr>
          <p:cNvPr id="7" name="Picture 6">
            <a:extLst>
              <a:ext uri="{FF2B5EF4-FFF2-40B4-BE49-F238E27FC236}">
                <a16:creationId xmlns:a16="http://schemas.microsoft.com/office/drawing/2014/main" id="{E7EA665C-8F72-EEE4-B941-3B57EBD4A8EC}"/>
              </a:ext>
            </a:extLst>
          </p:cNvPr>
          <p:cNvPicPr>
            <a:picLocks noChangeAspect="1"/>
          </p:cNvPicPr>
          <p:nvPr/>
        </p:nvPicPr>
        <p:blipFill>
          <a:blip r:embed="rId4"/>
          <a:stretch>
            <a:fillRect/>
          </a:stretch>
        </p:blipFill>
        <p:spPr>
          <a:xfrm>
            <a:off x="5852300" y="1969874"/>
            <a:ext cx="1583208" cy="1583208"/>
          </a:xfrm>
          <a:prstGeom prst="rect">
            <a:avLst/>
          </a:prstGeom>
        </p:spPr>
      </p:pic>
    </p:spTree>
    <p:extLst>
      <p:ext uri="{BB962C8B-B14F-4D97-AF65-F5344CB8AC3E}">
        <p14:creationId xmlns:p14="http://schemas.microsoft.com/office/powerpoint/2010/main" val="123412785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FF1745-A17D-29B2-F896-53F1EE7DC284}"/>
              </a:ext>
            </a:extLst>
          </p:cNvPr>
          <p:cNvSpPr>
            <a:spLocks noGrp="1"/>
          </p:cNvSpPr>
          <p:nvPr>
            <p:ph type="title"/>
          </p:nvPr>
        </p:nvSpPr>
        <p:spPr/>
        <p:txBody>
          <a:bodyPr>
            <a:normAutofit/>
          </a:bodyPr>
          <a:lstStyle/>
          <a:p>
            <a:pPr algn="ctr"/>
            <a:r>
              <a:rPr lang="en-US" b="1" dirty="0">
                <a:solidFill>
                  <a:srgbClr val="FF0000"/>
                </a:solidFill>
                <a:effectLst/>
                <a:latin typeface="Arial Rounded MT Bold" panose="020F0704030504030204" pitchFamily="34" charset="77"/>
              </a:rPr>
              <a:t>Classification</a:t>
            </a:r>
            <a:br>
              <a:rPr lang="en-US" dirty="0">
                <a:solidFill>
                  <a:srgbClr val="005490"/>
                </a:solidFill>
                <a:effectLst/>
                <a:latin typeface="Helvetica" pitchFamily="2" charset="0"/>
              </a:rPr>
            </a:br>
            <a:endParaRPr lang="en-IQ" dirty="0"/>
          </a:p>
        </p:txBody>
      </p:sp>
      <p:sp>
        <p:nvSpPr>
          <p:cNvPr id="3" name="Content Placeholder 2">
            <a:extLst>
              <a:ext uri="{FF2B5EF4-FFF2-40B4-BE49-F238E27FC236}">
                <a16:creationId xmlns:a16="http://schemas.microsoft.com/office/drawing/2014/main" id="{2F6D5DAD-9EA6-2639-A9F4-95E7EBA90734}"/>
              </a:ext>
            </a:extLst>
          </p:cNvPr>
          <p:cNvSpPr>
            <a:spLocks noGrp="1"/>
          </p:cNvSpPr>
          <p:nvPr>
            <p:ph sz="half" idx="1"/>
          </p:nvPr>
        </p:nvSpPr>
        <p:spPr>
          <a:xfrm>
            <a:off x="1" y="1600200"/>
            <a:ext cx="4807525" cy="4525963"/>
          </a:xfrm>
        </p:spPr>
        <p:txBody>
          <a:bodyPr>
            <a:normAutofit/>
          </a:bodyPr>
          <a:lstStyle/>
          <a:p>
            <a:r>
              <a:rPr lang="en-US" b="1" dirty="0">
                <a:solidFill>
                  <a:srgbClr val="FF0000"/>
                </a:solidFill>
                <a:effectLst/>
                <a:latin typeface="Times" pitchFamily="2" charset="0"/>
              </a:rPr>
              <a:t>Primary gout (95% of cases)</a:t>
            </a:r>
          </a:p>
          <a:p>
            <a:r>
              <a:rPr lang="en-US" b="1" dirty="0">
                <a:solidFill>
                  <a:srgbClr val="FF0000"/>
                </a:solidFill>
                <a:effectLst/>
                <a:latin typeface="Times" pitchFamily="2" charset="0"/>
              </a:rPr>
              <a:t> </a:t>
            </a:r>
            <a:r>
              <a:rPr lang="en-US" dirty="0">
                <a:solidFill>
                  <a:srgbClr val="241F1F"/>
                </a:solidFill>
                <a:effectLst/>
                <a:latin typeface="Times" pitchFamily="2" charset="0"/>
              </a:rPr>
              <a:t>occurs in the absence of any obvious cause and may be due to constitutional under-excretion (the vast majority) or over-production of urate. </a:t>
            </a:r>
            <a:endParaRPr lang="en-IQ" dirty="0"/>
          </a:p>
        </p:txBody>
      </p:sp>
      <p:sp>
        <p:nvSpPr>
          <p:cNvPr id="4" name="Content Placeholder 3">
            <a:extLst>
              <a:ext uri="{FF2B5EF4-FFF2-40B4-BE49-F238E27FC236}">
                <a16:creationId xmlns:a16="http://schemas.microsoft.com/office/drawing/2014/main" id="{C010C55D-4039-F87B-C379-5A50F9DF45F4}"/>
              </a:ext>
            </a:extLst>
          </p:cNvPr>
          <p:cNvSpPr>
            <a:spLocks noGrp="1"/>
          </p:cNvSpPr>
          <p:nvPr>
            <p:ph sz="half" idx="2"/>
          </p:nvPr>
        </p:nvSpPr>
        <p:spPr>
          <a:xfrm>
            <a:off x="4572000" y="1600200"/>
            <a:ext cx="4571999" cy="4525963"/>
          </a:xfrm>
        </p:spPr>
        <p:txBody>
          <a:bodyPr>
            <a:normAutofit/>
          </a:bodyPr>
          <a:lstStyle/>
          <a:p>
            <a:r>
              <a:rPr lang="en-US" b="1" dirty="0">
                <a:solidFill>
                  <a:srgbClr val="FF0000"/>
                </a:solidFill>
                <a:effectLst/>
                <a:latin typeface="Times" pitchFamily="2" charset="0"/>
              </a:rPr>
              <a:t>Secondary gout (5%) </a:t>
            </a:r>
          </a:p>
          <a:p>
            <a:r>
              <a:rPr lang="en-US" dirty="0">
                <a:solidFill>
                  <a:srgbClr val="241F1F"/>
                </a:solidFill>
                <a:effectLst/>
                <a:latin typeface="Times" pitchFamily="2" charset="0"/>
              </a:rPr>
              <a:t>results from prolonged </a:t>
            </a:r>
            <a:r>
              <a:rPr lang="en-US" dirty="0" err="1">
                <a:solidFill>
                  <a:srgbClr val="241F1F"/>
                </a:solidFill>
                <a:effectLst/>
                <a:latin typeface="Times" pitchFamily="2" charset="0"/>
              </a:rPr>
              <a:t>hyperuricaemia</a:t>
            </a:r>
            <a:r>
              <a:rPr lang="en-US" dirty="0">
                <a:solidFill>
                  <a:srgbClr val="241F1F"/>
                </a:solidFill>
                <a:effectLst/>
                <a:latin typeface="Times" pitchFamily="2" charset="0"/>
              </a:rPr>
              <a:t> due to acquired disorders such as myeloproliferative diseases, administration of diuretics or renal failure.</a:t>
            </a:r>
          </a:p>
          <a:p>
            <a:endParaRPr lang="en-IQ" dirty="0"/>
          </a:p>
        </p:txBody>
      </p:sp>
    </p:spTree>
    <p:extLst>
      <p:ext uri="{BB962C8B-B14F-4D97-AF65-F5344CB8AC3E}">
        <p14:creationId xmlns:p14="http://schemas.microsoft.com/office/powerpoint/2010/main" val="395225384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E82F4F-4F44-094E-0071-3EC75FE55101}"/>
              </a:ext>
            </a:extLst>
          </p:cNvPr>
          <p:cNvSpPr>
            <a:spLocks noGrp="1"/>
          </p:cNvSpPr>
          <p:nvPr>
            <p:ph type="title"/>
          </p:nvPr>
        </p:nvSpPr>
        <p:spPr/>
        <p:txBody>
          <a:bodyPr/>
          <a:lstStyle/>
          <a:p>
            <a:endParaRPr lang="en-IQ"/>
          </a:p>
        </p:txBody>
      </p:sp>
      <p:sp>
        <p:nvSpPr>
          <p:cNvPr id="3" name="Content Placeholder 2">
            <a:extLst>
              <a:ext uri="{FF2B5EF4-FFF2-40B4-BE49-F238E27FC236}">
                <a16:creationId xmlns:a16="http://schemas.microsoft.com/office/drawing/2014/main" id="{413A2343-8427-24E3-1645-91AD6250E888}"/>
              </a:ext>
            </a:extLst>
          </p:cNvPr>
          <p:cNvSpPr>
            <a:spLocks noGrp="1"/>
          </p:cNvSpPr>
          <p:nvPr>
            <p:ph sz="half" idx="1"/>
          </p:nvPr>
        </p:nvSpPr>
        <p:spPr>
          <a:xfrm>
            <a:off x="0" y="1600200"/>
            <a:ext cx="5703158" cy="4525963"/>
          </a:xfrm>
        </p:spPr>
        <p:txBody>
          <a:bodyPr>
            <a:normAutofit/>
          </a:bodyPr>
          <a:lstStyle/>
          <a:p>
            <a:r>
              <a:rPr lang="en-US" dirty="0">
                <a:solidFill>
                  <a:srgbClr val="005490"/>
                </a:solidFill>
                <a:effectLst/>
                <a:latin typeface="Helvetica" pitchFamily="2" charset="0"/>
              </a:rPr>
              <a:t>Clinical features</a:t>
            </a:r>
          </a:p>
          <a:p>
            <a:r>
              <a:rPr lang="en-US" dirty="0">
                <a:solidFill>
                  <a:srgbClr val="241F1F"/>
                </a:solidFill>
                <a:effectLst/>
                <a:latin typeface="Times" pitchFamily="2" charset="0"/>
              </a:rPr>
              <a:t>Patients are usually men over the age of 30 years.</a:t>
            </a:r>
          </a:p>
          <a:p>
            <a:r>
              <a:rPr lang="en-US" dirty="0">
                <a:solidFill>
                  <a:srgbClr val="241F1F"/>
                </a:solidFill>
                <a:effectLst/>
                <a:latin typeface="Times" pitchFamily="2" charset="0"/>
              </a:rPr>
              <a:t>Often there is a family history of gout.</a:t>
            </a:r>
          </a:p>
          <a:p>
            <a:r>
              <a:rPr lang="en-US" dirty="0">
                <a:solidFill>
                  <a:srgbClr val="241F1F"/>
                </a:solidFill>
                <a:effectLst/>
                <a:latin typeface="Times" pitchFamily="2" charset="0"/>
              </a:rPr>
              <a:t> It is much commoner in Caucasian than in Black African peoples; </a:t>
            </a:r>
          </a:p>
          <a:p>
            <a:r>
              <a:rPr lang="en-US" dirty="0">
                <a:solidFill>
                  <a:srgbClr val="241F1F"/>
                </a:solidFill>
                <a:latin typeface="Times" pitchFamily="2" charset="0"/>
              </a:rPr>
              <a:t>Its </a:t>
            </a:r>
            <a:r>
              <a:rPr lang="en-US" dirty="0">
                <a:solidFill>
                  <a:srgbClr val="241F1F"/>
                </a:solidFill>
                <a:effectLst/>
                <a:latin typeface="Times" pitchFamily="2" charset="0"/>
              </a:rPr>
              <a:t>more</a:t>
            </a:r>
            <a:r>
              <a:rPr lang="en-US" dirty="0">
                <a:solidFill>
                  <a:srgbClr val="241F1F"/>
                </a:solidFill>
                <a:latin typeface="Times" pitchFamily="2" charset="0"/>
              </a:rPr>
              <a:t> </a:t>
            </a:r>
            <a:r>
              <a:rPr lang="en-US" dirty="0">
                <a:solidFill>
                  <a:srgbClr val="241F1F"/>
                </a:solidFill>
                <a:effectLst/>
                <a:latin typeface="Times" pitchFamily="2" charset="0"/>
              </a:rPr>
              <a:t>wide spread in men than in women (the ratio may be as high as 20:1) and it is seldom seen before the menopause in females.</a:t>
            </a:r>
          </a:p>
          <a:p>
            <a:endParaRPr lang="en-US" dirty="0">
              <a:solidFill>
                <a:srgbClr val="241F1F"/>
              </a:solidFill>
              <a:effectLst/>
              <a:latin typeface="Times" pitchFamily="2" charset="0"/>
            </a:endParaRPr>
          </a:p>
          <a:p>
            <a:endParaRPr lang="en-IQ" dirty="0"/>
          </a:p>
        </p:txBody>
      </p:sp>
      <p:pic>
        <p:nvPicPr>
          <p:cNvPr id="5" name="Picture 2" descr="Is gout a risk factor for COVID-19?">
            <a:extLst>
              <a:ext uri="{FF2B5EF4-FFF2-40B4-BE49-F238E27FC236}">
                <a16:creationId xmlns:a16="http://schemas.microsoft.com/office/drawing/2014/main" id="{438EEE27-FF41-DC7E-AAB4-93E9F6C48FDF}"/>
              </a:ext>
            </a:extLst>
          </p:cNvPr>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5703158" y="2357834"/>
            <a:ext cx="3409950" cy="301069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1725083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830201-5139-6461-F3B0-A7DFD9EB7E5A}"/>
              </a:ext>
            </a:extLst>
          </p:cNvPr>
          <p:cNvSpPr>
            <a:spLocks noGrp="1"/>
          </p:cNvSpPr>
          <p:nvPr>
            <p:ph type="title"/>
          </p:nvPr>
        </p:nvSpPr>
        <p:spPr/>
        <p:txBody>
          <a:bodyPr>
            <a:normAutofit/>
          </a:bodyPr>
          <a:lstStyle/>
          <a:p>
            <a:r>
              <a:rPr lang="en-US" dirty="0">
                <a:solidFill>
                  <a:srgbClr val="005490"/>
                </a:solidFill>
                <a:effectLst/>
                <a:latin typeface="Helvetica" pitchFamily="2" charset="0"/>
              </a:rPr>
              <a:t>The acute attack</a:t>
            </a:r>
            <a:br>
              <a:rPr lang="en-US" dirty="0">
                <a:solidFill>
                  <a:srgbClr val="005490"/>
                </a:solidFill>
                <a:effectLst/>
                <a:latin typeface="Helvetica" pitchFamily="2" charset="0"/>
              </a:rPr>
            </a:br>
            <a:endParaRPr lang="en-IQ" dirty="0"/>
          </a:p>
        </p:txBody>
      </p:sp>
      <p:sp>
        <p:nvSpPr>
          <p:cNvPr id="3" name="Content Placeholder 2">
            <a:extLst>
              <a:ext uri="{FF2B5EF4-FFF2-40B4-BE49-F238E27FC236}">
                <a16:creationId xmlns:a16="http://schemas.microsoft.com/office/drawing/2014/main" id="{CAB64421-CFA9-0CC8-AB96-C43B9B336321}"/>
              </a:ext>
            </a:extLst>
          </p:cNvPr>
          <p:cNvSpPr>
            <a:spLocks noGrp="1"/>
          </p:cNvSpPr>
          <p:nvPr>
            <p:ph sz="half" idx="1"/>
          </p:nvPr>
        </p:nvSpPr>
        <p:spPr>
          <a:xfrm>
            <a:off x="0" y="1600200"/>
            <a:ext cx="6705600" cy="4525963"/>
          </a:xfrm>
        </p:spPr>
        <p:txBody>
          <a:bodyPr>
            <a:normAutofit/>
          </a:bodyPr>
          <a:lstStyle/>
          <a:p>
            <a:r>
              <a:rPr lang="en-US" dirty="0">
                <a:solidFill>
                  <a:srgbClr val="241F1F"/>
                </a:solidFill>
                <a:effectLst/>
                <a:latin typeface="Times" pitchFamily="2" charset="0"/>
              </a:rPr>
              <a:t>The sudden onset of severe joint pain which lasts for 1–2 weeks is typical of acute gout which is usually spontaneous or  precipitated by minor trauma, operation, unaccustomed exercise or alcohol. </a:t>
            </a:r>
          </a:p>
          <a:p>
            <a:r>
              <a:rPr lang="en-US" dirty="0">
                <a:solidFill>
                  <a:srgbClr val="241F1F"/>
                </a:solidFill>
                <a:effectLst/>
                <a:latin typeface="Times" pitchFamily="2" charset="0"/>
              </a:rPr>
              <a:t>The commonest sites are the metatarsophalangeal joint of the big toe, the ankle and finger joints and the olecranon bursa. </a:t>
            </a:r>
          </a:p>
          <a:p>
            <a:r>
              <a:rPr lang="en-US" dirty="0">
                <a:solidFill>
                  <a:srgbClr val="241F1F"/>
                </a:solidFill>
                <a:effectLst/>
                <a:latin typeface="Times" pitchFamily="2" charset="0"/>
              </a:rPr>
              <a:t>The</a:t>
            </a:r>
            <a:r>
              <a:rPr lang="en-US" dirty="0">
                <a:solidFill>
                  <a:srgbClr val="241F1F"/>
                </a:solidFill>
                <a:latin typeface="Times" pitchFamily="2" charset="0"/>
              </a:rPr>
              <a:t> </a:t>
            </a:r>
            <a:r>
              <a:rPr lang="en-US" dirty="0">
                <a:solidFill>
                  <a:srgbClr val="241F1F"/>
                </a:solidFill>
                <a:effectLst/>
                <a:latin typeface="Times" pitchFamily="2" charset="0"/>
              </a:rPr>
              <a:t>skin looks red and shiny and</a:t>
            </a:r>
            <a:r>
              <a:rPr lang="en-US" dirty="0">
                <a:solidFill>
                  <a:srgbClr val="241F1F"/>
                </a:solidFill>
                <a:latin typeface="Times" pitchFamily="2" charset="0"/>
              </a:rPr>
              <a:t> </a:t>
            </a:r>
            <a:r>
              <a:rPr lang="en-US" dirty="0">
                <a:solidFill>
                  <a:srgbClr val="241F1F"/>
                </a:solidFill>
                <a:effectLst/>
                <a:latin typeface="Times" pitchFamily="2" charset="0"/>
              </a:rPr>
              <a:t>swelling. The joint feels hot and extremely tender, suggesting a cellulitis or septic arthritis. Sometimes</a:t>
            </a:r>
          </a:p>
          <a:p>
            <a:r>
              <a:rPr lang="en-US" dirty="0">
                <a:solidFill>
                  <a:srgbClr val="241F1F"/>
                </a:solidFill>
                <a:effectLst/>
                <a:latin typeface="Times" pitchFamily="2" charset="0"/>
              </a:rPr>
              <a:t>the only feature is acute pain and tenderness in the</a:t>
            </a:r>
          </a:p>
          <a:p>
            <a:r>
              <a:rPr lang="en-US" dirty="0">
                <a:solidFill>
                  <a:srgbClr val="241F1F"/>
                </a:solidFill>
                <a:effectLst/>
                <a:latin typeface="Times" pitchFamily="2" charset="0"/>
              </a:rPr>
              <a:t>heel or the sole of the foot.</a:t>
            </a:r>
          </a:p>
          <a:p>
            <a:endParaRPr lang="en-IQ" dirty="0"/>
          </a:p>
        </p:txBody>
      </p:sp>
      <p:pic>
        <p:nvPicPr>
          <p:cNvPr id="5" name="Content Placeholder 4">
            <a:extLst>
              <a:ext uri="{FF2B5EF4-FFF2-40B4-BE49-F238E27FC236}">
                <a16:creationId xmlns:a16="http://schemas.microsoft.com/office/drawing/2014/main" id="{879035B6-F6E3-A478-A48B-358660E7241E}"/>
              </a:ext>
            </a:extLst>
          </p:cNvPr>
          <p:cNvPicPr>
            <a:picLocks noGrp="1" noChangeAspect="1"/>
          </p:cNvPicPr>
          <p:nvPr>
            <p:ph sz="half" idx="2"/>
          </p:nvPr>
        </p:nvPicPr>
        <p:blipFill>
          <a:blip r:embed="rId2"/>
          <a:stretch>
            <a:fillRect/>
          </a:stretch>
        </p:blipFill>
        <p:spPr>
          <a:xfrm>
            <a:off x="7017327" y="1600200"/>
            <a:ext cx="2133600" cy="1006415"/>
          </a:xfrm>
          <a:prstGeom prst="rect">
            <a:avLst/>
          </a:prstGeom>
        </p:spPr>
      </p:pic>
      <p:pic>
        <p:nvPicPr>
          <p:cNvPr id="6" name="Picture 5">
            <a:extLst>
              <a:ext uri="{FF2B5EF4-FFF2-40B4-BE49-F238E27FC236}">
                <a16:creationId xmlns:a16="http://schemas.microsoft.com/office/drawing/2014/main" id="{7D148292-A3EB-951B-9361-8CDE38AA4A5E}"/>
              </a:ext>
            </a:extLst>
          </p:cNvPr>
          <p:cNvPicPr>
            <a:picLocks noChangeAspect="1"/>
          </p:cNvPicPr>
          <p:nvPr/>
        </p:nvPicPr>
        <p:blipFill>
          <a:blip r:embed="rId3"/>
          <a:stretch>
            <a:fillRect/>
          </a:stretch>
        </p:blipFill>
        <p:spPr>
          <a:xfrm>
            <a:off x="7371773" y="2789177"/>
            <a:ext cx="1308100" cy="1308100"/>
          </a:xfrm>
          <a:prstGeom prst="rect">
            <a:avLst/>
          </a:prstGeom>
        </p:spPr>
      </p:pic>
      <p:pic>
        <p:nvPicPr>
          <p:cNvPr id="7" name="Picture 6">
            <a:extLst>
              <a:ext uri="{FF2B5EF4-FFF2-40B4-BE49-F238E27FC236}">
                <a16:creationId xmlns:a16="http://schemas.microsoft.com/office/drawing/2014/main" id="{D43AFBC7-2938-3DBF-7DED-40562DCB4275}"/>
              </a:ext>
            </a:extLst>
          </p:cNvPr>
          <p:cNvPicPr>
            <a:picLocks noChangeAspect="1"/>
          </p:cNvPicPr>
          <p:nvPr/>
        </p:nvPicPr>
        <p:blipFill>
          <a:blip r:embed="rId4"/>
          <a:stretch>
            <a:fillRect/>
          </a:stretch>
        </p:blipFill>
        <p:spPr>
          <a:xfrm>
            <a:off x="7378700" y="4495800"/>
            <a:ext cx="1308100" cy="1308100"/>
          </a:xfrm>
          <a:prstGeom prst="rect">
            <a:avLst/>
          </a:prstGeom>
        </p:spPr>
      </p:pic>
    </p:spTree>
    <p:extLst>
      <p:ext uri="{BB962C8B-B14F-4D97-AF65-F5344CB8AC3E}">
        <p14:creationId xmlns:p14="http://schemas.microsoft.com/office/powerpoint/2010/main" val="299966970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541</TotalTime>
  <Words>1467</Words>
  <Application>Microsoft Macintosh PowerPoint</Application>
  <PresentationFormat>On-screen Show (4:3)</PresentationFormat>
  <Paragraphs>110</Paragraphs>
  <Slides>26</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26</vt:i4>
      </vt:variant>
    </vt:vector>
  </HeadingPairs>
  <TitlesOfParts>
    <vt:vector size="33" baseType="lpstr">
      <vt:lpstr>Arial</vt:lpstr>
      <vt:lpstr>Arial Rounded MT Bold</vt:lpstr>
      <vt:lpstr>Calibri</vt:lpstr>
      <vt:lpstr>Calibri Light</vt:lpstr>
      <vt:lpstr>Helvetica</vt:lpstr>
      <vt:lpstr>Times</vt:lpstr>
      <vt:lpstr>Office Theme</vt:lpstr>
      <vt:lpstr>Crystal deposition disorders (gout and pseudogout)</vt:lpstr>
      <vt:lpstr>Gout </vt:lpstr>
      <vt:lpstr>PowerPoint Presentation</vt:lpstr>
      <vt:lpstr>Pathology  &amp; pathogenesis</vt:lpstr>
      <vt:lpstr>Clinical gout </vt:lpstr>
      <vt:lpstr>PowerPoint Presentation</vt:lpstr>
      <vt:lpstr>Classification </vt:lpstr>
      <vt:lpstr>PowerPoint Presentation</vt:lpstr>
      <vt:lpstr>The acute attack </vt:lpstr>
      <vt:lpstr>Chronic gout </vt:lpstr>
      <vt:lpstr>X-rays </vt:lpstr>
      <vt:lpstr>Differential diagnosis </vt:lpstr>
      <vt:lpstr> Treatment of The acute attack </vt:lpstr>
      <vt:lpstr>Local steroid injection</vt:lpstr>
      <vt:lpstr>Interval therapy </vt:lpstr>
      <vt:lpstr>Surgery</vt:lpstr>
      <vt:lpstr>Calcium pyrophosphate dihydrate arthropathy (CPPD)</vt:lpstr>
      <vt:lpstr>Pathology </vt:lpstr>
      <vt:lpstr>Clinical features </vt:lpstr>
      <vt:lpstr>Asymptomatic chondrocalcinosis </vt:lpstr>
      <vt:lpstr>Acute synovitis (pseudogout) </vt:lpstr>
      <vt:lpstr>Chronic pyrophosphate arthropathy </vt:lpstr>
      <vt:lpstr>Diagnosis </vt:lpstr>
      <vt:lpstr>PowerPoint Presentation</vt:lpstr>
      <vt:lpstr>Treatment </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Crystal deposition disorders</dc:title>
  <dc:creator>raed</dc:creator>
  <cp:lastModifiedBy>ahmed al-shamari</cp:lastModifiedBy>
  <cp:revision>70</cp:revision>
  <dcterms:created xsi:type="dcterms:W3CDTF">2018-12-19T07:28:11Z</dcterms:created>
  <dcterms:modified xsi:type="dcterms:W3CDTF">2023-11-22T18:33:50Z</dcterms:modified>
</cp:coreProperties>
</file>