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67D5-B4A5-4EE5-9FDA-B4A998EEF7A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88ED-6011-49B3-8C74-FC1C867BC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8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67D5-B4A5-4EE5-9FDA-B4A998EEF7A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88ED-6011-49B3-8C74-FC1C867BC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7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67D5-B4A5-4EE5-9FDA-B4A998EEF7A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88ED-6011-49B3-8C74-FC1C867BC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8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67D5-B4A5-4EE5-9FDA-B4A998EEF7A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88ED-6011-49B3-8C74-FC1C867BC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79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67D5-B4A5-4EE5-9FDA-B4A998EEF7A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88ED-6011-49B3-8C74-FC1C867BC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0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67D5-B4A5-4EE5-9FDA-B4A998EEF7A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88ED-6011-49B3-8C74-FC1C867BC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4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67D5-B4A5-4EE5-9FDA-B4A998EEF7A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88ED-6011-49B3-8C74-FC1C867BC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6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67D5-B4A5-4EE5-9FDA-B4A998EEF7A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88ED-6011-49B3-8C74-FC1C867BC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67D5-B4A5-4EE5-9FDA-B4A998EEF7A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88ED-6011-49B3-8C74-FC1C867BC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76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67D5-B4A5-4EE5-9FDA-B4A998EEF7A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88ED-6011-49B3-8C74-FC1C867BC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49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67D5-B4A5-4EE5-9FDA-B4A998EEF7A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88ED-6011-49B3-8C74-FC1C867BC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6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367D5-B4A5-4EE5-9FDA-B4A998EEF7A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988ED-6011-49B3-8C74-FC1C867BC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8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Poliomyelitis</a:t>
            </a:r>
            <a:endParaRPr lang="en-US" altLang="en-US" b="1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05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91" y="695466"/>
            <a:ext cx="11693237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i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polio eradication program: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en-US" b="1" i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Mopping up: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altLang="en-US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all remote or hard to reach areas or areas with low vaccine coverage.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551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944" y="385495"/>
            <a:ext cx="11651673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i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polio eradication program: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en-US" sz="3200" b="1" i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AFP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acute flaccid paralysis surveillance system)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1/100000/year for those &lt;15 years (40%)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Diagnosis as early as possible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Admission to hospital within the first two weeks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stool samples (24048 hours apart)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kit, deep freeze, sent to central lab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872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3454" y="289219"/>
            <a:ext cx="1156854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en-US" b="1" i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i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polio eradication program: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AFP</a:t>
            </a:r>
            <a:r>
              <a:rPr lang="en-US" alt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result will be negative when both stool exams are good and negative.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should be continue for 3 successive years to announce the country as eradicated from polio.</a:t>
            </a:r>
            <a:endParaRPr lang="en-US" altLang="en-U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989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509" y="0"/>
            <a:ext cx="11457709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i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polio eradication </a:t>
            </a:r>
            <a:r>
              <a:rPr lang="en-US" altLang="en-US" sz="3200" b="1" i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program: </a:t>
            </a:r>
            <a:r>
              <a:rPr lang="en-US" alt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AFP</a:t>
            </a:r>
            <a:r>
              <a:rPr lang="en-US" altLang="en-US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will be </a:t>
            </a:r>
            <a:r>
              <a:rPr lang="en-US" altLang="en-US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</a:t>
            </a:r>
            <a:r>
              <a:rPr lang="en-US" altLang="en-US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if: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Failed to achieve 1/100000 cases of AFP/ year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of the stool sample is positive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one sample arrived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is negative and the other is bad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r>
              <a:rPr lang="en-US" altLang="en-US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should be a 60</a:t>
            </a:r>
            <a:r>
              <a:rPr lang="en-US" altLang="en-US" sz="26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day exam: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If </a:t>
            </a:r>
            <a:r>
              <a:rPr lang="en-US" altLang="en-US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exam is positive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If </a:t>
            </a:r>
            <a:r>
              <a:rPr lang="en-US" altLang="en-US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patient is lost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If </a:t>
            </a:r>
            <a:r>
              <a:rPr lang="en-US" altLang="en-US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patient died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Then the results will be </a:t>
            </a:r>
            <a:r>
              <a:rPr lang="en-US" altLang="en-US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</a:t>
            </a:r>
            <a:r>
              <a:rPr lang="en-US" altLang="en-US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2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901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963" y="151088"/>
            <a:ext cx="11679382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i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en-US" b="1" i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Viral </a:t>
            </a:r>
            <a:r>
              <a:rPr lang="en-US" altLang="en-US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infection, acute onset of flaccid paralysis can occur in 3 clinical presentations: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Asymptomatic: 90-95%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Abortive illness: 4-8% flu- like illness due to viremia, 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Paralytic polio: &lt;1% Classified as</a:t>
            </a:r>
            <a:r>
              <a:rPr lang="en-US" altLang="en-US" sz="2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minor illness: fever, malaise headache, nausea and vomiting, this may progress to  :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en-US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illness: severe muscle pain and stiffness of the neck and the back followed by the flaccid paralysis which is asymmetrical, permanent and with no sensory involvement.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en-US" sz="3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284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0741" y="752624"/>
            <a:ext cx="5590517" cy="535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26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364" y="117693"/>
            <a:ext cx="11554691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Infectious agent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Polio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virus (genus Enterovirus). </a:t>
            </a:r>
            <a:r>
              <a:rPr lang="en-US" alt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Pico</a:t>
            </a:r>
            <a:r>
              <a:rPr lang="en-US" altLang="en-US" sz="2800" b="1" u="sng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rna</a:t>
            </a:r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Viraede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1, 2 and 3,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cause paralysis but mostly 1,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commonly 3, and rarely 2.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and 3 are associated with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vaccine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polio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Pathogenesis</a:t>
            </a:r>
            <a:r>
              <a:rPr lang="en-US" altLang="en-US" sz="32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GIT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</a:t>
            </a:r>
            <a:r>
              <a:rPr lang="en-US" altLang="en-US" sz="28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viremia:</a:t>
            </a:r>
            <a:endParaRPr lang="en-US" altLang="en-US" sz="28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Reticulo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-endothelial system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viremia: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Brain stem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Anterior horn cells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Basal ganglion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Cranial nerves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82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255" y="377088"/>
            <a:ext cx="11873345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Occurrence: </a:t>
            </a:r>
            <a:endParaRPr lang="en-US" altLang="en-US" sz="3200" b="1" u="sng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en-US" sz="3200" b="1" i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 to the EPI it was common but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decreasing because of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immunization &amp;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eradication program, occur sporadically or as epidemics usually in areas of low sanitation and low vaccine coverage.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Few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cases of vaccine polio occur every year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800" b="1" u="sng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M.O.T.: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Feco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-oral from person to person or by common source especially in low hygienic level.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800" i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147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1" y="250954"/>
            <a:ext cx="11817927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1" i="1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Incubation period</a:t>
            </a:r>
            <a:r>
              <a:rPr kumimoji="0" lang="en-US" altLang="en-US" sz="280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7-14 days (3-35).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P.O.C.</a:t>
            </a:r>
            <a:r>
              <a:rPr kumimoji="0" lang="en-US" altLang="en-US" sz="280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 Not precisely defined but transmission is possible as long as the virus is excreted in the feces.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kern="0" dirty="0" smtClean="0">
              <a:solidFill>
                <a:sysClr val="windowText" lastClr="00000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u="sng" kern="0" dirty="0" smtClean="0">
                <a:solidFill>
                  <a:sysClr val="windowText" lastClr="000000"/>
                </a:solidFill>
              </a:rPr>
              <a:t>Susceptibility</a:t>
            </a:r>
            <a:r>
              <a:rPr lang="en-US" sz="3200" b="1" u="sng" kern="0" dirty="0">
                <a:solidFill>
                  <a:sysClr val="windowText" lastClr="000000"/>
                </a:solidFill>
              </a:rPr>
              <a:t>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kern="0" dirty="0">
              <a:solidFill>
                <a:sysClr val="windowText" lastClr="00000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kern="0" dirty="0">
                <a:solidFill>
                  <a:sysClr val="windowText" lastClr="000000"/>
                </a:solidFill>
              </a:rPr>
              <a:t> </a:t>
            </a:r>
            <a:r>
              <a:rPr 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Universal with some triggering factors: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8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I.M injection during the incubation period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Tonsillectomy:-- bulbar paralysis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Pregnancy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Vaccine polio 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Shifting of age </a:t>
            </a:r>
            <a:r>
              <a:rPr lang="en-US" sz="28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Susceptibility</a:t>
            </a:r>
            <a:endParaRPr lang="en-US" sz="28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20083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946" y="103111"/>
            <a:ext cx="11554691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Educate the people about M.O.T.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Vaccine 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OPV &amp; IPV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immunization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en-US" sz="3600" b="1" i="1" u="sng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i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r>
              <a:rPr lang="en-US" altLang="en-US" sz="3600" b="1" i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to WHO (1A)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Isolation and enteric precautions</a:t>
            </a:r>
            <a:endParaRPr lang="fr-FR" alt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Concurrent </a:t>
            </a:r>
            <a:r>
              <a:rPr lang="fr-FR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dis-infectants</a:t>
            </a:r>
            <a:endParaRPr lang="fr-FR" alt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Quarantin: none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Investigations &amp; protection of contacts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treatment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en-US" sz="3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085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345" y="390758"/>
            <a:ext cx="11526982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polio eradication program: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en-US" b="1" i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Routine vaccination: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8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Zero dose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</a:t>
            </a:r>
            <a:r>
              <a:rPr lang="en-US" altLang="en-US" sz="2800" baseline="300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altLang="en-US" sz="28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month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4</a:t>
            </a:r>
            <a:r>
              <a:rPr lang="en-US" altLang="en-US" sz="2800" baseline="300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28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month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6</a:t>
            </a:r>
            <a:r>
              <a:rPr lang="en-US" altLang="en-US" sz="2800" baseline="300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28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month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18</a:t>
            </a:r>
            <a:r>
              <a:rPr lang="en-US" altLang="en-US" sz="2800" baseline="300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28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month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60</a:t>
            </a:r>
            <a:r>
              <a:rPr lang="en-US" altLang="en-US" sz="2800" baseline="300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28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month</a:t>
            </a:r>
            <a:endParaRPr lang="en-US" altLang="en-US" sz="2800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792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509" y="520512"/>
            <a:ext cx="1141614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i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polio eradication program: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NIDs (National Immunization days)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Two rounds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Two shots each (4-6 weeks apart):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Spring (March and April)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Autumn (September and October)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Irrespective to the immunization history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416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574</Words>
  <Application>Microsoft Office PowerPoint</Application>
  <PresentationFormat>Widescreen</PresentationFormat>
  <Paragraphs>114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Poliomyelitis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Poliomyelitis</dc:title>
  <dc:creator>Maher</dc:creator>
  <cp:lastModifiedBy>Maher</cp:lastModifiedBy>
  <cp:revision>5</cp:revision>
  <dcterms:created xsi:type="dcterms:W3CDTF">2023-07-27T11:01:09Z</dcterms:created>
  <dcterms:modified xsi:type="dcterms:W3CDTF">2023-07-27T11:33:33Z</dcterms:modified>
</cp:coreProperties>
</file>