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C01A-181C-443F-AA45-1EB449793DD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42A2-1B0C-4D39-9600-8EE5F625C2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C01A-181C-443F-AA45-1EB449793DD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42A2-1B0C-4D39-9600-8EE5F625C2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C01A-181C-443F-AA45-1EB449793DD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42A2-1B0C-4D39-9600-8EE5F625C2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C01A-181C-443F-AA45-1EB449793DD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42A2-1B0C-4D39-9600-8EE5F625C2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C01A-181C-443F-AA45-1EB449793DD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42A2-1B0C-4D39-9600-8EE5F625C2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C01A-181C-443F-AA45-1EB449793DD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42A2-1B0C-4D39-9600-8EE5F625C2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C01A-181C-443F-AA45-1EB449793DD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42A2-1B0C-4D39-9600-8EE5F625C2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C01A-181C-443F-AA45-1EB449793DD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42A2-1B0C-4D39-9600-8EE5F625C2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C01A-181C-443F-AA45-1EB449793DD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42A2-1B0C-4D39-9600-8EE5F625C2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C01A-181C-443F-AA45-1EB449793DD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C42A2-1B0C-4D39-9600-8EE5F625C2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C01A-181C-443F-AA45-1EB449793DD0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C42A2-1B0C-4D39-9600-8EE5F625C2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10C42A2-1B0C-4D39-9600-8EE5F625C2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E8CC01A-181C-443F-AA45-1EB449793DD0}" type="datetimeFigureOut">
              <a:rPr lang="en-US" smtClean="0"/>
              <a:t>2/18/2023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05001"/>
            <a:ext cx="8001000" cy="1371600"/>
          </a:xfrm>
        </p:spPr>
        <p:txBody>
          <a:bodyPr/>
          <a:lstStyle/>
          <a:p>
            <a:r>
              <a:rPr lang="en-US" dirty="0" smtClean="0"/>
              <a:t>Cardiovascular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581400"/>
            <a:ext cx="646176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Dr. Ahmed Al-</a:t>
            </a:r>
            <a:r>
              <a:rPr lang="en-US" dirty="0" err="1" smtClean="0">
                <a:solidFill>
                  <a:schemeClr val="tx1"/>
                </a:solidFill>
              </a:rPr>
              <a:t>Musawi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Department of Human anatomy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8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Formation of </a:t>
            </a:r>
            <a:r>
              <a:rPr lang="en-US" sz="3600" dirty="0" err="1" smtClean="0"/>
              <a:t>Aterioventricular</a:t>
            </a:r>
            <a:r>
              <a:rPr lang="en-US" sz="3600" dirty="0" smtClean="0"/>
              <a:t> septum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7620000" cy="4724399"/>
          </a:xfrm>
        </p:spPr>
      </p:pic>
    </p:spTree>
    <p:extLst>
      <p:ext uri="{BB962C8B-B14F-4D97-AF65-F5344CB8AC3E}">
        <p14:creationId xmlns:p14="http://schemas.microsoft.com/office/powerpoint/2010/main" val="401372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Formation of inter-atrial septum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>
          <a:xfrm>
            <a:off x="628950" y="1600200"/>
            <a:ext cx="7276500" cy="4509655"/>
          </a:xfrm>
        </p:spPr>
      </p:pic>
    </p:spTree>
    <p:extLst>
      <p:ext uri="{BB962C8B-B14F-4D97-AF65-F5344CB8AC3E}">
        <p14:creationId xmlns:p14="http://schemas.microsoft.com/office/powerpoint/2010/main" val="135172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Fate of Sinus </a:t>
            </a:r>
            <a:r>
              <a:rPr lang="en-US" dirty="0" err="1" smtClean="0">
                <a:solidFill>
                  <a:srgbClr val="FF0000"/>
                </a:solidFill>
              </a:rPr>
              <a:t>Venosus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391399" cy="4876800"/>
          </a:xfrm>
        </p:spPr>
      </p:pic>
    </p:spTree>
    <p:extLst>
      <p:ext uri="{BB962C8B-B14F-4D97-AF65-F5344CB8AC3E}">
        <p14:creationId xmlns:p14="http://schemas.microsoft.com/office/powerpoint/2010/main" val="269350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715962"/>
          </a:xfrm>
        </p:spPr>
        <p:txBody>
          <a:bodyPr/>
          <a:lstStyle/>
          <a:p>
            <a:r>
              <a:rPr lang="en-US" sz="3200" dirty="0" smtClean="0"/>
              <a:t>Absorption of Sinus </a:t>
            </a:r>
            <a:r>
              <a:rPr lang="en-US" sz="3200" dirty="0" err="1" smtClean="0"/>
              <a:t>Venousus</a:t>
            </a:r>
            <a:r>
              <a:rPr lang="en-US" sz="3200" dirty="0" smtClean="0"/>
              <a:t> into </a:t>
            </a:r>
            <a:r>
              <a:rPr lang="en-US" sz="3200" dirty="0" err="1" smtClean="0"/>
              <a:t>Rt</a:t>
            </a:r>
            <a:r>
              <a:rPr lang="en-US" sz="3200" dirty="0" smtClean="0"/>
              <a:t> Atrium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30" y="914400"/>
            <a:ext cx="4234070" cy="5334000"/>
          </a:xfrm>
        </p:spPr>
      </p:pic>
    </p:spTree>
    <p:extLst>
      <p:ext uri="{BB962C8B-B14F-4D97-AF65-F5344CB8AC3E}">
        <p14:creationId xmlns:p14="http://schemas.microsoft.com/office/powerpoint/2010/main" val="3666647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792162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Fate of left and right venous valve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6800"/>
            <a:ext cx="3810000" cy="5410200"/>
          </a:xfrm>
        </p:spPr>
      </p:pic>
    </p:spTree>
    <p:extLst>
      <p:ext uri="{BB962C8B-B14F-4D97-AF65-F5344CB8AC3E}">
        <p14:creationId xmlns:p14="http://schemas.microsoft.com/office/powerpoint/2010/main" val="2133819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Absorption of Pulmonary veins into left Atrium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3657600" cy="4800600"/>
          </a:xfrm>
        </p:spPr>
      </p:pic>
      <p:pic>
        <p:nvPicPr>
          <p:cNvPr id="3074" name="Picture 2" descr="C:\Users\LENOVO\Desktop\embryology\E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73" y="1752600"/>
            <a:ext cx="358832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74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44562"/>
          </a:xfrm>
        </p:spPr>
        <p:txBody>
          <a:bodyPr/>
          <a:lstStyle/>
          <a:p>
            <a:r>
              <a:rPr lang="en-US" sz="4000" dirty="0" smtClean="0"/>
              <a:t>Formation of inter-ventricular septum 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5714999" cy="4876800"/>
          </a:xfrm>
        </p:spPr>
      </p:pic>
    </p:spTree>
    <p:extLst>
      <p:ext uri="{BB962C8B-B14F-4D97-AF65-F5344CB8AC3E}">
        <p14:creationId xmlns:p14="http://schemas.microsoft.com/office/powerpoint/2010/main" val="8797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Describe the formation of cardiogenic cord and heart tube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Define and enumerate the dilatations of heart tube with its final fate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Define </a:t>
            </a:r>
            <a:r>
              <a:rPr lang="en-US" dirty="0">
                <a:latin typeface="+mj-lt"/>
              </a:rPr>
              <a:t>the arterial end and venous end and their fate </a:t>
            </a:r>
            <a:endParaRPr lang="en-US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Describe the relation of heart tube to primitive pericardial cavity and body wall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Short note about formation of cardiac wall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Explain how heart tube take the adult shape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+mj-lt"/>
              </a:rPr>
              <a:t>Finally explain the formation the cardiac septa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099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heart tube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543800" cy="4800600"/>
          </a:xfrm>
        </p:spPr>
      </p:pic>
    </p:spTree>
    <p:extLst>
      <p:ext uri="{BB962C8B-B14F-4D97-AF65-F5344CB8AC3E}">
        <p14:creationId xmlns:p14="http://schemas.microsoft.com/office/powerpoint/2010/main" val="296569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Formation of heart tube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2157" r="2508"/>
          <a:stretch/>
        </p:blipFill>
        <p:spPr>
          <a:xfrm>
            <a:off x="554182" y="1773382"/>
            <a:ext cx="4211782" cy="4398818"/>
          </a:xfrm>
        </p:spPr>
      </p:pic>
      <p:pic>
        <p:nvPicPr>
          <p:cNvPr id="1026" name="Picture 2" descr="C:\Users\LENOVO\Desktop\embryology\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84564"/>
            <a:ext cx="322262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22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Arterial and venous end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467600" cy="4495800"/>
          </a:xfrm>
        </p:spPr>
      </p:pic>
    </p:spTree>
    <p:extLst>
      <p:ext uri="{BB962C8B-B14F-4D97-AF65-F5344CB8AC3E}">
        <p14:creationId xmlns:p14="http://schemas.microsoft.com/office/powerpoint/2010/main" val="168165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Fate of various dilatations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6256"/>
            <a:ext cx="6934199" cy="4725944"/>
          </a:xfrm>
        </p:spPr>
      </p:pic>
    </p:spTree>
    <p:extLst>
      <p:ext uri="{BB962C8B-B14F-4D97-AF65-F5344CB8AC3E}">
        <p14:creationId xmlns:p14="http://schemas.microsoft.com/office/powerpoint/2010/main" val="339610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848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Positions of heart tube in relation to pericardial cavity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69" y="1524000"/>
            <a:ext cx="6354062" cy="4800599"/>
          </a:xfrm>
        </p:spPr>
      </p:pic>
    </p:spTree>
    <p:extLst>
      <p:ext uri="{BB962C8B-B14F-4D97-AF65-F5344CB8AC3E}">
        <p14:creationId xmlns:p14="http://schemas.microsoft.com/office/powerpoint/2010/main" val="23511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Relation and formation of cardiac wall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4458102" cy="5363875"/>
          </a:xfrm>
        </p:spPr>
      </p:pic>
    </p:spTree>
    <p:extLst>
      <p:ext uri="{BB962C8B-B14F-4D97-AF65-F5344CB8AC3E}">
        <p14:creationId xmlns:p14="http://schemas.microsoft.com/office/powerpoint/2010/main" val="275988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Acquisition of external adult form of the heart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295400"/>
            <a:ext cx="7696199" cy="3352800"/>
          </a:xfrm>
        </p:spPr>
      </p:pic>
      <p:pic>
        <p:nvPicPr>
          <p:cNvPr id="2050" name="Picture 2" descr="C:\Users\LENOVO\Desktop\embryology\E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7772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57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1253</TotalTime>
  <Words>153</Words>
  <Application>Microsoft Office PowerPoint</Application>
  <PresentationFormat>On-screen Show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Cardiovascular system</vt:lpstr>
      <vt:lpstr>Objectives </vt:lpstr>
      <vt:lpstr>Formation of heart tube</vt:lpstr>
      <vt:lpstr>Formation of heart tube</vt:lpstr>
      <vt:lpstr>Arterial and venous end </vt:lpstr>
      <vt:lpstr>Fate of various dilatations </vt:lpstr>
      <vt:lpstr>Positions of heart tube in relation to pericardial cavity</vt:lpstr>
      <vt:lpstr>Relation and formation of cardiac wall </vt:lpstr>
      <vt:lpstr>Acquisition of external adult form of the heart </vt:lpstr>
      <vt:lpstr>Formation of Aterioventricular septum </vt:lpstr>
      <vt:lpstr>Formation of inter-atrial septum</vt:lpstr>
      <vt:lpstr>Fate of Sinus Venosus</vt:lpstr>
      <vt:lpstr>Absorption of Sinus Venousus into Rt Atrium </vt:lpstr>
      <vt:lpstr>Fate of left and right venous valve </vt:lpstr>
      <vt:lpstr>Absorption of Pulmonary veins into left Atrium </vt:lpstr>
      <vt:lpstr>Formation of inter-ventricular septum 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Maher</dc:creator>
  <cp:lastModifiedBy>Maher</cp:lastModifiedBy>
  <cp:revision>6</cp:revision>
  <dcterms:created xsi:type="dcterms:W3CDTF">2023-02-19T07:49:02Z</dcterms:created>
  <dcterms:modified xsi:type="dcterms:W3CDTF">2023-02-20T04:42:30Z</dcterms:modified>
</cp:coreProperties>
</file>