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7" r:id="rId4"/>
    <p:sldId id="268" r:id="rId5"/>
    <p:sldId id="269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0" r:id="rId14"/>
    <p:sldId id="265" r:id="rId15"/>
    <p:sldId id="266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3232-2B05-4122-86A9-DE9B3FB59533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5493-2A4C-4BF1-886B-9F39F5E151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3232-2B05-4122-86A9-DE9B3FB59533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5493-2A4C-4BF1-886B-9F39F5E151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3232-2B05-4122-86A9-DE9B3FB59533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5493-2A4C-4BF1-886B-9F39F5E151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3232-2B05-4122-86A9-DE9B3FB59533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5493-2A4C-4BF1-886B-9F39F5E151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3232-2B05-4122-86A9-DE9B3FB59533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5493-2A4C-4BF1-886B-9F39F5E151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3232-2B05-4122-86A9-DE9B3FB59533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5493-2A4C-4BF1-886B-9F39F5E151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3232-2B05-4122-86A9-DE9B3FB59533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5493-2A4C-4BF1-886B-9F39F5E151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3232-2B05-4122-86A9-DE9B3FB59533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5493-2A4C-4BF1-886B-9F39F5E151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3232-2B05-4122-86A9-DE9B3FB59533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5493-2A4C-4BF1-886B-9F39F5E151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3232-2B05-4122-86A9-DE9B3FB59533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5493-2A4C-4BF1-886B-9F39F5E151A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3232-2B05-4122-86A9-DE9B3FB59533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815493-2A4C-4BF1-886B-9F39F5E151A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A815493-2A4C-4BF1-886B-9F39F5E151A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31B3232-2B05-4122-86A9-DE9B3FB59533}" type="datetimeFigureOut">
              <a:rPr lang="en-US" smtClean="0"/>
              <a:t>4/17/2023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Thorax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724400"/>
            <a:ext cx="64008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DR. Ahmed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Almusawi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Human Anatomy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662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r>
              <a:rPr lang="en-US" dirty="0"/>
              <a:t>KEY FEATURES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990600"/>
            <a:ext cx="5410200" cy="5661068"/>
          </a:xfrm>
        </p:spPr>
      </p:pic>
      <p:sp>
        <p:nvSpPr>
          <p:cNvPr id="3" name="Rectangle 2"/>
          <p:cNvSpPr/>
          <p:nvPr/>
        </p:nvSpPr>
        <p:spPr>
          <a:xfrm>
            <a:off x="76200" y="1219200"/>
            <a:ext cx="3276600" cy="548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u="sng" dirty="0" smtClean="0">
                <a:solidFill>
                  <a:schemeClr val="tx1"/>
                </a:solidFill>
                <a:latin typeface="+mj-lt"/>
              </a:rPr>
              <a:t>Sternal angle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baseline="30000" dirty="0" smtClean="0">
                <a:solidFill>
                  <a:schemeClr val="tx1"/>
                </a:solidFill>
                <a:latin typeface="+mj-lt"/>
              </a:rPr>
              <a:t>nd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rib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Vertebral level of T4-T5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Separate superior med. From inferior med.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Beginning and end of arch of aorta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Superior limit of pericardium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Superior limit of pulmonary trunk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Entrance of sup. vena cava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Bifurcation of trachea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08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r>
              <a:rPr lang="en-US" sz="4400" dirty="0"/>
              <a:t>Venous shunts from left to right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6705600" cy="5257800"/>
          </a:xfrm>
        </p:spPr>
      </p:pic>
    </p:spTree>
    <p:extLst>
      <p:ext uri="{BB962C8B-B14F-4D97-AF65-F5344CB8AC3E}">
        <p14:creationId xmlns:p14="http://schemas.microsoft.com/office/powerpoint/2010/main" val="281714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sz="2800" dirty="0"/>
              <a:t>Segmental neurovascular supply of thoracic wall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7391399" cy="5791200"/>
          </a:xfrm>
        </p:spPr>
      </p:pic>
    </p:spTree>
    <p:extLst>
      <p:ext uri="{BB962C8B-B14F-4D97-AF65-F5344CB8AC3E}">
        <p14:creationId xmlns:p14="http://schemas.microsoft.com/office/powerpoint/2010/main" val="316684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715962"/>
          </a:xfrm>
        </p:spPr>
        <p:txBody>
          <a:bodyPr/>
          <a:lstStyle/>
          <a:p>
            <a:r>
              <a:rPr lang="en-US" sz="2800" dirty="0"/>
              <a:t>Segmental neurovascular supply of thoracic wall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7547684" cy="5410200"/>
          </a:xfrm>
        </p:spPr>
      </p:pic>
    </p:spTree>
    <p:extLst>
      <p:ext uri="{BB962C8B-B14F-4D97-AF65-F5344CB8AC3E}">
        <p14:creationId xmlns:p14="http://schemas.microsoft.com/office/powerpoint/2010/main" val="1341849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dirty="0" smtClean="0"/>
              <a:t>Pectoral region\ the breast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42" y="1295400"/>
            <a:ext cx="6735115" cy="5257799"/>
          </a:xfrm>
        </p:spPr>
      </p:pic>
    </p:spTree>
    <p:extLst>
      <p:ext uri="{BB962C8B-B14F-4D97-AF65-F5344CB8AC3E}">
        <p14:creationId xmlns:p14="http://schemas.microsoft.com/office/powerpoint/2010/main" val="21149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715962"/>
          </a:xfrm>
        </p:spPr>
        <p:txBody>
          <a:bodyPr/>
          <a:lstStyle/>
          <a:p>
            <a:r>
              <a:rPr lang="en-US" sz="2800" dirty="0" smtClean="0"/>
              <a:t>Arterial supply\venous drainage and lymphatic 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00"/>
            <a:ext cx="7315199" cy="5410200"/>
          </a:xfrm>
        </p:spPr>
      </p:pic>
    </p:spTree>
    <p:extLst>
      <p:ext uri="{BB962C8B-B14F-4D97-AF65-F5344CB8AC3E}">
        <p14:creationId xmlns:p14="http://schemas.microsoft.com/office/powerpoint/2010/main" val="89610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027041">
            <a:off x="685800" y="2362200"/>
            <a:ext cx="7620000" cy="1143000"/>
          </a:xfrm>
        </p:spPr>
        <p:txBody>
          <a:bodyPr/>
          <a:lstStyle/>
          <a:p>
            <a:r>
              <a:rPr lang="en-US" sz="9600" dirty="0" smtClean="0"/>
              <a:t>Thank you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057357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+mj-lt"/>
              </a:rPr>
              <a:t>Define the thoracic region and its functions</a:t>
            </a:r>
          </a:p>
          <a:p>
            <a:pPr algn="just"/>
            <a:r>
              <a:rPr lang="en-US" sz="2400" dirty="0" smtClean="0">
                <a:latin typeface="+mj-lt"/>
              </a:rPr>
              <a:t>Define the parts of this region</a:t>
            </a:r>
          </a:p>
          <a:p>
            <a:pPr algn="just"/>
            <a:r>
              <a:rPr lang="en-US" sz="2400" dirty="0" smtClean="0">
                <a:latin typeface="+mj-lt"/>
              </a:rPr>
              <a:t>Enumerate and explain the apertures of this region along with orientation</a:t>
            </a:r>
          </a:p>
          <a:p>
            <a:pPr algn="just"/>
            <a:r>
              <a:rPr lang="en-US" sz="2400" dirty="0" smtClean="0">
                <a:latin typeface="+mj-lt"/>
              </a:rPr>
              <a:t>Study the relation of thorax with other regions</a:t>
            </a:r>
          </a:p>
          <a:p>
            <a:pPr algn="just"/>
            <a:r>
              <a:rPr lang="en-US" sz="2400">
                <a:latin typeface="+mj-lt"/>
              </a:rPr>
              <a:t>S</a:t>
            </a:r>
            <a:r>
              <a:rPr lang="en-US" sz="2400" smtClean="0">
                <a:latin typeface="+mj-lt"/>
              </a:rPr>
              <a:t>tudy </a:t>
            </a:r>
            <a:r>
              <a:rPr lang="en-US" sz="2400" dirty="0" smtClean="0">
                <a:latin typeface="+mj-lt"/>
              </a:rPr>
              <a:t>the key features of thorax</a:t>
            </a:r>
          </a:p>
          <a:p>
            <a:pPr algn="just"/>
            <a:r>
              <a:rPr lang="en-US" sz="2400" dirty="0" smtClean="0">
                <a:latin typeface="+mj-lt"/>
              </a:rPr>
              <a:t>study the regional anatomy starting with pectoral region</a:t>
            </a:r>
          </a:p>
          <a:p>
            <a:pPr algn="just"/>
            <a:r>
              <a:rPr lang="en-US" sz="2400" dirty="0" smtClean="0">
                <a:latin typeface="+mj-lt"/>
              </a:rPr>
              <a:t>Define and study the breast along with its blood supply, venous drainage, nerve supply and lymphatic drainage  </a:t>
            </a:r>
          </a:p>
          <a:p>
            <a:pPr algn="just"/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069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792162"/>
          </a:xfrm>
        </p:spPr>
        <p:txBody>
          <a:bodyPr/>
          <a:lstStyle/>
          <a:p>
            <a:r>
              <a:rPr lang="en-US" dirty="0"/>
              <a:t>GENERAL DESCRIPTION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48219"/>
            <a:ext cx="5867400" cy="5428781"/>
          </a:xfrm>
        </p:spPr>
      </p:pic>
      <p:sp>
        <p:nvSpPr>
          <p:cNvPr id="5" name="Rectangle 4"/>
          <p:cNvSpPr/>
          <p:nvPr/>
        </p:nvSpPr>
        <p:spPr>
          <a:xfrm>
            <a:off x="304800" y="1143000"/>
            <a:ext cx="1905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Function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755" y="2438400"/>
            <a:ext cx="1905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Breathing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810000"/>
            <a:ext cx="1905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Protection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181600"/>
            <a:ext cx="1905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Conduit 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7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Conduit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561" y="1143000"/>
            <a:ext cx="5115639" cy="5410200"/>
          </a:xfrm>
        </p:spPr>
      </p:pic>
      <p:sp>
        <p:nvSpPr>
          <p:cNvPr id="5" name="Rectangle 4"/>
          <p:cNvSpPr/>
          <p:nvPr/>
        </p:nvSpPr>
        <p:spPr>
          <a:xfrm>
            <a:off x="381000" y="1219200"/>
            <a:ext cx="3048000" cy="518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u="sng" dirty="0" smtClean="0">
                <a:solidFill>
                  <a:srgbClr val="C00000"/>
                </a:solidFill>
                <a:latin typeface="+mj-lt"/>
              </a:rPr>
              <a:t>From the neck: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Trachea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Esophagus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Superior vena cava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Vagus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nerve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Phrenic nerve </a:t>
            </a:r>
          </a:p>
          <a:p>
            <a:pPr>
              <a:lnSpc>
                <a:spcPct val="150000"/>
              </a:lnSpc>
            </a:pPr>
            <a:r>
              <a:rPr lang="en-US" sz="2000" u="sng" dirty="0" smtClean="0">
                <a:solidFill>
                  <a:schemeClr val="tx1"/>
                </a:solidFill>
                <a:latin typeface="+mj-lt"/>
              </a:rPr>
              <a:t>From the abdomen: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Thoracic duct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Inferior vena cava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7030A0"/>
                </a:solidFill>
                <a:latin typeface="+mj-lt"/>
              </a:rPr>
              <a:t>From thorax to abdomen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Aorta </a:t>
            </a:r>
          </a:p>
        </p:txBody>
      </p:sp>
    </p:spTree>
    <p:extLst>
      <p:ext uri="{BB962C8B-B14F-4D97-AF65-F5344CB8AC3E}">
        <p14:creationId xmlns:p14="http://schemas.microsoft.com/office/powerpoint/2010/main" val="67034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Thoracic wall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3657600" cy="51054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371600"/>
            <a:ext cx="3657600" cy="4876800"/>
          </a:xfrm>
        </p:spPr>
      </p:pic>
    </p:spTree>
    <p:extLst>
      <p:ext uri="{BB962C8B-B14F-4D97-AF65-F5344CB8AC3E}">
        <p14:creationId xmlns:p14="http://schemas.microsoft.com/office/powerpoint/2010/main" val="713830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sz="4000" dirty="0"/>
              <a:t>COMPONENT PARTS\Thoracic wall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53872"/>
            <a:ext cx="6934200" cy="5499328"/>
          </a:xfrm>
        </p:spPr>
      </p:pic>
    </p:spTree>
    <p:extLst>
      <p:ext uri="{BB962C8B-B14F-4D97-AF65-F5344CB8AC3E}">
        <p14:creationId xmlns:p14="http://schemas.microsoft.com/office/powerpoint/2010/main" val="257362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dirty="0"/>
              <a:t>Superior thoracic aperture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32" y="1066800"/>
            <a:ext cx="6887536" cy="5562600"/>
          </a:xfrm>
        </p:spPr>
      </p:pic>
    </p:spTree>
    <p:extLst>
      <p:ext uri="{BB962C8B-B14F-4D97-AF65-F5344CB8AC3E}">
        <p14:creationId xmlns:p14="http://schemas.microsoft.com/office/powerpoint/2010/main" val="31271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Inferior thoracic aperture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7315199" cy="5105400"/>
          </a:xfrm>
        </p:spPr>
      </p:pic>
    </p:spTree>
    <p:extLst>
      <p:ext uri="{BB962C8B-B14F-4D97-AF65-F5344CB8AC3E}">
        <p14:creationId xmlns:p14="http://schemas.microsoft.com/office/powerpoint/2010/main" val="259195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792162"/>
          </a:xfrm>
        </p:spPr>
        <p:txBody>
          <a:bodyPr/>
          <a:lstStyle/>
          <a:p>
            <a:r>
              <a:rPr lang="en-US" sz="3600" dirty="0"/>
              <a:t>RELATIONSHIP TO OTHER REGIONS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7543799" cy="5562600"/>
          </a:xfrm>
        </p:spPr>
      </p:pic>
    </p:spTree>
    <p:extLst>
      <p:ext uri="{BB962C8B-B14F-4D97-AF65-F5344CB8AC3E}">
        <p14:creationId xmlns:p14="http://schemas.microsoft.com/office/powerpoint/2010/main" val="247534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313</TotalTime>
  <Words>195</Words>
  <Application>Microsoft Office PowerPoint</Application>
  <PresentationFormat>On-screen Show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Adjacency</vt:lpstr>
      <vt:lpstr>Thorax </vt:lpstr>
      <vt:lpstr>Objectives </vt:lpstr>
      <vt:lpstr>GENERAL DESCRIPTION</vt:lpstr>
      <vt:lpstr>Conduit </vt:lpstr>
      <vt:lpstr>Thoracic wall </vt:lpstr>
      <vt:lpstr>COMPONENT PARTS\Thoracic wall</vt:lpstr>
      <vt:lpstr>Superior thoracic aperture</vt:lpstr>
      <vt:lpstr>Inferior thoracic aperture</vt:lpstr>
      <vt:lpstr>RELATIONSHIP TO OTHER REGIONS</vt:lpstr>
      <vt:lpstr>KEY FEATURES</vt:lpstr>
      <vt:lpstr>Venous shunts from left to right</vt:lpstr>
      <vt:lpstr>Segmental neurovascular supply of thoracic wall</vt:lpstr>
      <vt:lpstr>Segmental neurovascular supply of thoracic wall</vt:lpstr>
      <vt:lpstr>Pectoral region\ the breast </vt:lpstr>
      <vt:lpstr>Arterial supply\venous drainage and lymphatic  </vt:lpstr>
      <vt:lpstr>Thank you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Thorax</dc:title>
  <dc:creator>Maher</dc:creator>
  <cp:lastModifiedBy>Maher</cp:lastModifiedBy>
  <cp:revision>11</cp:revision>
  <dcterms:created xsi:type="dcterms:W3CDTF">2023-04-16T23:05:58Z</dcterms:created>
  <dcterms:modified xsi:type="dcterms:W3CDTF">2023-04-17T23:09:08Z</dcterms:modified>
</cp:coreProperties>
</file>