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EE67-EE06-49D0-ABFB-FC680AEE2B89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652F-9B76-4E88-BA3F-34A96DF027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EE67-EE06-49D0-ABFB-FC680AEE2B89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652F-9B76-4E88-BA3F-34A96DF027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EE67-EE06-49D0-ABFB-FC680AEE2B89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652F-9B76-4E88-BA3F-34A96DF027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EE67-EE06-49D0-ABFB-FC680AEE2B89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652F-9B76-4E88-BA3F-34A96DF027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EE67-EE06-49D0-ABFB-FC680AEE2B89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652F-9B76-4E88-BA3F-34A96DF027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EE67-EE06-49D0-ABFB-FC680AEE2B89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652F-9B76-4E88-BA3F-34A96DF027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EE67-EE06-49D0-ABFB-FC680AEE2B89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652F-9B76-4E88-BA3F-34A96DF027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EE67-EE06-49D0-ABFB-FC680AEE2B89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652F-9B76-4E88-BA3F-34A96DF027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EE67-EE06-49D0-ABFB-FC680AEE2B89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652F-9B76-4E88-BA3F-34A96DF027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EE67-EE06-49D0-ABFB-FC680AEE2B89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652F-9B76-4E88-BA3F-34A96DF027B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EE67-EE06-49D0-ABFB-FC680AEE2B89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11652F-9B76-4E88-BA3F-34A96DF027B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A11652F-9B76-4E88-BA3F-34A96DF027B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F34EE67-EE06-49D0-ABFB-FC680AEE2B89}" type="datetimeFigureOut">
              <a:rPr lang="en-US" smtClean="0"/>
              <a:t>4/23/2022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543800" cy="1371600"/>
          </a:xfrm>
        </p:spPr>
        <p:txBody>
          <a:bodyPr/>
          <a:lstStyle/>
          <a:p>
            <a:r>
              <a:rPr lang="en-US" sz="4400" dirty="0" smtClean="0"/>
              <a:t>Venous drainage of lower limb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7240" y="3352800"/>
            <a:ext cx="6461760" cy="609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Dermatome, Myotome and Nerve injury 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4114800"/>
            <a:ext cx="5715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Dr. Ahmed Al-</a:t>
            </a:r>
            <a:r>
              <a:rPr lang="en-US" dirty="0" err="1" smtClean="0">
                <a:solidFill>
                  <a:schemeClr val="tx1"/>
                </a:solidFill>
              </a:rPr>
              <a:t>Musawi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PhD Human anatomy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9569904">
            <a:off x="1070919" y="2158515"/>
            <a:ext cx="5410200" cy="1295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lgerian" pitchFamily="82" charset="0"/>
              </a:rPr>
              <a:t>The last lecture in lower limb anatomy</a:t>
            </a:r>
            <a:endParaRPr lang="en-US" sz="2400" dirty="0">
              <a:solidFill>
                <a:schemeClr val="tx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26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 injury\ Femoral nerve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9724"/>
            <a:ext cx="7086600" cy="5019675"/>
          </a:xfrm>
        </p:spPr>
      </p:pic>
    </p:spTree>
    <p:extLst>
      <p:ext uri="{BB962C8B-B14F-4D97-AF65-F5344CB8AC3E}">
        <p14:creationId xmlns:p14="http://schemas.microsoft.com/office/powerpoint/2010/main" val="341740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of femoral nerve injury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752600"/>
            <a:ext cx="6324600" cy="4191000"/>
          </a:xfrm>
        </p:spPr>
      </p:pic>
      <p:sp>
        <p:nvSpPr>
          <p:cNvPr id="6" name="Right Arrow Callout 5"/>
          <p:cNvSpPr/>
          <p:nvPr/>
        </p:nvSpPr>
        <p:spPr>
          <a:xfrm>
            <a:off x="152400" y="2819400"/>
            <a:ext cx="1981200" cy="20574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Etiology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Stab injury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Gun shot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21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Obturator nerve injury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6781800" cy="4953000"/>
          </a:xfrm>
        </p:spPr>
      </p:pic>
    </p:spTree>
    <p:extLst>
      <p:ext uri="{BB962C8B-B14F-4D97-AF65-F5344CB8AC3E}">
        <p14:creationId xmlns:p14="http://schemas.microsoft.com/office/powerpoint/2010/main" val="98139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868362"/>
          </a:xfrm>
        </p:spPr>
        <p:txBody>
          <a:bodyPr/>
          <a:lstStyle/>
          <a:p>
            <a:r>
              <a:rPr lang="en-US" dirty="0" smtClean="0"/>
              <a:t>Signs of Obturator nerve injury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552" y="1066800"/>
            <a:ext cx="4320048" cy="5334000"/>
          </a:xfrm>
        </p:spPr>
      </p:pic>
      <p:sp>
        <p:nvSpPr>
          <p:cNvPr id="5" name="Right Arrow Callout 4"/>
          <p:cNvSpPr/>
          <p:nvPr/>
        </p:nvSpPr>
        <p:spPr>
          <a:xfrm>
            <a:off x="152400" y="1524000"/>
            <a:ext cx="3352800" cy="41910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Etiology </a:t>
            </a:r>
          </a:p>
          <a:p>
            <a:pPr marL="342900" indent="-342900" algn="just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rarely injured by wounds or hip dislocations</a:t>
            </a:r>
          </a:p>
          <a:p>
            <a:pPr marL="342900" indent="-342900" algn="just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commonly compressed by the fetal head during parturition or by </a:t>
            </a:r>
          </a:p>
          <a:p>
            <a:pPr marL="342900" indent="-342900" algn="just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growing pelvic tumors.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4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Sciatic nerve injury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219200"/>
            <a:ext cx="4648200" cy="5562600"/>
          </a:xfrm>
        </p:spPr>
      </p:pic>
      <p:sp>
        <p:nvSpPr>
          <p:cNvPr id="5" name="Right Arrow Callout 4"/>
          <p:cNvSpPr/>
          <p:nvPr/>
        </p:nvSpPr>
        <p:spPr>
          <a:xfrm>
            <a:off x="152400" y="1600200"/>
            <a:ext cx="3657600" cy="47244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Etiology </a:t>
            </a:r>
          </a:p>
          <a:p>
            <a:pPr marL="342900" indent="-342900" algn="just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badly placed intramuscular injections in the gluteal region. </a:t>
            </a:r>
          </a:p>
          <a:p>
            <a:pPr marL="342900" indent="-342900" algn="just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It is sometimes injured by penetrating wounds, </a:t>
            </a:r>
          </a:p>
          <a:p>
            <a:pPr marL="342900" indent="-342900" algn="just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pelvic fractures or </a:t>
            </a:r>
          </a:p>
          <a:p>
            <a:pPr marL="342900" indent="-342900" algn="just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hip dislocations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1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Sciatica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975" y="1143000"/>
            <a:ext cx="4619625" cy="5486400"/>
          </a:xfrm>
        </p:spPr>
      </p:pic>
      <p:sp>
        <p:nvSpPr>
          <p:cNvPr id="5" name="Right Arrow Callout 4"/>
          <p:cNvSpPr/>
          <p:nvPr/>
        </p:nvSpPr>
        <p:spPr>
          <a:xfrm>
            <a:off x="381000" y="1752600"/>
            <a:ext cx="3429000" cy="42672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Etiology 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Disc herniation 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Spinal stenosis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</a:rPr>
              <a:t>Spondylolisthesis</a:t>
            </a:r>
            <a:r>
              <a:rPr lang="en-US" b="1" dirty="0" smtClean="0">
                <a:solidFill>
                  <a:schemeClr val="tx1"/>
                </a:solidFill>
              </a:rPr>
              <a:t> and nerve compression 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Degeneration 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2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fibular nerve injury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200"/>
            <a:ext cx="5638800" cy="4572000"/>
          </a:xfrm>
        </p:spPr>
      </p:pic>
      <p:pic>
        <p:nvPicPr>
          <p:cNvPr id="9" name="Content Placeholder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8"/>
          <a:stretch/>
        </p:blipFill>
        <p:spPr>
          <a:xfrm>
            <a:off x="457200" y="1295400"/>
            <a:ext cx="7620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3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Tibilal</a:t>
            </a:r>
            <a:r>
              <a:rPr lang="en-US" dirty="0" smtClean="0"/>
              <a:t> Nerve injury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24000"/>
            <a:ext cx="3995737" cy="5080008"/>
          </a:xfrm>
        </p:spPr>
      </p:pic>
    </p:spTree>
    <p:extLst>
      <p:ext uri="{BB962C8B-B14F-4D97-AF65-F5344CB8AC3E}">
        <p14:creationId xmlns:p14="http://schemas.microsoft.com/office/powerpoint/2010/main" val="315675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Arterial pulse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7620000" cy="4854575"/>
          </a:xfrm>
        </p:spPr>
      </p:pic>
    </p:spTree>
    <p:extLst>
      <p:ext uri="{BB962C8B-B14F-4D97-AF65-F5344CB8AC3E}">
        <p14:creationId xmlns:p14="http://schemas.microsoft.com/office/powerpoint/2010/main" val="313997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270987">
            <a:off x="685800" y="1905001"/>
            <a:ext cx="7543800" cy="1828800"/>
          </a:xfrm>
        </p:spPr>
        <p:txBody>
          <a:bodyPr/>
          <a:lstStyle/>
          <a:p>
            <a:r>
              <a:rPr lang="en-US" sz="9600" dirty="0" smtClean="0"/>
              <a:t>Thank you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20458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Define the venous drainage of lower limb</a:t>
            </a:r>
          </a:p>
          <a:p>
            <a:pPr algn="just"/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Explain the factors that help venous drainage of lower limb</a:t>
            </a:r>
          </a:p>
          <a:p>
            <a:pPr algn="just"/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Define the types of veins in lower limb and its clinical problems</a:t>
            </a:r>
          </a:p>
          <a:p>
            <a:pPr algn="just"/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Define the Dermatomes of lower limb</a:t>
            </a:r>
          </a:p>
          <a:p>
            <a:pPr algn="just"/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Define the Myotome of lower limb </a:t>
            </a:r>
          </a:p>
          <a:p>
            <a:pPr algn="just"/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Explain the injuries that happen to lower limb nerves and their finding on human </a:t>
            </a:r>
          </a:p>
          <a:p>
            <a:pPr algn="just"/>
            <a:endParaRPr lang="en-US" sz="28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0683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</a:t>
            </a:r>
            <a:endParaRPr lang="en-US" dirty="0"/>
          </a:p>
        </p:txBody>
      </p:sp>
      <p:pic>
        <p:nvPicPr>
          <p:cNvPr id="1026" name="Picture 2" descr="C:\Users\LENOVO\Desktop\Fig-1-Venous-valves-and-pump-function_66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399734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ENOVO\Desktop\Factors-infl-uencing-venous-retur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524000"/>
            <a:ext cx="7467600" cy="50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10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veins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61786"/>
            <a:ext cx="4114799" cy="4967614"/>
          </a:xfrm>
        </p:spPr>
      </p:pic>
      <p:pic>
        <p:nvPicPr>
          <p:cNvPr id="2051" name="Picture 3" descr="C:\Users\LENOVO\Desktop\perforat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6843713" cy="50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56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saphenous vein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049" y="1295400"/>
            <a:ext cx="4008951" cy="5486400"/>
          </a:xfrm>
        </p:spPr>
      </p:pic>
    </p:spTree>
    <p:extLst>
      <p:ext uri="{BB962C8B-B14F-4D97-AF65-F5344CB8AC3E}">
        <p14:creationId xmlns:p14="http://schemas.microsoft.com/office/powerpoint/2010/main" val="118803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saphenous vein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1371600"/>
            <a:ext cx="5257800" cy="5105399"/>
          </a:xfrm>
        </p:spPr>
      </p:pic>
    </p:spTree>
    <p:extLst>
      <p:ext uri="{BB962C8B-B14F-4D97-AF65-F5344CB8AC3E}">
        <p14:creationId xmlns:p14="http://schemas.microsoft.com/office/powerpoint/2010/main" val="297388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Perforators and peripheral heart 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76400"/>
            <a:ext cx="6373114" cy="4038600"/>
          </a:xfrm>
        </p:spPr>
      </p:pic>
      <p:pic>
        <p:nvPicPr>
          <p:cNvPr id="4098" name="Picture 2" descr="C:\Users\LENOVO\Desktop\lower 2022\sup lo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35052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ENOVO\Desktop\lower 2022\short s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31242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69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620000" cy="639762"/>
          </a:xfrm>
        </p:spPr>
        <p:txBody>
          <a:bodyPr/>
          <a:lstStyle/>
          <a:p>
            <a:r>
              <a:rPr lang="en-US" dirty="0" smtClean="0"/>
              <a:t>Dermatomes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78" y="990600"/>
            <a:ext cx="4333822" cy="5638800"/>
          </a:xfrm>
        </p:spPr>
      </p:pic>
    </p:spTree>
    <p:extLst>
      <p:ext uri="{BB962C8B-B14F-4D97-AF65-F5344CB8AC3E}">
        <p14:creationId xmlns:p14="http://schemas.microsoft.com/office/powerpoint/2010/main" val="141406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Myotome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95" y="1752600"/>
            <a:ext cx="6697010" cy="4267200"/>
          </a:xfrm>
        </p:spPr>
      </p:pic>
    </p:spTree>
    <p:extLst>
      <p:ext uri="{BB962C8B-B14F-4D97-AF65-F5344CB8AC3E}">
        <p14:creationId xmlns:p14="http://schemas.microsoft.com/office/powerpoint/2010/main" val="397357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236</TotalTime>
  <Words>190</Words>
  <Application>Microsoft Office PowerPoint</Application>
  <PresentationFormat>On-screen Show (4:3)</PresentationFormat>
  <Paragraphs>46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Adjacency</vt:lpstr>
      <vt:lpstr>Venous drainage of lower limb</vt:lpstr>
      <vt:lpstr>Objectives </vt:lpstr>
      <vt:lpstr>Factors </vt:lpstr>
      <vt:lpstr>Types of veins </vt:lpstr>
      <vt:lpstr>Great saphenous vein </vt:lpstr>
      <vt:lpstr>Small saphenous vein</vt:lpstr>
      <vt:lpstr>Perforators and peripheral heart </vt:lpstr>
      <vt:lpstr>Dermatomes </vt:lpstr>
      <vt:lpstr>Myotome </vt:lpstr>
      <vt:lpstr>Nerve injury\ Femoral nerve </vt:lpstr>
      <vt:lpstr>Signs of femoral nerve injury</vt:lpstr>
      <vt:lpstr>Obturator nerve injury </vt:lpstr>
      <vt:lpstr>Signs of Obturator nerve injury </vt:lpstr>
      <vt:lpstr>Sciatic nerve injury</vt:lpstr>
      <vt:lpstr>Sciatica </vt:lpstr>
      <vt:lpstr>Common fibular nerve injury</vt:lpstr>
      <vt:lpstr>Tibilal Nerve injury</vt:lpstr>
      <vt:lpstr>Arterial pulse </vt:lpstr>
      <vt:lpstr>Thank you 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Venous drainage of lower limb</dc:title>
  <dc:creator>Maher</dc:creator>
  <cp:lastModifiedBy>Maher</cp:lastModifiedBy>
  <cp:revision>13</cp:revision>
  <dcterms:created xsi:type="dcterms:W3CDTF">2022-04-23T22:27:25Z</dcterms:created>
  <dcterms:modified xsi:type="dcterms:W3CDTF">2022-04-24T02:24:13Z</dcterms:modified>
</cp:coreProperties>
</file>