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257" r:id="rId5"/>
    <p:sldId id="258" r:id="rId6"/>
    <p:sldId id="259" r:id="rId7"/>
    <p:sldId id="260" r:id="rId8"/>
    <p:sldId id="261" r:id="rId9"/>
    <p:sldId id="262" r:id="rId10"/>
    <p:sldId id="263"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7523DBB1-7083-4BF5-993D-6904D62EA068}" type="datetimeFigureOut">
              <a:rPr lang="en-US" smtClean="0"/>
              <a:t>2/6/2022</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90689805-48AA-4BDF-B52D-F820E54D30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23DBB1-7083-4BF5-993D-6904D62EA06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689805-48AA-4BDF-B52D-F820E54D30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7523DBB1-7083-4BF5-993D-6904D62EA068}" type="datetimeFigureOut">
              <a:rPr lang="en-US" smtClean="0"/>
              <a:t>2/6/2022</a:t>
            </a:fld>
            <a:endParaRPr lang="en-US"/>
          </a:p>
        </p:txBody>
      </p:sp>
      <p:sp>
        <p:nvSpPr>
          <p:cNvPr id="5" name="Footer Placeholder 4"/>
          <p:cNvSpPr>
            <a:spLocks noGrp="1"/>
          </p:cNvSpPr>
          <p:nvPr>
            <p:ph type="ftr" sz="quarter" idx="11"/>
          </p:nvPr>
        </p:nvSpPr>
        <p:spPr>
          <a:xfrm>
            <a:off x="581193" y="5951812"/>
            <a:ext cx="5922209" cy="365125"/>
          </a:xfrm>
        </p:spPr>
        <p:txBody>
          <a:bodyPr/>
          <a:lstStyle/>
          <a:p>
            <a:endParaRPr lang="en-US"/>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90689805-48AA-4BDF-B52D-F820E54D303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53"/>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703"/>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2"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9597"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2199">
                <a:solidFill>
                  <a:schemeClr val="tx1"/>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1" y="4289334"/>
            <a:ext cx="895401" cy="640080"/>
          </a:xfrm>
        </p:spPr>
        <p:txBody>
          <a:bodyPr/>
          <a:lstStyle>
            <a:lvl1pPr>
              <a:defRPr sz="2799"/>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4306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280043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7" y="1225296"/>
            <a:ext cx="6960870" cy="3520440"/>
          </a:xfrm>
        </p:spPr>
        <p:txBody>
          <a:bodyPr anchor="ctr">
            <a:normAutofit/>
          </a:bodyPr>
          <a:lstStyle>
            <a:lvl1pPr>
              <a:lnSpc>
                <a:spcPct val="80000"/>
              </a:lnSpc>
              <a:defRPr sz="7998"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999">
                <a:solidFill>
                  <a:schemeClr val="tx1"/>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91"/>
            <a:ext cx="1983232" cy="365125"/>
          </a:xfrm>
        </p:spPr>
        <p:txBody>
          <a:bodyPr/>
          <a:lstStyle/>
          <a:p>
            <a:fld id="{03F41C87-7AD9-4845-A077-840E4A0F3F06}" type="datetimeFigureOut">
              <a:rPr lang="en-US" smtClean="0"/>
              <a:t>2/6/2022</a:t>
            </a:fld>
            <a:endParaRPr lang="en-US"/>
          </a:p>
        </p:txBody>
      </p:sp>
      <p:sp>
        <p:nvSpPr>
          <p:cNvPr id="5" name="Footer Placeholder 4"/>
          <p:cNvSpPr>
            <a:spLocks noGrp="1"/>
          </p:cNvSpPr>
          <p:nvPr>
            <p:ph type="ftr" sz="quarter" idx="11"/>
          </p:nvPr>
        </p:nvSpPr>
        <p:spPr>
          <a:xfrm>
            <a:off x="1637031" y="6272791"/>
            <a:ext cx="4745736" cy="365125"/>
          </a:xfrm>
        </p:spPr>
        <p:txBody>
          <a:bodyPr/>
          <a:lstStyle/>
          <a:p>
            <a:endParaRPr lang="en-US" dirty="0"/>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799"/>
            </a:lvl1pPr>
          </a:lstStyle>
          <a:p>
            <a:fld id="{2A013F82-EE5E-44EE-A61D-E31C6657F26F}" type="slidenum">
              <a:rPr lang="en-US" smtClean="0"/>
              <a:t>‹#›</a:t>
            </a:fld>
            <a:endParaRPr lang="en-US"/>
          </a:p>
        </p:txBody>
      </p:sp>
    </p:spTree>
    <p:extLst>
      <p:ext uri="{BB962C8B-B14F-4D97-AF65-F5344CB8AC3E}">
        <p14:creationId xmlns:p14="http://schemas.microsoft.com/office/powerpoint/2010/main" val="911677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30132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999" b="1">
                <a:solidFill>
                  <a:schemeClr val="accent1">
                    <a:lumMod val="75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21855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F41C87-7AD9-4845-A077-840E4A0F3F06}"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184899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38000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4"/>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3199"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999"/>
            </a:lvl1pPr>
            <a:lvl2pPr>
              <a:defRPr sz="1799"/>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8551295"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04727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23DBB1-7083-4BF5-993D-6904D62EA068}"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5956138"/>
            <a:ext cx="789381" cy="365125"/>
          </a:xfrm>
        </p:spPr>
        <p:txBody>
          <a:bodyPr/>
          <a:lstStyle/>
          <a:p>
            <a:fld id="{90689805-48AA-4BDF-B52D-F820E54D303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4"/>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3199"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 y="0"/>
            <a:ext cx="6227805" cy="6858000"/>
          </a:xfrm>
          <a:solidFill>
            <a:schemeClr val="tx2">
              <a:lumMod val="20000"/>
              <a:lumOff val="80000"/>
            </a:schemeClr>
          </a:solidFill>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2/6/2022</a:t>
            </a:fld>
            <a:endParaRPr lang="en-US"/>
          </a:p>
        </p:txBody>
      </p:sp>
      <p:grpSp>
        <p:nvGrpSpPr>
          <p:cNvPr id="8" name="Group 7"/>
          <p:cNvGrpSpPr>
            <a:grpSpLocks noChangeAspect="1"/>
          </p:cNvGrpSpPr>
          <p:nvPr/>
        </p:nvGrpSpPr>
        <p:grpSpPr>
          <a:xfrm>
            <a:off x="8551295"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59402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4159402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2"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Tree>
    <p:extLst>
      <p:ext uri="{BB962C8B-B14F-4D97-AF65-F5344CB8AC3E}">
        <p14:creationId xmlns:p14="http://schemas.microsoft.com/office/powerpoint/2010/main" val="83843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CAC7500-B05B-4261-91A4-49B2F8624375}" type="datetimeFigureOut">
              <a:rPr lang="en-US" smtClean="0"/>
              <a:t>2/6/2022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0D18F06-1D70-4E35-ACC5-331748D1B1B5}"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468475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CAC7500-B05B-4261-91A4-49B2F8624375}"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F06-1D70-4E35-ACC5-331748D1B1B5}"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80238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CAC7500-B05B-4261-91A4-49B2F8624375}" type="datetimeFigureOut">
              <a:rPr lang="en-US" smtClean="0"/>
              <a:t>2/6/2022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0D18F06-1D70-4E35-ACC5-331748D1B1B5}"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422227123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CAC7500-B05B-4261-91A4-49B2F8624375}"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18F06-1D70-4E35-ACC5-331748D1B1B5}"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91649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4"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CAC7500-B05B-4261-91A4-49B2F8624375}"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D18F06-1D70-4E35-ACC5-331748D1B1B5}"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31237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AC7500-B05B-4261-91A4-49B2F8624375}"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D18F06-1D70-4E35-ACC5-331748D1B1B5}" type="slidenum">
              <a:rPr lang="en-US" smtClean="0"/>
              <a:t>‹#›</a:t>
            </a:fld>
            <a:endParaRPr lang="en-US"/>
          </a:p>
        </p:txBody>
      </p:sp>
      <p:sp>
        <p:nvSpPr>
          <p:cNvPr id="6" name="Isosceles Triangle 5"/>
          <p:cNvSpPr>
            <a:spLocks noChangeAspect="1"/>
          </p:cNvSpPr>
          <p:nvPr/>
        </p:nvSpPr>
        <p:spPr>
          <a:xfrm rot="5400000">
            <a:off x="419104" y="646747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656846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C7500-B05B-4261-91A4-49B2F8624375}"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D18F06-1D70-4E35-ACC5-331748D1B1B5}"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419104" y="646747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847337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7523DBB1-7083-4BF5-993D-6904D62EA068}" type="datetimeFigureOut">
              <a:rPr lang="en-US" smtClean="0"/>
              <a:t>2/6/2022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0689805-48AA-4BDF-B52D-F820E54D303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3"/>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AC7500-B05B-4261-91A4-49B2F8624375}"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18F06-1D70-4E35-ACC5-331748D1B1B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419104" y="646747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168830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AC7500-B05B-4261-91A4-49B2F8624375}"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D18F06-1D70-4E35-ACC5-331748D1B1B5}"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419104" y="646747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2457189023"/>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AC7500-B05B-4261-91A4-49B2F8624375}"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F06-1D70-4E35-ACC5-331748D1B1B5}" type="slidenum">
              <a:rPr lang="en-US" smtClean="0"/>
              <a:t>‹#›</a:t>
            </a:fld>
            <a:endParaRPr lang="en-US"/>
          </a:p>
        </p:txBody>
      </p:sp>
    </p:spTree>
    <p:extLst>
      <p:ext uri="{BB962C8B-B14F-4D97-AF65-F5344CB8AC3E}">
        <p14:creationId xmlns:p14="http://schemas.microsoft.com/office/powerpoint/2010/main" val="3735644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AC7500-B05B-4261-91A4-49B2F8624375}" type="datetimeFigureOut">
              <a:rPr lang="en-US" smtClean="0"/>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D18F06-1D70-4E35-ACC5-331748D1B1B5}"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419104" y="6467479"/>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extLst>
      <p:ext uri="{BB962C8B-B14F-4D97-AF65-F5344CB8AC3E}">
        <p14:creationId xmlns:p14="http://schemas.microsoft.com/office/powerpoint/2010/main" val="3097317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B3C124-CB1F-43BE-B866-0652B944B78C}" type="slidenum">
              <a:rPr lang="ar-SA"/>
              <a:pPr/>
              <a:t>‹#›</a:t>
            </a:fld>
            <a:endParaRPr lang="en-US"/>
          </a:p>
        </p:txBody>
      </p:sp>
    </p:spTree>
    <p:extLst>
      <p:ext uri="{BB962C8B-B14F-4D97-AF65-F5344CB8AC3E}">
        <p14:creationId xmlns:p14="http://schemas.microsoft.com/office/powerpoint/2010/main" val="3697439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799DC4-8EE8-409D-AAEF-0D53A25B90A5}" type="slidenum">
              <a:rPr lang="ar-SA"/>
              <a:pPr/>
              <a:t>‹#›</a:t>
            </a:fld>
            <a:endParaRPr lang="en-US"/>
          </a:p>
        </p:txBody>
      </p:sp>
    </p:spTree>
    <p:extLst>
      <p:ext uri="{BB962C8B-B14F-4D97-AF65-F5344CB8AC3E}">
        <p14:creationId xmlns:p14="http://schemas.microsoft.com/office/powerpoint/2010/main" val="426340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20D48D-7357-4812-925C-36758EFE42EB}" type="slidenum">
              <a:rPr lang="ar-SA"/>
              <a:pPr/>
              <a:t>‹#›</a:t>
            </a:fld>
            <a:endParaRPr lang="en-US"/>
          </a:p>
        </p:txBody>
      </p:sp>
    </p:spTree>
    <p:extLst>
      <p:ext uri="{BB962C8B-B14F-4D97-AF65-F5344CB8AC3E}">
        <p14:creationId xmlns:p14="http://schemas.microsoft.com/office/powerpoint/2010/main" val="2413672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FCFD12C-F120-4803-8C77-F24268AAC3B0}" type="slidenum">
              <a:rPr lang="ar-SA"/>
              <a:pPr/>
              <a:t>‹#›</a:t>
            </a:fld>
            <a:endParaRPr lang="en-US"/>
          </a:p>
        </p:txBody>
      </p:sp>
    </p:spTree>
    <p:extLst>
      <p:ext uri="{BB962C8B-B14F-4D97-AF65-F5344CB8AC3E}">
        <p14:creationId xmlns:p14="http://schemas.microsoft.com/office/powerpoint/2010/main" val="4235564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A5B78CF-8618-4F9D-9A93-02D34154E223}" type="slidenum">
              <a:rPr lang="ar-SA"/>
              <a:pPr/>
              <a:t>‹#›</a:t>
            </a:fld>
            <a:endParaRPr lang="en-US"/>
          </a:p>
        </p:txBody>
      </p:sp>
    </p:spTree>
    <p:extLst>
      <p:ext uri="{BB962C8B-B14F-4D97-AF65-F5344CB8AC3E}">
        <p14:creationId xmlns:p14="http://schemas.microsoft.com/office/powerpoint/2010/main" val="630886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43254AC-40A8-4594-B244-7653988CDDB5}" type="slidenum">
              <a:rPr lang="ar-SA"/>
              <a:pPr/>
              <a:t>‹#›</a:t>
            </a:fld>
            <a:endParaRPr lang="en-US"/>
          </a:p>
        </p:txBody>
      </p:sp>
    </p:spTree>
    <p:extLst>
      <p:ext uri="{BB962C8B-B14F-4D97-AF65-F5344CB8AC3E}">
        <p14:creationId xmlns:p14="http://schemas.microsoft.com/office/powerpoint/2010/main" val="28059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23DBB1-7083-4BF5-993D-6904D62EA06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89805-48AA-4BDF-B52D-F820E54D303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EDB3BDD-AC8E-44E7-ACD3-0552BD1934A6}" type="slidenum">
              <a:rPr lang="ar-SA"/>
              <a:pPr/>
              <a:t>‹#›</a:t>
            </a:fld>
            <a:endParaRPr lang="en-US"/>
          </a:p>
        </p:txBody>
      </p:sp>
    </p:spTree>
    <p:extLst>
      <p:ext uri="{BB962C8B-B14F-4D97-AF65-F5344CB8AC3E}">
        <p14:creationId xmlns:p14="http://schemas.microsoft.com/office/powerpoint/2010/main" val="3115259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A8EC0B-4BE4-4430-BA2C-2F12AA32C4A0}" type="slidenum">
              <a:rPr lang="ar-SA"/>
              <a:pPr/>
              <a:t>‹#›</a:t>
            </a:fld>
            <a:endParaRPr lang="en-US"/>
          </a:p>
        </p:txBody>
      </p:sp>
    </p:spTree>
    <p:extLst>
      <p:ext uri="{BB962C8B-B14F-4D97-AF65-F5344CB8AC3E}">
        <p14:creationId xmlns:p14="http://schemas.microsoft.com/office/powerpoint/2010/main" val="1571432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EB942C-41EE-4DEC-8DB2-EC9848D1140B}" type="slidenum">
              <a:rPr lang="ar-SA"/>
              <a:pPr/>
              <a:t>‹#›</a:t>
            </a:fld>
            <a:endParaRPr lang="en-US"/>
          </a:p>
        </p:txBody>
      </p:sp>
    </p:spTree>
    <p:extLst>
      <p:ext uri="{BB962C8B-B14F-4D97-AF65-F5344CB8AC3E}">
        <p14:creationId xmlns:p14="http://schemas.microsoft.com/office/powerpoint/2010/main" val="1023737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9B536B-4924-4754-BF6F-060D3DF509B6}" type="slidenum">
              <a:rPr lang="ar-SA"/>
              <a:pPr/>
              <a:t>‹#›</a:t>
            </a:fld>
            <a:endParaRPr lang="en-US"/>
          </a:p>
        </p:txBody>
      </p:sp>
    </p:spTree>
    <p:extLst>
      <p:ext uri="{BB962C8B-B14F-4D97-AF65-F5344CB8AC3E}">
        <p14:creationId xmlns:p14="http://schemas.microsoft.com/office/powerpoint/2010/main" val="3985461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401723-550F-4EDB-AB15-24599675A5AB}" type="slidenum">
              <a:rPr lang="ar-SA"/>
              <a:pPr/>
              <a:t>‹#›</a:t>
            </a:fld>
            <a:endParaRPr lang="en-US"/>
          </a:p>
        </p:txBody>
      </p:sp>
    </p:spTree>
    <p:extLst>
      <p:ext uri="{BB962C8B-B14F-4D97-AF65-F5344CB8AC3E}">
        <p14:creationId xmlns:p14="http://schemas.microsoft.com/office/powerpoint/2010/main" val="358195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23DBB1-7083-4BF5-993D-6904D62EA068}" type="datetimeFigureOut">
              <a:rPr lang="en-US" smtClean="0"/>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689805-48AA-4BDF-B52D-F820E54D303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23DBB1-7083-4BF5-993D-6904D62EA068}" type="datetimeFigureOut">
              <a:rPr lang="en-US" smtClean="0"/>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689805-48AA-4BDF-B52D-F820E54D303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23DBB1-7083-4BF5-993D-6904D62EA068}" type="datetimeFigureOut">
              <a:rPr lang="en-US" smtClean="0"/>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689805-48AA-4BDF-B52D-F820E54D30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7523DBB1-7083-4BF5-993D-6904D62EA068}" type="datetimeFigureOut">
              <a:rPr lang="en-US" smtClean="0"/>
              <a:t>2/6/2022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0689805-48AA-4BDF-B52D-F820E54D303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23DBB1-7083-4BF5-993D-6904D62EA068}" type="datetimeFigureOut">
              <a:rPr lang="en-US" smtClean="0"/>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689805-48AA-4BDF-B52D-F820E54D303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fld id="{7523DBB1-7083-4BF5-993D-6904D62EA068}" type="datetimeFigureOut">
              <a:rPr lang="en-US" smtClean="0"/>
              <a:t>2/6/2022</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fld id="{90689805-48AA-4BDF-B52D-F820E54D303E}"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9"/>
            <a:ext cx="2455164" cy="365125"/>
          </a:xfrm>
          <a:prstGeom prst="rect">
            <a:avLst/>
          </a:prstGeom>
        </p:spPr>
        <p:txBody>
          <a:bodyPr vert="horz" lIns="91440" tIns="45720" rIns="91440" bIns="45720" rtlCol="0" anchor="ctr"/>
          <a:lstStyle>
            <a:lvl1pPr algn="r">
              <a:defRPr sz="1100">
                <a:solidFill>
                  <a:schemeClr val="tx2"/>
                </a:solidFill>
              </a:defRPr>
            </a:lvl1pPr>
          </a:lstStyle>
          <a:p>
            <a:fld id="{03F41C87-7AD9-4845-A077-840E4A0F3F06}" type="datetimeFigureOut">
              <a:rPr lang="en-US" smtClean="0"/>
              <a:pPr/>
              <a:t>2/6/2022</a:t>
            </a:fld>
            <a:endParaRPr lang="en-US"/>
          </a:p>
        </p:txBody>
      </p:sp>
      <p:sp>
        <p:nvSpPr>
          <p:cNvPr id="5" name="Footer Placeholder 4"/>
          <p:cNvSpPr>
            <a:spLocks noGrp="1"/>
          </p:cNvSpPr>
          <p:nvPr>
            <p:ph type="ftr" sz="quarter" idx="3"/>
          </p:nvPr>
        </p:nvSpPr>
        <p:spPr>
          <a:xfrm>
            <a:off x="816102" y="6272789"/>
            <a:ext cx="4745736"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8551295"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7" y="6272789"/>
            <a:ext cx="48006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964397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25" indent="-182825" algn="l" defTabSz="914126" rtl="0" eaLnBrk="1" latinLnBrk="0" hangingPunct="1">
        <a:lnSpc>
          <a:spcPct val="90000"/>
        </a:lnSpc>
        <a:spcBef>
          <a:spcPts val="1200"/>
        </a:spcBef>
        <a:buClr>
          <a:schemeClr val="accent1">
            <a:lumMod val="75000"/>
          </a:schemeClr>
        </a:buClr>
        <a:buSzPct val="85000"/>
        <a:buFont typeface="Wingdings" pitchFamily="2" charset="2"/>
        <a:buChar char="§"/>
        <a:defRPr sz="1999" kern="1200">
          <a:solidFill>
            <a:schemeClr val="tx1"/>
          </a:solidFill>
          <a:latin typeface="+mn-lt"/>
          <a:ea typeface="+mn-ea"/>
          <a:cs typeface="+mn-cs"/>
        </a:defRPr>
      </a:lvl1pPr>
      <a:lvl2pPr marL="457063"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799" kern="1200">
          <a:solidFill>
            <a:schemeClr val="tx1"/>
          </a:solidFill>
          <a:latin typeface="+mn-lt"/>
          <a:ea typeface="+mn-ea"/>
          <a:cs typeface="+mn-cs"/>
        </a:defRPr>
      </a:lvl2pPr>
      <a:lvl3pPr marL="731301"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538"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79776" indent="-182825"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59952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89943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19934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499250" indent="-228531" algn="l" defTabSz="914126"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39">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CAC7500-B05B-4261-91A4-49B2F8624375}" type="datetimeFigureOut">
              <a:rPr lang="en-US" smtClean="0"/>
              <a:t>2/6/2022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0D18F06-1D70-4E35-ACC5-331748D1B1B5}"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419103" y="6467478"/>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786268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819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196"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AD70027E-B22F-4360-B721-04EADDC73684}" type="slidenum">
              <a:rPr lang="ar-SA"/>
              <a:pPr/>
              <a:t>‹#›</a:t>
            </a:fld>
            <a:endParaRPr lang="en-US"/>
          </a:p>
        </p:txBody>
      </p:sp>
    </p:spTree>
    <p:extLst>
      <p:ext uri="{BB962C8B-B14F-4D97-AF65-F5344CB8AC3E}">
        <p14:creationId xmlns:p14="http://schemas.microsoft.com/office/powerpoint/2010/main" val="113810379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1" eaLnBrk="1" fontAlgn="base" hangingPunct="1">
        <a:spcBef>
          <a:spcPct val="0"/>
        </a:spcBef>
        <a:spcAft>
          <a:spcPct val="0"/>
        </a:spcAft>
        <a:defRPr sz="4400">
          <a:solidFill>
            <a:schemeClr val="tx2"/>
          </a:solidFill>
          <a:latin typeface="+mj-lt"/>
          <a:ea typeface="+mj-ea"/>
          <a:cs typeface="+mj-cs"/>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59B91E-1DA7-4C67-A139-1E76A16F198D}"/>
              </a:ext>
            </a:extLst>
          </p:cNvPr>
          <p:cNvSpPr>
            <a:spLocks noGrp="1"/>
          </p:cNvSpPr>
          <p:nvPr>
            <p:ph type="ctrTitle"/>
          </p:nvPr>
        </p:nvSpPr>
        <p:spPr>
          <a:xfrm>
            <a:off x="289238" y="2325949"/>
            <a:ext cx="8245162" cy="719910"/>
          </a:xfrm>
        </p:spPr>
        <p:txBody>
          <a:bodyPr>
            <a:normAutofit fontScale="90000"/>
          </a:bodyPr>
          <a:lstStyle/>
          <a:p>
            <a:r>
              <a:rPr lang="en-US" dirty="0" smtClean="0"/>
              <a:t>The hand: </a:t>
            </a:r>
            <a:r>
              <a:rPr lang="en-US" sz="2700" dirty="0" smtClean="0"/>
              <a:t>fascia, spaces, hoods and muscles </a:t>
            </a:r>
            <a:endParaRPr lang="en-US" sz="2700" dirty="0"/>
          </a:p>
        </p:txBody>
      </p:sp>
      <p:sp>
        <p:nvSpPr>
          <p:cNvPr id="3" name="Subtitle 2">
            <a:extLst>
              <a:ext uri="{FF2B5EF4-FFF2-40B4-BE49-F238E27FC236}">
                <a16:creationId xmlns="" xmlns:a16="http://schemas.microsoft.com/office/drawing/2014/main" id="{0FAA537C-C6FE-4536-8E5C-413DA24F7710}"/>
              </a:ext>
            </a:extLst>
          </p:cNvPr>
          <p:cNvSpPr>
            <a:spLocks noGrp="1"/>
          </p:cNvSpPr>
          <p:nvPr>
            <p:ph type="subTitle" idx="1"/>
          </p:nvPr>
        </p:nvSpPr>
        <p:spPr>
          <a:xfrm>
            <a:off x="435893" y="3133838"/>
            <a:ext cx="8245160" cy="3266961"/>
          </a:xfrm>
        </p:spPr>
        <p:txBody>
          <a:bodyPr>
            <a:normAutofit lnSpcReduction="10000"/>
          </a:bodyPr>
          <a:lstStyle/>
          <a:p>
            <a:r>
              <a:rPr lang="en-US" sz="2400" b="1" u="sng" dirty="0">
                <a:effectLst>
                  <a:outerShdw blurRad="38100" dist="38100" dir="2700000" algn="tl">
                    <a:srgbClr val="000000">
                      <a:alpha val="43137"/>
                    </a:srgbClr>
                  </a:outerShdw>
                </a:effectLst>
              </a:rPr>
              <a:t>Objectives</a:t>
            </a:r>
            <a:r>
              <a:rPr lang="en-US" sz="2400" b="1" u="sng" dirty="0" smtClean="0">
                <a:effectLst>
                  <a:outerShdw blurRad="38100" dist="38100" dir="2700000" algn="tl">
                    <a:srgbClr val="000000">
                      <a:alpha val="43137"/>
                    </a:srgbClr>
                  </a:outerShdw>
                </a:effectLst>
              </a:rPr>
              <a:t>:</a:t>
            </a:r>
          </a:p>
          <a:p>
            <a:pPr marL="342900" indent="-342900">
              <a:buFont typeface="Wingdings" pitchFamily="2" charset="2"/>
              <a:buChar char="ü"/>
            </a:pPr>
            <a:r>
              <a:rPr lang="en-US" sz="1800" dirty="0" smtClean="0">
                <a:solidFill>
                  <a:srgbClr val="FFFF00"/>
                </a:solidFill>
              </a:rPr>
              <a:t>Identify the palmer aponeurosis and its septa </a:t>
            </a:r>
            <a:endParaRPr lang="en-US" sz="1800" dirty="0">
              <a:solidFill>
                <a:srgbClr val="FFFF00"/>
              </a:solidFill>
            </a:endParaRPr>
          </a:p>
          <a:p>
            <a:pPr marL="285750" indent="-285750">
              <a:buFont typeface="Wingdings" panose="05000000000000000000" pitchFamily="2" charset="2"/>
              <a:buChar char="ü"/>
            </a:pPr>
            <a:r>
              <a:rPr lang="en-US" sz="1800" dirty="0" smtClean="0">
                <a:solidFill>
                  <a:srgbClr val="FFFF00"/>
                </a:solidFill>
              </a:rPr>
              <a:t>Define the anatomical snuff box and its clinical importance</a:t>
            </a:r>
            <a:endParaRPr lang="en-US" sz="1800" dirty="0">
              <a:solidFill>
                <a:srgbClr val="FFFF00"/>
              </a:solidFill>
            </a:endParaRPr>
          </a:p>
          <a:p>
            <a:pPr marL="285750" indent="-285750">
              <a:buFont typeface="Wingdings" panose="05000000000000000000" pitchFamily="2" charset="2"/>
              <a:buChar char="ü"/>
            </a:pPr>
            <a:r>
              <a:rPr lang="en-US" sz="1800" dirty="0" smtClean="0">
                <a:solidFill>
                  <a:srgbClr val="FFFF00"/>
                </a:solidFill>
              </a:rPr>
              <a:t>Study the digital fibrous sheath and synovial bursae</a:t>
            </a:r>
            <a:endParaRPr lang="en-US" sz="1800" dirty="0">
              <a:solidFill>
                <a:srgbClr val="FFFF00"/>
              </a:solidFill>
            </a:endParaRPr>
          </a:p>
          <a:p>
            <a:pPr marL="285750" indent="-285750">
              <a:buFont typeface="Wingdings" panose="05000000000000000000" pitchFamily="2" charset="2"/>
              <a:buChar char="ü"/>
            </a:pPr>
            <a:r>
              <a:rPr lang="en-US" sz="1800" dirty="0" smtClean="0">
                <a:solidFill>
                  <a:srgbClr val="FFFF00"/>
                </a:solidFill>
              </a:rPr>
              <a:t>Define the extensor hood formation and its action</a:t>
            </a:r>
          </a:p>
          <a:p>
            <a:pPr marL="285750" indent="-285750">
              <a:buFont typeface="Wingdings" panose="05000000000000000000" pitchFamily="2" charset="2"/>
              <a:buChar char="ü"/>
            </a:pPr>
            <a:r>
              <a:rPr lang="en-US" sz="1800" dirty="0" smtClean="0">
                <a:solidFill>
                  <a:srgbClr val="FFFF00"/>
                </a:solidFill>
              </a:rPr>
              <a:t>Enumerate the intrinsic muscles of the hand </a:t>
            </a:r>
            <a:endParaRPr lang="en-US" sz="1800" dirty="0">
              <a:solidFill>
                <a:srgbClr val="FFFF00"/>
              </a:solidFill>
            </a:endParaRPr>
          </a:p>
          <a:p>
            <a:endParaRPr lang="en-US" dirty="0"/>
          </a:p>
          <a:p>
            <a:pPr>
              <a:lnSpc>
                <a:spcPct val="107000"/>
              </a:lnSpc>
              <a:spcAft>
                <a:spcPts val="800"/>
              </a:spcAft>
            </a:pPr>
            <a:r>
              <a:rPr lang="en-US" dirty="0"/>
              <a:t>Gray’s anatomy for students pp: </a:t>
            </a:r>
            <a:r>
              <a:rPr lang="en-US" sz="1800" b="1" u="sng" dirty="0" smtClean="0">
                <a:effectLst/>
                <a:latin typeface="Calibri" panose="020F0502020204030204" pitchFamily="34" charset="0"/>
                <a:ea typeface="Calibri" panose="020F0502020204030204" pitchFamily="34" charset="0"/>
                <a:cs typeface="Arial" panose="020B0604020202020204" pitchFamily="34" charset="0"/>
              </a:rPr>
              <a:t>791-801</a:t>
            </a:r>
            <a:endParaRPr lang="en-US" dirty="0"/>
          </a:p>
        </p:txBody>
      </p:sp>
      <p:sp>
        <p:nvSpPr>
          <p:cNvPr id="4" name="Title 1">
            <a:extLst>
              <a:ext uri="{FF2B5EF4-FFF2-40B4-BE49-F238E27FC236}">
                <a16:creationId xmlns="" xmlns:a16="http://schemas.microsoft.com/office/drawing/2014/main" id="{28E2164A-02CC-4459-B2B7-30D6A317B252}"/>
              </a:ext>
            </a:extLst>
          </p:cNvPr>
          <p:cNvSpPr txBox="1">
            <a:spLocks/>
          </p:cNvSpPr>
          <p:nvPr/>
        </p:nvSpPr>
        <p:spPr>
          <a:xfrm>
            <a:off x="383213" y="568287"/>
            <a:ext cx="4629150" cy="1717713"/>
          </a:xfrm>
          <a:prstGeom prst="rect">
            <a:avLst/>
          </a:prstGeom>
        </p:spPr>
        <p:txBody>
          <a:bodyPr vert="horz" anchor="b">
            <a:normAutofit fontScale="97500"/>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a:lnSpc>
                <a:spcPct val="150000"/>
              </a:lnSpc>
            </a:pPr>
            <a:r>
              <a:rPr lang="en-US" sz="1600" dirty="0">
                <a:solidFill>
                  <a:schemeClr val="tx1"/>
                </a:solidFill>
              </a:rPr>
              <a:t>Al-</a:t>
            </a:r>
            <a:r>
              <a:rPr lang="en-US" sz="1600" dirty="0" err="1">
                <a:solidFill>
                  <a:schemeClr val="tx1"/>
                </a:solidFill>
              </a:rPr>
              <a:t>Mustansiriyah</a:t>
            </a:r>
            <a:r>
              <a:rPr lang="en-US" sz="1600" dirty="0">
                <a:solidFill>
                  <a:schemeClr val="tx1"/>
                </a:solidFill>
              </a:rPr>
              <a:t> university</a:t>
            </a:r>
          </a:p>
          <a:p>
            <a:pPr>
              <a:lnSpc>
                <a:spcPct val="150000"/>
              </a:lnSpc>
            </a:pPr>
            <a:r>
              <a:rPr lang="en-US" sz="1600" dirty="0">
                <a:solidFill>
                  <a:schemeClr val="tx1"/>
                </a:solidFill>
              </a:rPr>
              <a:t>College of medicine</a:t>
            </a:r>
          </a:p>
          <a:p>
            <a:pPr>
              <a:lnSpc>
                <a:spcPct val="150000"/>
              </a:lnSpc>
            </a:pPr>
            <a:r>
              <a:rPr lang="en-US" sz="1600" dirty="0">
                <a:solidFill>
                  <a:schemeClr val="tx1"/>
                </a:solidFill>
              </a:rPr>
              <a:t>Dept. of </a:t>
            </a:r>
            <a:r>
              <a:rPr lang="en-US" sz="1600" dirty="0" smtClean="0">
                <a:solidFill>
                  <a:schemeClr val="tx1"/>
                </a:solidFill>
              </a:rPr>
              <a:t>human anatomy</a:t>
            </a:r>
            <a:endParaRPr lang="en-US" sz="1600" dirty="0">
              <a:solidFill>
                <a:schemeClr val="tx1"/>
              </a:solidFill>
            </a:endParaRPr>
          </a:p>
          <a:p>
            <a:pPr>
              <a:lnSpc>
                <a:spcPct val="150000"/>
              </a:lnSpc>
            </a:pPr>
            <a:r>
              <a:rPr lang="en-US" sz="1600" dirty="0" smtClean="0">
                <a:solidFill>
                  <a:schemeClr val="tx1"/>
                </a:solidFill>
              </a:rPr>
              <a:t>Dr</a:t>
            </a:r>
            <a:r>
              <a:rPr lang="en-US" sz="1600" dirty="0">
                <a:solidFill>
                  <a:schemeClr val="tx1"/>
                </a:solidFill>
              </a:rPr>
              <a:t>. </a:t>
            </a:r>
            <a:r>
              <a:rPr lang="en-US" sz="1600" dirty="0" err="1" smtClean="0">
                <a:solidFill>
                  <a:schemeClr val="tx1"/>
                </a:solidFill>
              </a:rPr>
              <a:t>ahmed</a:t>
            </a:r>
            <a:r>
              <a:rPr lang="en-US" sz="1600" dirty="0" smtClean="0">
                <a:solidFill>
                  <a:schemeClr val="tx1"/>
                </a:solidFill>
              </a:rPr>
              <a:t> </a:t>
            </a:r>
            <a:r>
              <a:rPr lang="en-US" sz="1600" dirty="0" err="1" smtClean="0">
                <a:solidFill>
                  <a:schemeClr val="tx1"/>
                </a:solidFill>
              </a:rPr>
              <a:t>almusawi</a:t>
            </a:r>
            <a:endParaRPr lang="en-US" sz="2200" dirty="0">
              <a:solidFill>
                <a:schemeClr val="tx1"/>
              </a:solidFill>
            </a:endParaRPr>
          </a:p>
        </p:txBody>
      </p:sp>
      <p:pic>
        <p:nvPicPr>
          <p:cNvPr id="5" name="Picture 4">
            <a:extLst>
              <a:ext uri="{FF2B5EF4-FFF2-40B4-BE49-F238E27FC236}">
                <a16:creationId xmlns="" xmlns:a16="http://schemas.microsoft.com/office/drawing/2014/main" id="{305F74AA-E5F5-475A-963E-EB9E04840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455" y="657836"/>
            <a:ext cx="1450833" cy="1934444"/>
          </a:xfrm>
          <a:prstGeom prst="rect">
            <a:avLst/>
          </a:prstGeom>
        </p:spPr>
      </p:pic>
    </p:spTree>
    <p:extLst>
      <p:ext uri="{BB962C8B-B14F-4D97-AF65-F5344CB8AC3E}">
        <p14:creationId xmlns:p14="http://schemas.microsoft.com/office/powerpoint/2010/main" val="335863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152400"/>
            <a:ext cx="7543800" cy="963168"/>
          </a:xfrm>
        </p:spPr>
        <p:txBody>
          <a:bodyPr/>
          <a:lstStyle/>
          <a:p>
            <a:r>
              <a:rPr lang="en-US" dirty="0"/>
              <a:t>Palmar aponeurosis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914400"/>
            <a:ext cx="5415724" cy="5791200"/>
          </a:xfrm>
        </p:spPr>
      </p:pic>
      <p:sp>
        <p:nvSpPr>
          <p:cNvPr id="5" name="Right Arrow 4"/>
          <p:cNvSpPr/>
          <p:nvPr/>
        </p:nvSpPr>
        <p:spPr>
          <a:xfrm>
            <a:off x="2133600" y="51054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0600" y="2971800"/>
            <a:ext cx="62484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The </a:t>
            </a:r>
            <a:r>
              <a:rPr lang="en-US" dirty="0" err="1" smtClean="0"/>
              <a:t>palmaris</a:t>
            </a:r>
            <a:r>
              <a:rPr lang="en-US" dirty="0" smtClean="0"/>
              <a:t> </a:t>
            </a:r>
            <a:r>
              <a:rPr lang="en-US" dirty="0" err="1" smtClean="0"/>
              <a:t>brevis</a:t>
            </a:r>
            <a:r>
              <a:rPr lang="en-US" dirty="0" smtClean="0"/>
              <a:t> deepens the cup of the palm by pulling on skin over the </a:t>
            </a:r>
            <a:r>
              <a:rPr lang="en-US" dirty="0" err="1" smtClean="0"/>
              <a:t>hypothenar</a:t>
            </a:r>
            <a:r>
              <a:rPr lang="en-US" dirty="0" smtClean="0"/>
              <a:t> eminence and forming a distinct ridge. This may improve grip.</a:t>
            </a:r>
            <a:endParaRPr lang="en-US" dirty="0"/>
          </a:p>
        </p:txBody>
      </p:sp>
    </p:spTree>
    <p:extLst>
      <p:ext uri="{BB962C8B-B14F-4D97-AF65-F5344CB8AC3E}">
        <p14:creationId xmlns:p14="http://schemas.microsoft.com/office/powerpoint/2010/main" val="271698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484632"/>
            <a:ext cx="7543800" cy="963168"/>
          </a:xfrm>
        </p:spPr>
        <p:txBody>
          <a:bodyPr/>
          <a:lstStyle/>
          <a:p>
            <a:r>
              <a:rPr lang="en-US" dirty="0"/>
              <a:t>Anatomical snuffbox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4597616" cy="5105400"/>
          </a:xfrm>
        </p:spPr>
      </p:pic>
      <p:sp>
        <p:nvSpPr>
          <p:cNvPr id="5" name="Rectangle 4"/>
          <p:cNvSpPr/>
          <p:nvPr/>
        </p:nvSpPr>
        <p:spPr>
          <a:xfrm>
            <a:off x="5715000" y="1371600"/>
            <a:ext cx="2590800" cy="4876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itchFamily="2" charset="2"/>
              <a:buChar char="§"/>
            </a:pPr>
            <a:r>
              <a:rPr lang="en-US" sz="1400" dirty="0" smtClean="0">
                <a:solidFill>
                  <a:schemeClr val="tx1"/>
                </a:solidFill>
              </a:rPr>
              <a:t>The lateral border: tendons of the abductor </a:t>
            </a:r>
            <a:r>
              <a:rPr lang="en-US" sz="1400" dirty="0" err="1" smtClean="0">
                <a:solidFill>
                  <a:schemeClr val="tx1"/>
                </a:solidFill>
              </a:rPr>
              <a:t>pollicis</a:t>
            </a:r>
            <a:r>
              <a:rPr lang="en-US" sz="1400" dirty="0" smtClean="0">
                <a:solidFill>
                  <a:schemeClr val="tx1"/>
                </a:solidFill>
              </a:rPr>
              <a:t> </a:t>
            </a:r>
            <a:r>
              <a:rPr lang="en-US" sz="1400" dirty="0" err="1" smtClean="0">
                <a:solidFill>
                  <a:schemeClr val="tx1"/>
                </a:solidFill>
              </a:rPr>
              <a:t>longus</a:t>
            </a:r>
            <a:r>
              <a:rPr lang="en-US" sz="1400" dirty="0" smtClean="0">
                <a:solidFill>
                  <a:schemeClr val="tx1"/>
                </a:solidFill>
              </a:rPr>
              <a:t> and extensor </a:t>
            </a:r>
            <a:r>
              <a:rPr lang="en-US" sz="1400" dirty="0" err="1" smtClean="0">
                <a:solidFill>
                  <a:schemeClr val="tx1"/>
                </a:solidFill>
              </a:rPr>
              <a:t>pollicis</a:t>
            </a:r>
            <a:r>
              <a:rPr lang="en-US" sz="1400" dirty="0" smtClean="0">
                <a:solidFill>
                  <a:schemeClr val="tx1"/>
                </a:solidFill>
              </a:rPr>
              <a:t> </a:t>
            </a:r>
            <a:r>
              <a:rPr lang="en-US" sz="1400" dirty="0" err="1" smtClean="0">
                <a:solidFill>
                  <a:schemeClr val="tx1"/>
                </a:solidFill>
              </a:rPr>
              <a:t>brevis</a:t>
            </a:r>
            <a:r>
              <a:rPr lang="en-US" sz="1400" dirty="0" smtClean="0">
                <a:solidFill>
                  <a:schemeClr val="tx1"/>
                </a:solidFill>
              </a:rPr>
              <a:t>. </a:t>
            </a:r>
          </a:p>
          <a:p>
            <a:pPr marL="171450" indent="-171450" algn="just">
              <a:buFont typeface="Wingdings" pitchFamily="2" charset="2"/>
              <a:buChar char="§"/>
            </a:pPr>
            <a:r>
              <a:rPr lang="en-US" sz="1400" dirty="0" smtClean="0">
                <a:solidFill>
                  <a:schemeClr val="tx1"/>
                </a:solidFill>
              </a:rPr>
              <a:t>The medial border: tendon of the extensor </a:t>
            </a:r>
            <a:r>
              <a:rPr lang="en-US" sz="1400" dirty="0" err="1" smtClean="0">
                <a:solidFill>
                  <a:schemeClr val="tx1"/>
                </a:solidFill>
              </a:rPr>
              <a:t>pollicis</a:t>
            </a:r>
            <a:r>
              <a:rPr lang="en-US" sz="1400" dirty="0" smtClean="0">
                <a:solidFill>
                  <a:schemeClr val="tx1"/>
                </a:solidFill>
              </a:rPr>
              <a:t> </a:t>
            </a:r>
            <a:r>
              <a:rPr lang="en-US" sz="1400" dirty="0" err="1" smtClean="0">
                <a:solidFill>
                  <a:schemeClr val="tx1"/>
                </a:solidFill>
              </a:rPr>
              <a:t>longus</a:t>
            </a:r>
            <a:r>
              <a:rPr lang="en-US" sz="1400" dirty="0" smtClean="0">
                <a:solidFill>
                  <a:schemeClr val="tx1"/>
                </a:solidFill>
              </a:rPr>
              <a:t>. </a:t>
            </a:r>
          </a:p>
          <a:p>
            <a:pPr marL="171450" indent="-171450" algn="just">
              <a:buFont typeface="Wingdings" pitchFamily="2" charset="2"/>
              <a:buChar char="§"/>
            </a:pPr>
            <a:r>
              <a:rPr lang="en-US" sz="1400" dirty="0" smtClean="0">
                <a:solidFill>
                  <a:schemeClr val="tx1"/>
                </a:solidFill>
              </a:rPr>
              <a:t> The floor : the scaphoid and trapezium, and the distal ends of the tendons of the extensor carpi </a:t>
            </a:r>
            <a:r>
              <a:rPr lang="en-US" sz="1400" dirty="0" err="1" smtClean="0">
                <a:solidFill>
                  <a:schemeClr val="tx1"/>
                </a:solidFill>
              </a:rPr>
              <a:t>radialis</a:t>
            </a:r>
            <a:r>
              <a:rPr lang="en-US" sz="1400" dirty="0" smtClean="0">
                <a:solidFill>
                  <a:schemeClr val="tx1"/>
                </a:solidFill>
              </a:rPr>
              <a:t> </a:t>
            </a:r>
            <a:r>
              <a:rPr lang="en-US" sz="1400" dirty="0" err="1" smtClean="0">
                <a:solidFill>
                  <a:schemeClr val="tx1"/>
                </a:solidFill>
              </a:rPr>
              <a:t>longus</a:t>
            </a:r>
            <a:r>
              <a:rPr lang="en-US" sz="1400" dirty="0" smtClean="0">
                <a:solidFill>
                  <a:schemeClr val="tx1"/>
                </a:solidFill>
              </a:rPr>
              <a:t> and extensor carpi </a:t>
            </a:r>
            <a:r>
              <a:rPr lang="en-US" sz="1400" dirty="0" err="1" smtClean="0">
                <a:solidFill>
                  <a:schemeClr val="tx1"/>
                </a:solidFill>
              </a:rPr>
              <a:t>radialis</a:t>
            </a:r>
            <a:r>
              <a:rPr lang="en-US" sz="1400" dirty="0" smtClean="0">
                <a:solidFill>
                  <a:schemeClr val="tx1"/>
                </a:solidFill>
              </a:rPr>
              <a:t> </a:t>
            </a:r>
            <a:r>
              <a:rPr lang="en-US" sz="1400" dirty="0" err="1" smtClean="0">
                <a:solidFill>
                  <a:schemeClr val="tx1"/>
                </a:solidFill>
              </a:rPr>
              <a:t>brevis</a:t>
            </a:r>
            <a:r>
              <a:rPr lang="en-US" sz="1400" dirty="0" smtClean="0">
                <a:solidFill>
                  <a:schemeClr val="tx1"/>
                </a:solidFill>
              </a:rPr>
              <a:t>. </a:t>
            </a:r>
          </a:p>
          <a:p>
            <a:pPr marL="171450" indent="-171450" algn="just">
              <a:buFont typeface="Wingdings" pitchFamily="2" charset="2"/>
              <a:buChar char="§"/>
            </a:pPr>
            <a:r>
              <a:rPr lang="en-US" sz="1400" dirty="0" smtClean="0">
                <a:solidFill>
                  <a:schemeClr val="tx1"/>
                </a:solidFill>
              </a:rPr>
              <a:t>The radial artery, </a:t>
            </a:r>
          </a:p>
          <a:p>
            <a:pPr marL="171450" indent="-171450" algn="just">
              <a:buFont typeface="Wingdings" pitchFamily="2" charset="2"/>
              <a:buChar char="§"/>
            </a:pPr>
            <a:r>
              <a:rPr lang="en-US" sz="1400" dirty="0" smtClean="0">
                <a:solidFill>
                  <a:schemeClr val="tx1"/>
                </a:solidFill>
              </a:rPr>
              <a:t>Terminal parts of the superficial branch of the radial nerve</a:t>
            </a:r>
            <a:endParaRPr lang="en-US" sz="1400" dirty="0">
              <a:solidFill>
                <a:schemeClr val="tx1"/>
              </a:solidFill>
            </a:endParaRPr>
          </a:p>
        </p:txBody>
      </p:sp>
      <p:sp>
        <p:nvSpPr>
          <p:cNvPr id="6" name="Rectangle 5"/>
          <p:cNvSpPr/>
          <p:nvPr/>
        </p:nvSpPr>
        <p:spPr>
          <a:xfrm>
            <a:off x="914400" y="2057400"/>
            <a:ext cx="45720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itchFamily="34" charset="0"/>
              <a:buChar char="•"/>
            </a:pPr>
            <a:r>
              <a:rPr lang="en-US" dirty="0" smtClean="0"/>
              <a:t>The anatomical snuffbox is an important clinical region. When the hand is in ulnar deviation, the scaphoid becomes palpable within the snuffbox. This position enables the physician to palpate the bone to assess for a fracture. </a:t>
            </a:r>
          </a:p>
          <a:p>
            <a:pPr marL="285750" indent="-285750" algn="just">
              <a:buFont typeface="Arial" pitchFamily="34" charset="0"/>
              <a:buChar char="•"/>
            </a:pPr>
            <a:r>
              <a:rPr lang="en-US" dirty="0" smtClean="0"/>
              <a:t>The pulse of the radial artery can also be felt in the snuffbox.</a:t>
            </a:r>
            <a:endParaRPr lang="en-US" dirty="0"/>
          </a:p>
        </p:txBody>
      </p:sp>
    </p:spTree>
    <p:extLst>
      <p:ext uri="{BB962C8B-B14F-4D97-AF65-F5344CB8AC3E}">
        <p14:creationId xmlns:p14="http://schemas.microsoft.com/office/powerpoint/2010/main" val="289832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76200"/>
            <a:ext cx="7543800" cy="658368"/>
          </a:xfrm>
        </p:spPr>
        <p:txBody>
          <a:bodyPr>
            <a:normAutofit fontScale="90000"/>
          </a:bodyPr>
          <a:lstStyle/>
          <a:p>
            <a:r>
              <a:rPr lang="en-US" dirty="0"/>
              <a:t>Fibrous digital sheaths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685800"/>
            <a:ext cx="8610600" cy="6019800"/>
          </a:xfrm>
        </p:spPr>
      </p:pic>
      <p:grpSp>
        <p:nvGrpSpPr>
          <p:cNvPr id="7" name="Group 6"/>
          <p:cNvGrpSpPr/>
          <p:nvPr/>
        </p:nvGrpSpPr>
        <p:grpSpPr>
          <a:xfrm>
            <a:off x="6041931" y="2282769"/>
            <a:ext cx="583291" cy="498228"/>
            <a:chOff x="6041931" y="2282769"/>
            <a:chExt cx="583291" cy="498228"/>
          </a:xfrm>
        </p:grpSpPr>
        <p:sp>
          <p:nvSpPr>
            <p:cNvPr id="5" name="Right Arrow 4"/>
            <p:cNvSpPr/>
            <p:nvPr/>
          </p:nvSpPr>
          <p:spPr>
            <a:xfrm rot="12521300">
              <a:off x="6041931" y="2552397"/>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2521300">
              <a:off x="6091822" y="2282769"/>
              <a:ext cx="533400" cy="1924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Left Arrow Callout 7"/>
          <p:cNvSpPr/>
          <p:nvPr/>
        </p:nvSpPr>
        <p:spPr>
          <a:xfrm>
            <a:off x="6172200" y="3276600"/>
            <a:ext cx="2667000" cy="2438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dirty="0" smtClean="0"/>
              <a:t>extending from proximal to the flexor retinaculum to the point of insertion of flexor </a:t>
            </a:r>
            <a:r>
              <a:rPr lang="en-US" sz="1500" dirty="0" err="1" smtClean="0"/>
              <a:t>pollicis</a:t>
            </a:r>
            <a:r>
              <a:rPr lang="en-US" sz="1500" dirty="0" smtClean="0"/>
              <a:t> </a:t>
            </a:r>
            <a:r>
              <a:rPr lang="en-US" sz="1500" dirty="0" err="1" smtClean="0"/>
              <a:t>longus</a:t>
            </a:r>
            <a:r>
              <a:rPr lang="en-US" sz="1500" dirty="0" smtClean="0"/>
              <a:t> (i.e. the distal phalanx of the thumb). </a:t>
            </a:r>
            <a:endParaRPr lang="en-US" sz="1500" dirty="0"/>
          </a:p>
        </p:txBody>
      </p:sp>
      <p:sp>
        <p:nvSpPr>
          <p:cNvPr id="9" name="Right Arrow Callout 8"/>
          <p:cNvSpPr/>
          <p:nvPr/>
        </p:nvSpPr>
        <p:spPr>
          <a:xfrm>
            <a:off x="1447800" y="3352800"/>
            <a:ext cx="2895600" cy="2743200"/>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is the common synovial sheath for the eight tendons of flexor </a:t>
            </a:r>
            <a:r>
              <a:rPr lang="en-US" dirty="0" err="1" smtClean="0"/>
              <a:t>digitorum</a:t>
            </a:r>
            <a:r>
              <a:rPr lang="en-US" dirty="0" smtClean="0"/>
              <a:t> </a:t>
            </a:r>
            <a:r>
              <a:rPr lang="en-US" dirty="0" err="1" smtClean="0"/>
              <a:t>superficialis</a:t>
            </a:r>
            <a:r>
              <a:rPr lang="en-US" dirty="0" smtClean="0"/>
              <a:t> and flexor </a:t>
            </a:r>
            <a:r>
              <a:rPr lang="en-US" dirty="0" err="1" smtClean="0"/>
              <a:t>digitorum</a:t>
            </a:r>
            <a:r>
              <a:rPr lang="en-US" dirty="0" smtClean="0"/>
              <a:t> </a:t>
            </a:r>
            <a:r>
              <a:rPr lang="en-US" dirty="0" err="1" smtClean="0"/>
              <a:t>profundus</a:t>
            </a:r>
            <a:r>
              <a:rPr lang="en-US" dirty="0" smtClean="0"/>
              <a:t>.</a:t>
            </a:r>
            <a:endParaRPr lang="en-US" dirty="0"/>
          </a:p>
        </p:txBody>
      </p:sp>
    </p:spTree>
    <p:extLst>
      <p:ext uri="{BB962C8B-B14F-4D97-AF65-F5344CB8AC3E}">
        <p14:creationId xmlns:p14="http://schemas.microsoft.com/office/powerpoint/2010/main" val="294533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543800" cy="810768"/>
          </a:xfrm>
        </p:spPr>
        <p:txBody>
          <a:bodyPr>
            <a:normAutofit fontScale="90000"/>
          </a:bodyPr>
          <a:lstStyle/>
          <a:p>
            <a:r>
              <a:rPr lang="en-US" dirty="0"/>
              <a:t>Extensor hoods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0"/>
            <a:ext cx="5257800" cy="6858000"/>
          </a:xfrm>
        </p:spPr>
      </p:pic>
      <p:pic>
        <p:nvPicPr>
          <p:cNvPr id="1026" name="Picture 2" descr="C:\Users\LENOVO\Desktop\upstr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038600"/>
            <a:ext cx="43434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685800"/>
            <a:ext cx="36576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This ability to flex the </a:t>
            </a:r>
            <a:r>
              <a:rPr lang="en-US" dirty="0" err="1" smtClean="0"/>
              <a:t>metacarpophalangeal</a:t>
            </a:r>
            <a:r>
              <a:rPr lang="en-US" dirty="0" smtClean="0"/>
              <a:t> joints, while at the same time extending the </a:t>
            </a:r>
            <a:r>
              <a:rPr lang="en-US" dirty="0" err="1" smtClean="0"/>
              <a:t>interphalangeal</a:t>
            </a:r>
            <a:r>
              <a:rPr lang="en-US" dirty="0" smtClean="0"/>
              <a:t> joints, is entirely due to the intrinsic muscles. This type of precision movement is used in the upstroke when writing a t</a:t>
            </a:r>
            <a:endParaRPr lang="en-US" dirty="0"/>
          </a:p>
        </p:txBody>
      </p:sp>
    </p:spTree>
    <p:extLst>
      <p:ext uri="{BB962C8B-B14F-4D97-AF65-F5344CB8AC3E}">
        <p14:creationId xmlns:p14="http://schemas.microsoft.com/office/powerpoint/2010/main" val="16381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838200"/>
          </a:xfrm>
        </p:spPr>
        <p:txBody>
          <a:bodyPr>
            <a:noAutofit/>
          </a:bodyPr>
          <a:lstStyle/>
          <a:p>
            <a:r>
              <a:rPr lang="en-US" sz="3200" dirty="0"/>
              <a:t>the intrinsic muscles of the hand/The </a:t>
            </a:r>
            <a:r>
              <a:rPr lang="en-US" sz="3200" dirty="0" err="1"/>
              <a:t>interossei</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0600" y="762000"/>
            <a:ext cx="4191000" cy="5943600"/>
          </a:xfrm>
        </p:spPr>
      </p:pic>
      <p:pic>
        <p:nvPicPr>
          <p:cNvPr id="2050" name="Picture 2" descr="C:\Users\LENOVO\Desktop\dorsal interosses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4495800" cy="6019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90800" y="2895600"/>
            <a:ext cx="4267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of the </a:t>
            </a:r>
            <a:r>
              <a:rPr lang="en-US" dirty="0" err="1" smtClean="0"/>
              <a:t>interossei</a:t>
            </a:r>
            <a:r>
              <a:rPr lang="en-US" dirty="0" smtClean="0"/>
              <a:t> are innervated by the deep branch of the ulnar nerve.</a:t>
            </a:r>
            <a:endParaRPr lang="en-US" dirty="0"/>
          </a:p>
        </p:txBody>
      </p:sp>
    </p:spTree>
    <p:extLst>
      <p:ext uri="{BB962C8B-B14F-4D97-AF65-F5344CB8AC3E}">
        <p14:creationId xmlns:p14="http://schemas.microsoft.com/office/powerpoint/2010/main" val="303031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543800" cy="1039368"/>
          </a:xfrm>
        </p:spPr>
        <p:txBody>
          <a:bodyPr/>
          <a:lstStyle/>
          <a:p>
            <a:r>
              <a:rPr lang="en-US" dirty="0"/>
              <a:t>Adductor </a:t>
            </a:r>
            <a:r>
              <a:rPr lang="en-US" dirty="0" err="1"/>
              <a:t>pollicis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914400"/>
            <a:ext cx="6781800" cy="5943600"/>
          </a:xfrm>
        </p:spPr>
      </p:pic>
    </p:spTree>
    <p:extLst>
      <p:ext uri="{BB962C8B-B14F-4D97-AF65-F5344CB8AC3E}">
        <p14:creationId xmlns:p14="http://schemas.microsoft.com/office/powerpoint/2010/main" val="375905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4968"/>
            <a:ext cx="7543800" cy="963168"/>
          </a:xfrm>
        </p:spPr>
        <p:txBody>
          <a:bodyPr>
            <a:normAutofit/>
          </a:bodyPr>
          <a:lstStyle/>
          <a:p>
            <a:r>
              <a:rPr lang="en-US" sz="4000" dirty="0" err="1"/>
              <a:t>Thenar</a:t>
            </a:r>
            <a:r>
              <a:rPr lang="en-US" sz="4000" dirty="0"/>
              <a:t> muscles/</a:t>
            </a:r>
            <a:r>
              <a:rPr lang="en-US" sz="4000" dirty="0" err="1"/>
              <a:t>Hypothenar</a:t>
            </a:r>
            <a:r>
              <a:rPr lang="en-US" sz="4000" dirty="0"/>
              <a:t> muscles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533400"/>
            <a:ext cx="8534399" cy="6172200"/>
          </a:xfrm>
        </p:spPr>
      </p:pic>
    </p:spTree>
    <p:extLst>
      <p:ext uri="{BB962C8B-B14F-4D97-AF65-F5344CB8AC3E}">
        <p14:creationId xmlns:p14="http://schemas.microsoft.com/office/powerpoint/2010/main" val="38275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543800" cy="886968"/>
          </a:xfrm>
        </p:spPr>
        <p:txBody>
          <a:bodyPr/>
          <a:lstStyle/>
          <a:p>
            <a:r>
              <a:rPr lang="en-US" dirty="0" err="1"/>
              <a:t>Lumbrical</a:t>
            </a:r>
            <a:r>
              <a:rPr lang="en-US" dirty="0"/>
              <a:t> muscles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838200"/>
            <a:ext cx="8534400" cy="5791200"/>
          </a:xfrm>
        </p:spPr>
      </p:pic>
    </p:spTree>
    <p:extLst>
      <p:ext uri="{BB962C8B-B14F-4D97-AF65-F5344CB8AC3E}">
        <p14:creationId xmlns:p14="http://schemas.microsoft.com/office/powerpoint/2010/main" val="196274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Muscles of the shoulder region presentation</Template>
  <TotalTime>561</TotalTime>
  <Words>344</Words>
  <Application>Microsoft Office PowerPoint</Application>
  <PresentationFormat>On-screen Show (4:3)</PresentationFormat>
  <Paragraphs>33</Paragraphs>
  <Slides>9</Slides>
  <Notes>0</Notes>
  <HiddenSlides>0</HiddenSlides>
  <MMClips>0</MMClips>
  <ScaleCrop>false</ScaleCrop>
  <HeadingPairs>
    <vt:vector size="4" baseType="variant">
      <vt:variant>
        <vt:lpstr>Theme</vt:lpstr>
      </vt:variant>
      <vt:variant>
        <vt:i4>4</vt:i4>
      </vt:variant>
      <vt:variant>
        <vt:lpstr>Slide Titles</vt:lpstr>
      </vt:variant>
      <vt:variant>
        <vt:i4>9</vt:i4>
      </vt:variant>
    </vt:vector>
  </HeadingPairs>
  <TitlesOfParts>
    <vt:vector size="13" baseType="lpstr">
      <vt:lpstr>Dividend</vt:lpstr>
      <vt:lpstr>Wood Type</vt:lpstr>
      <vt:lpstr>Origin</vt:lpstr>
      <vt:lpstr>Default Design</vt:lpstr>
      <vt:lpstr>The hand: fascia, spaces, hoods and muscles </vt:lpstr>
      <vt:lpstr>Palmar aponeurosis</vt:lpstr>
      <vt:lpstr>Anatomical snuffbox</vt:lpstr>
      <vt:lpstr>Fibrous digital sheaths</vt:lpstr>
      <vt:lpstr>Extensor hoods</vt:lpstr>
      <vt:lpstr>the intrinsic muscles of the hand/The interossei</vt:lpstr>
      <vt:lpstr>Adductor pollicis</vt:lpstr>
      <vt:lpstr>Thenar muscles/Hypothenar muscles</vt:lpstr>
      <vt:lpstr>Lumbrical muscles</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 fascia, spaces, hoods and muscles</dc:title>
  <dc:creator>Maher</dc:creator>
  <cp:lastModifiedBy>Maher</cp:lastModifiedBy>
  <cp:revision>11</cp:revision>
  <dcterms:created xsi:type="dcterms:W3CDTF">2022-02-05T22:10:54Z</dcterms:created>
  <dcterms:modified xsi:type="dcterms:W3CDTF">2022-02-06T22:55:59Z</dcterms:modified>
</cp:coreProperties>
</file>