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70" r:id="rId6"/>
    <p:sldId id="322" r:id="rId7"/>
    <p:sldId id="304" r:id="rId8"/>
    <p:sldId id="321" r:id="rId9"/>
    <p:sldId id="266" r:id="rId10"/>
    <p:sldId id="300" r:id="rId11"/>
    <p:sldId id="257" r:id="rId12"/>
    <p:sldId id="323" r:id="rId13"/>
    <p:sldId id="324" r:id="rId14"/>
    <p:sldId id="326" r:id="rId15"/>
    <p:sldId id="327" r:id="rId16"/>
    <p:sldId id="328" r:id="rId17"/>
    <p:sldId id="333" r:id="rId18"/>
    <p:sldId id="334" r:id="rId19"/>
    <p:sldId id="332" r:id="rId20"/>
    <p:sldId id="280" r:id="rId21"/>
    <p:sldId id="277" r:id="rId22"/>
    <p:sldId id="278" r:id="rId23"/>
    <p:sldId id="279" r:id="rId24"/>
    <p:sldId id="33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8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8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6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597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199">
                <a:solidFill>
                  <a:schemeClr val="tx1"/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4" y="4289334"/>
            <a:ext cx="1193868" cy="640080"/>
          </a:xfrm>
        </p:spPr>
        <p:txBody>
          <a:bodyPr/>
          <a:lstStyle>
            <a:lvl1pPr>
              <a:defRPr sz="2799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6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3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9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99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5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8" y="6272786"/>
            <a:ext cx="2644309" cy="365125"/>
          </a:xfrm>
        </p:spPr>
        <p:txBody>
          <a:bodyPr/>
          <a:lstStyle/>
          <a:p>
            <a:fld id="{03F41C87-7AD9-4845-A077-840E4A0F3F06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6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799"/>
            </a:lvl1pPr>
          </a:lstStyle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7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2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5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9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6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12/12/2022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6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0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BCAC7500-B05B-4261-91A4-49B2F862437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10D18F06-1D70-4E35-ACC5-331748D1B1B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468475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500-B05B-4261-91A4-49B2F862437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F06-1D70-4E35-ACC5-331748D1B1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0238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BCAC7500-B05B-4261-91A4-49B2F862437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10D18F06-1D70-4E35-ACC5-331748D1B1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4222271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500-B05B-4261-91A4-49B2F862437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F06-1D70-4E35-ACC5-331748D1B1B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1649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500-B05B-4261-91A4-49B2F862437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F06-1D70-4E35-ACC5-331748D1B1B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1237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500-B05B-4261-91A4-49B2F862437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F06-1D70-4E35-ACC5-331748D1B1B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656846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500-B05B-4261-91A4-49B2F862437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F06-1D70-4E35-ACC5-331748D1B1B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84733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500-B05B-4261-91A4-49B2F862437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F06-1D70-4E35-ACC5-331748D1B1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68830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500-B05B-4261-91A4-49B2F862437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F06-1D70-4E35-ACC5-331748D1B1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457189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500-B05B-4261-91A4-49B2F862437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F06-1D70-4E35-ACC5-331748D1B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44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500-B05B-4261-91A4-49B2F862437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F06-1D70-4E35-ACC5-331748D1B1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097317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3C124-CB1F-43BE-B866-0652B944B78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393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99DC4-8EE8-409D-AAEF-0D53A25B90A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0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0D48D-7357-4812-925C-36758EFE42E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72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FD12C-F120-4803-8C77-F24268AAC3B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64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B78CF-8618-4F9D-9A93-02D34154E22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86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254AC-40A8-4594-B244-7653988CDDB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B3BDD-AC8E-44E7-ACD3-0552BD1934A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59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8EC0B-4BE4-4430-BA2C-2F12AA32C4A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32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B942C-41EE-4DEC-8DB2-EC9848D1140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370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B536B-4924-4754-BF6F-060D3DF509B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61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01723-550F-4EDB-AB15-24599675A5A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5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6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6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6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9" y="6272786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9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AC7500-B05B-4261-91A4-49B2F862437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D18F06-1D70-4E35-ACC5-331748D1B1B5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78626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AD70027E-B22F-4360-B721-04EADDC7368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0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8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59B91E-1DA7-4C67-A139-1E76A16F1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88" y="2325949"/>
            <a:ext cx="10993549" cy="719910"/>
          </a:xfrm>
        </p:spPr>
        <p:txBody>
          <a:bodyPr/>
          <a:lstStyle/>
          <a:p>
            <a:r>
              <a:rPr lang="en-US" dirty="0"/>
              <a:t>Muscles of the shoulder region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FAA537C-C6FE-4536-8E5C-413DA24F7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3133839"/>
            <a:ext cx="10993546" cy="270373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900" dirty="0" smtClean="0"/>
              <a:t>Take a general knowledge about surface anatomy</a:t>
            </a:r>
            <a:endParaRPr lang="en-US" sz="19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Identify the sub-regions of the shoulder and their important surface landmarks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Study the muscles of the pectoral, lateral thoracic and </a:t>
            </a:r>
            <a:r>
              <a:rPr lang="en-US" dirty="0" err="1"/>
              <a:t>axio</a:t>
            </a:r>
            <a:r>
              <a:rPr lang="en-US" dirty="0"/>
              <a:t>-scapular regions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Summarize the movements of the scapula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Gray’s anatomy for students pp: 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702-704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712-716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8E2164A-02CC-4459-B2B7-30D6A317B252}"/>
              </a:ext>
            </a:extLst>
          </p:cNvPr>
          <p:cNvSpPr txBox="1">
            <a:spLocks/>
          </p:cNvSpPr>
          <p:nvPr/>
        </p:nvSpPr>
        <p:spPr>
          <a:xfrm>
            <a:off x="510950" y="568286"/>
            <a:ext cx="6172200" cy="1245895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</a:rPr>
              <a:t>Al-</a:t>
            </a:r>
            <a:r>
              <a:rPr lang="en-US" sz="1600" dirty="0" err="1">
                <a:solidFill>
                  <a:schemeClr val="tx1"/>
                </a:solidFill>
              </a:rPr>
              <a:t>Mustansiriyah</a:t>
            </a:r>
            <a:r>
              <a:rPr lang="en-US" sz="1600" dirty="0">
                <a:solidFill>
                  <a:schemeClr val="tx1"/>
                </a:solidFill>
              </a:rPr>
              <a:t> university</a:t>
            </a:r>
          </a:p>
          <a:p>
            <a:r>
              <a:rPr lang="en-US" sz="1600" dirty="0">
                <a:solidFill>
                  <a:schemeClr val="tx1"/>
                </a:solidFill>
              </a:rPr>
              <a:t>College of medicine</a:t>
            </a:r>
          </a:p>
          <a:p>
            <a:r>
              <a:rPr lang="en-US" sz="1600" dirty="0">
                <a:solidFill>
                  <a:schemeClr val="tx1"/>
                </a:solidFill>
              </a:rPr>
              <a:t>Dept. of </a:t>
            </a:r>
            <a:r>
              <a:rPr lang="en-US" sz="1600" dirty="0" smtClean="0">
                <a:solidFill>
                  <a:schemeClr val="tx1"/>
                </a:solidFill>
              </a:rPr>
              <a:t>human anatomy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Dr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ahmed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almusawi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5F74AA-E5F5-475A-963E-EB9E04840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607" y="657836"/>
            <a:ext cx="1934444" cy="193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9EB486-18CD-48E7-A120-039B3D1B93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45367" y="53635"/>
            <a:ext cx="7517167" cy="6821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9F9D0D-FC7D-406D-AC8C-171C68AED8A5}"/>
              </a:ext>
            </a:extLst>
          </p:cNvPr>
          <p:cNvSpPr txBox="1"/>
          <p:nvPr/>
        </p:nvSpPr>
        <p:spPr>
          <a:xfrm>
            <a:off x="270177" y="53635"/>
            <a:ext cx="2787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Serratus anterior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788724-F97E-4F22-8531-6F84D38376D1}"/>
              </a:ext>
            </a:extLst>
          </p:cNvPr>
          <p:cNvSpPr txBox="1"/>
          <p:nvPr/>
        </p:nvSpPr>
        <p:spPr>
          <a:xfrm>
            <a:off x="270177" y="621806"/>
            <a:ext cx="27875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Has </a:t>
            </a:r>
            <a:r>
              <a:rPr lang="en-US" dirty="0"/>
              <a:t>8 digitations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Powerful protractor (</a:t>
            </a:r>
            <a:r>
              <a:rPr lang="en-US" u="sng" dirty="0">
                <a:solidFill>
                  <a:srgbClr val="FF0000"/>
                </a:solidFill>
              </a:rPr>
              <a:t>swimmers muscl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Keep the medial border and inferior angle opposed to costal surface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1B69614-1299-43F2-9F05-2F0344DDFE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4" y="3340224"/>
            <a:ext cx="3826467" cy="208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5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9EB486-18CD-48E7-A120-039B3D1B93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91239" y="0"/>
            <a:ext cx="3426799" cy="6821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9F9D0D-FC7D-406D-AC8C-171C68AED8A5}"/>
              </a:ext>
            </a:extLst>
          </p:cNvPr>
          <p:cNvSpPr txBox="1"/>
          <p:nvPr/>
        </p:nvSpPr>
        <p:spPr>
          <a:xfrm>
            <a:off x="270177" y="53635"/>
            <a:ext cx="2787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Deltoid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788724-F97E-4F22-8531-6F84D38376D1}"/>
              </a:ext>
            </a:extLst>
          </p:cNvPr>
          <p:cNvSpPr txBox="1"/>
          <p:nvPr/>
        </p:nvSpPr>
        <p:spPr>
          <a:xfrm>
            <a:off x="270177" y="621806"/>
            <a:ext cx="44704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acts </a:t>
            </a:r>
            <a:r>
              <a:rPr lang="en-US" dirty="0"/>
              <a:t>on shoulder (forms ball of shoulder)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Has 3 parts: </a:t>
            </a:r>
          </a:p>
          <a:p>
            <a:pPr marL="285750" indent="-285750">
              <a:buFontTx/>
              <a:buChar char="-"/>
            </a:pPr>
            <a:r>
              <a:rPr lang="en-US" dirty="0"/>
              <a:t>Anterior (flexion + medial rotation)</a:t>
            </a:r>
          </a:p>
          <a:p>
            <a:pPr marL="285750" indent="-285750">
              <a:buFontTx/>
              <a:buChar char="-"/>
            </a:pPr>
            <a:r>
              <a:rPr lang="en-US" dirty="0"/>
              <a:t>Middle (abduction)</a:t>
            </a:r>
          </a:p>
          <a:p>
            <a:pPr marL="285750" indent="-285750">
              <a:buFontTx/>
              <a:buChar char="-"/>
            </a:pPr>
            <a:r>
              <a:rPr lang="en-US" dirty="0"/>
              <a:t>Posterior (extension + lateral rotation)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i.e. performs all shoulder movements </a:t>
            </a:r>
            <a:r>
              <a:rPr lang="en-US" u="sng" dirty="0"/>
              <a:t>except</a:t>
            </a:r>
            <a:r>
              <a:rPr lang="en-US" dirty="0"/>
              <a:t> adduction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Separated from trapezius by line of origin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9" name="Picture 4" descr="deltoid (Frame 01)">
            <a:extLst>
              <a:ext uri="{FF2B5EF4-FFF2-40B4-BE49-F238E27FC236}">
                <a16:creationId xmlns:a16="http://schemas.microsoft.com/office/drawing/2014/main" xmlns="" id="{C0A0D2EE-E48A-490D-97C4-AC076956A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2478" y="2038708"/>
            <a:ext cx="3708761" cy="4846294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681CF2-59AA-4B95-BB00-336D8459A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83" y="3697416"/>
            <a:ext cx="3998585" cy="240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8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9F9D0D-FC7D-406D-AC8C-171C68AED8A5}"/>
              </a:ext>
            </a:extLst>
          </p:cNvPr>
          <p:cNvSpPr txBox="1"/>
          <p:nvPr/>
        </p:nvSpPr>
        <p:spPr>
          <a:xfrm>
            <a:off x="270177" y="53635"/>
            <a:ext cx="5825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Posterior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axio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-scapular muscles (superficial)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788724-F97E-4F22-8531-6F84D38376D1}"/>
              </a:ext>
            </a:extLst>
          </p:cNvPr>
          <p:cNvSpPr txBox="1"/>
          <p:nvPr/>
        </p:nvSpPr>
        <p:spPr>
          <a:xfrm>
            <a:off x="270177" y="586295"/>
            <a:ext cx="27875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Trapezius: has three parts:</a:t>
            </a:r>
          </a:p>
          <a:p>
            <a:pPr marL="285750" indent="-285750">
              <a:buFontTx/>
              <a:buChar char="-"/>
            </a:pPr>
            <a:r>
              <a:rPr lang="en-US" dirty="0"/>
              <a:t>Upper fibers: elevate</a:t>
            </a:r>
          </a:p>
          <a:p>
            <a:pPr marL="285750" indent="-285750">
              <a:buFontTx/>
              <a:buChar char="-"/>
            </a:pPr>
            <a:r>
              <a:rPr lang="en-US" dirty="0"/>
              <a:t>Middle fibers: retract</a:t>
            </a:r>
          </a:p>
          <a:p>
            <a:pPr marL="285750" indent="-285750">
              <a:buFontTx/>
              <a:buChar char="-"/>
            </a:pPr>
            <a:r>
              <a:rPr lang="en-US" dirty="0"/>
              <a:t>Lower fibers: Depress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Latissimus dorsi:</a:t>
            </a:r>
          </a:p>
          <a:p>
            <a:pPr marL="285750" indent="-285750">
              <a:buFontTx/>
              <a:buChar char="-"/>
            </a:pPr>
            <a:r>
              <a:rPr lang="en-US" dirty="0"/>
              <a:t>Extends the flexed shoulder (</a:t>
            </a:r>
            <a:r>
              <a:rPr lang="en-US" u="sng" dirty="0">
                <a:solidFill>
                  <a:srgbClr val="FF0000"/>
                </a:solidFill>
              </a:rPr>
              <a:t>climbers muscle</a:t>
            </a:r>
            <a:r>
              <a:rPr lang="en-US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/>
              <a:t>Spins from posterior to anterior</a:t>
            </a:r>
          </a:p>
          <a:p>
            <a:pPr marL="285750" indent="-285750">
              <a:buFontTx/>
              <a:buChar char="-"/>
            </a:pPr>
            <a:r>
              <a:rPr lang="en-US" dirty="0"/>
              <a:t>Deep fibers attach to inferior scapular angle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BC8D752-A0FB-4E57-8873-3C151E4BE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00" y="-1"/>
            <a:ext cx="4179309" cy="681527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BA33BFB-E8AB-40E1-8058-E0C852D497BD}"/>
              </a:ext>
            </a:extLst>
          </p:cNvPr>
          <p:cNvGrpSpPr/>
          <p:nvPr/>
        </p:nvGrpSpPr>
        <p:grpSpPr>
          <a:xfrm>
            <a:off x="3977195" y="2023213"/>
            <a:ext cx="3861013" cy="4781152"/>
            <a:chOff x="3147477" y="2099172"/>
            <a:chExt cx="3785984" cy="4716105"/>
          </a:xfrm>
        </p:grpSpPr>
        <p:pic>
          <p:nvPicPr>
            <p:cNvPr id="10" name="Picture 4" descr="back3 (Frame 01)">
              <a:extLst>
                <a:ext uri="{FF2B5EF4-FFF2-40B4-BE49-F238E27FC236}">
                  <a16:creationId xmlns:a16="http://schemas.microsoft.com/office/drawing/2014/main" xmlns="" id="{060B7F55-38F0-4F9E-B115-658F375FD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7477" y="2099172"/>
              <a:ext cx="3785984" cy="4716105"/>
            </a:xfrm>
            <a:prstGeom prst="rect">
              <a:avLst/>
            </a:prstGeom>
            <a:noFill/>
          </p:spPr>
        </p:pic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2D7D7CEA-627E-459A-AAC4-A6098E2F7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568" y="3271439"/>
              <a:ext cx="921387" cy="1944302"/>
            </a:xfrm>
            <a:custGeom>
              <a:avLst/>
              <a:gdLst/>
              <a:ahLst/>
              <a:cxnLst>
                <a:cxn ang="0">
                  <a:pos x="58" y="531"/>
                </a:cxn>
                <a:cxn ang="0">
                  <a:pos x="269" y="540"/>
                </a:cxn>
                <a:cxn ang="0">
                  <a:pos x="456" y="489"/>
                </a:cxn>
                <a:cxn ang="0">
                  <a:pos x="795" y="32"/>
                </a:cxn>
                <a:cxn ang="0">
                  <a:pos x="752" y="294"/>
                </a:cxn>
                <a:cxn ang="0">
                  <a:pos x="642" y="879"/>
                </a:cxn>
                <a:cxn ang="0">
                  <a:pos x="498" y="1158"/>
                </a:cxn>
                <a:cxn ang="0">
                  <a:pos x="363" y="1361"/>
                </a:cxn>
                <a:cxn ang="0">
                  <a:pos x="320" y="1505"/>
                </a:cxn>
                <a:cxn ang="0">
                  <a:pos x="261" y="1658"/>
                </a:cxn>
                <a:cxn ang="0">
                  <a:pos x="219" y="1726"/>
                </a:cxn>
                <a:cxn ang="0">
                  <a:pos x="100" y="1760"/>
                </a:cxn>
                <a:cxn ang="0">
                  <a:pos x="185" y="1599"/>
                </a:cxn>
                <a:cxn ang="0">
                  <a:pos x="176" y="1387"/>
                </a:cxn>
                <a:cxn ang="0">
                  <a:pos x="91" y="1056"/>
                </a:cxn>
                <a:cxn ang="0">
                  <a:pos x="235" y="1480"/>
                </a:cxn>
                <a:cxn ang="0">
                  <a:pos x="32" y="862"/>
                </a:cxn>
                <a:cxn ang="0">
                  <a:pos x="41" y="743"/>
                </a:cxn>
                <a:cxn ang="0">
                  <a:pos x="58" y="531"/>
                </a:cxn>
              </a:cxnLst>
              <a:rect l="0" t="0" r="r" b="b"/>
              <a:pathLst>
                <a:path w="844" h="1781">
                  <a:moveTo>
                    <a:pt x="58" y="531"/>
                  </a:moveTo>
                  <a:cubicBezTo>
                    <a:pt x="96" y="497"/>
                    <a:pt x="203" y="547"/>
                    <a:pt x="269" y="540"/>
                  </a:cubicBezTo>
                  <a:cubicBezTo>
                    <a:pt x="335" y="533"/>
                    <a:pt x="368" y="574"/>
                    <a:pt x="456" y="489"/>
                  </a:cubicBezTo>
                  <a:cubicBezTo>
                    <a:pt x="544" y="404"/>
                    <a:pt x="746" y="64"/>
                    <a:pt x="795" y="32"/>
                  </a:cubicBezTo>
                  <a:cubicBezTo>
                    <a:pt x="844" y="0"/>
                    <a:pt x="777" y="153"/>
                    <a:pt x="752" y="294"/>
                  </a:cubicBezTo>
                  <a:cubicBezTo>
                    <a:pt x="727" y="435"/>
                    <a:pt x="684" y="735"/>
                    <a:pt x="642" y="879"/>
                  </a:cubicBezTo>
                  <a:cubicBezTo>
                    <a:pt x="600" y="1023"/>
                    <a:pt x="544" y="1078"/>
                    <a:pt x="498" y="1158"/>
                  </a:cubicBezTo>
                  <a:cubicBezTo>
                    <a:pt x="452" y="1238"/>
                    <a:pt x="393" y="1303"/>
                    <a:pt x="363" y="1361"/>
                  </a:cubicBezTo>
                  <a:cubicBezTo>
                    <a:pt x="333" y="1419"/>
                    <a:pt x="337" y="1456"/>
                    <a:pt x="320" y="1505"/>
                  </a:cubicBezTo>
                  <a:cubicBezTo>
                    <a:pt x="303" y="1554"/>
                    <a:pt x="278" y="1621"/>
                    <a:pt x="261" y="1658"/>
                  </a:cubicBezTo>
                  <a:cubicBezTo>
                    <a:pt x="244" y="1695"/>
                    <a:pt x="246" y="1709"/>
                    <a:pt x="219" y="1726"/>
                  </a:cubicBezTo>
                  <a:cubicBezTo>
                    <a:pt x="192" y="1743"/>
                    <a:pt x="106" y="1781"/>
                    <a:pt x="100" y="1760"/>
                  </a:cubicBezTo>
                  <a:cubicBezTo>
                    <a:pt x="94" y="1739"/>
                    <a:pt x="172" y="1661"/>
                    <a:pt x="185" y="1599"/>
                  </a:cubicBezTo>
                  <a:cubicBezTo>
                    <a:pt x="198" y="1537"/>
                    <a:pt x="192" y="1477"/>
                    <a:pt x="176" y="1387"/>
                  </a:cubicBezTo>
                  <a:cubicBezTo>
                    <a:pt x="160" y="1297"/>
                    <a:pt x="81" y="1040"/>
                    <a:pt x="91" y="1056"/>
                  </a:cubicBezTo>
                  <a:cubicBezTo>
                    <a:pt x="101" y="1072"/>
                    <a:pt x="245" y="1512"/>
                    <a:pt x="235" y="1480"/>
                  </a:cubicBezTo>
                  <a:cubicBezTo>
                    <a:pt x="225" y="1448"/>
                    <a:pt x="64" y="985"/>
                    <a:pt x="32" y="862"/>
                  </a:cubicBezTo>
                  <a:cubicBezTo>
                    <a:pt x="0" y="739"/>
                    <a:pt x="40" y="794"/>
                    <a:pt x="41" y="743"/>
                  </a:cubicBezTo>
                  <a:cubicBezTo>
                    <a:pt x="42" y="692"/>
                    <a:pt x="20" y="565"/>
                    <a:pt x="58" y="531"/>
                  </a:cubicBezTo>
                  <a:close/>
                </a:path>
              </a:pathLst>
            </a:custGeom>
            <a:solidFill>
              <a:srgbClr val="FF00FF">
                <a:alpha val="50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303C0E8-A3D9-4AF2-BF9B-E7DEF38FA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7" y="4301305"/>
            <a:ext cx="2536469" cy="2232093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xmlns="" id="{6887A4C4-55CC-4CCE-AEEB-B1D878CF71B8}"/>
              </a:ext>
            </a:extLst>
          </p:cNvPr>
          <p:cNvSpPr/>
          <p:nvPr/>
        </p:nvSpPr>
        <p:spPr>
          <a:xfrm>
            <a:off x="2772315" y="1376039"/>
            <a:ext cx="485789" cy="54153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4C4F49-0D3E-41C7-9730-041C43CE8568}"/>
              </a:ext>
            </a:extLst>
          </p:cNvPr>
          <p:cNvSpPr txBox="1"/>
          <p:nvPr/>
        </p:nvSpPr>
        <p:spPr>
          <a:xfrm>
            <a:off x="3223481" y="1487300"/>
            <a:ext cx="278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Upper+Lower</a:t>
            </a:r>
            <a:r>
              <a:rPr lang="en-US" dirty="0"/>
              <a:t>: rotate laterally</a:t>
            </a:r>
          </a:p>
        </p:txBody>
      </p:sp>
    </p:spTree>
    <p:extLst>
      <p:ext uri="{BB962C8B-B14F-4D97-AF65-F5344CB8AC3E}">
        <p14:creationId xmlns:p14="http://schemas.microsoft.com/office/powerpoint/2010/main" val="39454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9F9D0D-FC7D-406D-AC8C-171C68AED8A5}"/>
              </a:ext>
            </a:extLst>
          </p:cNvPr>
          <p:cNvSpPr txBox="1"/>
          <p:nvPr/>
        </p:nvSpPr>
        <p:spPr>
          <a:xfrm>
            <a:off x="270177" y="53635"/>
            <a:ext cx="5825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Posterior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axio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-scapular muscles (Deep)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788724-F97E-4F22-8531-6F84D38376D1}"/>
              </a:ext>
            </a:extLst>
          </p:cNvPr>
          <p:cNvSpPr txBox="1"/>
          <p:nvPr/>
        </p:nvSpPr>
        <p:spPr>
          <a:xfrm>
            <a:off x="270177" y="586295"/>
            <a:ext cx="27875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Levator</a:t>
            </a:r>
            <a:r>
              <a:rPr lang="en-US" dirty="0"/>
              <a:t> scapulae: only muscle from transverse processes 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Rhomboid </a:t>
            </a:r>
            <a:r>
              <a:rPr lang="en-US" dirty="0"/>
              <a:t>major &amp; Rhomboid minor: retractors &amp; elevators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Insertion of the three muscles is along the medial scapular border posteriorly from above downwards.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All three are supplied by the same nerve: dorsal scapular nerve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BC8D752-A0FB-4E57-8873-3C151E4BE1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6649" y="586295"/>
            <a:ext cx="6031886" cy="6116346"/>
          </a:xfrm>
          <a:prstGeom prst="rect">
            <a:avLst/>
          </a:prstGeom>
        </p:spPr>
      </p:pic>
      <p:pic>
        <p:nvPicPr>
          <p:cNvPr id="5" name="Picture 4" descr="ls &amp; rh.jpg">
            <a:extLst>
              <a:ext uri="{FF2B5EF4-FFF2-40B4-BE49-F238E27FC236}">
                <a16:creationId xmlns:a16="http://schemas.microsoft.com/office/drawing/2014/main" xmlns="" id="{8D88477A-F0AB-4BA5-BA95-5AC6CA5529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002"/>
          <a:stretch>
            <a:fillRect/>
          </a:stretch>
        </p:blipFill>
        <p:spPr>
          <a:xfrm>
            <a:off x="2824479" y="1834333"/>
            <a:ext cx="3422311" cy="493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Dorsal scapular region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10" y="618185"/>
            <a:ext cx="6156101" cy="6027313"/>
          </a:xfrm>
        </p:spPr>
      </p:pic>
      <p:sp>
        <p:nvSpPr>
          <p:cNvPr id="5" name="Rectangle 4"/>
          <p:cNvSpPr/>
          <p:nvPr/>
        </p:nvSpPr>
        <p:spPr>
          <a:xfrm>
            <a:off x="1262130" y="1957577"/>
            <a:ext cx="3168202" cy="2756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3200" dirty="0" err="1" smtClean="0"/>
              <a:t>Supraspintus</a:t>
            </a:r>
            <a:r>
              <a:rPr lang="en-US" sz="3200" dirty="0" smtClean="0"/>
              <a:t> </a:t>
            </a:r>
          </a:p>
          <a:p>
            <a:pPr marL="342900" indent="-342900" algn="ctr">
              <a:buAutoNum type="arabicPeriod"/>
            </a:pPr>
            <a:r>
              <a:rPr lang="en-US" sz="3200" dirty="0" smtClean="0"/>
              <a:t>Infraspinatus</a:t>
            </a:r>
          </a:p>
          <a:p>
            <a:pPr marL="342900" indent="-342900" algn="ctr">
              <a:buAutoNum type="arabicPeriod"/>
            </a:pPr>
            <a:r>
              <a:rPr lang="en-US" sz="3200" dirty="0" err="1" smtClean="0"/>
              <a:t>Teres</a:t>
            </a:r>
            <a:r>
              <a:rPr lang="en-US" sz="3200" dirty="0" smtClean="0"/>
              <a:t> Minor</a:t>
            </a:r>
          </a:p>
          <a:p>
            <a:pPr marL="342900" indent="-342900" algn="ctr">
              <a:buAutoNum type="arabicPeriod"/>
            </a:pPr>
            <a:r>
              <a:rPr lang="en-US" sz="3200" dirty="0" err="1" smtClean="0"/>
              <a:t>Teres</a:t>
            </a:r>
            <a:r>
              <a:rPr lang="en-US" sz="3200" dirty="0" smtClean="0"/>
              <a:t> Major</a:t>
            </a:r>
          </a:p>
        </p:txBody>
      </p:sp>
    </p:spTree>
    <p:extLst>
      <p:ext uri="{BB962C8B-B14F-4D97-AF65-F5344CB8AC3E}">
        <p14:creationId xmlns:p14="http://schemas.microsoft.com/office/powerpoint/2010/main" val="25818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631064"/>
            <a:ext cx="11578107" cy="5950039"/>
          </a:xfrm>
        </p:spPr>
      </p:pic>
    </p:spTree>
    <p:extLst>
      <p:ext uri="{BB962C8B-B14F-4D97-AF65-F5344CB8AC3E}">
        <p14:creationId xmlns:p14="http://schemas.microsoft.com/office/powerpoint/2010/main" val="3433624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517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Gateways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89" y="695459"/>
            <a:ext cx="8128924" cy="5476741"/>
          </a:xfrm>
        </p:spPr>
      </p:pic>
    </p:spTree>
    <p:extLst>
      <p:ext uri="{BB962C8B-B14F-4D97-AF65-F5344CB8AC3E}">
        <p14:creationId xmlns:p14="http://schemas.microsoft.com/office/powerpoint/2010/main" val="278744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 &amp; i post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523999" y="390164"/>
            <a:ext cx="4271554" cy="6359869"/>
          </a:xfrm>
          <a:prstGeom prst="rect">
            <a:avLst/>
          </a:prstGeom>
        </p:spPr>
      </p:pic>
      <p:pic>
        <p:nvPicPr>
          <p:cNvPr id="3" name="Picture 2" descr="o&amp;i ant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6268721" y="92032"/>
            <a:ext cx="4663440" cy="64550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8042366" y="4715691"/>
            <a:ext cx="1685109" cy="75764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ANTERIOR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159726" y="4685211"/>
            <a:ext cx="1685109" cy="75764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POSTERIOR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b="65538"/>
          <a:stretch>
            <a:fillRect/>
          </a:stretch>
        </p:blipFill>
        <p:spPr bwMode="auto">
          <a:xfrm>
            <a:off x="1524000" y="1116014"/>
            <a:ext cx="84582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0" y="33338"/>
            <a:ext cx="3079750" cy="1439862"/>
          </a:xfrm>
        </p:spPr>
        <p:txBody>
          <a:bodyPr/>
          <a:lstStyle/>
          <a:p>
            <a:pPr algn="l" rtl="0"/>
            <a:r>
              <a:rPr lang="en-US" sz="1800" b="1">
                <a:solidFill>
                  <a:schemeClr val="accent2"/>
                </a:solidFill>
              </a:rPr>
              <a:t>Levator scapulae</a:t>
            </a:r>
            <a:br>
              <a:rPr lang="en-US" sz="1800" b="1">
                <a:solidFill>
                  <a:schemeClr val="accent2"/>
                </a:solidFill>
              </a:rPr>
            </a:br>
            <a:r>
              <a:rPr lang="en-US" sz="1800" b="1">
                <a:solidFill>
                  <a:schemeClr val="accent2"/>
                </a:solidFill>
              </a:rPr>
              <a:t>Upper trapezius</a:t>
            </a:r>
            <a:br>
              <a:rPr lang="en-US" sz="1800" b="1">
                <a:solidFill>
                  <a:schemeClr val="accent2"/>
                </a:solidFill>
              </a:rPr>
            </a:br>
            <a:r>
              <a:rPr lang="en-US" sz="1800" b="1">
                <a:solidFill>
                  <a:schemeClr val="accent2"/>
                </a:solidFill>
              </a:rPr>
              <a:t>Rhomboids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7324726" y="5256862"/>
            <a:ext cx="3281363" cy="123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rtl="0"/>
            <a:r>
              <a:rPr lang="en-US" b="1" dirty="0">
                <a:solidFill>
                  <a:schemeClr val="accent2"/>
                </a:solidFill>
              </a:rPr>
              <a:t>Serratus anterior</a:t>
            </a:r>
          </a:p>
          <a:p>
            <a:pPr algn="l" rtl="0"/>
            <a:r>
              <a:rPr lang="en-US" b="1" dirty="0">
                <a:solidFill>
                  <a:schemeClr val="accent2"/>
                </a:solidFill>
              </a:rPr>
              <a:t>Pectoralis minor</a:t>
            </a:r>
          </a:p>
          <a:p>
            <a:pPr algn="l" rtl="0"/>
            <a:r>
              <a:rPr lang="ar-IQ" b="1" dirty="0">
                <a:solidFill>
                  <a:schemeClr val="accent2"/>
                </a:solidFill>
              </a:rPr>
              <a:t/>
            </a:r>
            <a:br>
              <a:rPr lang="ar-IQ" b="1" dirty="0">
                <a:solidFill>
                  <a:schemeClr val="accent2"/>
                </a:solidFill>
              </a:rPr>
            </a:b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691051" y="4739427"/>
            <a:ext cx="1698172" cy="36778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89669" y="2569028"/>
            <a:ext cx="1698172" cy="51380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Arial" charset="0"/>
                <a:cs typeface="Arial" charset="0"/>
              </a:rPr>
              <a:t>Depression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035637" y="63572"/>
            <a:ext cx="288174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rtl="0"/>
            <a:r>
              <a:rPr lang="en-US" b="1" dirty="0">
                <a:solidFill>
                  <a:schemeClr val="accent2"/>
                </a:solidFill>
              </a:rPr>
              <a:t>Lower trapezius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Latissimus dorsi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Pectoralis minor</a:t>
            </a:r>
            <a:r>
              <a:rPr lang="ar-IQ" b="1" dirty="0">
                <a:solidFill>
                  <a:schemeClr val="accent2"/>
                </a:solidFill>
              </a:rPr>
              <a:t/>
            </a:r>
            <a:br>
              <a:rPr lang="ar-IQ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Serratus anterior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62400" y="1143000"/>
            <a:ext cx="6705600" cy="3810000"/>
            <a:chOff x="1536" y="864"/>
            <a:chExt cx="4224" cy="2400"/>
          </a:xfrm>
        </p:grpSpPr>
        <p:pic>
          <p:nvPicPr>
            <p:cNvPr id="28676" name="Picture 4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</a:blip>
            <a:srcRect l="13345" t="34462" b="36154"/>
            <a:stretch>
              <a:fillRect/>
            </a:stretch>
          </p:blipFill>
          <p:spPr bwMode="auto">
            <a:xfrm>
              <a:off x="1598" y="864"/>
              <a:ext cx="4162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1536" y="2688"/>
              <a:ext cx="1296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076450" y="3408363"/>
            <a:ext cx="30797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rtl="0"/>
            <a:r>
              <a:rPr lang="en-US" b="1">
                <a:solidFill>
                  <a:schemeClr val="accent2"/>
                </a:solidFill>
              </a:rPr>
              <a:t>Middle trapezius</a:t>
            </a:r>
            <a:br>
              <a:rPr lang="en-US" b="1">
                <a:solidFill>
                  <a:schemeClr val="accent2"/>
                </a:solidFill>
              </a:rPr>
            </a:br>
            <a:r>
              <a:rPr lang="en-US" b="1">
                <a:solidFill>
                  <a:schemeClr val="accent2"/>
                </a:solidFill>
              </a:rPr>
              <a:t>Rhomboids</a:t>
            </a:r>
            <a:br>
              <a:rPr lang="en-US" b="1">
                <a:solidFill>
                  <a:schemeClr val="accent2"/>
                </a:solidFill>
              </a:rPr>
            </a:br>
            <a:r>
              <a:rPr lang="en-US" b="1">
                <a:solidFill>
                  <a:schemeClr val="accent2"/>
                </a:solidFill>
              </a:rPr>
              <a:t>Latissimus dorsi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Anatomy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76879" y="1143000"/>
            <a:ext cx="7696199" cy="5105400"/>
            <a:chOff x="0" y="-9525"/>
            <a:chExt cx="6534150" cy="39909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886075" y="-9525"/>
              <a:ext cx="3648075" cy="3990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0"/>
              <a:ext cx="3086100" cy="39814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0" name="Straight Connector 9"/>
          <p:cNvCxnSpPr/>
          <p:nvPr/>
        </p:nvCxnSpPr>
        <p:spPr>
          <a:xfrm>
            <a:off x="3810000" y="3352800"/>
            <a:ext cx="0" cy="1600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941A100-C2D9-4C81-8AB0-5CB6293F9EDF}"/>
              </a:ext>
            </a:extLst>
          </p:cNvPr>
          <p:cNvCxnSpPr/>
          <p:nvPr/>
        </p:nvCxnSpPr>
        <p:spPr>
          <a:xfrm>
            <a:off x="3810000" y="4953000"/>
            <a:ext cx="575569" cy="4357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D4C4CB-5DA2-4344-8CC6-B9D4A17CFDAA}"/>
              </a:ext>
            </a:extLst>
          </p:cNvPr>
          <p:cNvSpPr txBox="1"/>
          <p:nvPr/>
        </p:nvSpPr>
        <p:spPr>
          <a:xfrm>
            <a:off x="4483223" y="5291091"/>
            <a:ext cx="1092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Parasternal line</a:t>
            </a:r>
          </a:p>
        </p:txBody>
      </p:sp>
    </p:spTree>
    <p:extLst>
      <p:ext uri="{BB962C8B-B14F-4D97-AF65-F5344CB8AC3E}">
        <p14:creationId xmlns:p14="http://schemas.microsoft.com/office/powerpoint/2010/main" val="33480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47913" y="704850"/>
            <a:ext cx="6858000" cy="5126038"/>
            <a:chOff x="672" y="240"/>
            <a:chExt cx="4320" cy="3229"/>
          </a:xfrm>
        </p:grpSpPr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</a:blip>
            <a:srcRect t="56932"/>
            <a:stretch>
              <a:fillRect/>
            </a:stretch>
          </p:blipFill>
          <p:spPr bwMode="auto">
            <a:xfrm>
              <a:off x="672" y="432"/>
              <a:ext cx="4320" cy="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2496" y="240"/>
              <a:ext cx="1104" cy="5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711325" y="4806951"/>
            <a:ext cx="30797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rtl="0"/>
            <a:r>
              <a:rPr lang="en-US" b="1">
                <a:solidFill>
                  <a:schemeClr val="accent2"/>
                </a:solidFill>
              </a:rPr>
              <a:t>Upper+Lower trapezius</a:t>
            </a:r>
            <a:br>
              <a:rPr lang="en-US" b="1">
                <a:solidFill>
                  <a:schemeClr val="accent2"/>
                </a:solidFill>
              </a:rPr>
            </a:br>
            <a:r>
              <a:rPr lang="en-US" b="1">
                <a:solidFill>
                  <a:schemeClr val="accent2"/>
                </a:solidFill>
              </a:rPr>
              <a:t>Lower serratus anterior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082938" y="234951"/>
            <a:ext cx="4262801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rtl="0"/>
            <a:r>
              <a:rPr lang="en-US" b="1" dirty="0">
                <a:solidFill>
                  <a:schemeClr val="accent2"/>
                </a:solidFill>
              </a:rPr>
              <a:t>Rhomboid major &amp; minor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 err="1">
                <a:solidFill>
                  <a:schemeClr val="accent2"/>
                </a:solidFill>
              </a:rPr>
              <a:t>Levator</a:t>
            </a:r>
            <a:r>
              <a:rPr lang="en-US" b="1" dirty="0">
                <a:solidFill>
                  <a:schemeClr val="accent2"/>
                </a:solidFill>
              </a:rPr>
              <a:t> scapulae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Pectoralis minor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Latissimus dorsi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Muscles connect </a:t>
            </a:r>
            <a:r>
              <a:rPr lang="en-US" dirty="0"/>
              <a:t>the scapula and clavicle to the </a:t>
            </a:r>
            <a:r>
              <a:rPr lang="en-US" dirty="0" smtClean="0"/>
              <a:t>trunk: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 smtClean="0"/>
              <a:t>trapezius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levator</a:t>
            </a:r>
            <a:r>
              <a:rPr lang="en-US" dirty="0" smtClean="0"/>
              <a:t> scapulae</a:t>
            </a:r>
          </a:p>
          <a:p>
            <a:pPr marL="0" indent="0">
              <a:buNone/>
            </a:pPr>
            <a:r>
              <a:rPr lang="en-US" dirty="0" smtClean="0"/>
              <a:t>3. and rhomboids</a:t>
            </a:r>
          </a:p>
          <a:p>
            <a:pPr marL="0" indent="0">
              <a:buNone/>
            </a:pPr>
            <a:r>
              <a:rPr lang="en-US" dirty="0"/>
              <a:t>muscles connect the clavicle, scapula, and body wall to the proximal end of the </a:t>
            </a:r>
            <a:r>
              <a:rPr lang="en-US" dirty="0" err="1" smtClean="0"/>
              <a:t>humerus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pectoralis</a:t>
            </a:r>
            <a:r>
              <a:rPr lang="en-US" dirty="0"/>
              <a:t> </a:t>
            </a:r>
            <a:r>
              <a:rPr lang="en-US" dirty="0" smtClean="0"/>
              <a:t>major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pectoralis</a:t>
            </a:r>
            <a:r>
              <a:rPr lang="en-US" dirty="0" smtClean="0"/>
              <a:t> minor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latissimus</a:t>
            </a:r>
            <a:r>
              <a:rPr lang="en-US" dirty="0" smtClean="0"/>
              <a:t> </a:t>
            </a:r>
            <a:r>
              <a:rPr lang="en-US" dirty="0" err="1" smtClean="0"/>
              <a:t>dorsi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teres</a:t>
            </a:r>
            <a:r>
              <a:rPr lang="en-US" dirty="0" smtClean="0"/>
              <a:t> major</a:t>
            </a:r>
          </a:p>
          <a:p>
            <a:pPr marL="0" indent="0">
              <a:buNone/>
            </a:pPr>
            <a:r>
              <a:rPr lang="en-US" dirty="0" smtClean="0"/>
              <a:t>5. and </a:t>
            </a:r>
            <a:r>
              <a:rPr lang="en-US" dirty="0"/>
              <a:t>deltoid</a:t>
            </a:r>
          </a:p>
        </p:txBody>
      </p:sp>
    </p:spTree>
    <p:extLst>
      <p:ext uri="{BB962C8B-B14F-4D97-AF65-F5344CB8AC3E}">
        <p14:creationId xmlns:p14="http://schemas.microsoft.com/office/powerpoint/2010/main" val="37748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Surface Anatomy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158" y="1227018"/>
            <a:ext cx="7507976" cy="5630982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485ED8-B613-4AC2-A027-3E9970289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41" y="154528"/>
            <a:ext cx="5102943" cy="2277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016008_Page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26125"/>
            <a:ext cx="9144000" cy="5767387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Surface Anatomy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096001" y="2490295"/>
            <a:ext cx="1897039" cy="369332"/>
            <a:chOff x="4572000" y="2490295"/>
            <a:chExt cx="1897039" cy="369332"/>
          </a:xfrm>
        </p:grpSpPr>
        <p:cxnSp>
          <p:nvCxnSpPr>
            <p:cNvPr id="3" name="Straight Connector 2"/>
            <p:cNvCxnSpPr/>
            <p:nvPr/>
          </p:nvCxnSpPr>
          <p:spPr bwMode="auto">
            <a:xfrm flipH="1">
              <a:off x="5090615" y="2674961"/>
              <a:ext cx="13784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4572000" y="2490295"/>
              <a:ext cx="532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82353" y="2795430"/>
            <a:ext cx="1910687" cy="369332"/>
            <a:chOff x="4558352" y="2795430"/>
            <a:chExt cx="1910687" cy="369332"/>
          </a:xfrm>
        </p:grpSpPr>
        <p:cxnSp>
          <p:nvCxnSpPr>
            <p:cNvPr id="7" name="Straight Connector 6"/>
            <p:cNvCxnSpPr/>
            <p:nvPr/>
          </p:nvCxnSpPr>
          <p:spPr bwMode="auto">
            <a:xfrm flipH="1">
              <a:off x="5090615" y="3002507"/>
              <a:ext cx="13784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4558352" y="2795430"/>
              <a:ext cx="655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T2,3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34585" y="3311007"/>
            <a:ext cx="1958455" cy="369332"/>
            <a:chOff x="4510584" y="3311007"/>
            <a:chExt cx="1958455" cy="369332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5090615" y="3548417"/>
              <a:ext cx="13784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4510584" y="3311007"/>
              <a:ext cx="532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2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399CE3-D5B2-4A3D-A8FA-15738C0F4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721" y="3183034"/>
            <a:ext cx="3148682" cy="3534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1516"/>
            <a:ext cx="8458200" cy="685800"/>
          </a:xfrm>
        </p:spPr>
        <p:txBody>
          <a:bodyPr>
            <a:noAutofit/>
          </a:bodyPr>
          <a:lstStyle/>
          <a:p>
            <a:r>
              <a:rPr lang="en-US" sz="3200" dirty="0" err="1"/>
              <a:t>Subregions</a:t>
            </a:r>
            <a:r>
              <a:rPr lang="en-US" sz="3200" dirty="0"/>
              <a:t>: </a:t>
            </a:r>
            <a:r>
              <a:rPr lang="en-US" sz="3200" dirty="0" smtClean="0"/>
              <a:t>Pectoral, Axilla, shoulder and scapular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2" y="533402"/>
            <a:ext cx="5429781" cy="604721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91344" y="1844824"/>
            <a:ext cx="504056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marL="742950" indent="-742950">
              <a:buFontTx/>
              <a:buAutoNum type="arabicPeriod"/>
            </a:pPr>
            <a:endParaRPr lang="en-US" sz="3200" kern="0" dirty="0" smtClean="0">
              <a:solidFill>
                <a:schemeClr val="tx1"/>
              </a:solidFill>
              <a:latin typeface="Rockwell Condensed" panose="02060603050405020104"/>
            </a:endParaRPr>
          </a:p>
          <a:p>
            <a:endParaRPr lang="en-US" sz="3200" kern="0" dirty="0" smtClean="0">
              <a:solidFill>
                <a:schemeClr val="tx1"/>
              </a:solidFill>
              <a:latin typeface="Rockwell Condensed" panose="02060603050405020104"/>
            </a:endParaRPr>
          </a:p>
          <a:p>
            <a:pPr marL="742950" indent="-742950">
              <a:buFontTx/>
              <a:buAutoNum type="arabicPeriod"/>
            </a:pPr>
            <a:r>
              <a:rPr lang="en-US" sz="3200" kern="0" dirty="0" smtClean="0">
                <a:solidFill>
                  <a:schemeClr val="tx1"/>
                </a:solidFill>
                <a:latin typeface="Rockwell Condensed" panose="02060603050405020104"/>
              </a:rPr>
              <a:t>Pectoral </a:t>
            </a:r>
            <a:r>
              <a:rPr lang="en-US" sz="3200" kern="0" dirty="0">
                <a:solidFill>
                  <a:schemeClr val="tx1"/>
                </a:solidFill>
                <a:latin typeface="Rockwell Condensed" panose="02060603050405020104"/>
              </a:rPr>
              <a:t>region </a:t>
            </a:r>
            <a:r>
              <a:rPr lang="en-US" sz="3200" kern="0" dirty="0">
                <a:solidFill>
                  <a:srgbClr val="696464"/>
                </a:solidFill>
                <a:latin typeface="Rockwell Condensed" panose="02060603050405020104"/>
              </a:rPr>
              <a:t>(Ant.): Closely related to the breast</a:t>
            </a:r>
          </a:p>
          <a:p>
            <a:pPr marL="742950" indent="-742950">
              <a:buFontTx/>
              <a:buAutoNum type="arabicPeriod"/>
            </a:pPr>
            <a:r>
              <a:rPr lang="en-US" sz="3200" kern="0" dirty="0">
                <a:solidFill>
                  <a:schemeClr val="tx1"/>
                </a:solidFill>
                <a:latin typeface="Rockwell Condensed" panose="02060603050405020104"/>
              </a:rPr>
              <a:t>Axilla (Lat.)</a:t>
            </a:r>
            <a:r>
              <a:rPr lang="en-US" sz="3200" kern="0" dirty="0">
                <a:solidFill>
                  <a:srgbClr val="696464"/>
                </a:solidFill>
                <a:latin typeface="Rockwell Condensed" panose="02060603050405020104"/>
              </a:rPr>
              <a:t>: Related to the neck</a:t>
            </a:r>
          </a:p>
        </p:txBody>
      </p:sp>
      <p:sp>
        <p:nvSpPr>
          <p:cNvPr id="8" name="Right Arrow 7"/>
          <p:cNvSpPr/>
          <p:nvPr/>
        </p:nvSpPr>
        <p:spPr>
          <a:xfrm rot="16882896">
            <a:off x="8119979" y="3670656"/>
            <a:ext cx="689054" cy="91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410524" y="2704278"/>
            <a:ext cx="894944" cy="33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2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8364071" y="2017059"/>
            <a:ext cx="497541" cy="874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458200" cy="685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Subregions</a:t>
            </a:r>
            <a:r>
              <a:rPr lang="en-US" dirty="0"/>
              <a:t>: Shoulder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008" y="708545"/>
            <a:ext cx="5677469" cy="558204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828800" y="12192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endParaRPr lang="en-US" kern="0" dirty="0" smtClean="0">
              <a:solidFill>
                <a:srgbClr val="696464"/>
              </a:solidFill>
              <a:latin typeface="Rockwell Condensed" panose="02060603050405020104"/>
            </a:endParaRPr>
          </a:p>
          <a:p>
            <a:endParaRPr lang="en-US" kern="0" dirty="0" smtClean="0">
              <a:solidFill>
                <a:srgbClr val="696464"/>
              </a:solidFill>
              <a:latin typeface="Rockwell Condensed" panose="02060603050405020104"/>
            </a:endParaRPr>
          </a:p>
          <a:p>
            <a:endParaRPr lang="en-US" kern="0" dirty="0">
              <a:solidFill>
                <a:srgbClr val="696464"/>
              </a:solidFill>
              <a:latin typeface="Rockwell Condensed" panose="02060603050405020104"/>
            </a:endParaRPr>
          </a:p>
          <a:p>
            <a:endParaRPr lang="en-US" kern="0" dirty="0" smtClean="0">
              <a:solidFill>
                <a:srgbClr val="696464"/>
              </a:solidFill>
              <a:latin typeface="Rockwell Condensed" panose="02060603050405020104"/>
            </a:endParaRPr>
          </a:p>
          <a:p>
            <a:endParaRPr lang="en-US" kern="0" dirty="0" smtClean="0">
              <a:solidFill>
                <a:srgbClr val="696464"/>
              </a:solidFill>
              <a:latin typeface="Rockwell Condensed" panose="02060603050405020104"/>
            </a:endParaRPr>
          </a:p>
          <a:p>
            <a:r>
              <a:rPr lang="en-US" kern="0" dirty="0" smtClean="0">
                <a:solidFill>
                  <a:srgbClr val="696464"/>
                </a:solidFill>
                <a:latin typeface="Rockwell Condensed" panose="02060603050405020104"/>
              </a:rPr>
              <a:t>4. </a:t>
            </a:r>
            <a:r>
              <a:rPr lang="en-US" kern="0" dirty="0" smtClean="0">
                <a:solidFill>
                  <a:schemeClr val="tx1"/>
                </a:solidFill>
                <a:latin typeface="Rockwell Condensed" panose="02060603050405020104"/>
              </a:rPr>
              <a:t>Scapular </a:t>
            </a:r>
            <a:r>
              <a:rPr lang="en-US" kern="0" dirty="0">
                <a:solidFill>
                  <a:schemeClr val="tx1"/>
                </a:solidFill>
                <a:latin typeface="Rockwell Condensed" panose="02060603050405020104"/>
              </a:rPr>
              <a:t>region (post.):</a:t>
            </a:r>
          </a:p>
          <a:p>
            <a:r>
              <a:rPr lang="en-US" kern="0" dirty="0">
                <a:solidFill>
                  <a:srgbClr val="696464"/>
                </a:solidFill>
                <a:latin typeface="Rockwell Condensed" panose="02060603050405020104"/>
              </a:rPr>
              <a:t>Related to the back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254885" y="3499571"/>
            <a:ext cx="1235413" cy="508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769373">
            <a:off x="821197" y="2357578"/>
            <a:ext cx="3987800" cy="1687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4. posterior </a:t>
            </a:r>
            <a:r>
              <a:rPr lang="en-US" sz="2000" b="1" dirty="0"/>
              <a:t>scapular </a:t>
            </a:r>
            <a:r>
              <a:rPr lang="en-US" sz="2000" b="1" dirty="0" smtClean="0"/>
              <a:t>region</a:t>
            </a:r>
          </a:p>
          <a:p>
            <a:pPr algn="ctr"/>
            <a:r>
              <a:rPr lang="en-US" dirty="0" smtClean="0"/>
              <a:t>occupies </a:t>
            </a:r>
            <a:r>
              <a:rPr lang="en-US" dirty="0"/>
              <a:t>the posterior aspect of the scapula and is located deep to the trapezius and deltoid muscles</a:t>
            </a:r>
          </a:p>
        </p:txBody>
      </p:sp>
      <p:sp>
        <p:nvSpPr>
          <p:cNvPr id="8" name="Up Arrow Callout 7"/>
          <p:cNvSpPr/>
          <p:nvPr/>
        </p:nvSpPr>
        <p:spPr>
          <a:xfrm>
            <a:off x="1219200" y="4586287"/>
            <a:ext cx="3733800" cy="176939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supraspinatus, </a:t>
            </a:r>
            <a:r>
              <a:rPr lang="en-US" dirty="0" err="1"/>
              <a:t>infraspinatus</a:t>
            </a:r>
            <a:r>
              <a:rPr lang="en-US" dirty="0"/>
              <a:t>, </a:t>
            </a:r>
            <a:r>
              <a:rPr lang="en-US" dirty="0" err="1"/>
              <a:t>teres</a:t>
            </a:r>
            <a:r>
              <a:rPr lang="en-US" dirty="0"/>
              <a:t> minor, and </a:t>
            </a:r>
            <a:r>
              <a:rPr lang="en-US" dirty="0" err="1"/>
              <a:t>teres</a:t>
            </a:r>
            <a:r>
              <a:rPr lang="en-US" dirty="0"/>
              <a:t> major muscles</a:t>
            </a:r>
          </a:p>
        </p:txBody>
      </p:sp>
      <p:pic>
        <p:nvPicPr>
          <p:cNvPr id="1027" name="Picture 3" descr="C:\Users\LENOVO\Desktop\dorasal scapul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08" y="685800"/>
            <a:ext cx="5677471" cy="55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5600" y="685800"/>
            <a:ext cx="4521200" cy="104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The </a:t>
            </a:r>
            <a:r>
              <a:rPr lang="en-US" dirty="0"/>
              <a:t>shoulder is the area of upper limb attachment to the trunk</a:t>
            </a:r>
          </a:p>
        </p:txBody>
      </p:sp>
    </p:spTree>
    <p:extLst>
      <p:ext uri="{BB962C8B-B14F-4D97-AF65-F5344CB8AC3E}">
        <p14:creationId xmlns:p14="http://schemas.microsoft.com/office/powerpoint/2010/main" val="236010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apular movemen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1291555"/>
            <a:ext cx="5527388" cy="415060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B4C69D40-39D1-4E78-B545-F282AAC7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Movements of the scapula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022273-794E-42B9-AA2B-BAE2B08927FC}"/>
              </a:ext>
            </a:extLst>
          </p:cNvPr>
          <p:cNvSpPr txBox="1"/>
          <p:nvPr/>
        </p:nvSpPr>
        <p:spPr>
          <a:xfrm>
            <a:off x="609599" y="1291555"/>
            <a:ext cx="50543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Adduction = Retraction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Abduction = Protraction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Elevation = Up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Depression = Down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Lateral rotation= inferior angle moves outwards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Medial rotation= inferior angle moves inwards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xmlns="" id="{1E520664-ABCE-4390-B106-ACF44450D62A}"/>
              </a:ext>
            </a:extLst>
          </p:cNvPr>
          <p:cNvGrpSpPr>
            <a:grpSpLocks/>
          </p:cNvGrpSpPr>
          <p:nvPr/>
        </p:nvGrpSpPr>
        <p:grpSpPr bwMode="auto">
          <a:xfrm>
            <a:off x="927451" y="3046314"/>
            <a:ext cx="4418647" cy="3302734"/>
            <a:chOff x="672" y="240"/>
            <a:chExt cx="4320" cy="3229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xmlns="" id="{53A3D1BB-D6DD-4DC2-B764-3CBD20CE10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contrast="12000"/>
            </a:blip>
            <a:srcRect t="56932"/>
            <a:stretch>
              <a:fillRect/>
            </a:stretch>
          </p:blipFill>
          <p:spPr bwMode="auto">
            <a:xfrm>
              <a:off x="672" y="432"/>
              <a:ext cx="4320" cy="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xmlns="" id="{113CAAEF-F1A3-4DAE-93CD-063B22493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40"/>
              <a:ext cx="1104" cy="5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567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9EB486-18CD-48E7-A120-039B3D1B9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383" y="266700"/>
            <a:ext cx="8473440" cy="6591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9F9D0D-FC7D-406D-AC8C-171C68AED8A5}"/>
              </a:ext>
            </a:extLst>
          </p:cNvPr>
          <p:cNvSpPr txBox="1"/>
          <p:nvPr/>
        </p:nvSpPr>
        <p:spPr>
          <a:xfrm>
            <a:off x="270177" y="53635"/>
            <a:ext cx="2787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Pectoralis major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788724-F97E-4F22-8531-6F84D38376D1}"/>
              </a:ext>
            </a:extLst>
          </p:cNvPr>
          <p:cNvSpPr txBox="1"/>
          <p:nvPr/>
        </p:nvSpPr>
        <p:spPr>
          <a:xfrm>
            <a:off x="270177" y="621806"/>
            <a:ext cx="278758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2 heads:</a:t>
            </a:r>
          </a:p>
          <a:p>
            <a:pPr marL="285750" indent="-285750">
              <a:buFontTx/>
              <a:buChar char="-"/>
            </a:pPr>
            <a:r>
              <a:rPr lang="en-US" dirty="0"/>
              <a:t>Clavicular (</a:t>
            </a:r>
            <a:r>
              <a:rPr lang="en-US" sz="1400" dirty="0"/>
              <a:t>separated from deltoid by deltopectoral groove)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Sternocostal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Most powerful shoulder adductor (sternocostal head)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Flexes extended shoulder (clavicular head)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Rotates shoulder medially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Forms anterior wall of axilla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Supplied by 2 pectoral nerves (medial &amp; lateral)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7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75BD597-28C7-47B8-BFBE-28BF6C5081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290" y="2624970"/>
            <a:ext cx="2787589" cy="4247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9EB486-18CD-48E7-A120-039B3D1B93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71880" y="-29664"/>
            <a:ext cx="6542458" cy="6887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9F9D0D-FC7D-406D-AC8C-171C68AED8A5}"/>
              </a:ext>
            </a:extLst>
          </p:cNvPr>
          <p:cNvSpPr txBox="1"/>
          <p:nvPr/>
        </p:nvSpPr>
        <p:spPr>
          <a:xfrm>
            <a:off x="270177" y="53635"/>
            <a:ext cx="388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Pectoralis minor &amp; Subclavius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788724-F97E-4F22-8531-6F84D38376D1}"/>
              </a:ext>
            </a:extLst>
          </p:cNvPr>
          <p:cNvSpPr txBox="1"/>
          <p:nvPr/>
        </p:nvSpPr>
        <p:spPr>
          <a:xfrm>
            <a:off x="270177" y="621806"/>
            <a:ext cx="27875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P. </a:t>
            </a:r>
            <a:r>
              <a:rPr lang="en-US" dirty="0" smtClean="0"/>
              <a:t>minor: depresses</a:t>
            </a:r>
            <a:r>
              <a:rPr lang="en-US" dirty="0"/>
              <a:t>, protracts &amp; medially rotate scapula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Subclavius (stabilizes sternoclavicular joint)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Both covered by clavipectoral fascia (pierced by artery, vein &amp; nerve)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FA2EAB3-0C9C-4670-A4ED-2C712E9266F5}"/>
              </a:ext>
            </a:extLst>
          </p:cNvPr>
          <p:cNvSpPr/>
          <p:nvPr/>
        </p:nvSpPr>
        <p:spPr>
          <a:xfrm>
            <a:off x="7838983" y="-44388"/>
            <a:ext cx="958788" cy="30184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91852B6-BF11-4796-818E-AF6E824D59E8}"/>
              </a:ext>
            </a:extLst>
          </p:cNvPr>
          <p:cNvSpPr/>
          <p:nvPr/>
        </p:nvSpPr>
        <p:spPr>
          <a:xfrm>
            <a:off x="6402531" y="133546"/>
            <a:ext cx="1436451" cy="3817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2D580EA-7852-4BF4-B5C5-B4269A8F4CF4}"/>
              </a:ext>
            </a:extLst>
          </p:cNvPr>
          <p:cNvSpPr/>
          <p:nvPr/>
        </p:nvSpPr>
        <p:spPr>
          <a:xfrm>
            <a:off x="4971880" y="1136723"/>
            <a:ext cx="1436451" cy="38175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3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734</TotalTime>
  <Words>540</Words>
  <Application>Microsoft Office PowerPoint</Application>
  <PresentationFormat>Custom</PresentationFormat>
  <Paragraphs>112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Dividend</vt:lpstr>
      <vt:lpstr>Wood Type</vt:lpstr>
      <vt:lpstr>Origin</vt:lpstr>
      <vt:lpstr>Default Design</vt:lpstr>
      <vt:lpstr>Muscles of the shoulder region:</vt:lpstr>
      <vt:lpstr>Surface Anatomy</vt:lpstr>
      <vt:lpstr>Surface Anatomy</vt:lpstr>
      <vt:lpstr>Surface Anatomy</vt:lpstr>
      <vt:lpstr>Subregions: Pectoral, Axilla, shoulder and scapular</vt:lpstr>
      <vt:lpstr>Subregions: Shoulder</vt:lpstr>
      <vt:lpstr>Movements of the scapula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Dorsal scapular region</vt:lpstr>
      <vt:lpstr>PowerPoint Presentation</vt:lpstr>
      <vt:lpstr>Gateways </vt:lpstr>
      <vt:lpstr>PowerPoint Presentation</vt:lpstr>
      <vt:lpstr>Levator scapulae Upper trapezius Rhomboids</vt:lpstr>
      <vt:lpstr>PowerPoint Presentation</vt:lpstr>
      <vt:lpstr>PowerPoint Presentation</vt:lpstr>
      <vt:lpstr>Muscles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of the shoulder region: Part I</dc:title>
  <dc:creator>Sam Akkila</dc:creator>
  <cp:lastModifiedBy>Maher</cp:lastModifiedBy>
  <cp:revision>32</cp:revision>
  <dcterms:created xsi:type="dcterms:W3CDTF">2021-01-21T16:17:01Z</dcterms:created>
  <dcterms:modified xsi:type="dcterms:W3CDTF">2022-12-13T04:56:29Z</dcterms:modified>
</cp:coreProperties>
</file>