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5"/>
  </p:notesMasterIdLst>
  <p:handoutMasterIdLst>
    <p:handoutMasterId r:id="rId26"/>
  </p:handoutMasterIdLst>
  <p:sldIdLst>
    <p:sldId id="350" r:id="rId5"/>
    <p:sldId id="353" r:id="rId6"/>
    <p:sldId id="354" r:id="rId7"/>
    <p:sldId id="355" r:id="rId8"/>
    <p:sldId id="356" r:id="rId9"/>
    <p:sldId id="282" r:id="rId10"/>
    <p:sldId id="265" r:id="rId11"/>
    <p:sldId id="266" r:id="rId12"/>
    <p:sldId id="357" r:id="rId13"/>
    <p:sldId id="358" r:id="rId14"/>
    <p:sldId id="312" r:id="rId15"/>
    <p:sldId id="311" r:id="rId16"/>
    <p:sldId id="268" r:id="rId17"/>
    <p:sldId id="343" r:id="rId18"/>
    <p:sldId id="359" r:id="rId19"/>
    <p:sldId id="360" r:id="rId20"/>
    <p:sldId id="361" r:id="rId21"/>
    <p:sldId id="362" r:id="rId22"/>
    <p:sldId id="363" r:id="rId23"/>
    <p:sldId id="3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448"/>
    <a:srgbClr val="E06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5226" autoAdjust="0"/>
  </p:normalViewPr>
  <p:slideViewPr>
    <p:cSldViewPr snapToGrid="0">
      <p:cViewPr varScale="1">
        <p:scale>
          <a:sx n="81" d="100"/>
          <a:sy n="81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6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February 11,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February 11,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February 11,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D09275-3B81-4339-8C01-3C35459F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E99A47-A3F1-40A4-9B66-1BE81128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52CBA4-FE49-451B-A3E3-6C8629ED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23343-A3E5-4B33-ADD5-7AFC39FD21F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381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7D1C24-CB99-4097-9E85-92BBE5994BFC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2CC038-14C3-4B63-884C-039ABBCE8402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9DB1002-8A2A-4D3B-807E-D94020BB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77787DA-B8AC-4C4C-9B7D-84C43E1D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DB00AD7-5353-47A4-988A-C2B728C9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B7CEF3-1487-4204-A470-800273431E8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41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February 11,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February 11,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February 11,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February 11,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February 11,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February 11,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February 11, 2022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  <p:sldLayoutId id="2147483694" r:id="rId14"/>
    <p:sldLayoutId id="214748369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/>
          <a:lstStyle/>
          <a:p>
            <a:r>
              <a:rPr lang="en-US" dirty="0"/>
              <a:t>The Hand</a:t>
            </a:r>
            <a:br>
              <a:rPr lang="en-US" dirty="0"/>
            </a:br>
            <a:r>
              <a:rPr lang="en-US" sz="2400" dirty="0"/>
              <a:t>pp. 782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2002076"/>
          </a:xfrm>
        </p:spPr>
        <p:txBody>
          <a:bodyPr/>
          <a:lstStyle/>
          <a:p>
            <a:r>
              <a:rPr lang="en-US" dirty="0">
                <a:latin typeface="+mj-lt"/>
              </a:rPr>
              <a:t>Objectives:</a:t>
            </a:r>
          </a:p>
          <a:p>
            <a:pPr marL="342900" indent="-342900">
              <a:buAutoNum type="arabicPeriod"/>
            </a:pPr>
            <a:r>
              <a:rPr lang="en-US" dirty="0"/>
              <a:t>Identify the bones &amp; articulations of the hand </a:t>
            </a:r>
          </a:p>
          <a:p>
            <a:pPr marL="342900" indent="-342900">
              <a:buAutoNum type="arabicPeriod"/>
            </a:pPr>
            <a:r>
              <a:rPr lang="en-US" dirty="0"/>
              <a:t>Study the anatomical snuff box &amp; wrist retinacula with arrangement of structures around them</a:t>
            </a:r>
          </a:p>
          <a:p>
            <a:pPr marL="342900" indent="-342900">
              <a:buAutoNum type="arabicPeriod"/>
            </a:pPr>
            <a:r>
              <a:rPr lang="en-US" dirty="0"/>
              <a:t>Study the nervous &amp; arterial distribution of the hand And understand its resting &amp; anatomical position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Thanks to your commitment and strong work ethic, we know next year will be even better than the last. </a:t>
            </a:r>
          </a:p>
          <a:p>
            <a:r>
              <a:rPr lang="en-US" dirty="0"/>
              <a:t>We look forward to working together. 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Contoso  </a:t>
            </a:r>
            <a:r>
              <a:rPr lang="en-US" dirty="0"/>
              <a:t>  </a:t>
            </a:r>
          </a:p>
          <a:p>
            <a:r>
              <a:rPr lang="en-US" dirty="0"/>
              <a:t>sales@contoso.com</a:t>
            </a:r>
          </a:p>
        </p:txBody>
      </p:sp>
      <p:pic>
        <p:nvPicPr>
          <p:cNvPr id="8" name="Picture 5" descr="wrist section all">
            <a:extLst>
              <a:ext uri="{FF2B5EF4-FFF2-40B4-BE49-F238E27FC236}">
                <a16:creationId xmlns:a16="http://schemas.microsoft.com/office/drawing/2014/main" id="{FE522DD1-E674-43AE-BB48-3CDE83395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0"/>
            <a:ext cx="8046720" cy="62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EEFBF54E-58A2-4D32-845A-5F5602154AC9}"/>
              </a:ext>
            </a:extLst>
          </p:cNvPr>
          <p:cNvSpPr txBox="1">
            <a:spLocks noChangeArrowheads="1"/>
          </p:cNvSpPr>
          <p:nvPr/>
        </p:nvSpPr>
        <p:spPr>
          <a:xfrm>
            <a:off x="111760" y="505960"/>
            <a:ext cx="4033520" cy="356752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Extensor retinaculum structure arrangement:</a:t>
            </a:r>
          </a:p>
          <a:p>
            <a:pPr>
              <a:defRPr/>
            </a:pPr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800" b="0" dirty="0"/>
              <a:t>A. </a:t>
            </a:r>
            <a:r>
              <a:rPr lang="en-US" sz="1800" b="0" dirty="0">
                <a:solidFill>
                  <a:srgbClr val="0070C0"/>
                </a:solidFill>
              </a:rPr>
              <a:t>Superficial (Posterior): </a:t>
            </a:r>
          </a:p>
          <a:p>
            <a:pPr marL="342900" indent="-342900">
              <a:buAutoNum type="arabicPeriod"/>
              <a:defRPr/>
            </a:pPr>
            <a:r>
              <a:rPr lang="en-US" sz="1800" b="0" dirty="0"/>
              <a:t>Dorsal cut. br. of ulnar nerve</a:t>
            </a:r>
          </a:p>
          <a:p>
            <a:pPr>
              <a:defRPr/>
            </a:pPr>
            <a:r>
              <a:rPr lang="en-US" sz="1800" b="0" dirty="0"/>
              <a:t>2. Basilic vein</a:t>
            </a:r>
          </a:p>
          <a:p>
            <a:pPr>
              <a:defRPr/>
            </a:pPr>
            <a:r>
              <a:rPr lang="en-US" sz="1800" b="0" dirty="0"/>
              <a:t>3. Cephalic vein</a:t>
            </a:r>
          </a:p>
          <a:p>
            <a:pPr>
              <a:defRPr/>
            </a:pPr>
            <a:r>
              <a:rPr lang="en-US" sz="1800" b="0" dirty="0"/>
              <a:t>4. Superficial br. Of radial nerve</a:t>
            </a:r>
          </a:p>
          <a:p>
            <a:pPr>
              <a:defRPr/>
            </a:pPr>
            <a:endParaRPr lang="en-US" sz="1800" b="0" dirty="0"/>
          </a:p>
          <a:p>
            <a:pPr>
              <a:defRPr/>
            </a:pPr>
            <a:r>
              <a:rPr lang="en-US" sz="1800" b="0" dirty="0"/>
              <a:t>B. </a:t>
            </a:r>
            <a:r>
              <a:rPr lang="en-US" sz="1800" b="0" dirty="0">
                <a:solidFill>
                  <a:srgbClr val="FF0000"/>
                </a:solidFill>
              </a:rPr>
              <a:t>Deep (posterior):</a:t>
            </a:r>
          </a:p>
          <a:p>
            <a:pPr marL="342900" indent="-342900">
              <a:buAutoNum type="arabicPeriod"/>
              <a:defRPr/>
            </a:pPr>
            <a:r>
              <a:rPr lang="en-US" sz="1800" b="0" dirty="0"/>
              <a:t>ECU tendon</a:t>
            </a:r>
          </a:p>
          <a:p>
            <a:pPr marL="342900" indent="-342900">
              <a:buAutoNum type="arabicPeriod"/>
              <a:defRPr/>
            </a:pPr>
            <a:r>
              <a:rPr lang="en-US" sz="1800" b="0" dirty="0"/>
              <a:t>EDM tendon</a:t>
            </a:r>
          </a:p>
          <a:p>
            <a:pPr marL="342900" indent="-342900">
              <a:buAutoNum type="arabicPeriod"/>
              <a:defRPr/>
            </a:pPr>
            <a:r>
              <a:rPr lang="en-US" sz="1800" b="0" dirty="0"/>
              <a:t>ED (4)+EI (1)</a:t>
            </a:r>
          </a:p>
          <a:p>
            <a:pPr marL="342900" indent="-342900">
              <a:buAutoNum type="arabicPeriod"/>
              <a:defRPr/>
            </a:pPr>
            <a:r>
              <a:rPr lang="en-US" sz="1800" b="0" dirty="0"/>
              <a:t>EPL tendon</a:t>
            </a:r>
          </a:p>
          <a:p>
            <a:pPr marL="342900" indent="-342900">
              <a:buAutoNum type="arabicPeriod"/>
              <a:defRPr/>
            </a:pPr>
            <a:r>
              <a:rPr lang="en-US" sz="1800" b="0" dirty="0"/>
              <a:t>ECRL &amp; ECRB</a:t>
            </a:r>
          </a:p>
          <a:p>
            <a:pPr marL="342900" indent="-342900">
              <a:buAutoNum type="arabicPeriod"/>
              <a:defRPr/>
            </a:pPr>
            <a:r>
              <a:rPr lang="en-US" sz="1800" b="0" dirty="0"/>
              <a:t>APL+EPB+RA</a:t>
            </a:r>
          </a:p>
          <a:p>
            <a:pPr>
              <a:defRPr/>
            </a:pPr>
            <a:endParaRPr lang="en-US" sz="1800" b="0" dirty="0"/>
          </a:p>
          <a:p>
            <a:pPr>
              <a:defRPr/>
            </a:pPr>
            <a:endParaRPr lang="en-US" sz="1800" b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28CC5D-9245-41F0-A1C4-46BCB87B2725}"/>
              </a:ext>
            </a:extLst>
          </p:cNvPr>
          <p:cNvCxnSpPr>
            <a:cxnSpLocks/>
          </p:cNvCxnSpPr>
          <p:nvPr/>
        </p:nvCxnSpPr>
        <p:spPr>
          <a:xfrm flipH="1">
            <a:off x="4460240" y="5252720"/>
            <a:ext cx="13309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FF916C-050C-43E1-9DA2-819C7A31455C}"/>
              </a:ext>
            </a:extLst>
          </p:cNvPr>
          <p:cNvCxnSpPr>
            <a:cxnSpLocks/>
          </p:cNvCxnSpPr>
          <p:nvPr/>
        </p:nvCxnSpPr>
        <p:spPr>
          <a:xfrm flipH="1">
            <a:off x="5933440" y="5374689"/>
            <a:ext cx="812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088131-788C-435F-9782-CF0D755B31F9}"/>
              </a:ext>
            </a:extLst>
          </p:cNvPr>
          <p:cNvCxnSpPr>
            <a:cxnSpLocks/>
          </p:cNvCxnSpPr>
          <p:nvPr/>
        </p:nvCxnSpPr>
        <p:spPr>
          <a:xfrm flipH="1">
            <a:off x="9794240" y="5171489"/>
            <a:ext cx="1117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4EAA54-22B5-482A-9D6D-F04DCF4A8703}"/>
              </a:ext>
            </a:extLst>
          </p:cNvPr>
          <p:cNvCxnSpPr>
            <a:cxnSpLocks/>
          </p:cNvCxnSpPr>
          <p:nvPr/>
        </p:nvCxnSpPr>
        <p:spPr>
          <a:xfrm flipH="1">
            <a:off x="10048240" y="4437929"/>
            <a:ext cx="16357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38E55D-53DA-4985-8C71-F09929B84491}"/>
              </a:ext>
            </a:extLst>
          </p:cNvPr>
          <p:cNvCxnSpPr>
            <a:cxnSpLocks/>
          </p:cNvCxnSpPr>
          <p:nvPr/>
        </p:nvCxnSpPr>
        <p:spPr>
          <a:xfrm flipH="1">
            <a:off x="4693920" y="4704150"/>
            <a:ext cx="1402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6FCE10-F4D6-4473-B0DC-72FEE0CBDD09}"/>
              </a:ext>
            </a:extLst>
          </p:cNvPr>
          <p:cNvCxnSpPr>
            <a:cxnSpLocks/>
          </p:cNvCxnSpPr>
          <p:nvPr/>
        </p:nvCxnSpPr>
        <p:spPr>
          <a:xfrm flipH="1">
            <a:off x="6035040" y="5588070"/>
            <a:ext cx="142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BFD712-D635-4394-B314-45AE5536DB96}"/>
              </a:ext>
            </a:extLst>
          </p:cNvPr>
          <p:cNvCxnSpPr>
            <a:cxnSpLocks/>
          </p:cNvCxnSpPr>
          <p:nvPr/>
        </p:nvCxnSpPr>
        <p:spPr>
          <a:xfrm flipH="1">
            <a:off x="6512560" y="5852230"/>
            <a:ext cx="1508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2CBE77-A982-413F-874A-23C5F4A95086}"/>
              </a:ext>
            </a:extLst>
          </p:cNvPr>
          <p:cNvCxnSpPr>
            <a:cxnSpLocks/>
          </p:cNvCxnSpPr>
          <p:nvPr/>
        </p:nvCxnSpPr>
        <p:spPr>
          <a:xfrm flipH="1">
            <a:off x="9088120" y="5963969"/>
            <a:ext cx="1620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7DABC1-F94A-45DA-9867-19674F01EF88}"/>
              </a:ext>
            </a:extLst>
          </p:cNvPr>
          <p:cNvCxnSpPr>
            <a:cxnSpLocks/>
          </p:cNvCxnSpPr>
          <p:nvPr/>
        </p:nvCxnSpPr>
        <p:spPr>
          <a:xfrm flipH="1">
            <a:off x="9667240" y="5608390"/>
            <a:ext cx="1569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E0D07E-F92E-4119-8CAE-F88CDC461F6F}"/>
              </a:ext>
            </a:extLst>
          </p:cNvPr>
          <p:cNvCxnSpPr>
            <a:cxnSpLocks/>
          </p:cNvCxnSpPr>
          <p:nvPr/>
        </p:nvCxnSpPr>
        <p:spPr>
          <a:xfrm flipH="1">
            <a:off x="7233920" y="6177350"/>
            <a:ext cx="1036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6215B4-6598-42F2-A6A3-357DB14D341A}"/>
              </a:ext>
            </a:extLst>
          </p:cNvPr>
          <p:cNvCxnSpPr>
            <a:cxnSpLocks/>
          </p:cNvCxnSpPr>
          <p:nvPr/>
        </p:nvCxnSpPr>
        <p:spPr>
          <a:xfrm flipH="1">
            <a:off x="10241280" y="3581008"/>
            <a:ext cx="1569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C2518D-2D62-4EE1-8D24-E95A6F5DF4D2}"/>
              </a:ext>
            </a:extLst>
          </p:cNvPr>
          <p:cNvCxnSpPr>
            <a:cxnSpLocks/>
          </p:cNvCxnSpPr>
          <p:nvPr/>
        </p:nvCxnSpPr>
        <p:spPr>
          <a:xfrm flipH="1">
            <a:off x="10241280" y="3956928"/>
            <a:ext cx="1569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D81279-07AE-49E7-AEEB-AB080222097A}"/>
              </a:ext>
            </a:extLst>
          </p:cNvPr>
          <p:cNvCxnSpPr>
            <a:cxnSpLocks/>
          </p:cNvCxnSpPr>
          <p:nvPr/>
        </p:nvCxnSpPr>
        <p:spPr>
          <a:xfrm flipH="1">
            <a:off x="10027920" y="4871328"/>
            <a:ext cx="741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>
            <a:extLst>
              <a:ext uri="{FF2B5EF4-FFF2-40B4-BE49-F238E27FC236}">
                <a16:creationId xmlns:a16="http://schemas.microsoft.com/office/drawing/2014/main" id="{00EC618A-5A67-42DB-92C9-755AF0270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554039"/>
            <a:ext cx="9067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C356687-186E-44AD-BA95-D150A86AFCBC}"/>
              </a:ext>
            </a:extLst>
          </p:cNvPr>
          <p:cNvSpPr/>
          <p:nvPr/>
        </p:nvSpPr>
        <p:spPr>
          <a:xfrm>
            <a:off x="5480050" y="2043113"/>
            <a:ext cx="12065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02CCAE-8F1B-4E73-A395-05CE303213DD}"/>
              </a:ext>
            </a:extLst>
          </p:cNvPr>
          <p:cNvSpPr/>
          <p:nvPr/>
        </p:nvSpPr>
        <p:spPr>
          <a:xfrm>
            <a:off x="6235700" y="2112963"/>
            <a:ext cx="12223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A2F389-6E7C-463D-A507-654122F60F4C}"/>
              </a:ext>
            </a:extLst>
          </p:cNvPr>
          <p:cNvSpPr/>
          <p:nvPr/>
        </p:nvSpPr>
        <p:spPr>
          <a:xfrm>
            <a:off x="7812089" y="3260725"/>
            <a:ext cx="122237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FC99AF-D55D-46B3-954B-8AC5581E22F8}"/>
              </a:ext>
            </a:extLst>
          </p:cNvPr>
          <p:cNvSpPr/>
          <p:nvPr/>
        </p:nvSpPr>
        <p:spPr>
          <a:xfrm>
            <a:off x="4276725" y="3792538"/>
            <a:ext cx="12065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C9FFBBC8-BC94-467A-8C0D-101D14AD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36" y="190501"/>
            <a:ext cx="3948113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>
            <a:extLst>
              <a:ext uri="{FF2B5EF4-FFF2-40B4-BE49-F238E27FC236}">
                <a16:creationId xmlns:a16="http://schemas.microsoft.com/office/drawing/2014/main" id="{1B2EA3CC-CD88-44C3-B806-2CA8F941E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720" y="5015708"/>
            <a:ext cx="9144000" cy="11652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Anatomical snuff-box</a:t>
            </a:r>
            <a:b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dirty="0"/>
              <a:t>* </a:t>
            </a:r>
            <a:r>
              <a:rPr lang="en-US" sz="18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Boundaries</a:t>
            </a:r>
            <a:r>
              <a:rPr lang="en-US" sz="1800" dirty="0"/>
              <a:t>: EPL (medially)</a:t>
            </a:r>
            <a:r>
              <a:rPr lang="ar-IQ" sz="1800" dirty="0"/>
              <a:t> </a:t>
            </a:r>
            <a:r>
              <a:rPr lang="en-US" sz="1800" dirty="0"/>
              <a:t>, EPB &amp; APL (laterally)</a:t>
            </a:r>
            <a:br>
              <a:rPr lang="en-US" sz="1800" dirty="0"/>
            </a:br>
            <a:r>
              <a:rPr lang="en-US" sz="1800" dirty="0"/>
              <a:t>*Floor: Scaphoid &amp; trapezium</a:t>
            </a:r>
            <a:br>
              <a:rPr lang="en-US" sz="1800" dirty="0"/>
            </a:br>
            <a:r>
              <a:rPr lang="en-US" sz="1800" dirty="0"/>
              <a:t>*</a:t>
            </a:r>
            <a:r>
              <a:rPr lang="en-US" sz="18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Contents</a:t>
            </a:r>
            <a:r>
              <a:rPr lang="en-US" sz="1800" dirty="0"/>
              <a:t>: Radial a., Superficial branch of radial nerve, Cephalic v.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6478223E-E811-4A19-B038-49F060BA5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282576"/>
            <a:ext cx="4919662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nuff 1">
            <a:extLst>
              <a:ext uri="{FF2B5EF4-FFF2-40B4-BE49-F238E27FC236}">
                <a16:creationId xmlns:a16="http://schemas.microsoft.com/office/drawing/2014/main" id="{E43C3767-3F2C-4E9F-A7E1-436E8615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40690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snuff 2">
            <a:extLst>
              <a:ext uri="{FF2B5EF4-FFF2-40B4-BE49-F238E27FC236}">
                <a16:creationId xmlns:a16="http://schemas.microsoft.com/office/drawing/2014/main" id="{7AE2BED5-9770-4BFE-9FFE-6ED531488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1"/>
            <a:ext cx="4184650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>
            <a:extLst>
              <a:ext uri="{FF2B5EF4-FFF2-40B4-BE49-F238E27FC236}">
                <a16:creationId xmlns:a16="http://schemas.microsoft.com/office/drawing/2014/main" id="{5D83D8CB-E41E-4926-981A-F2EE13046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141914"/>
            <a:ext cx="9144000" cy="11652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Anatomical snuff-box</a:t>
            </a:r>
            <a:b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dirty="0"/>
              <a:t>* </a:t>
            </a:r>
            <a:r>
              <a:rPr lang="en-US" sz="18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Boundaries</a:t>
            </a:r>
            <a:r>
              <a:rPr lang="en-US" sz="1800" dirty="0"/>
              <a:t>: EPL (medially)</a:t>
            </a:r>
            <a:r>
              <a:rPr lang="ar-IQ" sz="1800" dirty="0"/>
              <a:t> </a:t>
            </a:r>
            <a:r>
              <a:rPr lang="en-US" sz="1800" dirty="0"/>
              <a:t>, EPB &amp; APL (laterally)</a:t>
            </a:r>
            <a:br>
              <a:rPr lang="en-US" sz="1800" dirty="0"/>
            </a:br>
            <a:r>
              <a:rPr lang="en-US" sz="1800" dirty="0"/>
              <a:t>*Floor: Scaphoid &amp; trapezium</a:t>
            </a:r>
            <a:br>
              <a:rPr lang="en-US" sz="1800" dirty="0"/>
            </a:br>
            <a:r>
              <a:rPr lang="en-US" sz="1800" dirty="0"/>
              <a:t>*</a:t>
            </a:r>
            <a:r>
              <a:rPr lang="en-US" sz="18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Contents</a:t>
            </a:r>
            <a:r>
              <a:rPr lang="en-US" sz="1800" dirty="0"/>
              <a:t>: Radial a., Superficial branch of radial nerve, Cephalic v.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1402" y="3429000"/>
            <a:ext cx="5520598" cy="3429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 dirty="0"/>
              <a:t>Radiocarpal (wrist)= </a:t>
            </a:r>
          </a:p>
          <a:p>
            <a:r>
              <a:rPr lang="en-US" sz="1800" dirty="0"/>
              <a:t>radial styloid process</a:t>
            </a:r>
            <a:r>
              <a:rPr lang="en-US" sz="1800" dirty="0">
                <a:sym typeface="Wingdings" panose="05000000000000000000" pitchFamily="2" charset="2"/>
              </a:rPr>
              <a:t> Scaphoid &amp; Lunate 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(Ellipsoid)</a:t>
            </a:r>
          </a:p>
          <a:p>
            <a:pPr marL="342900" indent="-342900">
              <a:buAutoNum type="arabicPeriod"/>
            </a:pPr>
            <a:r>
              <a:rPr lang="en-US" sz="1800" dirty="0">
                <a:sym typeface="Wingdings" panose="05000000000000000000" pitchFamily="2" charset="2"/>
              </a:rPr>
              <a:t>Intercarpal 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(Plane)</a:t>
            </a:r>
            <a:endParaRPr lang="en-US" sz="1800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sz="1800" dirty="0">
                <a:sym typeface="Wingdings" panose="05000000000000000000" pitchFamily="2" charset="2"/>
              </a:rPr>
              <a:t>Carpometacarpal 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(Plane EXCEPT thumb: Saddle)</a:t>
            </a:r>
            <a:endParaRPr lang="en-US" sz="1800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sz="1800" dirty="0">
                <a:sym typeface="Wingdings" panose="05000000000000000000" pitchFamily="2" charset="2"/>
              </a:rPr>
              <a:t>Intermetacarpal 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(Plane)</a:t>
            </a:r>
            <a:endParaRPr lang="en-US" sz="1800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sz="1800" dirty="0">
                <a:sym typeface="Wingdings" panose="05000000000000000000" pitchFamily="2" charset="2"/>
              </a:rPr>
              <a:t>Metacarpophalangeal 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(Condylar)</a:t>
            </a:r>
            <a:endParaRPr lang="en-US" sz="1800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sz="1800" dirty="0">
                <a:sym typeface="Wingdings" panose="05000000000000000000" pitchFamily="2" charset="2"/>
              </a:rPr>
              <a:t>Proximal &amp; distal interphalangeal 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(Hinge)</a:t>
            </a:r>
            <a:endParaRPr lang="en-US" sz="1800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en-US" sz="1800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08B75B7D-9498-4CC3-ACC6-312025B1D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4" t="-4646" r="-485" b="-14635"/>
          <a:stretch/>
        </p:blipFill>
        <p:spPr>
          <a:xfrm>
            <a:off x="0" y="142240"/>
            <a:ext cx="6506817" cy="6858000"/>
          </a:xfrm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8" y="0"/>
            <a:ext cx="8081654" cy="1187777"/>
          </a:xfrm>
        </p:spPr>
        <p:txBody>
          <a:bodyPr>
            <a:normAutofit fontScale="90000"/>
          </a:bodyPr>
          <a:lstStyle/>
          <a:p>
            <a:r>
              <a:rPr lang="en-US" dirty="0"/>
              <a:t>The wrist articulation</a:t>
            </a:r>
            <a:br>
              <a:rPr lang="en-US" dirty="0"/>
            </a:br>
            <a:r>
              <a:rPr lang="en-US" dirty="0"/>
              <a:t>&amp; Ligaments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AACFF-314F-4DE5-9C89-D722752A5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27" y="1702109"/>
            <a:ext cx="9810069" cy="5155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F78F11-66F1-4C8F-913C-B4CEE7E6B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736" y="97761"/>
            <a:ext cx="4900255" cy="34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3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8" y="0"/>
            <a:ext cx="8081654" cy="829559"/>
          </a:xfrm>
        </p:spPr>
        <p:txBody>
          <a:bodyPr>
            <a:normAutofit/>
          </a:bodyPr>
          <a:lstStyle/>
          <a:p>
            <a:r>
              <a:rPr lang="en-US" dirty="0"/>
              <a:t>Wrist movements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AACFF-314F-4DE5-9C89-D722752A5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8509" y="546755"/>
            <a:ext cx="5239726" cy="5155891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D3E8B0B-957F-490A-948D-D4429655A1A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0009" y="1011592"/>
            <a:ext cx="3924246" cy="459735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b="1" dirty="0"/>
              <a:t>Flexion:</a:t>
            </a:r>
          </a:p>
          <a:p>
            <a:r>
              <a:rPr lang="en-US" sz="1800" dirty="0"/>
              <a:t>FCR, PL, FCU, FDS, FDP, FPL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r>
              <a:rPr lang="en-US" sz="1800" b="1" dirty="0"/>
              <a:t>- Extension:</a:t>
            </a:r>
          </a:p>
          <a:p>
            <a:r>
              <a:rPr lang="en-US" sz="1800" dirty="0"/>
              <a:t>ECRL, ECRB, ED, EI, EDM, ECU, EPL, EPB</a:t>
            </a:r>
          </a:p>
          <a:p>
            <a:endParaRPr lang="en-US" sz="1800" dirty="0"/>
          </a:p>
          <a:p>
            <a:r>
              <a:rPr lang="en-US" sz="1800" b="1" dirty="0"/>
              <a:t>- Abduction:</a:t>
            </a:r>
          </a:p>
          <a:p>
            <a:r>
              <a:rPr lang="en-US" sz="1800" dirty="0"/>
              <a:t>FCR, ECRL, ECRB, FPL, APL</a:t>
            </a:r>
          </a:p>
          <a:p>
            <a:endParaRPr lang="en-US" sz="1800" dirty="0"/>
          </a:p>
          <a:p>
            <a:r>
              <a:rPr lang="en-US" sz="1800" b="1" dirty="0"/>
              <a:t>- Adduction:</a:t>
            </a:r>
          </a:p>
          <a:p>
            <a:r>
              <a:rPr lang="en-US" sz="1800" dirty="0"/>
              <a:t>FCU, ECU</a:t>
            </a:r>
          </a:p>
        </p:txBody>
      </p:sp>
    </p:spTree>
    <p:extLst>
      <p:ext uri="{BB962C8B-B14F-4D97-AF65-F5344CB8AC3E}">
        <p14:creationId xmlns:p14="http://schemas.microsoft.com/office/powerpoint/2010/main" val="862807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8" y="0"/>
            <a:ext cx="8081654" cy="1187777"/>
          </a:xfrm>
        </p:spPr>
        <p:txBody>
          <a:bodyPr>
            <a:normAutofit fontScale="90000"/>
          </a:bodyPr>
          <a:lstStyle/>
          <a:p>
            <a:r>
              <a:rPr lang="en-US" dirty="0"/>
              <a:t>Carpometacarpal joint of the thumb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AACFF-314F-4DE5-9C89-D722752A5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8341" y="1362645"/>
            <a:ext cx="7387751" cy="413271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3DC167-13D8-4319-93B1-2555FCCD906B}"/>
              </a:ext>
            </a:extLst>
          </p:cNvPr>
          <p:cNvSpPr/>
          <p:nvPr/>
        </p:nvSpPr>
        <p:spPr>
          <a:xfrm>
            <a:off x="9616455" y="5169678"/>
            <a:ext cx="792248" cy="250878"/>
          </a:xfrm>
          <a:prstGeom prst="roundRect">
            <a:avLst/>
          </a:prstGeom>
          <a:solidFill>
            <a:srgbClr val="F9D448">
              <a:alpha val="2313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417D78-F5BE-4382-8890-C2FB270FB937}"/>
              </a:ext>
            </a:extLst>
          </p:cNvPr>
          <p:cNvSpPr/>
          <p:nvPr/>
        </p:nvSpPr>
        <p:spPr>
          <a:xfrm>
            <a:off x="4319819" y="3230062"/>
            <a:ext cx="800589" cy="397875"/>
          </a:xfrm>
          <a:prstGeom prst="roundRect">
            <a:avLst/>
          </a:prstGeom>
          <a:solidFill>
            <a:srgbClr val="F9D448">
              <a:alpha val="2313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9D00B1-9C3D-439A-A25B-59061D26B859}"/>
              </a:ext>
            </a:extLst>
          </p:cNvPr>
          <p:cNvSpPr/>
          <p:nvPr/>
        </p:nvSpPr>
        <p:spPr>
          <a:xfrm>
            <a:off x="5120408" y="4918799"/>
            <a:ext cx="792248" cy="280573"/>
          </a:xfrm>
          <a:prstGeom prst="roundRect">
            <a:avLst/>
          </a:prstGeom>
          <a:solidFill>
            <a:srgbClr val="F9D448">
              <a:alpha val="2313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318A7A-C4E2-4316-8BAA-42084EEAF1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" r="51" b="-911"/>
          <a:stretch/>
        </p:blipFill>
        <p:spPr>
          <a:xfrm>
            <a:off x="29615" y="1211303"/>
            <a:ext cx="4104640" cy="48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8" y="0"/>
            <a:ext cx="8081654" cy="1187777"/>
          </a:xfrm>
        </p:spPr>
        <p:txBody>
          <a:bodyPr>
            <a:normAutofit fontScale="90000"/>
          </a:bodyPr>
          <a:lstStyle/>
          <a:p>
            <a:r>
              <a:rPr lang="en-US" dirty="0"/>
              <a:t>Carpometacarpal joint of the thumb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AACFF-314F-4DE5-9C89-D722752A5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277" y="1187777"/>
            <a:ext cx="10276057" cy="378014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EC913-3A7E-495B-81AE-3959AABB501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40368" y="5557099"/>
            <a:ext cx="1147452" cy="641023"/>
          </a:xfrm>
        </p:spPr>
        <p:txBody>
          <a:bodyPr/>
          <a:lstStyle/>
          <a:p>
            <a:r>
              <a:rPr lang="en-US" sz="1800" b="1" dirty="0"/>
              <a:t>APL + APB</a:t>
            </a:r>
            <a:endParaRPr lang="en-US" sz="180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925104C-EC56-4180-827F-5F70CD161CAE}"/>
              </a:ext>
            </a:extLst>
          </p:cNvPr>
          <p:cNvSpPr txBox="1">
            <a:spLocks/>
          </p:cNvSpPr>
          <p:nvPr/>
        </p:nvSpPr>
        <p:spPr>
          <a:xfrm>
            <a:off x="3009061" y="5533532"/>
            <a:ext cx="2250387" cy="6410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Adductor pollicis+</a:t>
            </a:r>
          </a:p>
          <a:p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Palmar interosseous</a:t>
            </a:r>
            <a:endParaRPr lang="en-US" sz="180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24429E-0C16-4FB4-A2D4-06E945442B6D}"/>
              </a:ext>
            </a:extLst>
          </p:cNvPr>
          <p:cNvSpPr txBox="1">
            <a:spLocks/>
          </p:cNvSpPr>
          <p:nvPr/>
        </p:nvSpPr>
        <p:spPr>
          <a:xfrm>
            <a:off x="5033237" y="5557099"/>
            <a:ext cx="1147452" cy="6410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EPL + EPB</a:t>
            </a:r>
            <a:endParaRPr lang="en-US" sz="18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CCB84BA-E5DE-4233-92DF-710FBAA75DD4}"/>
              </a:ext>
            </a:extLst>
          </p:cNvPr>
          <p:cNvSpPr txBox="1">
            <a:spLocks/>
          </p:cNvSpPr>
          <p:nvPr/>
        </p:nvSpPr>
        <p:spPr>
          <a:xfrm>
            <a:off x="7203650" y="5557098"/>
            <a:ext cx="1147452" cy="6410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FPL + FPB</a:t>
            </a:r>
            <a:endParaRPr lang="en-US" sz="18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6B63AF7-3C6F-47C8-A30D-684DAD1DAF8D}"/>
              </a:ext>
            </a:extLst>
          </p:cNvPr>
          <p:cNvSpPr txBox="1">
            <a:spLocks/>
          </p:cNvSpPr>
          <p:nvPr/>
        </p:nvSpPr>
        <p:spPr>
          <a:xfrm>
            <a:off x="9374062" y="5557098"/>
            <a:ext cx="1504469" cy="6410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Opponens</a:t>
            </a:r>
            <a:r>
              <a:rPr lang="en-US" sz="1800" b="1" dirty="0"/>
              <a:t> pollicis +</a:t>
            </a:r>
          </a:p>
          <a:p>
            <a:r>
              <a:rPr lang="en-US" sz="1800" b="1" dirty="0" err="1"/>
              <a:t>Opponens</a:t>
            </a:r>
            <a:r>
              <a:rPr lang="en-US" sz="1800" b="1" dirty="0"/>
              <a:t> </a:t>
            </a:r>
            <a:r>
              <a:rPr lang="en-US" sz="1800" b="1" dirty="0" err="1"/>
              <a:t>digiti</a:t>
            </a:r>
            <a:r>
              <a:rPr lang="en-US" sz="1800" b="1" dirty="0"/>
              <a:t> </a:t>
            </a:r>
            <a:r>
              <a:rPr lang="en-US" sz="1800" b="1" dirty="0" err="1"/>
              <a:t>minimi</a:t>
            </a:r>
            <a:endParaRPr lang="en-US" sz="18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BCDDA10-BAFA-4B3E-9FED-987E49E3CE3F}"/>
              </a:ext>
            </a:extLst>
          </p:cNvPr>
          <p:cNvSpPr/>
          <p:nvPr/>
        </p:nvSpPr>
        <p:spPr>
          <a:xfrm rot="5400000">
            <a:off x="1156473" y="5059170"/>
            <a:ext cx="540705" cy="3582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491EAF2-B00E-4B36-BFE1-74B4B25B79A3}"/>
              </a:ext>
            </a:extLst>
          </p:cNvPr>
          <p:cNvSpPr/>
          <p:nvPr/>
        </p:nvSpPr>
        <p:spPr>
          <a:xfrm rot="5400000">
            <a:off x="3230370" y="5059171"/>
            <a:ext cx="540705" cy="3582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5D1B5C-B76B-4347-98FE-B0E3A16EDB30}"/>
              </a:ext>
            </a:extLst>
          </p:cNvPr>
          <p:cNvSpPr/>
          <p:nvPr/>
        </p:nvSpPr>
        <p:spPr>
          <a:xfrm rot="5400000">
            <a:off x="5304267" y="5059172"/>
            <a:ext cx="540705" cy="3582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5551ACC-A77F-4B54-86A0-61DF41B11BEA}"/>
              </a:ext>
            </a:extLst>
          </p:cNvPr>
          <p:cNvSpPr/>
          <p:nvPr/>
        </p:nvSpPr>
        <p:spPr>
          <a:xfrm rot="5400000">
            <a:off x="7327914" y="5059173"/>
            <a:ext cx="540705" cy="3582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54BD6CE-4773-4A4B-B871-AEFD72F4C03D}"/>
              </a:ext>
            </a:extLst>
          </p:cNvPr>
          <p:cNvSpPr/>
          <p:nvPr/>
        </p:nvSpPr>
        <p:spPr>
          <a:xfrm rot="5400000">
            <a:off x="9623651" y="5059174"/>
            <a:ext cx="540705" cy="3582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7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AACFF-314F-4DE5-9C89-D722752A5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1840" y="0"/>
            <a:ext cx="5035279" cy="67866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1" y="-378852"/>
            <a:ext cx="8081654" cy="1187777"/>
          </a:xfrm>
        </p:spPr>
        <p:txBody>
          <a:bodyPr>
            <a:normAutofit/>
          </a:bodyPr>
          <a:lstStyle/>
          <a:p>
            <a:r>
              <a:rPr lang="en-US" dirty="0"/>
              <a:t>Metacarpophalangeal Joints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3DC167-13D8-4319-93B1-2555FCCD906B}"/>
              </a:ext>
            </a:extLst>
          </p:cNvPr>
          <p:cNvSpPr/>
          <p:nvPr/>
        </p:nvSpPr>
        <p:spPr>
          <a:xfrm>
            <a:off x="7987226" y="215035"/>
            <a:ext cx="2010214" cy="448507"/>
          </a:xfrm>
          <a:prstGeom prst="roundRect">
            <a:avLst/>
          </a:prstGeom>
          <a:solidFill>
            <a:srgbClr val="F9D448">
              <a:alpha val="2313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417D78-F5BE-4382-8890-C2FB270FB937}"/>
              </a:ext>
            </a:extLst>
          </p:cNvPr>
          <p:cNvSpPr/>
          <p:nvPr/>
        </p:nvSpPr>
        <p:spPr>
          <a:xfrm>
            <a:off x="7429681" y="5236066"/>
            <a:ext cx="860880" cy="448507"/>
          </a:xfrm>
          <a:prstGeom prst="roundRect">
            <a:avLst/>
          </a:prstGeom>
          <a:solidFill>
            <a:srgbClr val="F9D448">
              <a:alpha val="2313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9D00B1-9C3D-439A-A25B-59061D26B859}"/>
              </a:ext>
            </a:extLst>
          </p:cNvPr>
          <p:cNvSpPr/>
          <p:nvPr/>
        </p:nvSpPr>
        <p:spPr>
          <a:xfrm>
            <a:off x="10481248" y="2532144"/>
            <a:ext cx="1202751" cy="627616"/>
          </a:xfrm>
          <a:prstGeom prst="roundRect">
            <a:avLst/>
          </a:prstGeom>
          <a:solidFill>
            <a:srgbClr val="F9D448">
              <a:alpha val="2313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7654A6A-8BE2-4822-9DF8-8A102AA87E1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0009" y="1011592"/>
            <a:ext cx="3924246" cy="459735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b="1" dirty="0"/>
              <a:t>Condylar joints allowing:</a:t>
            </a:r>
          </a:p>
          <a:p>
            <a:r>
              <a:rPr lang="en-US" sz="1800" dirty="0"/>
              <a:t>Flexion, extension, abduction, adduction, limited (passive) rotation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b="1" dirty="0"/>
              <a:t>Fibrous capsule thickened on the sides as collateral ligaments</a:t>
            </a:r>
          </a:p>
          <a:p>
            <a:endParaRPr lang="en-US" sz="1800" dirty="0"/>
          </a:p>
          <a:p>
            <a:r>
              <a:rPr lang="en-US" sz="1800" b="1" dirty="0"/>
              <a:t>- Palmar ligaments</a:t>
            </a:r>
            <a:endParaRPr lang="en-US" sz="1800" dirty="0"/>
          </a:p>
          <a:p>
            <a:endParaRPr lang="en-US" sz="1800" dirty="0"/>
          </a:p>
          <a:p>
            <a:r>
              <a:rPr lang="en-US" sz="1800" b="1" dirty="0"/>
              <a:t>- 3 Deep transverse metacarpal ligaments (between medial 4 fingers)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913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8" y="0"/>
            <a:ext cx="8081654" cy="610863"/>
          </a:xfrm>
        </p:spPr>
        <p:txBody>
          <a:bodyPr/>
          <a:lstStyle/>
          <a:p>
            <a:r>
              <a:rPr lang="en-US" dirty="0"/>
              <a:t>General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5729-8F7C-E34E-AA31-9352CF6D9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0009" y="719361"/>
            <a:ext cx="3924246" cy="192656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b="1" dirty="0"/>
              <a:t>Parts:</a:t>
            </a:r>
          </a:p>
          <a:p>
            <a:pPr marL="342900" indent="-342900">
              <a:buAutoNum type="arabicPeriod"/>
            </a:pPr>
            <a:r>
              <a:rPr lang="en-US" sz="1800" dirty="0"/>
              <a:t>Wrist = Carpus</a:t>
            </a:r>
          </a:p>
          <a:p>
            <a:pPr marL="342900" indent="-342900">
              <a:buAutoNum type="arabicPeriod"/>
            </a:pPr>
            <a:r>
              <a:rPr lang="en-US" sz="1800" dirty="0"/>
              <a:t>Palm= Metacarpus</a:t>
            </a:r>
          </a:p>
          <a:p>
            <a:pPr marL="342900" indent="-342900">
              <a:buAutoNum type="arabicPeriod"/>
            </a:pPr>
            <a:r>
              <a:rPr lang="en-US" sz="1800" dirty="0"/>
              <a:t>Digit = Phalanges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b="1" dirty="0"/>
              <a:t>Palmar &amp; Dorsal surfaces</a:t>
            </a:r>
          </a:p>
          <a:p>
            <a:pPr marL="285750" indent="-285750">
              <a:buFontTx/>
              <a:buChar char="-"/>
            </a:pPr>
            <a:r>
              <a:rPr lang="en-US" sz="1800" b="1" dirty="0"/>
              <a:t>Palmar skin</a:t>
            </a:r>
            <a:r>
              <a:rPr lang="en-US" sz="1800" dirty="0"/>
              <a:t>= hairless thick with creases</a:t>
            </a:r>
          </a:p>
          <a:p>
            <a:pPr marL="285750" indent="-285750">
              <a:buFontTx/>
              <a:buChar char="-"/>
            </a:pPr>
            <a:r>
              <a:rPr lang="en-US" sz="1800" b="1" dirty="0"/>
              <a:t>Dorsal skin</a:t>
            </a:r>
            <a:r>
              <a:rPr lang="en-US" sz="1800" dirty="0"/>
              <a:t>= thin hairy with prominent superficial veins</a:t>
            </a:r>
          </a:p>
          <a:p>
            <a:pPr marL="285750" indent="-285750">
              <a:buFontTx/>
              <a:buChar char="-"/>
            </a:pPr>
            <a:r>
              <a:rPr lang="en-US" sz="1800" b="1" dirty="0"/>
              <a:t>Resting fingers</a:t>
            </a:r>
            <a:r>
              <a:rPr lang="en-US" sz="1800" dirty="0"/>
              <a:t>= </a:t>
            </a:r>
            <a:r>
              <a:rPr lang="en-US" sz="1800" dirty="0" err="1"/>
              <a:t>semiflexed</a:t>
            </a:r>
            <a:r>
              <a:rPr lang="en-US" sz="1800" dirty="0"/>
              <a:t> in an arc</a:t>
            </a:r>
          </a:p>
          <a:p>
            <a:pPr marL="285750" indent="-285750">
              <a:buFontTx/>
              <a:buChar char="-"/>
            </a:pPr>
            <a:r>
              <a:rPr lang="en-US" sz="1800" b="1" dirty="0"/>
              <a:t>Anatomical position</a:t>
            </a:r>
            <a:r>
              <a:rPr lang="en-US" sz="1800" dirty="0"/>
              <a:t>= all extended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F78F11-66F1-4C8F-913C-B4CEE7E6B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85" y="80495"/>
            <a:ext cx="4900255" cy="66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3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AACFF-314F-4DE5-9C89-D722752A5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1760" y="1243388"/>
            <a:ext cx="6367570" cy="44868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1" y="-378852"/>
            <a:ext cx="8081654" cy="1187777"/>
          </a:xfrm>
        </p:spPr>
        <p:txBody>
          <a:bodyPr>
            <a:normAutofit/>
          </a:bodyPr>
          <a:lstStyle/>
          <a:p>
            <a:r>
              <a:rPr lang="en-US" dirty="0"/>
              <a:t>Interphalangeal Joints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9D00B1-9C3D-439A-A25B-59061D26B859}"/>
              </a:ext>
            </a:extLst>
          </p:cNvPr>
          <p:cNvSpPr/>
          <p:nvPr/>
        </p:nvSpPr>
        <p:spPr>
          <a:xfrm>
            <a:off x="5594288" y="1263708"/>
            <a:ext cx="2035872" cy="511988"/>
          </a:xfrm>
          <a:prstGeom prst="roundRect">
            <a:avLst/>
          </a:prstGeom>
          <a:solidFill>
            <a:srgbClr val="F9D448">
              <a:alpha val="2313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7654A6A-8BE2-4822-9DF8-8A102AA87E1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0009" y="1011593"/>
            <a:ext cx="3924246" cy="326576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b="1" dirty="0"/>
              <a:t>Hinge joints allowing:</a:t>
            </a:r>
          </a:p>
          <a:p>
            <a:r>
              <a:rPr lang="en-US" sz="1800" dirty="0"/>
              <a:t>Flexion / Extension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b="1" dirty="0"/>
              <a:t>Fibrous capsule thickened on the sides as collateral ligaments</a:t>
            </a:r>
          </a:p>
          <a:p>
            <a:endParaRPr lang="en-US" sz="1800" dirty="0"/>
          </a:p>
          <a:p>
            <a:r>
              <a:rPr lang="en-US" sz="1800" b="1" dirty="0"/>
              <a:t>- Palmar plates 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516FD8-CA86-4B3D-95CF-831085D55A38}"/>
              </a:ext>
            </a:extLst>
          </p:cNvPr>
          <p:cNvSpPr/>
          <p:nvPr/>
        </p:nvSpPr>
        <p:spPr>
          <a:xfrm>
            <a:off x="6197600" y="2530203"/>
            <a:ext cx="731520" cy="511988"/>
          </a:xfrm>
          <a:prstGeom prst="roundRect">
            <a:avLst/>
          </a:prstGeom>
          <a:solidFill>
            <a:srgbClr val="F9D448">
              <a:alpha val="23137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8" y="0"/>
            <a:ext cx="8081654" cy="610863"/>
          </a:xfrm>
        </p:spPr>
        <p:txBody>
          <a:bodyPr/>
          <a:lstStyle/>
          <a:p>
            <a:r>
              <a:rPr lang="en-US" dirty="0"/>
              <a:t>Carpal bones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5729-8F7C-E34E-AA31-9352CF6D9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0009" y="719361"/>
            <a:ext cx="3924246" cy="192656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b="1" dirty="0"/>
              <a:t>Proximal row:</a:t>
            </a:r>
          </a:p>
          <a:p>
            <a:pPr marL="342900" indent="-342900">
              <a:buAutoNum type="arabicPeriod"/>
            </a:pPr>
            <a:r>
              <a:rPr lang="en-US" sz="1800" dirty="0"/>
              <a:t>Scaphoid</a:t>
            </a:r>
          </a:p>
          <a:p>
            <a:pPr marL="342900" indent="-342900">
              <a:buAutoNum type="arabicPeriod"/>
            </a:pPr>
            <a:r>
              <a:rPr lang="en-US" sz="1800" dirty="0"/>
              <a:t>Lunate</a:t>
            </a:r>
          </a:p>
          <a:p>
            <a:pPr marL="342900" indent="-342900">
              <a:buAutoNum type="arabicPeriod"/>
            </a:pPr>
            <a:r>
              <a:rPr lang="en-US" sz="1800" dirty="0"/>
              <a:t>Triquetrum</a:t>
            </a:r>
          </a:p>
          <a:p>
            <a:pPr marL="342900" indent="-342900">
              <a:buAutoNum type="arabicPeriod"/>
            </a:pPr>
            <a:r>
              <a:rPr lang="en-US" sz="1800" dirty="0"/>
              <a:t>Pisiform</a:t>
            </a:r>
          </a:p>
          <a:p>
            <a:pPr marL="285750" indent="-285750">
              <a:buFontTx/>
              <a:buChar char="-"/>
            </a:pPr>
            <a:r>
              <a:rPr lang="en-US" sz="1800" b="1" dirty="0"/>
              <a:t>Distal row:</a:t>
            </a:r>
          </a:p>
          <a:p>
            <a:pPr marL="342900" indent="-342900">
              <a:buAutoNum type="arabicPeriod"/>
            </a:pPr>
            <a:r>
              <a:rPr lang="en-US" sz="1800" dirty="0"/>
              <a:t>Trapezium </a:t>
            </a:r>
          </a:p>
          <a:p>
            <a:pPr marL="342900" indent="-342900">
              <a:buAutoNum type="arabicPeriod"/>
            </a:pPr>
            <a:r>
              <a:rPr lang="en-US" sz="1800" dirty="0"/>
              <a:t>Trapezoid</a:t>
            </a:r>
          </a:p>
          <a:p>
            <a:pPr marL="342900" indent="-342900">
              <a:buAutoNum type="arabicPeriod"/>
            </a:pPr>
            <a:r>
              <a:rPr lang="en-US" sz="1800" dirty="0"/>
              <a:t>Capitate</a:t>
            </a:r>
          </a:p>
          <a:p>
            <a:pPr marL="342900" indent="-342900">
              <a:buAutoNum type="arabicPeriod"/>
            </a:pPr>
            <a:r>
              <a:rPr lang="en-US" sz="1800" dirty="0"/>
              <a:t>Hamate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F78F11-66F1-4C8F-913C-B4CEE7E6B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009" y="3595798"/>
            <a:ext cx="5320038" cy="3038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E4B33B-46E3-44C1-B805-9C4AEE78C4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6834" y="389106"/>
            <a:ext cx="6245157" cy="58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1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8" y="0"/>
            <a:ext cx="8081654" cy="610863"/>
          </a:xfrm>
        </p:spPr>
        <p:txBody>
          <a:bodyPr/>
          <a:lstStyle/>
          <a:p>
            <a:r>
              <a:rPr lang="en-US" dirty="0"/>
              <a:t>Carpal bones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5729-8F7C-E34E-AA31-9352CF6D9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0009" y="719361"/>
            <a:ext cx="3924246" cy="192656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b="1" dirty="0"/>
              <a:t>Proximal row:</a:t>
            </a:r>
          </a:p>
          <a:p>
            <a:pPr marL="342900" indent="-342900">
              <a:buAutoNum type="arabicPeriod"/>
            </a:pPr>
            <a:r>
              <a:rPr lang="en-US" sz="1800" dirty="0"/>
              <a:t>Scaphoid: boat-shaped with ant. tubercle</a:t>
            </a:r>
          </a:p>
          <a:p>
            <a:pPr marL="342900" indent="-342900">
              <a:buAutoNum type="arabicPeriod"/>
            </a:pPr>
            <a:r>
              <a:rPr lang="en-US" sz="1800" dirty="0"/>
              <a:t>Lunate: crescent-shaped</a:t>
            </a:r>
          </a:p>
          <a:p>
            <a:pPr marL="342900" indent="-342900">
              <a:buAutoNum type="arabicPeriod"/>
            </a:pPr>
            <a:r>
              <a:rPr lang="en-US" sz="1800" dirty="0"/>
              <a:t>Triquetrum: 3-sided</a:t>
            </a:r>
          </a:p>
          <a:p>
            <a:pPr marL="342900" indent="-342900">
              <a:buAutoNum type="arabicPeriod"/>
            </a:pPr>
            <a:r>
              <a:rPr lang="en-US" sz="1800" dirty="0"/>
              <a:t>Pisiform: </a:t>
            </a:r>
            <a:r>
              <a:rPr lang="en-US" sz="1800" dirty="0" err="1"/>
              <a:t>Seasamoid</a:t>
            </a:r>
            <a:r>
              <a:rPr lang="en-US" sz="1800" dirty="0"/>
              <a:t> Pea-like on top of triquetrum</a:t>
            </a:r>
          </a:p>
          <a:p>
            <a:pPr marL="285750" indent="-285750">
              <a:buFontTx/>
              <a:buChar char="-"/>
            </a:pPr>
            <a:r>
              <a:rPr lang="en-US" sz="1800" b="1" dirty="0"/>
              <a:t>Distal row:</a:t>
            </a:r>
          </a:p>
          <a:p>
            <a:pPr marL="342900" indent="-342900">
              <a:buAutoNum type="arabicPeriod"/>
            </a:pPr>
            <a:r>
              <a:rPr lang="en-US" sz="1800" dirty="0"/>
              <a:t>Trapezium: Irregular 4-sided with ant. tubercle</a:t>
            </a:r>
          </a:p>
          <a:p>
            <a:pPr marL="342900" indent="-342900">
              <a:buAutoNum type="arabicPeriod"/>
            </a:pPr>
            <a:r>
              <a:rPr lang="en-US" sz="1800" dirty="0"/>
              <a:t>Trapezoid: regular 4 sided</a:t>
            </a:r>
          </a:p>
          <a:p>
            <a:pPr marL="342900" indent="-342900">
              <a:buAutoNum type="arabicPeriod"/>
            </a:pPr>
            <a:r>
              <a:rPr lang="en-US" sz="1800" dirty="0"/>
              <a:t>Capitate: largest one </a:t>
            </a:r>
          </a:p>
          <a:p>
            <a:pPr marL="342900" indent="-342900">
              <a:buAutoNum type="arabicPeriod"/>
            </a:pPr>
            <a:r>
              <a:rPr lang="en-US" sz="1800" dirty="0"/>
              <a:t>Hamate: has ant. hook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F78F11-66F1-4C8F-913C-B4CEE7E6B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7382" y="1682642"/>
            <a:ext cx="5146568" cy="3038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928DD-C289-4B1A-8AE0-DBAA990015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0348" y="292832"/>
            <a:ext cx="1126992" cy="2057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5B919-5835-4260-AE6E-AA9A8F7BB8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83104">
            <a:off x="6160429" y="709492"/>
            <a:ext cx="1014436" cy="1232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980335-5158-463E-B041-6613EA1A84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722" y="3166132"/>
            <a:ext cx="1397236" cy="9297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65A853-4DF0-491F-ADA5-840E70A8EF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4694" y="3308207"/>
            <a:ext cx="963018" cy="787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BEE937-80A8-4A7A-9548-38F121ACCB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001" y="1682666"/>
            <a:ext cx="1423995" cy="7955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AD71F7-3F6A-4D79-BF64-E8CFDCAB63D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599" y="1298723"/>
            <a:ext cx="1012534" cy="12322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B31BEC-700A-4A9B-99DD-BE0674266E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05" y="4483497"/>
            <a:ext cx="1439189" cy="787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B07BC7-C8BE-4478-9C6F-BCCD54EF422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6110" y="4380023"/>
            <a:ext cx="1439695" cy="14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8" y="0"/>
            <a:ext cx="8081654" cy="610863"/>
          </a:xfrm>
        </p:spPr>
        <p:txBody>
          <a:bodyPr/>
          <a:lstStyle/>
          <a:p>
            <a:r>
              <a:rPr lang="en-US" dirty="0"/>
              <a:t>Carpal 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5729-8F7C-E34E-AA31-9352CF6D9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10009" y="719361"/>
            <a:ext cx="3924246" cy="192656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b="1" dirty="0"/>
              <a:t>Anterior projections: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Laterally</a:t>
            </a:r>
            <a:r>
              <a:rPr lang="en-US" sz="1800" dirty="0"/>
              <a:t>: Tubercles of scaphoid &amp; trapezium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70C0"/>
                </a:solidFill>
              </a:rPr>
              <a:t>Medially</a:t>
            </a:r>
            <a:r>
              <a:rPr lang="en-US" sz="1800" dirty="0"/>
              <a:t>: Pisiform &amp; hook of hamate</a:t>
            </a:r>
          </a:p>
          <a:p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F78F11-66F1-4C8F-913C-B4CEE7E6B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4255" y="719360"/>
            <a:ext cx="7986626" cy="464528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945E5F-A793-4E3F-93F6-2CB2FDBF5716}"/>
              </a:ext>
            </a:extLst>
          </p:cNvPr>
          <p:cNvSpPr/>
          <p:nvPr/>
        </p:nvSpPr>
        <p:spPr>
          <a:xfrm>
            <a:off x="9448800" y="1493358"/>
            <a:ext cx="1310640" cy="213522"/>
          </a:xfrm>
          <a:prstGeom prst="roundRect">
            <a:avLst/>
          </a:prstGeom>
          <a:solidFill>
            <a:srgbClr val="E06742">
              <a:alpha val="14118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A332E5-E020-400B-BCBD-5FC9679BB631}"/>
              </a:ext>
            </a:extLst>
          </p:cNvPr>
          <p:cNvSpPr/>
          <p:nvPr/>
        </p:nvSpPr>
        <p:spPr>
          <a:xfrm>
            <a:off x="5781040" y="1788160"/>
            <a:ext cx="629920" cy="314798"/>
          </a:xfrm>
          <a:prstGeom prst="roundRect">
            <a:avLst/>
          </a:prstGeom>
          <a:solidFill>
            <a:srgbClr val="00B0F0">
              <a:alpha val="14118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6C76CE-70AF-4E1F-B864-45721F5B9A93}"/>
              </a:ext>
            </a:extLst>
          </p:cNvPr>
          <p:cNvSpPr/>
          <p:nvPr/>
        </p:nvSpPr>
        <p:spPr>
          <a:xfrm>
            <a:off x="5770880" y="1116681"/>
            <a:ext cx="629920" cy="314798"/>
          </a:xfrm>
          <a:prstGeom prst="roundRect">
            <a:avLst/>
          </a:prstGeom>
          <a:solidFill>
            <a:srgbClr val="00B0F0">
              <a:alpha val="14118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4B68AF-4C69-4403-B129-2613FE63AEA4}"/>
              </a:ext>
            </a:extLst>
          </p:cNvPr>
          <p:cNvSpPr/>
          <p:nvPr/>
        </p:nvSpPr>
        <p:spPr>
          <a:xfrm>
            <a:off x="9225280" y="2102958"/>
            <a:ext cx="1310640" cy="213522"/>
          </a:xfrm>
          <a:prstGeom prst="roundRect">
            <a:avLst/>
          </a:prstGeom>
          <a:solidFill>
            <a:srgbClr val="E06742">
              <a:alpha val="14118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0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13C41B75-B466-4346-866A-326AF17FB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873126"/>
            <a:ext cx="5795963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1A7F8-4ABF-4E9F-B1EB-A23DF6510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744539"/>
            <a:ext cx="8813800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>
            <a:extLst>
              <a:ext uri="{FF2B5EF4-FFF2-40B4-BE49-F238E27FC236}">
                <a16:creationId xmlns:a16="http://schemas.microsoft.com/office/drawing/2014/main" id="{182C4F02-48C9-4793-AA3C-8FA9516E4994}"/>
              </a:ext>
            </a:extLst>
          </p:cNvPr>
          <p:cNvSpPr txBox="1">
            <a:spLocks/>
          </p:cNvSpPr>
          <p:nvPr/>
        </p:nvSpPr>
        <p:spPr bwMode="auto">
          <a:xfrm>
            <a:off x="152400" y="144461"/>
            <a:ext cx="49736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en-US" altLang="en-US" sz="3200" dirty="0">
                <a:solidFill>
                  <a:schemeClr val="bg1"/>
                </a:solidFill>
              </a:rPr>
              <a:t>The Flexor retinaculum &amp; Carpal Tunnel</a:t>
            </a:r>
          </a:p>
        </p:txBody>
      </p:sp>
      <p:pic>
        <p:nvPicPr>
          <p:cNvPr id="17413" name="Picture 3">
            <a:extLst>
              <a:ext uri="{FF2B5EF4-FFF2-40B4-BE49-F238E27FC236}">
                <a16:creationId xmlns:a16="http://schemas.microsoft.com/office/drawing/2014/main" id="{1C7222A5-36F7-4850-8739-3D95E73E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9" y="0"/>
            <a:ext cx="249237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lex ret">
            <a:extLst>
              <a:ext uri="{FF2B5EF4-FFF2-40B4-BE49-F238E27FC236}">
                <a16:creationId xmlns:a16="http://schemas.microsoft.com/office/drawing/2014/main" id="{2C3EA203-9501-4E44-AD96-3763FB5C0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>
            <a:extLst>
              <a:ext uri="{FF2B5EF4-FFF2-40B4-BE49-F238E27FC236}">
                <a16:creationId xmlns:a16="http://schemas.microsoft.com/office/drawing/2014/main" id="{8178EECC-8DA3-4739-A340-C832690C3461}"/>
              </a:ext>
            </a:extLst>
          </p:cNvPr>
          <p:cNvSpPr txBox="1">
            <a:spLocks/>
          </p:cNvSpPr>
          <p:nvPr/>
        </p:nvSpPr>
        <p:spPr bwMode="auto">
          <a:xfrm>
            <a:off x="7618414" y="4176714"/>
            <a:ext cx="2859087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en-US" altLang="en-US" sz="3200">
                <a:solidFill>
                  <a:schemeClr val="bg1"/>
                </a:solidFill>
              </a:rPr>
              <a:t>Flexor retinaculum of the wrist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xt ret_Page_2">
            <a:extLst>
              <a:ext uri="{FF2B5EF4-FFF2-40B4-BE49-F238E27FC236}">
                <a16:creationId xmlns:a16="http://schemas.microsoft.com/office/drawing/2014/main" id="{CE6C6A32-10B0-4114-B06A-1299EAD24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0"/>
            <a:ext cx="581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EC1C16DE-E2C0-44FF-8C65-17A545E9F7BF}"/>
              </a:ext>
            </a:extLst>
          </p:cNvPr>
          <p:cNvSpPr txBox="1">
            <a:spLocks/>
          </p:cNvSpPr>
          <p:nvPr/>
        </p:nvSpPr>
        <p:spPr bwMode="auto">
          <a:xfrm>
            <a:off x="1735139" y="601664"/>
            <a:ext cx="28606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en-US" altLang="en-US" sz="3200" dirty="0">
                <a:solidFill>
                  <a:schemeClr val="bg1"/>
                </a:solidFill>
              </a:rPr>
              <a:t>Extensor retinaculum of the wrist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Thanks to your commitment and strong work ethic, we know next year will be even better than the last. </a:t>
            </a:r>
          </a:p>
          <a:p>
            <a:r>
              <a:rPr lang="en-US" dirty="0"/>
              <a:t>We look forward to working together. 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Contoso  </a:t>
            </a:r>
            <a:r>
              <a:rPr lang="en-US" dirty="0"/>
              <a:t>  </a:t>
            </a:r>
          </a:p>
          <a:p>
            <a:r>
              <a:rPr lang="en-US" dirty="0"/>
              <a:t>sales@contoso.com</a:t>
            </a:r>
          </a:p>
        </p:txBody>
      </p:sp>
      <p:pic>
        <p:nvPicPr>
          <p:cNvPr id="8" name="Picture 5" descr="wrist section all">
            <a:extLst>
              <a:ext uri="{FF2B5EF4-FFF2-40B4-BE49-F238E27FC236}">
                <a16:creationId xmlns:a16="http://schemas.microsoft.com/office/drawing/2014/main" id="{FE522DD1-E674-43AE-BB48-3CDE83395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0"/>
            <a:ext cx="8046720" cy="62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EEFBF54E-58A2-4D32-845A-5F5602154AC9}"/>
              </a:ext>
            </a:extLst>
          </p:cNvPr>
          <p:cNvSpPr txBox="1">
            <a:spLocks noChangeArrowheads="1"/>
          </p:cNvSpPr>
          <p:nvPr/>
        </p:nvSpPr>
        <p:spPr>
          <a:xfrm>
            <a:off x="111760" y="505960"/>
            <a:ext cx="4033520" cy="3567520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Flexor retinaculum &amp; Carpal tunnel structure arrangement:</a:t>
            </a:r>
          </a:p>
          <a:p>
            <a:pPr>
              <a:defRPr/>
            </a:pPr>
            <a:endParaRPr lang="en-US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800" b="0" dirty="0"/>
              <a:t>A. </a:t>
            </a:r>
            <a:r>
              <a:rPr lang="en-US" sz="1800" b="0" dirty="0">
                <a:solidFill>
                  <a:srgbClr val="0070C0"/>
                </a:solidFill>
              </a:rPr>
              <a:t>Superficial (Anterior): </a:t>
            </a:r>
          </a:p>
          <a:p>
            <a:pPr marL="342900" indent="-342900">
              <a:buAutoNum type="arabicPeriod"/>
              <a:defRPr/>
            </a:pPr>
            <a:r>
              <a:rPr lang="en-US" sz="1800" b="0" dirty="0"/>
              <a:t>Ulnar n. 	2. Ulnar a.</a:t>
            </a:r>
          </a:p>
          <a:p>
            <a:pPr>
              <a:defRPr/>
            </a:pPr>
            <a:r>
              <a:rPr lang="en-US" sz="1800" b="0" dirty="0"/>
              <a:t>3. Palmar cut. br. of ulnar nerve</a:t>
            </a:r>
          </a:p>
          <a:p>
            <a:pPr>
              <a:defRPr/>
            </a:pPr>
            <a:r>
              <a:rPr lang="en-US" sz="1800" b="0" dirty="0"/>
              <a:t>4. Palmaris longus tendon</a:t>
            </a:r>
          </a:p>
          <a:p>
            <a:pPr>
              <a:defRPr/>
            </a:pPr>
            <a:r>
              <a:rPr lang="en-US" sz="1800" b="0" dirty="0"/>
              <a:t>5. Palmar cut. br. of median n.</a:t>
            </a:r>
          </a:p>
          <a:p>
            <a:pPr>
              <a:defRPr/>
            </a:pPr>
            <a:endParaRPr lang="en-US" sz="1800" b="0" dirty="0"/>
          </a:p>
          <a:p>
            <a:pPr>
              <a:defRPr/>
            </a:pPr>
            <a:r>
              <a:rPr lang="en-US" sz="1800" b="0" dirty="0"/>
              <a:t>B. </a:t>
            </a:r>
            <a:r>
              <a:rPr lang="en-US" sz="1800" b="0" dirty="0">
                <a:solidFill>
                  <a:srgbClr val="FF0000"/>
                </a:solidFill>
              </a:rPr>
              <a:t>Deep (posterior):</a:t>
            </a:r>
          </a:p>
          <a:p>
            <a:pPr marL="342900" indent="-342900">
              <a:buAutoNum type="arabicPeriod"/>
              <a:defRPr/>
            </a:pPr>
            <a:r>
              <a:rPr lang="en-US" sz="1800" b="0" dirty="0"/>
              <a:t>FDS 4 tendons</a:t>
            </a:r>
          </a:p>
          <a:p>
            <a:pPr marL="342900" indent="-342900">
              <a:buAutoNum type="arabicPeriod"/>
              <a:defRPr/>
            </a:pPr>
            <a:r>
              <a:rPr lang="en-US" sz="1800" b="0" dirty="0"/>
              <a:t>FDP 4 tendons</a:t>
            </a:r>
          </a:p>
          <a:p>
            <a:pPr marL="342900" indent="-342900">
              <a:buAutoNum type="arabicPeriod"/>
              <a:defRPr/>
            </a:pPr>
            <a:r>
              <a:rPr lang="en-US" sz="1800" b="0" dirty="0"/>
              <a:t>FPL tendon</a:t>
            </a:r>
          </a:p>
          <a:p>
            <a:pPr marL="342900" indent="-342900">
              <a:buAutoNum type="arabicPeriod"/>
              <a:defRPr/>
            </a:pPr>
            <a:r>
              <a:rPr lang="en-US" sz="1800" b="0" dirty="0"/>
              <a:t>FCR tendon (isolated)</a:t>
            </a:r>
          </a:p>
          <a:p>
            <a:pPr marL="342900" indent="-342900">
              <a:buAutoNum type="arabicPeriod"/>
              <a:defRPr/>
            </a:pPr>
            <a:r>
              <a:rPr lang="en-US" sz="1800" b="0" dirty="0"/>
              <a:t>Median nerve</a:t>
            </a:r>
          </a:p>
          <a:p>
            <a:pPr>
              <a:defRPr/>
            </a:pPr>
            <a:endParaRPr lang="en-US" sz="1800" b="0" dirty="0"/>
          </a:p>
          <a:p>
            <a:pPr>
              <a:defRPr/>
            </a:pPr>
            <a:endParaRPr lang="en-US" sz="1800" b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28CC5D-9245-41F0-A1C4-46BCB87B2725}"/>
              </a:ext>
            </a:extLst>
          </p:cNvPr>
          <p:cNvCxnSpPr>
            <a:cxnSpLocks/>
          </p:cNvCxnSpPr>
          <p:nvPr/>
        </p:nvCxnSpPr>
        <p:spPr>
          <a:xfrm flipH="1">
            <a:off x="4947920" y="2682240"/>
            <a:ext cx="812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FF916C-050C-43E1-9DA2-819C7A31455C}"/>
              </a:ext>
            </a:extLst>
          </p:cNvPr>
          <p:cNvCxnSpPr>
            <a:cxnSpLocks/>
          </p:cNvCxnSpPr>
          <p:nvPr/>
        </p:nvCxnSpPr>
        <p:spPr>
          <a:xfrm flipH="1">
            <a:off x="4978400" y="2479089"/>
            <a:ext cx="812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088131-788C-435F-9782-CF0D755B31F9}"/>
              </a:ext>
            </a:extLst>
          </p:cNvPr>
          <p:cNvCxnSpPr>
            <a:cxnSpLocks/>
          </p:cNvCxnSpPr>
          <p:nvPr/>
        </p:nvCxnSpPr>
        <p:spPr>
          <a:xfrm flipH="1">
            <a:off x="5354320" y="1077009"/>
            <a:ext cx="17068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830906-1A09-43D6-A02C-E01CD88EDCBB}"/>
              </a:ext>
            </a:extLst>
          </p:cNvPr>
          <p:cNvCxnSpPr>
            <a:cxnSpLocks/>
          </p:cNvCxnSpPr>
          <p:nvPr/>
        </p:nvCxnSpPr>
        <p:spPr>
          <a:xfrm flipH="1">
            <a:off x="7609840" y="404409"/>
            <a:ext cx="120904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4EAA54-22B5-482A-9D6D-F04DCF4A8703}"/>
              </a:ext>
            </a:extLst>
          </p:cNvPr>
          <p:cNvCxnSpPr>
            <a:cxnSpLocks/>
          </p:cNvCxnSpPr>
          <p:nvPr/>
        </p:nvCxnSpPr>
        <p:spPr>
          <a:xfrm flipH="1">
            <a:off x="9093200" y="912409"/>
            <a:ext cx="28752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38E55D-53DA-4985-8C71-F09929B84491}"/>
              </a:ext>
            </a:extLst>
          </p:cNvPr>
          <p:cNvCxnSpPr>
            <a:cxnSpLocks/>
          </p:cNvCxnSpPr>
          <p:nvPr/>
        </p:nvCxnSpPr>
        <p:spPr>
          <a:xfrm flipH="1">
            <a:off x="4714240" y="3220790"/>
            <a:ext cx="1076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6FCE10-F4D6-4473-B0DC-72FEE0CBDD09}"/>
              </a:ext>
            </a:extLst>
          </p:cNvPr>
          <p:cNvCxnSpPr>
            <a:cxnSpLocks/>
          </p:cNvCxnSpPr>
          <p:nvPr/>
        </p:nvCxnSpPr>
        <p:spPr>
          <a:xfrm flipH="1">
            <a:off x="4693920" y="3647510"/>
            <a:ext cx="1076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BFD712-D635-4394-B314-45AE5536DB96}"/>
              </a:ext>
            </a:extLst>
          </p:cNvPr>
          <p:cNvCxnSpPr>
            <a:cxnSpLocks/>
          </p:cNvCxnSpPr>
          <p:nvPr/>
        </p:nvCxnSpPr>
        <p:spPr>
          <a:xfrm flipH="1">
            <a:off x="10302240" y="3302070"/>
            <a:ext cx="1508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2CBE77-A982-413F-874A-23C5F4A95086}"/>
              </a:ext>
            </a:extLst>
          </p:cNvPr>
          <p:cNvCxnSpPr>
            <a:cxnSpLocks/>
          </p:cNvCxnSpPr>
          <p:nvPr/>
        </p:nvCxnSpPr>
        <p:spPr>
          <a:xfrm flipH="1">
            <a:off x="10302240" y="2448609"/>
            <a:ext cx="1508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7DABC1-F94A-45DA-9867-19674F01EF88}"/>
              </a:ext>
            </a:extLst>
          </p:cNvPr>
          <p:cNvCxnSpPr>
            <a:cxnSpLocks/>
          </p:cNvCxnSpPr>
          <p:nvPr/>
        </p:nvCxnSpPr>
        <p:spPr>
          <a:xfrm flipH="1">
            <a:off x="8493760" y="660449"/>
            <a:ext cx="1041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85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678</Words>
  <Application>Microsoft Office PowerPoint</Application>
  <PresentationFormat>Widescreen</PresentationFormat>
  <Paragraphs>136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Franklin Gothic Demi</vt:lpstr>
      <vt:lpstr>Wingdings</vt:lpstr>
      <vt:lpstr>Theme1</vt:lpstr>
      <vt:lpstr>The Hand pp. 782</vt:lpstr>
      <vt:lpstr>General overview</vt:lpstr>
      <vt:lpstr>Carpal bones</vt:lpstr>
      <vt:lpstr>Carpal bones</vt:lpstr>
      <vt:lpstr>Carpal arch</vt:lpstr>
      <vt:lpstr>PowerPoint Presentation</vt:lpstr>
      <vt:lpstr>PowerPoint Presentation</vt:lpstr>
      <vt:lpstr>PowerPoint Presentation</vt:lpstr>
      <vt:lpstr>Thank you</vt:lpstr>
      <vt:lpstr>Thank you</vt:lpstr>
      <vt:lpstr>PowerPoint Presentation</vt:lpstr>
      <vt:lpstr>The Anatomical snuff-box * Boundaries: EPL (medially) , EPB &amp; APL (laterally) *Floor: Scaphoid &amp; trapezium *Contents: Radial a., Superficial branch of radial nerve, Cephalic v.</vt:lpstr>
      <vt:lpstr>The Anatomical snuff-box * Boundaries: EPL (medially) , EPB &amp; APL (laterally) *Floor: Scaphoid &amp; trapezium *Contents: Radial a., Superficial branch of radial nerve, Cephalic v.</vt:lpstr>
      <vt:lpstr>Joints</vt:lpstr>
      <vt:lpstr>The wrist articulation &amp; Ligaments</vt:lpstr>
      <vt:lpstr>Wrist movements</vt:lpstr>
      <vt:lpstr>Carpometacarpal joint of the thumb</vt:lpstr>
      <vt:lpstr>Carpometacarpal joint of the thumb</vt:lpstr>
      <vt:lpstr>Metacarpophalangeal Joints</vt:lpstr>
      <vt:lpstr>Interphalangeal Joints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Hand pp. 782</dc:title>
  <dc:creator>Sam Akkila</dc:creator>
  <cp:lastModifiedBy>Sam Akkila</cp:lastModifiedBy>
  <cp:revision>12</cp:revision>
  <dcterms:created xsi:type="dcterms:W3CDTF">2022-02-02T07:33:53Z</dcterms:created>
  <dcterms:modified xsi:type="dcterms:W3CDTF">2022-02-11T12:17:45Z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