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95" r:id="rId14"/>
    <p:sldId id="268" r:id="rId15"/>
    <p:sldId id="296" r:id="rId16"/>
    <p:sldId id="269" r:id="rId17"/>
    <p:sldId id="297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28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47291C7-ED3B-42DF-A702-B5E5A3357B6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7B019BF-EF9D-4877-94E9-7098523B00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91C7-ED3B-42DF-A702-B5E5A3357B6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19BF-EF9D-4877-94E9-7098523B00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91C7-ED3B-42DF-A702-B5E5A3357B6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19BF-EF9D-4877-94E9-7098523B00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91C7-ED3B-42DF-A702-B5E5A3357B6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19BF-EF9D-4877-94E9-7098523B00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91C7-ED3B-42DF-A702-B5E5A3357B6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19BF-EF9D-4877-94E9-7098523B00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91C7-ED3B-42DF-A702-B5E5A3357B6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19BF-EF9D-4877-94E9-7098523B00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7291C7-ED3B-42DF-A702-B5E5A3357B6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7B019BF-EF9D-4877-94E9-7098523B00E1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47291C7-ED3B-42DF-A702-B5E5A3357B6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7B019BF-EF9D-4877-94E9-7098523B00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91C7-ED3B-42DF-A702-B5E5A3357B6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19BF-EF9D-4877-94E9-7098523B00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91C7-ED3B-42DF-A702-B5E5A3357B6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19BF-EF9D-4877-94E9-7098523B00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91C7-ED3B-42DF-A702-B5E5A3357B6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19BF-EF9D-4877-94E9-7098523B00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47291C7-ED3B-42DF-A702-B5E5A3357B6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7B019BF-EF9D-4877-94E9-7098523B00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Hypertensive disorders during pregnancy </a:t>
            </a:r>
            <a:br>
              <a:rPr lang="en-US" sz="2800" dirty="0" smtClean="0"/>
            </a:br>
            <a:r>
              <a:rPr lang="en-US" sz="2800" dirty="0" smtClean="0"/>
              <a:t>case – based discussion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03956"/>
            <a:ext cx="352839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7504" y="3933056"/>
            <a:ext cx="5184576" cy="2808312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lvl="0">
              <a:buClr>
                <a:srgbClr val="A04DA3"/>
              </a:buClr>
            </a:pPr>
            <a:endParaRPr lang="en-US" sz="1600" b="1" dirty="0" smtClean="0">
              <a:solidFill>
                <a:srgbClr val="424456"/>
              </a:solidFill>
            </a:endParaRPr>
          </a:p>
          <a:p>
            <a:pPr lvl="0">
              <a:buClr>
                <a:srgbClr val="A04DA3"/>
              </a:buClr>
            </a:pPr>
            <a:endParaRPr lang="en-US" sz="1600" b="1" dirty="0">
              <a:solidFill>
                <a:srgbClr val="424456"/>
              </a:solidFill>
            </a:endParaRPr>
          </a:p>
          <a:p>
            <a:pPr lvl="0">
              <a:buClr>
                <a:srgbClr val="A04DA3"/>
              </a:buClr>
            </a:pPr>
            <a:r>
              <a:rPr lang="en-US" sz="1800" b="1" dirty="0" smtClean="0">
                <a:solidFill>
                  <a:srgbClr val="424456"/>
                </a:solidFill>
              </a:rPr>
              <a:t>Prof.Fadia </a:t>
            </a:r>
            <a:r>
              <a:rPr lang="en-US" sz="1800" b="1" dirty="0">
                <a:solidFill>
                  <a:srgbClr val="424456"/>
                </a:solidFill>
              </a:rPr>
              <a:t>J </a:t>
            </a:r>
            <a:r>
              <a:rPr lang="en-US" sz="1800" b="1" dirty="0" smtClean="0">
                <a:solidFill>
                  <a:srgbClr val="424456"/>
                </a:solidFill>
              </a:rPr>
              <a:t>Alizzi</a:t>
            </a:r>
          </a:p>
          <a:p>
            <a:pPr lvl="0">
              <a:buClr>
                <a:srgbClr val="A04DA3"/>
              </a:buClr>
            </a:pPr>
            <a:r>
              <a:rPr lang="en-US" sz="1800" b="1" dirty="0" smtClean="0">
                <a:solidFill>
                  <a:srgbClr val="424456"/>
                </a:solidFill>
              </a:rPr>
              <a:t>Al- Mustansiriyah Medical College</a:t>
            </a:r>
          </a:p>
          <a:p>
            <a:pPr lvl="0">
              <a:buClr>
                <a:srgbClr val="A04DA3"/>
              </a:buClr>
            </a:pPr>
            <a:r>
              <a:rPr lang="en-US" sz="1800" b="1" dirty="0" smtClean="0">
                <a:solidFill>
                  <a:srgbClr val="424456"/>
                </a:solidFill>
              </a:rPr>
              <a:t>Al- Yarmouk Teaching Hospital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01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151710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800" b="1" dirty="0" smtClean="0"/>
              <a:t>23 year old primigravida woman attend ANC for regular check – up</a:t>
            </a:r>
            <a:br>
              <a:rPr lang="en-US" sz="1800" b="1" dirty="0" smtClean="0"/>
            </a:br>
            <a:r>
              <a:rPr lang="en-US" sz="1800" b="1" dirty="0" smtClean="0"/>
              <a:t>accidently her blood pressure shows to be 150/100 mmHg.</a:t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Q1. What are the most important points in the history that you should consider ?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72240"/>
            <a:ext cx="8712968" cy="432511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1800" b="1" dirty="0" smtClean="0"/>
          </a:p>
          <a:p>
            <a:pPr>
              <a:buFont typeface="Wingdings" pitchFamily="2" charset="2"/>
              <a:buChar char="q"/>
            </a:pPr>
            <a:r>
              <a:rPr lang="en-US" sz="1800" b="1" u="sng" dirty="0" smtClean="0"/>
              <a:t>Focused History :</a:t>
            </a:r>
          </a:p>
          <a:p>
            <a:pPr>
              <a:buFont typeface="Wingdings" pitchFamily="2" charset="2"/>
              <a:buChar char="Ø"/>
            </a:pPr>
            <a:endParaRPr lang="en-US" sz="1800" b="1" dirty="0"/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When she discovered she is Hypertensive ( At which weeks of Gestation ) ?</a:t>
            </a:r>
          </a:p>
          <a:p>
            <a:pPr marL="452628" indent="-342900">
              <a:buFont typeface="+mj-lt"/>
              <a:buAutoNum type="arabicPeriod"/>
            </a:pPr>
            <a:endParaRPr lang="en-US" sz="1800" b="1" dirty="0" smtClean="0"/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How she discovered she is Hypertensive?</a:t>
            </a:r>
          </a:p>
          <a:p>
            <a:pPr marL="452628" indent="-342900">
              <a:buFont typeface="+mj-lt"/>
              <a:buAutoNum type="arabicPeriod"/>
            </a:pPr>
            <a:endParaRPr lang="en-US" sz="1800" b="1" dirty="0" smtClean="0"/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Type of Hypertension </a:t>
            </a:r>
          </a:p>
          <a:p>
            <a:pPr marL="452628" indent="-342900">
              <a:buFont typeface="+mj-lt"/>
              <a:buAutoNum type="arabicPeriod"/>
            </a:pPr>
            <a:endParaRPr lang="en-US" sz="1800" b="1" dirty="0" smtClean="0"/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Severity of hypertension (Maternal condition &amp; fetal condition )</a:t>
            </a:r>
          </a:p>
          <a:p>
            <a:pPr>
              <a:buFont typeface="Courier New" pitchFamily="49" charset="0"/>
              <a:buChar char="o"/>
            </a:pPr>
            <a:endParaRPr lang="en-US" sz="1800" b="1" dirty="0" smtClean="0"/>
          </a:p>
          <a:p>
            <a:pPr marL="109728" indent="0">
              <a:buNone/>
            </a:pPr>
            <a:endParaRPr lang="en-US" sz="18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323528" y="5157192"/>
            <a:ext cx="8352928" cy="9144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151710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800" b="1" dirty="0" smtClean="0"/>
              <a:t>23 year old primigravida woman attend ANC for regular check – up</a:t>
            </a:r>
            <a:br>
              <a:rPr lang="en-US" sz="1800" b="1" dirty="0" smtClean="0"/>
            </a:br>
            <a:r>
              <a:rPr lang="en-US" sz="1800" b="1" dirty="0" smtClean="0"/>
              <a:t>accidently her blood pressure shows to be 150/100 mmHg.</a:t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Q1. What are the most important points in the history that you should consider ?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76872"/>
            <a:ext cx="8712968" cy="432511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1800" b="1" dirty="0" smtClean="0"/>
          </a:p>
          <a:p>
            <a:pPr>
              <a:buFont typeface="Wingdings" pitchFamily="2" charset="2"/>
              <a:buChar char="q"/>
            </a:pPr>
            <a:r>
              <a:rPr lang="en-US" sz="1800" b="1" u="sng" dirty="0" smtClean="0"/>
              <a:t>Focused History :</a:t>
            </a:r>
          </a:p>
          <a:p>
            <a:pPr>
              <a:buFont typeface="Wingdings" pitchFamily="2" charset="2"/>
              <a:buChar char="Ø"/>
            </a:pPr>
            <a:endParaRPr lang="en-US" sz="1800" b="1" dirty="0"/>
          </a:p>
          <a:p>
            <a:pPr marL="109728" indent="0">
              <a:buNone/>
            </a:pPr>
            <a:r>
              <a:rPr lang="en-US" sz="1800" b="1" dirty="0" smtClean="0"/>
              <a:t>4. Severity of hypertension = Assessment </a:t>
            </a:r>
          </a:p>
          <a:p>
            <a:pPr marL="109728" indent="0">
              <a:buNone/>
            </a:pPr>
            <a:r>
              <a:rPr lang="en-US" sz="1800" b="1" dirty="0" smtClean="0"/>
              <a:t>A. Maternal </a:t>
            </a:r>
            <a:endParaRPr lang="en-US" sz="1800" b="1" dirty="0"/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Measurement of BP ( Mild , Moderate or Sever )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Drugs taken ( Type of hypertensive drugs and doses of drugs)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Clinical symptoms  &amp; conditions goes with severity 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800" b="1" dirty="0"/>
              <a:t> B</a:t>
            </a:r>
            <a:r>
              <a:rPr lang="en-US" sz="1800" b="1" dirty="0" smtClean="0"/>
              <a:t>iochemical indices goes with sever hypertension </a:t>
            </a:r>
          </a:p>
          <a:p>
            <a:pPr marL="109728" indent="0">
              <a:buNone/>
            </a:pPr>
            <a:endParaRPr lang="en-US" sz="1800" b="1" dirty="0"/>
          </a:p>
          <a:p>
            <a:pPr marL="109728" indent="0">
              <a:buNone/>
            </a:pPr>
            <a:r>
              <a:rPr lang="en-US" sz="1800" b="1" dirty="0" smtClean="0"/>
              <a:t>B. Fetal 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Decrease FM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US &amp; Doppler ( IUGR – SEVERITY )</a:t>
            </a:r>
          </a:p>
          <a:p>
            <a:pPr marL="452628" indent="-342900">
              <a:buFont typeface="+mj-lt"/>
              <a:buAutoNum type="arabicPeriod"/>
            </a:pPr>
            <a:endParaRPr lang="en-US" sz="1800" b="1" dirty="0" smtClean="0"/>
          </a:p>
          <a:p>
            <a:pPr marL="109728" indent="0">
              <a:buNone/>
            </a:pPr>
            <a:endParaRPr lang="en-US" sz="1800" b="1" dirty="0" smtClean="0"/>
          </a:p>
          <a:p>
            <a:pPr marL="109728" indent="0">
              <a:buNone/>
            </a:pPr>
            <a:endParaRPr lang="en-US" sz="18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323528" y="3861048"/>
            <a:ext cx="8352928" cy="3383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4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151710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800" b="1" dirty="0" smtClean="0"/>
              <a:t>23 year old primigravida woman attend ANC for regular check – up</a:t>
            </a:r>
            <a:br>
              <a:rPr lang="en-US" sz="1800" b="1" dirty="0" smtClean="0"/>
            </a:br>
            <a:r>
              <a:rPr lang="en-US" sz="1800" b="1" dirty="0" smtClean="0"/>
              <a:t>accidently her blood pressure shows to be 150/100 mmHg.</a:t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Q1. What are the most important points in the history that you should consider ?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72240"/>
            <a:ext cx="8712968" cy="432511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1800" b="1" dirty="0" smtClean="0"/>
          </a:p>
          <a:p>
            <a:pPr>
              <a:buFont typeface="Wingdings" pitchFamily="2" charset="2"/>
              <a:buChar char="q"/>
            </a:pPr>
            <a:r>
              <a:rPr lang="en-US" sz="1800" b="1" u="sng" dirty="0" smtClean="0"/>
              <a:t>Focused History :</a:t>
            </a:r>
          </a:p>
          <a:p>
            <a:pPr>
              <a:buFont typeface="Wingdings" pitchFamily="2" charset="2"/>
              <a:buChar char="Ø"/>
            </a:pPr>
            <a:endParaRPr lang="en-US" sz="1800" b="1" dirty="0"/>
          </a:p>
          <a:p>
            <a:pPr marL="109728" indent="0">
              <a:buNone/>
            </a:pPr>
            <a:r>
              <a:rPr lang="en-US" sz="1800" b="1" dirty="0" smtClean="0"/>
              <a:t>4. Severity of hypertension = Assessment </a:t>
            </a:r>
          </a:p>
          <a:p>
            <a:pPr marL="109728" indent="0">
              <a:buNone/>
            </a:pPr>
            <a:r>
              <a:rPr lang="en-US" sz="1800" b="1" dirty="0" smtClean="0"/>
              <a:t>A</a:t>
            </a:r>
            <a:r>
              <a:rPr lang="en-US" sz="1800" b="1" dirty="0"/>
              <a:t>. </a:t>
            </a:r>
            <a:r>
              <a:rPr lang="en-US" sz="1800" b="1" dirty="0" smtClean="0"/>
              <a:t>Maternal 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Measurement of BP ( Mild , Moderate or Sever )</a:t>
            </a:r>
          </a:p>
          <a:p>
            <a:pPr>
              <a:buFont typeface="Wingdings" pitchFamily="2" charset="2"/>
              <a:buChar char="v"/>
            </a:pPr>
            <a:endParaRPr lang="en-US" sz="1800" b="1" dirty="0" smtClean="0"/>
          </a:p>
          <a:p>
            <a:pPr>
              <a:buFont typeface="Wingdings" pitchFamily="2" charset="2"/>
              <a:buChar char="v"/>
            </a:pPr>
            <a:r>
              <a:rPr lang="en-US" sz="1800" b="1" dirty="0" smtClean="0"/>
              <a:t> Mild  = Diastolic 90-99 / Systolic 140 -149</a:t>
            </a:r>
          </a:p>
          <a:p>
            <a:pPr>
              <a:buFont typeface="Wingdings" pitchFamily="2" charset="2"/>
              <a:buChar char="v"/>
            </a:pPr>
            <a:r>
              <a:rPr lang="en-US" sz="1800" b="1" dirty="0" smtClean="0"/>
              <a:t>Moderate = Diastolic 100 -109/ systolic 150-159</a:t>
            </a:r>
          </a:p>
          <a:p>
            <a:pPr>
              <a:buFont typeface="Wingdings" pitchFamily="2" charset="2"/>
              <a:buChar char="v"/>
            </a:pPr>
            <a:r>
              <a:rPr lang="en-US" sz="1800" b="1" dirty="0"/>
              <a:t> </a:t>
            </a:r>
            <a:r>
              <a:rPr lang="en-US" sz="1800" b="1" dirty="0" smtClean="0"/>
              <a:t>Sever = Diastolic 100 and above / systolic 160 and above </a:t>
            </a:r>
          </a:p>
          <a:p>
            <a:pPr marL="109728" indent="0">
              <a:buNone/>
            </a:pPr>
            <a:endParaRPr lang="en-US" sz="1800" b="1" dirty="0" smtClean="0"/>
          </a:p>
          <a:p>
            <a:pPr marL="109728" indent="0"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89535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151710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800" b="1" dirty="0" smtClean="0"/>
              <a:t>23 year old primigravida woman attend ANC for regular check – up</a:t>
            </a:r>
            <a:br>
              <a:rPr lang="en-US" sz="1800" b="1" dirty="0" smtClean="0"/>
            </a:br>
            <a:r>
              <a:rPr lang="en-US" sz="1800" b="1" dirty="0" smtClean="0"/>
              <a:t>accidently her blood pressure shows to be 150/100 mmHg.</a:t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Q1. What are the most important points in the history that you should consider ?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76872"/>
            <a:ext cx="8712968" cy="432511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1800" b="1" dirty="0" smtClean="0"/>
          </a:p>
          <a:p>
            <a:pPr>
              <a:buFont typeface="Wingdings" pitchFamily="2" charset="2"/>
              <a:buChar char="q"/>
            </a:pPr>
            <a:r>
              <a:rPr lang="en-US" sz="1800" b="1" u="sng" dirty="0" smtClean="0"/>
              <a:t>Focused History :</a:t>
            </a:r>
          </a:p>
          <a:p>
            <a:pPr>
              <a:buFont typeface="Wingdings" pitchFamily="2" charset="2"/>
              <a:buChar char="Ø"/>
            </a:pPr>
            <a:endParaRPr lang="en-US" sz="1800" b="1" dirty="0"/>
          </a:p>
          <a:p>
            <a:pPr marL="109728" indent="0">
              <a:buNone/>
            </a:pPr>
            <a:r>
              <a:rPr lang="en-US" sz="1800" b="1" dirty="0" smtClean="0"/>
              <a:t>4. Severity of hypertension = Assessment </a:t>
            </a:r>
          </a:p>
          <a:p>
            <a:pPr marL="109728" indent="0">
              <a:buNone/>
            </a:pPr>
            <a:r>
              <a:rPr lang="en-US" sz="1800" b="1" dirty="0" smtClean="0"/>
              <a:t>A. Maternal </a:t>
            </a:r>
            <a:endParaRPr lang="en-US" sz="1800" b="1" dirty="0"/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Measurement of BP ( Mild , Moderate or Sever )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Drugs taken ( Type of hypertensive drugs and doses of drugs)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Clinical symptoms  &amp; conditions goes with severity 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800" b="1" dirty="0"/>
              <a:t> B</a:t>
            </a:r>
            <a:r>
              <a:rPr lang="en-US" sz="1800" b="1" dirty="0" smtClean="0"/>
              <a:t>iochemical indices goes with sever hypertension </a:t>
            </a:r>
          </a:p>
          <a:p>
            <a:pPr marL="109728" indent="0">
              <a:buNone/>
            </a:pPr>
            <a:endParaRPr lang="en-US" sz="1800" b="1" dirty="0"/>
          </a:p>
          <a:p>
            <a:pPr marL="109728" indent="0">
              <a:buNone/>
            </a:pPr>
            <a:r>
              <a:rPr lang="en-US" sz="1800" b="1" dirty="0" smtClean="0"/>
              <a:t>B. Fetal 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Decrease FM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US &amp; Doppler ( IUGR – SEVERITY )</a:t>
            </a:r>
          </a:p>
          <a:p>
            <a:pPr marL="452628" indent="-342900">
              <a:buFont typeface="+mj-lt"/>
              <a:buAutoNum type="arabicPeriod"/>
            </a:pPr>
            <a:endParaRPr lang="en-US" sz="1800" b="1" dirty="0" smtClean="0"/>
          </a:p>
          <a:p>
            <a:pPr marL="109728" indent="0">
              <a:buNone/>
            </a:pPr>
            <a:endParaRPr lang="en-US" sz="1800" b="1" dirty="0" smtClean="0"/>
          </a:p>
          <a:p>
            <a:pPr marL="109728" indent="0">
              <a:buNone/>
            </a:pPr>
            <a:endParaRPr lang="en-US" sz="18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323528" y="4199384"/>
            <a:ext cx="8352928" cy="3383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2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151710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800" b="1" dirty="0" smtClean="0"/>
              <a:t>23 year old primigravida woman attend ANC for regular check – up</a:t>
            </a:r>
            <a:br>
              <a:rPr lang="en-US" sz="1800" b="1" dirty="0" smtClean="0"/>
            </a:br>
            <a:r>
              <a:rPr lang="en-US" sz="1800" b="1" dirty="0" smtClean="0"/>
              <a:t>accidently her blood pressure shows to be 150/100 mmHg.</a:t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Q1. What are the most important points in the history that you should consider ?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72240"/>
            <a:ext cx="8712968" cy="432511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1800" b="1" dirty="0" smtClean="0"/>
          </a:p>
          <a:p>
            <a:pPr>
              <a:buFont typeface="Wingdings" pitchFamily="2" charset="2"/>
              <a:buChar char="q"/>
            </a:pPr>
            <a:r>
              <a:rPr lang="en-US" sz="1800" b="1" u="sng" dirty="0" smtClean="0"/>
              <a:t>Focused History :</a:t>
            </a:r>
          </a:p>
          <a:p>
            <a:pPr marL="109728" indent="0">
              <a:buNone/>
            </a:pPr>
            <a:endParaRPr lang="en-US" sz="1800" b="1" dirty="0" smtClean="0"/>
          </a:p>
          <a:p>
            <a:pPr marL="109728" indent="0">
              <a:buNone/>
            </a:pPr>
            <a:r>
              <a:rPr lang="en-US" sz="1800" b="1" dirty="0" smtClean="0"/>
              <a:t>4. Severity of hypertension = Assessment </a:t>
            </a:r>
          </a:p>
          <a:p>
            <a:pPr marL="109728" indent="0">
              <a:buNone/>
            </a:pPr>
            <a:r>
              <a:rPr lang="en-US" sz="1800" b="1" dirty="0"/>
              <a:t>A. Maternal 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Measurement of BP ( Mild , Moderate or Sever )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Drugs taken ( Type of hypertensive drugs and doses of drugs)</a:t>
            </a:r>
          </a:p>
          <a:p>
            <a:pPr>
              <a:buFont typeface="Arial" pitchFamily="34" charset="0"/>
              <a:buChar char="•"/>
            </a:pPr>
            <a:endParaRPr lang="en-US" sz="1800" b="1" dirty="0" smtClean="0"/>
          </a:p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Maximum dose of one drug </a:t>
            </a:r>
          </a:p>
          <a:p>
            <a:pPr>
              <a:buFont typeface="Arial" pitchFamily="34" charset="0"/>
              <a:buChar char="•"/>
            </a:pPr>
            <a:r>
              <a:rPr lang="en-US" sz="1800" b="1" dirty="0"/>
              <a:t> M</a:t>
            </a:r>
            <a:r>
              <a:rPr lang="en-US" sz="1800" b="1" dirty="0" smtClean="0"/>
              <a:t>aximum dose of second drug </a:t>
            </a:r>
          </a:p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Maximum dose of 3</a:t>
            </a:r>
            <a:r>
              <a:rPr lang="en-US" sz="1800" b="1" baseline="30000" dirty="0" smtClean="0"/>
              <a:t>rd</a:t>
            </a:r>
            <a:r>
              <a:rPr lang="en-US" sz="1800" b="1" dirty="0" smtClean="0"/>
              <a:t> drug </a:t>
            </a:r>
          </a:p>
          <a:p>
            <a:pPr marL="109728" indent="0">
              <a:buNone/>
            </a:pPr>
            <a:endParaRPr lang="en-US" sz="1800" b="1" dirty="0" smtClean="0"/>
          </a:p>
          <a:p>
            <a:pPr>
              <a:buFont typeface="Arial" pitchFamily="34" charset="0"/>
              <a:buChar char="•"/>
            </a:pPr>
            <a:endParaRPr lang="en-US" sz="1800" b="1" dirty="0" smtClean="0"/>
          </a:p>
          <a:p>
            <a:pPr marL="109728" indent="0">
              <a:buNone/>
            </a:pPr>
            <a:endParaRPr lang="en-US" sz="1800" b="1" dirty="0" smtClean="0"/>
          </a:p>
          <a:p>
            <a:pPr marL="109728" indent="0">
              <a:buNone/>
            </a:pPr>
            <a:endParaRPr lang="en-US" sz="1800" b="1" dirty="0"/>
          </a:p>
        </p:txBody>
      </p:sp>
      <p:sp>
        <p:nvSpPr>
          <p:cNvPr id="4" name="Right Brace 3"/>
          <p:cNvSpPr/>
          <p:nvPr/>
        </p:nvSpPr>
        <p:spPr>
          <a:xfrm>
            <a:off x="4937756" y="4725144"/>
            <a:ext cx="77724" cy="1080120"/>
          </a:xfrm>
          <a:prstGeom prst="rightBrace">
            <a:avLst/>
          </a:prstGeo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80112" y="4725144"/>
            <a:ext cx="323518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dirty="0" smtClean="0"/>
              <a:t>Methyldopa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 smtClean="0"/>
              <a:t>Labetalol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 smtClean="0"/>
              <a:t>Ca-channal blocking agent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04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151710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800" b="1" dirty="0" smtClean="0"/>
              <a:t>23 year old primigravida woman attend ANC for regular check – up</a:t>
            </a:r>
            <a:br>
              <a:rPr lang="en-US" sz="1800" b="1" dirty="0" smtClean="0"/>
            </a:br>
            <a:r>
              <a:rPr lang="en-US" sz="1800" b="1" dirty="0" smtClean="0"/>
              <a:t>accidently her blood pressure shows to be 150/100 mmHg.</a:t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Q1. What are the most important points in the history that you should consider ?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76872"/>
            <a:ext cx="8712968" cy="432511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sz="1800" b="1" dirty="0" smtClean="0"/>
          </a:p>
          <a:p>
            <a:pPr>
              <a:buFont typeface="Wingdings" pitchFamily="2" charset="2"/>
              <a:buChar char="q"/>
            </a:pPr>
            <a:r>
              <a:rPr lang="en-US" sz="1800" b="1" u="sng" dirty="0" smtClean="0"/>
              <a:t>Focused History :</a:t>
            </a:r>
          </a:p>
          <a:p>
            <a:pPr marL="109728" indent="0">
              <a:buNone/>
            </a:pPr>
            <a:endParaRPr lang="en-US" sz="1800" b="1" dirty="0"/>
          </a:p>
          <a:p>
            <a:pPr marL="109728" indent="0">
              <a:buNone/>
            </a:pPr>
            <a:r>
              <a:rPr lang="en-US" sz="1800" b="1" dirty="0" smtClean="0"/>
              <a:t>4. Severity of hypertension = Assessment </a:t>
            </a:r>
          </a:p>
          <a:p>
            <a:pPr marL="109728" indent="0">
              <a:buNone/>
            </a:pPr>
            <a:r>
              <a:rPr lang="en-US" sz="1800" b="1" dirty="0" smtClean="0"/>
              <a:t>A. Maternal </a:t>
            </a:r>
            <a:endParaRPr lang="en-US" sz="1800" b="1" dirty="0"/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Measurement of BP ( Mild , Moderate or Sever )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Drugs taken ( Type of hypertensive drugs and doses of drugs)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Clinical symptoms  &amp; conditions goes with severity 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800" b="1" dirty="0"/>
              <a:t> B</a:t>
            </a:r>
            <a:r>
              <a:rPr lang="en-US" sz="1800" b="1" dirty="0" smtClean="0"/>
              <a:t>iochemical indices goes with sever hypertension </a:t>
            </a:r>
          </a:p>
          <a:p>
            <a:pPr marL="109728" indent="0">
              <a:buNone/>
            </a:pPr>
            <a:endParaRPr lang="en-US" sz="1800" b="1" dirty="0"/>
          </a:p>
          <a:p>
            <a:pPr marL="109728" indent="0">
              <a:buNone/>
            </a:pPr>
            <a:r>
              <a:rPr lang="en-US" sz="1800" b="1" dirty="0" smtClean="0"/>
              <a:t>B. Fetal 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Decrease FM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US &amp; Doppler ( IUGR – SEVERITY )</a:t>
            </a:r>
          </a:p>
          <a:p>
            <a:pPr marL="452628" indent="-342900">
              <a:buFont typeface="+mj-lt"/>
              <a:buAutoNum type="arabicPeriod"/>
            </a:pPr>
            <a:endParaRPr lang="en-US" sz="1800" b="1" dirty="0" smtClean="0"/>
          </a:p>
          <a:p>
            <a:pPr marL="109728" indent="0">
              <a:buNone/>
            </a:pPr>
            <a:endParaRPr lang="en-US" sz="1800" b="1" dirty="0" smtClean="0"/>
          </a:p>
          <a:p>
            <a:pPr marL="109728" indent="0">
              <a:buNone/>
            </a:pPr>
            <a:endParaRPr lang="en-US" sz="18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315865" y="4537720"/>
            <a:ext cx="8352928" cy="3383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8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151710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800" b="1" dirty="0" smtClean="0"/>
              <a:t>23 year old primigravida woman attend ANC for regular check – up</a:t>
            </a:r>
            <a:br>
              <a:rPr lang="en-US" sz="1800" b="1" dirty="0" smtClean="0"/>
            </a:br>
            <a:r>
              <a:rPr lang="en-US" sz="1800" b="1" dirty="0" smtClean="0"/>
              <a:t>accidently her blood pressure shows to be 150/100 mmHg.</a:t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Q1. What are the most important points in the history that you should consider ?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72240"/>
            <a:ext cx="8712968" cy="432511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1800" b="1" dirty="0" smtClean="0"/>
          </a:p>
          <a:p>
            <a:pPr>
              <a:buFont typeface="Wingdings" pitchFamily="2" charset="2"/>
              <a:buChar char="q"/>
            </a:pPr>
            <a:r>
              <a:rPr lang="en-US" sz="1800" b="1" u="sng" dirty="0" smtClean="0"/>
              <a:t>Focused History :</a:t>
            </a:r>
          </a:p>
          <a:p>
            <a:pPr>
              <a:buFont typeface="Wingdings" pitchFamily="2" charset="2"/>
              <a:buChar char="Ø"/>
            </a:pPr>
            <a:endParaRPr lang="en-US" sz="1800" b="1" dirty="0"/>
          </a:p>
          <a:p>
            <a:pPr marL="109728" indent="0">
              <a:buNone/>
            </a:pPr>
            <a:r>
              <a:rPr lang="en-US" sz="1800" b="1" dirty="0" smtClean="0"/>
              <a:t>4. Severity of hypertension = Assessment </a:t>
            </a:r>
          </a:p>
          <a:p>
            <a:pPr marL="109728" indent="0">
              <a:buNone/>
            </a:pPr>
            <a:r>
              <a:rPr lang="en-US" sz="1800" b="1" dirty="0"/>
              <a:t>A. Maternal 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Measurement of BP ( Mild , Moderate or Sever )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Drugs taken ( Type of hypertensive drugs and doses of drugs)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Clinical symptoms  &amp; conditions goes with severity </a:t>
            </a:r>
          </a:p>
          <a:p>
            <a:pPr marL="109728" indent="0">
              <a:buNone/>
            </a:pPr>
            <a:endParaRPr lang="en-US" sz="1800" b="1" dirty="0" smtClean="0"/>
          </a:p>
          <a:p>
            <a:pPr marL="109728" indent="0">
              <a:buNone/>
            </a:pPr>
            <a:endParaRPr lang="en-US" sz="1800" b="1" dirty="0" smtClean="0"/>
          </a:p>
          <a:p>
            <a:pPr marL="109728" indent="0">
              <a:buNone/>
            </a:pPr>
            <a:endParaRPr lang="en-US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930462"/>
            <a:ext cx="4027064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400" dirty="0" smtClean="0"/>
              <a:t>Symptoms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Headache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Blurring of vision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Epigastric pain  or right hypochonderial pain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N&amp; 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Decrease urine output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6096" y="4930462"/>
            <a:ext cx="2376264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Sever condition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1400" dirty="0" smtClean="0"/>
              <a:t>Eclamptic fit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1400" dirty="0" smtClean="0"/>
              <a:t>Adult RDS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1400" dirty="0" smtClean="0"/>
              <a:t>HELLP Syndrome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1400" dirty="0" smtClean="0"/>
              <a:t>DIC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1400" dirty="0" smtClean="0"/>
              <a:t>APH</a:t>
            </a:r>
          </a:p>
        </p:txBody>
      </p:sp>
    </p:spTree>
    <p:extLst>
      <p:ext uri="{BB962C8B-B14F-4D97-AF65-F5344CB8AC3E}">
        <p14:creationId xmlns:p14="http://schemas.microsoft.com/office/powerpoint/2010/main" val="22765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151710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800" b="1" dirty="0" smtClean="0"/>
              <a:t>23 year old primigravida woman attend ANC for regular check – up</a:t>
            </a:r>
            <a:br>
              <a:rPr lang="en-US" sz="1800" b="1" dirty="0" smtClean="0"/>
            </a:br>
            <a:r>
              <a:rPr lang="en-US" sz="1800" b="1" dirty="0" smtClean="0"/>
              <a:t>accidently her blood pressure shows to be 150/100 mmHg.</a:t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Q1. What are the most important points in the history that you should consider ?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76872"/>
            <a:ext cx="8712968" cy="432511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sz="1800" b="1" dirty="0" smtClean="0"/>
          </a:p>
          <a:p>
            <a:pPr>
              <a:buFont typeface="Wingdings" pitchFamily="2" charset="2"/>
              <a:buChar char="q"/>
            </a:pPr>
            <a:r>
              <a:rPr lang="en-US" sz="1800" b="1" u="sng" dirty="0" smtClean="0"/>
              <a:t>Focused History :</a:t>
            </a:r>
          </a:p>
          <a:p>
            <a:pPr marL="109728" indent="0">
              <a:buNone/>
            </a:pPr>
            <a:endParaRPr lang="en-US" sz="1800" b="1" dirty="0"/>
          </a:p>
          <a:p>
            <a:pPr marL="109728" indent="0">
              <a:buNone/>
            </a:pPr>
            <a:r>
              <a:rPr lang="en-US" sz="1800" b="1" dirty="0" smtClean="0"/>
              <a:t>4. Severity of hypertension = Assessment </a:t>
            </a:r>
          </a:p>
          <a:p>
            <a:pPr marL="109728" indent="0">
              <a:buNone/>
            </a:pPr>
            <a:r>
              <a:rPr lang="en-US" sz="1800" b="1" dirty="0" smtClean="0"/>
              <a:t>A. Maternal </a:t>
            </a:r>
            <a:endParaRPr lang="en-US" sz="1800" b="1" dirty="0"/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Measurement of BP ( Mild , Moderate or Sever )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Drugs taken ( Type of hypertensive drugs and doses of drugs)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Clinical symptoms  &amp; conditions goes with severity 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800" b="1" dirty="0"/>
              <a:t> B</a:t>
            </a:r>
            <a:r>
              <a:rPr lang="en-US" sz="1800" b="1" dirty="0" smtClean="0"/>
              <a:t>iochemical indices goes with sever hypertension </a:t>
            </a:r>
          </a:p>
          <a:p>
            <a:pPr marL="109728" indent="0">
              <a:buNone/>
            </a:pPr>
            <a:endParaRPr lang="en-US" sz="1800" b="1" dirty="0"/>
          </a:p>
          <a:p>
            <a:pPr marL="109728" indent="0">
              <a:buNone/>
            </a:pPr>
            <a:r>
              <a:rPr lang="en-US" sz="1800" b="1" dirty="0" smtClean="0"/>
              <a:t>B. Fetal 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Decrease FM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US &amp; Doppler ( IUGR – SEVERITY )</a:t>
            </a:r>
          </a:p>
          <a:p>
            <a:pPr marL="452628" indent="-342900">
              <a:buFont typeface="+mj-lt"/>
              <a:buAutoNum type="arabicPeriod"/>
            </a:pPr>
            <a:endParaRPr lang="en-US" sz="1800" b="1" dirty="0" smtClean="0"/>
          </a:p>
          <a:p>
            <a:pPr marL="109728" indent="0">
              <a:buNone/>
            </a:pPr>
            <a:endParaRPr lang="en-US" sz="1800" b="1" dirty="0" smtClean="0"/>
          </a:p>
          <a:p>
            <a:pPr marL="109728" indent="0">
              <a:buNone/>
            </a:pPr>
            <a:endParaRPr lang="en-US" sz="18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300270" y="4818856"/>
            <a:ext cx="8352928" cy="3383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4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151710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800" b="1" dirty="0" smtClean="0"/>
              <a:t>23 year old primigravida woman attend ANC for regular check – up</a:t>
            </a:r>
            <a:br>
              <a:rPr lang="en-US" sz="1800" b="1" dirty="0" smtClean="0"/>
            </a:br>
            <a:r>
              <a:rPr lang="en-US" sz="1800" b="1" dirty="0" smtClean="0"/>
              <a:t>accidently her blood pressure shows to be 150/100 mmHg.</a:t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Q1. What are the most important points in the history that you should consider ?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72240"/>
            <a:ext cx="8712968" cy="432511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endParaRPr lang="en-US" sz="1800" b="1" dirty="0" smtClean="0"/>
          </a:p>
          <a:p>
            <a:pPr>
              <a:buFont typeface="Wingdings" pitchFamily="2" charset="2"/>
              <a:buChar char="q"/>
            </a:pPr>
            <a:r>
              <a:rPr lang="en-US" sz="1800" b="1" u="sng" dirty="0" smtClean="0"/>
              <a:t>Focused History :</a:t>
            </a:r>
          </a:p>
          <a:p>
            <a:pPr>
              <a:buFont typeface="Wingdings" pitchFamily="2" charset="2"/>
              <a:buChar char="Ø"/>
            </a:pPr>
            <a:endParaRPr lang="en-US" sz="1800" b="1" dirty="0"/>
          </a:p>
          <a:p>
            <a:pPr marL="109728" indent="0">
              <a:buNone/>
            </a:pPr>
            <a:r>
              <a:rPr lang="en-US" sz="1800" b="1" dirty="0" smtClean="0"/>
              <a:t>4. Severity of hypertension = Assessment </a:t>
            </a:r>
          </a:p>
          <a:p>
            <a:pPr marL="109728" indent="0">
              <a:buNone/>
            </a:pPr>
            <a:r>
              <a:rPr lang="en-US" sz="1800" b="1" dirty="0" smtClean="0"/>
              <a:t>A. Maternal </a:t>
            </a:r>
            <a:endParaRPr lang="en-US" sz="1800" b="1" dirty="0"/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Measurement of BP ( Mild , Moderate or Sever )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Drugs taken ( Type of hypertensive drugs and doses of drugs)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Clinical symptoms  &amp; conditions goes with severity 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800" b="1" dirty="0"/>
              <a:t> B</a:t>
            </a:r>
            <a:r>
              <a:rPr lang="en-US" sz="1800" b="1" dirty="0" smtClean="0"/>
              <a:t>iochemical indices goes with sever hypertension </a:t>
            </a:r>
          </a:p>
          <a:p>
            <a:pPr>
              <a:buFont typeface="Courier New" pitchFamily="49" charset="0"/>
              <a:buChar char="o"/>
            </a:pPr>
            <a:r>
              <a:rPr lang="en-US" sz="1500" b="1" dirty="0" smtClean="0"/>
              <a:t>Thrombocytopenia</a:t>
            </a:r>
          </a:p>
          <a:p>
            <a:pPr>
              <a:buFont typeface="Courier New" pitchFamily="49" charset="0"/>
              <a:buChar char="o"/>
            </a:pPr>
            <a:r>
              <a:rPr lang="en-US" sz="1500" b="1" dirty="0" smtClean="0"/>
              <a:t>Hemolysis</a:t>
            </a:r>
          </a:p>
          <a:p>
            <a:pPr>
              <a:buFont typeface="Courier New" pitchFamily="49" charset="0"/>
              <a:buChar char="o"/>
            </a:pPr>
            <a:r>
              <a:rPr lang="en-US" sz="1500" b="1" dirty="0" smtClean="0"/>
              <a:t>Elevated liver enzymes (* 2 or 3)</a:t>
            </a:r>
          </a:p>
          <a:p>
            <a:pPr>
              <a:buFont typeface="Courier New" pitchFamily="49" charset="0"/>
              <a:buChar char="o"/>
            </a:pPr>
            <a:r>
              <a:rPr lang="en-US" sz="1500" b="1" dirty="0" smtClean="0"/>
              <a:t>Elevated blood urea &amp; serum creatinine </a:t>
            </a:r>
          </a:p>
          <a:p>
            <a:pPr>
              <a:buFont typeface="Courier New" pitchFamily="49" charset="0"/>
              <a:buChar char="o"/>
            </a:pPr>
            <a:r>
              <a:rPr lang="en-US" sz="1500" b="1" dirty="0" smtClean="0"/>
              <a:t>HELLP Syndrome – lab results </a:t>
            </a:r>
          </a:p>
          <a:p>
            <a:pPr>
              <a:buFont typeface="Courier New" pitchFamily="49" charset="0"/>
              <a:buChar char="o"/>
            </a:pPr>
            <a:r>
              <a:rPr lang="en-US" sz="1500" b="1" dirty="0" smtClean="0"/>
              <a:t>DIC – LAB results </a:t>
            </a:r>
          </a:p>
          <a:p>
            <a:pPr>
              <a:buFont typeface="Courier New" pitchFamily="49" charset="0"/>
              <a:buChar char="o"/>
            </a:pPr>
            <a:endParaRPr lang="en-US" sz="1800" b="1" dirty="0" smtClean="0"/>
          </a:p>
          <a:p>
            <a:pPr marL="109728" indent="0">
              <a:buNone/>
            </a:pPr>
            <a:endParaRPr lang="en-US" sz="1800" b="1" dirty="0"/>
          </a:p>
          <a:p>
            <a:pPr marL="109728" indent="0">
              <a:buNone/>
            </a:pPr>
            <a:endParaRPr lang="en-US" sz="1800" b="1" dirty="0" smtClean="0"/>
          </a:p>
          <a:p>
            <a:pPr marL="109728" indent="0"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01946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151710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800" b="1" dirty="0" smtClean="0"/>
              <a:t>23 year old primigravida woman attend ANC for regular check – up</a:t>
            </a:r>
            <a:br>
              <a:rPr lang="en-US" sz="1800" b="1" dirty="0" smtClean="0"/>
            </a:br>
            <a:r>
              <a:rPr lang="en-US" sz="1800" b="1" dirty="0" smtClean="0"/>
              <a:t>accidently her blood pressure shows to be 150/100 mmHg.</a:t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Q1. What are the most important points in the history that you should consider ?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72240"/>
            <a:ext cx="8712968" cy="432511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endParaRPr lang="en-US" sz="1800" b="1" dirty="0" smtClean="0"/>
          </a:p>
          <a:p>
            <a:pPr>
              <a:buFont typeface="Wingdings" pitchFamily="2" charset="2"/>
              <a:buChar char="q"/>
            </a:pPr>
            <a:r>
              <a:rPr lang="en-US" sz="1800" b="1" u="sng" dirty="0" smtClean="0"/>
              <a:t>Focused History :</a:t>
            </a:r>
          </a:p>
          <a:p>
            <a:pPr>
              <a:buFont typeface="Wingdings" pitchFamily="2" charset="2"/>
              <a:buChar char="Ø"/>
            </a:pPr>
            <a:endParaRPr lang="en-US" sz="1800" b="1" dirty="0"/>
          </a:p>
          <a:p>
            <a:pPr marL="109728" indent="0">
              <a:buNone/>
            </a:pPr>
            <a:r>
              <a:rPr lang="en-US" sz="1800" b="1" dirty="0" smtClean="0"/>
              <a:t>4. Severity of hypertension = Assessment </a:t>
            </a:r>
          </a:p>
          <a:p>
            <a:pPr marL="109728" indent="0">
              <a:buNone/>
            </a:pPr>
            <a:r>
              <a:rPr lang="en-US" sz="1800" b="1" dirty="0" smtClean="0"/>
              <a:t>A. Maternal </a:t>
            </a:r>
            <a:endParaRPr lang="en-US" sz="1800" b="1" dirty="0"/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Measurement of BP ( Mild , Moderate or Sever )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Drugs taken ( Type of hypertensive drugs and doses of drugs)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Clinical symptoms  &amp; conditions goes with severity 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800" b="1" dirty="0"/>
              <a:t> B</a:t>
            </a:r>
            <a:r>
              <a:rPr lang="en-US" sz="1800" b="1" dirty="0" smtClean="0"/>
              <a:t>iochemical indices goes with sever hypertension </a:t>
            </a:r>
          </a:p>
          <a:p>
            <a:pPr marL="109728" indent="0">
              <a:buNone/>
            </a:pPr>
            <a:endParaRPr lang="en-US" sz="1800" b="1" dirty="0"/>
          </a:p>
          <a:p>
            <a:pPr marL="109728" indent="0">
              <a:buNone/>
            </a:pPr>
            <a:r>
              <a:rPr lang="en-US" sz="1800" b="1" dirty="0" smtClean="0"/>
              <a:t>B. Fetal </a:t>
            </a:r>
            <a:r>
              <a:rPr lang="en-US" sz="1800" b="1" dirty="0"/>
              <a:t>A. Maternal </a:t>
            </a:r>
          </a:p>
          <a:p>
            <a:pPr marL="109728" indent="0">
              <a:buNone/>
            </a:pPr>
            <a:endParaRPr lang="en-US" sz="1800" b="1" dirty="0" smtClean="0"/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Decrease FM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US &amp; Doppler ( IUGR – SEVERITY )</a:t>
            </a:r>
          </a:p>
          <a:p>
            <a:pPr marL="452628" indent="-342900">
              <a:buFont typeface="+mj-lt"/>
              <a:buAutoNum type="arabicPeriod"/>
            </a:pPr>
            <a:endParaRPr lang="en-US" sz="1800" b="1" dirty="0" smtClean="0"/>
          </a:p>
          <a:p>
            <a:pPr marL="109728" indent="0">
              <a:buNone/>
            </a:pPr>
            <a:endParaRPr lang="en-US" sz="1800" b="1" dirty="0" smtClean="0"/>
          </a:p>
          <a:p>
            <a:pPr marL="109728" indent="0">
              <a:buNone/>
            </a:pPr>
            <a:endParaRPr lang="en-US" sz="1800" b="1" dirty="0"/>
          </a:p>
        </p:txBody>
      </p:sp>
      <p:sp>
        <p:nvSpPr>
          <p:cNvPr id="4" name="Right Brace 3"/>
          <p:cNvSpPr/>
          <p:nvPr/>
        </p:nvSpPr>
        <p:spPr>
          <a:xfrm>
            <a:off x="5369804" y="5301208"/>
            <a:ext cx="77724" cy="914400"/>
          </a:xfrm>
          <a:prstGeom prst="rightBrace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52120" y="5158243"/>
            <a:ext cx="2755883" cy="1323439"/>
          </a:xfrm>
          <a:prstGeom prst="rect">
            <a:avLst/>
          </a:prstGeom>
          <a:noFill/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600" dirty="0" smtClean="0"/>
              <a:t>Doppler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1600" dirty="0" smtClean="0"/>
              <a:t>Increase resistance index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1600" dirty="0" smtClean="0"/>
              <a:t>Decrease diastolic flow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1600" dirty="0" smtClean="0"/>
              <a:t>Absent EDF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1600" dirty="0" smtClean="0"/>
              <a:t>Reversed EDF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0270" y="5132040"/>
            <a:ext cx="2831570" cy="3383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4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151710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800" b="1" dirty="0" smtClean="0"/>
              <a:t>23 year old primigravida woman attend ANC for regular                                       check – up accidently her blood pressure shows to be </a:t>
            </a:r>
            <a:br>
              <a:rPr lang="en-US" sz="1800" b="1" dirty="0" smtClean="0"/>
            </a:br>
            <a:r>
              <a:rPr lang="en-US" sz="1800" b="1" dirty="0" smtClean="0"/>
              <a:t>150/100 mmHg.</a:t>
            </a:r>
            <a:br>
              <a:rPr lang="en-US" sz="1800" b="1" dirty="0" smtClean="0"/>
            </a:br>
            <a:r>
              <a:rPr lang="en-US" sz="1800" b="1" dirty="0" smtClean="0"/>
              <a:t> </a:t>
            </a:r>
            <a:br>
              <a:rPr lang="en-US" sz="1800" b="1" dirty="0" smtClean="0"/>
            </a:br>
            <a:r>
              <a:rPr lang="en-US" sz="1800" b="1" dirty="0" smtClean="0"/>
              <a:t>Q1. What are the most important points in the history that you should consider ?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72240"/>
            <a:ext cx="8712968" cy="432511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1800" b="1" dirty="0" smtClean="0"/>
          </a:p>
          <a:p>
            <a:pPr>
              <a:buFont typeface="Wingdings" pitchFamily="2" charset="2"/>
              <a:buChar char="q"/>
            </a:pPr>
            <a:r>
              <a:rPr lang="en-US" sz="1800" b="1" u="sng" dirty="0" smtClean="0"/>
              <a:t>Focused History :</a:t>
            </a:r>
          </a:p>
          <a:p>
            <a:pPr>
              <a:buFont typeface="Wingdings" pitchFamily="2" charset="2"/>
              <a:buChar char="Ø"/>
            </a:pPr>
            <a:endParaRPr lang="en-US" sz="1800" b="1" dirty="0"/>
          </a:p>
          <a:p>
            <a:pPr marL="452628" indent="-342900">
              <a:buFont typeface="+mj-lt"/>
              <a:buAutoNum type="arabicPeriod"/>
            </a:pPr>
            <a:r>
              <a:rPr lang="en-US" sz="1800" b="1" u="sng" dirty="0" smtClean="0"/>
              <a:t>When </a:t>
            </a:r>
            <a:r>
              <a:rPr lang="en-US" sz="1800" b="1" dirty="0" smtClean="0"/>
              <a:t>she discovered she is Hypertensive ( At which weeks of Gestation ) ?</a:t>
            </a:r>
          </a:p>
          <a:p>
            <a:pPr marL="452628" indent="-342900">
              <a:buFont typeface="+mj-lt"/>
              <a:buAutoNum type="arabicPeriod"/>
            </a:pPr>
            <a:endParaRPr lang="en-US" sz="1800" b="1" dirty="0" smtClean="0"/>
          </a:p>
          <a:p>
            <a:pPr marL="452628" indent="-342900">
              <a:buFont typeface="+mj-lt"/>
              <a:buAutoNum type="arabicPeriod"/>
            </a:pPr>
            <a:r>
              <a:rPr lang="en-US" sz="1800" b="1" u="sng" dirty="0" smtClean="0"/>
              <a:t>How</a:t>
            </a:r>
            <a:r>
              <a:rPr lang="en-US" sz="1800" b="1" dirty="0" smtClean="0"/>
              <a:t> she discovered she is Hypertensive?</a:t>
            </a:r>
          </a:p>
          <a:p>
            <a:pPr marL="452628" indent="-342900">
              <a:buFont typeface="+mj-lt"/>
              <a:buAutoNum type="arabicPeriod"/>
            </a:pPr>
            <a:endParaRPr lang="en-US" sz="1800" b="1" dirty="0" smtClean="0"/>
          </a:p>
          <a:p>
            <a:pPr marL="452628" indent="-342900">
              <a:buFont typeface="+mj-lt"/>
              <a:buAutoNum type="arabicPeriod"/>
            </a:pPr>
            <a:r>
              <a:rPr lang="en-US" sz="1800" b="1" u="sng" dirty="0" smtClean="0"/>
              <a:t>Type </a:t>
            </a:r>
            <a:r>
              <a:rPr lang="en-US" sz="1800" b="1" dirty="0" smtClean="0"/>
              <a:t>of Hypertension </a:t>
            </a:r>
          </a:p>
          <a:p>
            <a:pPr marL="452628" indent="-342900">
              <a:buFont typeface="+mj-lt"/>
              <a:buAutoNum type="arabicPeriod"/>
            </a:pPr>
            <a:endParaRPr lang="en-US" sz="1800" b="1" dirty="0" smtClean="0"/>
          </a:p>
          <a:p>
            <a:pPr marL="452628" indent="-342900">
              <a:buFont typeface="+mj-lt"/>
              <a:buAutoNum type="arabicPeriod"/>
            </a:pPr>
            <a:r>
              <a:rPr lang="en-US" sz="1800" b="1" u="sng" dirty="0" smtClean="0"/>
              <a:t>Severity</a:t>
            </a:r>
            <a:r>
              <a:rPr lang="en-US" sz="1800" b="1" dirty="0" smtClean="0"/>
              <a:t> of hypertension  (Maternal condition &amp; fetal condition )</a:t>
            </a:r>
          </a:p>
          <a:p>
            <a:pPr>
              <a:buFont typeface="Courier New" pitchFamily="49" charset="0"/>
              <a:buChar char="o"/>
            </a:pPr>
            <a:endParaRPr lang="en-US" sz="1800" b="1" dirty="0" smtClean="0"/>
          </a:p>
          <a:p>
            <a:pPr marL="109728" indent="0">
              <a:buNone/>
            </a:pPr>
            <a:endParaRPr lang="en-US" sz="1800" b="1" dirty="0"/>
          </a:p>
        </p:txBody>
      </p:sp>
      <p:sp>
        <p:nvSpPr>
          <p:cNvPr id="4" name="Explosion 2 3"/>
          <p:cNvSpPr/>
          <p:nvPr/>
        </p:nvSpPr>
        <p:spPr>
          <a:xfrm>
            <a:off x="6622789" y="692697"/>
            <a:ext cx="2160240" cy="1080120"/>
          </a:xfrm>
          <a:prstGeom prst="irregularSeal2">
            <a:avLst/>
          </a:prstGeo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Case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9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5"/>
            <a:ext cx="8712968" cy="2808313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23 year old primigravida woman attend ANC for regular check – up</a:t>
            </a:r>
            <a:br>
              <a:rPr lang="en-US" sz="1800" b="1" dirty="0" smtClean="0"/>
            </a:br>
            <a:r>
              <a:rPr lang="en-US" sz="1800" b="1" dirty="0" smtClean="0"/>
              <a:t>accidently her blood pressure shows to be 150/100 mmHg.</a:t>
            </a:r>
            <a:br>
              <a:rPr lang="en-US" sz="1800" b="1" dirty="0" smtClean="0"/>
            </a:br>
            <a:r>
              <a:rPr lang="en-US" sz="1800" b="1" dirty="0" smtClean="0"/>
              <a:t>She was at her 36 weeks of gestation </a:t>
            </a:r>
            <a:br>
              <a:rPr lang="en-US" sz="1800" b="1" dirty="0" smtClean="0"/>
            </a:br>
            <a:r>
              <a:rPr lang="en-US" sz="1800" b="1" dirty="0" smtClean="0"/>
              <a:t>Q2. What is the most important investigation you will send her &amp; Why ?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645024"/>
            <a:ext cx="8712968" cy="295232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109728" indent="0">
              <a:buNone/>
            </a:pPr>
            <a:endParaRPr lang="en-US" sz="1800" b="1" dirty="0" smtClean="0"/>
          </a:p>
          <a:p>
            <a:pPr marL="109728" indent="0">
              <a:buNone/>
            </a:pPr>
            <a:r>
              <a:rPr lang="en-US" sz="1800" b="1" dirty="0" smtClean="0"/>
              <a:t> </a:t>
            </a:r>
          </a:p>
          <a:p>
            <a:pPr>
              <a:buFont typeface="Wingdings" pitchFamily="2" charset="2"/>
              <a:buChar char="q"/>
            </a:pPr>
            <a:endParaRPr lang="en-US" sz="1800" b="1" dirty="0" smtClean="0"/>
          </a:p>
          <a:p>
            <a:pPr>
              <a:buFont typeface="Wingdings" pitchFamily="2" charset="2"/>
              <a:buChar char="q"/>
            </a:pPr>
            <a:endParaRPr lang="en-US" sz="1800" b="1" dirty="0"/>
          </a:p>
          <a:p>
            <a:pPr>
              <a:buFont typeface="Wingdings" pitchFamily="2" charset="2"/>
              <a:buChar char="q"/>
            </a:pPr>
            <a:r>
              <a:rPr lang="en-US" sz="1800" b="1" dirty="0" smtClean="0"/>
              <a:t>What ?= protein in urine </a:t>
            </a:r>
          </a:p>
          <a:p>
            <a:pPr marL="109728" indent="0">
              <a:buNone/>
            </a:pPr>
            <a:r>
              <a:rPr lang="en-US" sz="1800" b="1" dirty="0"/>
              <a:t> </a:t>
            </a:r>
            <a:endParaRPr lang="en-US" sz="1800" b="1" dirty="0" smtClean="0"/>
          </a:p>
          <a:p>
            <a:pPr>
              <a:buFont typeface="Wingdings" pitchFamily="2" charset="2"/>
              <a:buChar char="q"/>
            </a:pPr>
            <a:r>
              <a:rPr lang="en-US" sz="1800" b="1" dirty="0" smtClean="0"/>
              <a:t>Why ?= to know which type of hypertension she has</a:t>
            </a:r>
            <a:endParaRPr lang="en-US" sz="1800" b="1" dirty="0"/>
          </a:p>
        </p:txBody>
      </p:sp>
      <p:sp>
        <p:nvSpPr>
          <p:cNvPr id="4" name="Explosion 2 3"/>
          <p:cNvSpPr/>
          <p:nvPr/>
        </p:nvSpPr>
        <p:spPr>
          <a:xfrm>
            <a:off x="755576" y="711631"/>
            <a:ext cx="7992888" cy="1440159"/>
          </a:xfrm>
          <a:prstGeom prst="irregularSeal2">
            <a:avLst/>
          </a:prstGeo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Case continue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8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230425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/>
              <a:t>23 year old primigravida woman attend ANC for regular check – up</a:t>
            </a:r>
            <a:br>
              <a:rPr lang="en-US" sz="1800" b="1" dirty="0" smtClean="0"/>
            </a:br>
            <a:r>
              <a:rPr lang="en-US" sz="1800" b="1" dirty="0" smtClean="0"/>
              <a:t>accidently her blood pressure shows to be 150/100 mmHg.</a:t>
            </a:r>
            <a:br>
              <a:rPr lang="en-US" sz="1800" b="1" dirty="0" smtClean="0"/>
            </a:br>
            <a:r>
              <a:rPr lang="en-US" sz="1800" b="1" dirty="0" smtClean="0"/>
              <a:t>Q3. The result of protein in urine was positive :</a:t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W</a:t>
            </a:r>
            <a:r>
              <a:rPr lang="en-US" sz="1800" b="1" dirty="0" smtClean="0"/>
              <a:t>hat is the type of hypertension &amp; what is its severity?</a:t>
            </a:r>
            <a:br>
              <a:rPr lang="en-US" sz="1800" b="1" dirty="0" smtClean="0"/>
            </a:br>
            <a:r>
              <a:rPr lang="en-US" sz="1800" b="1" dirty="0" smtClean="0"/>
              <a:t>What is its severity ?</a:t>
            </a:r>
            <a:br>
              <a:rPr lang="en-US" sz="1800" b="1" dirty="0" smtClean="0"/>
            </a:br>
            <a:r>
              <a:rPr lang="en-US" sz="1800" b="1" dirty="0" smtClean="0"/>
              <a:t>What is your drug of choice if you decide to start antihypertensive drug to her? 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068960"/>
            <a:ext cx="8712968" cy="352839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buFont typeface="Wingdings" pitchFamily="2" charset="2"/>
              <a:buChar char="q"/>
            </a:pPr>
            <a:endParaRPr lang="en-US" sz="1800" b="1" dirty="0" smtClean="0"/>
          </a:p>
          <a:p>
            <a:pPr>
              <a:buFont typeface="Wingdings" pitchFamily="2" charset="2"/>
              <a:buChar char="q"/>
            </a:pPr>
            <a:r>
              <a:rPr lang="en-US" sz="1800" b="1" dirty="0" smtClean="0"/>
              <a:t> Type ? = PE </a:t>
            </a:r>
          </a:p>
          <a:p>
            <a:pPr marL="109728" indent="0">
              <a:buNone/>
            </a:pPr>
            <a:r>
              <a:rPr lang="en-US" sz="1800" b="1" dirty="0"/>
              <a:t> </a:t>
            </a:r>
            <a:endParaRPr lang="en-US" sz="1800" b="1" dirty="0" smtClean="0"/>
          </a:p>
          <a:p>
            <a:pPr>
              <a:buFont typeface="Wingdings" pitchFamily="2" charset="2"/>
              <a:buChar char="q"/>
            </a:pPr>
            <a:r>
              <a:rPr lang="en-US" sz="1800" b="1" dirty="0" smtClean="0"/>
              <a:t> What? = Depending on BP measurement it is moderate but we have to send for investigation to confirm that </a:t>
            </a:r>
          </a:p>
          <a:p>
            <a:pPr>
              <a:buFont typeface="Wingdings" pitchFamily="2" charset="2"/>
              <a:buChar char="q"/>
            </a:pPr>
            <a:endParaRPr lang="en-US" sz="1800" b="1" dirty="0"/>
          </a:p>
          <a:p>
            <a:pPr>
              <a:buFont typeface="Wingdings" pitchFamily="2" charset="2"/>
              <a:buChar char="q"/>
            </a:pPr>
            <a:r>
              <a:rPr lang="en-US" sz="1800" b="1" dirty="0" smtClean="0"/>
              <a:t>Rx? = Treatment of moderate HT is controversy = better to treat </a:t>
            </a:r>
          </a:p>
          <a:p>
            <a:pPr>
              <a:buFont typeface="Wingdings" pitchFamily="2" charset="2"/>
              <a:buChar char="q"/>
            </a:pPr>
            <a:endParaRPr lang="en-US" sz="1800" b="1" dirty="0"/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Methyldopa versus labetalol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Ca – channel blocking agent (Nifedipine)</a:t>
            </a:r>
          </a:p>
        </p:txBody>
      </p:sp>
    </p:spTree>
    <p:extLst>
      <p:ext uri="{BB962C8B-B14F-4D97-AF65-F5344CB8AC3E}">
        <p14:creationId xmlns:p14="http://schemas.microsoft.com/office/powerpoint/2010/main" val="389943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216024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800" b="1" dirty="0" smtClean="0"/>
              <a:t>26 year old primigravida woman presented to ER with history</a:t>
            </a:r>
            <a:br>
              <a:rPr lang="en-US" sz="1800" b="1" dirty="0" smtClean="0"/>
            </a:br>
            <a:r>
              <a:rPr lang="en-US" sz="1800" b="1" dirty="0" smtClean="0"/>
              <a:t>of tonic – clonic convulsion. </a:t>
            </a:r>
            <a:br>
              <a:rPr lang="en-US" sz="1800" b="1" dirty="0" smtClean="0"/>
            </a:br>
            <a:r>
              <a:rPr lang="en-US" sz="1800" b="1" dirty="0" smtClean="0"/>
              <a:t>She was pregnant in her 34 weeks gestation </a:t>
            </a:r>
            <a:br>
              <a:rPr lang="en-US" sz="1800" b="1" dirty="0" smtClean="0"/>
            </a:br>
            <a:r>
              <a:rPr lang="en-US" sz="1800" b="1" dirty="0" smtClean="0"/>
              <a:t>her blood pressure at the time of arrival was 170/110  </a:t>
            </a:r>
            <a:br>
              <a:rPr lang="en-US" sz="1800" b="1" dirty="0" smtClean="0"/>
            </a:br>
            <a:r>
              <a:rPr lang="en-US" sz="1800" b="1" dirty="0" smtClean="0"/>
              <a:t>1. What is your diagnosis?</a:t>
            </a:r>
            <a:br>
              <a:rPr lang="en-US" sz="1800" b="1" dirty="0" smtClean="0"/>
            </a:br>
            <a:r>
              <a:rPr lang="en-US" sz="1800" b="1" dirty="0" smtClean="0"/>
              <a:t>2. What are your immediate managements </a:t>
            </a:r>
            <a:br>
              <a:rPr lang="en-US" sz="1800" b="1" dirty="0" smtClean="0"/>
            </a:br>
            <a:r>
              <a:rPr lang="en-US" sz="1800" b="1" dirty="0" smtClean="0"/>
              <a:t>3. Is there any place for continuation of pregnancy ?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924944"/>
            <a:ext cx="8712968" cy="381642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452628" indent="-342900">
              <a:buFont typeface="+mj-lt"/>
              <a:buAutoNum type="arabicPeriod"/>
            </a:pPr>
            <a:r>
              <a:rPr lang="en-US" sz="1400" b="1" dirty="0" smtClean="0"/>
              <a:t>What </a:t>
            </a:r>
            <a:r>
              <a:rPr lang="en-US" sz="1400" b="1" dirty="0"/>
              <a:t>is your diagnosis?</a:t>
            </a:r>
            <a:br>
              <a:rPr lang="en-US" sz="1400" b="1" dirty="0"/>
            </a:br>
            <a:r>
              <a:rPr lang="en-US" sz="1400" b="1" dirty="0" smtClean="0"/>
              <a:t>Eclamptic fit – sever PE</a:t>
            </a:r>
          </a:p>
          <a:p>
            <a:pPr marL="452628" indent="-342900">
              <a:buAutoNum type="arabicPeriod"/>
            </a:pPr>
            <a:endParaRPr lang="en-US" sz="1400" b="1" dirty="0" smtClean="0"/>
          </a:p>
          <a:p>
            <a:pPr marL="452628" indent="-342900">
              <a:buAutoNum type="arabicPeriod"/>
            </a:pPr>
            <a:r>
              <a:rPr lang="en-US" sz="1400" b="1" dirty="0" smtClean="0"/>
              <a:t>What </a:t>
            </a:r>
            <a:r>
              <a:rPr lang="en-US" sz="1400" b="1" dirty="0"/>
              <a:t>are your immediate managements </a:t>
            </a:r>
            <a:r>
              <a:rPr lang="en-US" sz="1400" b="1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Call for help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ABC= Maintain </a:t>
            </a:r>
            <a:r>
              <a:rPr lang="en-US" sz="1400" b="1" u="sng" dirty="0"/>
              <a:t>A</a:t>
            </a:r>
            <a:r>
              <a:rPr lang="en-US" sz="1400" b="1" dirty="0" smtClean="0"/>
              <a:t>irway , </a:t>
            </a:r>
            <a:r>
              <a:rPr lang="en-US" sz="1400" b="1" u="sng" dirty="0" smtClean="0"/>
              <a:t>B</a:t>
            </a:r>
            <a:r>
              <a:rPr lang="en-US" sz="1400" b="1" dirty="0" smtClean="0"/>
              <a:t>reathing &amp; </a:t>
            </a:r>
            <a:r>
              <a:rPr lang="en-US" sz="1400" b="1" u="sng" dirty="0" smtClean="0"/>
              <a:t>C</a:t>
            </a:r>
            <a:r>
              <a:rPr lang="en-US" sz="1400" b="1" dirty="0" smtClean="0"/>
              <a:t>irculation by I.V. line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Immediate I.V. MGSO4 given slowly  ( 5g/10min )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Blood test send for full Ix ( CBC , LFT ,RFT ,Coagulation profile &amp; protein in urine).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Control BP by giving I.V. antihypertensive drugs ( hydralazine or labetalol)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Rapid assessment of FH ( Positive or negative)</a:t>
            </a:r>
          </a:p>
          <a:p>
            <a:pPr marL="109728" indent="0">
              <a:buNone/>
            </a:pPr>
            <a:r>
              <a:rPr lang="en-US" sz="1400" b="1" dirty="0" smtClean="0">
                <a:latin typeface="Times New Roman"/>
                <a:cs typeface="Times New Roman"/>
              </a:rPr>
              <a:t>→ </a:t>
            </a:r>
            <a:r>
              <a:rPr lang="en-US" sz="1400" b="1" dirty="0">
                <a:cs typeface="Times New Roman"/>
              </a:rPr>
              <a:t>A</a:t>
            </a:r>
            <a:r>
              <a:rPr lang="en-US" sz="1400" b="1" dirty="0" smtClean="0">
                <a:cs typeface="Times New Roman"/>
              </a:rPr>
              <a:t>fter stabilization of maternal condition = consider delivery </a:t>
            </a:r>
          </a:p>
          <a:p>
            <a:pPr marL="109728" indent="0">
              <a:buNone/>
            </a:pPr>
            <a:endParaRPr lang="en-US" sz="1400" b="1" dirty="0">
              <a:cs typeface="Times New Roman"/>
            </a:endParaRPr>
          </a:p>
          <a:p>
            <a:pPr marL="109728" indent="0">
              <a:buNone/>
            </a:pPr>
            <a:r>
              <a:rPr lang="en-US" sz="1400" b="1" dirty="0" smtClean="0">
                <a:cs typeface="Times New Roman"/>
              </a:rPr>
              <a:t>3. No place for continuation of pregnancy  = consider delivery regardless of weeks of gestation</a:t>
            </a:r>
          </a:p>
          <a:p>
            <a:pPr marL="109728" indent="0">
              <a:buNone/>
            </a:pPr>
            <a:endParaRPr lang="en-US" sz="1400" b="1" dirty="0" smtClean="0"/>
          </a:p>
          <a:p>
            <a:pPr>
              <a:buFont typeface="Arial" pitchFamily="34" charset="0"/>
              <a:buChar char="•"/>
            </a:pPr>
            <a:endParaRPr lang="en-US" sz="1800" b="1" dirty="0" smtClean="0"/>
          </a:p>
          <a:p>
            <a:pPr marL="452628" indent="-342900">
              <a:buAutoNum type="arabicPeriod"/>
            </a:pPr>
            <a:endParaRPr lang="en-US" sz="1800" b="1" dirty="0" smtClean="0"/>
          </a:p>
        </p:txBody>
      </p:sp>
      <p:sp>
        <p:nvSpPr>
          <p:cNvPr id="4" name="Explosion 2 3"/>
          <p:cNvSpPr/>
          <p:nvPr/>
        </p:nvSpPr>
        <p:spPr>
          <a:xfrm>
            <a:off x="7236296" y="1124744"/>
            <a:ext cx="1547664" cy="1440159"/>
          </a:xfrm>
          <a:prstGeom prst="irregularSeal2">
            <a:avLst/>
          </a:prstGeo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73368" y="3645024"/>
            <a:ext cx="8619112" cy="21602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7-Point Star 5"/>
          <p:cNvSpPr/>
          <p:nvPr/>
        </p:nvSpPr>
        <p:spPr>
          <a:xfrm>
            <a:off x="8311932" y="3339575"/>
            <a:ext cx="457200" cy="457200"/>
          </a:xfrm>
          <a:prstGeom prst="star7">
            <a:avLst/>
          </a:prstGeom>
          <a:solidFill>
            <a:srgbClr val="FF0000"/>
          </a:solidFill>
          <a:ln w="38100"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5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259228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800" b="1" dirty="0" smtClean="0"/>
              <a:t>26 year old primigravida woman presented to ER with history</a:t>
            </a:r>
            <a:br>
              <a:rPr lang="en-US" sz="1800" b="1" dirty="0" smtClean="0"/>
            </a:br>
            <a:r>
              <a:rPr lang="en-US" sz="1800" b="1" dirty="0" smtClean="0"/>
              <a:t>of tonic – clonic convulsion. </a:t>
            </a:r>
            <a:br>
              <a:rPr lang="en-US" sz="1800" b="1" dirty="0" smtClean="0"/>
            </a:br>
            <a:r>
              <a:rPr lang="en-US" sz="1800" b="1" dirty="0" smtClean="0"/>
              <a:t>She was pregnant in her 34 weeks gestation </a:t>
            </a:r>
            <a:br>
              <a:rPr lang="en-US" sz="1800" b="1" dirty="0" smtClean="0"/>
            </a:br>
            <a:r>
              <a:rPr lang="en-US" sz="1800" b="1" dirty="0" smtClean="0"/>
              <a:t>her blood pressure at the time of arrival was 170/110  </a:t>
            </a:r>
            <a:br>
              <a:rPr lang="en-US" sz="1800" b="1" dirty="0" smtClean="0"/>
            </a:br>
            <a:r>
              <a:rPr lang="en-US" sz="1800" b="1" dirty="0" smtClean="0"/>
              <a:t>1. What is your diagnosis?</a:t>
            </a:r>
            <a:br>
              <a:rPr lang="en-US" sz="1800" b="1" dirty="0" smtClean="0"/>
            </a:br>
            <a:r>
              <a:rPr lang="en-US" sz="1800" b="1" dirty="0" smtClean="0"/>
              <a:t>2. What are your immediate managements </a:t>
            </a:r>
            <a:br>
              <a:rPr lang="en-US" sz="1800" b="1" dirty="0" smtClean="0"/>
            </a:br>
            <a:r>
              <a:rPr lang="en-US" sz="1800" b="1" dirty="0" smtClean="0"/>
              <a:t>3. Is there any place for continuation of pregnancy ?</a:t>
            </a:r>
            <a:br>
              <a:rPr lang="en-US" sz="1800" b="1" dirty="0" smtClean="0"/>
            </a:br>
            <a:r>
              <a:rPr lang="en-US" sz="1800" b="1" dirty="0" smtClean="0"/>
              <a:t>4</a:t>
            </a:r>
            <a:r>
              <a:rPr lang="en-US" sz="1800" b="1" u="sng" dirty="0" smtClean="0">
                <a:solidFill>
                  <a:srgbClr val="FF0000"/>
                </a:solidFill>
              </a:rPr>
              <a:t>. What is your mode of delivery?</a:t>
            </a:r>
            <a:br>
              <a:rPr lang="en-US" sz="1800" b="1" u="sng" dirty="0" smtClean="0">
                <a:solidFill>
                  <a:srgbClr val="FF0000"/>
                </a:solidFill>
              </a:rPr>
            </a:br>
            <a:endParaRPr lang="en-US" sz="18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429000"/>
            <a:ext cx="8712968" cy="331236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1400" b="1" dirty="0" smtClean="0"/>
          </a:p>
          <a:p>
            <a:pPr marL="109728" indent="0">
              <a:buNone/>
            </a:pPr>
            <a:r>
              <a:rPr lang="en-US" sz="1800" b="1" dirty="0"/>
              <a:t>4. What is your mode of delivery</a:t>
            </a:r>
            <a:r>
              <a:rPr lang="en-US" sz="1800" b="1" dirty="0" smtClean="0"/>
              <a:t>?</a:t>
            </a:r>
          </a:p>
          <a:p>
            <a:pPr marL="109728" indent="0">
              <a:buNone/>
            </a:pPr>
            <a:endParaRPr lang="en-US" sz="1800" b="1" dirty="0"/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If cervix is ripe &amp; you expect rapid , safe &amp; successful vaginal delivery </a:t>
            </a:r>
            <a:r>
              <a:rPr lang="en-US" sz="1800" b="1" dirty="0" smtClean="0">
                <a:latin typeface="Times New Roman"/>
                <a:cs typeface="Times New Roman"/>
              </a:rPr>
              <a:t>→ Go for VD.</a:t>
            </a:r>
          </a:p>
          <a:p>
            <a:pPr marL="452628" indent="-342900">
              <a:buFont typeface="+mj-lt"/>
              <a:buAutoNum type="arabicPeriod"/>
            </a:pPr>
            <a:endParaRPr lang="en-US" sz="1800" b="1" dirty="0">
              <a:latin typeface="Times New Roman"/>
              <a:cs typeface="Times New Roman"/>
            </a:endParaRPr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>
                <a:latin typeface="Times New Roman"/>
                <a:cs typeface="Times New Roman"/>
              </a:rPr>
              <a:t>If cervix is unripe &amp; you don’t expect rapid , safe &amp; successful vaginal delivery → Consider emergency CS</a:t>
            </a:r>
            <a:endParaRPr lang="en-US" sz="1800" b="1" dirty="0" smtClean="0"/>
          </a:p>
          <a:p>
            <a:pPr marL="452628" indent="-342900">
              <a:buAutoNum type="arabicPeriod"/>
            </a:pPr>
            <a:endParaRPr lang="en-US" sz="1800" b="1" dirty="0" smtClean="0"/>
          </a:p>
        </p:txBody>
      </p:sp>
      <p:sp>
        <p:nvSpPr>
          <p:cNvPr id="4" name="Explosion 2 3"/>
          <p:cNvSpPr/>
          <p:nvPr/>
        </p:nvSpPr>
        <p:spPr>
          <a:xfrm>
            <a:off x="7236296" y="1124744"/>
            <a:ext cx="1547664" cy="1440159"/>
          </a:xfrm>
          <a:prstGeom prst="irregularSeal2">
            <a:avLst/>
          </a:prstGeo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Case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4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712968" cy="280831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800" b="1" dirty="0" smtClean="0"/>
              <a:t>26 year old primigravida woman presented to ER with history</a:t>
            </a:r>
            <a:br>
              <a:rPr lang="en-US" sz="1800" b="1" dirty="0" smtClean="0"/>
            </a:br>
            <a:r>
              <a:rPr lang="en-US" sz="1800" b="1" dirty="0" smtClean="0"/>
              <a:t>of tonic – clonic convulsion. </a:t>
            </a:r>
            <a:br>
              <a:rPr lang="en-US" sz="1800" b="1" dirty="0" smtClean="0"/>
            </a:br>
            <a:r>
              <a:rPr lang="en-US" sz="1800" b="1" dirty="0" smtClean="0"/>
              <a:t>She was pregnant in her 34 weeks gestation </a:t>
            </a:r>
            <a:br>
              <a:rPr lang="en-US" sz="1800" b="1" dirty="0" smtClean="0"/>
            </a:br>
            <a:r>
              <a:rPr lang="en-US" sz="1800" b="1" dirty="0" smtClean="0"/>
              <a:t>her blood pressure at the time of arrival was 170/110  </a:t>
            </a:r>
            <a:br>
              <a:rPr lang="en-US" sz="1800" b="1" dirty="0" smtClean="0"/>
            </a:br>
            <a:r>
              <a:rPr lang="en-US" sz="1800" b="1" dirty="0" smtClean="0"/>
              <a:t>1. What is your diagnosis?</a:t>
            </a:r>
            <a:br>
              <a:rPr lang="en-US" sz="1800" b="1" dirty="0" smtClean="0"/>
            </a:br>
            <a:r>
              <a:rPr lang="en-US" sz="1800" b="1" dirty="0" smtClean="0"/>
              <a:t>2. What are your immediate managements </a:t>
            </a:r>
            <a:br>
              <a:rPr lang="en-US" sz="1800" b="1" dirty="0" smtClean="0"/>
            </a:br>
            <a:r>
              <a:rPr lang="en-US" sz="1800" b="1" dirty="0" smtClean="0"/>
              <a:t>3. Is there any place for continuation of pregnancy ?</a:t>
            </a:r>
            <a:br>
              <a:rPr lang="en-US" sz="1800" b="1" dirty="0" smtClean="0"/>
            </a:br>
            <a:r>
              <a:rPr lang="en-US" sz="1800" b="1" dirty="0" smtClean="0"/>
              <a:t>4</a:t>
            </a:r>
            <a:r>
              <a:rPr lang="en-US" sz="1800" b="1" dirty="0" smtClean="0">
                <a:solidFill>
                  <a:schemeClr val="tx1"/>
                </a:solidFill>
              </a:rPr>
              <a:t>. What is your mode of delivery?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>5. What type of anesthesia you recommend for delivery?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645024"/>
            <a:ext cx="8712968" cy="309634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1400" b="1" dirty="0" smtClean="0"/>
          </a:p>
          <a:p>
            <a:pPr marL="109728" indent="0">
              <a:buNone/>
            </a:pPr>
            <a:r>
              <a:rPr lang="en-US" sz="1800" b="1" dirty="0"/>
              <a:t>5. What type of anesthesia you recommend for delivery</a:t>
            </a:r>
            <a:r>
              <a:rPr lang="en-US" sz="1800" b="1" dirty="0" smtClean="0"/>
              <a:t>?</a:t>
            </a:r>
          </a:p>
          <a:p>
            <a:pPr marL="109728" indent="0">
              <a:buNone/>
            </a:pPr>
            <a:endParaRPr lang="en-US" sz="1800" b="1" dirty="0"/>
          </a:p>
          <a:p>
            <a:pPr>
              <a:buFont typeface="Wingdings" pitchFamily="2" charset="2"/>
              <a:buChar char="Ø"/>
            </a:pPr>
            <a:r>
              <a:rPr lang="en-US" sz="1800" b="1" dirty="0" smtClean="0"/>
              <a:t>Regional Anesthesia is recommended for both vaginal or CS  provided :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her platelet count is more than 80,000 c/</a:t>
            </a:r>
            <a:r>
              <a:rPr lang="en-US" sz="1800" b="1" dirty="0" err="1" smtClean="0"/>
              <a:t>cmm</a:t>
            </a:r>
            <a:r>
              <a:rPr lang="en-US" sz="1800" b="1" dirty="0" smtClean="0"/>
              <a:t> and 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no coagulopathy is their.</a:t>
            </a:r>
          </a:p>
          <a:p>
            <a:pPr>
              <a:buFont typeface="Wingdings" pitchFamily="2" charset="2"/>
              <a:buChar char="Ø"/>
            </a:pPr>
            <a:endParaRPr lang="en-US" sz="1800" b="1" dirty="0" smtClean="0"/>
          </a:p>
        </p:txBody>
      </p:sp>
      <p:sp>
        <p:nvSpPr>
          <p:cNvPr id="4" name="Explosion 2 3"/>
          <p:cNvSpPr/>
          <p:nvPr/>
        </p:nvSpPr>
        <p:spPr>
          <a:xfrm>
            <a:off x="7236296" y="1124744"/>
            <a:ext cx="1547664" cy="1440159"/>
          </a:xfrm>
          <a:prstGeom prst="irregularSeal2">
            <a:avLst/>
          </a:prstGeo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Case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5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194421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b="1" dirty="0" smtClean="0">
                <a:solidFill>
                  <a:schemeClr val="tx1"/>
                </a:solidFill>
              </a:rPr>
              <a:t>32 year old primigravida woman in her 32 weeks of pregnancy attend the ER with sever headache &amp; blurring of vision of 2hrs duration. Her BP was 150/100 mmHg  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We send for IX which showed 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Hb 7.8g/dl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platelet count 80,000 c/</a:t>
            </a:r>
            <a:r>
              <a:rPr lang="en-US" sz="1600" b="1" dirty="0" err="1" smtClean="0">
                <a:solidFill>
                  <a:schemeClr val="tx1"/>
                </a:solidFill>
              </a:rPr>
              <a:t>cmm</a:t>
            </a: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SGOT &amp; SGPT  double increased 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protein in urine +++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708920"/>
            <a:ext cx="8712968" cy="403244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452628" indent="-342900">
              <a:buFont typeface="+mj-lt"/>
              <a:buAutoNum type="arabicPeriod"/>
            </a:pPr>
            <a:r>
              <a:rPr lang="en-US" sz="1600" b="1" dirty="0" smtClean="0"/>
              <a:t>What is your diagnosis ?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/>
              <a:t> </a:t>
            </a:r>
            <a:r>
              <a:rPr lang="en-US" sz="1600" b="1" u="sng" dirty="0" smtClean="0"/>
              <a:t>HELLP Syndrome </a:t>
            </a:r>
          </a:p>
          <a:p>
            <a:pPr>
              <a:buFont typeface="Wingdings" pitchFamily="2" charset="2"/>
              <a:buChar char="Ø"/>
            </a:pPr>
            <a:endParaRPr lang="en-US" sz="1600" b="1" dirty="0"/>
          </a:p>
          <a:p>
            <a:pPr marL="109728" indent="0">
              <a:buNone/>
            </a:pPr>
            <a:r>
              <a:rPr lang="en-US" sz="1600" b="1" dirty="0" smtClean="0"/>
              <a:t>2. What type of  hypertension you consider this case &amp; what is its severity ?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/>
              <a:t>Sever PE</a:t>
            </a:r>
          </a:p>
          <a:p>
            <a:pPr>
              <a:buFont typeface="Wingdings" pitchFamily="2" charset="2"/>
              <a:buChar char="Ø"/>
            </a:pPr>
            <a:endParaRPr lang="en-US" sz="1600" b="1" dirty="0"/>
          </a:p>
          <a:p>
            <a:pPr marL="109728" indent="0">
              <a:buNone/>
            </a:pPr>
            <a:r>
              <a:rPr lang="en-US" sz="1600" b="1" dirty="0" smtClean="0"/>
              <a:t>3. What are possible complications you may anticipate ?</a:t>
            </a:r>
          </a:p>
          <a:p>
            <a:pPr>
              <a:buFont typeface="Courier New" pitchFamily="49" charset="0"/>
              <a:buChar char="o"/>
            </a:pPr>
            <a:r>
              <a:rPr lang="en-US" sz="1600" b="1" dirty="0" smtClean="0"/>
              <a:t>Increase maternal mortality  rate</a:t>
            </a:r>
          </a:p>
          <a:p>
            <a:pPr>
              <a:buFont typeface="Courier New" pitchFamily="49" charset="0"/>
              <a:buChar char="o"/>
            </a:pPr>
            <a:r>
              <a:rPr lang="en-US" sz="1600" b="1" dirty="0" smtClean="0"/>
              <a:t>Increase perinatal mortality rate </a:t>
            </a:r>
          </a:p>
          <a:p>
            <a:pPr>
              <a:buFont typeface="Courier New" pitchFamily="49" charset="0"/>
              <a:buChar char="o"/>
            </a:pPr>
            <a:r>
              <a:rPr lang="en-US" sz="1600" b="1" dirty="0" smtClean="0"/>
              <a:t>Increase risk of APH </a:t>
            </a:r>
          </a:p>
          <a:p>
            <a:pPr>
              <a:buFont typeface="Courier New" pitchFamily="49" charset="0"/>
              <a:buChar char="o"/>
            </a:pPr>
            <a:r>
              <a:rPr lang="en-US" sz="1600" b="1" dirty="0" smtClean="0"/>
              <a:t>Increase risk of DIC</a:t>
            </a:r>
          </a:p>
          <a:p>
            <a:pPr marL="109728" indent="0">
              <a:buNone/>
            </a:pPr>
            <a:endParaRPr lang="en-US" sz="1600" b="1" dirty="0" smtClean="0"/>
          </a:p>
          <a:p>
            <a:pPr marL="109728" indent="0">
              <a:buNone/>
            </a:pPr>
            <a:r>
              <a:rPr lang="en-US" sz="1600" b="1" dirty="0" smtClean="0"/>
              <a:t>4. What is your recommended action?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/>
              <a:t>Stabilization of her emergency condition then consider delivery </a:t>
            </a:r>
          </a:p>
          <a:p>
            <a:pPr marL="109728" indent="0">
              <a:buNone/>
            </a:pPr>
            <a:endParaRPr lang="en-US" sz="1600" b="1" dirty="0" smtClean="0"/>
          </a:p>
          <a:p>
            <a:pPr marL="109728" indent="0">
              <a:buNone/>
            </a:pPr>
            <a:endParaRPr lang="en-US" sz="1600" b="1" dirty="0"/>
          </a:p>
        </p:txBody>
      </p:sp>
      <p:sp>
        <p:nvSpPr>
          <p:cNvPr id="4" name="Explosion 2 3"/>
          <p:cNvSpPr/>
          <p:nvPr/>
        </p:nvSpPr>
        <p:spPr>
          <a:xfrm>
            <a:off x="6156176" y="1268760"/>
            <a:ext cx="1979712" cy="1440159"/>
          </a:xfrm>
          <a:prstGeom prst="irregularSeal2">
            <a:avLst/>
          </a:prstGeo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Case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20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194421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b="1" dirty="0" smtClean="0">
                <a:solidFill>
                  <a:schemeClr val="tx1"/>
                </a:solidFill>
              </a:rPr>
              <a:t>25 year old primigravida woman attend the ER with sever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abdominal pain &amp; slight vaginal bleeding 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patient looks pale , sweaty </a:t>
            </a:r>
            <a:r>
              <a:rPr lang="en-US" sz="1600" b="1" dirty="0">
                <a:solidFill>
                  <a:schemeClr val="tx1"/>
                </a:solidFill>
              </a:rPr>
              <a:t/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O/E = her BP on arrival was 110/80 mmHg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PR </a:t>
            </a:r>
            <a:r>
              <a:rPr lang="en-US" sz="1600" b="1" dirty="0" smtClean="0">
                <a:solidFill>
                  <a:schemeClr val="tx1"/>
                </a:solidFill>
              </a:rPr>
              <a:t>120bpm &amp; difficult to be felt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Abdominal examination showed tense , tender abdomen with difficult to feel fetal part &amp; FH was not detected 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708920"/>
            <a:ext cx="8712968" cy="403244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1600" b="1" dirty="0" smtClean="0"/>
              <a:t>Q1. What is your diagnosis?</a:t>
            </a:r>
            <a:endParaRPr lang="en-US" sz="1600" b="1" dirty="0"/>
          </a:p>
          <a:p>
            <a:pPr>
              <a:buFont typeface="Wingdings" pitchFamily="2" charset="2"/>
              <a:buChar char="Ø"/>
            </a:pPr>
            <a:r>
              <a:rPr lang="en-US" sz="1600" b="1" dirty="0" smtClean="0"/>
              <a:t>APH  due to placental abruption – Concealed type</a:t>
            </a:r>
          </a:p>
          <a:p>
            <a:pPr>
              <a:buFont typeface="Wingdings" pitchFamily="2" charset="2"/>
              <a:buChar char="Ø"/>
            </a:pPr>
            <a:endParaRPr lang="en-US" sz="1600" b="1" dirty="0"/>
          </a:p>
          <a:p>
            <a:pPr marL="109728" indent="0">
              <a:buNone/>
            </a:pPr>
            <a:r>
              <a:rPr lang="en-US" sz="1600" b="1" dirty="0" smtClean="0"/>
              <a:t>Q2. What is the possible cause you think it could be &amp; why ?</a:t>
            </a:r>
            <a:endParaRPr lang="en-US" sz="1600" b="1" dirty="0"/>
          </a:p>
          <a:p>
            <a:pPr>
              <a:buFont typeface="Wingdings" pitchFamily="2" charset="2"/>
              <a:buChar char="Ø"/>
            </a:pPr>
            <a:r>
              <a:rPr lang="en-US" sz="1600" b="1" dirty="0" smtClean="0"/>
              <a:t>PE  because although the patient looks in shock , the BP is still normal.</a:t>
            </a:r>
          </a:p>
          <a:p>
            <a:pPr>
              <a:buFont typeface="Wingdings" pitchFamily="2" charset="2"/>
              <a:buChar char="Ø"/>
            </a:pPr>
            <a:endParaRPr lang="en-US" sz="1600" b="1" dirty="0"/>
          </a:p>
          <a:p>
            <a:pPr marL="109728" indent="0">
              <a:buNone/>
            </a:pPr>
            <a:r>
              <a:rPr lang="en-US" sz="1600" b="1" dirty="0" smtClean="0"/>
              <a:t>Q3. </a:t>
            </a:r>
            <a:r>
              <a:rPr lang="en-US" sz="1600" b="1" dirty="0"/>
              <a:t>W</a:t>
            </a:r>
            <a:r>
              <a:rPr lang="en-US" sz="1600" b="1" dirty="0" smtClean="0"/>
              <a:t>hat is your immediate action?</a:t>
            </a:r>
          </a:p>
          <a:p>
            <a:pPr>
              <a:buFont typeface="Courier New" pitchFamily="49" charset="0"/>
              <a:buChar char="o"/>
            </a:pPr>
            <a:r>
              <a:rPr lang="en-US" sz="1600" b="1" dirty="0" smtClean="0"/>
              <a:t>Call for help</a:t>
            </a:r>
          </a:p>
          <a:p>
            <a:pPr>
              <a:buFont typeface="Courier New" pitchFamily="49" charset="0"/>
              <a:buChar char="o"/>
            </a:pPr>
            <a:r>
              <a:rPr lang="en-US" sz="1600" b="1" dirty="0" smtClean="0"/>
              <a:t>2 wide bore cannula – I.V. line</a:t>
            </a:r>
          </a:p>
          <a:p>
            <a:pPr>
              <a:buFont typeface="Courier New" pitchFamily="49" charset="0"/>
              <a:buChar char="o"/>
            </a:pPr>
            <a:r>
              <a:rPr lang="en-US" sz="1600" b="1" dirty="0" smtClean="0"/>
              <a:t>Send for full Ix</a:t>
            </a:r>
          </a:p>
          <a:p>
            <a:pPr>
              <a:buFont typeface="Courier New" pitchFamily="49" charset="0"/>
              <a:buChar char="o"/>
            </a:pPr>
            <a:r>
              <a:rPr lang="en-US" sz="1600" b="1" dirty="0" smtClean="0"/>
              <a:t>Give crystalloid fluid till blood is cross-matched &amp; is available &amp; rapidly restore the circulation by blood &amp; blood products ( cryoprecipitate , FFP &amp; Platelets) .</a:t>
            </a:r>
          </a:p>
          <a:p>
            <a:pPr>
              <a:buFont typeface="Courier New" pitchFamily="49" charset="0"/>
              <a:buChar char="o"/>
            </a:pPr>
            <a:r>
              <a:rPr lang="en-US" sz="1600" b="1" dirty="0" smtClean="0"/>
              <a:t>Consider delivery.</a:t>
            </a:r>
            <a:endParaRPr lang="en-US" sz="1600" b="1" dirty="0"/>
          </a:p>
        </p:txBody>
      </p:sp>
      <p:sp>
        <p:nvSpPr>
          <p:cNvPr id="4" name="Explosion 2 3"/>
          <p:cNvSpPr/>
          <p:nvPr/>
        </p:nvSpPr>
        <p:spPr>
          <a:xfrm>
            <a:off x="6804248" y="620688"/>
            <a:ext cx="1979712" cy="1440159"/>
          </a:xfrm>
          <a:prstGeom prst="irregularSeal2">
            <a:avLst/>
          </a:prstGeo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Case 4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0270" y="4746848"/>
            <a:ext cx="8483690" cy="19225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7-Point Star 5"/>
          <p:cNvSpPr/>
          <p:nvPr/>
        </p:nvSpPr>
        <p:spPr>
          <a:xfrm>
            <a:off x="8240727" y="4518248"/>
            <a:ext cx="457200" cy="457200"/>
          </a:xfrm>
          <a:prstGeom prst="star7">
            <a:avLst/>
          </a:prstGeom>
          <a:solidFill>
            <a:srgbClr val="FF0000"/>
          </a:solidFill>
          <a:ln w="38100"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7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194421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b="1" dirty="0" smtClean="0">
                <a:solidFill>
                  <a:schemeClr val="tx1"/>
                </a:solidFill>
              </a:rPr>
              <a:t>25 year old primigravida woman attend the ER with sever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abdominal pain &amp; slight vaginal bleeding 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patient looks pale , sweaty </a:t>
            </a:r>
            <a:r>
              <a:rPr lang="en-US" sz="1600" b="1" dirty="0">
                <a:solidFill>
                  <a:schemeClr val="tx1"/>
                </a:solidFill>
              </a:rPr>
              <a:t/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O/E = her BP on arrival was 110/80 mmHg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PR </a:t>
            </a:r>
            <a:r>
              <a:rPr lang="en-US" sz="1600" b="1" dirty="0" smtClean="0">
                <a:solidFill>
                  <a:schemeClr val="tx1"/>
                </a:solidFill>
              </a:rPr>
              <a:t>120bpm &amp; difficult to be felt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Abdominal examination showed tense , tender abdomen with difficult to feel fetal part &amp; FH was not detected 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708920"/>
            <a:ext cx="8712968" cy="403244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109728" indent="0">
              <a:buNone/>
            </a:pPr>
            <a:endParaRPr lang="en-US" sz="1600" b="1" dirty="0" smtClean="0"/>
          </a:p>
          <a:p>
            <a:pPr marL="109728" indent="0">
              <a:buNone/>
            </a:pPr>
            <a:r>
              <a:rPr lang="en-US" sz="1600" b="1" dirty="0" smtClean="0"/>
              <a:t>Q4. What are the complications you may encountered in this condition ?</a:t>
            </a:r>
          </a:p>
          <a:p>
            <a:pPr marL="109728" indent="0">
              <a:buNone/>
            </a:pPr>
            <a:endParaRPr lang="en-US" sz="1600" b="1" dirty="0"/>
          </a:p>
          <a:p>
            <a:pPr marL="452628" indent="-342900">
              <a:buAutoNum type="arabicPeriod"/>
            </a:pPr>
            <a:r>
              <a:rPr lang="en-US" sz="1600" b="1" dirty="0" smtClean="0"/>
              <a:t>Maternal complication </a:t>
            </a:r>
          </a:p>
          <a:p>
            <a:pPr>
              <a:buFont typeface="Courier New" pitchFamily="49" charset="0"/>
              <a:buChar char="o"/>
            </a:pPr>
            <a:r>
              <a:rPr lang="en-US" sz="1600" b="1" dirty="0" smtClean="0"/>
              <a:t>Hypovolemic shock </a:t>
            </a:r>
          </a:p>
          <a:p>
            <a:pPr>
              <a:buFont typeface="Courier New" pitchFamily="49" charset="0"/>
              <a:buChar char="o"/>
            </a:pPr>
            <a:r>
              <a:rPr lang="en-US" sz="1600" b="1" dirty="0" smtClean="0"/>
              <a:t>Coagulopathy </a:t>
            </a:r>
          </a:p>
          <a:p>
            <a:pPr>
              <a:buFont typeface="Courier New" pitchFamily="49" charset="0"/>
              <a:buChar char="o"/>
            </a:pPr>
            <a:endParaRPr lang="en-US" sz="1600" b="1" dirty="0"/>
          </a:p>
          <a:p>
            <a:pPr marL="109728" indent="0">
              <a:buNone/>
            </a:pPr>
            <a:r>
              <a:rPr lang="en-US" sz="1600" b="1" dirty="0" smtClean="0"/>
              <a:t>2. Fetal complications </a:t>
            </a:r>
          </a:p>
          <a:p>
            <a:pPr>
              <a:buFont typeface="Courier New" pitchFamily="49" charset="0"/>
              <a:buChar char="o"/>
            </a:pPr>
            <a:r>
              <a:rPr lang="en-US" sz="1600" b="1" dirty="0" smtClean="0"/>
              <a:t>Increase the risk of perinatal morbidity &amp; mortality</a:t>
            </a:r>
          </a:p>
          <a:p>
            <a:pPr>
              <a:buFont typeface="Courier New" pitchFamily="49" charset="0"/>
              <a:buChar char="o"/>
            </a:pPr>
            <a:endParaRPr lang="en-US" sz="1600" b="1" dirty="0"/>
          </a:p>
          <a:p>
            <a:pPr marL="109728" indent="0">
              <a:buNone/>
            </a:pPr>
            <a:r>
              <a:rPr lang="en-US" sz="1600" b="1" dirty="0" smtClean="0"/>
              <a:t>Q5. what is your preferable method of delivery?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/>
              <a:t>Since the FH is negative </a:t>
            </a:r>
            <a:r>
              <a:rPr lang="en-US" sz="1600" b="1" dirty="0" smtClean="0">
                <a:latin typeface="Times New Roman"/>
                <a:cs typeface="Times New Roman"/>
              </a:rPr>
              <a:t>→ </a:t>
            </a:r>
            <a:r>
              <a:rPr lang="en-US" sz="1600" b="1" dirty="0" smtClean="0">
                <a:cs typeface="Times New Roman"/>
              </a:rPr>
              <a:t>consider vaginal delivery unless its not possible(contraindicated) or delivery is far away &amp; the patient is Haemodynamically unstable. </a:t>
            </a:r>
            <a:r>
              <a:rPr lang="en-US" sz="1600" b="1" dirty="0" smtClean="0"/>
              <a:t>  </a:t>
            </a:r>
          </a:p>
        </p:txBody>
      </p:sp>
      <p:sp>
        <p:nvSpPr>
          <p:cNvPr id="4" name="Explosion 2 3"/>
          <p:cNvSpPr/>
          <p:nvPr/>
        </p:nvSpPr>
        <p:spPr>
          <a:xfrm>
            <a:off x="6804248" y="620688"/>
            <a:ext cx="1979712" cy="1440159"/>
          </a:xfrm>
          <a:prstGeom prst="irregularSeal2">
            <a:avLst/>
          </a:prstGeo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Case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4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194421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b="1" dirty="0" smtClean="0">
                <a:solidFill>
                  <a:schemeClr val="tx1"/>
                </a:solidFill>
              </a:rPr>
              <a:t>25 year old primigravida woman attend the ER with sever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abdominal pain &amp; slight vaginal bleeding 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patient looks pale , sweaty </a:t>
            </a:r>
            <a:r>
              <a:rPr lang="en-US" sz="1600" b="1" dirty="0">
                <a:solidFill>
                  <a:schemeClr val="tx1"/>
                </a:solidFill>
              </a:rPr>
              <a:t/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O/E = her BP on arrival was 110/80 mmHg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PR </a:t>
            </a:r>
            <a:r>
              <a:rPr lang="en-US" sz="1600" b="1" dirty="0" smtClean="0">
                <a:solidFill>
                  <a:schemeClr val="tx1"/>
                </a:solidFill>
              </a:rPr>
              <a:t>120bpm &amp; difficult to be felt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Abdominal examination showed tense , tender abdomen with difficult to feel fetal part &amp; FH was not detected 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708920"/>
            <a:ext cx="8712968" cy="403244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109728" indent="0">
              <a:buNone/>
            </a:pPr>
            <a:endParaRPr lang="en-US" sz="1600" b="1" dirty="0" smtClean="0"/>
          </a:p>
          <a:p>
            <a:pPr marL="109728" indent="0">
              <a:buNone/>
            </a:pPr>
            <a:r>
              <a:rPr lang="en-US" sz="1600" b="1" dirty="0" smtClean="0"/>
              <a:t>Q6. If after delivery the patient develop primary PPH , what is the recommended uterotonic drugs to be used ?</a:t>
            </a:r>
          </a:p>
          <a:p>
            <a:pPr marL="109728" indent="0">
              <a:buNone/>
            </a:pPr>
            <a:endParaRPr lang="en-US" sz="1600" b="1" dirty="0"/>
          </a:p>
          <a:p>
            <a:pPr>
              <a:buFont typeface="Courier New" pitchFamily="49" charset="0"/>
              <a:buChar char="o"/>
            </a:pPr>
            <a:r>
              <a:rPr lang="en-US" sz="1600" b="1" dirty="0" smtClean="0"/>
              <a:t>Oxytocin</a:t>
            </a:r>
          </a:p>
          <a:p>
            <a:pPr>
              <a:buFont typeface="Courier New" pitchFamily="49" charset="0"/>
              <a:buChar char="o"/>
            </a:pPr>
            <a:r>
              <a:rPr lang="en-US" sz="1600" b="1" dirty="0" smtClean="0"/>
              <a:t>Misoprostol </a:t>
            </a:r>
          </a:p>
          <a:p>
            <a:pPr>
              <a:buFont typeface="Courier New" pitchFamily="49" charset="0"/>
              <a:buChar char="o"/>
            </a:pPr>
            <a:r>
              <a:rPr lang="en-US" sz="1600" b="1" dirty="0" smtClean="0"/>
              <a:t>Ergometrin is contraindicated if the woman had hypertension .</a:t>
            </a:r>
          </a:p>
        </p:txBody>
      </p:sp>
      <p:sp>
        <p:nvSpPr>
          <p:cNvPr id="4" name="Explosion 2 3"/>
          <p:cNvSpPr/>
          <p:nvPr/>
        </p:nvSpPr>
        <p:spPr>
          <a:xfrm>
            <a:off x="6804248" y="620688"/>
            <a:ext cx="1979712" cy="1440159"/>
          </a:xfrm>
          <a:prstGeom prst="irregularSeal2">
            <a:avLst/>
          </a:prstGeo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Case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9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Hypertensive disorders during pregnancy </a:t>
            </a:r>
            <a:br>
              <a:rPr lang="en-US" sz="2800" dirty="0" smtClean="0"/>
            </a:br>
            <a:r>
              <a:rPr lang="en-US" sz="2800" dirty="0"/>
              <a:t>S</a:t>
            </a:r>
            <a:r>
              <a:rPr lang="en-US" sz="2800" dirty="0" smtClean="0"/>
              <a:t>lide – Exam 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Prof.Fadia Alizzi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3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151710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800" b="1" dirty="0" smtClean="0"/>
              <a:t>23 year old primigravida woman attend ANC for regular check – up</a:t>
            </a:r>
            <a:br>
              <a:rPr lang="en-US" sz="1800" b="1" dirty="0" smtClean="0"/>
            </a:br>
            <a:r>
              <a:rPr lang="en-US" sz="1800" b="1" dirty="0" smtClean="0"/>
              <a:t>accidently her blood pressure shows to be 150/100 mmHg.</a:t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Q1. What are the most important points in the history that you should consider ?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72240"/>
            <a:ext cx="8712968" cy="432511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1800" b="1" dirty="0" smtClean="0"/>
          </a:p>
          <a:p>
            <a:pPr>
              <a:buFont typeface="Wingdings" pitchFamily="2" charset="2"/>
              <a:buChar char="q"/>
            </a:pPr>
            <a:r>
              <a:rPr lang="en-US" sz="1800" b="1" u="sng" dirty="0" smtClean="0"/>
              <a:t>Focused History :</a:t>
            </a:r>
          </a:p>
          <a:p>
            <a:pPr>
              <a:buFont typeface="Wingdings" pitchFamily="2" charset="2"/>
              <a:buChar char="Ø"/>
            </a:pPr>
            <a:endParaRPr lang="en-US" sz="1800" b="1" dirty="0"/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When she discovered she is Hypertensive ( At which weeks of Gestation ) ?</a:t>
            </a:r>
          </a:p>
          <a:p>
            <a:pPr marL="452628" indent="-342900">
              <a:buFont typeface="+mj-lt"/>
              <a:buAutoNum type="arabicPeriod"/>
            </a:pPr>
            <a:endParaRPr lang="en-US" sz="1800" b="1" dirty="0" smtClean="0"/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How she discovered she is Hypertensive?</a:t>
            </a:r>
          </a:p>
          <a:p>
            <a:pPr marL="452628" indent="-342900">
              <a:buFont typeface="+mj-lt"/>
              <a:buAutoNum type="arabicPeriod"/>
            </a:pPr>
            <a:endParaRPr lang="en-US" sz="1800" b="1" dirty="0" smtClean="0"/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Type of Hypertension </a:t>
            </a:r>
          </a:p>
          <a:p>
            <a:pPr marL="452628" indent="-342900">
              <a:buFont typeface="+mj-lt"/>
              <a:buAutoNum type="arabicPeriod"/>
            </a:pPr>
            <a:endParaRPr lang="en-US" sz="1800" b="1" dirty="0" smtClean="0"/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Severity of hypertension  (Maternal condition &amp; fetal condition )</a:t>
            </a:r>
          </a:p>
          <a:p>
            <a:pPr>
              <a:buFont typeface="Courier New" pitchFamily="49" charset="0"/>
              <a:buChar char="o"/>
            </a:pPr>
            <a:endParaRPr lang="en-US" sz="1800" b="1" dirty="0" smtClean="0"/>
          </a:p>
          <a:p>
            <a:pPr marL="109728" indent="0">
              <a:buNone/>
            </a:pPr>
            <a:endParaRPr lang="en-US" sz="18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395536" y="3090664"/>
            <a:ext cx="8352928" cy="9144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040560" cy="792088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2400" b="1" dirty="0" smtClean="0"/>
              <a:t>Slide no 1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38807"/>
            <a:ext cx="8826152" cy="5305776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109728" indent="0" algn="l" rtl="0">
              <a:buNone/>
            </a:pPr>
            <a:r>
              <a:rPr lang="en-US" sz="1800" dirty="0"/>
              <a:t> </a:t>
            </a:r>
            <a:endParaRPr lang="en-US" sz="1800" dirty="0" smtClean="0"/>
          </a:p>
          <a:p>
            <a:pPr marL="109728" indent="0" algn="l" rtl="0">
              <a:buNone/>
            </a:pP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95536" y="1772816"/>
            <a:ext cx="2664296" cy="33123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what are the types of these </a:t>
            </a:r>
            <a:r>
              <a:rPr lang="en-US" b="1" dirty="0">
                <a:solidFill>
                  <a:schemeClr val="tx1"/>
                </a:solidFill>
              </a:rPr>
              <a:t>E</a:t>
            </a:r>
            <a:r>
              <a:rPr lang="en-US" b="1" dirty="0" smtClean="0">
                <a:solidFill>
                  <a:schemeClr val="tx1"/>
                </a:solidFill>
              </a:rPr>
              <a:t>dema?</a:t>
            </a:r>
          </a:p>
          <a:p>
            <a:pPr marL="342900" indent="-342900" algn="l" rtl="0">
              <a:buFont typeface="+mj-lt"/>
              <a:buAutoNum type="arabicPeriod"/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Which one is more significant?</a:t>
            </a:r>
          </a:p>
          <a:p>
            <a:pPr algn="l" rtl="0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5229200"/>
            <a:ext cx="8352928" cy="13849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Dependent versus non-dependent edema.</a:t>
            </a:r>
          </a:p>
          <a:p>
            <a:pPr marL="342900" indent="-342900" algn="l" rtl="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Non-dependent edema is more significant.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2" y="1783766"/>
            <a:ext cx="2664296" cy="331236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72816"/>
            <a:ext cx="2736304" cy="33066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73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040560" cy="792088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2400" b="1" dirty="0" smtClean="0"/>
              <a:t>Slide no 2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38807"/>
            <a:ext cx="8826152" cy="5305776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109728" indent="0" algn="l" rtl="0">
              <a:buNone/>
            </a:pPr>
            <a:r>
              <a:rPr lang="en-US" sz="1800" dirty="0"/>
              <a:t> </a:t>
            </a:r>
            <a:endParaRPr lang="en-US" sz="1800" dirty="0" smtClean="0"/>
          </a:p>
          <a:p>
            <a:pPr marL="109728" indent="0" algn="l" rtl="0">
              <a:buNone/>
            </a:pP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95536" y="1772815"/>
            <a:ext cx="4176464" cy="48664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Wingdings" pitchFamily="2" charset="2"/>
              <a:buChar char="q"/>
            </a:pPr>
            <a:r>
              <a:rPr lang="en-US" sz="1600" b="1" dirty="0" smtClean="0">
                <a:solidFill>
                  <a:schemeClr val="tx1"/>
                </a:solidFill>
              </a:rPr>
              <a:t>Full the blanket with correct word?</a:t>
            </a:r>
          </a:p>
          <a:p>
            <a:pPr algn="l" rtl="0"/>
            <a:endParaRPr lang="en-US" sz="1600" b="1" dirty="0" smtClean="0">
              <a:solidFill>
                <a:schemeClr val="tx1"/>
              </a:solidFill>
            </a:endParaRPr>
          </a:p>
          <a:p>
            <a:pPr marL="342900" indent="-342900" algn="l" rtl="0">
              <a:buAutoNum type="arabicPeriod"/>
            </a:pPr>
            <a:r>
              <a:rPr lang="en-US" sz="1600" b="1" dirty="0" smtClean="0">
                <a:solidFill>
                  <a:schemeClr val="tx1"/>
                </a:solidFill>
              </a:rPr>
              <a:t>Patellar reflex is normally ……….                                 (present)</a:t>
            </a:r>
          </a:p>
          <a:p>
            <a:pPr marL="342900" indent="-342900" algn="l" rtl="0">
              <a:buAutoNum type="arabicPeriod"/>
            </a:pPr>
            <a:endParaRPr lang="en-US" sz="1600" b="1" dirty="0">
              <a:solidFill>
                <a:schemeClr val="tx1"/>
              </a:solidFill>
            </a:endParaRPr>
          </a:p>
          <a:p>
            <a:pPr marL="342900" indent="-342900" algn="l" rtl="0">
              <a:buAutoNum type="arabicPeriod"/>
            </a:pPr>
            <a:r>
              <a:rPr lang="en-US" sz="1600" b="1" dirty="0" smtClean="0">
                <a:solidFill>
                  <a:schemeClr val="tx1"/>
                </a:solidFill>
              </a:rPr>
              <a:t>In PE , patellar reflex is …………                     (exaggerated)</a:t>
            </a:r>
          </a:p>
          <a:p>
            <a:pPr marL="342900" indent="-342900" algn="l" rtl="0">
              <a:buAutoNum type="arabicPeriod"/>
            </a:pPr>
            <a:endParaRPr lang="en-US" sz="1600" b="1" dirty="0">
              <a:solidFill>
                <a:schemeClr val="tx1"/>
              </a:solidFill>
            </a:endParaRPr>
          </a:p>
          <a:p>
            <a:pPr marL="342900" indent="-342900" algn="l" rtl="0">
              <a:buAutoNum type="arabicPeriod"/>
            </a:pPr>
            <a:r>
              <a:rPr lang="en-US" sz="1600" b="1" dirty="0" smtClean="0">
                <a:solidFill>
                  <a:schemeClr val="tx1"/>
                </a:solidFill>
              </a:rPr>
              <a:t>If the woman on MgSO4 , the first sign of its toxicity is …………..                                            ( diminished or disappearance of patellar reflex)</a:t>
            </a:r>
          </a:p>
          <a:p>
            <a:pPr marL="342900" indent="-342900" algn="l" rtl="0">
              <a:buAutoNum type="arabicPeriod"/>
            </a:pPr>
            <a:endParaRPr lang="en-US" sz="1600" b="1" dirty="0">
              <a:solidFill>
                <a:schemeClr val="tx1"/>
              </a:solidFill>
            </a:endParaRPr>
          </a:p>
          <a:p>
            <a:pPr marL="342900" indent="-342900" algn="l" rtl="0">
              <a:buAutoNum type="arabicPeriod"/>
            </a:pP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5"/>
            <a:ext cx="3851920" cy="486645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58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040560" cy="792088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2400" b="1" dirty="0" smtClean="0"/>
              <a:t>Slide no 3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07600"/>
            <a:ext cx="8826152" cy="5305776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109728" indent="0" algn="l" rtl="0">
              <a:buNone/>
            </a:pPr>
            <a:r>
              <a:rPr lang="en-US" sz="1800" dirty="0"/>
              <a:t> </a:t>
            </a:r>
            <a:endParaRPr lang="en-US" sz="1800" dirty="0" smtClean="0"/>
          </a:p>
          <a:p>
            <a:pPr marL="109728" indent="0" algn="l" rtl="0">
              <a:buNone/>
            </a:pP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95536" y="1772816"/>
            <a:ext cx="4176464" cy="27363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Q1. name this test </a:t>
            </a:r>
          </a:p>
          <a:p>
            <a:pPr algn="l" rtl="0"/>
            <a:endParaRPr lang="en-US" b="1" dirty="0">
              <a:solidFill>
                <a:schemeClr val="tx1"/>
              </a:solidFill>
            </a:endParaRP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Q2. what is its importance in PE?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4653136"/>
            <a:ext cx="8352928" cy="20329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Clonus  test</a:t>
            </a: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b="1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The presence of clonus may indicate an increased risk of convulsions. </a:t>
            </a:r>
          </a:p>
          <a:p>
            <a:pPr marL="342900" indent="-342900" algn="l" rtl="0">
              <a:buAutoNum type="arabicPeriod"/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 algn="l" rtl="0">
              <a:buAutoNum type="arabicPeriod"/>
            </a:pP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96044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54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040560" cy="792088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2400" b="1" dirty="0" smtClean="0"/>
              <a:t>Slide no 4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38807"/>
            <a:ext cx="8826152" cy="5305776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109728" indent="0" algn="l" rtl="0">
              <a:buNone/>
            </a:pPr>
            <a:r>
              <a:rPr lang="en-US" sz="1800" dirty="0"/>
              <a:t> </a:t>
            </a:r>
            <a:endParaRPr lang="en-US" sz="1800" dirty="0" smtClean="0"/>
          </a:p>
          <a:p>
            <a:pPr marL="109728" indent="0" algn="l" rtl="0">
              <a:buNone/>
            </a:pP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95536" y="1772816"/>
            <a:ext cx="3312368" cy="24482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</a:rPr>
              <a:t>The following are antihypertensive drugs </a:t>
            </a:r>
          </a:p>
          <a:p>
            <a:pPr algn="l" rtl="0"/>
            <a:endParaRPr lang="en-US" b="1" dirty="0">
              <a:solidFill>
                <a:schemeClr val="tx1"/>
              </a:solidFill>
            </a:endParaRP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Q1. which one is recommended in PE?</a:t>
            </a:r>
          </a:p>
          <a:p>
            <a:pPr algn="l" rtl="0"/>
            <a:endParaRPr lang="en-US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Q2. Which one is contraindicated in PE?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4437112"/>
            <a:ext cx="3312368" cy="20882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b="1" dirty="0" smtClean="0">
              <a:solidFill>
                <a:schemeClr val="tx1"/>
              </a:solidFill>
            </a:endParaRPr>
          </a:p>
          <a:p>
            <a:pPr marL="342900" indent="-342900" algn="l" rtl="0">
              <a:buAutoNum type="arabicPeriod"/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 algn="l" rtl="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Q1. Labetalol &amp; Methyldopa </a:t>
            </a:r>
          </a:p>
          <a:p>
            <a:pPr marL="342900" indent="-342900" algn="l" rtl="0">
              <a:buAutoNum type="arabicPeriod"/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 algn="l" rtl="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Captopril is contraindicated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95984"/>
            <a:ext cx="2304256" cy="242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72816"/>
            <a:ext cx="2321297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12634"/>
            <a:ext cx="2448272" cy="211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265" y="4412634"/>
            <a:ext cx="2232248" cy="2040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2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040560" cy="792088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2400" b="1" dirty="0" smtClean="0"/>
              <a:t>Slide no 5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38807"/>
            <a:ext cx="8826152" cy="5305776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109728" indent="0" algn="l" rtl="0">
              <a:buNone/>
            </a:pPr>
            <a:r>
              <a:rPr lang="en-US" sz="1800" dirty="0"/>
              <a:t> </a:t>
            </a:r>
            <a:endParaRPr lang="en-US" sz="1800" dirty="0" smtClean="0"/>
          </a:p>
          <a:p>
            <a:pPr marL="109728" indent="0" algn="l" rtl="0">
              <a:buNone/>
            </a:pP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95536" y="1628800"/>
            <a:ext cx="5040560" cy="23762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Q1. give me 2 main indication of its use in obstetric ?</a:t>
            </a:r>
          </a:p>
          <a:p>
            <a:pPr algn="l" rtl="0"/>
            <a:endParaRPr lang="en-US" b="1" dirty="0">
              <a:solidFill>
                <a:schemeClr val="tx1"/>
              </a:solidFill>
            </a:endParaRP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Q2. how to monitor the patient when we use it ?</a:t>
            </a:r>
          </a:p>
          <a:p>
            <a:pPr algn="l" rtl="0"/>
            <a:endParaRPr lang="en-US" b="1" dirty="0">
              <a:solidFill>
                <a:schemeClr val="tx1"/>
              </a:solidFill>
            </a:endParaRP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Q3. what is its antidote?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4149080"/>
            <a:ext cx="8352928" cy="2537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1. 2 main indications are : </a:t>
            </a:r>
          </a:p>
          <a:p>
            <a:pPr marL="285750" indent="-285750" algn="l" rtl="0">
              <a:buFont typeface="Courier New" pitchFamily="49" charset="0"/>
              <a:buChar char="o"/>
            </a:pPr>
            <a:r>
              <a:rPr lang="en-US" b="1" dirty="0">
                <a:solidFill>
                  <a:schemeClr val="tx1"/>
                </a:solidFill>
              </a:rPr>
              <a:t>T</a:t>
            </a:r>
            <a:r>
              <a:rPr lang="en-US" b="1" dirty="0" smtClean="0">
                <a:solidFill>
                  <a:schemeClr val="tx1"/>
                </a:solidFill>
              </a:rPr>
              <a:t>reatment &amp; prevention of PE</a:t>
            </a:r>
          </a:p>
          <a:p>
            <a:pPr marL="285750" indent="-285750" algn="l" rtl="0"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1"/>
                </a:solidFill>
              </a:rPr>
              <a:t>In threatened preterm labour 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2. Monitoring by  :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3. antidote: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</a:rPr>
              <a:t>calcium gluconate10%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 10 ml over 10 min given iv. </a:t>
            </a:r>
          </a:p>
          <a:p>
            <a:pPr algn="l" rtl="0"/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2916411" cy="237626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6645" y="4437112"/>
            <a:ext cx="3591048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1.measuring its level in the blood </a:t>
            </a:r>
          </a:p>
          <a:p>
            <a:r>
              <a:rPr lang="en-US" dirty="0" smtClean="0"/>
              <a:t> 2.monitering the following</a:t>
            </a:r>
          </a:p>
          <a:p>
            <a:r>
              <a:rPr lang="en-US" dirty="0" smtClean="0"/>
              <a:t>        a) respiratory rate.</a:t>
            </a:r>
          </a:p>
          <a:p>
            <a:r>
              <a:rPr lang="en-US" dirty="0" smtClean="0"/>
              <a:t>        b) urine output.</a:t>
            </a:r>
          </a:p>
          <a:p>
            <a:r>
              <a:rPr lang="en-US" dirty="0" smtClean="0"/>
              <a:t>        c) patellar reflexes </a:t>
            </a:r>
            <a:endParaRPr lang="en-US" dirty="0"/>
          </a:p>
        </p:txBody>
      </p:sp>
      <p:sp>
        <p:nvSpPr>
          <p:cNvPr id="5" name="7-Point Star 4"/>
          <p:cNvSpPr/>
          <p:nvPr/>
        </p:nvSpPr>
        <p:spPr>
          <a:xfrm>
            <a:off x="3779912" y="5682952"/>
            <a:ext cx="1080120" cy="914400"/>
          </a:xfrm>
          <a:prstGeom prst="star7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Role of 10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7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040560" cy="792088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2400" b="1" dirty="0" smtClean="0"/>
              <a:t>Slide no 6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38807"/>
            <a:ext cx="8826152" cy="5305776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109728" indent="0" algn="l" rtl="0">
              <a:buNone/>
            </a:pPr>
            <a:r>
              <a:rPr lang="en-US" sz="1800" dirty="0"/>
              <a:t> </a:t>
            </a:r>
            <a:endParaRPr lang="en-US" sz="1800" dirty="0" smtClean="0"/>
          </a:p>
          <a:p>
            <a:pPr marL="109728" indent="0" algn="l" rtl="0">
              <a:buNone/>
            </a:pP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95536" y="1772816"/>
            <a:ext cx="3096344" cy="27363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</a:rPr>
              <a:t>Measurement of BP while the patient is lying in bed  </a:t>
            </a:r>
          </a:p>
          <a:p>
            <a:pPr marL="285750" indent="-285750" algn="l" rtl="0">
              <a:buFont typeface="Wingdings" pitchFamily="2" charset="2"/>
              <a:buChar char="Ø"/>
            </a:pP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 algn="l" rtl="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</a:rPr>
              <a:t>Which position is recommended &amp; </a:t>
            </a:r>
          </a:p>
          <a:p>
            <a:pPr marL="285750" indent="-285750" algn="l" rtl="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</a:rPr>
              <a:t>which one should be avoided &amp; why?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4653136"/>
            <a:ext cx="8352928" cy="20329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b="1" dirty="0">
              <a:solidFill>
                <a:schemeClr val="tx1"/>
              </a:solidFill>
            </a:endParaRPr>
          </a:p>
          <a:p>
            <a:pPr marL="342900" indent="-342900" algn="l" rtl="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Left lateral position is the best position to measure the BP while the patient lie in bed.</a:t>
            </a:r>
          </a:p>
          <a:p>
            <a:pPr marL="342900" indent="-342900" algn="l" rtl="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Supine position should be avoided to overcome the effect of gravid uterus on the IVC.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72816"/>
            <a:ext cx="4968552" cy="273630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68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040560" cy="792088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2400" b="1" dirty="0" smtClean="0"/>
              <a:t>Slide no 7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38807"/>
            <a:ext cx="8826152" cy="5305776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109728" indent="0" algn="l" rtl="0">
              <a:buNone/>
            </a:pPr>
            <a:r>
              <a:rPr lang="en-US" sz="1800" dirty="0"/>
              <a:t> </a:t>
            </a:r>
            <a:endParaRPr lang="en-US" sz="1800" dirty="0" smtClean="0"/>
          </a:p>
          <a:p>
            <a:pPr marL="109728" indent="0" algn="l" rtl="0">
              <a:buNone/>
            </a:pP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95536" y="1772816"/>
            <a:ext cx="4176464" cy="14401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</a:rPr>
              <a:t>In sitting position , what are important points you should consider in BP measurement 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3284984"/>
            <a:ext cx="4176464" cy="34011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+mj-lt"/>
              <a:buAutoNum type="arabicPeriod"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chemeClr val="tx1"/>
                </a:solidFill>
              </a:rPr>
              <a:t>Women should have their BP measured  after a period of rest in a quiet environment and be in a sitting position with their arm at the level of the heart using an appropriately sized cuff (ie, length 1.5 times the circumference of the arm).</a:t>
            </a:r>
          </a:p>
          <a:p>
            <a:pPr marL="342900" indent="-342900">
              <a:buFont typeface="+mj-lt"/>
              <a:buAutoNum type="arabicPeriod"/>
            </a:pPr>
            <a:endParaRPr lang="en-US" sz="1600" b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chemeClr val="tx1"/>
                </a:solidFill>
              </a:rPr>
              <a:t>Non severe elevated BP should be re-measured at the same visit, with at least a gap of 15 minutes from the first measurement</a:t>
            </a:r>
          </a:p>
          <a:p>
            <a:pPr marL="342900" indent="-342900">
              <a:buFont typeface="+mj-lt"/>
              <a:buAutoNum type="arabicPeriod"/>
            </a:pP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822105" cy="4814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17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040560" cy="792088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2400" b="1" dirty="0" smtClean="0"/>
              <a:t>Slide no 8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38807"/>
            <a:ext cx="8826152" cy="5305776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109728" indent="0" algn="l" rtl="0">
              <a:buNone/>
            </a:pPr>
            <a:r>
              <a:rPr lang="en-US" sz="1800" dirty="0"/>
              <a:t> </a:t>
            </a:r>
            <a:endParaRPr lang="en-US" sz="1800" dirty="0" smtClean="0"/>
          </a:p>
          <a:p>
            <a:pPr marL="109728" indent="0" algn="l" rtl="0">
              <a:buNone/>
            </a:pP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251520" y="1628800"/>
            <a:ext cx="3672408" cy="23762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Wingdings" pitchFamily="2" charset="2"/>
              <a:buChar char="q"/>
            </a:pPr>
            <a:r>
              <a:rPr lang="en-US" sz="1600" b="1" dirty="0" smtClean="0">
                <a:solidFill>
                  <a:schemeClr val="tx1"/>
                </a:solidFill>
              </a:rPr>
              <a:t>23 years old primigravida woman on her 36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1600" b="1" dirty="0" smtClean="0">
                <a:solidFill>
                  <a:schemeClr val="tx1"/>
                </a:solidFill>
              </a:rPr>
              <a:t> weeks of gestation &amp; known to be PE case on antihypertensive drug</a:t>
            </a:r>
          </a:p>
          <a:p>
            <a:pPr marL="342900" indent="-342900" algn="l" rtl="0">
              <a:buFont typeface="+mj-lt"/>
              <a:buAutoNum type="arabicPeriod"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en-US" sz="1600" b="1" dirty="0" smtClean="0">
                <a:solidFill>
                  <a:schemeClr val="tx1"/>
                </a:solidFill>
              </a:rPr>
              <a:t>What is the complication of PE seen in this slide 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1600" b="1" dirty="0" smtClean="0">
                <a:solidFill>
                  <a:schemeClr val="tx1"/>
                </a:solidFill>
              </a:rPr>
              <a:t>What are the major risk of this condition (mention 3)?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520" y="4077072"/>
            <a:ext cx="3672408" cy="24482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b="1" dirty="0">
              <a:solidFill>
                <a:schemeClr val="tx1"/>
              </a:solidFill>
            </a:endParaRPr>
          </a:p>
          <a:p>
            <a:pPr marL="342900" indent="-342900" algn="l" rtl="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Abruptio-placentae</a:t>
            </a:r>
          </a:p>
          <a:p>
            <a:pPr marL="342900" indent="-342900" algn="l" rtl="0">
              <a:buAutoNum type="arabicPeriod"/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 algn="l" rtl="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Maternal &amp; fetal risk</a:t>
            </a:r>
          </a:p>
          <a:p>
            <a:pPr marL="285750" indent="-285750" algn="l" rtl="0"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1"/>
                </a:solidFill>
              </a:rPr>
              <a:t>Hypovolemic shock</a:t>
            </a:r>
          </a:p>
          <a:p>
            <a:pPr marL="285750" indent="-285750" algn="l" rtl="0"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1"/>
                </a:solidFill>
              </a:rPr>
              <a:t>DIC</a:t>
            </a:r>
          </a:p>
          <a:p>
            <a:pPr marL="285750" indent="-285750" algn="l" rtl="0"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1"/>
                </a:solidFill>
              </a:rPr>
              <a:t>Fetal distress &amp; death </a:t>
            </a:r>
          </a:p>
          <a:p>
            <a:pPr marL="342900" indent="-342900" algn="l" rtl="0">
              <a:buAutoNum type="arabicPeriod"/>
            </a:pP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28800"/>
            <a:ext cx="4752528" cy="489654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32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040560" cy="792088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2400" b="1" dirty="0" smtClean="0"/>
              <a:t>Slide no 9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38807"/>
            <a:ext cx="8826152" cy="5305776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109728" indent="0" algn="l" rtl="0">
              <a:buNone/>
            </a:pPr>
            <a:r>
              <a:rPr lang="en-US" sz="1800" dirty="0"/>
              <a:t> </a:t>
            </a:r>
            <a:endParaRPr lang="en-US" sz="1800" dirty="0" smtClean="0"/>
          </a:p>
          <a:p>
            <a:pPr marL="109728" indent="0" algn="l" rtl="0">
              <a:buNone/>
            </a:pP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95536" y="1628800"/>
            <a:ext cx="3888432" cy="31683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Wingdings" pitchFamily="2" charset="2"/>
              <a:buChar char="q"/>
            </a:pPr>
            <a:r>
              <a:rPr lang="en-US" sz="1600" b="1" dirty="0" smtClean="0">
                <a:solidFill>
                  <a:schemeClr val="tx1"/>
                </a:solidFill>
              </a:rPr>
              <a:t>34 years old women in her 36 weeks of gestation, she is known to be hypertensive from her first trimester</a:t>
            </a:r>
          </a:p>
          <a:p>
            <a:pPr marL="285750" indent="-285750" algn="l" rtl="0"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tx1"/>
                </a:solidFill>
              </a:rPr>
              <a:t>On examination of symphyseal – fundal height it goes  with 32 weeks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1600" b="1" dirty="0" smtClean="0">
                <a:solidFill>
                  <a:schemeClr val="tx1"/>
                </a:solidFill>
              </a:rPr>
              <a:t>What are the possible causes 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1600" b="1" dirty="0" smtClean="0">
                <a:solidFill>
                  <a:schemeClr val="tx1"/>
                </a:solidFill>
              </a:rPr>
              <a:t>What are the further investigation you should send?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1600" b="1" dirty="0" smtClean="0">
                <a:solidFill>
                  <a:schemeClr val="tx1"/>
                </a:solidFill>
              </a:rPr>
              <a:t>What is the type of hypertension in this scenario?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536" y="4852390"/>
            <a:ext cx="8424936" cy="17449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C</a:t>
            </a:r>
            <a:r>
              <a:rPr lang="en-US" b="1" dirty="0" smtClean="0">
                <a:solidFill>
                  <a:schemeClr val="tx1"/>
                </a:solidFill>
              </a:rPr>
              <a:t>auses: Oligohydramnious , IUGR</a:t>
            </a:r>
          </a:p>
          <a:p>
            <a:pPr marL="342900" indent="-342900" algn="l" rtl="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Investigation for assessment of fetal wellbeing </a:t>
            </a:r>
          </a:p>
          <a:p>
            <a:pPr marL="285750" indent="-285750" algn="l" rtl="0"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1"/>
                </a:solidFill>
              </a:rPr>
              <a:t>CTG</a:t>
            </a:r>
          </a:p>
          <a:p>
            <a:pPr marL="285750" indent="-285750" algn="l" rtl="0"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1"/>
                </a:solidFill>
              </a:rPr>
              <a:t>Obstetric US  - BPP + Doppler 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3. Chronic hypertension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439248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05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040560" cy="792088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2400" b="1" dirty="0" smtClean="0"/>
              <a:t>Slide no 10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38807"/>
            <a:ext cx="8826152" cy="5305776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109728" indent="0" algn="l" rtl="0">
              <a:buNone/>
            </a:pPr>
            <a:r>
              <a:rPr lang="en-US" sz="1800" dirty="0"/>
              <a:t> </a:t>
            </a:r>
            <a:endParaRPr lang="en-US" sz="1800" dirty="0" smtClean="0"/>
          </a:p>
          <a:p>
            <a:pPr marL="109728" indent="0" algn="l" rtl="0">
              <a:buNone/>
            </a:pP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95536" y="1628800"/>
            <a:ext cx="4032448" cy="31683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Q1. What does this slide show?</a:t>
            </a:r>
          </a:p>
          <a:p>
            <a:pPr algn="l" rtl="0"/>
            <a:endParaRPr lang="en-US" b="1" dirty="0">
              <a:solidFill>
                <a:schemeClr val="tx1"/>
              </a:solidFill>
            </a:endParaRP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Q2. How do you do it correctly in clinical practice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536" y="4852390"/>
            <a:ext cx="8424936" cy="17449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Pitting edema </a:t>
            </a:r>
          </a:p>
          <a:p>
            <a:pPr marL="342900" indent="-342900" algn="l" rtl="0">
              <a:buAutoNum type="arabicPeriod"/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 algn="l" rtl="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Press on the shaft of tibia in its lower 1/3 for at least 30 sec.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1628800"/>
            <a:ext cx="421246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59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151710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800" b="1" dirty="0" smtClean="0"/>
              <a:t>23 year old primigravida woman attend ANC for regular check – up</a:t>
            </a:r>
            <a:br>
              <a:rPr lang="en-US" sz="1800" b="1" dirty="0" smtClean="0"/>
            </a:br>
            <a:r>
              <a:rPr lang="en-US" sz="1800" b="1" dirty="0" smtClean="0"/>
              <a:t>accidently her blood pressure shows to be 150/100 mmHg.</a:t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Q1. What are the most important points in the history that you should consider ?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72240"/>
            <a:ext cx="8712968" cy="432511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n-US" sz="1800" b="1" u="sng" dirty="0" smtClean="0"/>
              <a:t>Focused History :</a:t>
            </a:r>
          </a:p>
          <a:p>
            <a:pPr>
              <a:buFont typeface="Wingdings" pitchFamily="2" charset="2"/>
              <a:buChar char="Ø"/>
            </a:pPr>
            <a:endParaRPr lang="en-US" sz="1800" dirty="0"/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When she discovered she is Hypertensive ( At which weeks of Gestation ) ?</a:t>
            </a:r>
          </a:p>
          <a:p>
            <a:pPr>
              <a:buFont typeface="Courier New" pitchFamily="49" charset="0"/>
              <a:buChar char="o"/>
            </a:pPr>
            <a:endParaRPr lang="en-US" sz="1800" dirty="0"/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At which weeks of gestation she discovered to be hypertensive?</a:t>
            </a:r>
          </a:p>
          <a:p>
            <a:pPr>
              <a:buFont typeface="Courier New" pitchFamily="49" charset="0"/>
              <a:buChar char="o"/>
            </a:pPr>
            <a:endParaRPr lang="en-US" sz="1800" dirty="0"/>
          </a:p>
          <a:p>
            <a:pPr>
              <a:buFont typeface="Courier New" pitchFamily="49" charset="0"/>
              <a:buChar char="o"/>
            </a:pPr>
            <a:r>
              <a:rPr lang="en-US" sz="1800" dirty="0" smtClean="0"/>
              <a:t> &lt; than 20 weeks </a:t>
            </a:r>
            <a:r>
              <a:rPr lang="en-US" sz="1800" dirty="0" smtClean="0">
                <a:latin typeface="Times New Roman"/>
                <a:cs typeface="Times New Roman"/>
              </a:rPr>
              <a:t>→ Chronic Hypertension </a:t>
            </a:r>
            <a:endParaRPr lang="en-US" sz="1800" dirty="0" smtClean="0"/>
          </a:p>
          <a:p>
            <a:pPr marL="109728" indent="0">
              <a:buNone/>
            </a:pPr>
            <a:r>
              <a:rPr lang="en-US" sz="1800" dirty="0" smtClean="0"/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en-US" sz="1800" dirty="0" smtClean="0"/>
              <a:t> ≥ 20 weeks          </a:t>
            </a:r>
            <a:r>
              <a:rPr lang="en-US" sz="1800" dirty="0" smtClean="0">
                <a:latin typeface="Times New Roman"/>
                <a:cs typeface="Times New Roman"/>
              </a:rPr>
              <a:t>→  Hypertension related to pregnancy ( GHT or PE )</a:t>
            </a:r>
            <a:endParaRPr lang="en-US" sz="1800" dirty="0" smtClean="0"/>
          </a:p>
          <a:p>
            <a:pPr marL="452628" indent="-342900">
              <a:buFont typeface="+mj-lt"/>
              <a:buAutoNum type="arabicPeriod"/>
            </a:pPr>
            <a:endParaRPr lang="en-US" sz="1800" dirty="0" smtClean="0"/>
          </a:p>
          <a:p>
            <a:pPr marL="109728" indent="0">
              <a:buNone/>
            </a:pPr>
            <a:endParaRPr lang="en-US" sz="1800" dirty="0" smtClean="0"/>
          </a:p>
          <a:p>
            <a:pPr marL="109728" indent="0">
              <a:buNone/>
            </a:pPr>
            <a:endParaRPr lang="en-US" sz="1800" dirty="0" smtClean="0"/>
          </a:p>
          <a:p>
            <a:pPr marL="109728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2172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040560" cy="792088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2400" b="1" dirty="0" smtClean="0"/>
              <a:t>Slide no 11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38807"/>
            <a:ext cx="8826152" cy="5305776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109728" indent="0" algn="l" rtl="0">
              <a:buNone/>
            </a:pPr>
            <a:r>
              <a:rPr lang="en-US" sz="1800" dirty="0"/>
              <a:t> </a:t>
            </a:r>
            <a:endParaRPr lang="en-US" sz="1800" dirty="0" smtClean="0"/>
          </a:p>
          <a:p>
            <a:pPr marL="109728" indent="0" algn="l" rtl="0">
              <a:buNone/>
            </a:pP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95536" y="1628800"/>
            <a:ext cx="4032448" cy="28083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Q1. name this instrument ?</a:t>
            </a:r>
          </a:p>
          <a:p>
            <a:pPr algn="l" rtl="0"/>
            <a:endParaRPr lang="en-US" b="1" dirty="0">
              <a:solidFill>
                <a:schemeClr val="tx1"/>
              </a:solidFill>
            </a:endParaRP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Q2. when to use it in PE </a:t>
            </a:r>
            <a:endParaRPr lang="en-US" b="1" dirty="0">
              <a:solidFill>
                <a:schemeClr val="tx1"/>
              </a:solidFill>
            </a:endParaRPr>
          </a:p>
          <a:p>
            <a:pPr algn="l" rtl="0"/>
            <a:endParaRPr lang="en-US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Q3. when to remove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536" y="4581128"/>
            <a:ext cx="8424936" cy="20162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1.Indwelling  Foley s  catheter </a:t>
            </a:r>
          </a:p>
          <a:p>
            <a:pPr algn="l" rtl="0"/>
            <a:endParaRPr lang="en-US" b="1" dirty="0">
              <a:solidFill>
                <a:schemeClr val="tx1"/>
              </a:solidFill>
            </a:endParaRP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2. In sever PE to monitor urine output especially woman on MgSO4</a:t>
            </a:r>
          </a:p>
          <a:p>
            <a:pPr algn="l" rtl="0"/>
            <a:endParaRPr lang="en-US" b="1" dirty="0">
              <a:solidFill>
                <a:schemeClr val="tx1"/>
              </a:solidFill>
            </a:endParaRP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3. When the woman condition is stable and after discontinuation of     MgSO4 </a:t>
            </a:r>
          </a:p>
          <a:p>
            <a:pPr algn="l" rtl="0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1628800"/>
            <a:ext cx="414046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57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040560" cy="792088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2400" b="1" dirty="0" smtClean="0"/>
              <a:t>Slide no 12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38807"/>
            <a:ext cx="8826152" cy="5305776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109728" indent="0" algn="l" rtl="0">
              <a:buNone/>
            </a:pPr>
            <a:r>
              <a:rPr lang="en-US" sz="1800" dirty="0"/>
              <a:t> </a:t>
            </a:r>
            <a:endParaRPr lang="en-US" sz="1800" dirty="0" smtClean="0"/>
          </a:p>
          <a:p>
            <a:pPr marL="109728" indent="0" algn="l" rtl="0">
              <a:buNone/>
            </a:pP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95536" y="1628799"/>
            <a:ext cx="4212468" cy="28083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</a:rPr>
              <a:t>23 Years old woman presented to ER with headache &amp; blurring of vision ; measurement of BP shows 170/110 </a:t>
            </a:r>
          </a:p>
          <a:p>
            <a:pPr marL="342900" indent="-342900" algn="l" rtl="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You are measuring what in this case ?</a:t>
            </a:r>
          </a:p>
          <a:p>
            <a:pPr marL="342900" indent="-342900" algn="l" rtl="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If the test was positive , what type of hypertension it will be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536" y="4581128"/>
            <a:ext cx="8424936" cy="20162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b="1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urine dipstick test for  protein in urine 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Positive protein in urine  indicate that the type of hypertension in preeclampsia.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799"/>
            <a:ext cx="4032448" cy="28083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04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040560" cy="792088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2400" b="1" dirty="0" smtClean="0"/>
              <a:t>Slide no 13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38807"/>
            <a:ext cx="8826152" cy="530577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109728" indent="0" algn="l" rtl="0">
              <a:buNone/>
            </a:pPr>
            <a:r>
              <a:rPr lang="en-US" sz="1800" dirty="0"/>
              <a:t> </a:t>
            </a:r>
            <a:endParaRPr lang="en-US" sz="1800" dirty="0" smtClean="0"/>
          </a:p>
          <a:p>
            <a:pPr marL="109728" indent="0" algn="l" rtl="0">
              <a:buNone/>
            </a:pP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95536" y="1628799"/>
            <a:ext cx="3456384" cy="49685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</a:rPr>
              <a:t>25 years old primipara woman , she delivered vaginally before 2 hrs., she was known case of PE on antihypertensive drug: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What type of PPH she developed?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What is the main cause of it ?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What are the recommended uterotonic drugs to be used 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What are the contraindicated one 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74882"/>
            <a:ext cx="2330202" cy="2330181"/>
          </a:xfrm>
          <a:prstGeom prst="rect">
            <a:avLst/>
          </a:prstGeom>
          <a:noFill/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507" y="4113075"/>
            <a:ext cx="2273693" cy="2295525"/>
          </a:xfrm>
          <a:prstGeom prst="rect">
            <a:avLst/>
          </a:prstGeom>
          <a:noFill/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82" y="1674883"/>
            <a:ext cx="2302418" cy="2330181"/>
          </a:xfrm>
          <a:prstGeom prst="rect">
            <a:avLst/>
          </a:prstGeom>
          <a:noFill/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829" y="4113075"/>
            <a:ext cx="2303589" cy="2295525"/>
          </a:xfrm>
          <a:prstGeom prst="rect">
            <a:avLst/>
          </a:prstGeom>
          <a:noFill/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1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040560" cy="792088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2400" b="1" dirty="0" smtClean="0"/>
              <a:t>Slide no 13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38807"/>
            <a:ext cx="8826152" cy="530577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109728" indent="0" algn="l" rtl="0">
              <a:buNone/>
            </a:pPr>
            <a:r>
              <a:rPr lang="en-US" sz="1800" dirty="0"/>
              <a:t> </a:t>
            </a:r>
            <a:endParaRPr lang="en-US" sz="1800" dirty="0" smtClean="0"/>
          </a:p>
          <a:p>
            <a:pPr marL="109728" indent="0" algn="l" rtl="0">
              <a:buNone/>
            </a:pP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95536" y="1628799"/>
            <a:ext cx="3456384" cy="49685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</a:rPr>
              <a:t>25 years old primipara woman , she delivered vaginally before 2 hrs., she was known case of PE on antihypertensive drug: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What type of PPH she developed?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What is the main cause of it ?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What are the recommended uterotonic drugs to be used 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What are the contraindicated one 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74882"/>
            <a:ext cx="2330202" cy="2330181"/>
          </a:xfrm>
          <a:prstGeom prst="rect">
            <a:avLst/>
          </a:prstGeom>
          <a:noFill/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507" y="4113075"/>
            <a:ext cx="2273693" cy="2295525"/>
          </a:xfrm>
          <a:prstGeom prst="rect">
            <a:avLst/>
          </a:prstGeom>
          <a:noFill/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82" y="1674883"/>
            <a:ext cx="2302418" cy="2330181"/>
          </a:xfrm>
          <a:prstGeom prst="rect">
            <a:avLst/>
          </a:prstGeom>
          <a:noFill/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829" y="4113075"/>
            <a:ext cx="2303589" cy="2295525"/>
          </a:xfrm>
          <a:prstGeom prst="rect">
            <a:avLst/>
          </a:prstGeom>
          <a:noFill/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4509313" y="2492896"/>
            <a:ext cx="2765270" cy="1656184"/>
          </a:xfrm>
          <a:prstGeom prst="wedgeRoundRectCallout">
            <a:avLst>
              <a:gd name="adj1" fmla="val -86093"/>
              <a:gd name="adj2" fmla="val 35081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Primary PPH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AutoShape 2" descr="Misoprostol 200mg Cheap &amp; Quality Drugstore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0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040560" cy="792088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2400" b="1" dirty="0" smtClean="0"/>
              <a:t>Slide no 13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38807"/>
            <a:ext cx="8826152" cy="530577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109728" indent="0" algn="l" rtl="0">
              <a:buNone/>
            </a:pPr>
            <a:r>
              <a:rPr lang="en-US" sz="1800" dirty="0"/>
              <a:t> </a:t>
            </a:r>
            <a:endParaRPr lang="en-US" sz="1800" dirty="0" smtClean="0"/>
          </a:p>
          <a:p>
            <a:pPr marL="109728" indent="0" algn="l" rtl="0">
              <a:buNone/>
            </a:pP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95536" y="1628799"/>
            <a:ext cx="3456384" cy="49685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</a:rPr>
              <a:t>25 years old primipara woman , she delivered vaginally before 2 hrs., she was known case of PE on antihypertensive drug: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What type of PPH she developed?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What is the main cause of it ?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What are the recommended uterotonic drugs to be used 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What are the contraindicated one 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74882"/>
            <a:ext cx="2330202" cy="2330181"/>
          </a:xfrm>
          <a:prstGeom prst="rect">
            <a:avLst/>
          </a:prstGeom>
          <a:noFill/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507" y="4113075"/>
            <a:ext cx="2273693" cy="2295525"/>
          </a:xfrm>
          <a:prstGeom prst="rect">
            <a:avLst/>
          </a:prstGeom>
          <a:noFill/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82" y="1674883"/>
            <a:ext cx="2302418" cy="2330181"/>
          </a:xfrm>
          <a:prstGeom prst="rect">
            <a:avLst/>
          </a:prstGeom>
          <a:noFill/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829" y="4113075"/>
            <a:ext cx="2303589" cy="2295525"/>
          </a:xfrm>
          <a:prstGeom prst="rect">
            <a:avLst/>
          </a:prstGeom>
          <a:noFill/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4572000" y="3068960"/>
            <a:ext cx="2765270" cy="1656184"/>
          </a:xfrm>
          <a:prstGeom prst="wedgeRoundRectCallout">
            <a:avLst>
              <a:gd name="adj1" fmla="val -86093"/>
              <a:gd name="adj2" fmla="val 35081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Uterine inertia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AutoShape 2" descr="Misoprostol 200mg Cheap &amp; Quality Drugstore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6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040560" cy="792088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2400" b="1" dirty="0" smtClean="0"/>
              <a:t>Slide no 13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38807"/>
            <a:ext cx="8826152" cy="530577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109728" indent="0" algn="l" rtl="0">
              <a:buNone/>
            </a:pPr>
            <a:r>
              <a:rPr lang="en-US" sz="1800" dirty="0"/>
              <a:t> </a:t>
            </a:r>
            <a:endParaRPr lang="en-US" sz="1800" dirty="0" smtClean="0"/>
          </a:p>
          <a:p>
            <a:pPr marL="109728" indent="0" algn="l" rtl="0">
              <a:buNone/>
            </a:pP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95536" y="1628799"/>
            <a:ext cx="3456384" cy="49685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</a:rPr>
              <a:t>25 years old primipara woman , she delivered vaginally before 2 hrs., she was known case of PE on antihypertensive drug: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What type of PPH she developed?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What is the main cause of it ?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What are the recommended uterotonic drugs to be used 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What are the contraindicated one 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74882"/>
            <a:ext cx="2330202" cy="2330181"/>
          </a:xfrm>
          <a:prstGeom prst="rect">
            <a:avLst/>
          </a:prstGeom>
          <a:noFill/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507" y="4113075"/>
            <a:ext cx="2273693" cy="2295525"/>
          </a:xfrm>
          <a:prstGeom prst="rect">
            <a:avLst/>
          </a:prstGeom>
          <a:noFill/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82" y="1674883"/>
            <a:ext cx="2302418" cy="2330181"/>
          </a:xfrm>
          <a:prstGeom prst="rect">
            <a:avLst/>
          </a:prstGeom>
          <a:noFill/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829" y="4113075"/>
            <a:ext cx="2303589" cy="2295525"/>
          </a:xfrm>
          <a:prstGeom prst="rect">
            <a:avLst/>
          </a:prstGeom>
          <a:noFill/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Misoprostol 200mg Cheap &amp; Quality Drugstore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75326" y="4674840"/>
            <a:ext cx="3232577" cy="105841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615" y="3068959"/>
            <a:ext cx="108585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17" y="5457580"/>
            <a:ext cx="108585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8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040560" cy="792088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2400" b="1" dirty="0" smtClean="0"/>
              <a:t>Slide no 13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38807"/>
            <a:ext cx="8826152" cy="530577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109728" indent="0" algn="l" rtl="0">
              <a:buNone/>
            </a:pPr>
            <a:r>
              <a:rPr lang="en-US" sz="1800" dirty="0"/>
              <a:t> </a:t>
            </a:r>
            <a:endParaRPr lang="en-US" sz="1800" dirty="0" smtClean="0"/>
          </a:p>
          <a:p>
            <a:pPr marL="109728" indent="0" algn="l" rtl="0">
              <a:buNone/>
            </a:pP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95536" y="1628799"/>
            <a:ext cx="3456384" cy="49685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</a:rPr>
              <a:t>25 years old primipara woman , she delivered vaginally before 2 hrs., she was known case of PE on antihypertensive drug: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What type of PPH she developed?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What is the main cause of it ?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What are the recommended uterotonic drugs to be used 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What are the contraindicated one 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74882"/>
            <a:ext cx="2330202" cy="2330181"/>
          </a:xfrm>
          <a:prstGeom prst="rect">
            <a:avLst/>
          </a:prstGeom>
          <a:noFill/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507" y="4113075"/>
            <a:ext cx="2273693" cy="2295525"/>
          </a:xfrm>
          <a:prstGeom prst="rect">
            <a:avLst/>
          </a:prstGeom>
          <a:noFill/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82" y="1674883"/>
            <a:ext cx="2302418" cy="2330181"/>
          </a:xfrm>
          <a:prstGeom prst="rect">
            <a:avLst/>
          </a:prstGeom>
          <a:noFill/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829" y="4113075"/>
            <a:ext cx="2303589" cy="2295525"/>
          </a:xfrm>
          <a:prstGeom prst="rect">
            <a:avLst/>
          </a:prstGeom>
          <a:noFill/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Misoprostol 200mg Cheap &amp; Quality Drugstore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95536" y="5733256"/>
            <a:ext cx="3232577" cy="86409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823" y="2813743"/>
            <a:ext cx="1343595" cy="119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988" y="5260836"/>
            <a:ext cx="1512168" cy="110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50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040560" cy="792088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2400" b="1" dirty="0" smtClean="0"/>
              <a:t>Slide no 14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38807"/>
            <a:ext cx="8826152" cy="5305776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109728" indent="0" algn="l" rtl="0">
              <a:buNone/>
            </a:pPr>
            <a:r>
              <a:rPr lang="en-US" sz="1800" dirty="0"/>
              <a:t> </a:t>
            </a:r>
            <a:endParaRPr lang="en-US" sz="1800" dirty="0" smtClean="0"/>
          </a:p>
          <a:p>
            <a:pPr marL="109728" indent="0" algn="l" rtl="0">
              <a:buNone/>
            </a:pP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95536" y="1628799"/>
            <a:ext cx="4212468" cy="28083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</a:rPr>
              <a:t>Q1. what does this slide show?</a:t>
            </a:r>
          </a:p>
          <a:p>
            <a:pPr marL="285750" indent="-285750" algn="l" rtl="0">
              <a:buFont typeface="Wingdings" pitchFamily="2" charset="2"/>
              <a:buChar char="q"/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 algn="l" rtl="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</a:rPr>
              <a:t>Q2. if emergency CS is decided for sever PE patient , can we use it ?</a:t>
            </a:r>
          </a:p>
          <a:p>
            <a:pPr marL="285750" indent="-285750" algn="l" rtl="0">
              <a:buFont typeface="Wingdings" pitchFamily="2" charset="2"/>
              <a:buChar char="q"/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 algn="l" rtl="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</a:rPr>
              <a:t>What are the contraindications of its use in PE woman?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536" y="4581128"/>
            <a:ext cx="8424936" cy="20162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Regional ( spinal anesthesia)</a:t>
            </a:r>
          </a:p>
          <a:p>
            <a:pPr marL="342900" indent="-342900" algn="l" rtl="0">
              <a:buAutoNum type="arabicPeriod"/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 algn="l" rtl="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In PE patient , this type of anesthesia is recommended provided there was no contraindications for its use </a:t>
            </a:r>
          </a:p>
          <a:p>
            <a:pPr marL="342900" indent="-342900" algn="l" rtl="0">
              <a:buAutoNum type="arabicPeriod"/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 algn="l" rtl="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Coagulopathy &amp; low platelet count ( less than 80,000)</a:t>
            </a:r>
          </a:p>
          <a:p>
            <a:pPr marL="342900" indent="-342900" algn="l" rtl="0">
              <a:buAutoNum type="arabicPeriod"/>
            </a:pP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799"/>
            <a:ext cx="3960440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73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040560" cy="792088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2400" b="1" dirty="0" smtClean="0"/>
              <a:t>Slide no 15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38807"/>
            <a:ext cx="8826152" cy="5305776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109728" indent="0" algn="l" rtl="0">
              <a:buNone/>
            </a:pPr>
            <a:r>
              <a:rPr lang="en-US" sz="1800" dirty="0"/>
              <a:t> </a:t>
            </a:r>
            <a:endParaRPr lang="en-US" sz="1800" dirty="0" smtClean="0"/>
          </a:p>
          <a:p>
            <a:pPr marL="109728" indent="0" algn="l" rtl="0">
              <a:buNone/>
            </a:pP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95536" y="1628799"/>
            <a:ext cx="4212468" cy="30963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Wingdings" pitchFamily="2" charset="2"/>
              <a:buChar char="q"/>
            </a:pP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 algn="l" rtl="0">
              <a:buFont typeface="Wingdings" pitchFamily="2" charset="2"/>
              <a:buChar char="q"/>
            </a:pP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 algn="l" rtl="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</a:rPr>
              <a:t>25 years old pregnant lady with sever  uncontrolled PE  &amp; on her 37 weeks of gestation , Emergency CS decided for her since the cervix was un- ripe .</a:t>
            </a:r>
          </a:p>
          <a:p>
            <a:pPr marL="285750" indent="-285750" algn="l" rtl="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</a:rPr>
              <a:t>Investigation shows platelet count 50,000 cell / cmm</a:t>
            </a:r>
          </a:p>
          <a:p>
            <a:pPr marL="285750" indent="-285750" algn="l" rtl="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</a:rPr>
              <a:t>Anesthetist decide to give her this type of anesthesia </a:t>
            </a:r>
          </a:p>
          <a:p>
            <a:pPr marL="285750" indent="-285750" algn="l" rtl="0">
              <a:buFont typeface="Wingdings" pitchFamily="2" charset="2"/>
              <a:buChar char="Ø"/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 algn="l" rtl="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</a:rPr>
              <a:t>Do you agree ?</a:t>
            </a:r>
          </a:p>
          <a:p>
            <a:pPr marL="285750" indent="-285750" algn="l" rtl="0">
              <a:buFont typeface="Wingdings" pitchFamily="2" charset="2"/>
              <a:buChar char="Ø"/>
            </a:pPr>
            <a:endParaRPr lang="en-US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536" y="4797152"/>
            <a:ext cx="8424936" cy="1800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en-US" b="1" dirty="0">
                <a:solidFill>
                  <a:schemeClr val="tx1"/>
                </a:solidFill>
              </a:rPr>
              <a:t>In PE patient , this type of anesthesia is recommended provided there was no contraindications for its use </a:t>
            </a: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1"/>
                </a:solidFill>
              </a:rPr>
              <a:t>Contraindications : Coagulopathy </a:t>
            </a:r>
            <a:r>
              <a:rPr lang="en-US" b="1" dirty="0">
                <a:solidFill>
                  <a:schemeClr val="tx1"/>
                </a:solidFill>
              </a:rPr>
              <a:t>&amp; low platelet count ( less than 80,000)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799"/>
            <a:ext cx="4104456" cy="309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1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040560" cy="792088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2400" b="1" dirty="0" smtClean="0"/>
              <a:t>Slide no </a:t>
            </a:r>
            <a:r>
              <a:rPr lang="en-US" sz="2400" b="1" dirty="0" smtClean="0"/>
              <a:t>15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38807"/>
            <a:ext cx="8826152" cy="5305776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109728" indent="0" algn="l" rtl="0">
              <a:buNone/>
            </a:pPr>
            <a:r>
              <a:rPr lang="en-US" sz="1800" dirty="0"/>
              <a:t> </a:t>
            </a:r>
            <a:endParaRPr lang="en-US" sz="1800" dirty="0" smtClean="0"/>
          </a:p>
          <a:p>
            <a:pPr marL="109728" indent="0" algn="l" rtl="0">
              <a:buNone/>
            </a:pP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95536" y="1628799"/>
            <a:ext cx="4212468" cy="30963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Wingdings" pitchFamily="2" charset="2"/>
              <a:buChar char="q"/>
            </a:pP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 algn="l" rtl="0">
              <a:buFont typeface="Wingdings" pitchFamily="2" charset="2"/>
              <a:buChar char="q"/>
            </a:pP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 algn="l" rtl="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</a:rPr>
              <a:t>25 years old pregnant lady with sever  uncontrolled PE  &amp; on her 37 weeks of gestation , Emergency CS decided for her since the cervix was un- ripe .</a:t>
            </a:r>
          </a:p>
          <a:p>
            <a:pPr marL="285750" indent="-285750" algn="l" rtl="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</a:rPr>
              <a:t>Investigation shows platelet count 50,000 cell / cmm</a:t>
            </a:r>
          </a:p>
          <a:p>
            <a:pPr marL="285750" indent="-285750" algn="l" rtl="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</a:rPr>
              <a:t>Anesthetist decide to give her this type of anesthesia </a:t>
            </a:r>
          </a:p>
          <a:p>
            <a:pPr marL="285750" indent="-285750" algn="l" rtl="0">
              <a:buFont typeface="Wingdings" pitchFamily="2" charset="2"/>
              <a:buChar char="Ø"/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 algn="l" rtl="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</a:rPr>
              <a:t>Do you agree ?</a:t>
            </a:r>
          </a:p>
          <a:p>
            <a:pPr marL="285750" indent="-285750" algn="l" rtl="0">
              <a:buFont typeface="Wingdings" pitchFamily="2" charset="2"/>
              <a:buChar char="Ø"/>
            </a:pPr>
            <a:endParaRPr lang="en-US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536" y="4797152"/>
            <a:ext cx="8424936" cy="1800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en-US" b="1" dirty="0">
                <a:solidFill>
                  <a:schemeClr val="tx1"/>
                </a:solidFill>
              </a:rPr>
              <a:t>In PE patient , this type of anesthesia is recommended provided there was no contraindications for its use </a:t>
            </a: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1"/>
                </a:solidFill>
              </a:rPr>
              <a:t>Contraindications : Coagulopathy </a:t>
            </a:r>
            <a:r>
              <a:rPr lang="en-US" b="1" dirty="0">
                <a:solidFill>
                  <a:schemeClr val="tx1"/>
                </a:solidFill>
              </a:rPr>
              <a:t>&amp; low platelet count ( less than 80,000)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799"/>
            <a:ext cx="4104456" cy="309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50" y="2169074"/>
            <a:ext cx="3492388" cy="228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51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151710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800" b="1" dirty="0" smtClean="0"/>
              <a:t>23 year old primigravida woman attend ANC for regular check – up</a:t>
            </a:r>
            <a:br>
              <a:rPr lang="en-US" sz="1800" b="1" dirty="0" smtClean="0"/>
            </a:br>
            <a:r>
              <a:rPr lang="en-US" sz="1800" b="1" dirty="0" smtClean="0"/>
              <a:t>accidently her blood pressure shows to be 150/100 mmHg.</a:t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Q1. What are the most important points in the history that you should consider ?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72240"/>
            <a:ext cx="8712968" cy="432511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1800" b="1" dirty="0" smtClean="0"/>
          </a:p>
          <a:p>
            <a:pPr>
              <a:buFont typeface="Wingdings" pitchFamily="2" charset="2"/>
              <a:buChar char="q"/>
            </a:pPr>
            <a:r>
              <a:rPr lang="en-US" sz="1800" b="1" u="sng" dirty="0" smtClean="0"/>
              <a:t>Focused History :</a:t>
            </a:r>
          </a:p>
          <a:p>
            <a:pPr>
              <a:buFont typeface="Wingdings" pitchFamily="2" charset="2"/>
              <a:buChar char="Ø"/>
            </a:pPr>
            <a:endParaRPr lang="en-US" sz="1800" b="1" dirty="0"/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When she discovered she is Hypertensive ( At which weeks of Gestation ) ?</a:t>
            </a:r>
          </a:p>
          <a:p>
            <a:pPr marL="452628" indent="-342900">
              <a:buFont typeface="+mj-lt"/>
              <a:buAutoNum type="arabicPeriod"/>
            </a:pPr>
            <a:endParaRPr lang="en-US" sz="1800" b="1" dirty="0" smtClean="0"/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How she discovered she is Hypertensive?</a:t>
            </a:r>
          </a:p>
          <a:p>
            <a:pPr marL="452628" indent="-342900">
              <a:buFont typeface="+mj-lt"/>
              <a:buAutoNum type="arabicPeriod"/>
            </a:pPr>
            <a:endParaRPr lang="en-US" sz="1800" b="1" dirty="0" smtClean="0"/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Type of Hypertension </a:t>
            </a:r>
          </a:p>
          <a:p>
            <a:pPr marL="452628" indent="-342900">
              <a:buFont typeface="+mj-lt"/>
              <a:buAutoNum type="arabicPeriod"/>
            </a:pPr>
            <a:endParaRPr lang="en-US" sz="1800" b="1" dirty="0" smtClean="0"/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Severity of hypertension (Maternal condition &amp; fetal condition )</a:t>
            </a:r>
          </a:p>
          <a:p>
            <a:pPr>
              <a:buFont typeface="Courier New" pitchFamily="49" charset="0"/>
              <a:buChar char="o"/>
            </a:pPr>
            <a:endParaRPr lang="en-US" sz="1800" b="1" dirty="0" smtClean="0"/>
          </a:p>
          <a:p>
            <a:pPr marL="109728" indent="0">
              <a:buNone/>
            </a:pPr>
            <a:endParaRPr lang="en-US" sz="18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395536" y="3827124"/>
            <a:ext cx="8352928" cy="9144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4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Thank You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b="1" dirty="0" smtClean="0"/>
              <a:t>Q &amp; 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2719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151710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800" b="1" dirty="0" smtClean="0"/>
              <a:t>23 year old primigravida woman attend ANC for regular check – up</a:t>
            </a:r>
            <a:br>
              <a:rPr lang="en-US" sz="1800" b="1" dirty="0" smtClean="0"/>
            </a:br>
            <a:r>
              <a:rPr lang="en-US" sz="1800" b="1" dirty="0" smtClean="0"/>
              <a:t>accidently her blood pressure shows to be 150/100 mmHg.</a:t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Q1. What are the most important points in the history that you should consider ?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72240"/>
            <a:ext cx="8712968" cy="432511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endParaRPr lang="en-US" sz="1800" b="1" dirty="0" smtClean="0"/>
          </a:p>
          <a:p>
            <a:pPr>
              <a:buFont typeface="Wingdings" pitchFamily="2" charset="2"/>
              <a:buChar char="q"/>
            </a:pPr>
            <a:r>
              <a:rPr lang="en-US" sz="1800" b="1" u="sng" dirty="0" smtClean="0"/>
              <a:t>Focused History :</a:t>
            </a:r>
          </a:p>
          <a:p>
            <a:pPr>
              <a:buFont typeface="Wingdings" pitchFamily="2" charset="2"/>
              <a:buChar char="Ø"/>
            </a:pPr>
            <a:endParaRPr lang="en-US" sz="1800" b="1" dirty="0"/>
          </a:p>
          <a:p>
            <a:pPr marL="109728" indent="0">
              <a:buNone/>
            </a:pPr>
            <a:r>
              <a:rPr lang="en-US" sz="1800" b="1" dirty="0" smtClean="0"/>
              <a:t>2. How she discovered she is Hypertensive?</a:t>
            </a:r>
          </a:p>
          <a:p>
            <a:pPr>
              <a:buFont typeface="Courier New" pitchFamily="49" charset="0"/>
              <a:buChar char="o"/>
            </a:pPr>
            <a:endParaRPr lang="en-US" sz="1800" b="1" dirty="0" smtClean="0"/>
          </a:p>
          <a:p>
            <a:pPr>
              <a:buFont typeface="Courier New" pitchFamily="49" charset="0"/>
              <a:buChar char="o"/>
            </a:pPr>
            <a:r>
              <a:rPr lang="en-US" sz="1800" b="1" dirty="0" smtClean="0"/>
              <a:t>Accidently  while she has visiting her doctor or during ANC</a:t>
            </a:r>
          </a:p>
          <a:p>
            <a:pPr marL="109728" indent="0">
              <a:buNone/>
            </a:pPr>
            <a:endParaRPr lang="en-US" sz="1800" b="1" dirty="0" smtClean="0"/>
          </a:p>
          <a:p>
            <a:pPr>
              <a:buFont typeface="Courier New" pitchFamily="49" charset="0"/>
              <a:buChar char="o"/>
            </a:pPr>
            <a:r>
              <a:rPr lang="en-US" sz="1800" b="1" dirty="0" smtClean="0"/>
              <a:t>Maternal symptoms or signs: </a:t>
            </a:r>
          </a:p>
          <a:p>
            <a:pPr>
              <a:buFont typeface="Wingdings" pitchFamily="2" charset="2"/>
              <a:buChar char="ü"/>
            </a:pPr>
            <a:endParaRPr lang="en-US" sz="1500" b="1" dirty="0" smtClean="0"/>
          </a:p>
          <a:p>
            <a:pPr>
              <a:buFont typeface="Wingdings" pitchFamily="2" charset="2"/>
              <a:buChar char="ü"/>
            </a:pPr>
            <a:r>
              <a:rPr lang="en-US" sz="1500" b="1" dirty="0" smtClean="0"/>
              <a:t>Headache </a:t>
            </a:r>
          </a:p>
          <a:p>
            <a:pPr>
              <a:buFont typeface="Wingdings" pitchFamily="2" charset="2"/>
              <a:buChar char="ü"/>
            </a:pPr>
            <a:r>
              <a:rPr lang="en-US" sz="1500" b="1" dirty="0" smtClean="0"/>
              <a:t>Blurring of vision </a:t>
            </a:r>
          </a:p>
          <a:p>
            <a:pPr>
              <a:buFont typeface="Wingdings" pitchFamily="2" charset="2"/>
              <a:buChar char="ü"/>
            </a:pPr>
            <a:r>
              <a:rPr lang="en-US" sz="1500" b="1" dirty="0" smtClean="0"/>
              <a:t>Nausea  &amp;/or Vomiting </a:t>
            </a:r>
          </a:p>
          <a:p>
            <a:pPr>
              <a:buFont typeface="Wingdings" pitchFamily="2" charset="2"/>
              <a:buChar char="ü"/>
            </a:pPr>
            <a:r>
              <a:rPr lang="en-US" sz="1500" b="1" dirty="0" smtClean="0"/>
              <a:t>Chest pain or SOB</a:t>
            </a:r>
          </a:p>
          <a:p>
            <a:pPr>
              <a:buFont typeface="Wingdings" pitchFamily="2" charset="2"/>
              <a:buChar char="ü"/>
            </a:pPr>
            <a:r>
              <a:rPr lang="en-US" sz="1500" b="1" dirty="0"/>
              <a:t> </a:t>
            </a:r>
            <a:r>
              <a:rPr lang="en-US" sz="1500" b="1" dirty="0" smtClean="0"/>
              <a:t>Epigastric pain  or Right t hypochonderial pain </a:t>
            </a:r>
          </a:p>
          <a:p>
            <a:pPr>
              <a:buFont typeface="Wingdings" pitchFamily="2" charset="2"/>
              <a:buChar char="ü"/>
            </a:pPr>
            <a:r>
              <a:rPr lang="en-US" sz="1500" b="1" dirty="0"/>
              <a:t> A</a:t>
            </a:r>
            <a:r>
              <a:rPr lang="en-US" sz="1500" b="1" dirty="0" smtClean="0"/>
              <a:t>bdominal pain </a:t>
            </a:r>
          </a:p>
          <a:p>
            <a:pPr>
              <a:buFont typeface="Wingdings" pitchFamily="2" charset="2"/>
              <a:buChar char="ü"/>
            </a:pPr>
            <a:r>
              <a:rPr lang="en-US" sz="1500" b="1" dirty="0"/>
              <a:t> </a:t>
            </a:r>
            <a:r>
              <a:rPr lang="en-US" sz="1500" b="1" dirty="0" smtClean="0"/>
              <a:t>Decrease urine output </a:t>
            </a:r>
          </a:p>
          <a:p>
            <a:pPr>
              <a:buFont typeface="Wingdings" pitchFamily="2" charset="2"/>
              <a:buChar char="ü"/>
            </a:pPr>
            <a:r>
              <a:rPr lang="en-US" sz="1500" b="1" dirty="0"/>
              <a:t> </a:t>
            </a:r>
            <a:r>
              <a:rPr lang="en-US" sz="1500" b="1" dirty="0" smtClean="0"/>
              <a:t>Generalized &amp; /or  non – dependent oedema</a:t>
            </a:r>
          </a:p>
          <a:p>
            <a:pPr marL="452628" indent="-342900">
              <a:buFont typeface="+mj-lt"/>
              <a:buAutoNum type="arabicPeriod"/>
            </a:pPr>
            <a:endParaRPr lang="en-US" sz="1800" b="1" dirty="0" smtClean="0"/>
          </a:p>
          <a:p>
            <a:pPr marL="109728" indent="0">
              <a:buNone/>
            </a:pPr>
            <a:endParaRPr lang="en-US" sz="1800" b="1" dirty="0" smtClean="0"/>
          </a:p>
          <a:p>
            <a:pPr marL="109728" indent="0"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94590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151710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800" b="1" dirty="0" smtClean="0"/>
              <a:t>23 year old primigravida woman attend ANC for regular check – up</a:t>
            </a:r>
            <a:br>
              <a:rPr lang="en-US" sz="1800" b="1" dirty="0" smtClean="0"/>
            </a:br>
            <a:r>
              <a:rPr lang="en-US" sz="1800" b="1" dirty="0" smtClean="0"/>
              <a:t>accidently her blood pressure shows to be 150/100 mmHg.</a:t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Q1. What are the most important points in the history that you should consider ?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72240"/>
            <a:ext cx="8712968" cy="432511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sz="1800" b="1" dirty="0" smtClean="0"/>
          </a:p>
          <a:p>
            <a:pPr>
              <a:buFont typeface="Wingdings" pitchFamily="2" charset="2"/>
              <a:buChar char="q"/>
            </a:pPr>
            <a:r>
              <a:rPr lang="en-US" sz="1800" b="1" u="sng" dirty="0" smtClean="0"/>
              <a:t>Focused History :</a:t>
            </a:r>
          </a:p>
          <a:p>
            <a:pPr>
              <a:buFont typeface="Wingdings" pitchFamily="2" charset="2"/>
              <a:buChar char="Ø"/>
            </a:pPr>
            <a:endParaRPr lang="en-US" sz="1800" b="1" dirty="0"/>
          </a:p>
          <a:p>
            <a:pPr marL="109728" indent="0">
              <a:buNone/>
            </a:pPr>
            <a:r>
              <a:rPr lang="en-US" sz="1800" b="1" dirty="0" smtClean="0"/>
              <a:t>2. How she discovered she is Hypertensive?</a:t>
            </a:r>
          </a:p>
          <a:p>
            <a:pPr>
              <a:buFont typeface="Courier New" pitchFamily="49" charset="0"/>
              <a:buChar char="o"/>
            </a:pPr>
            <a:endParaRPr lang="en-US" sz="1800" b="1" dirty="0" smtClean="0"/>
          </a:p>
          <a:p>
            <a:pPr>
              <a:buFont typeface="Courier New" pitchFamily="49" charset="0"/>
              <a:buChar char="o"/>
            </a:pPr>
            <a:r>
              <a:rPr lang="en-US" sz="1800" b="1" dirty="0" smtClean="0"/>
              <a:t>Accidently  while she has visiting her doctor or during ANC</a:t>
            </a:r>
          </a:p>
          <a:p>
            <a:pPr>
              <a:buFont typeface="Courier New" pitchFamily="49" charset="0"/>
              <a:buChar char="o"/>
            </a:pPr>
            <a:endParaRPr lang="en-US" sz="1800" b="1" dirty="0" smtClean="0"/>
          </a:p>
          <a:p>
            <a:pPr>
              <a:buFont typeface="Courier New" pitchFamily="49" charset="0"/>
              <a:buChar char="o"/>
            </a:pPr>
            <a:r>
              <a:rPr lang="en-US" sz="1800" b="1" dirty="0" smtClean="0"/>
              <a:t> Maternal symptoms or signs </a:t>
            </a:r>
          </a:p>
          <a:p>
            <a:pPr>
              <a:buFont typeface="Courier New" pitchFamily="49" charset="0"/>
              <a:buChar char="o"/>
            </a:pPr>
            <a:endParaRPr lang="en-US" sz="1800" b="1" dirty="0" smtClean="0"/>
          </a:p>
          <a:p>
            <a:pPr>
              <a:buFont typeface="Courier New" pitchFamily="49" charset="0"/>
              <a:buChar char="o"/>
            </a:pPr>
            <a:r>
              <a:rPr lang="en-US" sz="1800" b="1" dirty="0" smtClean="0"/>
              <a:t>Fetal symptoms or signs </a:t>
            </a:r>
          </a:p>
          <a:p>
            <a:pPr>
              <a:buFont typeface="Wingdings" pitchFamily="2" charset="2"/>
              <a:buChar char="ü"/>
            </a:pPr>
            <a:r>
              <a:rPr lang="en-US" sz="1800" b="1" dirty="0"/>
              <a:t> </a:t>
            </a:r>
            <a:r>
              <a:rPr lang="en-US" sz="1400" b="1" dirty="0" smtClean="0"/>
              <a:t>decrease fetal movement </a:t>
            </a:r>
          </a:p>
          <a:p>
            <a:pPr>
              <a:buFont typeface="Wingdings" pitchFamily="2" charset="2"/>
              <a:buChar char="ü"/>
            </a:pPr>
            <a:r>
              <a:rPr lang="en-US" sz="1400" b="1" dirty="0"/>
              <a:t> </a:t>
            </a:r>
            <a:r>
              <a:rPr lang="en-US" sz="1400" b="1" dirty="0" smtClean="0"/>
              <a:t>US report show :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Oligohydramnious 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IUGR </a:t>
            </a:r>
          </a:p>
          <a:p>
            <a:pPr marL="109728" indent="0">
              <a:buNone/>
            </a:pPr>
            <a:endParaRPr lang="en-US" sz="1800" b="1" dirty="0" smtClean="0"/>
          </a:p>
          <a:p>
            <a:pPr marL="109728" indent="0">
              <a:buNone/>
            </a:pPr>
            <a:endParaRPr lang="en-US" sz="1800" b="1" dirty="0" smtClean="0"/>
          </a:p>
          <a:p>
            <a:pPr marL="109728" indent="0">
              <a:buNone/>
            </a:pPr>
            <a:endParaRPr lang="en-US" sz="1800" b="1" dirty="0" smtClean="0"/>
          </a:p>
          <a:p>
            <a:pPr marL="109728" indent="0"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43444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151710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800" b="1" dirty="0" smtClean="0"/>
              <a:t>23 year old primigravida woman attend ANC for regular check – up</a:t>
            </a:r>
            <a:br>
              <a:rPr lang="en-US" sz="1800" b="1" dirty="0" smtClean="0"/>
            </a:br>
            <a:r>
              <a:rPr lang="en-US" sz="1800" b="1" dirty="0" smtClean="0"/>
              <a:t>accidently her blood pressure shows to be 150/100 mmHg.</a:t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Q1. What are the most important points in the history that you should consider ?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72240"/>
            <a:ext cx="8712968" cy="432511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1800" b="1" dirty="0" smtClean="0"/>
          </a:p>
          <a:p>
            <a:pPr>
              <a:buFont typeface="Wingdings" pitchFamily="2" charset="2"/>
              <a:buChar char="q"/>
            </a:pPr>
            <a:r>
              <a:rPr lang="en-US" sz="1800" b="1" u="sng" dirty="0" smtClean="0"/>
              <a:t>Focused History :</a:t>
            </a:r>
          </a:p>
          <a:p>
            <a:pPr>
              <a:buFont typeface="Wingdings" pitchFamily="2" charset="2"/>
              <a:buChar char="Ø"/>
            </a:pPr>
            <a:endParaRPr lang="en-US" sz="1800" b="1" dirty="0"/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When she discovered she is Hypertensive ( At which weeks of Gestation ) ?</a:t>
            </a:r>
          </a:p>
          <a:p>
            <a:pPr marL="452628" indent="-342900">
              <a:buFont typeface="+mj-lt"/>
              <a:buAutoNum type="arabicPeriod"/>
            </a:pPr>
            <a:endParaRPr lang="en-US" sz="1800" b="1" dirty="0" smtClean="0"/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How she discovered she is Hypertensive?</a:t>
            </a:r>
          </a:p>
          <a:p>
            <a:pPr marL="452628" indent="-342900">
              <a:buFont typeface="+mj-lt"/>
              <a:buAutoNum type="arabicPeriod"/>
            </a:pPr>
            <a:endParaRPr lang="en-US" sz="1800" b="1" dirty="0" smtClean="0"/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Type of Hypertension </a:t>
            </a:r>
          </a:p>
          <a:p>
            <a:pPr marL="452628" indent="-342900">
              <a:buFont typeface="+mj-lt"/>
              <a:buAutoNum type="arabicPeriod"/>
            </a:pPr>
            <a:endParaRPr lang="en-US" sz="1800" b="1" dirty="0" smtClean="0"/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Severity of hypertension (Maternal condition &amp; fetal condition )</a:t>
            </a:r>
          </a:p>
          <a:p>
            <a:pPr>
              <a:buFont typeface="Courier New" pitchFamily="49" charset="0"/>
              <a:buChar char="o"/>
            </a:pPr>
            <a:endParaRPr lang="en-US" sz="1800" b="1" dirty="0" smtClean="0"/>
          </a:p>
          <a:p>
            <a:pPr marL="109728" indent="0">
              <a:buNone/>
            </a:pPr>
            <a:endParaRPr lang="en-US" sz="18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395536" y="4653136"/>
            <a:ext cx="8352928" cy="6480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151710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800" b="1" dirty="0" smtClean="0"/>
              <a:t>23 year old primigravida woman attend ANC for regular check – up</a:t>
            </a:r>
            <a:br>
              <a:rPr lang="en-US" sz="1800" b="1" dirty="0" smtClean="0"/>
            </a:br>
            <a:r>
              <a:rPr lang="en-US" sz="1800" b="1" dirty="0" smtClean="0"/>
              <a:t>accidently her blood pressure shows to be 150/100 mmHg.</a:t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Q1. What are the most important points in the history that you should consider ?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72240"/>
            <a:ext cx="8712968" cy="432511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1800" b="1" dirty="0" smtClean="0"/>
          </a:p>
          <a:p>
            <a:pPr>
              <a:buFont typeface="Wingdings" pitchFamily="2" charset="2"/>
              <a:buChar char="q"/>
            </a:pPr>
            <a:r>
              <a:rPr lang="en-US" sz="1800" b="1" u="sng" dirty="0" smtClean="0"/>
              <a:t>Focused History :</a:t>
            </a:r>
            <a:endParaRPr lang="en-US" sz="1800" b="1" dirty="0" smtClean="0"/>
          </a:p>
          <a:p>
            <a:pPr marL="452628" indent="-342900">
              <a:buFont typeface="+mj-lt"/>
              <a:buAutoNum type="arabicPeriod"/>
            </a:pPr>
            <a:endParaRPr lang="en-US" sz="1800" b="1" dirty="0" smtClean="0"/>
          </a:p>
          <a:p>
            <a:pPr marL="109728" indent="0">
              <a:buNone/>
            </a:pPr>
            <a:r>
              <a:rPr lang="en-US" sz="1800" b="1" dirty="0" smtClean="0"/>
              <a:t>3. Type of Hypertension  </a:t>
            </a:r>
          </a:p>
          <a:p>
            <a:pPr marL="109728" indent="0">
              <a:buNone/>
            </a:pPr>
            <a:endParaRPr lang="en-US" sz="1800" b="1" dirty="0"/>
          </a:p>
          <a:p>
            <a:pPr>
              <a:buFont typeface="Wingdings" pitchFamily="2" charset="2"/>
              <a:buChar char="Ø"/>
            </a:pPr>
            <a:r>
              <a:rPr lang="en-US" sz="1800" b="1" dirty="0" smtClean="0"/>
              <a:t> Less than 20 weeks </a:t>
            </a:r>
            <a:r>
              <a:rPr lang="en-US" sz="1800" b="1" dirty="0" smtClean="0">
                <a:cs typeface="Times New Roman"/>
              </a:rPr>
              <a:t>→ </a:t>
            </a:r>
            <a:r>
              <a:rPr lang="en-US" sz="1800" b="1" dirty="0">
                <a:cs typeface="Times New Roman"/>
              </a:rPr>
              <a:t>C</a:t>
            </a:r>
            <a:r>
              <a:rPr lang="en-US" sz="1800" b="1" dirty="0" smtClean="0">
                <a:cs typeface="Times New Roman"/>
              </a:rPr>
              <a:t>hronic hypertension </a:t>
            </a:r>
          </a:p>
          <a:p>
            <a:pPr>
              <a:buFont typeface="Wingdings" pitchFamily="2" charset="2"/>
              <a:buChar char="Ø"/>
            </a:pPr>
            <a:endParaRPr lang="en-US" sz="1800" b="1" dirty="0">
              <a:cs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en-US" sz="1800" b="1" dirty="0" smtClean="0"/>
              <a:t>20 weeks pregnancy &amp; above  </a:t>
            </a:r>
            <a:r>
              <a:rPr lang="en-US" sz="1800" b="1" dirty="0" smtClean="0">
                <a:cs typeface="Times New Roman"/>
              </a:rPr>
              <a:t>→ </a:t>
            </a:r>
            <a:r>
              <a:rPr lang="en-US" sz="1800" b="1" dirty="0" smtClean="0"/>
              <a:t>Send for Protein in urine </a:t>
            </a:r>
          </a:p>
          <a:p>
            <a:pPr>
              <a:buFont typeface="Wingdings" pitchFamily="2" charset="2"/>
              <a:buChar char="Ø"/>
            </a:pPr>
            <a:endParaRPr lang="en-US" sz="1800" b="1" dirty="0"/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/>
              <a:t>Positive </a:t>
            </a:r>
            <a:r>
              <a:rPr lang="en-US" sz="1800" b="1" dirty="0" smtClean="0">
                <a:cs typeface="Times New Roman"/>
              </a:rPr>
              <a:t>→ PE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800" b="1" dirty="0" smtClean="0">
                <a:cs typeface="Times New Roman"/>
              </a:rPr>
              <a:t>Negative → Gestational hypertension ( Pregnancy Induced Hypertension = PIH)</a:t>
            </a:r>
            <a:endParaRPr lang="en-US" sz="1800" b="1" dirty="0" smtClean="0"/>
          </a:p>
          <a:p>
            <a:pPr marL="109728" indent="0">
              <a:buNone/>
            </a:pPr>
            <a:endParaRPr lang="en-US" sz="1800" b="1" dirty="0" smtClean="0"/>
          </a:p>
          <a:p>
            <a:pPr>
              <a:buFont typeface="Courier New" pitchFamily="49" charset="0"/>
              <a:buChar char="o"/>
            </a:pPr>
            <a:endParaRPr lang="en-US" sz="1800" b="1" dirty="0" smtClean="0"/>
          </a:p>
          <a:p>
            <a:pPr marL="109728" indent="0"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64536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2176</TotalTime>
  <Words>2984</Words>
  <Application>Microsoft Office PowerPoint</Application>
  <PresentationFormat>On-screen Show (4:3)</PresentationFormat>
  <Paragraphs>584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Urban</vt:lpstr>
      <vt:lpstr>Hypertensive disorders during pregnancy  case – based discussion  </vt:lpstr>
      <vt:lpstr>23 year old primigravida woman attend ANC for regular                                       check – up accidently her blood pressure shows to be  150/100 mmHg.   Q1. What are the most important points in the history that you should consider ?</vt:lpstr>
      <vt:lpstr>23 year old primigravida woman attend ANC for regular check – up accidently her blood pressure shows to be 150/100 mmHg.  Q1. What are the most important points in the history that you should consider ?</vt:lpstr>
      <vt:lpstr>23 year old primigravida woman attend ANC for regular check – up accidently her blood pressure shows to be 150/100 mmHg.  Q1. What are the most important points in the history that you should consider ?</vt:lpstr>
      <vt:lpstr>23 year old primigravida woman attend ANC for regular check – up accidently her blood pressure shows to be 150/100 mmHg.  Q1. What are the most important points in the history that you should consider ?</vt:lpstr>
      <vt:lpstr>23 year old primigravida woman attend ANC for regular check – up accidently her blood pressure shows to be 150/100 mmHg.  Q1. What are the most important points in the history that you should consider ?</vt:lpstr>
      <vt:lpstr>23 year old primigravida woman attend ANC for regular check – up accidently her blood pressure shows to be 150/100 mmHg.  Q1. What are the most important points in the history that you should consider ?</vt:lpstr>
      <vt:lpstr>23 year old primigravida woman attend ANC for regular check – up accidently her blood pressure shows to be 150/100 mmHg.  Q1. What are the most important points in the history that you should consider ?</vt:lpstr>
      <vt:lpstr>23 year old primigravida woman attend ANC for regular check – up accidently her blood pressure shows to be 150/100 mmHg.  Q1. What are the most important points in the history that you should consider ?</vt:lpstr>
      <vt:lpstr>23 year old primigravida woman attend ANC for regular check – up accidently her blood pressure shows to be 150/100 mmHg.  Q1. What are the most important points in the history that you should consider ?</vt:lpstr>
      <vt:lpstr>23 year old primigravida woman attend ANC for regular check – up accidently her blood pressure shows to be 150/100 mmHg.  Q1. What are the most important points in the history that you should consider ?</vt:lpstr>
      <vt:lpstr>23 year old primigravida woman attend ANC for regular check – up accidently her blood pressure shows to be 150/100 mmHg.  Q1. What are the most important points in the history that you should consider ?</vt:lpstr>
      <vt:lpstr>23 year old primigravida woman attend ANC for regular check – up accidently her blood pressure shows to be 150/100 mmHg.  Q1. What are the most important points in the history that you should consider ?</vt:lpstr>
      <vt:lpstr>23 year old primigravida woman attend ANC for regular check – up accidently her blood pressure shows to be 150/100 mmHg.  Q1. What are the most important points in the history that you should consider ?</vt:lpstr>
      <vt:lpstr>23 year old primigravida woman attend ANC for regular check – up accidently her blood pressure shows to be 150/100 mmHg.  Q1. What are the most important points in the history that you should consider ?</vt:lpstr>
      <vt:lpstr>23 year old primigravida woman attend ANC for regular check – up accidently her blood pressure shows to be 150/100 mmHg.  Q1. What are the most important points in the history that you should consider ?</vt:lpstr>
      <vt:lpstr>23 year old primigravida woman attend ANC for regular check – up accidently her blood pressure shows to be 150/100 mmHg.  Q1. What are the most important points in the history that you should consider ?</vt:lpstr>
      <vt:lpstr>23 year old primigravida woman attend ANC for regular check – up accidently her blood pressure shows to be 150/100 mmHg.  Q1. What are the most important points in the history that you should consider ?</vt:lpstr>
      <vt:lpstr>23 year old primigravida woman attend ANC for regular check – up accidently her blood pressure shows to be 150/100 mmHg.  Q1. What are the most important points in the history that you should consider ?</vt:lpstr>
      <vt:lpstr>     23 year old primigravida woman attend ANC for regular check – up accidently her blood pressure shows to be 150/100 mmHg. She was at her 36 weeks of gestation  Q2. What is the most important investigation you will send her &amp; Why ?</vt:lpstr>
      <vt:lpstr>23 year old primigravida woman attend ANC for regular check – up accidently her blood pressure shows to be 150/100 mmHg. Q3. The result of protein in urine was positive :  What is the type of hypertension &amp; what is its severity? What is its severity ? What is your drug of choice if you decide to start antihypertensive drug to her? </vt:lpstr>
      <vt:lpstr>26 year old primigravida woman presented to ER with history of tonic – clonic convulsion.  She was pregnant in her 34 weeks gestation  her blood pressure at the time of arrival was 170/110   1. What is your diagnosis? 2. What are your immediate managements  3. Is there any place for continuation of pregnancy ?</vt:lpstr>
      <vt:lpstr>26 year old primigravida woman presented to ER with history of tonic – clonic convulsion.  She was pregnant in her 34 weeks gestation  her blood pressure at the time of arrival was 170/110   1. What is your diagnosis? 2. What are your immediate managements  3. Is there any place for continuation of pregnancy ? 4. What is your mode of delivery? </vt:lpstr>
      <vt:lpstr>26 year old primigravida woman presented to ER with history of tonic – clonic convulsion.  She was pregnant in her 34 weeks gestation  her blood pressure at the time of arrival was 170/110   1. What is your diagnosis? 2. What are your immediate managements  3. Is there any place for continuation of pregnancy ? 4. What is your mode of delivery? 5. What type of anesthesia you recommend for delivery?</vt:lpstr>
      <vt:lpstr>32 year old primigravida woman in her 32 weeks of pregnancy attend the ER with sever headache &amp; blurring of vision of 2hrs duration. Her BP was 150/100 mmHg   We send for IX which showed  Hb 7.8g/dl platelet count 80,000 c/cmm SGOT &amp; SGPT  double increased  protein in urine +++ </vt:lpstr>
      <vt:lpstr>25 year old primigravida woman attend the ER with sever abdominal pain &amp; slight vaginal bleeding  patient looks pale , sweaty  O/E = her BP on arrival was 110/80 mmHg PR 120bpm &amp; difficult to be felt Abdominal examination showed tense , tender abdomen with difficult to feel fetal part &amp; FH was not detected  </vt:lpstr>
      <vt:lpstr>25 year old primigravida woman attend the ER with sever abdominal pain &amp; slight vaginal bleeding  patient looks pale , sweaty  O/E = her BP on arrival was 110/80 mmHg PR 120bpm &amp; difficult to be felt Abdominal examination showed tense , tender abdomen with difficult to feel fetal part &amp; FH was not detected  </vt:lpstr>
      <vt:lpstr>25 year old primigravida woman attend the ER with sever abdominal pain &amp; slight vaginal bleeding  patient looks pale , sweaty  O/E = her BP on arrival was 110/80 mmHg PR 120bpm &amp; difficult to be felt Abdominal examination showed tense , tender abdomen with difficult to feel fetal part &amp; FH was not detected  </vt:lpstr>
      <vt:lpstr>Hypertensive disorders during pregnancy  Slide – Exam  </vt:lpstr>
      <vt:lpstr>Slide no 1</vt:lpstr>
      <vt:lpstr>Slide no 2</vt:lpstr>
      <vt:lpstr>Slide no 3</vt:lpstr>
      <vt:lpstr>Slide no 4</vt:lpstr>
      <vt:lpstr>Slide no 5</vt:lpstr>
      <vt:lpstr>Slide no 6</vt:lpstr>
      <vt:lpstr>Slide no 7</vt:lpstr>
      <vt:lpstr>Slide no 8</vt:lpstr>
      <vt:lpstr>Slide no 9</vt:lpstr>
      <vt:lpstr>Slide no 10</vt:lpstr>
      <vt:lpstr>Slide no 11</vt:lpstr>
      <vt:lpstr>Slide no 12</vt:lpstr>
      <vt:lpstr>Slide no 13</vt:lpstr>
      <vt:lpstr>Slide no 13</vt:lpstr>
      <vt:lpstr>Slide no 13</vt:lpstr>
      <vt:lpstr>Slide no 13</vt:lpstr>
      <vt:lpstr>Slide no 13</vt:lpstr>
      <vt:lpstr>Slide no 14</vt:lpstr>
      <vt:lpstr>Slide no 15</vt:lpstr>
      <vt:lpstr>Slide no 15</vt:lpstr>
      <vt:lpstr>Thank You  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Hypertensive disorders during pregnancy  case – based discussion</dc:title>
  <dc:creator>fadia</dc:creator>
  <cp:lastModifiedBy>Rev.1</cp:lastModifiedBy>
  <cp:revision>57</cp:revision>
  <dcterms:created xsi:type="dcterms:W3CDTF">2022-04-05T17:14:28Z</dcterms:created>
  <dcterms:modified xsi:type="dcterms:W3CDTF">2023-01-11T21:56:21Z</dcterms:modified>
</cp:coreProperties>
</file>