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308" r:id="rId2"/>
    <p:sldId id="309" r:id="rId3"/>
    <p:sldId id="311" r:id="rId4"/>
    <p:sldId id="312" r:id="rId5"/>
    <p:sldId id="313" r:id="rId6"/>
    <p:sldId id="314" r:id="rId7"/>
    <p:sldId id="315" r:id="rId8"/>
    <p:sldId id="316" r:id="rId9"/>
    <p:sldId id="317" r:id="rId10"/>
    <p:sldId id="327" r:id="rId11"/>
    <p:sldId id="318" r:id="rId12"/>
    <p:sldId id="319" r:id="rId13"/>
    <p:sldId id="321" r:id="rId14"/>
    <p:sldId id="320" r:id="rId15"/>
    <p:sldId id="322" r:id="rId16"/>
    <p:sldId id="323" r:id="rId17"/>
    <p:sldId id="324" r:id="rId18"/>
    <p:sldId id="325" r:id="rId19"/>
    <p:sldId id="326"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5" r:id="rId37"/>
    <p:sldId id="346" r:id="rId38"/>
    <p:sldId id="344" r:id="rId39"/>
    <p:sldId id="347" r:id="rId40"/>
    <p:sldId id="348" r:id="rId41"/>
    <p:sldId id="360" r:id="rId4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0A780F0C-AA42-46C8-9455-0683A41A38B2}" type="datetimeFigureOut">
              <a:rPr lang="ar-IQ" smtClean="0"/>
              <a:t>20/06/1444</a:t>
            </a:fld>
            <a:endParaRPr lang="ar-IQ"/>
          </a:p>
        </p:txBody>
      </p:sp>
      <p:sp>
        <p:nvSpPr>
          <p:cNvPr id="17" name="Footer Placeholder 16"/>
          <p:cNvSpPr>
            <a:spLocks noGrp="1"/>
          </p:cNvSpPr>
          <p:nvPr>
            <p:ph type="ftr" sz="quarter" idx="11"/>
          </p:nvPr>
        </p:nvSpPr>
        <p:spPr>
          <a:xfrm>
            <a:off x="5410200" y="4205288"/>
            <a:ext cx="1295400" cy="457200"/>
          </a:xfrm>
        </p:spPr>
        <p:txBody>
          <a:bodyPr/>
          <a:lstStyle/>
          <a:p>
            <a:endParaRPr lang="ar-IQ"/>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F7352F0-1983-4FB2-9801-BECA0BAE29E2}"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780F0C-AA42-46C8-9455-0683A41A38B2}" type="datetimeFigureOut">
              <a:rPr lang="ar-IQ" smtClean="0"/>
              <a:t>20/06/1444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F7352F0-1983-4FB2-9801-BECA0BAE29E2}"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780F0C-AA42-46C8-9455-0683A41A38B2}" type="datetimeFigureOut">
              <a:rPr lang="ar-IQ" smtClean="0"/>
              <a:t>20/06/1444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F7352F0-1983-4FB2-9801-BECA0BAE29E2}"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780F0C-AA42-46C8-9455-0683A41A38B2}" type="datetimeFigureOut">
              <a:rPr lang="ar-IQ" smtClean="0"/>
              <a:t>20/06/1444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F7352F0-1983-4FB2-9801-BECA0BAE29E2}"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A780F0C-AA42-46C8-9455-0683A41A38B2}" type="datetimeFigureOut">
              <a:rPr lang="ar-IQ" smtClean="0"/>
              <a:t>20/06/1444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F7352F0-1983-4FB2-9801-BECA0BAE29E2}"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780F0C-AA42-46C8-9455-0683A41A38B2}" type="datetimeFigureOut">
              <a:rPr lang="ar-IQ" smtClean="0"/>
              <a:t>20/06/1444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F7352F0-1983-4FB2-9801-BECA0BAE29E2}"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0A780F0C-AA42-46C8-9455-0683A41A38B2}" type="datetimeFigureOut">
              <a:rPr lang="ar-IQ" smtClean="0"/>
              <a:t>20/06/1444</a:t>
            </a:fld>
            <a:endParaRPr lang="ar-IQ"/>
          </a:p>
        </p:txBody>
      </p:sp>
      <p:sp>
        <p:nvSpPr>
          <p:cNvPr id="27" name="Slide Number Placeholder 26"/>
          <p:cNvSpPr>
            <a:spLocks noGrp="1"/>
          </p:cNvSpPr>
          <p:nvPr>
            <p:ph type="sldNum" sz="quarter" idx="11"/>
          </p:nvPr>
        </p:nvSpPr>
        <p:spPr/>
        <p:txBody>
          <a:bodyPr rtlCol="0"/>
          <a:lstStyle/>
          <a:p>
            <a:fld id="{9F7352F0-1983-4FB2-9801-BECA0BAE29E2}" type="slidenum">
              <a:rPr lang="ar-IQ" smtClean="0"/>
              <a:t>‹#›</a:t>
            </a:fld>
            <a:endParaRPr lang="ar-IQ"/>
          </a:p>
        </p:txBody>
      </p:sp>
      <p:sp>
        <p:nvSpPr>
          <p:cNvPr id="28" name="Footer Placeholder 27"/>
          <p:cNvSpPr>
            <a:spLocks noGrp="1"/>
          </p:cNvSpPr>
          <p:nvPr>
            <p:ph type="ftr" sz="quarter" idx="12"/>
          </p:nvPr>
        </p:nvSpPr>
        <p:spPr/>
        <p:txBody>
          <a:bodyPr rtlCol="0"/>
          <a:lstStyle/>
          <a:p>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0A780F0C-AA42-46C8-9455-0683A41A38B2}" type="datetimeFigureOut">
              <a:rPr lang="ar-IQ" smtClean="0"/>
              <a:t>20/06/1444</a:t>
            </a:fld>
            <a:endParaRPr lang="ar-IQ"/>
          </a:p>
        </p:txBody>
      </p:sp>
      <p:sp>
        <p:nvSpPr>
          <p:cNvPr id="4" name="Footer Placeholder 3"/>
          <p:cNvSpPr>
            <a:spLocks noGrp="1"/>
          </p:cNvSpPr>
          <p:nvPr>
            <p:ph type="ftr" sz="quarter" idx="11"/>
          </p:nvPr>
        </p:nvSpPr>
        <p:spPr>
          <a:xfrm>
            <a:off x="5257800" y="612648"/>
            <a:ext cx="1325880" cy="457200"/>
          </a:xfrm>
        </p:spPr>
        <p:txBody>
          <a:bodyPr/>
          <a:lstStyle/>
          <a:p>
            <a:endParaRPr lang="ar-IQ"/>
          </a:p>
        </p:txBody>
      </p:sp>
      <p:sp>
        <p:nvSpPr>
          <p:cNvPr id="5" name="Slide Number Placeholder 4"/>
          <p:cNvSpPr>
            <a:spLocks noGrp="1"/>
          </p:cNvSpPr>
          <p:nvPr>
            <p:ph type="sldNum" sz="quarter" idx="12"/>
          </p:nvPr>
        </p:nvSpPr>
        <p:spPr>
          <a:xfrm>
            <a:off x="8174736" y="2272"/>
            <a:ext cx="762000" cy="365760"/>
          </a:xfrm>
        </p:spPr>
        <p:txBody>
          <a:bodyPr/>
          <a:lstStyle/>
          <a:p>
            <a:fld id="{9F7352F0-1983-4FB2-9801-BECA0BAE29E2}"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780F0C-AA42-46C8-9455-0683A41A38B2}" type="datetimeFigureOut">
              <a:rPr lang="ar-IQ" smtClean="0"/>
              <a:t>20/06/1444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F7352F0-1983-4FB2-9801-BECA0BAE29E2}"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780F0C-AA42-46C8-9455-0683A41A38B2}" type="datetimeFigureOut">
              <a:rPr lang="ar-IQ" smtClean="0"/>
              <a:t>20/06/1444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F7352F0-1983-4FB2-9801-BECA0BAE29E2}"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A780F0C-AA42-46C8-9455-0683A41A38B2}" type="datetimeFigureOut">
              <a:rPr lang="ar-IQ" smtClean="0"/>
              <a:t>20/06/1444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F7352F0-1983-4FB2-9801-BECA0BAE29E2}"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A780F0C-AA42-46C8-9455-0683A41A38B2}" type="datetimeFigureOut">
              <a:rPr lang="ar-IQ" smtClean="0"/>
              <a:t>20/06/1444</a:t>
            </a:fld>
            <a:endParaRPr lang="ar-IQ"/>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ar-IQ"/>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F7352F0-1983-4FB2-9801-BECA0BAE29E2}"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rtl="0"/>
            <a:r>
              <a:rPr lang="en-US" dirty="0" smtClean="0"/>
              <a:t/>
            </a:r>
            <a:br>
              <a:rPr lang="en-US" dirty="0" smtClean="0"/>
            </a:br>
            <a:r>
              <a:rPr lang="en-US" dirty="0"/>
              <a:t/>
            </a:r>
            <a:br>
              <a:rPr lang="en-US" dirty="0"/>
            </a:br>
            <a:r>
              <a:rPr lang="en-US" dirty="0" smtClean="0"/>
              <a:t>Assisted Reproductive Technology </a:t>
            </a:r>
            <a:br>
              <a:rPr lang="en-US" dirty="0" smtClean="0"/>
            </a:br>
            <a:r>
              <a:rPr lang="en-US" dirty="0" smtClean="0"/>
              <a:t>                    (ART)</a:t>
            </a:r>
            <a:br>
              <a:rPr lang="en-US" dirty="0" smtClean="0"/>
            </a:br>
            <a:endParaRPr lang="ar-IQ" dirty="0"/>
          </a:p>
        </p:txBody>
      </p:sp>
      <p:sp>
        <p:nvSpPr>
          <p:cNvPr id="4" name="Subtitle 2"/>
          <p:cNvSpPr>
            <a:spLocks noGrp="1"/>
          </p:cNvSpPr>
          <p:nvPr>
            <p:ph type="subTitle" idx="1"/>
          </p:nvPr>
        </p:nvSpPr>
        <p:spPr>
          <a:solidFill>
            <a:schemeClr val="accent2">
              <a:lumMod val="20000"/>
              <a:lumOff val="80000"/>
            </a:schemeClr>
          </a:solidFill>
          <a:ln>
            <a:solidFill>
              <a:schemeClr val="accent1"/>
            </a:solidFill>
          </a:ln>
          <a:effectLst>
            <a:glow rad="139700">
              <a:schemeClr val="accent2">
                <a:satMod val="175000"/>
                <a:alpha val="40000"/>
              </a:schemeClr>
            </a:glow>
          </a:effectLst>
          <a:scene3d>
            <a:camera prst="orthographicFront"/>
            <a:lightRig rig="threePt" dir="t"/>
          </a:scene3d>
          <a:sp3d>
            <a:bevelT prst="angle"/>
          </a:sp3d>
        </p:spPr>
        <p:txBody>
          <a:bodyPr>
            <a:normAutofit/>
          </a:bodyPr>
          <a:lstStyle/>
          <a:p>
            <a:pPr rtl="0"/>
            <a:endParaRPr lang="en-US" sz="1600" dirty="0" smtClean="0"/>
          </a:p>
          <a:p>
            <a:pPr algn="ctr" rtl="0"/>
            <a:r>
              <a:rPr lang="en-US" sz="1600" dirty="0" smtClean="0"/>
              <a:t>Prof.Fadia J Alizzi</a:t>
            </a:r>
          </a:p>
          <a:p>
            <a:pPr algn="ctr" rtl="0"/>
            <a:r>
              <a:rPr lang="en-US" sz="1600" dirty="0" smtClean="0"/>
              <a:t>Consultant OBG &amp; Reproductive Medicine</a:t>
            </a:r>
          </a:p>
          <a:p>
            <a:pPr algn="ctr" rtl="0"/>
            <a:r>
              <a:rPr lang="en-US" sz="1600" dirty="0" smtClean="0"/>
              <a:t>Al-Mustansiriyia Medical College / Al-Yarmouk Teaching Hospital </a:t>
            </a:r>
          </a:p>
          <a:p>
            <a:endParaRPr lang="ar-IQ" sz="1600" dirty="0"/>
          </a:p>
        </p:txBody>
      </p:sp>
    </p:spTree>
    <p:extLst>
      <p:ext uri="{BB962C8B-B14F-4D97-AF65-F5344CB8AC3E}">
        <p14:creationId xmlns:p14="http://schemas.microsoft.com/office/powerpoint/2010/main" val="847966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040560" cy="720080"/>
          </a:xfrm>
          <a:solidFill>
            <a:schemeClr val="accent2">
              <a:lumMod val="60000"/>
              <a:lumOff val="40000"/>
            </a:schemeClr>
          </a:solidFill>
          <a:scene3d>
            <a:camera prst="orthographicFront"/>
            <a:lightRig rig="threePt" dir="t"/>
          </a:scene3d>
          <a:sp3d>
            <a:bevelT/>
          </a:sp3d>
        </p:spPr>
        <p:txBody>
          <a:bodyPr>
            <a:normAutofit/>
          </a:bodyPr>
          <a:lstStyle/>
          <a:p>
            <a:r>
              <a:rPr lang="en-US" sz="2800" b="1" dirty="0"/>
              <a:t>In-vitro </a:t>
            </a:r>
            <a:r>
              <a:rPr lang="en-US" sz="2800" b="1" dirty="0" smtClean="0"/>
              <a:t>fertilization(IVF)</a:t>
            </a:r>
            <a:endParaRPr lang="ar-IQ" sz="2800" b="1" dirty="0"/>
          </a:p>
        </p:txBody>
      </p:sp>
      <p:sp>
        <p:nvSpPr>
          <p:cNvPr id="3" name="Content Placeholder 2"/>
          <p:cNvSpPr>
            <a:spLocks noGrp="1"/>
          </p:cNvSpPr>
          <p:nvPr>
            <p:ph idx="1"/>
          </p:nvPr>
        </p:nvSpPr>
        <p:spPr>
          <a:xfrm>
            <a:off x="179512" y="1484784"/>
            <a:ext cx="8712968" cy="5184576"/>
          </a:xfrm>
          <a:solidFill>
            <a:schemeClr val="accent2">
              <a:lumMod val="20000"/>
              <a:lumOff val="80000"/>
            </a:schemeClr>
          </a:solidFill>
          <a:scene3d>
            <a:camera prst="orthographicFront"/>
            <a:lightRig rig="threePt" dir="t"/>
          </a:scene3d>
          <a:sp3d>
            <a:bevelT/>
          </a:sp3d>
        </p:spPr>
        <p:txBody>
          <a:bodyPr>
            <a:normAutofit/>
          </a:bodyPr>
          <a:lstStyle/>
          <a:p>
            <a:pPr marL="109728" indent="0" algn="l" rtl="0">
              <a:buNone/>
            </a:pPr>
            <a:endParaRPr lang="en-US" sz="2000" dirty="0" smtClean="0"/>
          </a:p>
          <a:p>
            <a:pPr marL="109728" indent="0" algn="l" rtl="0">
              <a:buNone/>
            </a:pPr>
            <a:endParaRPr lang="en-US" sz="2000" dirty="0" smtClean="0"/>
          </a:p>
        </p:txBody>
      </p:sp>
      <p:sp>
        <p:nvSpPr>
          <p:cNvPr id="4" name="Title 1"/>
          <p:cNvSpPr txBox="1">
            <a:spLocks/>
          </p:cNvSpPr>
          <p:nvPr/>
        </p:nvSpPr>
        <p:spPr>
          <a:xfrm>
            <a:off x="4505357" y="836712"/>
            <a:ext cx="4392488" cy="648072"/>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800" b="1" dirty="0" smtClean="0"/>
              <a:t>       Steps  </a:t>
            </a:r>
            <a:endParaRPr lang="ar-IQ" sz="2800" b="1"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94" y="1988839"/>
            <a:ext cx="8086725" cy="4409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9538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568952" cy="864096"/>
          </a:xfrm>
          <a:solidFill>
            <a:schemeClr val="accent2">
              <a:lumMod val="40000"/>
              <a:lumOff val="6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lstStyle/>
          <a:p>
            <a:r>
              <a:rPr lang="en-US" dirty="0" smtClean="0"/>
              <a:t>IVF- Steps </a:t>
            </a:r>
            <a:endParaRPr lang="ar-IQ" dirty="0"/>
          </a:p>
        </p:txBody>
      </p:sp>
      <p:sp>
        <p:nvSpPr>
          <p:cNvPr id="3" name="Content Placeholder 2"/>
          <p:cNvSpPr>
            <a:spLocks noGrp="1"/>
          </p:cNvSpPr>
          <p:nvPr>
            <p:ph sz="half" idx="1"/>
          </p:nvPr>
        </p:nvSpPr>
        <p:spPr>
          <a:xfrm>
            <a:off x="323528" y="1772816"/>
            <a:ext cx="4172272" cy="5002571"/>
          </a:xfrm>
          <a:solidFill>
            <a:schemeClr val="accent2">
              <a:lumMod val="20000"/>
              <a:lumOff val="8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normAutofit/>
          </a:bodyPr>
          <a:lstStyle/>
          <a:p>
            <a:pPr marL="566928" indent="-457200" algn="l" rtl="0">
              <a:buFont typeface="+mj-lt"/>
              <a:buAutoNum type="arabicPeriod"/>
            </a:pPr>
            <a:endParaRPr lang="en-US" dirty="0" smtClean="0"/>
          </a:p>
          <a:p>
            <a:pPr marL="109728" indent="0" algn="l" rtl="0">
              <a:buNone/>
            </a:pPr>
            <a:endParaRPr lang="ar-IQ" dirty="0"/>
          </a:p>
        </p:txBody>
      </p:sp>
      <p:sp>
        <p:nvSpPr>
          <p:cNvPr id="4" name="Content Placeholder 3"/>
          <p:cNvSpPr>
            <a:spLocks noGrp="1"/>
          </p:cNvSpPr>
          <p:nvPr>
            <p:ph sz="half" idx="2"/>
          </p:nvPr>
        </p:nvSpPr>
        <p:spPr>
          <a:xfrm>
            <a:off x="4648200" y="1772816"/>
            <a:ext cx="4244280" cy="5002571"/>
          </a:xfrm>
          <a:solidFill>
            <a:schemeClr val="accent2">
              <a:lumMod val="20000"/>
              <a:lumOff val="8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normAutofit/>
          </a:bodyPr>
          <a:lstStyle/>
          <a:p>
            <a:pPr marL="109728" indent="0" algn="l" rtl="0">
              <a:buNone/>
            </a:pPr>
            <a:endParaRPr lang="en-US" b="1" dirty="0" smtClean="0"/>
          </a:p>
          <a:p>
            <a:pPr marL="109728" indent="0" algn="l" rtl="0">
              <a:buNone/>
            </a:pPr>
            <a:r>
              <a:rPr lang="en-US" b="1" dirty="0" smtClean="0"/>
              <a:t>Egg </a:t>
            </a:r>
            <a:r>
              <a:rPr lang="en-US" b="1" dirty="0"/>
              <a:t>collection</a:t>
            </a:r>
          </a:p>
          <a:p>
            <a:pPr algn="l" rtl="0"/>
            <a:endParaRPr lang="en-US" dirty="0" smtClean="0"/>
          </a:p>
          <a:p>
            <a:pPr algn="l" rtl="0"/>
            <a:r>
              <a:rPr lang="en-US" u="sng" dirty="0" smtClean="0"/>
              <a:t>Timing:</a:t>
            </a:r>
            <a:r>
              <a:rPr lang="en-US" dirty="0" smtClean="0"/>
              <a:t> This </a:t>
            </a:r>
            <a:r>
              <a:rPr lang="en-US" dirty="0"/>
              <a:t>procedure is usually performed about </a:t>
            </a:r>
            <a:r>
              <a:rPr lang="en-US" dirty="0" smtClean="0"/>
              <a:t>34-36 hours </a:t>
            </a:r>
            <a:r>
              <a:rPr lang="en-US" dirty="0"/>
              <a:t>post </a:t>
            </a:r>
            <a:r>
              <a:rPr lang="en-US" dirty="0" smtClean="0"/>
              <a:t>triggering. </a:t>
            </a:r>
          </a:p>
          <a:p>
            <a:pPr algn="l" rtl="0"/>
            <a:r>
              <a:rPr lang="en-US" u="sng" dirty="0" smtClean="0"/>
              <a:t>Procedure: </a:t>
            </a:r>
            <a:r>
              <a:rPr lang="en-US" dirty="0" smtClean="0"/>
              <a:t>Under </a:t>
            </a:r>
            <a:r>
              <a:rPr lang="en-US" dirty="0"/>
              <a:t>anaesthesia a needle </a:t>
            </a:r>
            <a:r>
              <a:rPr lang="en-US" dirty="0" smtClean="0"/>
              <a:t>is inserted </a:t>
            </a:r>
            <a:r>
              <a:rPr lang="en-US" dirty="0"/>
              <a:t>into the ovaries under TVUSS control, and follicular fluid is aspirated from each follicle </a:t>
            </a:r>
            <a:r>
              <a:rPr lang="en-US" dirty="0" smtClean="0"/>
              <a:t>that contains </a:t>
            </a:r>
            <a:r>
              <a:rPr lang="en-US" dirty="0"/>
              <a:t>an oocyte, which is collected by the embryologist into the laboratory.</a:t>
            </a:r>
            <a:endParaRPr lang="en-US" b="1" dirty="0"/>
          </a:p>
        </p:txBody>
      </p:sp>
      <p:pic>
        <p:nvPicPr>
          <p:cNvPr id="4098" name="Picture 2" descr="References in In vitro fertilization - Obstetrics, Gynaecology and  Reproductive Medic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88840"/>
            <a:ext cx="3672408"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941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568952" cy="864096"/>
          </a:xfrm>
          <a:solidFill>
            <a:schemeClr val="accent2">
              <a:lumMod val="40000"/>
              <a:lumOff val="6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lstStyle/>
          <a:p>
            <a:r>
              <a:rPr lang="en-US" dirty="0" smtClean="0"/>
              <a:t>IVF- Steps </a:t>
            </a:r>
            <a:endParaRPr lang="ar-IQ" dirty="0"/>
          </a:p>
        </p:txBody>
      </p:sp>
      <p:sp>
        <p:nvSpPr>
          <p:cNvPr id="3" name="Content Placeholder 2"/>
          <p:cNvSpPr>
            <a:spLocks noGrp="1"/>
          </p:cNvSpPr>
          <p:nvPr>
            <p:ph sz="half" idx="1"/>
          </p:nvPr>
        </p:nvSpPr>
        <p:spPr>
          <a:xfrm>
            <a:off x="323528" y="1772816"/>
            <a:ext cx="4172272" cy="5002571"/>
          </a:xfrm>
          <a:solidFill>
            <a:schemeClr val="accent2">
              <a:lumMod val="20000"/>
              <a:lumOff val="8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noAutofit/>
          </a:bodyPr>
          <a:lstStyle/>
          <a:p>
            <a:pPr marL="566928" indent="-457200" algn="l" rtl="0">
              <a:buFont typeface="+mj-lt"/>
              <a:buAutoNum type="arabicPeriod"/>
            </a:pPr>
            <a:endParaRPr lang="en-US" sz="1800" dirty="0" smtClean="0"/>
          </a:p>
          <a:p>
            <a:pPr marL="566928" indent="-457200" algn="l" rtl="0">
              <a:buFont typeface="+mj-lt"/>
              <a:buAutoNum type="arabicPeriod"/>
            </a:pPr>
            <a:r>
              <a:rPr lang="en-US" sz="1800" dirty="0" smtClean="0">
                <a:solidFill>
                  <a:schemeClr val="bg1">
                    <a:lumMod val="50000"/>
                  </a:schemeClr>
                </a:solidFill>
              </a:rPr>
              <a:t>Pituitary </a:t>
            </a:r>
            <a:r>
              <a:rPr lang="en-US" sz="1800" dirty="0">
                <a:solidFill>
                  <a:schemeClr val="bg1">
                    <a:lumMod val="50000"/>
                  </a:schemeClr>
                </a:solidFill>
              </a:rPr>
              <a:t>down-regulation</a:t>
            </a:r>
          </a:p>
          <a:p>
            <a:pPr marL="566928" indent="-457200" algn="l" rtl="0">
              <a:buFont typeface="+mj-lt"/>
              <a:buAutoNum type="arabicPeriod"/>
            </a:pPr>
            <a:r>
              <a:rPr lang="en-US" sz="1800" dirty="0">
                <a:solidFill>
                  <a:schemeClr val="bg1">
                    <a:lumMod val="50000"/>
                  </a:schemeClr>
                </a:solidFill>
              </a:rPr>
              <a:t>Controlled ovarian stimulation (COS)</a:t>
            </a:r>
          </a:p>
          <a:p>
            <a:pPr marL="566928" indent="-457200" algn="l" rtl="0">
              <a:buFont typeface="+mj-lt"/>
              <a:buAutoNum type="arabicPeriod"/>
            </a:pPr>
            <a:r>
              <a:rPr lang="en-US" sz="1800" dirty="0">
                <a:solidFill>
                  <a:schemeClr val="bg1">
                    <a:lumMod val="50000"/>
                  </a:schemeClr>
                </a:solidFill>
              </a:rPr>
              <a:t>Inhibition of premature ovulation</a:t>
            </a:r>
          </a:p>
          <a:p>
            <a:pPr marL="566928" indent="-457200" algn="l" rtl="0">
              <a:buFont typeface="+mj-lt"/>
              <a:buAutoNum type="arabicPeriod"/>
            </a:pPr>
            <a:r>
              <a:rPr lang="en-US" sz="1800" dirty="0" smtClean="0">
                <a:solidFill>
                  <a:schemeClr val="bg1">
                    <a:lumMod val="50000"/>
                  </a:schemeClr>
                </a:solidFill>
              </a:rPr>
              <a:t>Triggering   ( HCG ,agonist)</a:t>
            </a:r>
            <a:endParaRPr lang="en-US" sz="1800" dirty="0">
              <a:solidFill>
                <a:schemeClr val="bg1">
                  <a:lumMod val="50000"/>
                </a:schemeClr>
              </a:solidFill>
            </a:endParaRPr>
          </a:p>
          <a:p>
            <a:pPr marL="566928" indent="-457200" algn="l" rtl="0">
              <a:buFont typeface="+mj-lt"/>
              <a:buAutoNum type="arabicPeriod"/>
            </a:pPr>
            <a:r>
              <a:rPr lang="en-US" sz="1800" dirty="0">
                <a:solidFill>
                  <a:schemeClr val="bg1">
                    <a:lumMod val="50000"/>
                  </a:schemeClr>
                </a:solidFill>
              </a:rPr>
              <a:t>Egg collection ( Ovum Pick UP – OPU)</a:t>
            </a:r>
          </a:p>
          <a:p>
            <a:pPr marL="566928" indent="-457200" algn="l" rtl="0">
              <a:buFont typeface="+mj-lt"/>
              <a:buAutoNum type="arabicPeriod"/>
            </a:pPr>
            <a:r>
              <a:rPr lang="en-US" sz="1800" b="1" dirty="0"/>
              <a:t>Fertilization</a:t>
            </a:r>
          </a:p>
          <a:p>
            <a:pPr marL="566928" indent="-457200" algn="l" rtl="0">
              <a:buFont typeface="+mj-lt"/>
              <a:buAutoNum type="arabicPeriod"/>
            </a:pPr>
            <a:r>
              <a:rPr lang="en-US" sz="1800" dirty="0">
                <a:solidFill>
                  <a:schemeClr val="bg1">
                    <a:lumMod val="50000"/>
                  </a:schemeClr>
                </a:solidFill>
              </a:rPr>
              <a:t>Embryo culture</a:t>
            </a:r>
          </a:p>
          <a:p>
            <a:pPr marL="566928" indent="-457200" algn="l" rtl="0">
              <a:buFont typeface="+mj-lt"/>
              <a:buAutoNum type="arabicPeriod"/>
            </a:pPr>
            <a:r>
              <a:rPr lang="en-US" sz="1800" dirty="0">
                <a:solidFill>
                  <a:schemeClr val="bg1">
                    <a:lumMod val="50000"/>
                  </a:schemeClr>
                </a:solidFill>
              </a:rPr>
              <a:t>Embryo transfer</a:t>
            </a:r>
          </a:p>
          <a:p>
            <a:pPr marL="566928" indent="-457200" algn="l" rtl="0">
              <a:buFont typeface="+mj-lt"/>
              <a:buAutoNum type="arabicPeriod"/>
            </a:pPr>
            <a:r>
              <a:rPr lang="en-US" sz="1800" dirty="0">
                <a:solidFill>
                  <a:schemeClr val="bg1">
                    <a:lumMod val="50000"/>
                  </a:schemeClr>
                </a:solidFill>
              </a:rPr>
              <a:t>Embryo cryopreservation</a:t>
            </a:r>
          </a:p>
          <a:p>
            <a:pPr marL="566928" indent="-457200" algn="l" rtl="0">
              <a:buFont typeface="+mj-lt"/>
              <a:buAutoNum type="arabicPeriod"/>
            </a:pPr>
            <a:r>
              <a:rPr lang="en-US" sz="1800" dirty="0">
                <a:solidFill>
                  <a:schemeClr val="bg1">
                    <a:lumMod val="50000"/>
                  </a:schemeClr>
                </a:solidFill>
              </a:rPr>
              <a:t>Luteal phase support</a:t>
            </a:r>
          </a:p>
          <a:p>
            <a:pPr marL="109728" indent="0" algn="l" rtl="0">
              <a:buNone/>
            </a:pPr>
            <a:endParaRPr lang="ar-IQ" sz="1800" dirty="0"/>
          </a:p>
        </p:txBody>
      </p:sp>
      <p:sp>
        <p:nvSpPr>
          <p:cNvPr id="4" name="Content Placeholder 3"/>
          <p:cNvSpPr>
            <a:spLocks noGrp="1"/>
          </p:cNvSpPr>
          <p:nvPr>
            <p:ph sz="half" idx="2"/>
          </p:nvPr>
        </p:nvSpPr>
        <p:spPr>
          <a:xfrm>
            <a:off x="4648200" y="1772816"/>
            <a:ext cx="4244280" cy="5002571"/>
          </a:xfrm>
          <a:solidFill>
            <a:schemeClr val="accent2">
              <a:lumMod val="20000"/>
              <a:lumOff val="8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normAutofit fontScale="85000" lnSpcReduction="20000"/>
          </a:bodyPr>
          <a:lstStyle/>
          <a:p>
            <a:pPr marL="109728" indent="0" algn="l" rtl="0">
              <a:buNone/>
            </a:pPr>
            <a:endParaRPr lang="en-US" b="1" dirty="0" smtClean="0"/>
          </a:p>
          <a:p>
            <a:pPr marL="109728" indent="0" algn="l" rtl="0">
              <a:buNone/>
            </a:pPr>
            <a:r>
              <a:rPr lang="en-US" b="1" dirty="0" smtClean="0"/>
              <a:t>Fertilization</a:t>
            </a:r>
            <a:endParaRPr lang="en-US" b="1" dirty="0"/>
          </a:p>
          <a:p>
            <a:pPr algn="l" rtl="0"/>
            <a:r>
              <a:rPr lang="en-US" dirty="0"/>
              <a:t>Fertilization is performed using prepared sperm. </a:t>
            </a:r>
            <a:endParaRPr lang="en-US" dirty="0" smtClean="0"/>
          </a:p>
          <a:p>
            <a:pPr algn="l" rtl="0"/>
            <a:r>
              <a:rPr lang="en-US" dirty="0" smtClean="0"/>
              <a:t>2 ways :</a:t>
            </a:r>
          </a:p>
          <a:p>
            <a:pPr marL="566928" indent="-457200" algn="l" rtl="0">
              <a:buFont typeface="+mj-lt"/>
              <a:buAutoNum type="arabicPeriod"/>
            </a:pPr>
            <a:r>
              <a:rPr lang="en-US" dirty="0" smtClean="0"/>
              <a:t>Conventional </a:t>
            </a:r>
            <a:r>
              <a:rPr lang="en-US" dirty="0"/>
              <a:t>IVF fertilization involves the </a:t>
            </a:r>
            <a:r>
              <a:rPr lang="en-US" dirty="0" smtClean="0"/>
              <a:t>insemination of </a:t>
            </a:r>
            <a:r>
              <a:rPr lang="en-US" dirty="0"/>
              <a:t>around 100,000 sperm in a petri-dish with an egg. </a:t>
            </a:r>
            <a:endParaRPr lang="en-US" dirty="0" smtClean="0"/>
          </a:p>
          <a:p>
            <a:pPr marL="566928" indent="-457200" algn="l" rtl="0">
              <a:buFont typeface="+mj-lt"/>
              <a:buAutoNum type="arabicPeriod"/>
            </a:pPr>
            <a:r>
              <a:rPr lang="en-US" dirty="0" smtClean="0"/>
              <a:t>Intracytoplasmic </a:t>
            </a:r>
            <a:r>
              <a:rPr lang="en-US" dirty="0"/>
              <a:t>sperm injection, </a:t>
            </a:r>
            <a:r>
              <a:rPr lang="en-US" dirty="0" smtClean="0"/>
              <a:t>(ICSI</a:t>
            </a:r>
            <a:r>
              <a:rPr lang="en-US" dirty="0"/>
              <a:t>) : individual sperm can be isolated and directly injected into the cytoplasm </a:t>
            </a:r>
            <a:r>
              <a:rPr lang="en-US" dirty="0" smtClean="0"/>
              <a:t>of the oocyte. </a:t>
            </a:r>
          </a:p>
          <a:p>
            <a:pPr algn="l" rtl="0">
              <a:buFont typeface="Wingdings" pitchFamily="2" charset="2"/>
              <a:buChar char="Ø"/>
            </a:pPr>
            <a:r>
              <a:rPr lang="en-US" dirty="0" smtClean="0"/>
              <a:t>Indications of ICSI:</a:t>
            </a:r>
          </a:p>
          <a:p>
            <a:pPr algn="l" rtl="0">
              <a:buFont typeface="Courier New" pitchFamily="49" charset="0"/>
              <a:buChar char="o"/>
            </a:pPr>
            <a:r>
              <a:rPr lang="en-US" dirty="0" smtClean="0"/>
              <a:t> </a:t>
            </a:r>
            <a:r>
              <a:rPr lang="en-US" dirty="0"/>
              <a:t>P</a:t>
            </a:r>
            <a:r>
              <a:rPr lang="en-US" dirty="0" smtClean="0"/>
              <a:t>oor </a:t>
            </a:r>
            <a:r>
              <a:rPr lang="en-US" dirty="0"/>
              <a:t>sperm </a:t>
            </a:r>
            <a:r>
              <a:rPr lang="en-US" dirty="0" smtClean="0"/>
              <a:t>parameters</a:t>
            </a:r>
          </a:p>
          <a:p>
            <a:pPr algn="l" rtl="0">
              <a:buFont typeface="Courier New" pitchFamily="49" charset="0"/>
              <a:buChar char="o"/>
            </a:pPr>
            <a:r>
              <a:rPr lang="en-US" dirty="0" smtClean="0"/>
              <a:t>previous </a:t>
            </a:r>
            <a:r>
              <a:rPr lang="en-US" dirty="0"/>
              <a:t>poor fertilization, </a:t>
            </a:r>
            <a:endParaRPr lang="en-US" dirty="0" smtClean="0"/>
          </a:p>
          <a:p>
            <a:pPr algn="l" rtl="0">
              <a:buFont typeface="Courier New" pitchFamily="49" charset="0"/>
              <a:buChar char="o"/>
            </a:pPr>
            <a:endParaRPr lang="en-US" dirty="0"/>
          </a:p>
          <a:p>
            <a:pPr algn="l" rtl="0">
              <a:buFont typeface="Arial" pitchFamily="34" charset="0"/>
              <a:buChar char="•"/>
            </a:pPr>
            <a:r>
              <a:rPr lang="en-US" dirty="0" smtClean="0"/>
              <a:t>Fertilization </a:t>
            </a:r>
            <a:r>
              <a:rPr lang="en-US" dirty="0"/>
              <a:t>is checked the next </a:t>
            </a:r>
            <a:r>
              <a:rPr lang="en-US" dirty="0" smtClean="0"/>
              <a:t>morning and </a:t>
            </a:r>
            <a:r>
              <a:rPr lang="en-US" dirty="0"/>
              <a:t>is usually in the region of 60% for IVF and 70% for ICSI.</a:t>
            </a:r>
            <a:endParaRPr lang="en-US" b="1" dirty="0" smtClean="0"/>
          </a:p>
        </p:txBody>
      </p:sp>
    </p:spTree>
    <p:extLst>
      <p:ext uri="{BB962C8B-B14F-4D97-AF65-F5344CB8AC3E}">
        <p14:creationId xmlns:p14="http://schemas.microsoft.com/office/powerpoint/2010/main" val="80813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568952" cy="864096"/>
          </a:xfrm>
          <a:solidFill>
            <a:schemeClr val="accent2">
              <a:lumMod val="40000"/>
              <a:lumOff val="6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lstStyle/>
          <a:p>
            <a:r>
              <a:rPr lang="en-US" dirty="0" smtClean="0"/>
              <a:t>IVF- Steps </a:t>
            </a:r>
            <a:endParaRPr lang="ar-IQ" dirty="0"/>
          </a:p>
        </p:txBody>
      </p:sp>
      <p:sp>
        <p:nvSpPr>
          <p:cNvPr id="3" name="Content Placeholder 2"/>
          <p:cNvSpPr>
            <a:spLocks noGrp="1"/>
          </p:cNvSpPr>
          <p:nvPr>
            <p:ph sz="half" idx="1"/>
          </p:nvPr>
        </p:nvSpPr>
        <p:spPr>
          <a:xfrm>
            <a:off x="323528" y="1772816"/>
            <a:ext cx="4172272" cy="5002571"/>
          </a:xfrm>
          <a:solidFill>
            <a:schemeClr val="accent2">
              <a:lumMod val="20000"/>
              <a:lumOff val="8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noAutofit/>
          </a:bodyPr>
          <a:lstStyle/>
          <a:p>
            <a:pPr marL="566928" indent="-457200" algn="l" rtl="0">
              <a:buFont typeface="+mj-lt"/>
              <a:buAutoNum type="arabicPeriod"/>
            </a:pPr>
            <a:endParaRPr lang="en-US" sz="1800" dirty="0" smtClean="0"/>
          </a:p>
          <a:p>
            <a:pPr marL="109728" indent="0" algn="l" rtl="0">
              <a:buNone/>
            </a:pPr>
            <a:endParaRPr lang="ar-IQ" sz="1800" dirty="0"/>
          </a:p>
        </p:txBody>
      </p:sp>
      <p:sp>
        <p:nvSpPr>
          <p:cNvPr id="4" name="Content Placeholder 3"/>
          <p:cNvSpPr>
            <a:spLocks noGrp="1"/>
          </p:cNvSpPr>
          <p:nvPr>
            <p:ph sz="half" idx="2"/>
          </p:nvPr>
        </p:nvSpPr>
        <p:spPr>
          <a:xfrm>
            <a:off x="4648200" y="1772816"/>
            <a:ext cx="4244280" cy="5002571"/>
          </a:xfrm>
          <a:solidFill>
            <a:schemeClr val="accent2">
              <a:lumMod val="20000"/>
              <a:lumOff val="8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normAutofit fontScale="85000" lnSpcReduction="20000"/>
          </a:bodyPr>
          <a:lstStyle/>
          <a:p>
            <a:pPr marL="109728" indent="0" algn="l" rtl="0">
              <a:buNone/>
            </a:pPr>
            <a:endParaRPr lang="en-US" b="1" dirty="0" smtClean="0"/>
          </a:p>
          <a:p>
            <a:pPr marL="109728" indent="0" algn="l" rtl="0">
              <a:buNone/>
            </a:pPr>
            <a:r>
              <a:rPr lang="en-US" b="1" dirty="0" smtClean="0"/>
              <a:t>Fertilization</a:t>
            </a:r>
            <a:endParaRPr lang="en-US" b="1" dirty="0"/>
          </a:p>
          <a:p>
            <a:pPr algn="l" rtl="0"/>
            <a:r>
              <a:rPr lang="en-US" dirty="0"/>
              <a:t>Fertilization is performed using prepared sperm. </a:t>
            </a:r>
            <a:endParaRPr lang="en-US" dirty="0" smtClean="0"/>
          </a:p>
          <a:p>
            <a:pPr algn="l" rtl="0"/>
            <a:r>
              <a:rPr lang="en-US" dirty="0" smtClean="0"/>
              <a:t>2 ways :</a:t>
            </a:r>
          </a:p>
          <a:p>
            <a:pPr marL="566928" indent="-457200" algn="l" rtl="0">
              <a:buFont typeface="+mj-lt"/>
              <a:buAutoNum type="arabicPeriod"/>
            </a:pPr>
            <a:r>
              <a:rPr lang="en-US" dirty="0" smtClean="0"/>
              <a:t>Conventional </a:t>
            </a:r>
            <a:r>
              <a:rPr lang="en-US" dirty="0"/>
              <a:t>IVF fertilization involves the </a:t>
            </a:r>
            <a:r>
              <a:rPr lang="en-US" dirty="0" smtClean="0"/>
              <a:t>insemination of </a:t>
            </a:r>
            <a:r>
              <a:rPr lang="en-US" dirty="0"/>
              <a:t>around 100,000 sperm in a petri-dish with an egg. </a:t>
            </a:r>
            <a:endParaRPr lang="en-US" dirty="0" smtClean="0"/>
          </a:p>
          <a:p>
            <a:pPr marL="566928" indent="-457200" algn="l" rtl="0">
              <a:buFont typeface="+mj-lt"/>
              <a:buAutoNum type="arabicPeriod"/>
            </a:pPr>
            <a:r>
              <a:rPr lang="en-US" dirty="0" smtClean="0"/>
              <a:t>Intracytoplasmic </a:t>
            </a:r>
            <a:r>
              <a:rPr lang="en-US" dirty="0"/>
              <a:t>sperm injection, </a:t>
            </a:r>
            <a:r>
              <a:rPr lang="en-US" dirty="0" smtClean="0"/>
              <a:t>(ICSI</a:t>
            </a:r>
            <a:r>
              <a:rPr lang="en-US" dirty="0"/>
              <a:t>) : individual sperm can be isolated and directly injected into the cytoplasm </a:t>
            </a:r>
            <a:r>
              <a:rPr lang="en-US" dirty="0" smtClean="0"/>
              <a:t>of the oocyte. </a:t>
            </a:r>
          </a:p>
          <a:p>
            <a:pPr algn="l" rtl="0">
              <a:buFont typeface="Wingdings" pitchFamily="2" charset="2"/>
              <a:buChar char="Ø"/>
            </a:pPr>
            <a:r>
              <a:rPr lang="en-US" dirty="0" smtClean="0"/>
              <a:t>Indications of ICSI:</a:t>
            </a:r>
          </a:p>
          <a:p>
            <a:pPr algn="l" rtl="0">
              <a:buFont typeface="Courier New" pitchFamily="49" charset="0"/>
              <a:buChar char="o"/>
            </a:pPr>
            <a:r>
              <a:rPr lang="en-US" dirty="0" smtClean="0"/>
              <a:t> </a:t>
            </a:r>
            <a:r>
              <a:rPr lang="en-US" dirty="0"/>
              <a:t>P</a:t>
            </a:r>
            <a:r>
              <a:rPr lang="en-US" dirty="0" smtClean="0"/>
              <a:t>oor </a:t>
            </a:r>
            <a:r>
              <a:rPr lang="en-US" dirty="0"/>
              <a:t>sperm </a:t>
            </a:r>
            <a:r>
              <a:rPr lang="en-US" dirty="0" smtClean="0"/>
              <a:t>parameters</a:t>
            </a:r>
          </a:p>
          <a:p>
            <a:pPr algn="l" rtl="0">
              <a:buFont typeface="Courier New" pitchFamily="49" charset="0"/>
              <a:buChar char="o"/>
            </a:pPr>
            <a:r>
              <a:rPr lang="en-US" dirty="0" smtClean="0"/>
              <a:t>previous </a:t>
            </a:r>
            <a:r>
              <a:rPr lang="en-US" dirty="0"/>
              <a:t>poor </a:t>
            </a:r>
            <a:r>
              <a:rPr lang="en-US" dirty="0" smtClean="0"/>
              <a:t>fertilization </a:t>
            </a:r>
          </a:p>
          <a:p>
            <a:pPr algn="l" rtl="0">
              <a:buFont typeface="Courier New" pitchFamily="49" charset="0"/>
              <a:buChar char="o"/>
            </a:pPr>
            <a:endParaRPr lang="en-US" dirty="0"/>
          </a:p>
          <a:p>
            <a:pPr algn="l" rtl="0">
              <a:buFont typeface="Arial" pitchFamily="34" charset="0"/>
              <a:buChar char="•"/>
            </a:pPr>
            <a:r>
              <a:rPr lang="en-US" dirty="0" smtClean="0"/>
              <a:t>Fertilization </a:t>
            </a:r>
            <a:r>
              <a:rPr lang="en-US" dirty="0"/>
              <a:t>is checked the next </a:t>
            </a:r>
            <a:r>
              <a:rPr lang="en-US" dirty="0" smtClean="0"/>
              <a:t>morning and </a:t>
            </a:r>
            <a:r>
              <a:rPr lang="en-US" dirty="0"/>
              <a:t>is usually in the region of 60% for IVF and 70% for ICSI.</a:t>
            </a:r>
            <a:endParaRPr lang="en-US" b="1" dirty="0" smtClean="0"/>
          </a:p>
        </p:txBody>
      </p:sp>
      <p:pic>
        <p:nvPicPr>
          <p:cNvPr id="11266" name="Picture 2" descr="Intra Cytoplasmic Sperm Injection – ICSI – Inspire IVF  คลินิกเพื่อการเจริญพันธุ์และวางแผนครอบครั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041" y="3861048"/>
            <a:ext cx="3528392" cy="1800200"/>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pic>
        <p:nvPicPr>
          <p:cNvPr id="11268" name="Picture 4" descr="Interacting sperm and egg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041" y="1988840"/>
            <a:ext cx="3528392" cy="1728192"/>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63041" y="5805264"/>
            <a:ext cx="3528392" cy="74523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dirty="0">
                <a:solidFill>
                  <a:schemeClr val="tx1"/>
                </a:solidFill>
              </a:rPr>
              <a:t>Where the sperm quality or quantity is low but sperm are present, ICSI is required to help achieve </a:t>
            </a:r>
            <a:r>
              <a:rPr lang="en-US" sz="1200" dirty="0" smtClean="0">
                <a:solidFill>
                  <a:schemeClr val="tx1"/>
                </a:solidFill>
              </a:rPr>
              <a:t>a pregnancy</a:t>
            </a:r>
            <a:r>
              <a:rPr lang="en-US" sz="1200" dirty="0">
                <a:solidFill>
                  <a:schemeClr val="tx1"/>
                </a:solidFill>
              </a:rPr>
              <a:t>.</a:t>
            </a:r>
            <a:endParaRPr lang="ar-IQ" sz="1200" dirty="0">
              <a:solidFill>
                <a:schemeClr val="tx1"/>
              </a:solidFill>
            </a:endParaRPr>
          </a:p>
        </p:txBody>
      </p:sp>
    </p:spTree>
    <p:extLst>
      <p:ext uri="{BB962C8B-B14F-4D97-AF65-F5344CB8AC3E}">
        <p14:creationId xmlns:p14="http://schemas.microsoft.com/office/powerpoint/2010/main" val="4105913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568952" cy="864096"/>
          </a:xfrm>
          <a:solidFill>
            <a:schemeClr val="accent2">
              <a:lumMod val="40000"/>
              <a:lumOff val="6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lstStyle/>
          <a:p>
            <a:r>
              <a:rPr lang="en-US" dirty="0" smtClean="0"/>
              <a:t>IVF- Steps </a:t>
            </a:r>
            <a:endParaRPr lang="ar-IQ" dirty="0"/>
          </a:p>
        </p:txBody>
      </p:sp>
      <p:sp>
        <p:nvSpPr>
          <p:cNvPr id="3" name="Content Placeholder 2"/>
          <p:cNvSpPr>
            <a:spLocks noGrp="1"/>
          </p:cNvSpPr>
          <p:nvPr>
            <p:ph sz="half" idx="1"/>
          </p:nvPr>
        </p:nvSpPr>
        <p:spPr>
          <a:xfrm>
            <a:off x="323528" y="1772816"/>
            <a:ext cx="4172272" cy="5002571"/>
          </a:xfrm>
          <a:solidFill>
            <a:schemeClr val="accent2">
              <a:lumMod val="20000"/>
              <a:lumOff val="8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noAutofit/>
          </a:bodyPr>
          <a:lstStyle/>
          <a:p>
            <a:pPr marL="566928" indent="-457200" algn="l" rtl="0">
              <a:buFont typeface="+mj-lt"/>
              <a:buAutoNum type="arabicPeriod"/>
            </a:pPr>
            <a:endParaRPr lang="en-US" sz="1800" dirty="0" smtClean="0"/>
          </a:p>
          <a:p>
            <a:pPr marL="566928" indent="-457200" algn="l" rtl="0">
              <a:buFont typeface="+mj-lt"/>
              <a:buAutoNum type="arabicPeriod"/>
            </a:pPr>
            <a:r>
              <a:rPr lang="en-US" sz="1800" dirty="0" smtClean="0">
                <a:solidFill>
                  <a:schemeClr val="bg1">
                    <a:lumMod val="50000"/>
                  </a:schemeClr>
                </a:solidFill>
              </a:rPr>
              <a:t>Pituitary </a:t>
            </a:r>
            <a:r>
              <a:rPr lang="en-US" sz="1800" dirty="0">
                <a:solidFill>
                  <a:schemeClr val="bg1">
                    <a:lumMod val="50000"/>
                  </a:schemeClr>
                </a:solidFill>
              </a:rPr>
              <a:t>down-regulation</a:t>
            </a:r>
          </a:p>
          <a:p>
            <a:pPr marL="566928" indent="-457200" algn="l" rtl="0">
              <a:buFont typeface="+mj-lt"/>
              <a:buAutoNum type="arabicPeriod"/>
            </a:pPr>
            <a:r>
              <a:rPr lang="en-US" sz="1800" dirty="0">
                <a:solidFill>
                  <a:schemeClr val="bg1">
                    <a:lumMod val="50000"/>
                  </a:schemeClr>
                </a:solidFill>
              </a:rPr>
              <a:t>Controlled ovarian stimulation (COS)</a:t>
            </a:r>
          </a:p>
          <a:p>
            <a:pPr marL="566928" indent="-457200" algn="l" rtl="0">
              <a:buFont typeface="+mj-lt"/>
              <a:buAutoNum type="arabicPeriod"/>
            </a:pPr>
            <a:r>
              <a:rPr lang="en-US" sz="1800" dirty="0">
                <a:solidFill>
                  <a:schemeClr val="bg1">
                    <a:lumMod val="50000"/>
                  </a:schemeClr>
                </a:solidFill>
              </a:rPr>
              <a:t>Inhibition of premature ovulation</a:t>
            </a:r>
          </a:p>
          <a:p>
            <a:pPr marL="566928" indent="-457200" algn="l" rtl="0">
              <a:buFont typeface="+mj-lt"/>
              <a:buAutoNum type="arabicPeriod"/>
            </a:pPr>
            <a:r>
              <a:rPr lang="en-US" sz="1800" dirty="0" smtClean="0">
                <a:solidFill>
                  <a:schemeClr val="bg1">
                    <a:lumMod val="50000"/>
                  </a:schemeClr>
                </a:solidFill>
              </a:rPr>
              <a:t>Triggering   ( HCG ,agonist)</a:t>
            </a:r>
            <a:endParaRPr lang="en-US" sz="1800" dirty="0">
              <a:solidFill>
                <a:schemeClr val="bg1">
                  <a:lumMod val="50000"/>
                </a:schemeClr>
              </a:solidFill>
            </a:endParaRPr>
          </a:p>
          <a:p>
            <a:pPr marL="566928" indent="-457200" algn="l" rtl="0">
              <a:buFont typeface="+mj-lt"/>
              <a:buAutoNum type="arabicPeriod"/>
            </a:pPr>
            <a:r>
              <a:rPr lang="en-US" sz="1800" dirty="0">
                <a:solidFill>
                  <a:schemeClr val="bg1">
                    <a:lumMod val="50000"/>
                  </a:schemeClr>
                </a:solidFill>
              </a:rPr>
              <a:t>Egg collection ( Ovum Pick UP – OPU)</a:t>
            </a:r>
          </a:p>
          <a:p>
            <a:pPr marL="566928" indent="-457200" algn="l" rtl="0">
              <a:buFont typeface="+mj-lt"/>
              <a:buAutoNum type="arabicPeriod"/>
            </a:pPr>
            <a:r>
              <a:rPr lang="en-US" sz="1800" dirty="0">
                <a:solidFill>
                  <a:schemeClr val="bg1">
                    <a:lumMod val="50000"/>
                  </a:schemeClr>
                </a:solidFill>
              </a:rPr>
              <a:t>Fertilization</a:t>
            </a:r>
          </a:p>
          <a:p>
            <a:pPr marL="566928" indent="-457200" algn="l" rtl="0">
              <a:buFont typeface="+mj-lt"/>
              <a:buAutoNum type="arabicPeriod"/>
            </a:pPr>
            <a:r>
              <a:rPr lang="en-US" sz="1800" b="1" dirty="0"/>
              <a:t>Embryo culture</a:t>
            </a:r>
          </a:p>
          <a:p>
            <a:pPr marL="566928" indent="-457200" algn="l" rtl="0">
              <a:buFont typeface="+mj-lt"/>
              <a:buAutoNum type="arabicPeriod"/>
            </a:pPr>
            <a:r>
              <a:rPr lang="en-US" sz="1800" dirty="0">
                <a:solidFill>
                  <a:schemeClr val="bg1">
                    <a:lumMod val="50000"/>
                  </a:schemeClr>
                </a:solidFill>
              </a:rPr>
              <a:t>Embryo transfer</a:t>
            </a:r>
          </a:p>
          <a:p>
            <a:pPr marL="566928" indent="-457200" algn="l" rtl="0">
              <a:buFont typeface="+mj-lt"/>
              <a:buAutoNum type="arabicPeriod"/>
            </a:pPr>
            <a:r>
              <a:rPr lang="en-US" sz="1800" dirty="0">
                <a:solidFill>
                  <a:schemeClr val="bg1">
                    <a:lumMod val="50000"/>
                  </a:schemeClr>
                </a:solidFill>
              </a:rPr>
              <a:t>Embryo cryopreservation</a:t>
            </a:r>
          </a:p>
          <a:p>
            <a:pPr marL="566928" indent="-457200" algn="l" rtl="0">
              <a:buFont typeface="+mj-lt"/>
              <a:buAutoNum type="arabicPeriod"/>
            </a:pPr>
            <a:r>
              <a:rPr lang="en-US" sz="1800" dirty="0">
                <a:solidFill>
                  <a:schemeClr val="bg1">
                    <a:lumMod val="50000"/>
                  </a:schemeClr>
                </a:solidFill>
              </a:rPr>
              <a:t>Luteal phase support</a:t>
            </a:r>
          </a:p>
          <a:p>
            <a:pPr marL="109728" indent="0" algn="l" rtl="0">
              <a:buNone/>
            </a:pPr>
            <a:endParaRPr lang="ar-IQ" sz="1800" dirty="0">
              <a:solidFill>
                <a:schemeClr val="bg1">
                  <a:lumMod val="50000"/>
                </a:schemeClr>
              </a:solidFill>
            </a:endParaRPr>
          </a:p>
        </p:txBody>
      </p:sp>
      <p:sp>
        <p:nvSpPr>
          <p:cNvPr id="4" name="Content Placeholder 3"/>
          <p:cNvSpPr>
            <a:spLocks noGrp="1"/>
          </p:cNvSpPr>
          <p:nvPr>
            <p:ph sz="half" idx="2"/>
          </p:nvPr>
        </p:nvSpPr>
        <p:spPr>
          <a:xfrm>
            <a:off x="4648200" y="1772816"/>
            <a:ext cx="4244280" cy="5002571"/>
          </a:xfrm>
          <a:solidFill>
            <a:schemeClr val="accent2">
              <a:lumMod val="20000"/>
              <a:lumOff val="8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normAutofit fontScale="92500" lnSpcReduction="20000"/>
          </a:bodyPr>
          <a:lstStyle/>
          <a:p>
            <a:pPr marL="109728" indent="0" algn="l" rtl="0">
              <a:buNone/>
            </a:pPr>
            <a:endParaRPr lang="en-US" dirty="0" smtClean="0"/>
          </a:p>
          <a:p>
            <a:pPr marL="109728" indent="0" algn="l" rtl="0">
              <a:buNone/>
            </a:pPr>
            <a:r>
              <a:rPr lang="en-US" b="1" dirty="0" smtClean="0"/>
              <a:t>Embryo </a:t>
            </a:r>
            <a:r>
              <a:rPr lang="en-US" b="1" dirty="0"/>
              <a:t>culture</a:t>
            </a:r>
          </a:p>
          <a:p>
            <a:pPr algn="l" rtl="0"/>
            <a:endParaRPr lang="en-US" dirty="0" smtClean="0"/>
          </a:p>
          <a:p>
            <a:pPr algn="l" rtl="0"/>
            <a:r>
              <a:rPr lang="en-US" dirty="0" smtClean="0"/>
              <a:t>Embryos </a:t>
            </a:r>
            <a:r>
              <a:rPr lang="en-US" dirty="0"/>
              <a:t>are incubated under strict conditions of temperature, pH, humidity and oxygen concentration.</a:t>
            </a:r>
          </a:p>
          <a:p>
            <a:pPr algn="l" rtl="0"/>
            <a:r>
              <a:rPr lang="en-US" dirty="0"/>
              <a:t>They may be transferred back into the uterus after 2, 3 or 5 days of development. </a:t>
            </a:r>
            <a:endParaRPr lang="en-US" dirty="0" smtClean="0"/>
          </a:p>
          <a:p>
            <a:pPr algn="l" rtl="0"/>
            <a:r>
              <a:rPr lang="en-US" dirty="0" smtClean="0"/>
              <a:t>Embryos </a:t>
            </a:r>
            <a:r>
              <a:rPr lang="en-US" dirty="0"/>
              <a:t>reaching </a:t>
            </a:r>
            <a:r>
              <a:rPr lang="en-US" dirty="0" smtClean="0"/>
              <a:t>the blastocyst </a:t>
            </a:r>
            <a:r>
              <a:rPr lang="en-US" dirty="0"/>
              <a:t>stage on day 5 of development usually exhibit the best chance of implantation. </a:t>
            </a:r>
            <a:endParaRPr lang="en-US" dirty="0" smtClean="0"/>
          </a:p>
          <a:p>
            <a:pPr algn="l" rtl="0"/>
            <a:r>
              <a:rPr lang="en-US" dirty="0" smtClean="0"/>
              <a:t>A </a:t>
            </a:r>
            <a:r>
              <a:rPr lang="en-US" dirty="0"/>
              <a:t>variety </a:t>
            </a:r>
            <a:r>
              <a:rPr lang="en-US" dirty="0" smtClean="0"/>
              <a:t>of different </a:t>
            </a:r>
            <a:r>
              <a:rPr lang="en-US" dirty="0"/>
              <a:t>protocols are available for embryo selection, including a morphological and a </a:t>
            </a:r>
            <a:r>
              <a:rPr lang="en-US" dirty="0" smtClean="0"/>
              <a:t>morpho-kinetic assessment</a:t>
            </a:r>
            <a:r>
              <a:rPr lang="en-US" dirty="0"/>
              <a:t>.</a:t>
            </a:r>
            <a:endParaRPr lang="en-US" b="1" dirty="0" smtClean="0"/>
          </a:p>
        </p:txBody>
      </p:sp>
    </p:spTree>
    <p:extLst>
      <p:ext uri="{BB962C8B-B14F-4D97-AF65-F5344CB8AC3E}">
        <p14:creationId xmlns:p14="http://schemas.microsoft.com/office/powerpoint/2010/main" val="194182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568952" cy="864096"/>
          </a:xfrm>
          <a:solidFill>
            <a:schemeClr val="accent2">
              <a:lumMod val="40000"/>
              <a:lumOff val="6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lstStyle/>
          <a:p>
            <a:r>
              <a:rPr lang="en-US" dirty="0" smtClean="0"/>
              <a:t>IVF- Steps </a:t>
            </a:r>
            <a:endParaRPr lang="ar-IQ" dirty="0"/>
          </a:p>
        </p:txBody>
      </p:sp>
      <p:sp>
        <p:nvSpPr>
          <p:cNvPr id="3" name="Content Placeholder 2"/>
          <p:cNvSpPr>
            <a:spLocks noGrp="1"/>
          </p:cNvSpPr>
          <p:nvPr>
            <p:ph sz="half" idx="1"/>
          </p:nvPr>
        </p:nvSpPr>
        <p:spPr>
          <a:xfrm>
            <a:off x="323528" y="1772816"/>
            <a:ext cx="4172272" cy="5002571"/>
          </a:xfrm>
          <a:solidFill>
            <a:schemeClr val="accent2">
              <a:lumMod val="20000"/>
              <a:lumOff val="8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noAutofit/>
          </a:bodyPr>
          <a:lstStyle/>
          <a:p>
            <a:pPr marL="566928" indent="-457200" algn="l" rtl="0">
              <a:buFont typeface="+mj-lt"/>
              <a:buAutoNum type="arabicPeriod"/>
            </a:pPr>
            <a:endParaRPr lang="en-US" sz="1800" dirty="0" smtClean="0"/>
          </a:p>
          <a:p>
            <a:pPr marL="566928" indent="-457200" algn="l" rtl="0">
              <a:buFont typeface="+mj-lt"/>
              <a:buAutoNum type="arabicPeriod"/>
            </a:pPr>
            <a:r>
              <a:rPr lang="en-US" sz="1800" dirty="0" smtClean="0">
                <a:solidFill>
                  <a:schemeClr val="bg1">
                    <a:lumMod val="50000"/>
                  </a:schemeClr>
                </a:solidFill>
              </a:rPr>
              <a:t>Pituitary </a:t>
            </a:r>
            <a:r>
              <a:rPr lang="en-US" sz="1800" dirty="0">
                <a:solidFill>
                  <a:schemeClr val="bg1">
                    <a:lumMod val="50000"/>
                  </a:schemeClr>
                </a:solidFill>
              </a:rPr>
              <a:t>down-regulation</a:t>
            </a:r>
          </a:p>
          <a:p>
            <a:pPr marL="566928" indent="-457200" algn="l" rtl="0">
              <a:buFont typeface="+mj-lt"/>
              <a:buAutoNum type="arabicPeriod"/>
            </a:pPr>
            <a:r>
              <a:rPr lang="en-US" sz="1800" dirty="0">
                <a:solidFill>
                  <a:schemeClr val="bg1">
                    <a:lumMod val="50000"/>
                  </a:schemeClr>
                </a:solidFill>
              </a:rPr>
              <a:t>Controlled ovarian stimulation (COS)</a:t>
            </a:r>
          </a:p>
          <a:p>
            <a:pPr marL="566928" indent="-457200" algn="l" rtl="0">
              <a:buFont typeface="+mj-lt"/>
              <a:buAutoNum type="arabicPeriod"/>
            </a:pPr>
            <a:r>
              <a:rPr lang="en-US" sz="1800" dirty="0">
                <a:solidFill>
                  <a:schemeClr val="bg1">
                    <a:lumMod val="50000"/>
                  </a:schemeClr>
                </a:solidFill>
              </a:rPr>
              <a:t>Inhibition of premature ovulation</a:t>
            </a:r>
          </a:p>
          <a:p>
            <a:pPr marL="566928" indent="-457200" algn="l" rtl="0">
              <a:buFont typeface="+mj-lt"/>
              <a:buAutoNum type="arabicPeriod"/>
            </a:pPr>
            <a:r>
              <a:rPr lang="en-US" sz="1800" dirty="0" smtClean="0">
                <a:solidFill>
                  <a:schemeClr val="bg1">
                    <a:lumMod val="50000"/>
                  </a:schemeClr>
                </a:solidFill>
              </a:rPr>
              <a:t>Triggering   ( HCG ,agonist)</a:t>
            </a:r>
            <a:endParaRPr lang="en-US" sz="1800" dirty="0">
              <a:solidFill>
                <a:schemeClr val="bg1">
                  <a:lumMod val="50000"/>
                </a:schemeClr>
              </a:solidFill>
            </a:endParaRPr>
          </a:p>
          <a:p>
            <a:pPr marL="566928" indent="-457200" algn="l" rtl="0">
              <a:buFont typeface="+mj-lt"/>
              <a:buAutoNum type="arabicPeriod"/>
            </a:pPr>
            <a:r>
              <a:rPr lang="en-US" sz="1800" dirty="0">
                <a:solidFill>
                  <a:schemeClr val="bg1">
                    <a:lumMod val="50000"/>
                  </a:schemeClr>
                </a:solidFill>
              </a:rPr>
              <a:t>Egg collection ( Ovum Pick UP – OPU)</a:t>
            </a:r>
          </a:p>
          <a:p>
            <a:pPr marL="566928" indent="-457200" algn="l" rtl="0">
              <a:buFont typeface="+mj-lt"/>
              <a:buAutoNum type="arabicPeriod"/>
            </a:pPr>
            <a:r>
              <a:rPr lang="en-US" sz="1800" dirty="0">
                <a:solidFill>
                  <a:schemeClr val="bg1">
                    <a:lumMod val="50000"/>
                  </a:schemeClr>
                </a:solidFill>
              </a:rPr>
              <a:t>Fertilization</a:t>
            </a:r>
          </a:p>
          <a:p>
            <a:pPr marL="566928" indent="-457200" algn="l" rtl="0">
              <a:buFont typeface="+mj-lt"/>
              <a:buAutoNum type="arabicPeriod"/>
            </a:pPr>
            <a:r>
              <a:rPr lang="en-US" sz="1800" dirty="0">
                <a:solidFill>
                  <a:schemeClr val="bg1">
                    <a:lumMod val="50000"/>
                  </a:schemeClr>
                </a:solidFill>
              </a:rPr>
              <a:t>Embryo culture</a:t>
            </a:r>
          </a:p>
          <a:p>
            <a:pPr marL="566928" indent="-457200" algn="l" rtl="0">
              <a:buFont typeface="+mj-lt"/>
              <a:buAutoNum type="arabicPeriod"/>
            </a:pPr>
            <a:r>
              <a:rPr lang="en-US" sz="1800" b="1" dirty="0"/>
              <a:t>Embryo transfer</a:t>
            </a:r>
          </a:p>
          <a:p>
            <a:pPr marL="566928" indent="-457200" algn="l" rtl="0">
              <a:buFont typeface="+mj-lt"/>
              <a:buAutoNum type="arabicPeriod"/>
            </a:pPr>
            <a:r>
              <a:rPr lang="en-US" sz="1800" dirty="0">
                <a:solidFill>
                  <a:schemeClr val="bg1">
                    <a:lumMod val="50000"/>
                  </a:schemeClr>
                </a:solidFill>
              </a:rPr>
              <a:t>Embryo cryopreservation</a:t>
            </a:r>
          </a:p>
          <a:p>
            <a:pPr marL="566928" indent="-457200" algn="l" rtl="0">
              <a:buFont typeface="+mj-lt"/>
              <a:buAutoNum type="arabicPeriod"/>
            </a:pPr>
            <a:r>
              <a:rPr lang="en-US" sz="1800" dirty="0">
                <a:solidFill>
                  <a:schemeClr val="bg1">
                    <a:lumMod val="50000"/>
                  </a:schemeClr>
                </a:solidFill>
              </a:rPr>
              <a:t>Luteal phase support</a:t>
            </a:r>
          </a:p>
          <a:p>
            <a:pPr marL="109728" indent="0" algn="l" rtl="0">
              <a:buNone/>
            </a:pPr>
            <a:endParaRPr lang="ar-IQ" sz="1800" dirty="0"/>
          </a:p>
        </p:txBody>
      </p:sp>
      <p:sp>
        <p:nvSpPr>
          <p:cNvPr id="4" name="Content Placeholder 3"/>
          <p:cNvSpPr>
            <a:spLocks noGrp="1"/>
          </p:cNvSpPr>
          <p:nvPr>
            <p:ph sz="half" idx="2"/>
          </p:nvPr>
        </p:nvSpPr>
        <p:spPr>
          <a:xfrm>
            <a:off x="4648200" y="1772816"/>
            <a:ext cx="4244280" cy="5002571"/>
          </a:xfrm>
          <a:solidFill>
            <a:schemeClr val="accent2">
              <a:lumMod val="20000"/>
              <a:lumOff val="8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normAutofit fontScale="92500"/>
          </a:bodyPr>
          <a:lstStyle/>
          <a:p>
            <a:pPr marL="109728" indent="0" algn="l" rtl="0">
              <a:buNone/>
            </a:pPr>
            <a:endParaRPr lang="en-US" b="1" dirty="0" smtClean="0"/>
          </a:p>
          <a:p>
            <a:pPr marL="109728" indent="0" algn="l" rtl="0">
              <a:buNone/>
            </a:pPr>
            <a:r>
              <a:rPr lang="en-US" b="1" dirty="0" smtClean="0"/>
              <a:t>Embryo </a:t>
            </a:r>
            <a:r>
              <a:rPr lang="en-US" b="1" dirty="0"/>
              <a:t>transfer</a:t>
            </a:r>
          </a:p>
          <a:p>
            <a:pPr marL="109728" indent="0" algn="l" rtl="0">
              <a:buNone/>
            </a:pPr>
            <a:endParaRPr lang="en-US" dirty="0" smtClean="0"/>
          </a:p>
          <a:p>
            <a:pPr algn="l" rtl="0">
              <a:buFont typeface="Arial" pitchFamily="34" charset="0"/>
              <a:buChar char="•"/>
            </a:pPr>
            <a:r>
              <a:rPr lang="en-US" dirty="0" smtClean="0"/>
              <a:t>Embryos </a:t>
            </a:r>
            <a:r>
              <a:rPr lang="en-US" dirty="0"/>
              <a:t>are transferred into the uterus using a soft plastic catheter. </a:t>
            </a:r>
            <a:endParaRPr lang="en-US" dirty="0" smtClean="0"/>
          </a:p>
          <a:p>
            <a:pPr algn="l" rtl="0">
              <a:buFont typeface="Arial" pitchFamily="34" charset="0"/>
              <a:buChar char="•"/>
            </a:pPr>
            <a:r>
              <a:rPr lang="en-US" dirty="0" smtClean="0"/>
              <a:t>The </a:t>
            </a:r>
            <a:r>
              <a:rPr lang="en-US" dirty="0"/>
              <a:t>choice of how many embryos </a:t>
            </a:r>
            <a:r>
              <a:rPr lang="en-US" dirty="0" smtClean="0"/>
              <a:t>to transfer </a:t>
            </a:r>
            <a:r>
              <a:rPr lang="en-US" dirty="0"/>
              <a:t>is the decision of the couple following expert medical and embryological advice; this may </a:t>
            </a:r>
            <a:r>
              <a:rPr lang="en-US" dirty="0" smtClean="0"/>
              <a:t>be constrained </a:t>
            </a:r>
            <a:r>
              <a:rPr lang="en-US" dirty="0"/>
              <a:t>by local regulatory or funding parameters. </a:t>
            </a:r>
            <a:endParaRPr lang="en-US" dirty="0" smtClean="0"/>
          </a:p>
          <a:p>
            <a:pPr algn="l" rtl="0">
              <a:buFont typeface="Arial" pitchFamily="34" charset="0"/>
              <a:buChar char="•"/>
            </a:pPr>
            <a:r>
              <a:rPr lang="en-US" dirty="0" smtClean="0"/>
              <a:t>Embryo </a:t>
            </a:r>
            <a:r>
              <a:rPr lang="en-US" dirty="0"/>
              <a:t>transfer is usually performed </a:t>
            </a:r>
            <a:r>
              <a:rPr lang="en-US" dirty="0" smtClean="0"/>
              <a:t>under transabdominal </a:t>
            </a:r>
            <a:r>
              <a:rPr lang="en-US" dirty="0"/>
              <a:t>ultrasound control to ensure correct placement of the embryos</a:t>
            </a:r>
            <a:endParaRPr lang="en-US" dirty="0" smtClean="0"/>
          </a:p>
        </p:txBody>
      </p:sp>
    </p:spTree>
    <p:extLst>
      <p:ext uri="{BB962C8B-B14F-4D97-AF65-F5344CB8AC3E}">
        <p14:creationId xmlns:p14="http://schemas.microsoft.com/office/powerpoint/2010/main" val="2810131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568952" cy="864096"/>
          </a:xfrm>
          <a:solidFill>
            <a:schemeClr val="accent2">
              <a:lumMod val="40000"/>
              <a:lumOff val="6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lstStyle/>
          <a:p>
            <a:r>
              <a:rPr lang="en-US" dirty="0" smtClean="0"/>
              <a:t>IVF- Steps </a:t>
            </a:r>
            <a:endParaRPr lang="ar-IQ" dirty="0"/>
          </a:p>
        </p:txBody>
      </p:sp>
      <p:sp>
        <p:nvSpPr>
          <p:cNvPr id="3" name="Content Placeholder 2"/>
          <p:cNvSpPr>
            <a:spLocks noGrp="1"/>
          </p:cNvSpPr>
          <p:nvPr>
            <p:ph sz="half" idx="1"/>
          </p:nvPr>
        </p:nvSpPr>
        <p:spPr>
          <a:xfrm>
            <a:off x="323528" y="1772816"/>
            <a:ext cx="4172272" cy="5002571"/>
          </a:xfrm>
          <a:solidFill>
            <a:schemeClr val="accent2">
              <a:lumMod val="20000"/>
              <a:lumOff val="8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noAutofit/>
          </a:bodyPr>
          <a:lstStyle/>
          <a:p>
            <a:pPr marL="566928" indent="-457200" algn="l" rtl="0">
              <a:buFont typeface="+mj-lt"/>
              <a:buAutoNum type="arabicPeriod"/>
            </a:pPr>
            <a:endParaRPr lang="en-US" sz="1800" dirty="0" smtClean="0"/>
          </a:p>
          <a:p>
            <a:pPr marL="109728" indent="0" algn="l" rtl="0">
              <a:buNone/>
            </a:pPr>
            <a:endParaRPr lang="ar-IQ" sz="1800" dirty="0"/>
          </a:p>
        </p:txBody>
      </p:sp>
      <p:sp>
        <p:nvSpPr>
          <p:cNvPr id="4" name="Content Placeholder 3"/>
          <p:cNvSpPr>
            <a:spLocks noGrp="1"/>
          </p:cNvSpPr>
          <p:nvPr>
            <p:ph sz="half" idx="2"/>
          </p:nvPr>
        </p:nvSpPr>
        <p:spPr>
          <a:xfrm>
            <a:off x="4648200" y="1772816"/>
            <a:ext cx="4244280" cy="5002571"/>
          </a:xfrm>
          <a:solidFill>
            <a:schemeClr val="accent2">
              <a:lumMod val="20000"/>
              <a:lumOff val="8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normAutofit fontScale="92500"/>
          </a:bodyPr>
          <a:lstStyle/>
          <a:p>
            <a:pPr marL="109728" indent="0" algn="l" rtl="0">
              <a:buNone/>
            </a:pPr>
            <a:endParaRPr lang="en-US" b="1" dirty="0" smtClean="0"/>
          </a:p>
          <a:p>
            <a:pPr marL="109728" indent="0" algn="l" rtl="0">
              <a:buNone/>
            </a:pPr>
            <a:r>
              <a:rPr lang="en-US" b="1" dirty="0" smtClean="0"/>
              <a:t>Embryo </a:t>
            </a:r>
            <a:r>
              <a:rPr lang="en-US" b="1" dirty="0"/>
              <a:t>transfer</a:t>
            </a:r>
          </a:p>
          <a:p>
            <a:pPr marL="109728" indent="0" algn="l" rtl="0">
              <a:buNone/>
            </a:pPr>
            <a:endParaRPr lang="en-US" dirty="0" smtClean="0"/>
          </a:p>
          <a:p>
            <a:pPr algn="l" rtl="0">
              <a:buFont typeface="Arial" pitchFamily="34" charset="0"/>
              <a:buChar char="•"/>
            </a:pPr>
            <a:r>
              <a:rPr lang="en-US" dirty="0" smtClean="0"/>
              <a:t>Embryos </a:t>
            </a:r>
            <a:r>
              <a:rPr lang="en-US" dirty="0"/>
              <a:t>are transferred into the uterus using a soft plastic catheter. </a:t>
            </a:r>
            <a:endParaRPr lang="en-US" dirty="0" smtClean="0"/>
          </a:p>
          <a:p>
            <a:pPr algn="l" rtl="0">
              <a:buFont typeface="Arial" pitchFamily="34" charset="0"/>
              <a:buChar char="•"/>
            </a:pPr>
            <a:r>
              <a:rPr lang="en-US" dirty="0" smtClean="0"/>
              <a:t>The </a:t>
            </a:r>
            <a:r>
              <a:rPr lang="en-US" dirty="0"/>
              <a:t>choice of how many embryos </a:t>
            </a:r>
            <a:r>
              <a:rPr lang="en-US" dirty="0" smtClean="0"/>
              <a:t>to transfer </a:t>
            </a:r>
            <a:r>
              <a:rPr lang="en-US" dirty="0"/>
              <a:t>is the decision of the couple following expert medical and embryological advice; this may </a:t>
            </a:r>
            <a:r>
              <a:rPr lang="en-US" dirty="0" smtClean="0"/>
              <a:t>be constrained </a:t>
            </a:r>
            <a:r>
              <a:rPr lang="en-US" dirty="0"/>
              <a:t>by local regulatory or funding parameters. </a:t>
            </a:r>
            <a:endParaRPr lang="en-US" dirty="0" smtClean="0"/>
          </a:p>
          <a:p>
            <a:pPr algn="l" rtl="0">
              <a:buFont typeface="Arial" pitchFamily="34" charset="0"/>
              <a:buChar char="•"/>
            </a:pPr>
            <a:r>
              <a:rPr lang="en-US" dirty="0" smtClean="0"/>
              <a:t>Embryo </a:t>
            </a:r>
            <a:r>
              <a:rPr lang="en-US" dirty="0"/>
              <a:t>transfer is usually performed </a:t>
            </a:r>
            <a:r>
              <a:rPr lang="en-US" dirty="0" smtClean="0"/>
              <a:t>under transabdominal </a:t>
            </a:r>
            <a:r>
              <a:rPr lang="en-US" dirty="0"/>
              <a:t>ultrasound control to ensure correct placement of the embryos</a:t>
            </a:r>
            <a:endParaRPr lang="en-US" dirty="0" smtClean="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786" y="4356901"/>
            <a:ext cx="3600400" cy="2145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786" y="2060848"/>
            <a:ext cx="3600400"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9721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568952" cy="864096"/>
          </a:xfrm>
          <a:solidFill>
            <a:schemeClr val="accent2">
              <a:lumMod val="40000"/>
              <a:lumOff val="6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lstStyle/>
          <a:p>
            <a:r>
              <a:rPr lang="en-US" dirty="0" smtClean="0"/>
              <a:t>IVF- Steps </a:t>
            </a:r>
            <a:endParaRPr lang="ar-IQ" dirty="0"/>
          </a:p>
        </p:txBody>
      </p:sp>
      <p:sp>
        <p:nvSpPr>
          <p:cNvPr id="3" name="Content Placeholder 2"/>
          <p:cNvSpPr>
            <a:spLocks noGrp="1"/>
          </p:cNvSpPr>
          <p:nvPr>
            <p:ph sz="half" idx="1"/>
          </p:nvPr>
        </p:nvSpPr>
        <p:spPr>
          <a:xfrm>
            <a:off x="323528" y="1772816"/>
            <a:ext cx="4172272" cy="5002571"/>
          </a:xfrm>
          <a:solidFill>
            <a:schemeClr val="accent2">
              <a:lumMod val="20000"/>
              <a:lumOff val="8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noAutofit/>
          </a:bodyPr>
          <a:lstStyle/>
          <a:p>
            <a:pPr marL="566928" indent="-457200" algn="l" rtl="0">
              <a:buFont typeface="+mj-lt"/>
              <a:buAutoNum type="arabicPeriod"/>
            </a:pPr>
            <a:endParaRPr lang="en-US" sz="1800" dirty="0" smtClean="0"/>
          </a:p>
          <a:p>
            <a:pPr marL="566928" indent="-457200" algn="l" rtl="0">
              <a:buFont typeface="+mj-lt"/>
              <a:buAutoNum type="arabicPeriod"/>
            </a:pPr>
            <a:r>
              <a:rPr lang="en-US" sz="1800" dirty="0" smtClean="0">
                <a:solidFill>
                  <a:schemeClr val="bg1">
                    <a:lumMod val="50000"/>
                  </a:schemeClr>
                </a:solidFill>
              </a:rPr>
              <a:t>Pituitary </a:t>
            </a:r>
            <a:r>
              <a:rPr lang="en-US" sz="1800" dirty="0">
                <a:solidFill>
                  <a:schemeClr val="bg1">
                    <a:lumMod val="50000"/>
                  </a:schemeClr>
                </a:solidFill>
              </a:rPr>
              <a:t>down-regulation</a:t>
            </a:r>
          </a:p>
          <a:p>
            <a:pPr marL="566928" indent="-457200" algn="l" rtl="0">
              <a:buFont typeface="+mj-lt"/>
              <a:buAutoNum type="arabicPeriod"/>
            </a:pPr>
            <a:r>
              <a:rPr lang="en-US" sz="1800" dirty="0">
                <a:solidFill>
                  <a:schemeClr val="bg1">
                    <a:lumMod val="50000"/>
                  </a:schemeClr>
                </a:solidFill>
              </a:rPr>
              <a:t>Controlled ovarian stimulation (COS)</a:t>
            </a:r>
          </a:p>
          <a:p>
            <a:pPr marL="566928" indent="-457200" algn="l" rtl="0">
              <a:buFont typeface="+mj-lt"/>
              <a:buAutoNum type="arabicPeriod"/>
            </a:pPr>
            <a:r>
              <a:rPr lang="en-US" sz="1800" dirty="0">
                <a:solidFill>
                  <a:schemeClr val="bg1">
                    <a:lumMod val="50000"/>
                  </a:schemeClr>
                </a:solidFill>
              </a:rPr>
              <a:t>Inhibition of premature ovulation</a:t>
            </a:r>
          </a:p>
          <a:p>
            <a:pPr marL="566928" indent="-457200" algn="l" rtl="0">
              <a:buFont typeface="+mj-lt"/>
              <a:buAutoNum type="arabicPeriod"/>
            </a:pPr>
            <a:r>
              <a:rPr lang="en-US" sz="1800" dirty="0" smtClean="0">
                <a:solidFill>
                  <a:schemeClr val="bg1">
                    <a:lumMod val="50000"/>
                  </a:schemeClr>
                </a:solidFill>
              </a:rPr>
              <a:t>Triggering   ( HCG ,agonist)</a:t>
            </a:r>
            <a:endParaRPr lang="en-US" sz="1800" dirty="0">
              <a:solidFill>
                <a:schemeClr val="bg1">
                  <a:lumMod val="50000"/>
                </a:schemeClr>
              </a:solidFill>
            </a:endParaRPr>
          </a:p>
          <a:p>
            <a:pPr marL="566928" indent="-457200" algn="l" rtl="0">
              <a:buFont typeface="+mj-lt"/>
              <a:buAutoNum type="arabicPeriod"/>
            </a:pPr>
            <a:r>
              <a:rPr lang="en-US" sz="1800" dirty="0">
                <a:solidFill>
                  <a:schemeClr val="bg1">
                    <a:lumMod val="50000"/>
                  </a:schemeClr>
                </a:solidFill>
              </a:rPr>
              <a:t>Egg collection ( Ovum Pick UP – OPU)</a:t>
            </a:r>
          </a:p>
          <a:p>
            <a:pPr marL="566928" indent="-457200" algn="l" rtl="0">
              <a:buFont typeface="+mj-lt"/>
              <a:buAutoNum type="arabicPeriod"/>
            </a:pPr>
            <a:r>
              <a:rPr lang="en-US" sz="1800" dirty="0">
                <a:solidFill>
                  <a:schemeClr val="bg1">
                    <a:lumMod val="50000"/>
                  </a:schemeClr>
                </a:solidFill>
              </a:rPr>
              <a:t>Fertilization</a:t>
            </a:r>
          </a:p>
          <a:p>
            <a:pPr marL="566928" indent="-457200" algn="l" rtl="0">
              <a:buFont typeface="+mj-lt"/>
              <a:buAutoNum type="arabicPeriod"/>
            </a:pPr>
            <a:r>
              <a:rPr lang="en-US" sz="1800" dirty="0">
                <a:solidFill>
                  <a:schemeClr val="bg1">
                    <a:lumMod val="50000"/>
                  </a:schemeClr>
                </a:solidFill>
              </a:rPr>
              <a:t>Embryo culture</a:t>
            </a:r>
          </a:p>
          <a:p>
            <a:pPr marL="566928" indent="-457200" algn="l" rtl="0">
              <a:buFont typeface="+mj-lt"/>
              <a:buAutoNum type="arabicPeriod"/>
            </a:pPr>
            <a:r>
              <a:rPr lang="en-US" sz="1800" dirty="0">
                <a:solidFill>
                  <a:schemeClr val="bg1">
                    <a:lumMod val="50000"/>
                  </a:schemeClr>
                </a:solidFill>
              </a:rPr>
              <a:t>Embryo transfer</a:t>
            </a:r>
          </a:p>
          <a:p>
            <a:pPr marL="566928" indent="-457200" algn="l" rtl="0">
              <a:buFont typeface="+mj-lt"/>
              <a:buAutoNum type="arabicPeriod"/>
            </a:pPr>
            <a:r>
              <a:rPr lang="en-US" sz="1800" b="1" dirty="0"/>
              <a:t>Embryo cryopreservation</a:t>
            </a:r>
          </a:p>
          <a:p>
            <a:pPr marL="566928" indent="-457200" algn="l" rtl="0">
              <a:buFont typeface="+mj-lt"/>
              <a:buAutoNum type="arabicPeriod"/>
            </a:pPr>
            <a:r>
              <a:rPr lang="en-US" sz="1800" dirty="0">
                <a:solidFill>
                  <a:schemeClr val="bg1">
                    <a:lumMod val="50000"/>
                  </a:schemeClr>
                </a:solidFill>
              </a:rPr>
              <a:t>Luteal phase support</a:t>
            </a:r>
          </a:p>
          <a:p>
            <a:pPr marL="109728" indent="0" algn="l" rtl="0">
              <a:buNone/>
            </a:pPr>
            <a:endParaRPr lang="ar-IQ" sz="1800" dirty="0"/>
          </a:p>
        </p:txBody>
      </p:sp>
      <p:sp>
        <p:nvSpPr>
          <p:cNvPr id="4" name="Content Placeholder 3"/>
          <p:cNvSpPr>
            <a:spLocks noGrp="1"/>
          </p:cNvSpPr>
          <p:nvPr>
            <p:ph sz="half" idx="2"/>
          </p:nvPr>
        </p:nvSpPr>
        <p:spPr>
          <a:xfrm>
            <a:off x="4648200" y="1772816"/>
            <a:ext cx="4244280" cy="5002571"/>
          </a:xfrm>
          <a:solidFill>
            <a:schemeClr val="accent2">
              <a:lumMod val="20000"/>
              <a:lumOff val="8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normAutofit/>
          </a:bodyPr>
          <a:lstStyle/>
          <a:p>
            <a:pPr marL="109728" indent="0" algn="l" rtl="0">
              <a:buNone/>
            </a:pPr>
            <a:endParaRPr lang="en-US" b="1" dirty="0" smtClean="0"/>
          </a:p>
          <a:p>
            <a:pPr marL="109728" indent="0" algn="l" rtl="0">
              <a:buNone/>
            </a:pPr>
            <a:r>
              <a:rPr lang="en-US" b="1" dirty="0" smtClean="0"/>
              <a:t>Embryo </a:t>
            </a:r>
            <a:r>
              <a:rPr lang="en-US" b="1" dirty="0"/>
              <a:t>cryopreservation</a:t>
            </a:r>
          </a:p>
          <a:p>
            <a:pPr algn="l" rtl="0"/>
            <a:endParaRPr lang="en-US" dirty="0" smtClean="0"/>
          </a:p>
          <a:p>
            <a:pPr algn="l" rtl="0"/>
            <a:r>
              <a:rPr lang="en-US" dirty="0" smtClean="0"/>
              <a:t>Spare </a:t>
            </a:r>
            <a:r>
              <a:rPr lang="en-US" dirty="0"/>
              <a:t>embryos of good quality may be cryopreserved for future use. </a:t>
            </a:r>
            <a:endParaRPr lang="en-US" dirty="0" smtClean="0"/>
          </a:p>
          <a:p>
            <a:pPr algn="l" rtl="0"/>
            <a:r>
              <a:rPr lang="en-US" dirty="0" smtClean="0"/>
              <a:t>Vitrification </a:t>
            </a:r>
            <a:r>
              <a:rPr lang="en-US" dirty="0"/>
              <a:t>techniques now </a:t>
            </a:r>
            <a:r>
              <a:rPr lang="en-US" dirty="0" smtClean="0"/>
              <a:t>allow for </a:t>
            </a:r>
            <a:r>
              <a:rPr lang="en-US" dirty="0"/>
              <a:t>success rates from frozen embryos to approximate success rates in fresh treatment cycles. </a:t>
            </a:r>
            <a:endParaRPr lang="en-US" dirty="0" smtClean="0"/>
          </a:p>
          <a:p>
            <a:pPr algn="l" rtl="0"/>
            <a:r>
              <a:rPr lang="en-US" dirty="0" smtClean="0"/>
              <a:t>This makes the </a:t>
            </a:r>
            <a:r>
              <a:rPr lang="en-US" dirty="0"/>
              <a:t>transfer of fresh single embryos with the vitrification of spare embryos more appealing to couples.</a:t>
            </a:r>
            <a:endParaRPr lang="en-US" b="1" dirty="0" smtClean="0"/>
          </a:p>
        </p:txBody>
      </p:sp>
    </p:spTree>
    <p:extLst>
      <p:ext uri="{BB962C8B-B14F-4D97-AF65-F5344CB8AC3E}">
        <p14:creationId xmlns:p14="http://schemas.microsoft.com/office/powerpoint/2010/main" val="2204166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568952" cy="864096"/>
          </a:xfrm>
          <a:solidFill>
            <a:schemeClr val="accent2">
              <a:lumMod val="40000"/>
              <a:lumOff val="6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lstStyle/>
          <a:p>
            <a:r>
              <a:rPr lang="en-US" dirty="0" smtClean="0"/>
              <a:t>IVF- Steps </a:t>
            </a:r>
            <a:endParaRPr lang="ar-IQ" dirty="0"/>
          </a:p>
        </p:txBody>
      </p:sp>
      <p:sp>
        <p:nvSpPr>
          <p:cNvPr id="3" name="Content Placeholder 2"/>
          <p:cNvSpPr>
            <a:spLocks noGrp="1"/>
          </p:cNvSpPr>
          <p:nvPr>
            <p:ph sz="half" idx="1"/>
          </p:nvPr>
        </p:nvSpPr>
        <p:spPr>
          <a:xfrm>
            <a:off x="323528" y="1772816"/>
            <a:ext cx="4172272" cy="5002571"/>
          </a:xfrm>
          <a:solidFill>
            <a:schemeClr val="accent2">
              <a:lumMod val="20000"/>
              <a:lumOff val="8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noAutofit/>
          </a:bodyPr>
          <a:lstStyle/>
          <a:p>
            <a:pPr marL="566928" indent="-457200" algn="l" rtl="0">
              <a:buFont typeface="+mj-lt"/>
              <a:buAutoNum type="arabicPeriod"/>
            </a:pPr>
            <a:endParaRPr lang="en-US" sz="1800" dirty="0" smtClean="0"/>
          </a:p>
          <a:p>
            <a:pPr marL="566928" indent="-457200" algn="l" rtl="0">
              <a:buFont typeface="+mj-lt"/>
              <a:buAutoNum type="arabicPeriod"/>
            </a:pPr>
            <a:r>
              <a:rPr lang="en-US" sz="1800" dirty="0" smtClean="0">
                <a:solidFill>
                  <a:schemeClr val="bg1">
                    <a:lumMod val="50000"/>
                  </a:schemeClr>
                </a:solidFill>
              </a:rPr>
              <a:t>Pituitary </a:t>
            </a:r>
            <a:r>
              <a:rPr lang="en-US" sz="1800" dirty="0">
                <a:solidFill>
                  <a:schemeClr val="bg1">
                    <a:lumMod val="50000"/>
                  </a:schemeClr>
                </a:solidFill>
              </a:rPr>
              <a:t>down-regulation</a:t>
            </a:r>
          </a:p>
          <a:p>
            <a:pPr marL="566928" indent="-457200" algn="l" rtl="0">
              <a:buFont typeface="+mj-lt"/>
              <a:buAutoNum type="arabicPeriod"/>
            </a:pPr>
            <a:r>
              <a:rPr lang="en-US" sz="1800" dirty="0">
                <a:solidFill>
                  <a:schemeClr val="bg1">
                    <a:lumMod val="50000"/>
                  </a:schemeClr>
                </a:solidFill>
              </a:rPr>
              <a:t>Controlled ovarian stimulation (COS)</a:t>
            </a:r>
          </a:p>
          <a:p>
            <a:pPr marL="566928" indent="-457200" algn="l" rtl="0">
              <a:buFont typeface="+mj-lt"/>
              <a:buAutoNum type="arabicPeriod"/>
            </a:pPr>
            <a:r>
              <a:rPr lang="en-US" sz="1800" dirty="0">
                <a:solidFill>
                  <a:schemeClr val="bg1">
                    <a:lumMod val="50000"/>
                  </a:schemeClr>
                </a:solidFill>
              </a:rPr>
              <a:t>Inhibition of premature ovulation</a:t>
            </a:r>
          </a:p>
          <a:p>
            <a:pPr marL="566928" indent="-457200" algn="l" rtl="0">
              <a:buFont typeface="+mj-lt"/>
              <a:buAutoNum type="arabicPeriod"/>
            </a:pPr>
            <a:r>
              <a:rPr lang="en-US" sz="1800" dirty="0" smtClean="0">
                <a:solidFill>
                  <a:schemeClr val="bg1">
                    <a:lumMod val="50000"/>
                  </a:schemeClr>
                </a:solidFill>
              </a:rPr>
              <a:t>Triggering   ( HCG ,agonist)</a:t>
            </a:r>
            <a:endParaRPr lang="en-US" sz="1800" dirty="0">
              <a:solidFill>
                <a:schemeClr val="bg1">
                  <a:lumMod val="50000"/>
                </a:schemeClr>
              </a:solidFill>
            </a:endParaRPr>
          </a:p>
          <a:p>
            <a:pPr marL="566928" indent="-457200" algn="l" rtl="0">
              <a:buFont typeface="+mj-lt"/>
              <a:buAutoNum type="arabicPeriod"/>
            </a:pPr>
            <a:r>
              <a:rPr lang="en-US" sz="1800" dirty="0">
                <a:solidFill>
                  <a:schemeClr val="bg1">
                    <a:lumMod val="50000"/>
                  </a:schemeClr>
                </a:solidFill>
              </a:rPr>
              <a:t>Egg collection ( Ovum Pick UP – OPU)</a:t>
            </a:r>
          </a:p>
          <a:p>
            <a:pPr marL="566928" indent="-457200" algn="l" rtl="0">
              <a:buFont typeface="+mj-lt"/>
              <a:buAutoNum type="arabicPeriod"/>
            </a:pPr>
            <a:r>
              <a:rPr lang="en-US" sz="1800" dirty="0">
                <a:solidFill>
                  <a:schemeClr val="bg1">
                    <a:lumMod val="50000"/>
                  </a:schemeClr>
                </a:solidFill>
              </a:rPr>
              <a:t>Fertilization</a:t>
            </a:r>
          </a:p>
          <a:p>
            <a:pPr marL="566928" indent="-457200" algn="l" rtl="0">
              <a:buFont typeface="+mj-lt"/>
              <a:buAutoNum type="arabicPeriod"/>
            </a:pPr>
            <a:r>
              <a:rPr lang="en-US" sz="1800" dirty="0">
                <a:solidFill>
                  <a:schemeClr val="bg1">
                    <a:lumMod val="50000"/>
                  </a:schemeClr>
                </a:solidFill>
              </a:rPr>
              <a:t>Embryo culture</a:t>
            </a:r>
          </a:p>
          <a:p>
            <a:pPr marL="566928" indent="-457200" algn="l" rtl="0">
              <a:buFont typeface="+mj-lt"/>
              <a:buAutoNum type="arabicPeriod"/>
            </a:pPr>
            <a:r>
              <a:rPr lang="en-US" sz="1800" dirty="0">
                <a:solidFill>
                  <a:schemeClr val="bg1">
                    <a:lumMod val="50000"/>
                  </a:schemeClr>
                </a:solidFill>
              </a:rPr>
              <a:t>Embryo transfer</a:t>
            </a:r>
          </a:p>
          <a:p>
            <a:pPr marL="566928" indent="-457200" algn="l" rtl="0">
              <a:buFont typeface="+mj-lt"/>
              <a:buAutoNum type="arabicPeriod"/>
            </a:pPr>
            <a:r>
              <a:rPr lang="en-US" sz="1800" dirty="0">
                <a:solidFill>
                  <a:schemeClr val="bg1">
                    <a:lumMod val="50000"/>
                  </a:schemeClr>
                </a:solidFill>
              </a:rPr>
              <a:t>Embryo cryopreservation</a:t>
            </a:r>
          </a:p>
          <a:p>
            <a:pPr marL="566928" indent="-457200" algn="l" rtl="0">
              <a:buFont typeface="+mj-lt"/>
              <a:buAutoNum type="arabicPeriod"/>
            </a:pPr>
            <a:r>
              <a:rPr lang="en-US" sz="1800" b="1" dirty="0"/>
              <a:t>Luteal phase support</a:t>
            </a:r>
          </a:p>
          <a:p>
            <a:pPr marL="109728" indent="0" algn="l" rtl="0">
              <a:buNone/>
            </a:pPr>
            <a:endParaRPr lang="ar-IQ" sz="1800" dirty="0"/>
          </a:p>
        </p:txBody>
      </p:sp>
      <p:sp>
        <p:nvSpPr>
          <p:cNvPr id="4" name="Content Placeholder 3"/>
          <p:cNvSpPr>
            <a:spLocks noGrp="1"/>
          </p:cNvSpPr>
          <p:nvPr>
            <p:ph sz="half" idx="2"/>
          </p:nvPr>
        </p:nvSpPr>
        <p:spPr>
          <a:xfrm>
            <a:off x="4648200" y="1772816"/>
            <a:ext cx="4244280" cy="5002571"/>
          </a:xfrm>
          <a:solidFill>
            <a:schemeClr val="accent2">
              <a:lumMod val="20000"/>
              <a:lumOff val="8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normAutofit fontScale="92500" lnSpcReduction="20000"/>
          </a:bodyPr>
          <a:lstStyle/>
          <a:p>
            <a:pPr marL="109728" indent="0" algn="l" rtl="0">
              <a:buNone/>
            </a:pPr>
            <a:endParaRPr lang="en-US" b="1" dirty="0" smtClean="0"/>
          </a:p>
          <a:p>
            <a:pPr marL="109728" indent="0" algn="l" rtl="0">
              <a:buNone/>
            </a:pPr>
            <a:r>
              <a:rPr lang="en-US" b="1" dirty="0" smtClean="0"/>
              <a:t>Luteal </a:t>
            </a:r>
            <a:r>
              <a:rPr lang="en-US" b="1" dirty="0"/>
              <a:t>phase support</a:t>
            </a:r>
          </a:p>
          <a:p>
            <a:pPr algn="l" rtl="0"/>
            <a:endParaRPr lang="en-US" dirty="0" smtClean="0"/>
          </a:p>
          <a:p>
            <a:pPr algn="l" rtl="0"/>
            <a:r>
              <a:rPr lang="en-US" dirty="0" smtClean="0"/>
              <a:t>The </a:t>
            </a:r>
            <a:r>
              <a:rPr lang="en-US" dirty="0"/>
              <a:t>use of gonadotrophin agonists or antagonists to prevent a premature LH surge will lead to a </a:t>
            </a:r>
            <a:r>
              <a:rPr lang="en-US" dirty="0" smtClean="0"/>
              <a:t>reduction in </a:t>
            </a:r>
            <a:r>
              <a:rPr lang="en-US" dirty="0"/>
              <a:t>the ability of the corpus luteum to produce progesterone. </a:t>
            </a:r>
            <a:endParaRPr lang="en-US" dirty="0" smtClean="0"/>
          </a:p>
          <a:p>
            <a:pPr algn="l" rtl="0"/>
            <a:r>
              <a:rPr lang="en-US" dirty="0" smtClean="0"/>
              <a:t>Patients </a:t>
            </a:r>
            <a:r>
              <a:rPr lang="en-US" dirty="0"/>
              <a:t>are therefore supplemented </a:t>
            </a:r>
            <a:r>
              <a:rPr lang="en-US" dirty="0" smtClean="0"/>
              <a:t>with progesterone </a:t>
            </a:r>
            <a:r>
              <a:rPr lang="en-US" dirty="0"/>
              <a:t>following the egg collection. </a:t>
            </a:r>
            <a:endParaRPr lang="en-US" dirty="0" smtClean="0"/>
          </a:p>
          <a:p>
            <a:pPr algn="l" rtl="0"/>
            <a:r>
              <a:rPr lang="en-US" dirty="0" smtClean="0"/>
              <a:t>There </a:t>
            </a:r>
            <a:r>
              <a:rPr lang="en-US" dirty="0"/>
              <a:t>is no consensus on the ideal dose, route or duration </a:t>
            </a:r>
            <a:r>
              <a:rPr lang="en-US" dirty="0" smtClean="0"/>
              <a:t>of progesterone </a:t>
            </a:r>
            <a:r>
              <a:rPr lang="en-US" dirty="0"/>
              <a:t>supplementation. </a:t>
            </a:r>
            <a:endParaRPr lang="en-US" dirty="0" smtClean="0"/>
          </a:p>
          <a:p>
            <a:pPr algn="l" rtl="0"/>
            <a:r>
              <a:rPr lang="en-US" dirty="0" smtClean="0"/>
              <a:t>A </a:t>
            </a:r>
            <a:r>
              <a:rPr lang="en-US" dirty="0"/>
              <a:t>pregnancy test is performed around 14 days after embryo transfer.</a:t>
            </a:r>
            <a:endParaRPr lang="en-US" b="1" dirty="0" smtClean="0"/>
          </a:p>
        </p:txBody>
      </p:sp>
    </p:spTree>
    <p:extLst>
      <p:ext uri="{BB962C8B-B14F-4D97-AF65-F5344CB8AC3E}">
        <p14:creationId xmlns:p14="http://schemas.microsoft.com/office/powerpoint/2010/main" val="2071858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040560" cy="720080"/>
          </a:xfrm>
          <a:solidFill>
            <a:schemeClr val="accent2">
              <a:lumMod val="60000"/>
              <a:lumOff val="40000"/>
            </a:schemeClr>
          </a:solidFill>
          <a:scene3d>
            <a:camera prst="orthographicFront"/>
            <a:lightRig rig="threePt" dir="t"/>
          </a:scene3d>
          <a:sp3d>
            <a:bevelT/>
          </a:sp3d>
        </p:spPr>
        <p:txBody>
          <a:bodyPr>
            <a:normAutofit/>
          </a:bodyPr>
          <a:lstStyle/>
          <a:p>
            <a:r>
              <a:rPr lang="en-US" sz="2800" b="1" dirty="0" smtClean="0"/>
              <a:t>Male cause infertility </a:t>
            </a:r>
            <a:endParaRPr lang="ar-IQ" sz="2800" b="1" dirty="0"/>
          </a:p>
        </p:txBody>
      </p:sp>
      <p:sp>
        <p:nvSpPr>
          <p:cNvPr id="3" name="Content Placeholder 2"/>
          <p:cNvSpPr>
            <a:spLocks noGrp="1"/>
          </p:cNvSpPr>
          <p:nvPr>
            <p:ph idx="1"/>
          </p:nvPr>
        </p:nvSpPr>
        <p:spPr>
          <a:xfrm>
            <a:off x="179512" y="1484784"/>
            <a:ext cx="8712968" cy="5089752"/>
          </a:xfrm>
          <a:solidFill>
            <a:schemeClr val="accent2">
              <a:lumMod val="20000"/>
              <a:lumOff val="80000"/>
            </a:schemeClr>
          </a:solidFill>
          <a:scene3d>
            <a:camera prst="orthographicFront"/>
            <a:lightRig rig="threePt" dir="t"/>
          </a:scene3d>
          <a:sp3d>
            <a:bevelT/>
          </a:sp3d>
        </p:spPr>
        <p:txBody>
          <a:bodyPr>
            <a:normAutofit/>
          </a:bodyPr>
          <a:lstStyle/>
          <a:p>
            <a:pPr algn="l" rtl="0">
              <a:buFont typeface="Wingdings" pitchFamily="2" charset="2"/>
              <a:buChar char="q"/>
            </a:pPr>
            <a:endParaRPr lang="en-US" sz="2000" dirty="0" smtClean="0"/>
          </a:p>
          <a:p>
            <a:pPr algn="l" rtl="0">
              <a:buFont typeface="Wingdings" pitchFamily="2" charset="2"/>
              <a:buChar char="q"/>
            </a:pPr>
            <a:r>
              <a:rPr lang="en-US" sz="2000" dirty="0" smtClean="0"/>
              <a:t> Indication : in </a:t>
            </a:r>
            <a:r>
              <a:rPr lang="en-US" sz="2000" dirty="0"/>
              <a:t>the absence of naturally ejaculated sperm </a:t>
            </a:r>
            <a:r>
              <a:rPr lang="en-US" sz="2000" dirty="0" smtClean="0"/>
              <a:t>( azoospermia) which may relate </a:t>
            </a:r>
            <a:r>
              <a:rPr lang="en-US" sz="2000" dirty="0"/>
              <a:t>to </a:t>
            </a:r>
          </a:p>
          <a:p>
            <a:pPr marL="109728" indent="0" algn="l" rtl="0">
              <a:buNone/>
            </a:pPr>
            <a:endParaRPr lang="en-US" sz="2000" dirty="0"/>
          </a:p>
          <a:p>
            <a:pPr marL="566928" indent="-457200" algn="l" rtl="0">
              <a:buAutoNum type="arabicPeriod"/>
            </a:pPr>
            <a:r>
              <a:rPr lang="en-US" sz="2000" dirty="0" smtClean="0"/>
              <a:t>Obstructive Azoospermia: blockage </a:t>
            </a:r>
            <a:r>
              <a:rPr lang="en-US" sz="2000" dirty="0"/>
              <a:t>of the vas deferens </a:t>
            </a:r>
          </a:p>
          <a:p>
            <a:pPr marL="566928" indent="-457200" algn="l" rtl="0">
              <a:buAutoNum type="arabicPeriod"/>
            </a:pPr>
            <a:r>
              <a:rPr lang="en-US" sz="2000" dirty="0"/>
              <a:t>Non-obstructive </a:t>
            </a:r>
            <a:r>
              <a:rPr lang="en-US" sz="2000" dirty="0" smtClean="0"/>
              <a:t>Azoospermia: testicular problems</a:t>
            </a:r>
            <a:endParaRPr lang="en-US" sz="2000" dirty="0"/>
          </a:p>
          <a:p>
            <a:pPr marL="566928" indent="-457200" algn="l" rtl="0">
              <a:buAutoNum type="arabicPeriod"/>
            </a:pPr>
            <a:endParaRPr lang="en-US" sz="2000" dirty="0" smtClean="0"/>
          </a:p>
          <a:p>
            <a:pPr algn="l" rtl="0">
              <a:buFont typeface="Wingdings" pitchFamily="2" charset="2"/>
              <a:buChar char="q"/>
            </a:pPr>
            <a:r>
              <a:rPr lang="en-US" sz="2000" dirty="0"/>
              <a:t>SSR can be performed under sedation or general anaesthesia</a:t>
            </a:r>
            <a:r>
              <a:rPr lang="en-US" sz="2000" dirty="0" smtClean="0"/>
              <a:t>.</a:t>
            </a:r>
          </a:p>
          <a:p>
            <a:pPr algn="l" rtl="0">
              <a:buFont typeface="Wingdings" pitchFamily="2" charset="2"/>
              <a:buChar char="q"/>
            </a:pPr>
            <a:endParaRPr lang="en-US" sz="2000" dirty="0"/>
          </a:p>
          <a:p>
            <a:pPr algn="l" rtl="0">
              <a:buFont typeface="Wingdings" pitchFamily="2" charset="2"/>
              <a:buChar char="q"/>
            </a:pPr>
            <a:r>
              <a:rPr lang="en-US" sz="2000" dirty="0" smtClean="0"/>
              <a:t> </a:t>
            </a:r>
            <a:r>
              <a:rPr lang="en-US" sz="2000" dirty="0"/>
              <a:t>A fine needle is </a:t>
            </a:r>
            <a:r>
              <a:rPr lang="en-US" sz="2000" dirty="0" smtClean="0"/>
              <a:t>inserted into </a:t>
            </a:r>
            <a:r>
              <a:rPr lang="en-US" sz="2000" dirty="0"/>
              <a:t>the epididymis or the testicular tissue to obtain sperm or testicular tissue with sperm, respectively</a:t>
            </a:r>
            <a:r>
              <a:rPr lang="en-US" sz="2000" dirty="0" smtClean="0"/>
              <a:t>.</a:t>
            </a:r>
          </a:p>
          <a:p>
            <a:pPr marL="109728" indent="0" algn="l" rtl="0">
              <a:buNone/>
            </a:pPr>
            <a:endParaRPr lang="en-US" sz="2000" dirty="0"/>
          </a:p>
          <a:p>
            <a:pPr algn="l" rtl="0">
              <a:buFont typeface="Wingdings" pitchFamily="2" charset="2"/>
              <a:buChar char="q"/>
            </a:pPr>
            <a:r>
              <a:rPr lang="en-US" sz="2000" dirty="0"/>
              <a:t>The retrieved sperm can then be cryopreserved or injected into the oocyte as part of a fresh </a:t>
            </a:r>
            <a:r>
              <a:rPr lang="en-US" sz="2000" dirty="0" smtClean="0"/>
              <a:t>IVF/ICSI cycle</a:t>
            </a:r>
            <a:r>
              <a:rPr lang="en-US" sz="2000" dirty="0"/>
              <a:t>.</a:t>
            </a:r>
            <a:endParaRPr lang="en-US" sz="2000" dirty="0" smtClean="0"/>
          </a:p>
        </p:txBody>
      </p:sp>
      <p:sp>
        <p:nvSpPr>
          <p:cNvPr id="4" name="Title 1"/>
          <p:cNvSpPr txBox="1">
            <a:spLocks/>
          </p:cNvSpPr>
          <p:nvPr/>
        </p:nvSpPr>
        <p:spPr>
          <a:xfrm>
            <a:off x="4355976" y="836712"/>
            <a:ext cx="4541869" cy="648072"/>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pPr algn="ctr"/>
            <a:r>
              <a:rPr lang="en-US" sz="2000" b="1" dirty="0"/>
              <a:t>Surgical sperm retrieval</a:t>
            </a:r>
            <a:endParaRPr lang="ar-IQ" sz="2000" b="1" dirty="0"/>
          </a:p>
        </p:txBody>
      </p:sp>
    </p:spTree>
    <p:extLst>
      <p:ext uri="{BB962C8B-B14F-4D97-AF65-F5344CB8AC3E}">
        <p14:creationId xmlns:p14="http://schemas.microsoft.com/office/powerpoint/2010/main" val="799914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040560" cy="720080"/>
          </a:xfrm>
          <a:solidFill>
            <a:schemeClr val="accent2">
              <a:lumMod val="60000"/>
              <a:lumOff val="40000"/>
            </a:schemeClr>
          </a:solidFill>
          <a:scene3d>
            <a:camera prst="orthographicFront"/>
            <a:lightRig rig="threePt" dir="t"/>
          </a:scene3d>
          <a:sp3d>
            <a:bevelT/>
          </a:sp3d>
        </p:spPr>
        <p:txBody>
          <a:bodyPr>
            <a:normAutofit/>
          </a:bodyPr>
          <a:lstStyle/>
          <a:p>
            <a:r>
              <a:rPr lang="en-US" sz="2800" b="1" dirty="0"/>
              <a:t>In-vitro </a:t>
            </a:r>
            <a:r>
              <a:rPr lang="en-US" sz="2800" b="1" dirty="0" smtClean="0"/>
              <a:t>fertilization(IVF)</a:t>
            </a:r>
            <a:endParaRPr lang="ar-IQ" sz="2800" b="1" dirty="0"/>
          </a:p>
        </p:txBody>
      </p:sp>
      <p:sp>
        <p:nvSpPr>
          <p:cNvPr id="3" name="Content Placeholder 2"/>
          <p:cNvSpPr>
            <a:spLocks noGrp="1"/>
          </p:cNvSpPr>
          <p:nvPr>
            <p:ph idx="1"/>
          </p:nvPr>
        </p:nvSpPr>
        <p:spPr>
          <a:xfrm>
            <a:off x="179512" y="1484784"/>
            <a:ext cx="8712968" cy="5089752"/>
          </a:xfrm>
          <a:solidFill>
            <a:schemeClr val="accent2">
              <a:lumMod val="20000"/>
              <a:lumOff val="80000"/>
            </a:schemeClr>
          </a:solidFill>
          <a:scene3d>
            <a:camera prst="orthographicFront"/>
            <a:lightRig rig="threePt" dir="t"/>
          </a:scene3d>
          <a:sp3d>
            <a:bevelT/>
          </a:sp3d>
        </p:spPr>
        <p:txBody>
          <a:bodyPr>
            <a:normAutofit/>
          </a:bodyPr>
          <a:lstStyle/>
          <a:p>
            <a:pPr marL="109728" indent="0" algn="l" rtl="0">
              <a:buNone/>
            </a:pPr>
            <a:endParaRPr lang="en-US" sz="2000" dirty="0" smtClean="0"/>
          </a:p>
          <a:p>
            <a:pPr algn="l" rtl="0">
              <a:buFont typeface="Courier New" pitchFamily="49" charset="0"/>
              <a:buChar char="o"/>
            </a:pPr>
            <a:r>
              <a:rPr lang="en-US" sz="2000" dirty="0"/>
              <a:t>Steptoe and Edwards performed </a:t>
            </a:r>
            <a:r>
              <a:rPr lang="en-US" sz="2000" dirty="0" smtClean="0"/>
              <a:t>the first </a:t>
            </a:r>
            <a:r>
              <a:rPr lang="en-US" sz="2000" dirty="0"/>
              <a:t>successful case in 1978</a:t>
            </a:r>
            <a:r>
              <a:rPr lang="en-US" sz="2000" dirty="0" smtClean="0"/>
              <a:t>.</a:t>
            </a:r>
          </a:p>
          <a:p>
            <a:pPr algn="l" rtl="0">
              <a:buFont typeface="Courier New" pitchFamily="49" charset="0"/>
              <a:buChar char="o"/>
            </a:pPr>
            <a:r>
              <a:rPr lang="en-US" sz="2000" dirty="0" smtClean="0"/>
              <a:t>IVF </a:t>
            </a:r>
            <a:r>
              <a:rPr lang="en-US" sz="2000" dirty="0"/>
              <a:t>was originally designed for couples with tubal factor </a:t>
            </a:r>
            <a:r>
              <a:rPr lang="en-US" sz="2000" dirty="0" smtClean="0"/>
              <a:t>subfertility</a:t>
            </a:r>
          </a:p>
          <a:p>
            <a:pPr algn="l" rtl="0">
              <a:buFont typeface="Courier New" pitchFamily="49" charset="0"/>
              <a:buChar char="o"/>
            </a:pPr>
            <a:r>
              <a:rPr lang="en-US" sz="2000" dirty="0" smtClean="0"/>
              <a:t>now </a:t>
            </a:r>
            <a:r>
              <a:rPr lang="en-US" sz="2000" dirty="0"/>
              <a:t>used for almost all cases of subfertility including </a:t>
            </a:r>
            <a:r>
              <a:rPr lang="en-US" sz="2000" dirty="0" smtClean="0"/>
              <a:t>:</a:t>
            </a:r>
            <a:endParaRPr lang="en-US" sz="2000" dirty="0"/>
          </a:p>
          <a:p>
            <a:pPr marL="566928" indent="-457200" algn="l" rtl="0">
              <a:buFont typeface="+mj-lt"/>
              <a:buAutoNum type="arabicPeriod"/>
            </a:pPr>
            <a:r>
              <a:rPr lang="en-US" sz="2000" dirty="0" smtClean="0"/>
              <a:t>Tubal disease</a:t>
            </a:r>
          </a:p>
          <a:p>
            <a:pPr marL="566928" indent="-457200" algn="l" rtl="0">
              <a:buFont typeface="+mj-lt"/>
              <a:buAutoNum type="arabicPeriod"/>
            </a:pPr>
            <a:r>
              <a:rPr lang="en-US" sz="2000" dirty="0" smtClean="0"/>
              <a:t>Endometriosis</a:t>
            </a:r>
          </a:p>
          <a:p>
            <a:pPr marL="566928" indent="-457200" algn="l" rtl="0">
              <a:buFont typeface="+mj-lt"/>
              <a:buAutoNum type="arabicPeriod"/>
            </a:pPr>
            <a:r>
              <a:rPr lang="en-US" sz="2000" dirty="0"/>
              <a:t>F</a:t>
            </a:r>
            <a:r>
              <a:rPr lang="en-US" sz="2000" dirty="0" smtClean="0"/>
              <a:t>ailed ovulation induction; whatever the causes (PCOS)</a:t>
            </a:r>
          </a:p>
          <a:p>
            <a:pPr marL="566928" indent="-457200" algn="l" rtl="0">
              <a:buFont typeface="+mj-lt"/>
              <a:buAutoNum type="arabicPeriod"/>
            </a:pPr>
            <a:r>
              <a:rPr lang="en-US" sz="2000" dirty="0" smtClean="0"/>
              <a:t>Male factors infertility </a:t>
            </a:r>
          </a:p>
          <a:p>
            <a:pPr marL="566928" indent="-457200" algn="l" rtl="0">
              <a:buFont typeface="+mj-lt"/>
              <a:buAutoNum type="arabicPeriod"/>
            </a:pPr>
            <a:r>
              <a:rPr lang="en-US" sz="2000" dirty="0" smtClean="0"/>
              <a:t>Unexplained infertility </a:t>
            </a:r>
          </a:p>
          <a:p>
            <a:pPr marL="566928" indent="-457200" algn="l" rtl="0">
              <a:buFont typeface="+mj-lt"/>
              <a:buAutoNum type="arabicPeriod"/>
            </a:pPr>
            <a:r>
              <a:rPr lang="en-US" sz="2000" dirty="0"/>
              <a:t>F</a:t>
            </a:r>
            <a:r>
              <a:rPr lang="en-US" sz="2000" dirty="0" smtClean="0"/>
              <a:t>ailed IUI; whatever the indications for it  </a:t>
            </a:r>
            <a:endParaRPr lang="en-US" sz="2000" dirty="0"/>
          </a:p>
          <a:p>
            <a:pPr marL="566928" indent="-457200" algn="l" rtl="0">
              <a:buFont typeface="+mj-lt"/>
              <a:buAutoNum type="arabicPeriod"/>
            </a:pPr>
            <a:r>
              <a:rPr lang="en-US" sz="2000" dirty="0" smtClean="0"/>
              <a:t> </a:t>
            </a:r>
            <a:r>
              <a:rPr lang="en-US" sz="2000" dirty="0"/>
              <a:t>W</a:t>
            </a:r>
            <a:r>
              <a:rPr lang="en-US" sz="2000" dirty="0" smtClean="0"/>
              <a:t>here </a:t>
            </a:r>
            <a:r>
              <a:rPr lang="en-US" sz="2000" dirty="0"/>
              <a:t>donor eggs are </a:t>
            </a:r>
            <a:r>
              <a:rPr lang="en-US" sz="2000" dirty="0" smtClean="0"/>
              <a:t>needed</a:t>
            </a:r>
          </a:p>
          <a:p>
            <a:pPr algn="l" rtl="0">
              <a:buFont typeface="Courier New" pitchFamily="49" charset="0"/>
              <a:buChar char="o"/>
            </a:pPr>
            <a:r>
              <a:rPr lang="en-US" sz="2000" dirty="0"/>
              <a:t>Originally, IVF was performed in the natural menstrual cycle, but the use of </a:t>
            </a:r>
            <a:r>
              <a:rPr lang="en-US" sz="2000" dirty="0" smtClean="0"/>
              <a:t>gonadotrophin-controlled ovarian </a:t>
            </a:r>
            <a:r>
              <a:rPr lang="en-US" sz="2000" dirty="0"/>
              <a:t>stimulation </a:t>
            </a:r>
            <a:r>
              <a:rPr lang="en-US" sz="2000" dirty="0" smtClean="0"/>
              <a:t>(COS) made </a:t>
            </a:r>
            <a:r>
              <a:rPr lang="en-US" sz="2000" dirty="0"/>
              <a:t>IVF </a:t>
            </a:r>
            <a:r>
              <a:rPr lang="en-US" sz="2000" dirty="0" smtClean="0"/>
              <a:t>    a </a:t>
            </a:r>
            <a:r>
              <a:rPr lang="en-US" sz="2000" dirty="0"/>
              <a:t>much more efficient </a:t>
            </a:r>
            <a:r>
              <a:rPr lang="en-US" sz="2000" dirty="0" smtClean="0"/>
              <a:t>process.</a:t>
            </a:r>
            <a:endParaRPr lang="ar-IQ" sz="2000" dirty="0"/>
          </a:p>
        </p:txBody>
      </p:sp>
      <p:sp>
        <p:nvSpPr>
          <p:cNvPr id="4" name="Title 1"/>
          <p:cNvSpPr txBox="1">
            <a:spLocks/>
          </p:cNvSpPr>
          <p:nvPr/>
        </p:nvSpPr>
        <p:spPr>
          <a:xfrm>
            <a:off x="4505357" y="836712"/>
            <a:ext cx="4392488" cy="648072"/>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800" b="1" dirty="0" smtClean="0"/>
              <a:t>       Background </a:t>
            </a:r>
            <a:endParaRPr lang="ar-IQ" sz="2800" b="1" dirty="0"/>
          </a:p>
        </p:txBody>
      </p:sp>
      <p:sp>
        <p:nvSpPr>
          <p:cNvPr id="5" name="Left Arrow 4"/>
          <p:cNvSpPr/>
          <p:nvPr/>
        </p:nvSpPr>
        <p:spPr>
          <a:xfrm>
            <a:off x="6916149" y="2492896"/>
            <a:ext cx="1872208" cy="720080"/>
          </a:xfrm>
          <a:prstGeom prst="leftArrow">
            <a:avLst/>
          </a:prstGeom>
          <a:solidFill>
            <a:srgbClr val="FF0000"/>
          </a:solidFill>
          <a:ln>
            <a:solidFill>
              <a:schemeClr val="accent2">
                <a:lumMod val="75000"/>
              </a:schemeClr>
            </a:solidFill>
          </a:ln>
          <a:effectLst>
            <a:glow rad="63500">
              <a:schemeClr val="accent5">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Indications </a:t>
            </a:r>
            <a:endParaRPr lang="ar-IQ" b="1" dirty="0">
              <a:solidFill>
                <a:schemeClr val="tx1"/>
              </a:solidFill>
            </a:endParaRPr>
          </a:p>
        </p:txBody>
      </p:sp>
    </p:spTree>
    <p:extLst>
      <p:ext uri="{BB962C8B-B14F-4D97-AF65-F5344CB8AC3E}">
        <p14:creationId xmlns:p14="http://schemas.microsoft.com/office/powerpoint/2010/main" val="3075939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040560" cy="720080"/>
          </a:xfrm>
          <a:solidFill>
            <a:schemeClr val="accent2">
              <a:lumMod val="60000"/>
              <a:lumOff val="40000"/>
            </a:schemeClr>
          </a:solidFill>
          <a:scene3d>
            <a:camera prst="orthographicFront"/>
            <a:lightRig rig="threePt" dir="t"/>
          </a:scene3d>
          <a:sp3d>
            <a:bevelT/>
          </a:sp3d>
        </p:spPr>
        <p:txBody>
          <a:bodyPr>
            <a:normAutofit/>
          </a:bodyPr>
          <a:lstStyle/>
          <a:p>
            <a:r>
              <a:rPr lang="en-US" sz="2800" b="1" dirty="0" smtClean="0"/>
              <a:t>Male cause infertility </a:t>
            </a:r>
            <a:endParaRPr lang="ar-IQ" sz="2800" b="1" dirty="0"/>
          </a:p>
        </p:txBody>
      </p:sp>
      <p:sp>
        <p:nvSpPr>
          <p:cNvPr id="3" name="Content Placeholder 2"/>
          <p:cNvSpPr>
            <a:spLocks noGrp="1"/>
          </p:cNvSpPr>
          <p:nvPr>
            <p:ph idx="1"/>
          </p:nvPr>
        </p:nvSpPr>
        <p:spPr>
          <a:xfrm>
            <a:off x="179512" y="1484784"/>
            <a:ext cx="8712968" cy="5089752"/>
          </a:xfrm>
          <a:solidFill>
            <a:schemeClr val="accent2">
              <a:lumMod val="20000"/>
              <a:lumOff val="80000"/>
            </a:schemeClr>
          </a:solidFill>
          <a:scene3d>
            <a:camera prst="orthographicFront"/>
            <a:lightRig rig="threePt" dir="t"/>
          </a:scene3d>
          <a:sp3d>
            <a:bevelT/>
          </a:sp3d>
        </p:spPr>
        <p:txBody>
          <a:bodyPr>
            <a:normAutofit/>
          </a:bodyPr>
          <a:lstStyle/>
          <a:p>
            <a:pPr algn="l" rtl="0">
              <a:buFont typeface="Wingdings" pitchFamily="2" charset="2"/>
              <a:buChar char="q"/>
            </a:pPr>
            <a:endParaRPr lang="en-US" sz="2000" dirty="0" smtClean="0"/>
          </a:p>
          <a:p>
            <a:pPr marL="109728" indent="0" algn="l" rtl="0">
              <a:buNone/>
            </a:pPr>
            <a:endParaRPr lang="en-US" sz="2000" dirty="0" smtClean="0"/>
          </a:p>
        </p:txBody>
      </p:sp>
      <p:sp>
        <p:nvSpPr>
          <p:cNvPr id="4" name="Title 1"/>
          <p:cNvSpPr txBox="1">
            <a:spLocks/>
          </p:cNvSpPr>
          <p:nvPr/>
        </p:nvSpPr>
        <p:spPr>
          <a:xfrm>
            <a:off x="4355976" y="836712"/>
            <a:ext cx="4541869" cy="648072"/>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pPr algn="ctr"/>
            <a:r>
              <a:rPr lang="en-US" sz="2000" b="1" dirty="0"/>
              <a:t>Surgical sperm </a:t>
            </a:r>
            <a:r>
              <a:rPr lang="en-US" sz="2000" b="1" dirty="0" smtClean="0"/>
              <a:t>retrieval(SSR)</a:t>
            </a:r>
            <a:endParaRPr lang="ar-IQ" sz="2000" b="1"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916832"/>
            <a:ext cx="5045546" cy="4392488"/>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328519" y="2096322"/>
            <a:ext cx="1368152" cy="1260670"/>
          </a:xfrm>
          <a:prstGeom prst="roundRect">
            <a:avLst/>
          </a:prstGeom>
          <a:solidFill>
            <a:schemeClr val="accent2">
              <a:lumMod val="40000"/>
              <a:lumOff val="60000"/>
            </a:schemeClr>
          </a:solidFill>
          <a:ln w="38100">
            <a:solidFill>
              <a:schemeClr val="accent2"/>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chemeClr val="tx1"/>
                </a:solidFill>
              </a:rPr>
              <a:t>Testicular Sperm Aspiration</a:t>
            </a:r>
            <a:endParaRPr lang="ar-IQ" sz="1600" dirty="0">
              <a:solidFill>
                <a:schemeClr val="tx1"/>
              </a:solidFill>
            </a:endParaRPr>
          </a:p>
        </p:txBody>
      </p:sp>
      <p:sp>
        <p:nvSpPr>
          <p:cNvPr id="7" name="Rounded Rectangle 6"/>
          <p:cNvSpPr/>
          <p:nvPr/>
        </p:nvSpPr>
        <p:spPr>
          <a:xfrm>
            <a:off x="328519" y="4437112"/>
            <a:ext cx="1368152" cy="1390306"/>
          </a:xfrm>
          <a:prstGeom prst="roundRect">
            <a:avLst/>
          </a:prstGeom>
          <a:solidFill>
            <a:schemeClr val="accent2">
              <a:lumMod val="40000"/>
              <a:lumOff val="60000"/>
            </a:schemeClr>
          </a:solidFill>
          <a:ln w="38100">
            <a:solidFill>
              <a:schemeClr val="accent2"/>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dirty="0">
                <a:solidFill>
                  <a:schemeClr val="tx1"/>
                </a:solidFill>
              </a:rPr>
              <a:t>Percutaneous Epididymal Sperm Aspiration </a:t>
            </a:r>
            <a:endParaRPr lang="ar-IQ" sz="1200" dirty="0">
              <a:solidFill>
                <a:schemeClr val="tx1"/>
              </a:solidFill>
            </a:endParaRPr>
          </a:p>
        </p:txBody>
      </p:sp>
      <p:sp>
        <p:nvSpPr>
          <p:cNvPr id="8" name="Rounded Rectangle 7"/>
          <p:cNvSpPr/>
          <p:nvPr/>
        </p:nvSpPr>
        <p:spPr>
          <a:xfrm>
            <a:off x="7236296" y="4437112"/>
            <a:ext cx="1368152" cy="1390306"/>
          </a:xfrm>
          <a:prstGeom prst="roundRect">
            <a:avLst/>
          </a:prstGeom>
          <a:solidFill>
            <a:schemeClr val="accent2">
              <a:lumMod val="40000"/>
              <a:lumOff val="60000"/>
            </a:schemeClr>
          </a:solidFill>
          <a:ln w="38100">
            <a:solidFill>
              <a:schemeClr val="accent2"/>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dirty="0">
                <a:solidFill>
                  <a:schemeClr val="tx1"/>
                </a:solidFill>
              </a:rPr>
              <a:t>Microsurgical Epididymal Sperm Aspiration</a:t>
            </a:r>
            <a:endParaRPr lang="ar-IQ" sz="1200" dirty="0">
              <a:solidFill>
                <a:schemeClr val="tx1"/>
              </a:solidFill>
            </a:endParaRPr>
          </a:p>
        </p:txBody>
      </p:sp>
      <p:sp>
        <p:nvSpPr>
          <p:cNvPr id="9" name="Rounded Rectangle 8"/>
          <p:cNvSpPr/>
          <p:nvPr/>
        </p:nvSpPr>
        <p:spPr>
          <a:xfrm>
            <a:off x="7238280" y="2096322"/>
            <a:ext cx="1368152" cy="1260670"/>
          </a:xfrm>
          <a:prstGeom prst="roundRect">
            <a:avLst/>
          </a:prstGeom>
          <a:solidFill>
            <a:schemeClr val="accent2">
              <a:lumMod val="40000"/>
              <a:lumOff val="60000"/>
            </a:schemeClr>
          </a:solidFill>
          <a:ln w="38100">
            <a:solidFill>
              <a:schemeClr val="accent2"/>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dirty="0" smtClean="0">
                <a:solidFill>
                  <a:schemeClr val="tx1"/>
                </a:solidFill>
              </a:rPr>
              <a:t>Testicular Sperm Extraction</a:t>
            </a:r>
          </a:p>
          <a:p>
            <a:pPr algn="ctr"/>
            <a:r>
              <a:rPr lang="en-US" sz="1200" dirty="0" smtClean="0">
                <a:solidFill>
                  <a:schemeClr val="tx1"/>
                </a:solidFill>
              </a:rPr>
              <a:t>(Micro-TESE) </a:t>
            </a:r>
            <a:endParaRPr lang="ar-IQ" sz="1200" dirty="0">
              <a:solidFill>
                <a:schemeClr val="tx1"/>
              </a:solidFill>
            </a:endParaRPr>
          </a:p>
        </p:txBody>
      </p:sp>
    </p:spTree>
    <p:extLst>
      <p:ext uri="{BB962C8B-B14F-4D97-AF65-F5344CB8AC3E}">
        <p14:creationId xmlns:p14="http://schemas.microsoft.com/office/powerpoint/2010/main" val="2055339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16833"/>
            <a:ext cx="8458200" cy="1656183"/>
          </a:xfrm>
        </p:spPr>
        <p:txBody>
          <a:bodyPr>
            <a:normAutofit/>
          </a:bodyPr>
          <a:lstStyle/>
          <a:p>
            <a:pPr algn="ctr"/>
            <a:r>
              <a:rPr lang="en-US" sz="3200" b="1" dirty="0" smtClean="0"/>
              <a:t>Ovarian Hyperstimulation Syndrome </a:t>
            </a:r>
            <a:r>
              <a:rPr lang="en-US" sz="3200" b="1" dirty="0"/>
              <a:t/>
            </a:r>
            <a:br>
              <a:rPr lang="en-US" sz="3200" b="1" dirty="0"/>
            </a:br>
            <a:r>
              <a:rPr lang="en-US" sz="3200" b="1" dirty="0" smtClean="0"/>
              <a:t>OHSS</a:t>
            </a:r>
            <a:endParaRPr lang="ar-IQ" sz="3200" b="1" dirty="0"/>
          </a:p>
        </p:txBody>
      </p:sp>
    </p:spTree>
    <p:extLst>
      <p:ext uri="{BB962C8B-B14F-4D97-AF65-F5344CB8AC3E}">
        <p14:creationId xmlns:p14="http://schemas.microsoft.com/office/powerpoint/2010/main" val="3474814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066800"/>
          </a:xfrm>
          <a:solidFill>
            <a:schemeClr val="bg2">
              <a:lumMod val="90000"/>
            </a:schemeClr>
          </a:solidFill>
        </p:spPr>
        <p:txBody>
          <a:bodyPr/>
          <a:lstStyle/>
          <a:p>
            <a:r>
              <a:rPr lang="en-US" dirty="0" smtClean="0"/>
              <a:t>Definition &amp; Background </a:t>
            </a:r>
            <a:endParaRPr lang="ar-IQ" dirty="0"/>
          </a:p>
        </p:txBody>
      </p:sp>
      <p:sp>
        <p:nvSpPr>
          <p:cNvPr id="3" name="Content Placeholder 2"/>
          <p:cNvSpPr>
            <a:spLocks noGrp="1"/>
          </p:cNvSpPr>
          <p:nvPr>
            <p:ph idx="1"/>
          </p:nvPr>
        </p:nvSpPr>
        <p:spPr>
          <a:xfrm>
            <a:off x="457200" y="2060848"/>
            <a:ext cx="8229600" cy="4513688"/>
          </a:xfrm>
          <a:ln>
            <a:solidFill>
              <a:schemeClr val="accent2"/>
            </a:solidFill>
          </a:ln>
        </p:spPr>
        <p:txBody>
          <a:bodyPr>
            <a:normAutofit/>
          </a:bodyPr>
          <a:lstStyle/>
          <a:p>
            <a:pPr algn="l" rtl="0"/>
            <a:endParaRPr lang="en-US" sz="2000" dirty="0" smtClean="0"/>
          </a:p>
          <a:p>
            <a:pPr algn="l" rtl="0"/>
            <a:r>
              <a:rPr lang="en-US" sz="2000" dirty="0" smtClean="0"/>
              <a:t>The </a:t>
            </a:r>
            <a:r>
              <a:rPr lang="en-US" sz="2000" dirty="0"/>
              <a:t>syndrome can be strictly defined as the shift of serum from the intravascular space to the third space, mainly to the abdominal cavity, in the context of enlarged ovaries due to follicular </a:t>
            </a:r>
            <a:r>
              <a:rPr lang="en-US" sz="2000" dirty="0" smtClean="0"/>
              <a:t>stimulation</a:t>
            </a:r>
          </a:p>
          <a:p>
            <a:pPr algn="l" rtl="0"/>
            <a:r>
              <a:rPr lang="en-US" sz="2000" dirty="0" smtClean="0"/>
              <a:t>It is </a:t>
            </a:r>
            <a:r>
              <a:rPr lang="en-US" sz="2000" dirty="0"/>
              <a:t>the most serious complication of controlled ovarian hyperstimulation (COH) for assisted </a:t>
            </a:r>
            <a:r>
              <a:rPr lang="en-US" sz="2000" dirty="0" smtClean="0"/>
              <a:t>reproduction</a:t>
            </a:r>
          </a:p>
          <a:p>
            <a:pPr algn="l" rtl="0"/>
            <a:r>
              <a:rPr lang="en-US" sz="2000" dirty="0"/>
              <a:t>OHSS is an iatrogenic and potentially life-threatening condition that affects young, healthy </a:t>
            </a:r>
            <a:r>
              <a:rPr lang="en-US" sz="2000" dirty="0" smtClean="0"/>
              <a:t>women.</a:t>
            </a:r>
          </a:p>
          <a:p>
            <a:pPr algn="l" rtl="0"/>
            <a:r>
              <a:rPr lang="en-US" sz="2000" dirty="0"/>
              <a:t>there is an important economic burden associated with OHSS due to absence from work, bed rest, or hospitalization and intensive medical management of severe cases</a:t>
            </a:r>
            <a:endParaRPr lang="en-US" sz="2000" dirty="0" smtClean="0"/>
          </a:p>
          <a:p>
            <a:pPr algn="l" rtl="0"/>
            <a:endParaRPr lang="ar-IQ" sz="2000" dirty="0"/>
          </a:p>
        </p:txBody>
      </p:sp>
    </p:spTree>
    <p:extLst>
      <p:ext uri="{BB962C8B-B14F-4D97-AF65-F5344CB8AC3E}">
        <p14:creationId xmlns:p14="http://schemas.microsoft.com/office/powerpoint/2010/main" val="334847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352928" cy="864096"/>
          </a:xfrm>
          <a:solidFill>
            <a:schemeClr val="bg2"/>
          </a:solidFill>
        </p:spPr>
        <p:txBody>
          <a:bodyPr/>
          <a:lstStyle/>
          <a:p>
            <a:pPr algn="ctr"/>
            <a:r>
              <a:rPr lang="en-US" sz="2400" dirty="0" smtClean="0"/>
              <a:t>Size of the problem </a:t>
            </a:r>
            <a:r>
              <a:rPr lang="en-US" dirty="0" smtClean="0"/>
              <a:t/>
            </a:r>
            <a:br>
              <a:rPr lang="en-US" dirty="0" smtClean="0"/>
            </a:br>
            <a:endParaRPr lang="ar-IQ" dirty="0"/>
          </a:p>
        </p:txBody>
      </p:sp>
      <p:sp>
        <p:nvSpPr>
          <p:cNvPr id="3" name="Text Placeholder 2"/>
          <p:cNvSpPr>
            <a:spLocks noGrp="1"/>
          </p:cNvSpPr>
          <p:nvPr>
            <p:ph type="body" idx="2"/>
          </p:nvPr>
        </p:nvSpPr>
        <p:spPr>
          <a:xfrm>
            <a:off x="395536" y="1772816"/>
            <a:ext cx="8341240" cy="4855631"/>
          </a:xfrm>
          <a:solidFill>
            <a:schemeClr val="bg2"/>
          </a:solidFill>
        </p:spPr>
        <p:txBody>
          <a:bodyPr>
            <a:normAutofit/>
          </a:bodyPr>
          <a:lstStyle/>
          <a:p>
            <a:pPr marL="294894" indent="-285750" algn="l" rtl="0">
              <a:buFont typeface="Wingdings" pitchFamily="2" charset="2"/>
              <a:buChar char="q"/>
            </a:pPr>
            <a:r>
              <a:rPr lang="en-US" sz="1800" dirty="0"/>
              <a:t> remains a common complication among women </a:t>
            </a:r>
            <a:r>
              <a:rPr lang="en-US" sz="1800" dirty="0" smtClean="0"/>
              <a:t>(ART)</a:t>
            </a:r>
          </a:p>
          <a:p>
            <a:pPr marL="294894" indent="-285750" algn="l" rtl="0">
              <a:buFont typeface="Wingdings" pitchFamily="2" charset="2"/>
              <a:buChar char="q"/>
            </a:pPr>
            <a:r>
              <a:rPr lang="en-US" sz="1800" dirty="0"/>
              <a:t>Clinicians </a:t>
            </a:r>
            <a:r>
              <a:rPr lang="en-US" sz="1800" dirty="0" smtClean="0"/>
              <a:t>must remain alert to </a:t>
            </a:r>
            <a:r>
              <a:rPr lang="en-US" sz="1800" dirty="0"/>
              <a:t>the possibility </a:t>
            </a:r>
            <a:r>
              <a:rPr lang="en-US" sz="1800" dirty="0" smtClean="0"/>
              <a:t>of OHSS </a:t>
            </a:r>
            <a:r>
              <a:rPr lang="en-US" sz="1800" dirty="0"/>
              <a:t>in all women undergoing fertility treatment </a:t>
            </a:r>
            <a:r>
              <a:rPr lang="en-US" sz="1800" dirty="0" smtClean="0"/>
              <a:t>and women </a:t>
            </a:r>
            <a:r>
              <a:rPr lang="en-US" sz="1800" dirty="0"/>
              <a:t>should be </a:t>
            </a:r>
            <a:r>
              <a:rPr lang="en-US" sz="1800" dirty="0" smtClean="0"/>
              <a:t>counseled </a:t>
            </a:r>
            <a:r>
              <a:rPr lang="en-US" sz="1800" dirty="0"/>
              <a:t>accordingly. [New 2016</a:t>
            </a:r>
            <a:r>
              <a:rPr lang="en-US" sz="1800" dirty="0" smtClean="0"/>
              <a:t>]</a:t>
            </a:r>
          </a:p>
          <a:p>
            <a:pPr marL="294894" indent="-285750" algn="l" rtl="0">
              <a:buFont typeface="Wingdings" pitchFamily="2" charset="2"/>
              <a:buChar char="q"/>
            </a:pPr>
            <a:endParaRPr lang="en-US" sz="1800" dirty="0"/>
          </a:p>
          <a:p>
            <a:pPr marL="294894" indent="-285750" algn="l" rtl="0">
              <a:buFont typeface="Wingdings" pitchFamily="2" charset="2"/>
              <a:buChar char="q"/>
            </a:pPr>
            <a:endParaRPr lang="en-US" sz="1800" dirty="0" smtClean="0"/>
          </a:p>
          <a:p>
            <a:pPr marL="294894" indent="-285750" algn="l" rtl="0">
              <a:buFont typeface="Wingdings" pitchFamily="2" charset="2"/>
              <a:buChar char="q"/>
            </a:pPr>
            <a:endParaRPr lang="ar-IQ" sz="18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072841601"/>
              </p:ext>
            </p:extLst>
          </p:nvPr>
        </p:nvGraphicFramePr>
        <p:xfrm>
          <a:off x="899592" y="3501008"/>
          <a:ext cx="7416824" cy="2952327"/>
        </p:xfrm>
        <a:graphic>
          <a:graphicData uri="http://schemas.openxmlformats.org/drawingml/2006/table">
            <a:tbl>
              <a:tblPr rtl="1" firstRow="1" bandRow="1">
                <a:tableStyleId>{5C22544A-7EE6-4342-B048-85BDC9FD1C3A}</a:tableStyleId>
              </a:tblPr>
              <a:tblGrid>
                <a:gridCol w="4993122"/>
                <a:gridCol w="2423702"/>
              </a:tblGrid>
              <a:tr h="621543">
                <a:tc>
                  <a:txBody>
                    <a:bodyPr/>
                    <a:lstStyle/>
                    <a:p>
                      <a:pPr algn="ctr" rtl="0"/>
                      <a:r>
                        <a:rPr lang="en-US" sz="1400" dirty="0" smtClean="0"/>
                        <a:t>Incidence</a:t>
                      </a:r>
                      <a:r>
                        <a:rPr lang="en-US" sz="1400" baseline="0" dirty="0" smtClean="0"/>
                        <a:t>  %</a:t>
                      </a:r>
                      <a:endParaRPr lang="ar-IQ" sz="1400" dirty="0"/>
                    </a:p>
                  </a:txBody>
                  <a:tcPr/>
                </a:tc>
                <a:tc>
                  <a:txBody>
                    <a:bodyPr/>
                    <a:lstStyle/>
                    <a:p>
                      <a:pPr algn="ctr" rtl="0"/>
                      <a:r>
                        <a:rPr lang="en-US" sz="1400" dirty="0" smtClean="0"/>
                        <a:t>Severity</a:t>
                      </a:r>
                      <a:r>
                        <a:rPr lang="en-US" sz="1400" baseline="0" dirty="0" smtClean="0"/>
                        <a:t> of OHSS </a:t>
                      </a:r>
                      <a:endParaRPr lang="ar-IQ" sz="1400" dirty="0"/>
                    </a:p>
                  </a:txBody>
                  <a:tcPr/>
                </a:tc>
              </a:tr>
              <a:tr h="776928">
                <a:tc>
                  <a:txBody>
                    <a:bodyPr/>
                    <a:lstStyle/>
                    <a:p>
                      <a:pPr algn="ctr" rtl="0"/>
                      <a:r>
                        <a:rPr lang="en-US" sz="1400" dirty="0" smtClean="0"/>
                        <a:t>20-33</a:t>
                      </a:r>
                      <a:endParaRPr lang="ar-IQ" sz="1400" dirty="0"/>
                    </a:p>
                  </a:txBody>
                  <a:tcPr/>
                </a:tc>
                <a:tc>
                  <a:txBody>
                    <a:bodyPr/>
                    <a:lstStyle/>
                    <a:p>
                      <a:pPr algn="ctr" rtl="0"/>
                      <a:r>
                        <a:rPr lang="en-US" sz="1400" dirty="0" smtClean="0"/>
                        <a:t>Mild </a:t>
                      </a:r>
                      <a:endParaRPr lang="ar-IQ" sz="1400" dirty="0"/>
                    </a:p>
                  </a:txBody>
                  <a:tcPr/>
                </a:tc>
              </a:tr>
              <a:tr h="776928">
                <a:tc>
                  <a:txBody>
                    <a:bodyPr/>
                    <a:lstStyle/>
                    <a:p>
                      <a:pPr algn="ctr" rtl="0"/>
                      <a:r>
                        <a:rPr lang="en-US" sz="1400" dirty="0" smtClean="0"/>
                        <a:t>3-6</a:t>
                      </a:r>
                      <a:endParaRPr lang="ar-IQ" sz="1400" dirty="0"/>
                    </a:p>
                  </a:txBody>
                  <a:tcPr/>
                </a:tc>
                <a:tc>
                  <a:txBody>
                    <a:bodyPr/>
                    <a:lstStyle/>
                    <a:p>
                      <a:pPr algn="ctr" rtl="0"/>
                      <a:r>
                        <a:rPr lang="en-US" sz="1400" dirty="0" smtClean="0"/>
                        <a:t>Moderate </a:t>
                      </a:r>
                      <a:endParaRPr lang="ar-IQ" sz="1400" dirty="0"/>
                    </a:p>
                  </a:txBody>
                  <a:tcPr/>
                </a:tc>
              </a:tr>
              <a:tr h="776928">
                <a:tc>
                  <a:txBody>
                    <a:bodyPr/>
                    <a:lstStyle/>
                    <a:p>
                      <a:pPr algn="ctr" rtl="0"/>
                      <a:r>
                        <a:rPr lang="en-US" sz="1400" dirty="0" smtClean="0"/>
                        <a:t>0.1-2</a:t>
                      </a:r>
                      <a:r>
                        <a:rPr lang="en-US" sz="1400" baseline="0" dirty="0" smtClean="0"/>
                        <a:t> </a:t>
                      </a:r>
                      <a:endParaRPr lang="ar-IQ" sz="1400" dirty="0"/>
                    </a:p>
                  </a:txBody>
                  <a:tcPr/>
                </a:tc>
                <a:tc>
                  <a:txBody>
                    <a:bodyPr/>
                    <a:lstStyle/>
                    <a:p>
                      <a:pPr algn="ctr" rtl="0"/>
                      <a:r>
                        <a:rPr lang="en-US" sz="1400" dirty="0" smtClean="0"/>
                        <a:t>Sever </a:t>
                      </a:r>
                      <a:endParaRPr lang="ar-IQ" sz="1400" dirty="0"/>
                    </a:p>
                  </a:txBody>
                  <a:tcPr/>
                </a:tc>
              </a:tr>
            </a:tbl>
          </a:graphicData>
        </a:graphic>
      </p:graphicFrame>
    </p:spTree>
    <p:extLst>
      <p:ext uri="{BB962C8B-B14F-4D97-AF65-F5344CB8AC3E}">
        <p14:creationId xmlns:p14="http://schemas.microsoft.com/office/powerpoint/2010/main" val="3445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92695"/>
            <a:ext cx="3744416" cy="5976663"/>
          </a:xfrm>
          <a:prstGeom prst="rect">
            <a:avLst/>
          </a:prstGeom>
          <a:noFill/>
          <a:ln w="57150">
            <a:solidFill>
              <a:schemeClr val="accent2">
                <a:lumMod val="40000"/>
                <a:lumOff val="60000"/>
              </a:schemeClr>
            </a:solidFill>
            <a:miter lim="800000"/>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7" name="Rounded Rectangle 6"/>
          <p:cNvSpPr/>
          <p:nvPr/>
        </p:nvSpPr>
        <p:spPr>
          <a:xfrm>
            <a:off x="179512" y="692696"/>
            <a:ext cx="3744416" cy="576064"/>
          </a:xfrm>
          <a:prstGeom prst="roundRect">
            <a:avLst/>
          </a:prstGeom>
          <a:noFill/>
          <a:ln w="3810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132856"/>
            <a:ext cx="1457325" cy="560387"/>
          </a:xfrm>
          <a:prstGeom prst="rect">
            <a:avLst/>
          </a:prstGeom>
          <a:noFill/>
          <a:ln>
            <a:noFill/>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944" y="3356992"/>
            <a:ext cx="4896544" cy="3312367"/>
          </a:xfrm>
          <a:prstGeom prst="rect">
            <a:avLst/>
          </a:prstGeom>
          <a:noFill/>
          <a:ln w="38100">
            <a:solidFill>
              <a:schemeClr val="accent2">
                <a:lumMod val="60000"/>
                <a:lumOff val="40000"/>
              </a:schemeClr>
            </a:solidFill>
            <a:miter lim="800000"/>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4696" y="692696"/>
            <a:ext cx="4926013" cy="2609616"/>
          </a:xfrm>
          <a:prstGeom prst="rect">
            <a:avLst/>
          </a:prstGeom>
          <a:noFill/>
          <a:ln w="38100">
            <a:solidFill>
              <a:schemeClr val="accent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927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fade">
                                      <p:cBhvr>
                                        <p:cTn id="12" dur="500"/>
                                        <p:tgtEl>
                                          <p:spTgt spid="1229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38"/>
                                        </p:tgtEl>
                                        <p:attrNameLst>
                                          <p:attrName>style.visibility</p:attrName>
                                        </p:attrNameLst>
                                      </p:cBhvr>
                                      <p:to>
                                        <p:strVal val="visible"/>
                                      </p:to>
                                    </p:set>
                                    <p:animEffect transition="in" filter="fade">
                                      <p:cBhvr>
                                        <p:cTn id="22"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752474"/>
            <a:ext cx="8784976" cy="5916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97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92696"/>
            <a:ext cx="8712968"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98560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92696"/>
            <a:ext cx="8640959"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1309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136" y="2778979"/>
            <a:ext cx="8640959" cy="1224136"/>
          </a:xfrm>
          <a:prstGeom prst="rect">
            <a:avLst/>
          </a:prstGeom>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3" name="Down Arrow 2"/>
          <p:cNvSpPr/>
          <p:nvPr/>
        </p:nvSpPr>
        <p:spPr>
          <a:xfrm>
            <a:off x="179512" y="1117317"/>
            <a:ext cx="864096" cy="1296269"/>
          </a:xfrm>
          <a:prstGeom prst="downArrow">
            <a:avLst/>
          </a:prstGeom>
          <a:ln w="57150">
            <a:solidFill>
              <a:srgbClr val="FF0000"/>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HCG</a:t>
            </a:r>
            <a:endParaRPr lang="ar-IQ" dirty="0"/>
          </a:p>
        </p:txBody>
      </p:sp>
      <p:sp>
        <p:nvSpPr>
          <p:cNvPr id="4" name="Down Arrow 3"/>
          <p:cNvSpPr/>
          <p:nvPr/>
        </p:nvSpPr>
        <p:spPr>
          <a:xfrm>
            <a:off x="4296395" y="1225327"/>
            <a:ext cx="1428647" cy="1319799"/>
          </a:xfrm>
          <a:prstGeom prst="downArrow">
            <a:avLst/>
          </a:prstGeom>
          <a:ln w="57150">
            <a:solidFill>
              <a:srgbClr val="FF0000"/>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10 Days </a:t>
            </a:r>
            <a:endParaRPr lang="ar-IQ" dirty="0"/>
          </a:p>
        </p:txBody>
      </p:sp>
      <p:cxnSp>
        <p:nvCxnSpPr>
          <p:cNvPr id="6" name="Straight Arrow Connector 5"/>
          <p:cNvCxnSpPr/>
          <p:nvPr/>
        </p:nvCxnSpPr>
        <p:spPr>
          <a:xfrm>
            <a:off x="1835696" y="1685956"/>
            <a:ext cx="0" cy="775890"/>
          </a:xfrm>
          <a:prstGeom prst="straightConnector1">
            <a:avLst/>
          </a:prstGeom>
          <a:ln>
            <a:tailEnd type="arrow"/>
          </a:ln>
          <a:effectLst>
            <a:glow rad="101600">
              <a:schemeClr val="accent5">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563888" y="1685956"/>
            <a:ext cx="0" cy="810412"/>
          </a:xfrm>
          <a:prstGeom prst="straightConnector1">
            <a:avLst/>
          </a:prstGeom>
          <a:ln>
            <a:tailEnd type="arrow"/>
          </a:ln>
          <a:effectLst>
            <a:glow rad="101600">
              <a:schemeClr val="accent5">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9" name="Heptagon 8"/>
          <p:cNvSpPr/>
          <p:nvPr/>
        </p:nvSpPr>
        <p:spPr>
          <a:xfrm>
            <a:off x="1477638" y="2924944"/>
            <a:ext cx="790106" cy="792087"/>
          </a:xfrm>
          <a:prstGeom prst="heptagon">
            <a:avLst/>
          </a:prstGeom>
          <a:ln w="57150">
            <a:solidFill>
              <a:schemeClr val="bg1"/>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3</a:t>
            </a:r>
            <a:endParaRPr lang="ar-IQ" dirty="0"/>
          </a:p>
        </p:txBody>
      </p:sp>
      <p:sp>
        <p:nvSpPr>
          <p:cNvPr id="10" name="Heptagon 9"/>
          <p:cNvSpPr/>
          <p:nvPr/>
        </p:nvSpPr>
        <p:spPr>
          <a:xfrm>
            <a:off x="3165023" y="2969229"/>
            <a:ext cx="790106" cy="792087"/>
          </a:xfrm>
          <a:prstGeom prst="heptagon">
            <a:avLst/>
          </a:prstGeom>
          <a:ln w="57150">
            <a:solidFill>
              <a:schemeClr val="bg1"/>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7</a:t>
            </a:r>
            <a:endParaRPr lang="ar-IQ" dirty="0"/>
          </a:p>
        </p:txBody>
      </p:sp>
      <p:sp>
        <p:nvSpPr>
          <p:cNvPr id="11" name="Heptagon 10"/>
          <p:cNvSpPr/>
          <p:nvPr/>
        </p:nvSpPr>
        <p:spPr>
          <a:xfrm>
            <a:off x="4464979" y="2969229"/>
            <a:ext cx="790106" cy="792087"/>
          </a:xfrm>
          <a:prstGeom prst="heptagon">
            <a:avLst/>
          </a:prstGeom>
          <a:ln w="57150">
            <a:solidFill>
              <a:schemeClr val="bg1"/>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10</a:t>
            </a:r>
            <a:endParaRPr lang="ar-IQ" dirty="0"/>
          </a:p>
        </p:txBody>
      </p:sp>
      <p:sp>
        <p:nvSpPr>
          <p:cNvPr id="14" name="Rectangle 13"/>
          <p:cNvSpPr/>
          <p:nvPr/>
        </p:nvSpPr>
        <p:spPr>
          <a:xfrm>
            <a:off x="1872691" y="1117317"/>
            <a:ext cx="1691198" cy="366406"/>
          </a:xfrm>
          <a:prstGeom prst="rect">
            <a:avLst/>
          </a:prstGeom>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Early OHSS</a:t>
            </a:r>
            <a:endParaRPr lang="ar-IQ" dirty="0"/>
          </a:p>
        </p:txBody>
      </p:sp>
      <p:sp>
        <p:nvSpPr>
          <p:cNvPr id="15" name="Rectangle 14"/>
          <p:cNvSpPr/>
          <p:nvPr/>
        </p:nvSpPr>
        <p:spPr>
          <a:xfrm>
            <a:off x="6228184" y="1117317"/>
            <a:ext cx="1907222" cy="424622"/>
          </a:xfrm>
          <a:prstGeom prst="rect">
            <a:avLst/>
          </a:prstGeom>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Late  OHSS</a:t>
            </a:r>
            <a:endParaRPr lang="ar-IQ" dirty="0"/>
          </a:p>
        </p:txBody>
      </p:sp>
      <p:sp>
        <p:nvSpPr>
          <p:cNvPr id="16" name="Heptagon 15"/>
          <p:cNvSpPr/>
          <p:nvPr/>
        </p:nvSpPr>
        <p:spPr>
          <a:xfrm>
            <a:off x="6084168" y="2969229"/>
            <a:ext cx="790106" cy="792087"/>
          </a:xfrm>
          <a:prstGeom prst="heptagon">
            <a:avLst/>
          </a:prstGeom>
          <a:ln w="57150">
            <a:solidFill>
              <a:schemeClr val="bg1"/>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12</a:t>
            </a:r>
            <a:endParaRPr lang="ar-IQ" dirty="0"/>
          </a:p>
        </p:txBody>
      </p:sp>
      <p:sp>
        <p:nvSpPr>
          <p:cNvPr id="17" name="Heptagon 16"/>
          <p:cNvSpPr/>
          <p:nvPr/>
        </p:nvSpPr>
        <p:spPr>
          <a:xfrm>
            <a:off x="7740353" y="2995004"/>
            <a:ext cx="790106" cy="792087"/>
          </a:xfrm>
          <a:prstGeom prst="heptagon">
            <a:avLst/>
          </a:prstGeom>
          <a:ln w="57150">
            <a:solidFill>
              <a:schemeClr val="bg1"/>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17</a:t>
            </a:r>
            <a:endParaRPr lang="ar-IQ" dirty="0"/>
          </a:p>
        </p:txBody>
      </p:sp>
      <p:cxnSp>
        <p:nvCxnSpPr>
          <p:cNvPr id="18" name="Straight Arrow Connector 17"/>
          <p:cNvCxnSpPr/>
          <p:nvPr/>
        </p:nvCxnSpPr>
        <p:spPr>
          <a:xfrm>
            <a:off x="6479221" y="1780152"/>
            <a:ext cx="0" cy="810412"/>
          </a:xfrm>
          <a:prstGeom prst="straightConnector1">
            <a:avLst/>
          </a:prstGeom>
          <a:ln>
            <a:tailEnd type="arrow"/>
          </a:ln>
          <a:effectLst>
            <a:glow rad="101600">
              <a:schemeClr val="accent5">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120040" y="1790266"/>
            <a:ext cx="0" cy="810412"/>
          </a:xfrm>
          <a:prstGeom prst="straightConnector1">
            <a:avLst/>
          </a:prstGeom>
          <a:ln>
            <a:tailEnd type="arrow"/>
          </a:ln>
          <a:effectLst>
            <a:glow rad="101600">
              <a:schemeClr val="accent5">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a:off x="8281724" y="731882"/>
            <a:ext cx="862275" cy="1137275"/>
          </a:xfrm>
          <a:prstGeom prst="rightArrow">
            <a:avLst/>
          </a:prstGeom>
          <a:ln w="38100">
            <a:solidFill>
              <a:srgbClr val="FF0000"/>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smtClean="0"/>
              <a:t>PT </a:t>
            </a:r>
          </a:p>
          <a:p>
            <a:pPr algn="ctr"/>
            <a:r>
              <a:rPr lang="en-US" sz="1400" dirty="0" smtClean="0"/>
              <a:t>+ve</a:t>
            </a:r>
            <a:endParaRPr lang="ar-IQ" sz="1400" dirty="0"/>
          </a:p>
        </p:txBody>
      </p:sp>
      <p:sp>
        <p:nvSpPr>
          <p:cNvPr id="21" name="Rectangle 20"/>
          <p:cNvSpPr/>
          <p:nvPr/>
        </p:nvSpPr>
        <p:spPr>
          <a:xfrm>
            <a:off x="260136" y="4149080"/>
            <a:ext cx="4414157" cy="1080120"/>
          </a:xfrm>
          <a:prstGeom prst="rect">
            <a:avLst/>
          </a:prstGeom>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l" rtl="0">
              <a:buFont typeface="Wingdings" pitchFamily="2" charset="2"/>
              <a:buChar char="q"/>
            </a:pPr>
            <a:r>
              <a:rPr lang="en-US" sz="1400" dirty="0" smtClean="0"/>
              <a:t>Exogenous HCG</a:t>
            </a:r>
          </a:p>
          <a:p>
            <a:pPr marL="285750" indent="-285750" algn="l" rtl="0">
              <a:buFont typeface="Wingdings" pitchFamily="2" charset="2"/>
              <a:buChar char="q"/>
            </a:pPr>
            <a:r>
              <a:rPr lang="en-US" sz="1400" dirty="0" smtClean="0"/>
              <a:t>3-7 days after triggering </a:t>
            </a:r>
          </a:p>
          <a:p>
            <a:pPr marL="285750" indent="-285750" algn="l" rtl="0">
              <a:buFont typeface="Wingdings" pitchFamily="2" charset="2"/>
              <a:buChar char="q"/>
            </a:pPr>
            <a:r>
              <a:rPr lang="en-US" sz="1400" dirty="0" smtClean="0"/>
              <a:t>Predicted by high no of Follicles &amp; E2</a:t>
            </a:r>
          </a:p>
          <a:p>
            <a:pPr marL="285750" indent="-285750" algn="l" rtl="0">
              <a:buFont typeface="Wingdings" pitchFamily="2" charset="2"/>
              <a:buChar char="q"/>
            </a:pPr>
            <a:r>
              <a:rPr lang="en-US" sz="1400" dirty="0" smtClean="0"/>
              <a:t>Increase risk of  miscarriage </a:t>
            </a:r>
            <a:endParaRPr lang="ar-IQ" sz="1400" dirty="0"/>
          </a:p>
        </p:txBody>
      </p:sp>
      <p:sp>
        <p:nvSpPr>
          <p:cNvPr id="22" name="Rectangle 21"/>
          <p:cNvSpPr/>
          <p:nvPr/>
        </p:nvSpPr>
        <p:spPr>
          <a:xfrm>
            <a:off x="4860032" y="4149080"/>
            <a:ext cx="4104456" cy="1080120"/>
          </a:xfrm>
          <a:prstGeom prst="rect">
            <a:avLst/>
          </a:prstGeom>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l" rtl="0">
              <a:buFont typeface="Wingdings" pitchFamily="2" charset="2"/>
              <a:buChar char="q"/>
            </a:pPr>
            <a:r>
              <a:rPr lang="en-US" dirty="0" smtClean="0"/>
              <a:t> </a:t>
            </a:r>
            <a:r>
              <a:rPr lang="en-US" sz="1400" dirty="0" smtClean="0"/>
              <a:t>Endogenous HCG ( Pregnancy )</a:t>
            </a:r>
          </a:p>
          <a:p>
            <a:pPr marL="285750" indent="-285750" algn="l" rtl="0">
              <a:buFont typeface="Wingdings" pitchFamily="2" charset="2"/>
              <a:buChar char="q"/>
            </a:pPr>
            <a:r>
              <a:rPr lang="en-US" sz="1400" dirty="0" smtClean="0"/>
              <a:t>12-17 days after triggering </a:t>
            </a:r>
          </a:p>
          <a:p>
            <a:pPr marL="285750" indent="-285750" algn="l" rtl="0">
              <a:buFont typeface="Wingdings" pitchFamily="2" charset="2"/>
              <a:buChar char="q"/>
            </a:pPr>
            <a:r>
              <a:rPr lang="en-US" sz="1400" dirty="0" smtClean="0"/>
              <a:t>Predicted by no. of GS </a:t>
            </a:r>
          </a:p>
          <a:p>
            <a:pPr marL="285750" indent="-285750" algn="l" rtl="0">
              <a:buFont typeface="Wingdings" pitchFamily="2" charset="2"/>
              <a:buChar char="q"/>
            </a:pPr>
            <a:r>
              <a:rPr lang="en-US" sz="1400" dirty="0" smtClean="0"/>
              <a:t>More prone to be sever </a:t>
            </a:r>
            <a:endParaRPr lang="ar-IQ" sz="1400" dirty="0"/>
          </a:p>
        </p:txBody>
      </p:sp>
      <p:sp>
        <p:nvSpPr>
          <p:cNvPr id="23" name="Rectangle 22"/>
          <p:cNvSpPr/>
          <p:nvPr/>
        </p:nvSpPr>
        <p:spPr>
          <a:xfrm>
            <a:off x="116118" y="548679"/>
            <a:ext cx="4894599" cy="366406"/>
          </a:xfrm>
          <a:prstGeom prst="rect">
            <a:avLst/>
          </a:prstGeom>
          <a:ln>
            <a:solidFill>
              <a:srgbClr val="FF0000"/>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t>Types of  OHSS</a:t>
            </a:r>
            <a:endParaRPr lang="ar-IQ" b="1" dirty="0"/>
          </a:p>
        </p:txBody>
      </p:sp>
      <p:sp>
        <p:nvSpPr>
          <p:cNvPr id="24" name="Rectangle 23"/>
          <p:cNvSpPr/>
          <p:nvPr/>
        </p:nvSpPr>
        <p:spPr>
          <a:xfrm>
            <a:off x="260136" y="5373216"/>
            <a:ext cx="8704352" cy="1368152"/>
          </a:xfrm>
          <a:prstGeom prst="rect">
            <a:avLst/>
          </a:prstGeom>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94894" indent="-285750" algn="l" rtl="0">
              <a:buFont typeface="Wingdings" pitchFamily="2" charset="2"/>
              <a:buChar char="q"/>
            </a:pPr>
            <a:r>
              <a:rPr lang="en-US" sz="1400" dirty="0"/>
              <a:t>There are two clinical forms of OHSS, both hCG related: </a:t>
            </a:r>
          </a:p>
          <a:p>
            <a:pPr marL="352044" indent="-342900" algn="l" rtl="0">
              <a:buFont typeface="+mj-lt"/>
              <a:buAutoNum type="arabicPeriod"/>
            </a:pPr>
            <a:r>
              <a:rPr lang="en-US" sz="1400" dirty="0"/>
              <a:t>the early-onset form (occurring on the first eight days after exogenous hCG administration) </a:t>
            </a:r>
          </a:p>
          <a:p>
            <a:pPr marL="352044" indent="-342900" algn="l" rtl="0">
              <a:buFont typeface="+mj-lt"/>
              <a:buAutoNum type="arabicPeriod"/>
            </a:pPr>
            <a:r>
              <a:rPr lang="en-US" sz="1400" dirty="0"/>
              <a:t> the late-onset form (occurring nine or more days after hCG administration, related to pregnancy-induced hCG production)</a:t>
            </a:r>
          </a:p>
          <a:p>
            <a:pPr marL="294894" indent="-285750" algn="l" rtl="0">
              <a:buFont typeface="Wingdings" pitchFamily="2" charset="2"/>
              <a:buChar char="q"/>
            </a:pPr>
            <a:r>
              <a:rPr lang="en-US" sz="1400" dirty="0"/>
              <a:t> Rarely, it may also occur spontaneously in pregnancy</a:t>
            </a:r>
            <a:endParaRPr lang="ar-IQ" sz="1400" dirty="0"/>
          </a:p>
        </p:txBody>
      </p:sp>
    </p:spTree>
    <p:extLst>
      <p:ext uri="{BB962C8B-B14F-4D97-AF65-F5344CB8AC3E}">
        <p14:creationId xmlns:p14="http://schemas.microsoft.com/office/powerpoint/2010/main" val="344686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4" grpId="0" animBg="1"/>
      <p:bldP spid="15" grpId="0" animBg="1"/>
      <p:bldP spid="20" grpId="0" animBg="1"/>
      <p:bldP spid="21" grpId="0" animBg="1"/>
      <p:bldP spid="22" grpId="0" animBg="1"/>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62000"/>
            <a:ext cx="8784976" cy="597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736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040560" cy="720080"/>
          </a:xfrm>
          <a:solidFill>
            <a:schemeClr val="accent2">
              <a:lumMod val="60000"/>
              <a:lumOff val="40000"/>
            </a:schemeClr>
          </a:solidFill>
          <a:scene3d>
            <a:camera prst="orthographicFront"/>
            <a:lightRig rig="threePt" dir="t"/>
          </a:scene3d>
          <a:sp3d>
            <a:bevelT/>
          </a:sp3d>
        </p:spPr>
        <p:txBody>
          <a:bodyPr>
            <a:normAutofit/>
          </a:bodyPr>
          <a:lstStyle/>
          <a:p>
            <a:r>
              <a:rPr lang="en-US" sz="2800" b="1" dirty="0"/>
              <a:t>In-vitro </a:t>
            </a:r>
            <a:r>
              <a:rPr lang="en-US" sz="2800" b="1" dirty="0" smtClean="0"/>
              <a:t>fertilization(IVF)</a:t>
            </a:r>
            <a:endParaRPr lang="ar-IQ" sz="2800" b="1" dirty="0"/>
          </a:p>
        </p:txBody>
      </p:sp>
      <p:sp>
        <p:nvSpPr>
          <p:cNvPr id="3" name="Content Placeholder 2"/>
          <p:cNvSpPr>
            <a:spLocks noGrp="1"/>
          </p:cNvSpPr>
          <p:nvPr>
            <p:ph idx="1"/>
          </p:nvPr>
        </p:nvSpPr>
        <p:spPr>
          <a:xfrm>
            <a:off x="179512" y="1484784"/>
            <a:ext cx="8712968" cy="5184576"/>
          </a:xfrm>
          <a:solidFill>
            <a:schemeClr val="accent2">
              <a:lumMod val="20000"/>
              <a:lumOff val="80000"/>
            </a:schemeClr>
          </a:solidFill>
          <a:scene3d>
            <a:camera prst="orthographicFront"/>
            <a:lightRig rig="threePt" dir="t"/>
          </a:scene3d>
          <a:sp3d>
            <a:bevelT/>
          </a:sp3d>
        </p:spPr>
        <p:txBody>
          <a:bodyPr>
            <a:normAutofit/>
          </a:bodyPr>
          <a:lstStyle/>
          <a:p>
            <a:pPr marL="566928" indent="-457200" algn="l" rtl="0">
              <a:buFont typeface="+mj-lt"/>
              <a:buAutoNum type="arabicPeriod"/>
            </a:pPr>
            <a:endParaRPr lang="en-US" sz="2000" dirty="0" smtClean="0"/>
          </a:p>
          <a:p>
            <a:pPr marL="566928" indent="-457200" algn="l" rtl="0">
              <a:buFont typeface="+mj-lt"/>
              <a:buAutoNum type="arabicPeriod"/>
            </a:pPr>
            <a:r>
              <a:rPr lang="en-US" sz="2400" dirty="0" smtClean="0"/>
              <a:t>Pituitary down-regulation</a:t>
            </a:r>
          </a:p>
          <a:p>
            <a:pPr marL="566928" indent="-457200" algn="l" rtl="0">
              <a:buFont typeface="+mj-lt"/>
              <a:buAutoNum type="arabicPeriod"/>
            </a:pPr>
            <a:r>
              <a:rPr lang="en-US" sz="2400" dirty="0"/>
              <a:t>Controlled ovarian </a:t>
            </a:r>
            <a:r>
              <a:rPr lang="en-US" sz="2400" dirty="0" smtClean="0"/>
              <a:t>stimulation (COS)</a:t>
            </a:r>
          </a:p>
          <a:p>
            <a:pPr marL="566928" indent="-457200" algn="l" rtl="0">
              <a:buFont typeface="+mj-lt"/>
              <a:buAutoNum type="arabicPeriod"/>
            </a:pPr>
            <a:r>
              <a:rPr lang="en-US" sz="2400" dirty="0"/>
              <a:t>Inhibition of premature </a:t>
            </a:r>
            <a:r>
              <a:rPr lang="en-US" sz="2400" dirty="0" smtClean="0"/>
              <a:t>ovulation</a:t>
            </a:r>
          </a:p>
          <a:p>
            <a:pPr marL="566928" indent="-457200" algn="l" rtl="0">
              <a:buFont typeface="+mj-lt"/>
              <a:buAutoNum type="arabicPeriod"/>
            </a:pPr>
            <a:r>
              <a:rPr lang="en-US" sz="2400" dirty="0"/>
              <a:t>hCG </a:t>
            </a:r>
            <a:r>
              <a:rPr lang="en-US" sz="2400" dirty="0" smtClean="0"/>
              <a:t>trigger</a:t>
            </a:r>
          </a:p>
          <a:p>
            <a:pPr marL="566928" indent="-457200" algn="l" rtl="0">
              <a:buFont typeface="+mj-lt"/>
              <a:buAutoNum type="arabicPeriod"/>
            </a:pPr>
            <a:r>
              <a:rPr lang="en-US" sz="2400" dirty="0"/>
              <a:t>Egg </a:t>
            </a:r>
            <a:r>
              <a:rPr lang="en-US" sz="2400" dirty="0" smtClean="0"/>
              <a:t>collection ( Ovum Pick UP – OPU)</a:t>
            </a:r>
          </a:p>
          <a:p>
            <a:pPr marL="566928" indent="-457200" algn="l" rtl="0">
              <a:buFont typeface="+mj-lt"/>
              <a:buAutoNum type="arabicPeriod"/>
            </a:pPr>
            <a:r>
              <a:rPr lang="en-US" sz="2400" dirty="0" smtClean="0"/>
              <a:t>Fertilization</a:t>
            </a:r>
          </a:p>
          <a:p>
            <a:pPr marL="566928" indent="-457200" algn="l" rtl="0">
              <a:buFont typeface="+mj-lt"/>
              <a:buAutoNum type="arabicPeriod"/>
            </a:pPr>
            <a:r>
              <a:rPr lang="en-US" sz="2400" dirty="0"/>
              <a:t>Embryo </a:t>
            </a:r>
            <a:r>
              <a:rPr lang="en-US" sz="2400" dirty="0" smtClean="0"/>
              <a:t>culture</a:t>
            </a:r>
          </a:p>
          <a:p>
            <a:pPr marL="566928" indent="-457200" algn="l" rtl="0">
              <a:buFont typeface="+mj-lt"/>
              <a:buAutoNum type="arabicPeriod"/>
            </a:pPr>
            <a:r>
              <a:rPr lang="en-US" sz="2400" dirty="0"/>
              <a:t>Embryo </a:t>
            </a:r>
            <a:r>
              <a:rPr lang="en-US" sz="2400" dirty="0" smtClean="0"/>
              <a:t>transfer</a:t>
            </a:r>
          </a:p>
          <a:p>
            <a:pPr marL="566928" indent="-457200" algn="l" rtl="0">
              <a:buFont typeface="+mj-lt"/>
              <a:buAutoNum type="arabicPeriod"/>
            </a:pPr>
            <a:r>
              <a:rPr lang="en-US" sz="2400" dirty="0"/>
              <a:t>Embryo </a:t>
            </a:r>
            <a:r>
              <a:rPr lang="en-US" sz="2400" dirty="0" smtClean="0"/>
              <a:t>cryopreservation</a:t>
            </a:r>
          </a:p>
          <a:p>
            <a:pPr marL="566928" indent="-457200" algn="l" rtl="0">
              <a:buFont typeface="+mj-lt"/>
              <a:buAutoNum type="arabicPeriod"/>
            </a:pPr>
            <a:r>
              <a:rPr lang="en-US" sz="2400" dirty="0"/>
              <a:t>Luteal phase support</a:t>
            </a:r>
            <a:endParaRPr lang="en-US" sz="2400" dirty="0" smtClean="0"/>
          </a:p>
        </p:txBody>
      </p:sp>
      <p:sp>
        <p:nvSpPr>
          <p:cNvPr id="4" name="Title 1"/>
          <p:cNvSpPr txBox="1">
            <a:spLocks/>
          </p:cNvSpPr>
          <p:nvPr/>
        </p:nvSpPr>
        <p:spPr>
          <a:xfrm>
            <a:off x="4505357" y="836712"/>
            <a:ext cx="4392488" cy="648072"/>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800" b="1" dirty="0" smtClean="0"/>
              <a:t>       Steps  </a:t>
            </a:r>
            <a:endParaRPr lang="ar-IQ" sz="2800" b="1" dirty="0"/>
          </a:p>
        </p:txBody>
      </p:sp>
    </p:spTree>
    <p:extLst>
      <p:ext uri="{BB962C8B-B14F-4D97-AF65-F5344CB8AC3E}">
        <p14:creationId xmlns:p14="http://schemas.microsoft.com/office/powerpoint/2010/main" val="8877155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3496" y="764704"/>
            <a:ext cx="3383280" cy="1215090"/>
          </a:xfrm>
          <a:solidFill>
            <a:schemeClr val="bg2"/>
          </a:solidFill>
        </p:spPr>
        <p:txBody>
          <a:bodyPr/>
          <a:lstStyle/>
          <a:p>
            <a:r>
              <a:rPr lang="en-US" dirty="0"/>
              <a:t>Radiographic features</a:t>
            </a:r>
            <a:br>
              <a:rPr lang="en-US" dirty="0"/>
            </a:br>
            <a:endParaRPr lang="ar-IQ" dirty="0"/>
          </a:p>
        </p:txBody>
      </p:sp>
      <p:sp>
        <p:nvSpPr>
          <p:cNvPr id="3" name="Text Placeholder 2"/>
          <p:cNvSpPr>
            <a:spLocks noGrp="1"/>
          </p:cNvSpPr>
          <p:nvPr>
            <p:ph type="body" idx="2"/>
          </p:nvPr>
        </p:nvSpPr>
        <p:spPr>
          <a:solidFill>
            <a:schemeClr val="bg2"/>
          </a:solidFill>
        </p:spPr>
        <p:txBody>
          <a:bodyPr>
            <a:normAutofit/>
          </a:bodyPr>
          <a:lstStyle/>
          <a:p>
            <a:pPr marL="294894" indent="-285750" algn="l" rtl="0">
              <a:buFont typeface="Wingdings" pitchFamily="2" charset="2"/>
              <a:buChar char="q"/>
            </a:pPr>
            <a:endParaRPr lang="en-US" sz="1600" dirty="0" smtClean="0"/>
          </a:p>
          <a:p>
            <a:pPr marL="294894" indent="-285750" algn="l" rtl="0">
              <a:buFont typeface="Wingdings" pitchFamily="2" charset="2"/>
              <a:buChar char="q"/>
            </a:pPr>
            <a:r>
              <a:rPr lang="en-US" sz="1600" dirty="0" smtClean="0"/>
              <a:t>Imaging </a:t>
            </a:r>
            <a:r>
              <a:rPr lang="en-US" sz="1600" dirty="0"/>
              <a:t>findings tend to be similar on ultrasound, CT and MRI.</a:t>
            </a:r>
          </a:p>
          <a:p>
            <a:pPr algn="l" rtl="0"/>
            <a:endParaRPr lang="en-US" sz="1600" dirty="0"/>
          </a:p>
          <a:p>
            <a:pPr marL="294894" indent="-285750" algn="l" rtl="0">
              <a:buFont typeface="Wingdings" pitchFamily="2" charset="2"/>
              <a:buChar char="q"/>
            </a:pPr>
            <a:r>
              <a:rPr lang="en-US" sz="1600" b="1" u="sng" dirty="0"/>
              <a:t>Ultrasound</a:t>
            </a:r>
          </a:p>
          <a:p>
            <a:pPr marL="294894" indent="-285750" algn="l" rtl="0">
              <a:buFont typeface="Wingdings" pitchFamily="2" charset="2"/>
              <a:buChar char="Ø"/>
            </a:pPr>
            <a:r>
              <a:rPr lang="en-US" sz="1600" dirty="0"/>
              <a:t>typically shows </a:t>
            </a:r>
            <a:r>
              <a:rPr lang="en-US" sz="1600" u="sng" dirty="0"/>
              <a:t>bilateral symmetric enlargement of ovaries (often &gt;12 cm in </a:t>
            </a:r>
            <a:r>
              <a:rPr lang="en-US" sz="1600" u="sng" dirty="0" smtClean="0"/>
              <a:t>size)</a:t>
            </a:r>
          </a:p>
          <a:p>
            <a:pPr marL="294894" indent="-285750" algn="l" rtl="0">
              <a:buFont typeface="Wingdings" pitchFamily="2" charset="2"/>
              <a:buChar char="Ø"/>
            </a:pPr>
            <a:r>
              <a:rPr lang="en-US" sz="1600" dirty="0" smtClean="0"/>
              <a:t>multiple </a:t>
            </a:r>
            <a:r>
              <a:rPr lang="en-US" sz="1600" dirty="0"/>
              <a:t>cysts of varying sizes, giving the </a:t>
            </a:r>
            <a:r>
              <a:rPr lang="en-US" sz="1600" u="sng" dirty="0"/>
              <a:t>classic spoke-wheel </a:t>
            </a:r>
            <a:r>
              <a:rPr lang="en-US" sz="1600" dirty="0" smtClean="0"/>
              <a:t>appearance</a:t>
            </a:r>
          </a:p>
          <a:p>
            <a:pPr marL="294894" indent="-285750" algn="l" rtl="0">
              <a:buFont typeface="Wingdings" pitchFamily="2" charset="2"/>
              <a:buChar char="Ø"/>
            </a:pPr>
            <a:r>
              <a:rPr lang="en-US" sz="1600" u="sng" dirty="0" smtClean="0"/>
              <a:t>associated </a:t>
            </a:r>
            <a:r>
              <a:rPr lang="en-US" sz="1600" u="sng" dirty="0"/>
              <a:t>ascites </a:t>
            </a:r>
            <a:r>
              <a:rPr lang="en-US" sz="1600" dirty="0"/>
              <a:t>and pleural +/- pericardial </a:t>
            </a:r>
            <a:r>
              <a:rPr lang="en-US" sz="1600" dirty="0" smtClean="0"/>
              <a:t>effusion </a:t>
            </a:r>
            <a:r>
              <a:rPr lang="en-US" sz="1600" dirty="0"/>
              <a:t>may also be present</a:t>
            </a:r>
            <a:endParaRPr lang="ar-IQ" sz="1600" dirty="0"/>
          </a:p>
        </p:txBody>
      </p:sp>
      <p:sp>
        <p:nvSpPr>
          <p:cNvPr id="4" name="Content Placeholder 3"/>
          <p:cNvSpPr>
            <a:spLocks noGrp="1"/>
          </p:cNvSpPr>
          <p:nvPr>
            <p:ph sz="half" idx="1"/>
          </p:nvPr>
        </p:nvSpPr>
        <p:spPr>
          <a:xfrm>
            <a:off x="152400" y="1412777"/>
            <a:ext cx="5102352" cy="5215670"/>
          </a:xfrm>
          <a:solidFill>
            <a:schemeClr val="bg2"/>
          </a:solidFill>
        </p:spPr>
        <p:txBody>
          <a:bodyPr/>
          <a:lstStyle/>
          <a:p>
            <a:pPr algn="l" rtl="0"/>
            <a:endParaRPr lang="ar-IQ" dirty="0"/>
          </a:p>
        </p:txBody>
      </p:sp>
      <p:sp>
        <p:nvSpPr>
          <p:cNvPr id="5" name="Rectangle 4"/>
          <p:cNvSpPr/>
          <p:nvPr/>
        </p:nvSpPr>
        <p:spPr>
          <a:xfrm>
            <a:off x="179512" y="548680"/>
            <a:ext cx="5040560" cy="72008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rgbClr val="3D3D3D"/>
                </a:solidFill>
                <a:latin typeface="Open Sans"/>
              </a:rPr>
              <a:t>Grade the severity ?</a:t>
            </a:r>
            <a:endParaRPr lang="ar-IQ"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221088"/>
            <a:ext cx="5040560" cy="2520280"/>
          </a:xfrm>
          <a:prstGeom prst="rect">
            <a:avLst/>
          </a:prstGeom>
          <a:noFill/>
          <a:ln w="38100">
            <a:solidFill>
              <a:schemeClr val="bg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12776"/>
            <a:ext cx="5040560" cy="2808312"/>
          </a:xfrm>
          <a:prstGeom prst="rect">
            <a:avLst/>
          </a:prstGeom>
          <a:noFill/>
          <a:ln w="38100">
            <a:solidFill>
              <a:schemeClr val="bg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845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172"/>
                                        </p:tgtEl>
                                        <p:attrNameLst>
                                          <p:attrName>style.visibility</p:attrName>
                                        </p:attrNameLst>
                                      </p:cBhvr>
                                      <p:to>
                                        <p:strVal val="visible"/>
                                      </p:to>
                                    </p:set>
                                    <p:animEffect transition="in" filter="fade">
                                      <p:cBhvr>
                                        <p:cTn id="21" dur="500"/>
                                        <p:tgtEl>
                                          <p:spTgt spid="717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171"/>
                                        </p:tgtEl>
                                        <p:attrNameLst>
                                          <p:attrName>style.visibility</p:attrName>
                                        </p:attrNameLst>
                                      </p:cBhvr>
                                      <p:to>
                                        <p:strVal val="visible"/>
                                      </p:to>
                                    </p:set>
                                    <p:animEffect transition="in" filter="fade">
                                      <p:cBhvr>
                                        <p:cTn id="26"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3496" y="764704"/>
            <a:ext cx="3383280" cy="1215090"/>
          </a:xfrm>
          <a:solidFill>
            <a:schemeClr val="bg2"/>
          </a:solidFill>
        </p:spPr>
        <p:txBody>
          <a:bodyPr/>
          <a:lstStyle/>
          <a:p>
            <a:r>
              <a:rPr lang="en-US" dirty="0"/>
              <a:t>Radiographic features</a:t>
            </a:r>
            <a:br>
              <a:rPr lang="en-US" dirty="0"/>
            </a:br>
            <a:endParaRPr lang="ar-IQ" dirty="0"/>
          </a:p>
        </p:txBody>
      </p:sp>
      <p:sp>
        <p:nvSpPr>
          <p:cNvPr id="3" name="Text Placeholder 2"/>
          <p:cNvSpPr>
            <a:spLocks noGrp="1"/>
          </p:cNvSpPr>
          <p:nvPr>
            <p:ph type="body" idx="2"/>
          </p:nvPr>
        </p:nvSpPr>
        <p:spPr>
          <a:solidFill>
            <a:schemeClr val="bg2"/>
          </a:solidFill>
        </p:spPr>
        <p:txBody>
          <a:bodyPr>
            <a:normAutofit/>
          </a:bodyPr>
          <a:lstStyle/>
          <a:p>
            <a:pPr marL="294894" indent="-285750" algn="l" rtl="0">
              <a:buFont typeface="Wingdings" pitchFamily="2" charset="2"/>
              <a:buChar char="q"/>
            </a:pPr>
            <a:endParaRPr lang="en-US" sz="1600" dirty="0" smtClean="0"/>
          </a:p>
          <a:p>
            <a:pPr marL="294894" indent="-285750" algn="l" rtl="0">
              <a:buFont typeface="Wingdings" pitchFamily="2" charset="2"/>
              <a:buChar char="q"/>
            </a:pPr>
            <a:r>
              <a:rPr lang="en-US" sz="1600" dirty="0" smtClean="0"/>
              <a:t>Imaging </a:t>
            </a:r>
            <a:r>
              <a:rPr lang="en-US" sz="1600" dirty="0"/>
              <a:t>findings tend to be similar on ultrasound, CT and MRI.</a:t>
            </a:r>
          </a:p>
          <a:p>
            <a:pPr algn="l" rtl="0"/>
            <a:endParaRPr lang="en-US" sz="1600" dirty="0"/>
          </a:p>
          <a:p>
            <a:pPr marL="294894" indent="-285750" algn="l" rtl="0">
              <a:buFont typeface="Wingdings" pitchFamily="2" charset="2"/>
              <a:buChar char="q"/>
            </a:pPr>
            <a:r>
              <a:rPr lang="en-US" sz="1600" dirty="0"/>
              <a:t>Ultrasound</a:t>
            </a:r>
          </a:p>
          <a:p>
            <a:pPr marL="294894" indent="-285750" algn="l" rtl="0">
              <a:buFont typeface="Wingdings" pitchFamily="2" charset="2"/>
              <a:buChar char="Ø"/>
            </a:pPr>
            <a:r>
              <a:rPr lang="en-US" sz="1600" dirty="0"/>
              <a:t>typically shows bilateral symmetric enlargement of ovaries (often &gt;12 cm in </a:t>
            </a:r>
            <a:r>
              <a:rPr lang="en-US" sz="1600" dirty="0" smtClean="0"/>
              <a:t>size)</a:t>
            </a:r>
          </a:p>
          <a:p>
            <a:pPr marL="294894" indent="-285750" algn="l" rtl="0">
              <a:buFont typeface="Wingdings" pitchFamily="2" charset="2"/>
              <a:buChar char="Ø"/>
            </a:pPr>
            <a:r>
              <a:rPr lang="en-US" sz="1600" dirty="0" smtClean="0"/>
              <a:t>multiple </a:t>
            </a:r>
            <a:r>
              <a:rPr lang="en-US" sz="1600" dirty="0"/>
              <a:t>cysts of varying sizes, giving the classic spoke-wheel </a:t>
            </a:r>
            <a:r>
              <a:rPr lang="en-US" sz="1600" dirty="0" smtClean="0"/>
              <a:t>appearance</a:t>
            </a:r>
          </a:p>
          <a:p>
            <a:pPr marL="294894" indent="-285750" algn="l" rtl="0">
              <a:buFont typeface="Wingdings" pitchFamily="2" charset="2"/>
              <a:buChar char="Ø"/>
            </a:pPr>
            <a:r>
              <a:rPr lang="en-US" sz="1600" dirty="0" smtClean="0"/>
              <a:t>associated </a:t>
            </a:r>
            <a:r>
              <a:rPr lang="en-US" sz="1600" dirty="0"/>
              <a:t>ascites and </a:t>
            </a:r>
            <a:r>
              <a:rPr lang="en-US" sz="1600" u="sng" dirty="0"/>
              <a:t>pleural +/- pericardial </a:t>
            </a:r>
            <a:r>
              <a:rPr lang="en-US" sz="1600" u="sng" dirty="0" smtClean="0"/>
              <a:t>effusion </a:t>
            </a:r>
            <a:r>
              <a:rPr lang="en-US" sz="1600" dirty="0"/>
              <a:t>may also be present</a:t>
            </a:r>
            <a:endParaRPr lang="ar-IQ" sz="1600" dirty="0"/>
          </a:p>
        </p:txBody>
      </p:sp>
      <p:sp>
        <p:nvSpPr>
          <p:cNvPr id="4" name="Content Placeholder 3"/>
          <p:cNvSpPr>
            <a:spLocks noGrp="1"/>
          </p:cNvSpPr>
          <p:nvPr>
            <p:ph sz="half" idx="1"/>
          </p:nvPr>
        </p:nvSpPr>
        <p:spPr>
          <a:xfrm>
            <a:off x="152400" y="1412777"/>
            <a:ext cx="5102352" cy="5215670"/>
          </a:xfrm>
          <a:solidFill>
            <a:schemeClr val="bg2"/>
          </a:solidFill>
        </p:spPr>
        <p:txBody>
          <a:bodyPr/>
          <a:lstStyle/>
          <a:p>
            <a:pPr algn="l" rtl="0"/>
            <a:endParaRPr lang="ar-IQ" dirty="0"/>
          </a:p>
        </p:txBody>
      </p:sp>
      <p:sp>
        <p:nvSpPr>
          <p:cNvPr id="5" name="Rectangle 4"/>
          <p:cNvSpPr/>
          <p:nvPr/>
        </p:nvSpPr>
        <p:spPr>
          <a:xfrm>
            <a:off x="179512" y="548680"/>
            <a:ext cx="5040560" cy="72008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rgbClr val="3D3D3D"/>
                </a:solidFill>
                <a:latin typeface="Open Sans"/>
              </a:rPr>
              <a:t>Grade the severity ?</a:t>
            </a:r>
            <a:endParaRPr lang="ar-IQ"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5040560" cy="5256584"/>
          </a:xfrm>
          <a:prstGeom prst="rect">
            <a:avLst/>
          </a:prstGeom>
          <a:noFill/>
          <a:ln w="76200">
            <a:solidFill>
              <a:schemeClr val="bg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376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19256" cy="720080"/>
          </a:xfrm>
          <a:solidFill>
            <a:schemeClr val="accent2">
              <a:lumMod val="60000"/>
              <a:lumOff val="40000"/>
            </a:schemeClr>
          </a:solidFill>
        </p:spPr>
        <p:txBody>
          <a:bodyPr/>
          <a:lstStyle/>
          <a:p>
            <a:pPr rtl="0"/>
            <a:r>
              <a:rPr lang="en-US" dirty="0" smtClean="0"/>
              <a:t> Complications </a:t>
            </a:r>
            <a:endParaRPr lang="ar-IQ" dirty="0"/>
          </a:p>
        </p:txBody>
      </p:sp>
      <p:sp>
        <p:nvSpPr>
          <p:cNvPr id="4" name="Content Placeholder 3"/>
          <p:cNvSpPr>
            <a:spLocks noGrp="1"/>
          </p:cNvSpPr>
          <p:nvPr>
            <p:ph sz="half" idx="2"/>
          </p:nvPr>
        </p:nvSpPr>
        <p:spPr>
          <a:xfrm>
            <a:off x="539552" y="1700808"/>
            <a:ext cx="8110661" cy="4896544"/>
          </a:xfrm>
          <a:solidFill>
            <a:schemeClr val="accent2">
              <a:lumMod val="20000"/>
              <a:lumOff val="80000"/>
            </a:schemeClr>
          </a:solidFill>
        </p:spPr>
        <p:txBody>
          <a:bodyPr>
            <a:noAutofit/>
          </a:bodyPr>
          <a:lstStyle/>
          <a:p>
            <a:pPr marL="109728" indent="0" algn="ctr" rtl="0">
              <a:buNone/>
            </a:pPr>
            <a:r>
              <a:rPr lang="en-US" sz="1800" b="1" u="sng" dirty="0" smtClean="0"/>
              <a:t> </a:t>
            </a:r>
          </a:p>
          <a:p>
            <a:pPr marL="566928" lvl="0" indent="-457200" algn="l" rtl="0">
              <a:buClr>
                <a:srgbClr val="A04DA3"/>
              </a:buClr>
              <a:buFont typeface="+mj-lt"/>
              <a:buAutoNum type="arabicPeriod"/>
            </a:pPr>
            <a:r>
              <a:rPr lang="en-US" sz="1800" dirty="0" smtClean="0"/>
              <a:t>Thromboembolic </a:t>
            </a:r>
            <a:r>
              <a:rPr lang="en-US" sz="1800" dirty="0"/>
              <a:t>complication 6.2% ,</a:t>
            </a:r>
            <a:r>
              <a:rPr lang="en-US" sz="1800" dirty="0" smtClean="0"/>
              <a:t> pulmonary embolism 2%.</a:t>
            </a:r>
          </a:p>
          <a:p>
            <a:pPr marL="566928" lvl="0" indent="-457200" algn="l" rtl="0">
              <a:buClr>
                <a:srgbClr val="A04DA3"/>
              </a:buClr>
              <a:buFont typeface="+mj-lt"/>
              <a:buAutoNum type="arabicPeriod"/>
            </a:pPr>
            <a:r>
              <a:rPr lang="en-US" sz="1800" dirty="0" smtClean="0"/>
              <a:t>Ascites, Pleural </a:t>
            </a:r>
            <a:r>
              <a:rPr lang="en-US" sz="1800" dirty="0"/>
              <a:t>effusion and pericardial </a:t>
            </a:r>
            <a:r>
              <a:rPr lang="en-US" sz="1800" dirty="0" smtClean="0"/>
              <a:t>effusion</a:t>
            </a:r>
          </a:p>
          <a:p>
            <a:pPr marL="566928" lvl="0" indent="-457200" algn="l" rtl="0">
              <a:buClr>
                <a:srgbClr val="A04DA3"/>
              </a:buClr>
              <a:buFont typeface="+mj-lt"/>
              <a:buAutoNum type="arabicPeriod"/>
            </a:pPr>
            <a:r>
              <a:rPr lang="en-US" sz="1800" dirty="0"/>
              <a:t>Acute respiratory distress syndrome - 2</a:t>
            </a:r>
            <a:r>
              <a:rPr lang="en-US" sz="1800" dirty="0" smtClean="0"/>
              <a:t>%</a:t>
            </a:r>
          </a:p>
          <a:p>
            <a:pPr marL="566928" lvl="0" indent="-457200" algn="l" rtl="0">
              <a:buClr>
                <a:srgbClr val="A04DA3"/>
              </a:buClr>
              <a:buFont typeface="+mj-lt"/>
              <a:buAutoNum type="arabicPeriod"/>
            </a:pPr>
            <a:r>
              <a:rPr lang="en-US" sz="1800" dirty="0"/>
              <a:t>Acute renal failure - 1</a:t>
            </a:r>
            <a:r>
              <a:rPr lang="en-US" sz="1800" dirty="0" smtClean="0"/>
              <a:t>%</a:t>
            </a:r>
          </a:p>
          <a:p>
            <a:pPr marL="566928" lvl="0" indent="-457200" algn="l" rtl="0">
              <a:buClr>
                <a:srgbClr val="A04DA3"/>
              </a:buClr>
              <a:buFont typeface="+mj-lt"/>
              <a:buAutoNum type="arabicPeriod"/>
            </a:pPr>
            <a:r>
              <a:rPr lang="en-US" sz="1800" dirty="0"/>
              <a:t>Electrolyte abnormalities - Eg, hyponatremia, </a:t>
            </a:r>
            <a:r>
              <a:rPr lang="en-US" sz="1800" dirty="0" smtClean="0"/>
              <a:t>hyperkalemia</a:t>
            </a:r>
          </a:p>
          <a:p>
            <a:pPr marL="566928" lvl="0" indent="-457200" algn="l" rtl="0">
              <a:buClr>
                <a:srgbClr val="A04DA3"/>
              </a:buClr>
              <a:buFont typeface="+mj-lt"/>
              <a:buAutoNum type="arabicPeriod"/>
            </a:pPr>
            <a:r>
              <a:rPr lang="en-US" sz="1800" dirty="0"/>
              <a:t>Elevated transaminase values - 26</a:t>
            </a:r>
            <a:r>
              <a:rPr lang="en-US" sz="1800" dirty="0" smtClean="0"/>
              <a:t>%</a:t>
            </a:r>
          </a:p>
          <a:p>
            <a:pPr marL="566928" lvl="0" indent="-457200" algn="l" rtl="0">
              <a:buClr>
                <a:srgbClr val="A04DA3"/>
              </a:buClr>
              <a:buFont typeface="+mj-lt"/>
              <a:buAutoNum type="arabicPeriod"/>
            </a:pPr>
            <a:r>
              <a:rPr lang="en-US" sz="1800" dirty="0" smtClean="0"/>
              <a:t>Ovarian accident ( torsion , rupture)</a:t>
            </a:r>
          </a:p>
          <a:p>
            <a:pPr marL="109728" lvl="0" indent="0" algn="l" rtl="0">
              <a:buClr>
                <a:srgbClr val="A04DA3"/>
              </a:buClr>
              <a:buNone/>
            </a:pPr>
            <a:endParaRPr lang="en-US" sz="1800" dirty="0"/>
          </a:p>
          <a:p>
            <a:pPr marL="566928" lvl="0" indent="-457200" algn="l" rtl="0">
              <a:buClr>
                <a:srgbClr val="A04DA3"/>
              </a:buClr>
              <a:buFont typeface="+mj-lt"/>
              <a:buAutoNum type="arabicPeriod"/>
            </a:pPr>
            <a:endParaRPr lang="en-US" sz="1800" dirty="0"/>
          </a:p>
          <a:p>
            <a:pPr marL="566928" lvl="0" indent="-457200" algn="l" rtl="0">
              <a:buClr>
                <a:srgbClr val="A04DA3"/>
              </a:buClr>
              <a:buFont typeface="+mj-lt"/>
              <a:buAutoNum type="arabicPeriod"/>
            </a:pPr>
            <a:endParaRPr lang="en-US" sz="1800" dirty="0"/>
          </a:p>
          <a:p>
            <a:pPr marL="566928" lvl="0" indent="-457200" algn="l" rtl="0">
              <a:buClr>
                <a:srgbClr val="A04DA3"/>
              </a:buClr>
              <a:buFont typeface="+mj-lt"/>
              <a:buAutoNum type="arabicPeriod"/>
            </a:pPr>
            <a:endParaRPr lang="en-US" sz="1800" dirty="0"/>
          </a:p>
          <a:p>
            <a:pPr marL="566928" lvl="0" indent="-457200" algn="l" rtl="0">
              <a:buClr>
                <a:srgbClr val="A04DA3"/>
              </a:buClr>
              <a:buFont typeface="+mj-lt"/>
              <a:buAutoNum type="arabicPeriod"/>
            </a:pPr>
            <a:endParaRPr lang="en-US" sz="1800" dirty="0" smtClean="0"/>
          </a:p>
          <a:p>
            <a:pPr marL="566928" lvl="0" indent="-457200" algn="l" rtl="0">
              <a:buClr>
                <a:srgbClr val="A04DA3"/>
              </a:buClr>
              <a:buFont typeface="+mj-lt"/>
              <a:buAutoNum type="arabicPeriod"/>
            </a:pPr>
            <a:endParaRPr lang="en-US" sz="1800" dirty="0" smtClean="0"/>
          </a:p>
          <a:p>
            <a:pPr marL="566928" lvl="0" indent="-457200" algn="l" rtl="0">
              <a:buClr>
                <a:srgbClr val="A04DA3"/>
              </a:buClr>
              <a:buFont typeface="+mj-lt"/>
              <a:buAutoNum type="arabicPeriod"/>
            </a:pPr>
            <a:endParaRPr lang="en-US" sz="1800" dirty="0"/>
          </a:p>
          <a:p>
            <a:pPr marL="566928" lvl="0" indent="-457200" algn="l" rtl="0">
              <a:buClr>
                <a:srgbClr val="A04DA3"/>
              </a:buClr>
              <a:buFont typeface="+mj-lt"/>
              <a:buAutoNum type="arabicPeriod"/>
            </a:pPr>
            <a:endParaRPr lang="en-US" sz="1800" dirty="0"/>
          </a:p>
          <a:p>
            <a:pPr marL="566928" lvl="0" indent="-457200" algn="l" rtl="0">
              <a:buClr>
                <a:srgbClr val="A04DA3"/>
              </a:buClr>
              <a:buFont typeface="+mj-lt"/>
              <a:buAutoNum type="arabicPeriod"/>
            </a:pPr>
            <a:endParaRPr lang="en-US" sz="1800" dirty="0" smtClean="0"/>
          </a:p>
          <a:p>
            <a:pPr marL="566928" lvl="0" indent="-457200" algn="l" rtl="0">
              <a:buClr>
                <a:srgbClr val="A04DA3"/>
              </a:buClr>
              <a:buFont typeface="+mj-lt"/>
              <a:buAutoNum type="arabicPeriod"/>
            </a:pPr>
            <a:endParaRPr lang="ar-IQ" sz="1800" b="1" u="sng" dirty="0">
              <a:solidFill>
                <a:prstClr val="black"/>
              </a:solidFill>
            </a:endParaRPr>
          </a:p>
          <a:p>
            <a:pPr marL="109728" indent="0" algn="l" rtl="0">
              <a:buNone/>
            </a:pPr>
            <a:endParaRPr lang="ar-IQ" sz="18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437112"/>
            <a:ext cx="7344816" cy="2016224"/>
          </a:xfrm>
          <a:prstGeom prst="rect">
            <a:avLst/>
          </a:prstGeom>
          <a:noFill/>
          <a:ln w="57150">
            <a:solidFill>
              <a:schemeClr val="accent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0897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4300" y="476672"/>
            <a:ext cx="9029700" cy="1818172"/>
          </a:xfrm>
          <a:prstGeom prst="roundRect">
            <a:avLst/>
          </a:prstGeom>
          <a:solidFill>
            <a:schemeClr val="accent2">
              <a:lumMod val="20000"/>
              <a:lumOff val="80000"/>
            </a:schemeClr>
          </a:solidFill>
          <a:ln w="3810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l" rtl="0">
              <a:buFont typeface="Wingdings" pitchFamily="2" charset="2"/>
              <a:buChar char="q"/>
            </a:pPr>
            <a:r>
              <a:rPr lang="en-US" sz="1400" b="1" dirty="0" smtClean="0">
                <a:solidFill>
                  <a:schemeClr val="tx1"/>
                </a:solidFill>
              </a:rPr>
              <a:t>23 years old woman presented to infertility clinic  nausea and abdominal discomfort for 3 days duration. </a:t>
            </a:r>
          </a:p>
          <a:p>
            <a:pPr marL="285750" indent="-285750" algn="l" rtl="0">
              <a:buFont typeface="Wingdings" pitchFamily="2" charset="2"/>
              <a:buChar char="q"/>
            </a:pPr>
            <a:r>
              <a:rPr lang="en-US" sz="1400" b="1" dirty="0" smtClean="0">
                <a:solidFill>
                  <a:schemeClr val="tx1"/>
                </a:solidFill>
              </a:rPr>
              <a:t>She  gave a history of  primary infertility of 2 years duration, she is known to be PCOS-with ovulatory cause of infertility since her HSG is normal as well as her partner SFA. She had  Oral OI failure and conventional Gonadotropin protocol used with HCG trigger done 5 days ago  </a:t>
            </a:r>
            <a:endParaRPr lang="ar-IQ" sz="1400" b="1" dirty="0">
              <a:solidFill>
                <a:schemeClr val="tx1"/>
              </a:solidFill>
            </a:endParaRPr>
          </a:p>
        </p:txBody>
      </p:sp>
      <p:sp>
        <p:nvSpPr>
          <p:cNvPr id="3" name="Rectangle 2"/>
          <p:cNvSpPr/>
          <p:nvPr/>
        </p:nvSpPr>
        <p:spPr>
          <a:xfrm>
            <a:off x="323528" y="2441176"/>
            <a:ext cx="5112568" cy="339751"/>
          </a:xfrm>
          <a:prstGeom prst="rect">
            <a:avLst/>
          </a:prstGeom>
          <a:solidFill>
            <a:schemeClr val="accent2">
              <a:lumMod val="20000"/>
              <a:lumOff val="80000"/>
            </a:schemeClr>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400" b="1" dirty="0" smtClean="0">
                <a:solidFill>
                  <a:schemeClr val="tx1"/>
                </a:solidFill>
              </a:rPr>
              <a:t>What are you worry about ?</a:t>
            </a:r>
            <a:endParaRPr lang="ar-IQ" sz="1400" b="1" dirty="0">
              <a:solidFill>
                <a:schemeClr val="tx1"/>
              </a:solidFill>
            </a:endParaRPr>
          </a:p>
        </p:txBody>
      </p:sp>
      <p:sp>
        <p:nvSpPr>
          <p:cNvPr id="4" name="Right Arrow 3"/>
          <p:cNvSpPr/>
          <p:nvPr/>
        </p:nvSpPr>
        <p:spPr>
          <a:xfrm>
            <a:off x="5599504" y="2394245"/>
            <a:ext cx="978408" cy="323282"/>
          </a:xfrm>
          <a:prstGeom prst="rightArrow">
            <a:avLst/>
          </a:prstGeom>
          <a:solidFill>
            <a:schemeClr val="accent2">
              <a:lumMod val="20000"/>
              <a:lumOff val="80000"/>
            </a:schemeClr>
          </a:solidFill>
          <a:ln w="38100">
            <a:solidFill>
              <a:schemeClr val="accent2"/>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400"/>
          </a:p>
        </p:txBody>
      </p:sp>
      <p:sp>
        <p:nvSpPr>
          <p:cNvPr id="5" name="TextBox 4"/>
          <p:cNvSpPr txBox="1"/>
          <p:nvPr/>
        </p:nvSpPr>
        <p:spPr>
          <a:xfrm>
            <a:off x="6799162" y="2294844"/>
            <a:ext cx="1708057" cy="307777"/>
          </a:xfrm>
          <a:prstGeom prst="rect">
            <a:avLst/>
          </a:prstGeom>
          <a:noFill/>
        </p:spPr>
        <p:txBody>
          <a:bodyPr wrap="square" rtlCol="1">
            <a:spAutoFit/>
          </a:bodyPr>
          <a:lstStyle/>
          <a:p>
            <a:pPr algn="l"/>
            <a:r>
              <a:rPr lang="en-US" sz="1400" b="1" dirty="0" smtClean="0"/>
              <a:t>OHSS</a:t>
            </a:r>
            <a:endParaRPr lang="ar-IQ" sz="1400" b="1" dirty="0"/>
          </a:p>
        </p:txBody>
      </p:sp>
      <p:sp>
        <p:nvSpPr>
          <p:cNvPr id="6" name="Rectangle 5"/>
          <p:cNvSpPr/>
          <p:nvPr/>
        </p:nvSpPr>
        <p:spPr>
          <a:xfrm>
            <a:off x="323528" y="2780928"/>
            <a:ext cx="5112567" cy="334043"/>
          </a:xfrm>
          <a:prstGeom prst="rect">
            <a:avLst/>
          </a:prstGeom>
          <a:solidFill>
            <a:schemeClr val="accent2">
              <a:lumMod val="20000"/>
              <a:lumOff val="80000"/>
            </a:schemeClr>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400" b="1" dirty="0" smtClean="0">
                <a:solidFill>
                  <a:schemeClr val="tx1"/>
                </a:solidFill>
              </a:rPr>
              <a:t>What is the severity of this condition &amp; WHY ?</a:t>
            </a:r>
            <a:endParaRPr lang="ar-IQ" sz="1400" b="1" dirty="0">
              <a:solidFill>
                <a:schemeClr val="tx1"/>
              </a:solidFill>
            </a:endParaRPr>
          </a:p>
        </p:txBody>
      </p:sp>
      <p:sp>
        <p:nvSpPr>
          <p:cNvPr id="7" name="Right Arrow 6"/>
          <p:cNvSpPr/>
          <p:nvPr/>
        </p:nvSpPr>
        <p:spPr>
          <a:xfrm>
            <a:off x="5599504" y="2828545"/>
            <a:ext cx="978408" cy="323282"/>
          </a:xfrm>
          <a:prstGeom prst="rightArrow">
            <a:avLst/>
          </a:prstGeom>
          <a:solidFill>
            <a:schemeClr val="accent2">
              <a:lumMod val="20000"/>
              <a:lumOff val="80000"/>
            </a:schemeClr>
          </a:solidFill>
          <a:ln w="38100">
            <a:solidFill>
              <a:schemeClr val="accent2"/>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400"/>
          </a:p>
        </p:txBody>
      </p:sp>
      <p:sp>
        <p:nvSpPr>
          <p:cNvPr id="8" name="TextBox 7"/>
          <p:cNvSpPr txBox="1"/>
          <p:nvPr/>
        </p:nvSpPr>
        <p:spPr>
          <a:xfrm>
            <a:off x="6799163" y="2814299"/>
            <a:ext cx="1204176" cy="307777"/>
          </a:xfrm>
          <a:prstGeom prst="rect">
            <a:avLst/>
          </a:prstGeom>
          <a:noFill/>
        </p:spPr>
        <p:txBody>
          <a:bodyPr wrap="none" rtlCol="1">
            <a:spAutoFit/>
          </a:bodyPr>
          <a:lstStyle/>
          <a:p>
            <a:r>
              <a:rPr lang="en-US" sz="1400" b="1" dirty="0" smtClean="0"/>
              <a:t>Mild OHSS</a:t>
            </a:r>
            <a:endParaRPr lang="ar-IQ" sz="1400" b="1" dirty="0"/>
          </a:p>
        </p:txBody>
      </p:sp>
      <p:sp>
        <p:nvSpPr>
          <p:cNvPr id="14" name="Rectangle 13"/>
          <p:cNvSpPr/>
          <p:nvPr/>
        </p:nvSpPr>
        <p:spPr>
          <a:xfrm>
            <a:off x="114300" y="3321739"/>
            <a:ext cx="8873256" cy="3419629"/>
          </a:xfrm>
          <a:prstGeom prst="rect">
            <a:avLst/>
          </a:prstGeom>
          <a:solidFill>
            <a:schemeClr val="accent2">
              <a:lumMod val="20000"/>
              <a:lumOff val="80000"/>
            </a:schemeClr>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ar-IQ" sz="1400" b="1" dirty="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4215230"/>
            <a:ext cx="7175755" cy="1229994"/>
          </a:xfrm>
          <a:prstGeom prst="rect">
            <a:avLst/>
          </a:prstGeom>
          <a:solidFill>
            <a:schemeClr val="accent2">
              <a:lumMod val="20000"/>
              <a:lumOff val="80000"/>
            </a:schemeClr>
          </a:solidFill>
          <a:ln w="57150">
            <a:solidFill>
              <a:schemeClr val="accent2"/>
            </a:solidFill>
            <a:miter lim="800000"/>
            <a:headEnd/>
            <a:tailEnd/>
          </a:ln>
          <a:effectLst/>
        </p:spPr>
      </p:pic>
      <p:sp>
        <p:nvSpPr>
          <p:cNvPr id="16" name="7-Point Star 15"/>
          <p:cNvSpPr/>
          <p:nvPr/>
        </p:nvSpPr>
        <p:spPr>
          <a:xfrm>
            <a:off x="66309" y="3383179"/>
            <a:ext cx="1436065" cy="780851"/>
          </a:xfrm>
          <a:prstGeom prst="star7">
            <a:avLst/>
          </a:prstGeom>
          <a:solidFill>
            <a:schemeClr val="accent2">
              <a:lumMod val="75000"/>
            </a:schemeClr>
          </a:solidFill>
          <a:ln>
            <a:solidFill>
              <a:schemeClr val="bg1"/>
            </a:solidFill>
          </a:ln>
          <a:effectLst>
            <a:glow rad="635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t>RCOG</a:t>
            </a:r>
            <a:endParaRPr lang="ar-IQ" sz="1400" b="1" dirty="0"/>
          </a:p>
        </p:txBody>
      </p:sp>
    </p:spTree>
    <p:extLst>
      <p:ext uri="{BB962C8B-B14F-4D97-AF65-F5344CB8AC3E}">
        <p14:creationId xmlns:p14="http://schemas.microsoft.com/office/powerpoint/2010/main" val="56515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476672"/>
            <a:ext cx="5112567" cy="720080"/>
          </a:xfrm>
          <a:prstGeom prst="rect">
            <a:avLst/>
          </a:prstGeom>
          <a:solidFill>
            <a:schemeClr val="accent2">
              <a:lumMod val="20000"/>
              <a:lumOff val="80000"/>
            </a:schemeClr>
          </a:solidFill>
          <a:ln>
            <a:solidFill>
              <a:schemeClr val="accent2"/>
            </a:solidFill>
          </a:ln>
          <a:effectLst>
            <a:glow rad="635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smtClean="0">
                <a:solidFill>
                  <a:schemeClr val="tx1"/>
                </a:solidFill>
              </a:rPr>
              <a:t>How you will manage ?</a:t>
            </a:r>
            <a:endParaRPr lang="ar-IQ" b="1" dirty="0">
              <a:solidFill>
                <a:schemeClr val="tx1"/>
              </a:solidFill>
            </a:endParaRPr>
          </a:p>
        </p:txBody>
      </p:sp>
      <p:sp>
        <p:nvSpPr>
          <p:cNvPr id="5" name="Rectangle 4"/>
          <p:cNvSpPr/>
          <p:nvPr/>
        </p:nvSpPr>
        <p:spPr>
          <a:xfrm>
            <a:off x="107504" y="1340768"/>
            <a:ext cx="8928992" cy="5400600"/>
          </a:xfrm>
          <a:prstGeom prst="rect">
            <a:avLst/>
          </a:prstGeom>
          <a:solidFill>
            <a:schemeClr val="accent2">
              <a:lumMod val="20000"/>
              <a:lumOff val="80000"/>
            </a:schemeClr>
          </a:solidFill>
          <a:ln>
            <a:solidFill>
              <a:schemeClr val="accent2"/>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l" rtl="0">
              <a:buFont typeface="Wingdings" pitchFamily="2" charset="2"/>
              <a:buChar char="q"/>
            </a:pPr>
            <a:r>
              <a:rPr lang="en-US" dirty="0" smtClean="0">
                <a:solidFill>
                  <a:schemeClr val="tx1"/>
                </a:solidFill>
              </a:rPr>
              <a:t>Treatment  </a:t>
            </a:r>
            <a:r>
              <a:rPr lang="en-US" dirty="0">
                <a:solidFill>
                  <a:schemeClr val="tx1"/>
                </a:solidFill>
              </a:rPr>
              <a:t>is </a:t>
            </a:r>
            <a:r>
              <a:rPr lang="en-US" dirty="0" smtClean="0">
                <a:solidFill>
                  <a:schemeClr val="tx1"/>
                </a:solidFill>
              </a:rPr>
              <a:t> outpatient &amp; supportive</a:t>
            </a:r>
          </a:p>
          <a:p>
            <a:pPr marL="342900" indent="-342900" algn="l" rtl="0">
              <a:buFont typeface="Wingdings" pitchFamily="2" charset="2"/>
              <a:buChar char="q"/>
            </a:pPr>
            <a:r>
              <a:rPr lang="en-US" dirty="0">
                <a:solidFill>
                  <a:schemeClr val="tx1"/>
                </a:solidFill>
              </a:rPr>
              <a:t>outpatient </a:t>
            </a:r>
            <a:r>
              <a:rPr lang="en-US" dirty="0" smtClean="0">
                <a:solidFill>
                  <a:schemeClr val="tx1"/>
                </a:solidFill>
              </a:rPr>
              <a:t>management</a:t>
            </a:r>
          </a:p>
          <a:p>
            <a:pPr algn="l" rtl="0"/>
            <a:r>
              <a:rPr lang="en-US" dirty="0" smtClean="0">
                <a:solidFill>
                  <a:schemeClr val="tx1"/>
                </a:solidFill>
              </a:rPr>
              <a:t> </a:t>
            </a:r>
          </a:p>
          <a:p>
            <a:pPr marL="342900" indent="-342900" algn="l" rtl="0">
              <a:buFont typeface="+mj-lt"/>
              <a:buAutoNum type="arabicPeriod"/>
            </a:pPr>
            <a:r>
              <a:rPr lang="en-US" dirty="0">
                <a:solidFill>
                  <a:schemeClr val="tx1"/>
                </a:solidFill>
              </a:rPr>
              <a:t>Analgesia – </a:t>
            </a:r>
            <a:r>
              <a:rPr lang="en-US" dirty="0" smtClean="0">
                <a:solidFill>
                  <a:schemeClr val="tx1"/>
                </a:solidFill>
              </a:rPr>
              <a:t>Paracetamol </a:t>
            </a:r>
            <a:r>
              <a:rPr lang="en-US" dirty="0">
                <a:solidFill>
                  <a:schemeClr val="tx1"/>
                </a:solidFill>
              </a:rPr>
              <a:t>and/or codeine. NSAIDs should not be used as they </a:t>
            </a:r>
            <a:r>
              <a:rPr lang="en-US" dirty="0" smtClean="0">
                <a:solidFill>
                  <a:schemeClr val="tx1"/>
                </a:solidFill>
              </a:rPr>
              <a:t>may compromise </a:t>
            </a:r>
            <a:r>
              <a:rPr lang="en-US" dirty="0">
                <a:solidFill>
                  <a:schemeClr val="tx1"/>
                </a:solidFill>
              </a:rPr>
              <a:t>renal function.</a:t>
            </a:r>
          </a:p>
          <a:p>
            <a:pPr marL="342900" indent="-342900" algn="l" rtl="0">
              <a:buFont typeface="+mj-lt"/>
              <a:buAutoNum type="arabicPeriod"/>
            </a:pPr>
            <a:r>
              <a:rPr lang="en-US" dirty="0" smtClean="0">
                <a:solidFill>
                  <a:schemeClr val="tx1"/>
                </a:solidFill>
              </a:rPr>
              <a:t>Fluid </a:t>
            </a:r>
            <a:r>
              <a:rPr lang="en-US" dirty="0">
                <a:solidFill>
                  <a:schemeClr val="tx1"/>
                </a:solidFill>
              </a:rPr>
              <a:t>management – Encourage to drink to thirst, rather than to excess (fluid intake of ≥ </a:t>
            </a:r>
            <a:r>
              <a:rPr lang="en-US" dirty="0" smtClean="0">
                <a:solidFill>
                  <a:schemeClr val="tx1"/>
                </a:solidFill>
              </a:rPr>
              <a:t>1 L/day </a:t>
            </a:r>
            <a:r>
              <a:rPr lang="en-US" dirty="0">
                <a:solidFill>
                  <a:schemeClr val="tx1"/>
                </a:solidFill>
              </a:rPr>
              <a:t>should be advised). Fluid intake and output monitoring.</a:t>
            </a:r>
          </a:p>
          <a:p>
            <a:pPr marL="342900" indent="-342900" algn="l" rtl="0">
              <a:buFont typeface="+mj-lt"/>
              <a:buAutoNum type="arabicPeriod"/>
            </a:pPr>
            <a:r>
              <a:rPr lang="en-US" dirty="0" smtClean="0">
                <a:solidFill>
                  <a:schemeClr val="tx1"/>
                </a:solidFill>
              </a:rPr>
              <a:t>Avoid </a:t>
            </a:r>
            <a:r>
              <a:rPr lang="en-US" dirty="0">
                <a:solidFill>
                  <a:schemeClr val="tx1"/>
                </a:solidFill>
              </a:rPr>
              <a:t>strenuous exercise and sexual intercourse.</a:t>
            </a:r>
          </a:p>
          <a:p>
            <a:pPr marL="342900" indent="-342900" algn="l" rtl="0">
              <a:buFont typeface="+mj-lt"/>
              <a:buAutoNum type="arabicPeriod"/>
            </a:pPr>
            <a:r>
              <a:rPr lang="en-US" dirty="0" smtClean="0">
                <a:solidFill>
                  <a:schemeClr val="tx1"/>
                </a:solidFill>
              </a:rPr>
              <a:t>Luteal </a:t>
            </a:r>
            <a:r>
              <a:rPr lang="en-US" dirty="0">
                <a:solidFill>
                  <a:schemeClr val="tx1"/>
                </a:solidFill>
              </a:rPr>
              <a:t>support – continue progesterone luteal support (Cyclogest 400 mg BD</a:t>
            </a:r>
            <a:r>
              <a:rPr lang="en-US" dirty="0" smtClean="0">
                <a:solidFill>
                  <a:schemeClr val="tx1"/>
                </a:solidFill>
              </a:rPr>
              <a:t>). However </a:t>
            </a:r>
            <a:r>
              <a:rPr lang="en-US" dirty="0">
                <a:solidFill>
                  <a:schemeClr val="tx1"/>
                </a:solidFill>
              </a:rPr>
              <a:t>hCG luteal support should be stopped.</a:t>
            </a:r>
          </a:p>
          <a:p>
            <a:pPr marL="342900" indent="-342900" algn="l" rtl="0">
              <a:buFont typeface="+mj-lt"/>
              <a:buAutoNum type="arabicPeriod"/>
            </a:pPr>
            <a:r>
              <a:rPr lang="en-US" dirty="0">
                <a:solidFill>
                  <a:schemeClr val="tx1"/>
                </a:solidFill>
              </a:rPr>
              <a:t>The patient should monitor their weight daily .</a:t>
            </a:r>
          </a:p>
          <a:p>
            <a:pPr marL="342900" indent="-342900" algn="l" rtl="0">
              <a:buFont typeface="+mj-lt"/>
              <a:buAutoNum type="arabicPeriod"/>
            </a:pPr>
            <a:r>
              <a:rPr lang="en-US" dirty="0">
                <a:solidFill>
                  <a:schemeClr val="tx1"/>
                </a:solidFill>
              </a:rPr>
              <a:t>They should be seen </a:t>
            </a:r>
            <a:r>
              <a:rPr lang="en-US" dirty="0" smtClean="0">
                <a:solidFill>
                  <a:schemeClr val="tx1"/>
                </a:solidFill>
              </a:rPr>
              <a:t>every </a:t>
            </a:r>
            <a:r>
              <a:rPr lang="en-US" dirty="0">
                <a:solidFill>
                  <a:schemeClr val="tx1"/>
                </a:solidFill>
              </a:rPr>
              <a:t>2-3 </a:t>
            </a:r>
            <a:r>
              <a:rPr lang="en-US" dirty="0" smtClean="0">
                <a:solidFill>
                  <a:schemeClr val="tx1"/>
                </a:solidFill>
              </a:rPr>
              <a:t>days </a:t>
            </a:r>
            <a:r>
              <a:rPr lang="en-US" dirty="0">
                <a:solidFill>
                  <a:schemeClr val="tx1"/>
                </a:solidFill>
              </a:rPr>
              <a:t>until </a:t>
            </a:r>
            <a:r>
              <a:rPr lang="en-US" dirty="0" smtClean="0">
                <a:solidFill>
                  <a:schemeClr val="tx1"/>
                </a:solidFill>
              </a:rPr>
              <a:t>symptoms resolve.</a:t>
            </a:r>
          </a:p>
          <a:p>
            <a:pPr marL="342900" indent="-342900" algn="l" rtl="0">
              <a:buFont typeface="+mj-lt"/>
              <a:buAutoNum type="arabicPeriod"/>
            </a:pPr>
            <a:r>
              <a:rPr lang="en-US" dirty="0">
                <a:solidFill>
                  <a:schemeClr val="tx1"/>
                </a:solidFill>
              </a:rPr>
              <a:t>Mild OHSS can progress to become moderate or severe, particularly if pregnancy has occurred. Therefore, women with mild disease should be observed for worsening abdominal pain, weight gain (&gt;1 kg/day), and increasing abdominal girth for at least two weeks or until menstrual bleeding occurs.</a:t>
            </a:r>
          </a:p>
          <a:p>
            <a:pPr marL="342900" indent="-342900" algn="l" rtl="0">
              <a:buFont typeface="+mj-lt"/>
              <a:buAutoNum type="arabicPeriod"/>
            </a:pPr>
            <a:r>
              <a:rPr lang="en-US" dirty="0">
                <a:solidFill>
                  <a:schemeClr val="tx1"/>
                </a:solidFill>
              </a:rPr>
              <a:t>they should be provided with contact details to access </a:t>
            </a:r>
            <a:r>
              <a:rPr lang="en-US" dirty="0" smtClean="0">
                <a:solidFill>
                  <a:schemeClr val="tx1"/>
                </a:solidFill>
              </a:rPr>
              <a:t>advice</a:t>
            </a:r>
            <a:endParaRPr lang="en-US" dirty="0">
              <a:solidFill>
                <a:schemeClr val="tx1"/>
              </a:solidFill>
            </a:endParaRPr>
          </a:p>
        </p:txBody>
      </p:sp>
    </p:spTree>
    <p:extLst>
      <p:ext uri="{BB962C8B-B14F-4D97-AF65-F5344CB8AC3E}">
        <p14:creationId xmlns:p14="http://schemas.microsoft.com/office/powerpoint/2010/main" val="254737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500"/>
                                        <p:tgtEl>
                                          <p:spTgt spid="5">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animEffect transition="in" filter="fade">
                                      <p:cBhvr>
                                        <p:cTn id="41" dur="500"/>
                                        <p:tgtEl>
                                          <p:spTgt spid="5">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4300" y="1124744"/>
            <a:ext cx="8922196" cy="1224136"/>
          </a:xfrm>
          <a:prstGeom prst="roundRect">
            <a:avLst/>
          </a:prstGeom>
          <a:solidFill>
            <a:schemeClr val="accent2">
              <a:lumMod val="20000"/>
              <a:lumOff val="80000"/>
            </a:schemeClr>
          </a:solidFill>
          <a:ln w="3810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l" rtl="0">
              <a:buFont typeface="Wingdings" pitchFamily="2" charset="2"/>
              <a:buChar char="q"/>
            </a:pPr>
            <a:r>
              <a:rPr lang="en-US" sz="1600" b="1" dirty="0" smtClean="0">
                <a:solidFill>
                  <a:schemeClr val="tx1"/>
                </a:solidFill>
              </a:rPr>
              <a:t>While the patient on regular follow up , 2 weeks passed an the woman send for pregnancy test and its showed to be positive </a:t>
            </a:r>
          </a:p>
          <a:p>
            <a:pPr marL="285750" indent="-285750" algn="l" rtl="0">
              <a:buFont typeface="Wingdings" pitchFamily="2" charset="2"/>
              <a:buChar char="q"/>
            </a:pPr>
            <a:r>
              <a:rPr lang="en-US" sz="1600" b="1" dirty="0" smtClean="0">
                <a:solidFill>
                  <a:schemeClr val="tx1"/>
                </a:solidFill>
              </a:rPr>
              <a:t> she still complain from abdominal discomfort with nausea and twice time vomiting </a:t>
            </a:r>
            <a:endParaRPr lang="ar-IQ" sz="1600" b="1" dirty="0">
              <a:solidFill>
                <a:schemeClr val="tx1"/>
              </a:solidFill>
            </a:endParaRPr>
          </a:p>
        </p:txBody>
      </p:sp>
      <p:sp>
        <p:nvSpPr>
          <p:cNvPr id="14" name="Rectangle 13"/>
          <p:cNvSpPr/>
          <p:nvPr/>
        </p:nvSpPr>
        <p:spPr>
          <a:xfrm>
            <a:off x="114300" y="2492896"/>
            <a:ext cx="4313684" cy="4248473"/>
          </a:xfrm>
          <a:prstGeom prst="rect">
            <a:avLst/>
          </a:prstGeom>
          <a:solidFill>
            <a:schemeClr val="accent2">
              <a:lumMod val="20000"/>
              <a:lumOff val="80000"/>
            </a:schemeClr>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ar-IQ" sz="1400" b="1" dirty="0">
              <a:solidFill>
                <a:schemeClr val="tx1"/>
              </a:solidFill>
            </a:endParaRPr>
          </a:p>
        </p:txBody>
      </p:sp>
      <p:sp>
        <p:nvSpPr>
          <p:cNvPr id="19" name="Rounded Rectangle 18"/>
          <p:cNvSpPr/>
          <p:nvPr/>
        </p:nvSpPr>
        <p:spPr>
          <a:xfrm>
            <a:off x="114300" y="494172"/>
            <a:ext cx="5177780" cy="504056"/>
          </a:xfrm>
          <a:prstGeom prst="roundRect">
            <a:avLst/>
          </a:prstGeom>
          <a:solidFill>
            <a:schemeClr val="accent2">
              <a:lumMod val="20000"/>
              <a:lumOff val="80000"/>
            </a:schemeClr>
          </a:solidFill>
          <a:ln w="3810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chemeClr val="tx1"/>
                </a:solidFill>
              </a:rPr>
              <a:t>Case – continue …</a:t>
            </a:r>
            <a:endParaRPr lang="ar-IQ" sz="2000" b="1" dirty="0">
              <a:solidFill>
                <a:schemeClr val="tx1"/>
              </a:solidFill>
            </a:endParaRPr>
          </a:p>
        </p:txBody>
      </p:sp>
      <p:sp>
        <p:nvSpPr>
          <p:cNvPr id="20" name="Rectangle 19"/>
          <p:cNvSpPr/>
          <p:nvPr/>
        </p:nvSpPr>
        <p:spPr>
          <a:xfrm>
            <a:off x="4564417" y="2506531"/>
            <a:ext cx="4169668" cy="4248473"/>
          </a:xfrm>
          <a:prstGeom prst="rect">
            <a:avLst/>
          </a:prstGeom>
          <a:solidFill>
            <a:schemeClr val="accent2">
              <a:lumMod val="20000"/>
              <a:lumOff val="80000"/>
            </a:schemeClr>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l" rtl="0">
              <a:buFont typeface="Wingdings" pitchFamily="2" charset="2"/>
              <a:buChar char="q"/>
            </a:pPr>
            <a:r>
              <a:rPr lang="en-US" b="1" u="sng" dirty="0" smtClean="0">
                <a:solidFill>
                  <a:schemeClr val="tx1"/>
                </a:solidFill>
              </a:rPr>
              <a:t>Blood test:</a:t>
            </a:r>
          </a:p>
          <a:p>
            <a:pPr marL="342900" indent="-342900" algn="l" rtl="0">
              <a:buFont typeface="+mj-lt"/>
              <a:buAutoNum type="arabicParenR"/>
            </a:pPr>
            <a:r>
              <a:rPr lang="en-US" dirty="0" smtClean="0">
                <a:solidFill>
                  <a:schemeClr val="tx1"/>
                </a:solidFill>
              </a:rPr>
              <a:t> hematocrit 42%</a:t>
            </a:r>
          </a:p>
          <a:p>
            <a:pPr marL="342900" indent="-342900" algn="l" rtl="0">
              <a:buFont typeface="+mj-lt"/>
              <a:buAutoNum type="arabicParenR"/>
            </a:pPr>
            <a:r>
              <a:rPr lang="en-US" dirty="0">
                <a:solidFill>
                  <a:schemeClr val="tx1"/>
                </a:solidFill>
              </a:rPr>
              <a:t> </a:t>
            </a:r>
            <a:r>
              <a:rPr lang="en-US" dirty="0" smtClean="0">
                <a:solidFill>
                  <a:schemeClr val="tx1"/>
                </a:solidFill>
              </a:rPr>
              <a:t>WBC 16,000</a:t>
            </a:r>
          </a:p>
          <a:p>
            <a:pPr marL="342900" indent="-342900" algn="l" rtl="0">
              <a:buFont typeface="+mj-lt"/>
              <a:buAutoNum type="arabicParenR"/>
            </a:pPr>
            <a:r>
              <a:rPr lang="en-US" dirty="0" smtClean="0">
                <a:solidFill>
                  <a:schemeClr val="tx1"/>
                </a:solidFill>
              </a:rPr>
              <a:t>Decrease total protein </a:t>
            </a:r>
          </a:p>
          <a:p>
            <a:pPr marL="342900" indent="-342900" algn="l" rtl="0">
              <a:buFont typeface="+mj-lt"/>
              <a:buAutoNum type="arabicParenR"/>
            </a:pPr>
            <a:r>
              <a:rPr lang="en-US" dirty="0" smtClean="0">
                <a:solidFill>
                  <a:schemeClr val="tx1"/>
                </a:solidFill>
              </a:rPr>
              <a:t>Normal RFT </a:t>
            </a:r>
          </a:p>
          <a:p>
            <a:pPr marL="342900" indent="-342900" algn="l" rtl="0">
              <a:buFont typeface="+mj-lt"/>
              <a:buAutoNum type="arabicParenR"/>
            </a:pPr>
            <a:r>
              <a:rPr lang="en-US" dirty="0" smtClean="0">
                <a:solidFill>
                  <a:schemeClr val="tx1"/>
                </a:solidFill>
              </a:rPr>
              <a:t>Normal LFT</a:t>
            </a:r>
          </a:p>
          <a:p>
            <a:pPr marL="342900" indent="-342900" algn="l" rtl="0">
              <a:buFont typeface="+mj-lt"/>
              <a:buAutoNum type="arabicParenR"/>
            </a:pPr>
            <a:endParaRPr lang="en-US" dirty="0">
              <a:solidFill>
                <a:schemeClr val="tx1"/>
              </a:solidFill>
            </a:endParaRPr>
          </a:p>
          <a:p>
            <a:pPr marL="342900" indent="-342900" algn="l" rtl="0">
              <a:buFont typeface="+mj-lt"/>
              <a:buAutoNum type="arabicParenR"/>
            </a:pPr>
            <a:endParaRPr lang="en-US" dirty="0" smtClean="0">
              <a:solidFill>
                <a:schemeClr val="tx1"/>
              </a:solidFill>
            </a:endParaRPr>
          </a:p>
          <a:p>
            <a:pPr marL="342900" indent="-342900" algn="l" rtl="0">
              <a:buFont typeface="+mj-lt"/>
              <a:buAutoNum type="arabicParenR"/>
            </a:pPr>
            <a:endParaRPr lang="en-US" dirty="0">
              <a:solidFill>
                <a:schemeClr val="tx1"/>
              </a:solidFill>
            </a:endParaRPr>
          </a:p>
          <a:p>
            <a:pPr algn="l" rtl="0"/>
            <a:r>
              <a:rPr lang="en-US" dirty="0" smtClean="0">
                <a:solidFill>
                  <a:schemeClr val="tx1"/>
                </a:solidFill>
              </a:rPr>
              <a:t>  </a:t>
            </a:r>
          </a:p>
          <a:p>
            <a:pPr marL="342900" indent="-342900" algn="l" rtl="0">
              <a:buFont typeface="+mj-lt"/>
              <a:buAutoNum type="arabicParenR"/>
            </a:pPr>
            <a:endParaRPr lang="ar-IQ" dirty="0">
              <a:solidFill>
                <a:schemeClr val="tx1"/>
              </a:solidFill>
            </a:endParaRPr>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5229200"/>
            <a:ext cx="3456384" cy="936104"/>
          </a:xfrm>
          <a:prstGeom prst="rect">
            <a:avLst/>
          </a:prstGeom>
          <a:noFill/>
          <a:ln w="38100">
            <a:solidFill>
              <a:schemeClr val="tx1"/>
            </a:solidFill>
            <a:miter lim="800000"/>
            <a:headEnd/>
            <a:tailEnd/>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708920"/>
            <a:ext cx="3960440" cy="1921847"/>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773327"/>
            <a:ext cx="3960440" cy="18478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521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fade">
                                      <p:cBhvr>
                                        <p:cTn id="7" dur="500"/>
                                        <p:tgtEl>
                                          <p:spTgt spid="51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9"/>
                                        </p:tgtEl>
                                        <p:attrNameLst>
                                          <p:attrName>style.visibility</p:attrName>
                                        </p:attrNameLst>
                                      </p:cBhvr>
                                      <p:to>
                                        <p:strVal val="visible"/>
                                      </p:to>
                                    </p:set>
                                    <p:animEffect transition="in" filter="fade">
                                      <p:cBhvr>
                                        <p:cTn id="12" dur="500"/>
                                        <p:tgtEl>
                                          <p:spTgt spid="51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fade">
                                      <p:cBhvr>
                                        <p:cTn id="17" dur="500"/>
                                        <p:tgtEl>
                                          <p:spTgt spid="20">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xEl>
                                              <p:pRg st="1" end="1"/>
                                            </p:txEl>
                                          </p:spTgt>
                                        </p:tgtEl>
                                        <p:attrNameLst>
                                          <p:attrName>style.visibility</p:attrName>
                                        </p:attrNameLst>
                                      </p:cBhvr>
                                      <p:to>
                                        <p:strVal val="visible"/>
                                      </p:to>
                                    </p:set>
                                    <p:animEffect transition="in" filter="fade">
                                      <p:cBhvr>
                                        <p:cTn id="20" dur="500"/>
                                        <p:tgtEl>
                                          <p:spTgt spid="20">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animEffect transition="in" filter="fade">
                                      <p:cBhvr>
                                        <p:cTn id="23" dur="500"/>
                                        <p:tgtEl>
                                          <p:spTgt spid="20">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0">
                                            <p:txEl>
                                              <p:pRg st="4" end="4"/>
                                            </p:txEl>
                                          </p:spTgt>
                                        </p:tgtEl>
                                        <p:attrNameLst>
                                          <p:attrName>style.visibility</p:attrName>
                                        </p:attrNameLst>
                                      </p:cBhvr>
                                      <p:to>
                                        <p:strVal val="visible"/>
                                      </p:to>
                                    </p:set>
                                    <p:animEffect transition="in" filter="fade">
                                      <p:cBhvr>
                                        <p:cTn id="29" dur="500"/>
                                        <p:tgtEl>
                                          <p:spTgt spid="20">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125"/>
                                        </p:tgtEl>
                                        <p:attrNameLst>
                                          <p:attrName>style.visibility</p:attrName>
                                        </p:attrNameLst>
                                      </p:cBhvr>
                                      <p:to>
                                        <p:strVal val="visible"/>
                                      </p:to>
                                    </p:set>
                                    <p:animEffect transition="in" filter="fade">
                                      <p:cBhvr>
                                        <p:cTn id="37"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4300" y="980728"/>
            <a:ext cx="8922196" cy="1008112"/>
          </a:xfrm>
          <a:prstGeom prst="roundRect">
            <a:avLst/>
          </a:prstGeom>
          <a:solidFill>
            <a:schemeClr val="accent2">
              <a:lumMod val="20000"/>
              <a:lumOff val="80000"/>
            </a:schemeClr>
          </a:solidFill>
          <a:ln w="3810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l" rtl="0">
              <a:buFont typeface="Wingdings" pitchFamily="2" charset="2"/>
              <a:buChar char="q"/>
            </a:pPr>
            <a:r>
              <a:rPr lang="en-US" sz="1400" b="1" dirty="0">
                <a:solidFill>
                  <a:schemeClr val="tx1"/>
                </a:solidFill>
              </a:rPr>
              <a:t>While the patient on regular follow up , 2 weeks passed an the woman send for pregnancy test and its showed to be positive </a:t>
            </a:r>
            <a:endParaRPr lang="en-US" sz="1400" b="1" dirty="0" smtClean="0">
              <a:solidFill>
                <a:schemeClr val="tx1"/>
              </a:solidFill>
            </a:endParaRPr>
          </a:p>
          <a:p>
            <a:pPr marL="285750" indent="-285750" algn="l" rtl="0">
              <a:buFont typeface="Wingdings" pitchFamily="2" charset="2"/>
              <a:buChar char="q"/>
            </a:pPr>
            <a:r>
              <a:rPr lang="en-US" sz="1400" b="1" dirty="0" smtClean="0">
                <a:solidFill>
                  <a:schemeClr val="tx1"/>
                </a:solidFill>
              </a:rPr>
              <a:t>she </a:t>
            </a:r>
            <a:r>
              <a:rPr lang="en-US" sz="1400" b="1" dirty="0">
                <a:solidFill>
                  <a:schemeClr val="tx1"/>
                </a:solidFill>
              </a:rPr>
              <a:t>still complain from abdominal discomfort with nausea and twice time vomiting </a:t>
            </a:r>
          </a:p>
        </p:txBody>
      </p:sp>
      <p:sp>
        <p:nvSpPr>
          <p:cNvPr id="3" name="Rectangle 2"/>
          <p:cNvSpPr/>
          <p:nvPr/>
        </p:nvSpPr>
        <p:spPr>
          <a:xfrm>
            <a:off x="323528" y="2204864"/>
            <a:ext cx="5112568" cy="413261"/>
          </a:xfrm>
          <a:prstGeom prst="rect">
            <a:avLst/>
          </a:prstGeom>
          <a:solidFill>
            <a:schemeClr val="accent2">
              <a:lumMod val="20000"/>
              <a:lumOff val="80000"/>
            </a:schemeClr>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400" b="1" dirty="0" smtClean="0">
                <a:solidFill>
                  <a:schemeClr val="tx1"/>
                </a:solidFill>
              </a:rPr>
              <a:t>What are you worry about ?</a:t>
            </a:r>
            <a:endParaRPr lang="ar-IQ" sz="1400" b="1" dirty="0">
              <a:solidFill>
                <a:schemeClr val="tx1"/>
              </a:solidFill>
            </a:endParaRPr>
          </a:p>
        </p:txBody>
      </p:sp>
      <p:sp>
        <p:nvSpPr>
          <p:cNvPr id="4" name="Right Arrow 3"/>
          <p:cNvSpPr/>
          <p:nvPr/>
        </p:nvSpPr>
        <p:spPr>
          <a:xfrm>
            <a:off x="5599504" y="2294843"/>
            <a:ext cx="978408" cy="323282"/>
          </a:xfrm>
          <a:prstGeom prst="rightArrow">
            <a:avLst/>
          </a:prstGeom>
          <a:solidFill>
            <a:schemeClr val="accent2">
              <a:lumMod val="20000"/>
              <a:lumOff val="80000"/>
            </a:schemeClr>
          </a:solidFill>
          <a:ln w="38100">
            <a:solidFill>
              <a:schemeClr val="accent2"/>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400"/>
          </a:p>
        </p:txBody>
      </p:sp>
      <p:sp>
        <p:nvSpPr>
          <p:cNvPr id="5" name="TextBox 4"/>
          <p:cNvSpPr txBox="1"/>
          <p:nvPr/>
        </p:nvSpPr>
        <p:spPr>
          <a:xfrm>
            <a:off x="6621270" y="2294844"/>
            <a:ext cx="1885950" cy="307777"/>
          </a:xfrm>
          <a:prstGeom prst="rect">
            <a:avLst/>
          </a:prstGeom>
          <a:noFill/>
        </p:spPr>
        <p:txBody>
          <a:bodyPr wrap="square" rtlCol="1">
            <a:spAutoFit/>
          </a:bodyPr>
          <a:lstStyle/>
          <a:p>
            <a:pPr algn="l"/>
            <a:r>
              <a:rPr lang="en-US" sz="1400" b="1" dirty="0" smtClean="0"/>
              <a:t>OHSS</a:t>
            </a:r>
            <a:endParaRPr lang="ar-IQ" sz="1400" b="1" dirty="0"/>
          </a:p>
        </p:txBody>
      </p:sp>
      <p:sp>
        <p:nvSpPr>
          <p:cNvPr id="6" name="Rectangle 5"/>
          <p:cNvSpPr/>
          <p:nvPr/>
        </p:nvSpPr>
        <p:spPr>
          <a:xfrm>
            <a:off x="323528" y="2780928"/>
            <a:ext cx="5112567" cy="334043"/>
          </a:xfrm>
          <a:prstGeom prst="rect">
            <a:avLst/>
          </a:prstGeom>
          <a:solidFill>
            <a:schemeClr val="accent2">
              <a:lumMod val="20000"/>
              <a:lumOff val="80000"/>
            </a:schemeClr>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400" b="1" dirty="0" smtClean="0">
                <a:solidFill>
                  <a:schemeClr val="tx1"/>
                </a:solidFill>
              </a:rPr>
              <a:t>What is the severity of this condition &amp; WHY ?</a:t>
            </a:r>
            <a:endParaRPr lang="ar-IQ" sz="1400" b="1" dirty="0">
              <a:solidFill>
                <a:schemeClr val="tx1"/>
              </a:solidFill>
            </a:endParaRPr>
          </a:p>
        </p:txBody>
      </p:sp>
      <p:sp>
        <p:nvSpPr>
          <p:cNvPr id="7" name="Right Arrow 6"/>
          <p:cNvSpPr/>
          <p:nvPr/>
        </p:nvSpPr>
        <p:spPr>
          <a:xfrm>
            <a:off x="5599504" y="2828545"/>
            <a:ext cx="978408" cy="323282"/>
          </a:xfrm>
          <a:prstGeom prst="rightArrow">
            <a:avLst/>
          </a:prstGeom>
          <a:solidFill>
            <a:schemeClr val="accent2">
              <a:lumMod val="20000"/>
              <a:lumOff val="80000"/>
            </a:schemeClr>
          </a:solidFill>
          <a:ln w="38100">
            <a:solidFill>
              <a:schemeClr val="accent2"/>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400"/>
          </a:p>
        </p:txBody>
      </p:sp>
      <p:sp>
        <p:nvSpPr>
          <p:cNvPr id="8" name="TextBox 7"/>
          <p:cNvSpPr txBox="1"/>
          <p:nvPr/>
        </p:nvSpPr>
        <p:spPr>
          <a:xfrm>
            <a:off x="6876255" y="2814299"/>
            <a:ext cx="1127083" cy="523220"/>
          </a:xfrm>
          <a:prstGeom prst="rect">
            <a:avLst/>
          </a:prstGeom>
          <a:noFill/>
        </p:spPr>
        <p:txBody>
          <a:bodyPr wrap="square" rtlCol="1">
            <a:spAutoFit/>
          </a:bodyPr>
          <a:lstStyle/>
          <a:p>
            <a:pPr algn="ctr"/>
            <a:r>
              <a:rPr lang="en-US" sz="1400" b="1" dirty="0" smtClean="0"/>
              <a:t>moderate OHSS</a:t>
            </a:r>
            <a:endParaRPr lang="ar-IQ" sz="1400" b="1" dirty="0"/>
          </a:p>
        </p:txBody>
      </p:sp>
      <p:sp>
        <p:nvSpPr>
          <p:cNvPr id="14" name="Rectangle 13"/>
          <p:cNvSpPr/>
          <p:nvPr/>
        </p:nvSpPr>
        <p:spPr>
          <a:xfrm>
            <a:off x="114300" y="3321739"/>
            <a:ext cx="8873256" cy="3419629"/>
          </a:xfrm>
          <a:prstGeom prst="rect">
            <a:avLst/>
          </a:prstGeom>
          <a:solidFill>
            <a:schemeClr val="accent2">
              <a:lumMod val="20000"/>
              <a:lumOff val="80000"/>
            </a:schemeClr>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ar-IQ" sz="1400" b="1" dirty="0">
              <a:solidFill>
                <a:schemeClr val="tx1"/>
              </a:solidFill>
            </a:endParaRPr>
          </a:p>
        </p:txBody>
      </p:sp>
      <p:sp>
        <p:nvSpPr>
          <p:cNvPr id="16" name="7-Point Star 15"/>
          <p:cNvSpPr/>
          <p:nvPr/>
        </p:nvSpPr>
        <p:spPr>
          <a:xfrm>
            <a:off x="832401" y="3542630"/>
            <a:ext cx="1436065" cy="780851"/>
          </a:xfrm>
          <a:prstGeom prst="star7">
            <a:avLst/>
          </a:prstGeom>
          <a:solidFill>
            <a:schemeClr val="accent2">
              <a:lumMod val="75000"/>
            </a:schemeClr>
          </a:solidFill>
          <a:ln>
            <a:solidFill>
              <a:schemeClr val="bg1"/>
            </a:solidFill>
          </a:ln>
          <a:effectLst>
            <a:glow rad="635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t>RCOG</a:t>
            </a:r>
            <a:endParaRPr lang="ar-IQ" sz="1400" b="1"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708" y="3933056"/>
            <a:ext cx="4934587" cy="1701307"/>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ounded Rectangle 14"/>
          <p:cNvSpPr/>
          <p:nvPr/>
        </p:nvSpPr>
        <p:spPr>
          <a:xfrm>
            <a:off x="114300" y="494172"/>
            <a:ext cx="5177780" cy="342540"/>
          </a:xfrm>
          <a:prstGeom prst="roundRect">
            <a:avLst/>
          </a:prstGeom>
          <a:solidFill>
            <a:schemeClr val="accent2">
              <a:lumMod val="20000"/>
              <a:lumOff val="80000"/>
            </a:schemeClr>
          </a:solidFill>
          <a:ln w="3810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chemeClr val="tx1"/>
                </a:solidFill>
              </a:rPr>
              <a:t>Case – continue …</a:t>
            </a:r>
            <a:endParaRPr lang="ar-IQ" sz="2000" b="1" dirty="0">
              <a:solidFill>
                <a:schemeClr val="tx1"/>
              </a:solidFill>
            </a:endParaRPr>
          </a:p>
        </p:txBody>
      </p:sp>
    </p:spTree>
    <p:extLst>
      <p:ext uri="{BB962C8B-B14F-4D97-AF65-F5344CB8AC3E}">
        <p14:creationId xmlns:p14="http://schemas.microsoft.com/office/powerpoint/2010/main" val="393829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fade">
                                      <p:cBhvr>
                                        <p:cTn id="12" dur="5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548680"/>
            <a:ext cx="4374486" cy="576064"/>
          </a:xfrm>
          <a:prstGeom prst="rect">
            <a:avLst/>
          </a:prstGeom>
          <a:solidFill>
            <a:schemeClr val="accent2">
              <a:lumMod val="20000"/>
              <a:lumOff val="80000"/>
            </a:schemeClr>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smtClean="0">
                <a:solidFill>
                  <a:schemeClr val="tx1"/>
                </a:solidFill>
              </a:rPr>
              <a:t>How you will manage ?</a:t>
            </a:r>
            <a:endParaRPr lang="ar-IQ" b="1" dirty="0">
              <a:solidFill>
                <a:schemeClr val="tx1"/>
              </a:solidFill>
            </a:endParaRPr>
          </a:p>
        </p:txBody>
      </p:sp>
      <p:sp>
        <p:nvSpPr>
          <p:cNvPr id="5" name="Rectangle 4"/>
          <p:cNvSpPr/>
          <p:nvPr/>
        </p:nvSpPr>
        <p:spPr>
          <a:xfrm>
            <a:off x="179512" y="1268760"/>
            <a:ext cx="8748972" cy="5400600"/>
          </a:xfrm>
          <a:prstGeom prst="rect">
            <a:avLst/>
          </a:prstGeom>
          <a:solidFill>
            <a:schemeClr val="accent2">
              <a:lumMod val="20000"/>
              <a:lumOff val="80000"/>
            </a:schemeClr>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l" rtl="0">
              <a:buFont typeface="Wingdings" pitchFamily="2" charset="2"/>
              <a:buChar char="q"/>
            </a:pPr>
            <a:endParaRPr lang="en-US" dirty="0" smtClean="0">
              <a:solidFill>
                <a:schemeClr val="tx1"/>
              </a:solidFill>
            </a:endParaRPr>
          </a:p>
          <a:p>
            <a:pPr marL="285750" indent="-285750" algn="l" rtl="0">
              <a:buFont typeface="Wingdings" pitchFamily="2" charset="2"/>
              <a:buChar char="q"/>
            </a:pPr>
            <a:endParaRPr lang="en-US" dirty="0" smtClean="0">
              <a:solidFill>
                <a:schemeClr val="tx1"/>
              </a:solidFill>
            </a:endParaRPr>
          </a:p>
          <a:p>
            <a:pPr marL="285750" indent="-285750" algn="l" rtl="0">
              <a:buFont typeface="Wingdings" pitchFamily="2" charset="2"/>
              <a:buChar char="q"/>
            </a:pPr>
            <a:r>
              <a:rPr lang="en-US" dirty="0" smtClean="0">
                <a:solidFill>
                  <a:schemeClr val="tx1"/>
                </a:solidFill>
              </a:rPr>
              <a:t>Management</a:t>
            </a:r>
          </a:p>
          <a:p>
            <a:pPr marL="285750" indent="-285750" algn="l" rtl="0">
              <a:buFont typeface="Wingdings" pitchFamily="2" charset="2"/>
              <a:buChar char="q"/>
            </a:pPr>
            <a:endParaRPr lang="en-US" dirty="0" smtClean="0">
              <a:solidFill>
                <a:schemeClr val="tx1"/>
              </a:solidFill>
            </a:endParaRPr>
          </a:p>
          <a:p>
            <a:pPr marL="342900" indent="-342900" algn="l" rtl="0">
              <a:buFont typeface="+mj-lt"/>
              <a:buAutoNum type="arabicPeriod"/>
            </a:pPr>
            <a:r>
              <a:rPr lang="en-US" dirty="0" smtClean="0">
                <a:solidFill>
                  <a:schemeClr val="tx1"/>
                </a:solidFill>
              </a:rPr>
              <a:t> Oral </a:t>
            </a:r>
            <a:r>
              <a:rPr lang="en-US" dirty="0">
                <a:solidFill>
                  <a:schemeClr val="tx1"/>
                </a:solidFill>
              </a:rPr>
              <a:t>fluid intake of 1 to 2 liters per day. </a:t>
            </a:r>
            <a:endParaRPr lang="en-US" dirty="0" smtClean="0">
              <a:solidFill>
                <a:schemeClr val="tx1"/>
              </a:solidFill>
            </a:endParaRPr>
          </a:p>
          <a:p>
            <a:pPr marL="342900" indent="-342900" algn="l" rtl="0">
              <a:buFont typeface="+mj-lt"/>
              <a:buAutoNum type="arabicPeriod"/>
            </a:pPr>
            <a:r>
              <a:rPr lang="en-US" dirty="0" smtClean="0">
                <a:solidFill>
                  <a:schemeClr val="tx1"/>
                </a:solidFill>
              </a:rPr>
              <a:t>Diuretics </a:t>
            </a:r>
            <a:r>
              <a:rPr lang="en-US" dirty="0">
                <a:solidFill>
                  <a:schemeClr val="tx1"/>
                </a:solidFill>
              </a:rPr>
              <a:t>are contraindicated because they can worsen decreased intravascular </a:t>
            </a:r>
            <a:r>
              <a:rPr lang="en-US" dirty="0" smtClean="0">
                <a:solidFill>
                  <a:schemeClr val="tx1"/>
                </a:solidFill>
              </a:rPr>
              <a:t>volume.</a:t>
            </a:r>
          </a:p>
          <a:p>
            <a:pPr marL="342900" indent="-342900" algn="l" rtl="0">
              <a:buFont typeface="+mj-lt"/>
              <a:buAutoNum type="arabicPeriod"/>
            </a:pPr>
            <a:r>
              <a:rPr lang="en-US" dirty="0" smtClean="0">
                <a:solidFill>
                  <a:schemeClr val="tx1"/>
                </a:solidFill>
              </a:rPr>
              <a:t>Ambulate</a:t>
            </a:r>
            <a:r>
              <a:rPr lang="en-US" dirty="0">
                <a:solidFill>
                  <a:schemeClr val="tx1"/>
                </a:solidFill>
              </a:rPr>
              <a:t>, but avoid other physical activity. Avoid sexual intercourse.</a:t>
            </a:r>
          </a:p>
          <a:p>
            <a:pPr marL="342900" indent="-342900" algn="l" rtl="0">
              <a:buFont typeface="+mj-lt"/>
              <a:buAutoNum type="arabicPeriod"/>
            </a:pPr>
            <a:endParaRPr lang="en-US" dirty="0">
              <a:solidFill>
                <a:schemeClr val="tx1"/>
              </a:solidFill>
            </a:endParaRPr>
          </a:p>
          <a:p>
            <a:pPr marL="342900" indent="-342900" algn="l" rtl="0">
              <a:buFont typeface="+mj-lt"/>
              <a:buAutoNum type="arabicPeriod"/>
            </a:pPr>
            <a:r>
              <a:rPr lang="en-US" dirty="0" smtClean="0">
                <a:solidFill>
                  <a:schemeClr val="tx1"/>
                </a:solidFill>
              </a:rPr>
              <a:t>Bed </a:t>
            </a:r>
            <a:r>
              <a:rPr lang="en-US" dirty="0">
                <a:solidFill>
                  <a:schemeClr val="tx1"/>
                </a:solidFill>
              </a:rPr>
              <a:t>rest is sometimes necessary</a:t>
            </a:r>
          </a:p>
          <a:p>
            <a:pPr marL="342900" indent="-342900" algn="l" rtl="0">
              <a:buFont typeface="+mj-lt"/>
              <a:buAutoNum type="arabicPeriod"/>
            </a:pPr>
            <a:endParaRPr lang="en-US" dirty="0">
              <a:solidFill>
                <a:schemeClr val="tx1"/>
              </a:solidFill>
            </a:endParaRPr>
          </a:p>
          <a:p>
            <a:pPr marL="342900" indent="-342900" algn="l" rtl="0">
              <a:buFont typeface="+mj-lt"/>
              <a:buAutoNum type="arabicPeriod"/>
            </a:pPr>
            <a:r>
              <a:rPr lang="en-US" dirty="0" smtClean="0">
                <a:solidFill>
                  <a:schemeClr val="tx1"/>
                </a:solidFill>
              </a:rPr>
              <a:t>Daily </a:t>
            </a:r>
            <a:r>
              <a:rPr lang="en-US" dirty="0">
                <a:solidFill>
                  <a:schemeClr val="tx1"/>
                </a:solidFill>
              </a:rPr>
              <a:t>weights, abdominal circumference measurements, and urinary output recordings</a:t>
            </a:r>
            <a:r>
              <a:rPr lang="en-US" dirty="0" smtClean="0">
                <a:solidFill>
                  <a:schemeClr val="tx1"/>
                </a:solidFill>
              </a:rPr>
              <a:t>.</a:t>
            </a:r>
          </a:p>
          <a:p>
            <a:pPr marL="342900" indent="-342900" algn="l" rtl="0">
              <a:buFont typeface="+mj-lt"/>
              <a:buAutoNum type="arabicPeriod"/>
            </a:pPr>
            <a:r>
              <a:rPr lang="en-US" dirty="0">
                <a:solidFill>
                  <a:schemeClr val="tx1"/>
                </a:solidFill>
              </a:rPr>
              <a:t>Monitoring for signs of progression is performed at the time of initial presentation and every 48 hours thereafter (or daily if worsening symptoms develop</a:t>
            </a:r>
            <a:r>
              <a:rPr lang="en-US" dirty="0" smtClean="0">
                <a:solidFill>
                  <a:schemeClr val="tx1"/>
                </a:solidFill>
              </a:rPr>
              <a:t>):</a:t>
            </a:r>
          </a:p>
          <a:p>
            <a:pPr marL="342900" indent="-342900" algn="l" rtl="0">
              <a:buFont typeface="Courier New" pitchFamily="49" charset="0"/>
              <a:buChar char="o"/>
            </a:pPr>
            <a:r>
              <a:rPr lang="en-US" dirty="0">
                <a:solidFill>
                  <a:schemeClr val="tx1"/>
                </a:solidFill>
              </a:rPr>
              <a:t>Physical </a:t>
            </a:r>
            <a:r>
              <a:rPr lang="en-US" dirty="0" smtClean="0">
                <a:solidFill>
                  <a:schemeClr val="tx1"/>
                </a:solidFill>
              </a:rPr>
              <a:t>examination: Document </a:t>
            </a:r>
            <a:r>
              <a:rPr lang="en-US" dirty="0">
                <a:solidFill>
                  <a:schemeClr val="tx1"/>
                </a:solidFill>
              </a:rPr>
              <a:t>weight, abdominal circumference, and urine output </a:t>
            </a:r>
            <a:r>
              <a:rPr lang="en-US" dirty="0" smtClean="0">
                <a:solidFill>
                  <a:schemeClr val="tx1"/>
                </a:solidFill>
              </a:rPr>
              <a:t> </a:t>
            </a:r>
          </a:p>
          <a:p>
            <a:pPr marL="342900" indent="-342900" algn="l" rtl="0">
              <a:buFont typeface="Courier New" pitchFamily="49" charset="0"/>
              <a:buChar char="o"/>
            </a:pPr>
            <a:r>
              <a:rPr lang="en-US" dirty="0" smtClean="0">
                <a:solidFill>
                  <a:schemeClr val="tx1"/>
                </a:solidFill>
              </a:rPr>
              <a:t>TVUS </a:t>
            </a:r>
            <a:endParaRPr lang="en-US" dirty="0">
              <a:solidFill>
                <a:schemeClr val="tx1"/>
              </a:solidFill>
            </a:endParaRPr>
          </a:p>
          <a:p>
            <a:pPr marL="342900" indent="-342900" algn="l" rtl="0">
              <a:buFont typeface="Courier New" pitchFamily="49" charset="0"/>
              <a:buChar char="o"/>
            </a:pPr>
            <a:r>
              <a:rPr lang="en-US" dirty="0" smtClean="0">
                <a:solidFill>
                  <a:schemeClr val="tx1"/>
                </a:solidFill>
              </a:rPr>
              <a:t>Laboratory </a:t>
            </a:r>
            <a:r>
              <a:rPr lang="en-US" dirty="0">
                <a:solidFill>
                  <a:schemeClr val="tx1"/>
                </a:solidFill>
              </a:rPr>
              <a:t>testing (complete blood count [CBC], electrolytes, creatinine, serum albumin, and liver enzymes</a:t>
            </a:r>
            <a:r>
              <a:rPr lang="en-US" dirty="0" smtClean="0">
                <a:solidFill>
                  <a:schemeClr val="tx1"/>
                </a:solidFill>
              </a:rPr>
              <a:t>)</a:t>
            </a:r>
          </a:p>
          <a:p>
            <a:pPr algn="l" rtl="0"/>
            <a:endParaRPr lang="en-US" dirty="0" smtClean="0">
              <a:solidFill>
                <a:schemeClr val="tx1"/>
              </a:solidFill>
            </a:endParaRPr>
          </a:p>
          <a:p>
            <a:pPr marL="342900" indent="-342900" algn="l" rtl="0">
              <a:buFont typeface="+mj-lt"/>
              <a:buAutoNum type="arabicPeriod"/>
            </a:pPr>
            <a:endParaRPr lang="en-US" dirty="0" smtClean="0">
              <a:solidFill>
                <a:schemeClr val="tx1"/>
              </a:solidFill>
            </a:endParaRPr>
          </a:p>
        </p:txBody>
      </p:sp>
    </p:spTree>
    <p:extLst>
      <p:ext uri="{BB962C8B-B14F-4D97-AF65-F5344CB8AC3E}">
        <p14:creationId xmlns:p14="http://schemas.microsoft.com/office/powerpoint/2010/main" val="250132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980728"/>
            <a:ext cx="9036496" cy="1080120"/>
          </a:xfrm>
          <a:prstGeom prst="roundRect">
            <a:avLst/>
          </a:prstGeom>
          <a:solidFill>
            <a:schemeClr val="accent2">
              <a:lumMod val="20000"/>
              <a:lumOff val="80000"/>
            </a:schemeClr>
          </a:solidFill>
          <a:ln w="3810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l" rtl="0">
              <a:buFont typeface="Wingdings" pitchFamily="2" charset="2"/>
              <a:buChar char="q"/>
            </a:pPr>
            <a:r>
              <a:rPr lang="en-US" sz="1600" b="1" dirty="0" smtClean="0">
                <a:solidFill>
                  <a:schemeClr val="tx1"/>
                </a:solidFill>
              </a:rPr>
              <a:t>On follow up with outpatient management , the patient came to ER with SOB and significant abdominal distension and repeated vomiting </a:t>
            </a:r>
            <a:endParaRPr lang="ar-IQ" sz="1600" b="1" dirty="0">
              <a:solidFill>
                <a:schemeClr val="tx1"/>
              </a:solidFill>
            </a:endParaRPr>
          </a:p>
        </p:txBody>
      </p:sp>
      <p:sp>
        <p:nvSpPr>
          <p:cNvPr id="3" name="Rectangle 2"/>
          <p:cNvSpPr/>
          <p:nvPr/>
        </p:nvSpPr>
        <p:spPr>
          <a:xfrm>
            <a:off x="323528" y="2204864"/>
            <a:ext cx="5112568" cy="413261"/>
          </a:xfrm>
          <a:prstGeom prst="rect">
            <a:avLst/>
          </a:prstGeom>
          <a:solidFill>
            <a:schemeClr val="accent2">
              <a:lumMod val="20000"/>
              <a:lumOff val="80000"/>
            </a:schemeClr>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400" b="1" dirty="0" smtClean="0">
                <a:solidFill>
                  <a:schemeClr val="tx1"/>
                </a:solidFill>
              </a:rPr>
              <a:t>What are you worry about ?</a:t>
            </a:r>
            <a:endParaRPr lang="ar-IQ" sz="1400" b="1" dirty="0">
              <a:solidFill>
                <a:schemeClr val="tx1"/>
              </a:solidFill>
            </a:endParaRPr>
          </a:p>
        </p:txBody>
      </p:sp>
      <p:sp>
        <p:nvSpPr>
          <p:cNvPr id="4" name="Right Arrow 3"/>
          <p:cNvSpPr/>
          <p:nvPr/>
        </p:nvSpPr>
        <p:spPr>
          <a:xfrm>
            <a:off x="5599504" y="2294843"/>
            <a:ext cx="978408" cy="323282"/>
          </a:xfrm>
          <a:prstGeom prst="rightArrow">
            <a:avLst/>
          </a:prstGeom>
          <a:solidFill>
            <a:schemeClr val="accent2">
              <a:lumMod val="20000"/>
              <a:lumOff val="80000"/>
            </a:schemeClr>
          </a:solidFill>
          <a:ln w="38100">
            <a:solidFill>
              <a:schemeClr val="accent2"/>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400"/>
          </a:p>
        </p:txBody>
      </p:sp>
      <p:sp>
        <p:nvSpPr>
          <p:cNvPr id="5" name="TextBox 4"/>
          <p:cNvSpPr txBox="1"/>
          <p:nvPr/>
        </p:nvSpPr>
        <p:spPr>
          <a:xfrm>
            <a:off x="6621270" y="2294844"/>
            <a:ext cx="1885950" cy="307777"/>
          </a:xfrm>
          <a:prstGeom prst="rect">
            <a:avLst/>
          </a:prstGeom>
          <a:noFill/>
        </p:spPr>
        <p:txBody>
          <a:bodyPr wrap="square" rtlCol="1">
            <a:spAutoFit/>
          </a:bodyPr>
          <a:lstStyle/>
          <a:p>
            <a:pPr algn="l"/>
            <a:r>
              <a:rPr lang="en-US" sz="1400" b="1" dirty="0" smtClean="0"/>
              <a:t>OHSS</a:t>
            </a:r>
            <a:endParaRPr lang="ar-IQ" sz="1400" b="1" dirty="0"/>
          </a:p>
        </p:txBody>
      </p:sp>
      <p:sp>
        <p:nvSpPr>
          <p:cNvPr id="6" name="Rectangle 5"/>
          <p:cNvSpPr/>
          <p:nvPr/>
        </p:nvSpPr>
        <p:spPr>
          <a:xfrm>
            <a:off x="323528" y="2780928"/>
            <a:ext cx="5112567" cy="334043"/>
          </a:xfrm>
          <a:prstGeom prst="rect">
            <a:avLst/>
          </a:prstGeom>
          <a:solidFill>
            <a:schemeClr val="accent2">
              <a:lumMod val="20000"/>
              <a:lumOff val="80000"/>
            </a:schemeClr>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400" b="1" dirty="0" smtClean="0">
                <a:solidFill>
                  <a:schemeClr val="tx1"/>
                </a:solidFill>
              </a:rPr>
              <a:t>What is the severity of this condition &amp; WHY ?</a:t>
            </a:r>
            <a:endParaRPr lang="ar-IQ" sz="1400" b="1" dirty="0">
              <a:solidFill>
                <a:schemeClr val="tx1"/>
              </a:solidFill>
            </a:endParaRPr>
          </a:p>
        </p:txBody>
      </p:sp>
      <p:sp>
        <p:nvSpPr>
          <p:cNvPr id="7" name="Right Arrow 6"/>
          <p:cNvSpPr/>
          <p:nvPr/>
        </p:nvSpPr>
        <p:spPr>
          <a:xfrm>
            <a:off x="5599504" y="2828545"/>
            <a:ext cx="978408" cy="323282"/>
          </a:xfrm>
          <a:prstGeom prst="rightArrow">
            <a:avLst/>
          </a:prstGeom>
          <a:solidFill>
            <a:schemeClr val="accent2">
              <a:lumMod val="20000"/>
              <a:lumOff val="80000"/>
            </a:schemeClr>
          </a:solidFill>
          <a:ln w="38100">
            <a:solidFill>
              <a:schemeClr val="accent2"/>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400"/>
          </a:p>
        </p:txBody>
      </p:sp>
      <p:sp>
        <p:nvSpPr>
          <p:cNvPr id="8" name="TextBox 7"/>
          <p:cNvSpPr txBox="1"/>
          <p:nvPr/>
        </p:nvSpPr>
        <p:spPr>
          <a:xfrm>
            <a:off x="6712600" y="2814299"/>
            <a:ext cx="1290739" cy="307777"/>
          </a:xfrm>
          <a:prstGeom prst="rect">
            <a:avLst/>
          </a:prstGeom>
          <a:noFill/>
        </p:spPr>
        <p:txBody>
          <a:bodyPr wrap="none" rtlCol="1">
            <a:spAutoFit/>
          </a:bodyPr>
          <a:lstStyle/>
          <a:p>
            <a:r>
              <a:rPr lang="en-US" sz="1400" b="1" dirty="0" smtClean="0"/>
              <a:t>Sever OHSS</a:t>
            </a:r>
            <a:endParaRPr lang="ar-IQ" sz="1400" b="1" dirty="0"/>
          </a:p>
        </p:txBody>
      </p:sp>
      <p:sp>
        <p:nvSpPr>
          <p:cNvPr id="14" name="Rectangle 13"/>
          <p:cNvSpPr/>
          <p:nvPr/>
        </p:nvSpPr>
        <p:spPr>
          <a:xfrm>
            <a:off x="0" y="3284984"/>
            <a:ext cx="9144000" cy="3573016"/>
          </a:xfrm>
          <a:prstGeom prst="rect">
            <a:avLst/>
          </a:prstGeom>
          <a:solidFill>
            <a:schemeClr val="accent2">
              <a:lumMod val="20000"/>
              <a:lumOff val="80000"/>
            </a:schemeClr>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ar-IQ" sz="1400" b="1" dirty="0">
              <a:solidFill>
                <a:schemeClr val="tx1"/>
              </a:solidFill>
            </a:endParaRPr>
          </a:p>
        </p:txBody>
      </p:sp>
      <p:sp>
        <p:nvSpPr>
          <p:cNvPr id="16" name="7-Point Star 15"/>
          <p:cNvSpPr/>
          <p:nvPr/>
        </p:nvSpPr>
        <p:spPr>
          <a:xfrm>
            <a:off x="66814" y="3501008"/>
            <a:ext cx="1436065" cy="780851"/>
          </a:xfrm>
          <a:prstGeom prst="star7">
            <a:avLst/>
          </a:prstGeom>
          <a:solidFill>
            <a:schemeClr val="accent2">
              <a:lumMod val="75000"/>
            </a:schemeClr>
          </a:solidFill>
          <a:ln>
            <a:solidFill>
              <a:schemeClr val="bg1"/>
            </a:solidFill>
          </a:ln>
          <a:effectLst>
            <a:glow rad="635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t>RCOG</a:t>
            </a:r>
            <a:endParaRPr lang="ar-IQ" sz="1400" b="1"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742076"/>
            <a:ext cx="6026329" cy="2567244"/>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18"/>
          <p:cNvSpPr/>
          <p:nvPr/>
        </p:nvSpPr>
        <p:spPr>
          <a:xfrm>
            <a:off x="114300" y="494172"/>
            <a:ext cx="5177780" cy="414548"/>
          </a:xfrm>
          <a:prstGeom prst="roundRect">
            <a:avLst/>
          </a:prstGeom>
          <a:solidFill>
            <a:schemeClr val="accent2">
              <a:lumMod val="20000"/>
              <a:lumOff val="80000"/>
            </a:schemeClr>
          </a:solidFill>
          <a:ln w="3810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chemeClr val="tx1"/>
                </a:solidFill>
              </a:rPr>
              <a:t>Case – continue …</a:t>
            </a:r>
            <a:endParaRPr lang="ar-IQ" sz="2000" b="1" dirty="0">
              <a:solidFill>
                <a:schemeClr val="tx1"/>
              </a:solidFill>
            </a:endParaRPr>
          </a:p>
        </p:txBody>
      </p:sp>
    </p:spTree>
    <p:extLst>
      <p:ext uri="{BB962C8B-B14F-4D97-AF65-F5344CB8AC3E}">
        <p14:creationId xmlns:p14="http://schemas.microsoft.com/office/powerpoint/2010/main" val="20124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fade">
                                      <p:cBhvr>
                                        <p:cTn id="12" dur="500"/>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35156"/>
            <a:ext cx="5292080" cy="545571"/>
          </a:xfrm>
          <a:prstGeom prst="rect">
            <a:avLst/>
          </a:prstGeom>
          <a:solidFill>
            <a:schemeClr val="accent2">
              <a:lumMod val="20000"/>
              <a:lumOff val="80000"/>
            </a:schemeClr>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smtClean="0">
                <a:solidFill>
                  <a:schemeClr val="tx1"/>
                </a:solidFill>
              </a:rPr>
              <a:t>How you will manage ?</a:t>
            </a:r>
            <a:endParaRPr lang="ar-IQ" b="1" dirty="0">
              <a:solidFill>
                <a:schemeClr val="tx1"/>
              </a:solidFill>
            </a:endParaRPr>
          </a:p>
        </p:txBody>
      </p:sp>
      <p:sp>
        <p:nvSpPr>
          <p:cNvPr id="5" name="Rectangle 4"/>
          <p:cNvSpPr/>
          <p:nvPr/>
        </p:nvSpPr>
        <p:spPr>
          <a:xfrm>
            <a:off x="0" y="980728"/>
            <a:ext cx="9144000" cy="5877272"/>
          </a:xfrm>
          <a:prstGeom prst="rect">
            <a:avLst/>
          </a:prstGeom>
          <a:solidFill>
            <a:schemeClr val="accent2">
              <a:lumMod val="20000"/>
              <a:lumOff val="80000"/>
            </a:schemeClr>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l" rtl="0">
              <a:buFont typeface="+mj-lt"/>
              <a:buAutoNum type="arabicPeriod"/>
            </a:pPr>
            <a:endParaRPr lang="en-US" sz="1400" dirty="0" smtClean="0">
              <a:solidFill>
                <a:schemeClr val="tx1"/>
              </a:solidFill>
            </a:endParaRPr>
          </a:p>
          <a:p>
            <a:pPr marL="342900" indent="-342900" algn="l" rtl="0">
              <a:buFont typeface="+mj-lt"/>
              <a:buAutoNum type="arabicPeriod"/>
            </a:pPr>
            <a:endParaRPr lang="en-US" sz="1400" dirty="0">
              <a:solidFill>
                <a:schemeClr val="tx1"/>
              </a:solidFill>
            </a:endParaRPr>
          </a:p>
          <a:p>
            <a:pPr marL="342900" indent="-342900" algn="l" rtl="0">
              <a:buFont typeface="+mj-lt"/>
              <a:buAutoNum type="arabicPeriod"/>
            </a:pPr>
            <a:endParaRPr lang="en-US" sz="1400" dirty="0" smtClean="0">
              <a:solidFill>
                <a:schemeClr val="tx1"/>
              </a:solidFill>
            </a:endParaRPr>
          </a:p>
          <a:p>
            <a:pPr marL="342900" indent="-342900" algn="l" rtl="0">
              <a:buFont typeface="+mj-lt"/>
              <a:buAutoNum type="arabicPeriod"/>
            </a:pPr>
            <a:endParaRPr lang="en-US" sz="1400" dirty="0">
              <a:solidFill>
                <a:schemeClr val="tx1"/>
              </a:solidFill>
            </a:endParaRPr>
          </a:p>
          <a:p>
            <a:pPr marL="342900" indent="-342900" algn="l" rtl="0">
              <a:buFont typeface="+mj-lt"/>
              <a:buAutoNum type="arabicPeriod"/>
            </a:pPr>
            <a:r>
              <a:rPr lang="en-US" sz="1400" u="sng" dirty="0" smtClean="0">
                <a:solidFill>
                  <a:schemeClr val="tx1"/>
                </a:solidFill>
              </a:rPr>
              <a:t>hospitalized</a:t>
            </a:r>
            <a:r>
              <a:rPr lang="en-US" sz="1400" dirty="0" smtClean="0">
                <a:solidFill>
                  <a:schemeClr val="tx1"/>
                </a:solidFill>
              </a:rPr>
              <a:t> </a:t>
            </a:r>
            <a:r>
              <a:rPr lang="en-US" sz="1400" dirty="0">
                <a:solidFill>
                  <a:schemeClr val="tx1"/>
                </a:solidFill>
              </a:rPr>
              <a:t>in a facility with extensive OHSS </a:t>
            </a:r>
            <a:r>
              <a:rPr lang="en-US" sz="1400" dirty="0" smtClean="0">
                <a:solidFill>
                  <a:schemeClr val="tx1"/>
                </a:solidFill>
              </a:rPr>
              <a:t>experience: Inpatient </a:t>
            </a:r>
            <a:r>
              <a:rPr lang="en-US" sz="1400" dirty="0">
                <a:solidFill>
                  <a:schemeClr val="tx1"/>
                </a:solidFill>
              </a:rPr>
              <a:t>care consists of supportive care, monitoring, and prevention and treatment </a:t>
            </a:r>
            <a:endParaRPr lang="en-US" sz="1400" dirty="0" smtClean="0">
              <a:solidFill>
                <a:schemeClr val="tx1"/>
              </a:solidFill>
            </a:endParaRPr>
          </a:p>
          <a:p>
            <a:pPr marL="342900" indent="-342900" algn="l" rtl="0">
              <a:buFont typeface="+mj-lt"/>
              <a:buAutoNum type="arabicPeriod"/>
            </a:pPr>
            <a:endParaRPr lang="en-US" sz="1400" dirty="0" smtClean="0">
              <a:solidFill>
                <a:schemeClr val="tx1"/>
              </a:solidFill>
            </a:endParaRPr>
          </a:p>
          <a:p>
            <a:pPr marL="342900" indent="-342900" algn="l" rtl="0">
              <a:buFont typeface="+mj-lt"/>
              <a:buAutoNum type="arabicPeriod"/>
            </a:pPr>
            <a:r>
              <a:rPr lang="en-US" sz="1400" u="sng" dirty="0" smtClean="0">
                <a:solidFill>
                  <a:schemeClr val="tx1"/>
                </a:solidFill>
              </a:rPr>
              <a:t>Multidisciplinary </a:t>
            </a:r>
            <a:r>
              <a:rPr lang="en-US" sz="1400" u="sng" dirty="0">
                <a:solidFill>
                  <a:schemeClr val="tx1"/>
                </a:solidFill>
              </a:rPr>
              <a:t>assistance </a:t>
            </a:r>
            <a:r>
              <a:rPr lang="en-US" sz="1400" dirty="0">
                <a:solidFill>
                  <a:schemeClr val="tx1"/>
                </a:solidFill>
              </a:rPr>
              <a:t>should be sought for the care of women with critical OHSS and </a:t>
            </a:r>
            <a:r>
              <a:rPr lang="en-US" sz="1400" dirty="0" smtClean="0">
                <a:solidFill>
                  <a:schemeClr val="tx1"/>
                </a:solidFill>
              </a:rPr>
              <a:t>severe OHSS </a:t>
            </a:r>
            <a:r>
              <a:rPr lang="en-US" sz="1400" dirty="0">
                <a:solidFill>
                  <a:schemeClr val="tx1"/>
                </a:solidFill>
              </a:rPr>
              <a:t>who have persistent </a:t>
            </a:r>
            <a:r>
              <a:rPr lang="en-US" sz="1400" dirty="0" smtClean="0">
                <a:solidFill>
                  <a:schemeClr val="tx1"/>
                </a:solidFill>
              </a:rPr>
              <a:t>hemoconcentration </a:t>
            </a:r>
            <a:r>
              <a:rPr lang="en-US" sz="1400" dirty="0">
                <a:solidFill>
                  <a:schemeClr val="tx1"/>
                </a:solidFill>
              </a:rPr>
              <a:t>and </a:t>
            </a:r>
            <a:r>
              <a:rPr lang="en-US" sz="1400" dirty="0" smtClean="0">
                <a:solidFill>
                  <a:schemeClr val="tx1"/>
                </a:solidFill>
              </a:rPr>
              <a:t>dehydration</a:t>
            </a:r>
          </a:p>
          <a:p>
            <a:pPr marL="342900" indent="-342900" algn="l" rtl="0">
              <a:buFont typeface="+mj-lt"/>
              <a:buAutoNum type="arabicPeriod"/>
            </a:pPr>
            <a:endParaRPr lang="en-US" sz="1400" dirty="0" smtClean="0">
              <a:solidFill>
                <a:schemeClr val="tx1"/>
              </a:solidFill>
            </a:endParaRPr>
          </a:p>
          <a:p>
            <a:pPr marL="342900" indent="-342900" algn="l" rtl="0">
              <a:buFont typeface="+mj-lt"/>
              <a:buAutoNum type="arabicPeriod"/>
            </a:pPr>
            <a:r>
              <a:rPr lang="en-US" sz="1400" u="sng" dirty="0" smtClean="0">
                <a:solidFill>
                  <a:schemeClr val="tx1"/>
                </a:solidFill>
              </a:rPr>
              <a:t>Women </a:t>
            </a:r>
            <a:r>
              <a:rPr lang="en-US" sz="1400" u="sng" dirty="0">
                <a:solidFill>
                  <a:schemeClr val="tx1"/>
                </a:solidFill>
              </a:rPr>
              <a:t>admitted with OHSS should be assessed at least once daily</a:t>
            </a:r>
            <a:r>
              <a:rPr lang="en-US" sz="1400" dirty="0">
                <a:solidFill>
                  <a:schemeClr val="tx1"/>
                </a:solidFill>
              </a:rPr>
              <a:t>. More frequent assessment </a:t>
            </a:r>
            <a:r>
              <a:rPr lang="en-US" sz="1400" dirty="0" smtClean="0">
                <a:solidFill>
                  <a:schemeClr val="tx1"/>
                </a:solidFill>
              </a:rPr>
              <a:t>is appropriate </a:t>
            </a:r>
            <a:r>
              <a:rPr lang="en-US" sz="1400" dirty="0">
                <a:solidFill>
                  <a:schemeClr val="tx1"/>
                </a:solidFill>
              </a:rPr>
              <a:t>for women with critical OHSS and those with </a:t>
            </a:r>
            <a:r>
              <a:rPr lang="en-US" sz="1400" dirty="0" smtClean="0">
                <a:solidFill>
                  <a:schemeClr val="tx1"/>
                </a:solidFill>
              </a:rPr>
              <a:t>complications</a:t>
            </a:r>
          </a:p>
          <a:p>
            <a:pPr marL="342900" indent="-342900" algn="l" rtl="0">
              <a:buFont typeface="+mj-lt"/>
              <a:buAutoNum type="arabicPeriod"/>
            </a:pPr>
            <a:endParaRPr lang="en-US" sz="1400" dirty="0" smtClean="0">
              <a:solidFill>
                <a:schemeClr val="tx1"/>
              </a:solidFill>
            </a:endParaRPr>
          </a:p>
          <a:p>
            <a:pPr marL="342900" indent="-342900" algn="l" rtl="0">
              <a:buFont typeface="+mj-lt"/>
              <a:buAutoNum type="arabicPeriod"/>
            </a:pPr>
            <a:r>
              <a:rPr lang="en-US" sz="1400" u="sng" dirty="0" smtClean="0">
                <a:solidFill>
                  <a:schemeClr val="tx1"/>
                </a:solidFill>
              </a:rPr>
              <a:t>Antiemetic</a:t>
            </a:r>
            <a:r>
              <a:rPr lang="en-US" sz="1400" dirty="0" smtClean="0">
                <a:solidFill>
                  <a:schemeClr val="tx1"/>
                </a:solidFill>
              </a:rPr>
              <a:t> </a:t>
            </a:r>
            <a:r>
              <a:rPr lang="en-US" sz="1400" dirty="0">
                <a:solidFill>
                  <a:schemeClr val="tx1"/>
                </a:solidFill>
              </a:rPr>
              <a:t>as required: metoclopramide, </a:t>
            </a:r>
            <a:r>
              <a:rPr lang="en-US" sz="1400" dirty="0" err="1">
                <a:solidFill>
                  <a:schemeClr val="tx1"/>
                </a:solidFill>
              </a:rPr>
              <a:t>cyclizine</a:t>
            </a:r>
            <a:r>
              <a:rPr lang="en-US" sz="1400" dirty="0">
                <a:solidFill>
                  <a:schemeClr val="tx1"/>
                </a:solidFill>
              </a:rPr>
              <a:t> or </a:t>
            </a:r>
            <a:r>
              <a:rPr lang="en-US" sz="1400" dirty="0" err="1">
                <a:solidFill>
                  <a:schemeClr val="tx1"/>
                </a:solidFill>
              </a:rPr>
              <a:t>stemetil</a:t>
            </a:r>
            <a:endParaRPr lang="en-US" sz="1400" dirty="0" smtClean="0">
              <a:solidFill>
                <a:schemeClr val="tx1"/>
              </a:solidFill>
            </a:endParaRPr>
          </a:p>
          <a:p>
            <a:pPr marL="342900" indent="-342900" algn="l" rtl="0">
              <a:buFont typeface="+mj-lt"/>
              <a:buAutoNum type="arabicPeriod"/>
            </a:pPr>
            <a:endParaRPr lang="en-US" sz="1400" dirty="0">
              <a:solidFill>
                <a:schemeClr val="tx1"/>
              </a:solidFill>
            </a:endParaRPr>
          </a:p>
          <a:p>
            <a:pPr marL="342900" indent="-342900" algn="l" rtl="0">
              <a:buFont typeface="+mj-lt"/>
              <a:buAutoNum type="arabicPeriod"/>
            </a:pPr>
            <a:r>
              <a:rPr lang="en-US" sz="1400" u="sng" dirty="0" smtClean="0">
                <a:solidFill>
                  <a:schemeClr val="tx1"/>
                </a:solidFill>
              </a:rPr>
              <a:t>Analgesia</a:t>
            </a:r>
            <a:r>
              <a:rPr lang="en-US" sz="1400" dirty="0" smtClean="0">
                <a:solidFill>
                  <a:schemeClr val="tx1"/>
                </a:solidFill>
              </a:rPr>
              <a:t> </a:t>
            </a:r>
            <a:r>
              <a:rPr lang="en-US" sz="1400" dirty="0">
                <a:solidFill>
                  <a:schemeClr val="tx1"/>
                </a:solidFill>
              </a:rPr>
              <a:t>and </a:t>
            </a:r>
            <a:r>
              <a:rPr lang="en-US" sz="1400" dirty="0" smtClean="0">
                <a:solidFill>
                  <a:schemeClr val="tx1"/>
                </a:solidFill>
              </a:rPr>
              <a:t>antiemetic </a:t>
            </a:r>
            <a:r>
              <a:rPr lang="en-US" sz="1400" dirty="0">
                <a:solidFill>
                  <a:schemeClr val="tx1"/>
                </a:solidFill>
              </a:rPr>
              <a:t>may be used in women with OHSS, avoiding nonsteroidal agents </a:t>
            </a:r>
            <a:r>
              <a:rPr lang="en-US" sz="1400" dirty="0" smtClean="0">
                <a:solidFill>
                  <a:schemeClr val="tx1"/>
                </a:solidFill>
              </a:rPr>
              <a:t>and medicines </a:t>
            </a:r>
            <a:r>
              <a:rPr lang="en-US" sz="1400" dirty="0">
                <a:solidFill>
                  <a:schemeClr val="tx1"/>
                </a:solidFill>
              </a:rPr>
              <a:t>contraindicated in </a:t>
            </a:r>
            <a:r>
              <a:rPr lang="en-US" sz="1400" dirty="0" smtClean="0">
                <a:solidFill>
                  <a:schemeClr val="tx1"/>
                </a:solidFill>
              </a:rPr>
              <a:t>pregnancy</a:t>
            </a:r>
          </a:p>
          <a:p>
            <a:pPr marL="342900" indent="-342900" algn="l" rtl="0">
              <a:buFont typeface="+mj-lt"/>
              <a:buAutoNum type="arabicPeriod"/>
            </a:pPr>
            <a:endParaRPr lang="en-US" sz="1400" dirty="0">
              <a:solidFill>
                <a:schemeClr val="tx1"/>
              </a:solidFill>
            </a:endParaRPr>
          </a:p>
          <a:p>
            <a:pPr marL="342900" indent="-342900" algn="l" rtl="0">
              <a:buFont typeface="+mj-lt"/>
              <a:buAutoNum type="arabicPeriod"/>
            </a:pPr>
            <a:r>
              <a:rPr lang="en-US" sz="1400" u="sng" dirty="0" smtClean="0">
                <a:solidFill>
                  <a:schemeClr val="tx1"/>
                </a:solidFill>
              </a:rPr>
              <a:t>Fluid </a:t>
            </a:r>
            <a:r>
              <a:rPr lang="en-US" sz="1400" u="sng" dirty="0">
                <a:solidFill>
                  <a:schemeClr val="tx1"/>
                </a:solidFill>
              </a:rPr>
              <a:t>replacement </a:t>
            </a:r>
            <a:r>
              <a:rPr lang="en-US" sz="1400" dirty="0">
                <a:solidFill>
                  <a:schemeClr val="tx1"/>
                </a:solidFill>
              </a:rPr>
              <a:t>by the oral route, guided by thirst, is the most physiological approach to </a:t>
            </a:r>
            <a:r>
              <a:rPr lang="en-US" sz="1400" dirty="0" smtClean="0">
                <a:solidFill>
                  <a:schemeClr val="tx1"/>
                </a:solidFill>
              </a:rPr>
              <a:t>correcting intravascular dehydration.</a:t>
            </a:r>
          </a:p>
          <a:p>
            <a:pPr marL="342900" indent="-342900" algn="l" rtl="0">
              <a:buFont typeface="+mj-lt"/>
              <a:buAutoNum type="arabicPeriod"/>
            </a:pPr>
            <a:endParaRPr lang="en-US" sz="1400" dirty="0">
              <a:solidFill>
                <a:schemeClr val="tx1"/>
              </a:solidFill>
            </a:endParaRPr>
          </a:p>
          <a:p>
            <a:pPr marL="342900" indent="-342900" algn="l" rtl="0">
              <a:buFont typeface="+mj-lt"/>
              <a:buAutoNum type="arabicPeriod"/>
            </a:pPr>
            <a:r>
              <a:rPr lang="en-US" sz="1400" dirty="0" smtClean="0">
                <a:solidFill>
                  <a:schemeClr val="tx1"/>
                </a:solidFill>
              </a:rPr>
              <a:t>Women </a:t>
            </a:r>
            <a:r>
              <a:rPr lang="en-US" sz="1400" dirty="0">
                <a:solidFill>
                  <a:schemeClr val="tx1"/>
                </a:solidFill>
              </a:rPr>
              <a:t>with persistent </a:t>
            </a:r>
            <a:r>
              <a:rPr lang="en-US" sz="1400" dirty="0" smtClean="0">
                <a:solidFill>
                  <a:schemeClr val="tx1"/>
                </a:solidFill>
              </a:rPr>
              <a:t>hemoconcentration </a:t>
            </a:r>
            <a:r>
              <a:rPr lang="en-US" sz="1400" dirty="0">
                <a:solidFill>
                  <a:schemeClr val="tx1"/>
                </a:solidFill>
              </a:rPr>
              <a:t>despite volume replacement with </a:t>
            </a:r>
            <a:r>
              <a:rPr lang="en-US" sz="1400" u="sng" dirty="0">
                <a:solidFill>
                  <a:schemeClr val="tx1"/>
                </a:solidFill>
              </a:rPr>
              <a:t>intravenous </a:t>
            </a:r>
            <a:r>
              <a:rPr lang="en-US" sz="1400" u="sng" dirty="0" smtClean="0">
                <a:solidFill>
                  <a:schemeClr val="tx1"/>
                </a:solidFill>
              </a:rPr>
              <a:t>colloids </a:t>
            </a:r>
            <a:r>
              <a:rPr lang="en-US" sz="1400" dirty="0" smtClean="0">
                <a:solidFill>
                  <a:schemeClr val="tx1"/>
                </a:solidFill>
              </a:rPr>
              <a:t>may </a:t>
            </a:r>
            <a:r>
              <a:rPr lang="en-US" sz="1400" dirty="0">
                <a:solidFill>
                  <a:schemeClr val="tx1"/>
                </a:solidFill>
              </a:rPr>
              <a:t>need invasive monitoring and this should be managed with anaesthetic </a:t>
            </a:r>
            <a:r>
              <a:rPr lang="en-US" sz="1400" dirty="0" smtClean="0">
                <a:solidFill>
                  <a:schemeClr val="tx1"/>
                </a:solidFill>
              </a:rPr>
              <a:t>input</a:t>
            </a:r>
          </a:p>
          <a:p>
            <a:pPr marL="342900" indent="-342900" algn="l" rtl="0">
              <a:buFont typeface="+mj-lt"/>
              <a:buAutoNum type="arabicPeriod"/>
            </a:pPr>
            <a:endParaRPr lang="en-US" sz="1400" dirty="0">
              <a:solidFill>
                <a:schemeClr val="tx1"/>
              </a:solidFill>
            </a:endParaRPr>
          </a:p>
          <a:p>
            <a:pPr marL="342900" indent="-342900" algn="l" rtl="0">
              <a:buFont typeface="+mj-lt"/>
              <a:buAutoNum type="arabicPeriod"/>
            </a:pPr>
            <a:r>
              <a:rPr lang="en-US" sz="1400" u="sng" dirty="0" smtClean="0">
                <a:solidFill>
                  <a:schemeClr val="tx1"/>
                </a:solidFill>
              </a:rPr>
              <a:t>Diuretics </a:t>
            </a:r>
            <a:r>
              <a:rPr lang="en-US" sz="1400" u="sng" dirty="0">
                <a:solidFill>
                  <a:schemeClr val="tx1"/>
                </a:solidFill>
              </a:rPr>
              <a:t>s</a:t>
            </a:r>
            <a:r>
              <a:rPr lang="en-US" sz="1400" dirty="0">
                <a:solidFill>
                  <a:schemeClr val="tx1"/>
                </a:solidFill>
              </a:rPr>
              <a:t>hould be avoided as they further deplete intravascular volume, but they may have a role </a:t>
            </a:r>
            <a:r>
              <a:rPr lang="en-US" sz="1400" dirty="0" smtClean="0">
                <a:solidFill>
                  <a:schemeClr val="tx1"/>
                </a:solidFill>
              </a:rPr>
              <a:t>in a </a:t>
            </a:r>
            <a:r>
              <a:rPr lang="en-US" sz="1400" dirty="0">
                <a:solidFill>
                  <a:schemeClr val="tx1"/>
                </a:solidFill>
              </a:rPr>
              <a:t>multidisciplinary setting if oliguria persists despite adequate fluid replacement and drainage </a:t>
            </a:r>
            <a:r>
              <a:rPr lang="en-US" sz="1400" dirty="0" smtClean="0">
                <a:solidFill>
                  <a:schemeClr val="tx1"/>
                </a:solidFill>
              </a:rPr>
              <a:t>of ascites.</a:t>
            </a:r>
          </a:p>
          <a:p>
            <a:pPr marL="342900" indent="-342900" algn="l" rtl="0">
              <a:buFont typeface="+mj-lt"/>
              <a:buAutoNum type="arabicPeriod"/>
            </a:pPr>
            <a:endParaRPr lang="en-US" sz="1400" dirty="0">
              <a:solidFill>
                <a:schemeClr val="tx1"/>
              </a:solidFill>
            </a:endParaRPr>
          </a:p>
          <a:p>
            <a:pPr marL="342900" indent="-342900" algn="l" rtl="0">
              <a:buFont typeface="+mj-lt"/>
              <a:buAutoNum type="arabicPeriod"/>
            </a:pPr>
            <a:r>
              <a:rPr lang="en-US" sz="1400" u="sng" dirty="0" smtClean="0">
                <a:solidFill>
                  <a:schemeClr val="tx1"/>
                </a:solidFill>
              </a:rPr>
              <a:t>thromboprophylaxis</a:t>
            </a:r>
            <a:r>
              <a:rPr lang="en-US" sz="1400" dirty="0" smtClean="0">
                <a:solidFill>
                  <a:schemeClr val="tx1"/>
                </a:solidFill>
              </a:rPr>
              <a:t> </a:t>
            </a:r>
            <a:r>
              <a:rPr lang="en-US" sz="1400" dirty="0">
                <a:solidFill>
                  <a:schemeClr val="tx1"/>
                </a:solidFill>
              </a:rPr>
              <a:t>in all hospitalized patients with OHSS is </a:t>
            </a:r>
            <a:r>
              <a:rPr lang="en-US" sz="1400" dirty="0" smtClean="0">
                <a:solidFill>
                  <a:schemeClr val="tx1"/>
                </a:solidFill>
              </a:rPr>
              <a:t>recommended</a:t>
            </a:r>
          </a:p>
          <a:p>
            <a:pPr marL="342900" indent="-342900" algn="l" rtl="0">
              <a:buFont typeface="+mj-lt"/>
              <a:buAutoNum type="arabicPeriod"/>
            </a:pPr>
            <a:endParaRPr lang="en-US" sz="1400" dirty="0">
              <a:solidFill>
                <a:schemeClr val="tx1"/>
              </a:solidFill>
            </a:endParaRPr>
          </a:p>
          <a:p>
            <a:pPr marL="342900" indent="-342900" algn="l" rtl="0">
              <a:buFont typeface="+mj-lt"/>
              <a:buAutoNum type="arabicPeriod"/>
            </a:pPr>
            <a:r>
              <a:rPr lang="en-US" sz="1400" dirty="0" smtClean="0">
                <a:solidFill>
                  <a:schemeClr val="tx1"/>
                </a:solidFill>
              </a:rPr>
              <a:t>patients </a:t>
            </a:r>
            <a:r>
              <a:rPr lang="en-US" sz="1400" dirty="0">
                <a:solidFill>
                  <a:schemeClr val="tx1"/>
                </a:solidFill>
              </a:rPr>
              <a:t>should also be monitored for signs </a:t>
            </a:r>
            <a:r>
              <a:rPr lang="en-US" sz="1400" u="sng" dirty="0">
                <a:solidFill>
                  <a:schemeClr val="tx1"/>
                </a:solidFill>
              </a:rPr>
              <a:t>of infection</a:t>
            </a:r>
            <a:r>
              <a:rPr lang="en-US" sz="1400" dirty="0">
                <a:solidFill>
                  <a:schemeClr val="tx1"/>
                </a:solidFill>
              </a:rPr>
              <a:t>. If yes …use a third- or    fourth-generation cephalosporin in combination with metronidazole </a:t>
            </a:r>
          </a:p>
          <a:p>
            <a:pPr algn="l" rtl="0"/>
            <a:endParaRPr lang="en-US" sz="1400" dirty="0" smtClean="0">
              <a:solidFill>
                <a:schemeClr val="tx1"/>
              </a:solidFill>
            </a:endParaRPr>
          </a:p>
          <a:p>
            <a:pPr marL="342900" indent="-342900" algn="l" rtl="0">
              <a:buFont typeface="+mj-lt"/>
              <a:buAutoNum type="arabicPeriod"/>
            </a:pPr>
            <a:endParaRPr lang="en-US" sz="1400" dirty="0" smtClean="0">
              <a:solidFill>
                <a:schemeClr val="tx1"/>
              </a:solidFill>
            </a:endParaRPr>
          </a:p>
          <a:p>
            <a:pPr marL="285750" indent="-285750" algn="l" rtl="0">
              <a:buFont typeface="Wingdings" pitchFamily="2" charset="2"/>
              <a:buChar char="v"/>
            </a:pPr>
            <a:endParaRPr lang="en-US" sz="1400" dirty="0" smtClean="0">
              <a:solidFill>
                <a:schemeClr val="tx1"/>
              </a:solidFill>
            </a:endParaRPr>
          </a:p>
          <a:p>
            <a:pPr algn="l" rtl="0"/>
            <a:endParaRPr lang="en-US" sz="1400" u="sng" dirty="0" smtClean="0">
              <a:solidFill>
                <a:schemeClr val="tx1"/>
              </a:solidFill>
            </a:endParaRPr>
          </a:p>
        </p:txBody>
      </p:sp>
    </p:spTree>
    <p:extLst>
      <p:ext uri="{BB962C8B-B14F-4D97-AF65-F5344CB8AC3E}">
        <p14:creationId xmlns:p14="http://schemas.microsoft.com/office/powerpoint/2010/main" val="78551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20" end="2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22" end="22"/>
                                            </p:txEl>
                                          </p:spTgt>
                                        </p:tgtEl>
                                        <p:attrNameLst>
                                          <p:attrName>style.visibility</p:attrName>
                                        </p:attrNameLst>
                                      </p:cBhvr>
                                      <p:to>
                                        <p:strVal val="visible"/>
                                      </p:to>
                                    </p:set>
                                    <p:animEffect transition="in" filter="fade">
                                      <p:cBhvr>
                                        <p:cTn id="41" dur="500"/>
                                        <p:tgtEl>
                                          <p:spTgt spid="5">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568952" cy="864096"/>
          </a:xfrm>
          <a:solidFill>
            <a:schemeClr val="accent2">
              <a:lumMod val="40000"/>
              <a:lumOff val="6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lstStyle/>
          <a:p>
            <a:r>
              <a:rPr lang="en-US" dirty="0" smtClean="0"/>
              <a:t>IVF- Steps </a:t>
            </a:r>
            <a:endParaRPr lang="ar-IQ" dirty="0"/>
          </a:p>
        </p:txBody>
      </p:sp>
      <p:sp>
        <p:nvSpPr>
          <p:cNvPr id="3" name="Content Placeholder 2"/>
          <p:cNvSpPr>
            <a:spLocks noGrp="1"/>
          </p:cNvSpPr>
          <p:nvPr>
            <p:ph sz="half" idx="1"/>
          </p:nvPr>
        </p:nvSpPr>
        <p:spPr>
          <a:xfrm>
            <a:off x="323528" y="1772816"/>
            <a:ext cx="4172272" cy="5002571"/>
          </a:xfrm>
          <a:solidFill>
            <a:schemeClr val="accent2">
              <a:lumMod val="20000"/>
              <a:lumOff val="8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lstStyle/>
          <a:p>
            <a:pPr marL="566928" indent="-457200" algn="l" rtl="0">
              <a:buFont typeface="+mj-lt"/>
              <a:buAutoNum type="arabicPeriod"/>
            </a:pPr>
            <a:endParaRPr lang="en-US" dirty="0" smtClean="0"/>
          </a:p>
          <a:p>
            <a:pPr marL="566928" indent="-457200" algn="l" rtl="0">
              <a:buFont typeface="+mj-lt"/>
              <a:buAutoNum type="arabicPeriod"/>
            </a:pPr>
            <a:r>
              <a:rPr lang="en-US" dirty="0" smtClean="0"/>
              <a:t>Pituitary </a:t>
            </a:r>
            <a:r>
              <a:rPr lang="en-US" dirty="0"/>
              <a:t>down-regulation</a:t>
            </a:r>
          </a:p>
          <a:p>
            <a:pPr marL="566928" indent="-457200" algn="l" rtl="0">
              <a:buFont typeface="+mj-lt"/>
              <a:buAutoNum type="arabicPeriod"/>
            </a:pPr>
            <a:r>
              <a:rPr lang="en-US" dirty="0"/>
              <a:t>Controlled ovarian stimulation (COS)</a:t>
            </a:r>
          </a:p>
          <a:p>
            <a:pPr marL="566928" indent="-457200" algn="l" rtl="0">
              <a:buFont typeface="+mj-lt"/>
              <a:buAutoNum type="arabicPeriod"/>
            </a:pPr>
            <a:r>
              <a:rPr lang="en-US" dirty="0"/>
              <a:t>Inhibition of premature ovulation</a:t>
            </a:r>
          </a:p>
          <a:p>
            <a:pPr marL="566928" indent="-457200" algn="l" rtl="0">
              <a:buFont typeface="+mj-lt"/>
              <a:buAutoNum type="arabicPeriod"/>
            </a:pPr>
            <a:r>
              <a:rPr lang="en-US" dirty="0"/>
              <a:t>hCG trigger</a:t>
            </a:r>
          </a:p>
          <a:p>
            <a:pPr marL="566928" indent="-457200" algn="l" rtl="0">
              <a:buFont typeface="+mj-lt"/>
              <a:buAutoNum type="arabicPeriod"/>
            </a:pPr>
            <a:r>
              <a:rPr lang="en-US" dirty="0"/>
              <a:t>Egg collection ( Ovum Pick UP – OPU)</a:t>
            </a:r>
          </a:p>
          <a:p>
            <a:pPr marL="566928" indent="-457200" algn="l" rtl="0">
              <a:buFont typeface="+mj-lt"/>
              <a:buAutoNum type="arabicPeriod"/>
            </a:pPr>
            <a:r>
              <a:rPr lang="en-US" dirty="0"/>
              <a:t>Fertilization</a:t>
            </a:r>
          </a:p>
          <a:p>
            <a:pPr marL="566928" indent="-457200" algn="l" rtl="0">
              <a:buFont typeface="+mj-lt"/>
              <a:buAutoNum type="arabicPeriod"/>
            </a:pPr>
            <a:r>
              <a:rPr lang="en-US" dirty="0"/>
              <a:t>Embryo culture</a:t>
            </a:r>
          </a:p>
          <a:p>
            <a:pPr marL="566928" indent="-457200" algn="l" rtl="0">
              <a:buFont typeface="+mj-lt"/>
              <a:buAutoNum type="arabicPeriod"/>
            </a:pPr>
            <a:r>
              <a:rPr lang="en-US" dirty="0"/>
              <a:t>Embryo transfer</a:t>
            </a:r>
          </a:p>
          <a:p>
            <a:pPr marL="566928" indent="-457200" algn="l" rtl="0">
              <a:buFont typeface="+mj-lt"/>
              <a:buAutoNum type="arabicPeriod"/>
            </a:pPr>
            <a:r>
              <a:rPr lang="en-US" dirty="0"/>
              <a:t>Embryo cryopreservation</a:t>
            </a:r>
          </a:p>
          <a:p>
            <a:pPr marL="566928" indent="-457200" algn="l" rtl="0">
              <a:buFont typeface="+mj-lt"/>
              <a:buAutoNum type="arabicPeriod"/>
            </a:pPr>
            <a:r>
              <a:rPr lang="en-US" dirty="0"/>
              <a:t>Luteal phase support</a:t>
            </a:r>
          </a:p>
          <a:p>
            <a:pPr marL="109728" indent="0" algn="l" rtl="0">
              <a:buNone/>
            </a:pPr>
            <a:endParaRPr lang="ar-IQ" dirty="0"/>
          </a:p>
        </p:txBody>
      </p:sp>
      <p:sp>
        <p:nvSpPr>
          <p:cNvPr id="4" name="Content Placeholder 3"/>
          <p:cNvSpPr>
            <a:spLocks noGrp="1"/>
          </p:cNvSpPr>
          <p:nvPr>
            <p:ph sz="half" idx="2"/>
          </p:nvPr>
        </p:nvSpPr>
        <p:spPr>
          <a:xfrm>
            <a:off x="4648200" y="1772816"/>
            <a:ext cx="4244280" cy="5002571"/>
          </a:xfrm>
          <a:solidFill>
            <a:schemeClr val="accent2">
              <a:lumMod val="20000"/>
              <a:lumOff val="8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lstStyle/>
          <a:p>
            <a:pPr algn="l" rtl="0"/>
            <a:endParaRPr lang="en-US" dirty="0" smtClean="0"/>
          </a:p>
          <a:p>
            <a:pPr marL="109728" indent="0" algn="l" rtl="0">
              <a:buNone/>
            </a:pPr>
            <a:endParaRPr lang="ar-IQ"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994159"/>
            <a:ext cx="3816423" cy="4603193"/>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5892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2156910"/>
            <a:ext cx="8712968" cy="648072"/>
          </a:xfrm>
          <a:prstGeom prst="rect">
            <a:avLst/>
          </a:prstGeom>
          <a:effectLst>
            <a:glow rad="635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b="1"/>
          </a:p>
        </p:txBody>
      </p:sp>
      <p:sp>
        <p:nvSpPr>
          <p:cNvPr id="3" name="Heptagon 2"/>
          <p:cNvSpPr/>
          <p:nvPr/>
        </p:nvSpPr>
        <p:spPr>
          <a:xfrm>
            <a:off x="340955" y="2270736"/>
            <a:ext cx="504056" cy="360040"/>
          </a:xfrm>
          <a:prstGeom prst="heptagon">
            <a:avLst/>
          </a:prstGeom>
          <a:ln w="38100">
            <a:solidFill>
              <a:schemeClr val="bg1"/>
            </a:solidFill>
          </a:ln>
          <a:effectLst>
            <a:glow rad="635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t>1</a:t>
            </a:r>
            <a:endParaRPr lang="ar-IQ" b="1" dirty="0"/>
          </a:p>
        </p:txBody>
      </p:sp>
      <p:sp>
        <p:nvSpPr>
          <p:cNvPr id="5" name="Heptagon 4"/>
          <p:cNvSpPr/>
          <p:nvPr/>
        </p:nvSpPr>
        <p:spPr>
          <a:xfrm>
            <a:off x="863588" y="2276872"/>
            <a:ext cx="504056" cy="360040"/>
          </a:xfrm>
          <a:prstGeom prst="heptagon">
            <a:avLst/>
          </a:prstGeom>
          <a:ln w="38100">
            <a:solidFill>
              <a:schemeClr val="bg1"/>
            </a:solidFill>
          </a:ln>
          <a:effectLst>
            <a:glow rad="635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t>2</a:t>
            </a:r>
            <a:endParaRPr lang="ar-IQ" b="1" dirty="0"/>
          </a:p>
        </p:txBody>
      </p:sp>
      <p:sp>
        <p:nvSpPr>
          <p:cNvPr id="6" name="Heptagon 5"/>
          <p:cNvSpPr/>
          <p:nvPr/>
        </p:nvSpPr>
        <p:spPr>
          <a:xfrm>
            <a:off x="1398241" y="2300926"/>
            <a:ext cx="504056" cy="360040"/>
          </a:xfrm>
          <a:prstGeom prst="heptagon">
            <a:avLst/>
          </a:prstGeom>
          <a:ln w="38100">
            <a:solidFill>
              <a:schemeClr val="bg1"/>
            </a:solidFill>
          </a:ln>
          <a:effectLst>
            <a:glow rad="635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t>3</a:t>
            </a:r>
            <a:endParaRPr lang="ar-IQ" b="1" dirty="0"/>
          </a:p>
        </p:txBody>
      </p:sp>
      <p:sp>
        <p:nvSpPr>
          <p:cNvPr id="7" name="Up Arrow 6"/>
          <p:cNvSpPr/>
          <p:nvPr/>
        </p:nvSpPr>
        <p:spPr>
          <a:xfrm>
            <a:off x="547307" y="3042736"/>
            <a:ext cx="297704" cy="674296"/>
          </a:xfrm>
          <a:prstGeom prst="upArrow">
            <a:avLst/>
          </a:prstGeom>
          <a:effectLst>
            <a:glow rad="635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b="1"/>
          </a:p>
        </p:txBody>
      </p:sp>
      <p:sp>
        <p:nvSpPr>
          <p:cNvPr id="8" name="TextBox 7"/>
          <p:cNvSpPr txBox="1"/>
          <p:nvPr/>
        </p:nvSpPr>
        <p:spPr>
          <a:xfrm>
            <a:off x="251521" y="3916935"/>
            <a:ext cx="735312" cy="646331"/>
          </a:xfrm>
          <a:prstGeom prst="rect">
            <a:avLst/>
          </a:prstGeom>
          <a:solidFill>
            <a:schemeClr val="accent2">
              <a:lumMod val="20000"/>
              <a:lumOff val="80000"/>
            </a:schemeClr>
          </a:solidFill>
          <a:effectLst>
            <a:glow rad="63500">
              <a:schemeClr val="accent5">
                <a:satMod val="175000"/>
                <a:alpha val="40000"/>
              </a:schemeClr>
            </a:glow>
          </a:effectLst>
          <a:scene3d>
            <a:camera prst="orthographicFront"/>
            <a:lightRig rig="threePt" dir="t"/>
          </a:scene3d>
          <a:sp3d>
            <a:bevelT/>
          </a:sp3d>
        </p:spPr>
        <p:txBody>
          <a:bodyPr wrap="square" rtlCol="1">
            <a:spAutoFit/>
          </a:bodyPr>
          <a:lstStyle/>
          <a:p>
            <a:pPr algn="l"/>
            <a:r>
              <a:rPr lang="en-US" sz="1200" b="1" dirty="0" smtClean="0"/>
              <a:t>Assess </a:t>
            </a:r>
          </a:p>
          <a:p>
            <a:pPr algn="l"/>
            <a:r>
              <a:rPr lang="en-US" sz="1200" b="1" dirty="0" smtClean="0"/>
              <a:t>Risk factors </a:t>
            </a:r>
            <a:endParaRPr lang="ar-IQ" sz="1200" b="1" dirty="0"/>
          </a:p>
        </p:txBody>
      </p:sp>
      <p:sp>
        <p:nvSpPr>
          <p:cNvPr id="9" name="Up Arrow 8"/>
          <p:cNvSpPr/>
          <p:nvPr/>
        </p:nvSpPr>
        <p:spPr>
          <a:xfrm>
            <a:off x="1347503" y="3040039"/>
            <a:ext cx="297704" cy="674296"/>
          </a:xfrm>
          <a:prstGeom prst="upArrow">
            <a:avLst/>
          </a:prstGeom>
          <a:effectLst>
            <a:glow rad="635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b="1"/>
          </a:p>
        </p:txBody>
      </p:sp>
      <p:sp>
        <p:nvSpPr>
          <p:cNvPr id="10" name="TextBox 9"/>
          <p:cNvSpPr txBox="1"/>
          <p:nvPr/>
        </p:nvSpPr>
        <p:spPr>
          <a:xfrm>
            <a:off x="1115616" y="3923897"/>
            <a:ext cx="1351085" cy="461665"/>
          </a:xfrm>
          <a:prstGeom prst="rect">
            <a:avLst/>
          </a:prstGeom>
          <a:solidFill>
            <a:schemeClr val="accent2">
              <a:lumMod val="20000"/>
              <a:lumOff val="80000"/>
            </a:schemeClr>
          </a:solidFill>
          <a:effectLst>
            <a:glow rad="63500">
              <a:schemeClr val="accent5">
                <a:satMod val="175000"/>
                <a:alpha val="40000"/>
              </a:schemeClr>
            </a:glow>
          </a:effectLst>
          <a:scene3d>
            <a:camera prst="orthographicFront"/>
            <a:lightRig rig="threePt" dir="t"/>
          </a:scene3d>
          <a:sp3d>
            <a:bevelT/>
          </a:sp3d>
        </p:spPr>
        <p:txBody>
          <a:bodyPr wrap="square" rtlCol="1">
            <a:spAutoFit/>
          </a:bodyPr>
          <a:lstStyle/>
          <a:p>
            <a:pPr algn="ctr" rtl="0"/>
            <a:r>
              <a:rPr lang="en-US" sz="1200" b="1" dirty="0" smtClean="0"/>
              <a:t>Individualized</a:t>
            </a:r>
          </a:p>
          <a:p>
            <a:pPr algn="ctr" rtl="0"/>
            <a:r>
              <a:rPr lang="en-US" sz="1200" b="1" dirty="0" smtClean="0"/>
              <a:t>COS  </a:t>
            </a:r>
            <a:endParaRPr lang="ar-IQ" sz="1200" b="1" dirty="0"/>
          </a:p>
        </p:txBody>
      </p:sp>
      <p:sp>
        <p:nvSpPr>
          <p:cNvPr id="11" name="Heptagon 10"/>
          <p:cNvSpPr/>
          <p:nvPr/>
        </p:nvSpPr>
        <p:spPr>
          <a:xfrm>
            <a:off x="1939697" y="2300926"/>
            <a:ext cx="504056" cy="360040"/>
          </a:xfrm>
          <a:prstGeom prst="heptagon">
            <a:avLst/>
          </a:prstGeom>
          <a:ln w="38100">
            <a:solidFill>
              <a:schemeClr val="bg1"/>
            </a:solidFill>
          </a:ln>
          <a:effectLst>
            <a:glow rad="635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t>4</a:t>
            </a:r>
            <a:endParaRPr lang="ar-IQ" b="1" dirty="0"/>
          </a:p>
        </p:txBody>
      </p:sp>
      <p:sp>
        <p:nvSpPr>
          <p:cNvPr id="12" name="Heptagon 11"/>
          <p:cNvSpPr/>
          <p:nvPr/>
        </p:nvSpPr>
        <p:spPr>
          <a:xfrm>
            <a:off x="2466701" y="2311332"/>
            <a:ext cx="504056" cy="360040"/>
          </a:xfrm>
          <a:prstGeom prst="heptagon">
            <a:avLst/>
          </a:prstGeom>
          <a:ln w="38100">
            <a:solidFill>
              <a:schemeClr val="bg1"/>
            </a:solidFill>
          </a:ln>
          <a:effectLst>
            <a:glow rad="635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t>5</a:t>
            </a:r>
            <a:endParaRPr lang="ar-IQ" b="1" dirty="0"/>
          </a:p>
        </p:txBody>
      </p:sp>
      <p:sp>
        <p:nvSpPr>
          <p:cNvPr id="13" name="Heptagon 12"/>
          <p:cNvSpPr/>
          <p:nvPr/>
        </p:nvSpPr>
        <p:spPr>
          <a:xfrm>
            <a:off x="2970757" y="2311332"/>
            <a:ext cx="504056" cy="360040"/>
          </a:xfrm>
          <a:prstGeom prst="heptagon">
            <a:avLst/>
          </a:prstGeom>
          <a:ln w="38100">
            <a:solidFill>
              <a:schemeClr val="bg1"/>
            </a:solidFill>
          </a:ln>
          <a:effectLst>
            <a:glow rad="635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t>6</a:t>
            </a:r>
            <a:endParaRPr lang="ar-IQ" b="1" dirty="0"/>
          </a:p>
        </p:txBody>
      </p:sp>
      <p:sp>
        <p:nvSpPr>
          <p:cNvPr id="14" name="Heptagon 13"/>
          <p:cNvSpPr/>
          <p:nvPr/>
        </p:nvSpPr>
        <p:spPr>
          <a:xfrm>
            <a:off x="3474813" y="2311332"/>
            <a:ext cx="504056" cy="360040"/>
          </a:xfrm>
          <a:prstGeom prst="heptagon">
            <a:avLst/>
          </a:prstGeom>
          <a:ln w="38100">
            <a:solidFill>
              <a:schemeClr val="bg1"/>
            </a:solidFill>
          </a:ln>
          <a:effectLst>
            <a:glow rad="635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t>7</a:t>
            </a:r>
            <a:endParaRPr lang="ar-IQ" b="1" dirty="0"/>
          </a:p>
        </p:txBody>
      </p:sp>
      <p:sp>
        <p:nvSpPr>
          <p:cNvPr id="15" name="TextBox 14"/>
          <p:cNvSpPr txBox="1"/>
          <p:nvPr/>
        </p:nvSpPr>
        <p:spPr>
          <a:xfrm>
            <a:off x="3038311" y="734897"/>
            <a:ext cx="1493232" cy="584775"/>
          </a:xfrm>
          <a:prstGeom prst="rect">
            <a:avLst/>
          </a:prstGeom>
          <a:solidFill>
            <a:schemeClr val="accent2">
              <a:lumMod val="20000"/>
              <a:lumOff val="80000"/>
            </a:schemeClr>
          </a:solidFill>
          <a:effectLst>
            <a:glow rad="63500">
              <a:schemeClr val="accent5">
                <a:satMod val="175000"/>
                <a:alpha val="40000"/>
              </a:schemeClr>
            </a:glow>
          </a:effectLst>
          <a:scene3d>
            <a:camera prst="orthographicFront"/>
            <a:lightRig rig="threePt" dir="t"/>
          </a:scene3d>
          <a:sp3d>
            <a:bevelT/>
          </a:sp3d>
        </p:spPr>
        <p:txBody>
          <a:bodyPr wrap="square" rtlCol="1">
            <a:spAutoFit/>
          </a:bodyPr>
          <a:lstStyle/>
          <a:p>
            <a:pPr algn="ctr"/>
            <a:r>
              <a:rPr lang="en-US" sz="1600" b="1" dirty="0" smtClean="0"/>
              <a:t>Antagonist protocol </a:t>
            </a:r>
            <a:endParaRPr lang="ar-IQ" sz="1600" b="1" dirty="0"/>
          </a:p>
        </p:txBody>
      </p:sp>
      <p:sp>
        <p:nvSpPr>
          <p:cNvPr id="16" name="Down Arrow 15"/>
          <p:cNvSpPr/>
          <p:nvPr/>
        </p:nvSpPr>
        <p:spPr>
          <a:xfrm>
            <a:off x="3464418" y="1412775"/>
            <a:ext cx="287104" cy="658963"/>
          </a:xfrm>
          <a:prstGeom prst="downArrow">
            <a:avLst/>
          </a:prstGeom>
          <a:effectLst>
            <a:glow rad="635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b="1"/>
          </a:p>
        </p:txBody>
      </p:sp>
      <p:sp>
        <p:nvSpPr>
          <p:cNvPr id="19" name="Heptagon 18"/>
          <p:cNvSpPr/>
          <p:nvPr/>
        </p:nvSpPr>
        <p:spPr>
          <a:xfrm>
            <a:off x="5580112" y="2311332"/>
            <a:ext cx="504056" cy="360040"/>
          </a:xfrm>
          <a:prstGeom prst="heptagon">
            <a:avLst/>
          </a:prstGeom>
          <a:ln w="38100">
            <a:solidFill>
              <a:schemeClr val="bg1"/>
            </a:solidFill>
          </a:ln>
          <a:effectLst>
            <a:glow rad="635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t>12</a:t>
            </a:r>
            <a:endParaRPr lang="ar-IQ" sz="1400" b="1" dirty="0"/>
          </a:p>
        </p:txBody>
      </p:sp>
      <p:sp>
        <p:nvSpPr>
          <p:cNvPr id="20" name="Down Arrow 19"/>
          <p:cNvSpPr/>
          <p:nvPr/>
        </p:nvSpPr>
        <p:spPr>
          <a:xfrm>
            <a:off x="5688588" y="1412774"/>
            <a:ext cx="287104" cy="658963"/>
          </a:xfrm>
          <a:prstGeom prst="downArrow">
            <a:avLst/>
          </a:prstGeom>
          <a:effectLst>
            <a:glow rad="635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b="1"/>
          </a:p>
        </p:txBody>
      </p:sp>
      <p:sp>
        <p:nvSpPr>
          <p:cNvPr id="21" name="TextBox 20"/>
          <p:cNvSpPr txBox="1"/>
          <p:nvPr/>
        </p:nvSpPr>
        <p:spPr>
          <a:xfrm>
            <a:off x="5184068" y="726974"/>
            <a:ext cx="1296143" cy="523220"/>
          </a:xfrm>
          <a:prstGeom prst="rect">
            <a:avLst/>
          </a:prstGeom>
          <a:solidFill>
            <a:schemeClr val="accent2">
              <a:lumMod val="20000"/>
              <a:lumOff val="80000"/>
            </a:schemeClr>
          </a:solidFill>
          <a:effectLst>
            <a:glow rad="63500">
              <a:schemeClr val="accent5">
                <a:satMod val="175000"/>
                <a:alpha val="40000"/>
              </a:schemeClr>
            </a:glow>
          </a:effectLst>
          <a:scene3d>
            <a:camera prst="orthographicFront"/>
            <a:lightRig rig="threePt" dir="t"/>
          </a:scene3d>
          <a:sp3d>
            <a:bevelT/>
          </a:sp3d>
        </p:spPr>
        <p:txBody>
          <a:bodyPr wrap="square" rtlCol="1">
            <a:spAutoFit/>
          </a:bodyPr>
          <a:lstStyle/>
          <a:p>
            <a:pPr algn="ctr"/>
            <a:r>
              <a:rPr lang="en-US" sz="1400" b="1" dirty="0" smtClean="0"/>
              <a:t>Agonist trigger</a:t>
            </a:r>
            <a:endParaRPr lang="ar-IQ" sz="1400" b="1" dirty="0"/>
          </a:p>
        </p:txBody>
      </p:sp>
      <p:sp>
        <p:nvSpPr>
          <p:cNvPr id="22" name="Heptagon 21"/>
          <p:cNvSpPr/>
          <p:nvPr/>
        </p:nvSpPr>
        <p:spPr>
          <a:xfrm>
            <a:off x="6480211" y="2311332"/>
            <a:ext cx="504056" cy="360040"/>
          </a:xfrm>
          <a:prstGeom prst="heptagon">
            <a:avLst/>
          </a:prstGeom>
          <a:ln w="38100">
            <a:solidFill>
              <a:schemeClr val="bg1"/>
            </a:solidFill>
          </a:ln>
          <a:effectLst>
            <a:glow rad="635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t>14</a:t>
            </a:r>
            <a:endParaRPr lang="ar-IQ" sz="1400" b="1" dirty="0"/>
          </a:p>
        </p:txBody>
      </p:sp>
      <p:sp>
        <p:nvSpPr>
          <p:cNvPr id="23" name="Down Arrow 22"/>
          <p:cNvSpPr/>
          <p:nvPr/>
        </p:nvSpPr>
        <p:spPr>
          <a:xfrm>
            <a:off x="6725412" y="1412775"/>
            <a:ext cx="287104" cy="658963"/>
          </a:xfrm>
          <a:prstGeom prst="downArrow">
            <a:avLst/>
          </a:prstGeom>
          <a:effectLst>
            <a:glow rad="635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b="1"/>
          </a:p>
        </p:txBody>
      </p:sp>
      <p:sp>
        <p:nvSpPr>
          <p:cNvPr id="24" name="TextBox 23"/>
          <p:cNvSpPr txBox="1"/>
          <p:nvPr/>
        </p:nvSpPr>
        <p:spPr>
          <a:xfrm>
            <a:off x="6556631" y="941398"/>
            <a:ext cx="979865" cy="338554"/>
          </a:xfrm>
          <a:prstGeom prst="rect">
            <a:avLst/>
          </a:prstGeom>
          <a:solidFill>
            <a:schemeClr val="accent2">
              <a:lumMod val="20000"/>
              <a:lumOff val="80000"/>
            </a:schemeClr>
          </a:solidFill>
          <a:effectLst>
            <a:glow rad="63500">
              <a:schemeClr val="accent5">
                <a:satMod val="175000"/>
                <a:alpha val="40000"/>
              </a:schemeClr>
            </a:glow>
          </a:effectLst>
          <a:scene3d>
            <a:camera prst="orthographicFront"/>
            <a:lightRig rig="threePt" dir="t"/>
          </a:scene3d>
          <a:sp3d>
            <a:bevelT/>
          </a:sp3d>
        </p:spPr>
        <p:txBody>
          <a:bodyPr wrap="square" rtlCol="1">
            <a:spAutoFit/>
          </a:bodyPr>
          <a:lstStyle/>
          <a:p>
            <a:pPr algn="ctr"/>
            <a:r>
              <a:rPr lang="en-US" sz="1600" b="1" dirty="0" smtClean="0"/>
              <a:t>OPU</a:t>
            </a:r>
            <a:endParaRPr lang="ar-IQ" sz="1600" b="1" dirty="0"/>
          </a:p>
        </p:txBody>
      </p:sp>
      <p:sp>
        <p:nvSpPr>
          <p:cNvPr id="25" name="Right Arrow 24"/>
          <p:cNvSpPr/>
          <p:nvPr/>
        </p:nvSpPr>
        <p:spPr>
          <a:xfrm>
            <a:off x="6868965" y="3006111"/>
            <a:ext cx="1951508" cy="910824"/>
          </a:xfrm>
          <a:prstGeom prst="rightArrow">
            <a:avLst/>
          </a:prstGeom>
          <a:effectLst>
            <a:glow rad="635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t>Freeze cycle </a:t>
            </a:r>
            <a:endParaRPr lang="ar-IQ" sz="1400" b="1" dirty="0"/>
          </a:p>
        </p:txBody>
      </p:sp>
      <p:sp>
        <p:nvSpPr>
          <p:cNvPr id="26" name="Rectangle 25"/>
          <p:cNvSpPr/>
          <p:nvPr/>
        </p:nvSpPr>
        <p:spPr>
          <a:xfrm>
            <a:off x="251521" y="4725144"/>
            <a:ext cx="8505477" cy="1979350"/>
          </a:xfrm>
          <a:prstGeom prst="rect">
            <a:avLst/>
          </a:prstGeom>
          <a:solidFill>
            <a:schemeClr val="accent2">
              <a:lumMod val="20000"/>
              <a:lumOff val="80000"/>
            </a:schemeClr>
          </a:solidFill>
          <a:ln w="57150">
            <a:solidFill>
              <a:schemeClr val="accent2"/>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l" rtl="0">
              <a:buFont typeface="Wingdings" pitchFamily="2" charset="2"/>
              <a:buChar char="q"/>
            </a:pPr>
            <a:endParaRPr lang="en-US" sz="1600" b="1" u="sng" dirty="0" smtClean="0">
              <a:solidFill>
                <a:schemeClr val="tx1"/>
              </a:solidFill>
            </a:endParaRPr>
          </a:p>
          <a:p>
            <a:pPr marL="285750" indent="-285750" algn="l" rtl="0">
              <a:buFont typeface="Wingdings" pitchFamily="2" charset="2"/>
              <a:buChar char="q"/>
            </a:pPr>
            <a:r>
              <a:rPr lang="en-US" sz="1600" b="1" u="sng" dirty="0" smtClean="0">
                <a:solidFill>
                  <a:schemeClr val="tx1"/>
                </a:solidFill>
              </a:rPr>
              <a:t>Add </a:t>
            </a:r>
          </a:p>
          <a:p>
            <a:pPr marL="342900" indent="-342900" algn="l" rtl="0">
              <a:buFont typeface="+mj-lt"/>
              <a:buAutoNum type="arabicPeriod"/>
            </a:pPr>
            <a:r>
              <a:rPr lang="en-US" sz="1600" dirty="0" smtClean="0">
                <a:solidFill>
                  <a:schemeClr val="tx1"/>
                </a:solidFill>
              </a:rPr>
              <a:t>Metformin from start                                                     </a:t>
            </a:r>
          </a:p>
          <a:p>
            <a:pPr marL="342900" indent="-342900" algn="l" rtl="0">
              <a:buFont typeface="+mj-lt"/>
              <a:buAutoNum type="arabicPeriod"/>
            </a:pPr>
            <a:r>
              <a:rPr lang="en-US" sz="1600" dirty="0" smtClean="0">
                <a:solidFill>
                  <a:schemeClr val="tx1"/>
                </a:solidFill>
              </a:rPr>
              <a:t>dostinix o.5mg/day for 8 days from day of HCG   </a:t>
            </a:r>
          </a:p>
          <a:p>
            <a:pPr marL="342900" indent="-342900" algn="l" rtl="0">
              <a:buFont typeface="+mj-lt"/>
              <a:buAutoNum type="arabicPeriod"/>
            </a:pPr>
            <a:r>
              <a:rPr lang="en-US" sz="1600" dirty="0" smtClean="0">
                <a:solidFill>
                  <a:schemeClr val="tx1"/>
                </a:solidFill>
              </a:rPr>
              <a:t>Aspirin   from start                                                                                                   </a:t>
            </a:r>
          </a:p>
          <a:p>
            <a:pPr marL="342900" indent="-342900" algn="l" rtl="0">
              <a:buFont typeface="+mj-lt"/>
              <a:buAutoNum type="arabicPeriod"/>
            </a:pPr>
            <a:r>
              <a:rPr lang="en-US" sz="1600" dirty="0" smtClean="0">
                <a:solidFill>
                  <a:schemeClr val="tx1"/>
                </a:solidFill>
              </a:rPr>
              <a:t>20% Albumin  around time of OPU </a:t>
            </a:r>
          </a:p>
          <a:p>
            <a:pPr marL="342900" indent="-342900" algn="l" rtl="0">
              <a:buFont typeface="+mj-lt"/>
              <a:buAutoNum type="arabicPeriod"/>
            </a:pPr>
            <a:r>
              <a:rPr lang="en-US" sz="1600" dirty="0" smtClean="0">
                <a:solidFill>
                  <a:schemeClr val="tx1"/>
                </a:solidFill>
              </a:rPr>
              <a:t>10ml  -10% </a:t>
            </a:r>
            <a:r>
              <a:rPr lang="en-US" sz="1600" dirty="0" err="1" smtClean="0">
                <a:solidFill>
                  <a:schemeClr val="tx1"/>
                </a:solidFill>
              </a:rPr>
              <a:t>Ca</a:t>
            </a:r>
            <a:r>
              <a:rPr lang="en-US" sz="1600" dirty="0" smtClean="0">
                <a:solidFill>
                  <a:schemeClr val="tx1"/>
                </a:solidFill>
              </a:rPr>
              <a:t> in 200ml NS from day of OPU and day 1,2,3 after </a:t>
            </a:r>
          </a:p>
          <a:p>
            <a:pPr marL="342900" indent="-342900" algn="l" rtl="0">
              <a:buFont typeface="+mj-lt"/>
              <a:buAutoNum type="arabicPeriod"/>
            </a:pPr>
            <a:r>
              <a:rPr lang="en-US" sz="1600" dirty="0" smtClean="0">
                <a:solidFill>
                  <a:schemeClr val="tx1"/>
                </a:solidFill>
              </a:rPr>
              <a:t>Doxydar  </a:t>
            </a:r>
          </a:p>
          <a:p>
            <a:pPr algn="l" rtl="0"/>
            <a:endParaRPr lang="en-US" sz="1600" dirty="0" smtClean="0">
              <a:solidFill>
                <a:schemeClr val="tx1"/>
              </a:solidFill>
            </a:endParaRPr>
          </a:p>
        </p:txBody>
      </p:sp>
      <p:sp>
        <p:nvSpPr>
          <p:cNvPr id="27" name="Rectangle 26"/>
          <p:cNvSpPr/>
          <p:nvPr/>
        </p:nvSpPr>
        <p:spPr>
          <a:xfrm>
            <a:off x="42814" y="557590"/>
            <a:ext cx="2800994" cy="648072"/>
          </a:xfrm>
          <a:prstGeom prst="rect">
            <a:avLst/>
          </a:prstGeom>
          <a:effectLst>
            <a:glow rad="635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t>Preventive measures </a:t>
            </a:r>
          </a:p>
          <a:p>
            <a:pPr algn="ctr"/>
            <a:r>
              <a:rPr lang="en-US" b="1" dirty="0" smtClean="0"/>
              <a:t>In PCOS </a:t>
            </a:r>
            <a:endParaRPr lang="ar-IQ" b="1" dirty="0"/>
          </a:p>
        </p:txBody>
      </p:sp>
    </p:spTree>
    <p:extLst>
      <p:ext uri="{BB962C8B-B14F-4D97-AF65-F5344CB8AC3E}">
        <p14:creationId xmlns:p14="http://schemas.microsoft.com/office/powerpoint/2010/main" val="301852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5" grpId="0" animBg="1"/>
      <p:bldP spid="21" grpId="0" animBg="1"/>
      <p:bldP spid="24" grpId="0" animBg="1"/>
      <p:bldP spid="25" grpId="0" animBg="1"/>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8424936"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8492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568952" cy="864096"/>
          </a:xfrm>
          <a:solidFill>
            <a:schemeClr val="accent2">
              <a:lumMod val="40000"/>
              <a:lumOff val="6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lstStyle/>
          <a:p>
            <a:r>
              <a:rPr lang="en-US" dirty="0" smtClean="0"/>
              <a:t>IVF- Steps </a:t>
            </a:r>
            <a:endParaRPr lang="ar-IQ" dirty="0"/>
          </a:p>
        </p:txBody>
      </p:sp>
      <p:sp>
        <p:nvSpPr>
          <p:cNvPr id="3" name="Content Placeholder 2"/>
          <p:cNvSpPr>
            <a:spLocks noGrp="1"/>
          </p:cNvSpPr>
          <p:nvPr>
            <p:ph sz="half" idx="1"/>
          </p:nvPr>
        </p:nvSpPr>
        <p:spPr>
          <a:xfrm>
            <a:off x="323528" y="1772816"/>
            <a:ext cx="4172272" cy="5002571"/>
          </a:xfrm>
          <a:solidFill>
            <a:schemeClr val="accent2">
              <a:lumMod val="20000"/>
              <a:lumOff val="8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normAutofit/>
          </a:bodyPr>
          <a:lstStyle/>
          <a:p>
            <a:pPr marL="566928" indent="-457200" algn="l" rtl="0">
              <a:buFont typeface="+mj-lt"/>
              <a:buAutoNum type="arabicPeriod"/>
            </a:pPr>
            <a:endParaRPr lang="en-US" dirty="0" smtClean="0"/>
          </a:p>
          <a:p>
            <a:pPr marL="566928" indent="-457200" algn="l" rtl="0">
              <a:buFont typeface="+mj-lt"/>
              <a:buAutoNum type="arabicPeriod"/>
            </a:pPr>
            <a:r>
              <a:rPr lang="en-US" b="1" dirty="0" smtClean="0"/>
              <a:t>Pituitary </a:t>
            </a:r>
            <a:r>
              <a:rPr lang="en-US" b="1" dirty="0"/>
              <a:t>down-regulation</a:t>
            </a:r>
          </a:p>
          <a:p>
            <a:pPr marL="566928" indent="-457200" algn="l" rtl="0">
              <a:buFont typeface="+mj-lt"/>
              <a:buAutoNum type="arabicPeriod"/>
            </a:pPr>
            <a:r>
              <a:rPr lang="en-US" dirty="0">
                <a:solidFill>
                  <a:schemeClr val="bg1">
                    <a:lumMod val="50000"/>
                  </a:schemeClr>
                </a:solidFill>
              </a:rPr>
              <a:t>Controlled ovarian stimulation (COS)</a:t>
            </a:r>
          </a:p>
          <a:p>
            <a:pPr marL="566928" indent="-457200" algn="l" rtl="0">
              <a:buFont typeface="+mj-lt"/>
              <a:buAutoNum type="arabicPeriod"/>
            </a:pPr>
            <a:r>
              <a:rPr lang="en-US" dirty="0">
                <a:solidFill>
                  <a:schemeClr val="bg1">
                    <a:lumMod val="50000"/>
                  </a:schemeClr>
                </a:solidFill>
              </a:rPr>
              <a:t>Inhibition of premature ovulation</a:t>
            </a:r>
          </a:p>
          <a:p>
            <a:pPr marL="566928" indent="-457200" algn="l" rtl="0">
              <a:buFont typeface="+mj-lt"/>
              <a:buAutoNum type="arabicPeriod"/>
            </a:pPr>
            <a:r>
              <a:rPr lang="en-US" dirty="0">
                <a:solidFill>
                  <a:schemeClr val="bg1">
                    <a:lumMod val="50000"/>
                  </a:schemeClr>
                </a:solidFill>
              </a:rPr>
              <a:t>hCG trigger</a:t>
            </a:r>
          </a:p>
          <a:p>
            <a:pPr marL="566928" indent="-457200" algn="l" rtl="0">
              <a:buFont typeface="+mj-lt"/>
              <a:buAutoNum type="arabicPeriod"/>
            </a:pPr>
            <a:r>
              <a:rPr lang="en-US" dirty="0">
                <a:solidFill>
                  <a:schemeClr val="bg1">
                    <a:lumMod val="50000"/>
                  </a:schemeClr>
                </a:solidFill>
              </a:rPr>
              <a:t>Egg collection ( Ovum Pick UP – OPU)</a:t>
            </a:r>
          </a:p>
          <a:p>
            <a:pPr marL="566928" indent="-457200" algn="l" rtl="0">
              <a:buFont typeface="+mj-lt"/>
              <a:buAutoNum type="arabicPeriod"/>
            </a:pPr>
            <a:r>
              <a:rPr lang="en-US" dirty="0">
                <a:solidFill>
                  <a:schemeClr val="bg1">
                    <a:lumMod val="50000"/>
                  </a:schemeClr>
                </a:solidFill>
              </a:rPr>
              <a:t>Fertilization</a:t>
            </a:r>
          </a:p>
          <a:p>
            <a:pPr marL="566928" indent="-457200" algn="l" rtl="0">
              <a:buFont typeface="+mj-lt"/>
              <a:buAutoNum type="arabicPeriod"/>
            </a:pPr>
            <a:r>
              <a:rPr lang="en-US" dirty="0">
                <a:solidFill>
                  <a:schemeClr val="bg1">
                    <a:lumMod val="50000"/>
                  </a:schemeClr>
                </a:solidFill>
              </a:rPr>
              <a:t>Embryo culture</a:t>
            </a:r>
          </a:p>
          <a:p>
            <a:pPr marL="566928" indent="-457200" algn="l" rtl="0">
              <a:buFont typeface="+mj-lt"/>
              <a:buAutoNum type="arabicPeriod"/>
            </a:pPr>
            <a:r>
              <a:rPr lang="en-US" dirty="0">
                <a:solidFill>
                  <a:schemeClr val="bg1">
                    <a:lumMod val="50000"/>
                  </a:schemeClr>
                </a:solidFill>
              </a:rPr>
              <a:t>Embryo transfer</a:t>
            </a:r>
          </a:p>
          <a:p>
            <a:pPr marL="566928" indent="-457200" algn="l" rtl="0">
              <a:buFont typeface="+mj-lt"/>
              <a:buAutoNum type="arabicPeriod"/>
            </a:pPr>
            <a:r>
              <a:rPr lang="en-US" dirty="0">
                <a:solidFill>
                  <a:schemeClr val="bg1">
                    <a:lumMod val="50000"/>
                  </a:schemeClr>
                </a:solidFill>
              </a:rPr>
              <a:t>Embryo cryopreservation</a:t>
            </a:r>
          </a:p>
          <a:p>
            <a:pPr marL="566928" indent="-457200" algn="l" rtl="0">
              <a:buFont typeface="+mj-lt"/>
              <a:buAutoNum type="arabicPeriod"/>
            </a:pPr>
            <a:r>
              <a:rPr lang="en-US" dirty="0">
                <a:solidFill>
                  <a:schemeClr val="bg1">
                    <a:lumMod val="50000"/>
                  </a:schemeClr>
                </a:solidFill>
              </a:rPr>
              <a:t>Luteal phase support</a:t>
            </a:r>
          </a:p>
          <a:p>
            <a:pPr marL="109728" indent="0" algn="l" rtl="0">
              <a:buNone/>
            </a:pPr>
            <a:endParaRPr lang="ar-IQ" dirty="0"/>
          </a:p>
        </p:txBody>
      </p:sp>
      <p:sp>
        <p:nvSpPr>
          <p:cNvPr id="4" name="Content Placeholder 3"/>
          <p:cNvSpPr>
            <a:spLocks noGrp="1"/>
          </p:cNvSpPr>
          <p:nvPr>
            <p:ph sz="half" idx="2"/>
          </p:nvPr>
        </p:nvSpPr>
        <p:spPr>
          <a:xfrm>
            <a:off x="4648200" y="1772816"/>
            <a:ext cx="4244280" cy="5002571"/>
          </a:xfrm>
          <a:solidFill>
            <a:schemeClr val="accent2">
              <a:lumMod val="20000"/>
              <a:lumOff val="8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normAutofit/>
          </a:bodyPr>
          <a:lstStyle/>
          <a:p>
            <a:pPr marL="109728" indent="0" algn="l" rtl="0">
              <a:buNone/>
            </a:pPr>
            <a:endParaRPr lang="en-US" b="1" dirty="0" smtClean="0"/>
          </a:p>
          <a:p>
            <a:pPr marL="109728" indent="0" algn="l" rtl="0">
              <a:buNone/>
            </a:pPr>
            <a:r>
              <a:rPr lang="en-US" b="1" dirty="0" smtClean="0"/>
              <a:t>Pituitary </a:t>
            </a:r>
            <a:r>
              <a:rPr lang="en-US" b="1" dirty="0"/>
              <a:t>down-regulation</a:t>
            </a:r>
          </a:p>
          <a:p>
            <a:pPr algn="l" rtl="0"/>
            <a:r>
              <a:rPr lang="en-US" dirty="0"/>
              <a:t>T</a:t>
            </a:r>
            <a:r>
              <a:rPr lang="en-US" dirty="0" smtClean="0"/>
              <a:t>he </a:t>
            </a:r>
            <a:r>
              <a:rPr lang="en-US" dirty="0"/>
              <a:t>pituitary gland is down-regulated to prevent endogenous </a:t>
            </a:r>
            <a:r>
              <a:rPr lang="en-US" dirty="0" smtClean="0"/>
              <a:t>LH surges </a:t>
            </a:r>
            <a:r>
              <a:rPr lang="en-US" dirty="0"/>
              <a:t>and premature ovulation. </a:t>
            </a:r>
            <a:endParaRPr lang="en-US" dirty="0" smtClean="0"/>
          </a:p>
          <a:p>
            <a:pPr marL="566928" indent="-457200" algn="l" rtl="0">
              <a:buFont typeface="+mj-lt"/>
              <a:buAutoNum type="arabicPeriod"/>
            </a:pPr>
            <a:r>
              <a:rPr lang="en-US" dirty="0" smtClean="0"/>
              <a:t>A </a:t>
            </a:r>
            <a:r>
              <a:rPr lang="en-US" dirty="0"/>
              <a:t>gonadotrophin-releasing hormone (GnRH) agonist is used to block </a:t>
            </a:r>
            <a:r>
              <a:rPr lang="en-US" dirty="0" smtClean="0"/>
              <a:t>the FSH </a:t>
            </a:r>
            <a:r>
              <a:rPr lang="en-US" dirty="0"/>
              <a:t>and LF release from the </a:t>
            </a:r>
            <a:r>
              <a:rPr lang="en-US" dirty="0" smtClean="0"/>
              <a:t>pituitary.</a:t>
            </a:r>
          </a:p>
          <a:p>
            <a:pPr marL="566928" indent="-457200" algn="l" rtl="0">
              <a:buFont typeface="+mj-lt"/>
              <a:buAutoNum type="arabicPeriod"/>
            </a:pPr>
            <a:r>
              <a:rPr lang="en-US" dirty="0" smtClean="0"/>
              <a:t>GnRH antagonists: </a:t>
            </a:r>
          </a:p>
          <a:p>
            <a:pPr algn="l" rtl="0">
              <a:buFont typeface="Courier New" pitchFamily="49" charset="0"/>
              <a:buChar char="o"/>
            </a:pPr>
            <a:r>
              <a:rPr lang="en-US" dirty="0" smtClean="0"/>
              <a:t>can shorten </a:t>
            </a:r>
            <a:r>
              <a:rPr lang="en-US" dirty="0"/>
              <a:t>treatment time and </a:t>
            </a:r>
            <a:endParaRPr lang="en-US" dirty="0" smtClean="0"/>
          </a:p>
          <a:p>
            <a:pPr algn="l" rtl="0">
              <a:buFont typeface="Courier New" pitchFamily="49" charset="0"/>
              <a:buChar char="o"/>
            </a:pPr>
            <a:r>
              <a:rPr lang="en-US" dirty="0" smtClean="0"/>
              <a:t>reduce </a:t>
            </a:r>
            <a:r>
              <a:rPr lang="en-US" dirty="0"/>
              <a:t>the incidence of ovarian hyperstimulation </a:t>
            </a:r>
            <a:r>
              <a:rPr lang="en-US" dirty="0" smtClean="0"/>
              <a:t>syndrome        (OHSS).</a:t>
            </a:r>
            <a:endParaRPr lang="ar-IQ" dirty="0"/>
          </a:p>
        </p:txBody>
      </p:sp>
    </p:spTree>
    <p:extLst>
      <p:ext uri="{BB962C8B-B14F-4D97-AF65-F5344CB8AC3E}">
        <p14:creationId xmlns:p14="http://schemas.microsoft.com/office/powerpoint/2010/main" val="2805169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568952" cy="864096"/>
          </a:xfrm>
          <a:solidFill>
            <a:schemeClr val="accent2">
              <a:lumMod val="40000"/>
              <a:lumOff val="6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lstStyle/>
          <a:p>
            <a:r>
              <a:rPr lang="en-US" dirty="0" smtClean="0"/>
              <a:t>IVF- Steps </a:t>
            </a:r>
            <a:endParaRPr lang="ar-IQ" dirty="0"/>
          </a:p>
        </p:txBody>
      </p:sp>
      <p:sp>
        <p:nvSpPr>
          <p:cNvPr id="3" name="Content Placeholder 2"/>
          <p:cNvSpPr>
            <a:spLocks noGrp="1"/>
          </p:cNvSpPr>
          <p:nvPr>
            <p:ph sz="half" idx="1"/>
          </p:nvPr>
        </p:nvSpPr>
        <p:spPr>
          <a:xfrm>
            <a:off x="323528" y="1772816"/>
            <a:ext cx="4172272" cy="5002571"/>
          </a:xfrm>
          <a:solidFill>
            <a:schemeClr val="accent2">
              <a:lumMod val="20000"/>
              <a:lumOff val="8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noAutofit/>
          </a:bodyPr>
          <a:lstStyle/>
          <a:p>
            <a:pPr marL="566928" indent="-457200" algn="l" rtl="0">
              <a:buFont typeface="+mj-lt"/>
              <a:buAutoNum type="arabicPeriod"/>
            </a:pPr>
            <a:endParaRPr lang="en-US" dirty="0" smtClean="0"/>
          </a:p>
          <a:p>
            <a:pPr marL="566928" indent="-457200" algn="l" rtl="0">
              <a:buFont typeface="+mj-lt"/>
              <a:buAutoNum type="arabicPeriod"/>
            </a:pPr>
            <a:r>
              <a:rPr lang="en-US" dirty="0" smtClean="0">
                <a:solidFill>
                  <a:schemeClr val="bg1">
                    <a:lumMod val="50000"/>
                  </a:schemeClr>
                </a:solidFill>
              </a:rPr>
              <a:t>Pituitary </a:t>
            </a:r>
            <a:r>
              <a:rPr lang="en-US" dirty="0">
                <a:solidFill>
                  <a:schemeClr val="bg1">
                    <a:lumMod val="50000"/>
                  </a:schemeClr>
                </a:solidFill>
              </a:rPr>
              <a:t>down-regulation</a:t>
            </a:r>
          </a:p>
          <a:p>
            <a:pPr marL="566928" indent="-457200" algn="l" rtl="0">
              <a:buFont typeface="+mj-lt"/>
              <a:buAutoNum type="arabicPeriod"/>
            </a:pPr>
            <a:r>
              <a:rPr lang="en-US" b="1" dirty="0"/>
              <a:t>Controlled ovarian stimulation (COS)</a:t>
            </a:r>
          </a:p>
          <a:p>
            <a:pPr marL="566928" indent="-457200" algn="l" rtl="0">
              <a:buFont typeface="+mj-lt"/>
              <a:buAutoNum type="arabicPeriod"/>
            </a:pPr>
            <a:r>
              <a:rPr lang="en-US" dirty="0">
                <a:solidFill>
                  <a:schemeClr val="bg1">
                    <a:lumMod val="50000"/>
                  </a:schemeClr>
                </a:solidFill>
              </a:rPr>
              <a:t>Inhibition of premature ovulation</a:t>
            </a:r>
          </a:p>
          <a:p>
            <a:pPr marL="566928" indent="-457200" algn="l" rtl="0">
              <a:buFont typeface="+mj-lt"/>
              <a:buAutoNum type="arabicPeriod"/>
            </a:pPr>
            <a:r>
              <a:rPr lang="en-US" dirty="0">
                <a:solidFill>
                  <a:schemeClr val="bg1">
                    <a:lumMod val="50000"/>
                  </a:schemeClr>
                </a:solidFill>
              </a:rPr>
              <a:t>hCG trigger</a:t>
            </a:r>
          </a:p>
          <a:p>
            <a:pPr marL="566928" indent="-457200" algn="l" rtl="0">
              <a:buFont typeface="+mj-lt"/>
              <a:buAutoNum type="arabicPeriod"/>
            </a:pPr>
            <a:r>
              <a:rPr lang="en-US" dirty="0">
                <a:solidFill>
                  <a:schemeClr val="bg1">
                    <a:lumMod val="50000"/>
                  </a:schemeClr>
                </a:solidFill>
              </a:rPr>
              <a:t>Egg collection ( Ovum Pick UP – OPU)</a:t>
            </a:r>
          </a:p>
          <a:p>
            <a:pPr marL="566928" indent="-457200" algn="l" rtl="0">
              <a:buFont typeface="+mj-lt"/>
              <a:buAutoNum type="arabicPeriod"/>
            </a:pPr>
            <a:r>
              <a:rPr lang="en-US" dirty="0">
                <a:solidFill>
                  <a:schemeClr val="bg1">
                    <a:lumMod val="50000"/>
                  </a:schemeClr>
                </a:solidFill>
              </a:rPr>
              <a:t>Fertilization</a:t>
            </a:r>
          </a:p>
          <a:p>
            <a:pPr marL="566928" indent="-457200" algn="l" rtl="0">
              <a:buFont typeface="+mj-lt"/>
              <a:buAutoNum type="arabicPeriod"/>
            </a:pPr>
            <a:r>
              <a:rPr lang="en-US" dirty="0">
                <a:solidFill>
                  <a:schemeClr val="bg1">
                    <a:lumMod val="50000"/>
                  </a:schemeClr>
                </a:solidFill>
              </a:rPr>
              <a:t>Embryo culture</a:t>
            </a:r>
          </a:p>
          <a:p>
            <a:pPr marL="566928" indent="-457200" algn="l" rtl="0">
              <a:buFont typeface="+mj-lt"/>
              <a:buAutoNum type="arabicPeriod"/>
            </a:pPr>
            <a:r>
              <a:rPr lang="en-US" dirty="0">
                <a:solidFill>
                  <a:schemeClr val="bg1">
                    <a:lumMod val="50000"/>
                  </a:schemeClr>
                </a:solidFill>
              </a:rPr>
              <a:t>Embryo transfer</a:t>
            </a:r>
          </a:p>
          <a:p>
            <a:pPr marL="566928" indent="-457200" algn="l" rtl="0">
              <a:buFont typeface="+mj-lt"/>
              <a:buAutoNum type="arabicPeriod"/>
            </a:pPr>
            <a:r>
              <a:rPr lang="en-US" dirty="0">
                <a:solidFill>
                  <a:schemeClr val="bg1">
                    <a:lumMod val="50000"/>
                  </a:schemeClr>
                </a:solidFill>
              </a:rPr>
              <a:t>Embryo cryopreservation</a:t>
            </a:r>
          </a:p>
          <a:p>
            <a:pPr marL="566928" indent="-457200" algn="l" rtl="0">
              <a:buFont typeface="+mj-lt"/>
              <a:buAutoNum type="arabicPeriod"/>
            </a:pPr>
            <a:r>
              <a:rPr lang="en-US" dirty="0">
                <a:solidFill>
                  <a:schemeClr val="bg1">
                    <a:lumMod val="50000"/>
                  </a:schemeClr>
                </a:solidFill>
              </a:rPr>
              <a:t>Luteal phase support</a:t>
            </a:r>
          </a:p>
          <a:p>
            <a:pPr marL="109728" indent="0" algn="l" rtl="0">
              <a:buNone/>
            </a:pPr>
            <a:endParaRPr lang="ar-IQ" dirty="0"/>
          </a:p>
        </p:txBody>
      </p:sp>
      <p:sp>
        <p:nvSpPr>
          <p:cNvPr id="4" name="Content Placeholder 3"/>
          <p:cNvSpPr>
            <a:spLocks noGrp="1"/>
          </p:cNvSpPr>
          <p:nvPr>
            <p:ph sz="half" idx="2"/>
          </p:nvPr>
        </p:nvSpPr>
        <p:spPr>
          <a:xfrm>
            <a:off x="4648200" y="1772816"/>
            <a:ext cx="4244280" cy="5002571"/>
          </a:xfrm>
          <a:solidFill>
            <a:schemeClr val="accent2">
              <a:lumMod val="20000"/>
              <a:lumOff val="8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normAutofit fontScale="85000" lnSpcReduction="10000"/>
          </a:bodyPr>
          <a:lstStyle/>
          <a:p>
            <a:pPr marL="109728" indent="0" algn="l" rtl="0">
              <a:buNone/>
            </a:pPr>
            <a:endParaRPr lang="en-US" b="1" dirty="0" smtClean="0"/>
          </a:p>
          <a:p>
            <a:pPr marL="109728" indent="0" algn="l" rtl="0">
              <a:buNone/>
            </a:pPr>
            <a:r>
              <a:rPr lang="en-US" b="1" dirty="0" smtClean="0"/>
              <a:t>Controlled </a:t>
            </a:r>
            <a:r>
              <a:rPr lang="en-US" b="1" dirty="0"/>
              <a:t>ovarian stimulation</a:t>
            </a:r>
          </a:p>
          <a:p>
            <a:pPr algn="l" rtl="0"/>
            <a:endParaRPr lang="en-US" dirty="0" smtClean="0"/>
          </a:p>
          <a:p>
            <a:pPr algn="l" rtl="0"/>
            <a:r>
              <a:rPr lang="en-US" dirty="0" smtClean="0"/>
              <a:t>This </a:t>
            </a:r>
            <a:r>
              <a:rPr lang="en-US" dirty="0"/>
              <a:t>is achieved using </a:t>
            </a:r>
            <a:r>
              <a:rPr lang="en-US" dirty="0" smtClean="0"/>
              <a:t>daily injection  </a:t>
            </a:r>
            <a:r>
              <a:rPr lang="en-US" dirty="0"/>
              <a:t>of gonadotrophin medications, which cause </a:t>
            </a:r>
            <a:r>
              <a:rPr lang="en-US" dirty="0" smtClean="0"/>
              <a:t>multiple follicle </a:t>
            </a:r>
            <a:r>
              <a:rPr lang="en-US" dirty="0"/>
              <a:t>recruitment. </a:t>
            </a:r>
            <a:endParaRPr lang="en-US" dirty="0" smtClean="0"/>
          </a:p>
          <a:p>
            <a:pPr algn="l" rtl="0"/>
            <a:r>
              <a:rPr lang="en-US" dirty="0" smtClean="0"/>
              <a:t>Close </a:t>
            </a:r>
            <a:r>
              <a:rPr lang="en-US" dirty="0"/>
              <a:t>monitoring </a:t>
            </a:r>
            <a:r>
              <a:rPr lang="en-US" dirty="0" smtClean="0"/>
              <a:t>with</a:t>
            </a:r>
          </a:p>
          <a:p>
            <a:pPr marL="109728" indent="0" algn="l" rtl="0">
              <a:buNone/>
            </a:pPr>
            <a:r>
              <a:rPr lang="en-US" dirty="0" smtClean="0"/>
              <a:t> </a:t>
            </a:r>
          </a:p>
          <a:p>
            <a:pPr marL="109728" indent="0" algn="l" rtl="0">
              <a:buNone/>
            </a:pPr>
            <a:r>
              <a:rPr lang="en-US" dirty="0" smtClean="0"/>
              <a:t>1.  TVUSS:  </a:t>
            </a:r>
          </a:p>
          <a:p>
            <a:pPr algn="l" rtl="0">
              <a:buFont typeface="Courier New" pitchFamily="49" charset="0"/>
              <a:buChar char="o"/>
            </a:pPr>
            <a:r>
              <a:rPr lang="en-US" dirty="0"/>
              <a:t>predicts </a:t>
            </a:r>
            <a:r>
              <a:rPr lang="en-US" dirty="0" smtClean="0"/>
              <a:t> the number of follicles</a:t>
            </a:r>
          </a:p>
          <a:p>
            <a:pPr algn="l" rtl="0">
              <a:buFont typeface="Courier New" pitchFamily="49" charset="0"/>
              <a:buChar char="o"/>
            </a:pPr>
            <a:r>
              <a:rPr lang="en-US" dirty="0"/>
              <a:t>predicts </a:t>
            </a:r>
            <a:r>
              <a:rPr lang="en-US" dirty="0" smtClean="0"/>
              <a:t> the </a:t>
            </a:r>
            <a:r>
              <a:rPr lang="en-US" dirty="0"/>
              <a:t>timing of </a:t>
            </a:r>
            <a:r>
              <a:rPr lang="en-US" dirty="0" smtClean="0"/>
              <a:t>the egg collection.</a:t>
            </a:r>
          </a:p>
          <a:p>
            <a:pPr algn="l" rtl="0">
              <a:buFont typeface="Courier New" pitchFamily="49" charset="0"/>
              <a:buChar char="o"/>
            </a:pPr>
            <a:r>
              <a:rPr lang="en-US" dirty="0"/>
              <a:t>measurement of endometrial </a:t>
            </a:r>
            <a:r>
              <a:rPr lang="en-US" dirty="0" smtClean="0"/>
              <a:t>thickness.</a:t>
            </a:r>
            <a:endParaRPr lang="en-US" dirty="0"/>
          </a:p>
          <a:p>
            <a:pPr marL="109728" indent="0" algn="l" rtl="0">
              <a:buNone/>
            </a:pPr>
            <a:endParaRPr lang="en-US" dirty="0" smtClean="0"/>
          </a:p>
          <a:p>
            <a:pPr marL="109728" indent="0" algn="l" rtl="0">
              <a:buNone/>
            </a:pPr>
            <a:r>
              <a:rPr lang="en-US" dirty="0" smtClean="0"/>
              <a:t>2. Blood </a:t>
            </a:r>
            <a:r>
              <a:rPr lang="en-US" dirty="0"/>
              <a:t>levels may be taken to measure </a:t>
            </a:r>
            <a:r>
              <a:rPr lang="en-US" dirty="0" smtClean="0"/>
              <a:t>oestradiol levels</a:t>
            </a:r>
            <a:r>
              <a:rPr lang="en-US" dirty="0"/>
              <a:t>, and are used by some to measure ovarian response to stimulation. </a:t>
            </a:r>
            <a:endParaRPr lang="en-US" dirty="0" smtClean="0"/>
          </a:p>
        </p:txBody>
      </p:sp>
    </p:spTree>
    <p:extLst>
      <p:ext uri="{BB962C8B-B14F-4D97-AF65-F5344CB8AC3E}">
        <p14:creationId xmlns:p14="http://schemas.microsoft.com/office/powerpoint/2010/main" val="3975361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568952" cy="864096"/>
          </a:xfrm>
          <a:solidFill>
            <a:schemeClr val="accent2">
              <a:lumMod val="40000"/>
              <a:lumOff val="6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lstStyle/>
          <a:p>
            <a:r>
              <a:rPr lang="en-US" dirty="0" smtClean="0"/>
              <a:t>IVF- Steps </a:t>
            </a:r>
            <a:endParaRPr lang="ar-IQ" dirty="0"/>
          </a:p>
        </p:txBody>
      </p:sp>
      <p:sp>
        <p:nvSpPr>
          <p:cNvPr id="3" name="Content Placeholder 2"/>
          <p:cNvSpPr>
            <a:spLocks noGrp="1"/>
          </p:cNvSpPr>
          <p:nvPr>
            <p:ph sz="half" idx="1"/>
          </p:nvPr>
        </p:nvSpPr>
        <p:spPr>
          <a:xfrm>
            <a:off x="323528" y="1772816"/>
            <a:ext cx="4172272" cy="5002571"/>
          </a:xfrm>
          <a:solidFill>
            <a:schemeClr val="accent2">
              <a:lumMod val="20000"/>
              <a:lumOff val="8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normAutofit/>
          </a:bodyPr>
          <a:lstStyle/>
          <a:p>
            <a:pPr marL="566928" indent="-457200" algn="l" rtl="0">
              <a:buFont typeface="+mj-lt"/>
              <a:buAutoNum type="arabicPeriod"/>
            </a:pPr>
            <a:endParaRPr lang="en-US" dirty="0" smtClean="0"/>
          </a:p>
          <a:p>
            <a:pPr marL="566928" indent="-457200" algn="l" rtl="0">
              <a:buFont typeface="+mj-lt"/>
              <a:buAutoNum type="arabicPeriod"/>
            </a:pPr>
            <a:r>
              <a:rPr lang="en-US" dirty="0" smtClean="0">
                <a:solidFill>
                  <a:schemeClr val="bg1">
                    <a:lumMod val="50000"/>
                  </a:schemeClr>
                </a:solidFill>
              </a:rPr>
              <a:t>Pituitary </a:t>
            </a:r>
            <a:r>
              <a:rPr lang="en-US" dirty="0">
                <a:solidFill>
                  <a:schemeClr val="bg1">
                    <a:lumMod val="50000"/>
                  </a:schemeClr>
                </a:solidFill>
              </a:rPr>
              <a:t>down-regulation</a:t>
            </a:r>
          </a:p>
          <a:p>
            <a:pPr marL="566928" indent="-457200" algn="l" rtl="0">
              <a:buFont typeface="+mj-lt"/>
              <a:buAutoNum type="arabicPeriod"/>
            </a:pPr>
            <a:r>
              <a:rPr lang="en-US" dirty="0">
                <a:solidFill>
                  <a:schemeClr val="bg1">
                    <a:lumMod val="50000"/>
                  </a:schemeClr>
                </a:solidFill>
              </a:rPr>
              <a:t>Controlled ovarian stimulation (COS)</a:t>
            </a:r>
          </a:p>
          <a:p>
            <a:pPr marL="566928" indent="-457200" algn="l" rtl="0">
              <a:buFont typeface="+mj-lt"/>
              <a:buAutoNum type="arabicPeriod"/>
            </a:pPr>
            <a:r>
              <a:rPr lang="en-US" b="1" dirty="0"/>
              <a:t>Inhibition of premature ovulation</a:t>
            </a:r>
          </a:p>
          <a:p>
            <a:pPr marL="566928" indent="-457200" algn="l" rtl="0">
              <a:buFont typeface="+mj-lt"/>
              <a:buAutoNum type="arabicPeriod"/>
            </a:pPr>
            <a:r>
              <a:rPr lang="en-US" dirty="0">
                <a:solidFill>
                  <a:schemeClr val="bg1">
                    <a:lumMod val="50000"/>
                  </a:schemeClr>
                </a:solidFill>
              </a:rPr>
              <a:t>hCG trigger</a:t>
            </a:r>
          </a:p>
          <a:p>
            <a:pPr marL="566928" indent="-457200" algn="l" rtl="0">
              <a:buFont typeface="+mj-lt"/>
              <a:buAutoNum type="arabicPeriod"/>
            </a:pPr>
            <a:r>
              <a:rPr lang="en-US" dirty="0">
                <a:solidFill>
                  <a:schemeClr val="bg1">
                    <a:lumMod val="50000"/>
                  </a:schemeClr>
                </a:solidFill>
              </a:rPr>
              <a:t>Egg collection ( Ovum Pick UP – OPU)</a:t>
            </a:r>
          </a:p>
          <a:p>
            <a:pPr marL="566928" indent="-457200" algn="l" rtl="0">
              <a:buFont typeface="+mj-lt"/>
              <a:buAutoNum type="arabicPeriod"/>
            </a:pPr>
            <a:r>
              <a:rPr lang="en-US" dirty="0">
                <a:solidFill>
                  <a:schemeClr val="bg1">
                    <a:lumMod val="50000"/>
                  </a:schemeClr>
                </a:solidFill>
              </a:rPr>
              <a:t>Fertilization</a:t>
            </a:r>
          </a:p>
          <a:p>
            <a:pPr marL="566928" indent="-457200" algn="l" rtl="0">
              <a:buFont typeface="+mj-lt"/>
              <a:buAutoNum type="arabicPeriod"/>
            </a:pPr>
            <a:r>
              <a:rPr lang="en-US" dirty="0">
                <a:solidFill>
                  <a:schemeClr val="bg1">
                    <a:lumMod val="50000"/>
                  </a:schemeClr>
                </a:solidFill>
              </a:rPr>
              <a:t>Embryo culture</a:t>
            </a:r>
          </a:p>
          <a:p>
            <a:pPr marL="566928" indent="-457200" algn="l" rtl="0">
              <a:buFont typeface="+mj-lt"/>
              <a:buAutoNum type="arabicPeriod"/>
            </a:pPr>
            <a:r>
              <a:rPr lang="en-US" dirty="0">
                <a:solidFill>
                  <a:schemeClr val="bg1">
                    <a:lumMod val="50000"/>
                  </a:schemeClr>
                </a:solidFill>
              </a:rPr>
              <a:t>Embryo transfer</a:t>
            </a:r>
          </a:p>
          <a:p>
            <a:pPr marL="566928" indent="-457200" algn="l" rtl="0">
              <a:buFont typeface="+mj-lt"/>
              <a:buAutoNum type="arabicPeriod"/>
            </a:pPr>
            <a:r>
              <a:rPr lang="en-US" dirty="0">
                <a:solidFill>
                  <a:schemeClr val="bg1">
                    <a:lumMod val="50000"/>
                  </a:schemeClr>
                </a:solidFill>
              </a:rPr>
              <a:t>Embryo cryopreservation</a:t>
            </a:r>
          </a:p>
          <a:p>
            <a:pPr marL="566928" indent="-457200" algn="l" rtl="0">
              <a:buFont typeface="+mj-lt"/>
              <a:buAutoNum type="arabicPeriod"/>
            </a:pPr>
            <a:r>
              <a:rPr lang="en-US" dirty="0">
                <a:solidFill>
                  <a:schemeClr val="bg1">
                    <a:lumMod val="50000"/>
                  </a:schemeClr>
                </a:solidFill>
              </a:rPr>
              <a:t>Luteal phase support</a:t>
            </a:r>
          </a:p>
          <a:p>
            <a:pPr marL="109728" indent="0" algn="l" rtl="0">
              <a:buNone/>
            </a:pPr>
            <a:endParaRPr lang="ar-IQ" dirty="0"/>
          </a:p>
        </p:txBody>
      </p:sp>
      <p:sp>
        <p:nvSpPr>
          <p:cNvPr id="4" name="Content Placeholder 3"/>
          <p:cNvSpPr>
            <a:spLocks noGrp="1"/>
          </p:cNvSpPr>
          <p:nvPr>
            <p:ph sz="half" idx="2"/>
          </p:nvPr>
        </p:nvSpPr>
        <p:spPr>
          <a:xfrm>
            <a:off x="4648200" y="1772816"/>
            <a:ext cx="4244280" cy="5002571"/>
          </a:xfrm>
          <a:solidFill>
            <a:schemeClr val="accent2">
              <a:lumMod val="20000"/>
              <a:lumOff val="8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normAutofit/>
          </a:bodyPr>
          <a:lstStyle/>
          <a:p>
            <a:pPr marL="109728" indent="0" algn="l" rtl="0">
              <a:buNone/>
            </a:pPr>
            <a:endParaRPr lang="en-US" b="1" dirty="0" smtClean="0"/>
          </a:p>
          <a:p>
            <a:pPr marL="109728" indent="0" algn="ctr" rtl="0">
              <a:buNone/>
            </a:pPr>
            <a:r>
              <a:rPr lang="en-US" b="1" dirty="0" smtClean="0"/>
              <a:t>Inhibition </a:t>
            </a:r>
            <a:r>
              <a:rPr lang="en-US" b="1" dirty="0"/>
              <a:t>of premature ovulation</a:t>
            </a:r>
          </a:p>
          <a:p>
            <a:pPr algn="l" rtl="0"/>
            <a:r>
              <a:rPr lang="en-US" sz="1800" dirty="0" smtClean="0"/>
              <a:t>Feedback </a:t>
            </a:r>
            <a:r>
              <a:rPr lang="en-US" sz="1800" dirty="0"/>
              <a:t>from rising oestradiol associated with follicular development should lead to an LH surge </a:t>
            </a:r>
            <a:r>
              <a:rPr lang="en-US" sz="1800" dirty="0" smtClean="0"/>
              <a:t>from the </a:t>
            </a:r>
            <a:r>
              <a:rPr lang="en-US" sz="1800" dirty="0"/>
              <a:t>pituitary, resulting in final oocyte maturation and ovulation. </a:t>
            </a:r>
            <a:endParaRPr lang="en-US" sz="1800" dirty="0" smtClean="0"/>
          </a:p>
          <a:p>
            <a:pPr algn="l" rtl="0"/>
            <a:r>
              <a:rPr lang="en-US" sz="1800" dirty="0" smtClean="0"/>
              <a:t>In </a:t>
            </a:r>
            <a:r>
              <a:rPr lang="en-US" sz="1800" dirty="0"/>
              <a:t>IVF this is blocked to allow </a:t>
            </a:r>
            <a:r>
              <a:rPr lang="en-US" sz="1800" dirty="0" smtClean="0"/>
              <a:t>scheduling of </a:t>
            </a:r>
            <a:r>
              <a:rPr lang="en-US" sz="1800" dirty="0"/>
              <a:t>egg collection. </a:t>
            </a:r>
            <a:endParaRPr lang="en-US" sz="1800" dirty="0" smtClean="0"/>
          </a:p>
          <a:p>
            <a:pPr algn="l" rtl="0"/>
            <a:r>
              <a:rPr lang="en-US" sz="1800" dirty="0" smtClean="0"/>
              <a:t>This </a:t>
            </a:r>
            <a:r>
              <a:rPr lang="en-US" sz="1800" dirty="0"/>
              <a:t>is </a:t>
            </a:r>
            <a:r>
              <a:rPr lang="en-US" sz="1800" dirty="0" smtClean="0"/>
              <a:t>done </a:t>
            </a:r>
            <a:r>
              <a:rPr lang="en-US" sz="1800" dirty="0"/>
              <a:t>by </a:t>
            </a:r>
            <a:r>
              <a:rPr lang="en-US" sz="1800" dirty="0" smtClean="0"/>
              <a:t>the </a:t>
            </a:r>
            <a:r>
              <a:rPr lang="en-US" sz="1800" dirty="0"/>
              <a:t>administration of </a:t>
            </a:r>
            <a:endParaRPr lang="en-US" sz="1800" dirty="0" smtClean="0"/>
          </a:p>
          <a:p>
            <a:pPr marL="566928" indent="-457200" algn="l" rtl="0">
              <a:buFont typeface="+mj-lt"/>
              <a:buAutoNum type="arabicPeriod"/>
            </a:pPr>
            <a:r>
              <a:rPr lang="en-US" sz="1800" dirty="0" smtClean="0"/>
              <a:t>GnRH agonists protocol </a:t>
            </a:r>
          </a:p>
          <a:p>
            <a:pPr marL="566928" indent="-457200" algn="l" rtl="0">
              <a:buFont typeface="+mj-lt"/>
              <a:buAutoNum type="arabicPeriod"/>
            </a:pPr>
            <a:r>
              <a:rPr lang="en-US" sz="1800" dirty="0" smtClean="0"/>
              <a:t>GnRH </a:t>
            </a:r>
            <a:r>
              <a:rPr lang="en-US" sz="1800" dirty="0"/>
              <a:t>antagonist protocol.</a:t>
            </a:r>
            <a:endParaRPr lang="en-US" sz="1800" b="1" dirty="0" smtClean="0"/>
          </a:p>
        </p:txBody>
      </p:sp>
    </p:spTree>
    <p:extLst>
      <p:ext uri="{BB962C8B-B14F-4D97-AF65-F5344CB8AC3E}">
        <p14:creationId xmlns:p14="http://schemas.microsoft.com/office/powerpoint/2010/main" val="428869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568952" cy="864096"/>
          </a:xfrm>
          <a:solidFill>
            <a:schemeClr val="accent2">
              <a:lumMod val="40000"/>
              <a:lumOff val="6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lstStyle/>
          <a:p>
            <a:r>
              <a:rPr lang="en-US" dirty="0" smtClean="0"/>
              <a:t>IVF- Steps </a:t>
            </a:r>
            <a:endParaRPr lang="ar-IQ" dirty="0"/>
          </a:p>
        </p:txBody>
      </p:sp>
      <p:sp>
        <p:nvSpPr>
          <p:cNvPr id="3" name="Content Placeholder 2"/>
          <p:cNvSpPr>
            <a:spLocks noGrp="1"/>
          </p:cNvSpPr>
          <p:nvPr>
            <p:ph sz="half" idx="1"/>
          </p:nvPr>
        </p:nvSpPr>
        <p:spPr>
          <a:xfrm>
            <a:off x="323528" y="1772816"/>
            <a:ext cx="4172272" cy="5002571"/>
          </a:xfrm>
          <a:solidFill>
            <a:schemeClr val="accent2">
              <a:lumMod val="20000"/>
              <a:lumOff val="8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normAutofit lnSpcReduction="10000"/>
          </a:bodyPr>
          <a:lstStyle/>
          <a:p>
            <a:pPr marL="566928" indent="-457200" algn="l" rtl="0">
              <a:buFont typeface="+mj-lt"/>
              <a:buAutoNum type="arabicPeriod"/>
            </a:pPr>
            <a:endParaRPr lang="en-US" dirty="0" smtClean="0"/>
          </a:p>
          <a:p>
            <a:pPr marL="566928" indent="-457200" algn="l" rtl="0">
              <a:buFont typeface="+mj-lt"/>
              <a:buAutoNum type="arabicPeriod"/>
            </a:pPr>
            <a:r>
              <a:rPr lang="en-US" dirty="0" smtClean="0">
                <a:solidFill>
                  <a:schemeClr val="bg1">
                    <a:lumMod val="50000"/>
                  </a:schemeClr>
                </a:solidFill>
              </a:rPr>
              <a:t>Pituitary </a:t>
            </a:r>
            <a:r>
              <a:rPr lang="en-US" dirty="0">
                <a:solidFill>
                  <a:schemeClr val="bg1">
                    <a:lumMod val="50000"/>
                  </a:schemeClr>
                </a:solidFill>
              </a:rPr>
              <a:t>down-regulation</a:t>
            </a:r>
          </a:p>
          <a:p>
            <a:pPr marL="566928" indent="-457200" algn="l" rtl="0">
              <a:buFont typeface="+mj-lt"/>
              <a:buAutoNum type="arabicPeriod"/>
            </a:pPr>
            <a:r>
              <a:rPr lang="en-US" dirty="0">
                <a:solidFill>
                  <a:schemeClr val="bg1">
                    <a:lumMod val="50000"/>
                  </a:schemeClr>
                </a:solidFill>
              </a:rPr>
              <a:t>Controlled ovarian stimulation (COS)</a:t>
            </a:r>
          </a:p>
          <a:p>
            <a:pPr marL="566928" indent="-457200" algn="l" rtl="0">
              <a:buFont typeface="+mj-lt"/>
              <a:buAutoNum type="arabicPeriod"/>
            </a:pPr>
            <a:r>
              <a:rPr lang="en-US" dirty="0">
                <a:solidFill>
                  <a:schemeClr val="bg1">
                    <a:lumMod val="50000"/>
                  </a:schemeClr>
                </a:solidFill>
              </a:rPr>
              <a:t>Inhibition of premature ovulation</a:t>
            </a:r>
          </a:p>
          <a:p>
            <a:pPr marL="566928" indent="-457200" algn="l" rtl="0">
              <a:buFont typeface="+mj-lt"/>
              <a:buAutoNum type="arabicPeriod"/>
            </a:pPr>
            <a:r>
              <a:rPr lang="en-US" b="1" dirty="0" smtClean="0"/>
              <a:t>Triggering                               ( HCG ,agonist)</a:t>
            </a:r>
            <a:endParaRPr lang="en-US" b="1" dirty="0"/>
          </a:p>
          <a:p>
            <a:pPr marL="566928" indent="-457200" algn="l" rtl="0">
              <a:buFont typeface="+mj-lt"/>
              <a:buAutoNum type="arabicPeriod"/>
            </a:pPr>
            <a:r>
              <a:rPr lang="en-US" dirty="0">
                <a:solidFill>
                  <a:schemeClr val="bg1">
                    <a:lumMod val="50000"/>
                  </a:schemeClr>
                </a:solidFill>
              </a:rPr>
              <a:t>Egg collection ( Ovum Pick UP – OPU)</a:t>
            </a:r>
          </a:p>
          <a:p>
            <a:pPr marL="566928" indent="-457200" algn="l" rtl="0">
              <a:buFont typeface="+mj-lt"/>
              <a:buAutoNum type="arabicPeriod"/>
            </a:pPr>
            <a:r>
              <a:rPr lang="en-US" dirty="0">
                <a:solidFill>
                  <a:schemeClr val="bg1">
                    <a:lumMod val="50000"/>
                  </a:schemeClr>
                </a:solidFill>
              </a:rPr>
              <a:t>Fertilization</a:t>
            </a:r>
          </a:p>
          <a:p>
            <a:pPr marL="566928" indent="-457200" algn="l" rtl="0">
              <a:buFont typeface="+mj-lt"/>
              <a:buAutoNum type="arabicPeriod"/>
            </a:pPr>
            <a:r>
              <a:rPr lang="en-US" dirty="0">
                <a:solidFill>
                  <a:schemeClr val="bg1">
                    <a:lumMod val="50000"/>
                  </a:schemeClr>
                </a:solidFill>
              </a:rPr>
              <a:t>Embryo culture</a:t>
            </a:r>
          </a:p>
          <a:p>
            <a:pPr marL="566928" indent="-457200" algn="l" rtl="0">
              <a:buFont typeface="+mj-lt"/>
              <a:buAutoNum type="arabicPeriod"/>
            </a:pPr>
            <a:r>
              <a:rPr lang="en-US" dirty="0">
                <a:solidFill>
                  <a:schemeClr val="bg1">
                    <a:lumMod val="50000"/>
                  </a:schemeClr>
                </a:solidFill>
              </a:rPr>
              <a:t>Embryo transfer</a:t>
            </a:r>
          </a:p>
          <a:p>
            <a:pPr marL="566928" indent="-457200" algn="l" rtl="0">
              <a:buFont typeface="+mj-lt"/>
              <a:buAutoNum type="arabicPeriod"/>
            </a:pPr>
            <a:r>
              <a:rPr lang="en-US" dirty="0">
                <a:solidFill>
                  <a:schemeClr val="bg1">
                    <a:lumMod val="50000"/>
                  </a:schemeClr>
                </a:solidFill>
              </a:rPr>
              <a:t>Embryo cryopreservation</a:t>
            </a:r>
          </a:p>
          <a:p>
            <a:pPr marL="566928" indent="-457200" algn="l" rtl="0">
              <a:buFont typeface="+mj-lt"/>
              <a:buAutoNum type="arabicPeriod"/>
            </a:pPr>
            <a:r>
              <a:rPr lang="en-US" dirty="0">
                <a:solidFill>
                  <a:schemeClr val="bg1">
                    <a:lumMod val="50000"/>
                  </a:schemeClr>
                </a:solidFill>
              </a:rPr>
              <a:t>Luteal phase support</a:t>
            </a:r>
          </a:p>
          <a:p>
            <a:pPr marL="109728" indent="0" algn="l" rtl="0">
              <a:buNone/>
            </a:pPr>
            <a:endParaRPr lang="ar-IQ" dirty="0">
              <a:solidFill>
                <a:schemeClr val="bg1">
                  <a:lumMod val="50000"/>
                </a:schemeClr>
              </a:solidFill>
            </a:endParaRPr>
          </a:p>
        </p:txBody>
      </p:sp>
      <p:sp>
        <p:nvSpPr>
          <p:cNvPr id="4" name="Content Placeholder 3"/>
          <p:cNvSpPr>
            <a:spLocks noGrp="1"/>
          </p:cNvSpPr>
          <p:nvPr>
            <p:ph sz="half" idx="2"/>
          </p:nvPr>
        </p:nvSpPr>
        <p:spPr>
          <a:xfrm>
            <a:off x="4648200" y="1772816"/>
            <a:ext cx="4244280" cy="5002571"/>
          </a:xfrm>
          <a:solidFill>
            <a:schemeClr val="accent2">
              <a:lumMod val="20000"/>
              <a:lumOff val="8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normAutofit lnSpcReduction="10000"/>
          </a:bodyPr>
          <a:lstStyle/>
          <a:p>
            <a:pPr marL="109728" indent="0" algn="l" rtl="0">
              <a:buNone/>
            </a:pPr>
            <a:endParaRPr lang="en-US" b="1" dirty="0"/>
          </a:p>
          <a:p>
            <a:pPr marL="109728" indent="0" algn="l" rtl="0">
              <a:buNone/>
            </a:pPr>
            <a:r>
              <a:rPr lang="en-US" b="1" dirty="0" smtClean="0"/>
              <a:t>Triggering </a:t>
            </a:r>
            <a:endParaRPr lang="en-US" b="1" dirty="0"/>
          </a:p>
          <a:p>
            <a:pPr algn="l" rtl="0"/>
            <a:endParaRPr lang="en-US" dirty="0" smtClean="0"/>
          </a:p>
          <a:p>
            <a:pPr algn="l" rtl="0"/>
            <a:r>
              <a:rPr lang="en-US" dirty="0" smtClean="0"/>
              <a:t>hCG  or Gonadotropin releasing hormone agonist administration is </a:t>
            </a:r>
            <a:r>
              <a:rPr lang="en-US" dirty="0"/>
              <a:t>used as a surrogate for the endogenous LH surge. </a:t>
            </a:r>
            <a:endParaRPr lang="en-US" dirty="0" smtClean="0"/>
          </a:p>
          <a:p>
            <a:pPr algn="l" rtl="0"/>
            <a:endParaRPr lang="en-US" dirty="0" smtClean="0"/>
          </a:p>
          <a:p>
            <a:pPr algn="l" rtl="0"/>
            <a:r>
              <a:rPr lang="en-US" dirty="0" smtClean="0"/>
              <a:t>It </a:t>
            </a:r>
            <a:r>
              <a:rPr lang="en-US" dirty="0"/>
              <a:t>causes final maturation of the egg and </a:t>
            </a:r>
            <a:r>
              <a:rPr lang="en-US" dirty="0" smtClean="0"/>
              <a:t>allows scheduling </a:t>
            </a:r>
            <a:r>
              <a:rPr lang="en-US" dirty="0"/>
              <a:t>of the egg collection procedure.</a:t>
            </a:r>
            <a:endParaRPr lang="en-US" b="1" dirty="0" smtClean="0"/>
          </a:p>
        </p:txBody>
      </p:sp>
    </p:spTree>
    <p:extLst>
      <p:ext uri="{BB962C8B-B14F-4D97-AF65-F5344CB8AC3E}">
        <p14:creationId xmlns:p14="http://schemas.microsoft.com/office/powerpoint/2010/main" val="1903781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568952" cy="864096"/>
          </a:xfrm>
          <a:solidFill>
            <a:schemeClr val="accent2">
              <a:lumMod val="40000"/>
              <a:lumOff val="6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lstStyle/>
          <a:p>
            <a:r>
              <a:rPr lang="en-US" dirty="0" smtClean="0"/>
              <a:t>IVF- Steps </a:t>
            </a:r>
            <a:endParaRPr lang="ar-IQ" dirty="0"/>
          </a:p>
        </p:txBody>
      </p:sp>
      <p:sp>
        <p:nvSpPr>
          <p:cNvPr id="3" name="Content Placeholder 2"/>
          <p:cNvSpPr>
            <a:spLocks noGrp="1"/>
          </p:cNvSpPr>
          <p:nvPr>
            <p:ph sz="half" idx="1"/>
          </p:nvPr>
        </p:nvSpPr>
        <p:spPr>
          <a:xfrm>
            <a:off x="323528" y="1772816"/>
            <a:ext cx="4172272" cy="5002571"/>
          </a:xfrm>
          <a:solidFill>
            <a:schemeClr val="accent2">
              <a:lumMod val="20000"/>
              <a:lumOff val="8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normAutofit/>
          </a:bodyPr>
          <a:lstStyle/>
          <a:p>
            <a:pPr marL="566928" indent="-457200" algn="l" rtl="0">
              <a:buFont typeface="+mj-lt"/>
              <a:buAutoNum type="arabicPeriod"/>
            </a:pPr>
            <a:endParaRPr lang="en-US" dirty="0" smtClean="0"/>
          </a:p>
          <a:p>
            <a:pPr marL="566928" indent="-457200" algn="l" rtl="0">
              <a:buFont typeface="+mj-lt"/>
              <a:buAutoNum type="arabicPeriod"/>
            </a:pPr>
            <a:r>
              <a:rPr lang="en-US" dirty="0" smtClean="0">
                <a:solidFill>
                  <a:schemeClr val="bg1">
                    <a:lumMod val="50000"/>
                  </a:schemeClr>
                </a:solidFill>
              </a:rPr>
              <a:t>Pituitary </a:t>
            </a:r>
            <a:r>
              <a:rPr lang="en-US" dirty="0">
                <a:solidFill>
                  <a:schemeClr val="bg1">
                    <a:lumMod val="50000"/>
                  </a:schemeClr>
                </a:solidFill>
              </a:rPr>
              <a:t>down-regulation</a:t>
            </a:r>
          </a:p>
          <a:p>
            <a:pPr marL="566928" indent="-457200" algn="l" rtl="0">
              <a:buFont typeface="+mj-lt"/>
              <a:buAutoNum type="arabicPeriod"/>
            </a:pPr>
            <a:r>
              <a:rPr lang="en-US" dirty="0">
                <a:solidFill>
                  <a:schemeClr val="bg1">
                    <a:lumMod val="50000"/>
                  </a:schemeClr>
                </a:solidFill>
              </a:rPr>
              <a:t>Controlled ovarian stimulation (COS)</a:t>
            </a:r>
          </a:p>
          <a:p>
            <a:pPr marL="566928" indent="-457200" algn="l" rtl="0">
              <a:buFont typeface="+mj-lt"/>
              <a:buAutoNum type="arabicPeriod"/>
            </a:pPr>
            <a:r>
              <a:rPr lang="en-US" dirty="0">
                <a:solidFill>
                  <a:schemeClr val="bg1">
                    <a:lumMod val="50000"/>
                  </a:schemeClr>
                </a:solidFill>
              </a:rPr>
              <a:t>Inhibition of premature ovulation</a:t>
            </a:r>
          </a:p>
          <a:p>
            <a:pPr marL="566928" indent="-457200" algn="l" rtl="0">
              <a:buFont typeface="+mj-lt"/>
              <a:buAutoNum type="arabicPeriod"/>
            </a:pPr>
            <a:r>
              <a:rPr lang="en-US" dirty="0" smtClean="0">
                <a:solidFill>
                  <a:schemeClr val="bg1">
                    <a:lumMod val="50000"/>
                  </a:schemeClr>
                </a:solidFill>
              </a:rPr>
              <a:t>Triggering   </a:t>
            </a:r>
            <a:r>
              <a:rPr lang="en-US" sz="1600" dirty="0" smtClean="0">
                <a:solidFill>
                  <a:schemeClr val="bg1">
                    <a:lumMod val="50000"/>
                  </a:schemeClr>
                </a:solidFill>
              </a:rPr>
              <a:t>( HCG ,agonist)</a:t>
            </a:r>
            <a:endParaRPr lang="en-US" sz="1600" dirty="0">
              <a:solidFill>
                <a:schemeClr val="bg1">
                  <a:lumMod val="50000"/>
                </a:schemeClr>
              </a:solidFill>
            </a:endParaRPr>
          </a:p>
          <a:p>
            <a:pPr marL="566928" indent="-457200" algn="l" rtl="0">
              <a:buFont typeface="+mj-lt"/>
              <a:buAutoNum type="arabicPeriod"/>
            </a:pPr>
            <a:r>
              <a:rPr lang="en-US" b="1" dirty="0"/>
              <a:t>Egg collection ( Ovum Pick UP – OPU)</a:t>
            </a:r>
          </a:p>
          <a:p>
            <a:pPr marL="566928" indent="-457200" algn="l" rtl="0">
              <a:buFont typeface="+mj-lt"/>
              <a:buAutoNum type="arabicPeriod"/>
            </a:pPr>
            <a:r>
              <a:rPr lang="en-US" dirty="0">
                <a:solidFill>
                  <a:schemeClr val="bg1">
                    <a:lumMod val="50000"/>
                  </a:schemeClr>
                </a:solidFill>
              </a:rPr>
              <a:t>Fertilization</a:t>
            </a:r>
          </a:p>
          <a:p>
            <a:pPr marL="566928" indent="-457200" algn="l" rtl="0">
              <a:buFont typeface="+mj-lt"/>
              <a:buAutoNum type="arabicPeriod"/>
            </a:pPr>
            <a:r>
              <a:rPr lang="en-US" dirty="0">
                <a:solidFill>
                  <a:schemeClr val="bg1">
                    <a:lumMod val="50000"/>
                  </a:schemeClr>
                </a:solidFill>
              </a:rPr>
              <a:t>Embryo culture</a:t>
            </a:r>
          </a:p>
          <a:p>
            <a:pPr marL="566928" indent="-457200" algn="l" rtl="0">
              <a:buFont typeface="+mj-lt"/>
              <a:buAutoNum type="arabicPeriod"/>
            </a:pPr>
            <a:r>
              <a:rPr lang="en-US" dirty="0">
                <a:solidFill>
                  <a:schemeClr val="bg1">
                    <a:lumMod val="50000"/>
                  </a:schemeClr>
                </a:solidFill>
              </a:rPr>
              <a:t>Embryo transfer</a:t>
            </a:r>
          </a:p>
          <a:p>
            <a:pPr marL="566928" indent="-457200" algn="l" rtl="0">
              <a:buFont typeface="+mj-lt"/>
              <a:buAutoNum type="arabicPeriod"/>
            </a:pPr>
            <a:r>
              <a:rPr lang="en-US" dirty="0">
                <a:solidFill>
                  <a:schemeClr val="bg1">
                    <a:lumMod val="50000"/>
                  </a:schemeClr>
                </a:solidFill>
              </a:rPr>
              <a:t>Embryo cryopreservation</a:t>
            </a:r>
          </a:p>
          <a:p>
            <a:pPr marL="566928" indent="-457200" algn="l" rtl="0">
              <a:buFont typeface="+mj-lt"/>
              <a:buAutoNum type="arabicPeriod"/>
            </a:pPr>
            <a:r>
              <a:rPr lang="en-US" dirty="0">
                <a:solidFill>
                  <a:schemeClr val="bg1">
                    <a:lumMod val="50000"/>
                  </a:schemeClr>
                </a:solidFill>
              </a:rPr>
              <a:t>Luteal phase support</a:t>
            </a:r>
          </a:p>
          <a:p>
            <a:pPr marL="109728" indent="0" algn="l" rtl="0">
              <a:buNone/>
            </a:pPr>
            <a:endParaRPr lang="ar-IQ" dirty="0"/>
          </a:p>
        </p:txBody>
      </p:sp>
      <p:sp>
        <p:nvSpPr>
          <p:cNvPr id="4" name="Content Placeholder 3"/>
          <p:cNvSpPr>
            <a:spLocks noGrp="1"/>
          </p:cNvSpPr>
          <p:nvPr>
            <p:ph sz="half" idx="2"/>
          </p:nvPr>
        </p:nvSpPr>
        <p:spPr>
          <a:xfrm>
            <a:off x="4648200" y="1772816"/>
            <a:ext cx="4244280" cy="5002571"/>
          </a:xfrm>
          <a:solidFill>
            <a:schemeClr val="accent2">
              <a:lumMod val="20000"/>
              <a:lumOff val="80000"/>
            </a:schemeClr>
          </a:solidFill>
          <a:ln>
            <a:solidFill>
              <a:schemeClr val="accent2">
                <a:lumMod val="75000"/>
              </a:schemeClr>
            </a:solidFill>
          </a:ln>
          <a:effectLst>
            <a:glow rad="101600">
              <a:schemeClr val="accent5">
                <a:satMod val="175000"/>
                <a:alpha val="40000"/>
              </a:schemeClr>
            </a:glow>
          </a:effectLst>
          <a:scene3d>
            <a:camera prst="orthographicFront"/>
            <a:lightRig rig="threePt" dir="t"/>
          </a:scene3d>
          <a:sp3d>
            <a:bevelT/>
          </a:sp3d>
        </p:spPr>
        <p:txBody>
          <a:bodyPr>
            <a:normAutofit/>
          </a:bodyPr>
          <a:lstStyle/>
          <a:p>
            <a:pPr marL="109728" indent="0" algn="l" rtl="0">
              <a:buNone/>
            </a:pPr>
            <a:endParaRPr lang="en-US" b="1" dirty="0" smtClean="0"/>
          </a:p>
          <a:p>
            <a:pPr marL="109728" indent="0" algn="l" rtl="0">
              <a:buNone/>
            </a:pPr>
            <a:r>
              <a:rPr lang="en-US" b="1" dirty="0" smtClean="0"/>
              <a:t>Egg </a:t>
            </a:r>
            <a:r>
              <a:rPr lang="en-US" b="1" dirty="0"/>
              <a:t>collection</a:t>
            </a:r>
          </a:p>
          <a:p>
            <a:pPr algn="l" rtl="0"/>
            <a:endParaRPr lang="en-US" dirty="0" smtClean="0"/>
          </a:p>
          <a:p>
            <a:pPr algn="l" rtl="0"/>
            <a:r>
              <a:rPr lang="en-US" u="sng" dirty="0" smtClean="0"/>
              <a:t>Timing:</a:t>
            </a:r>
            <a:r>
              <a:rPr lang="en-US" dirty="0" smtClean="0"/>
              <a:t> This </a:t>
            </a:r>
            <a:r>
              <a:rPr lang="en-US" dirty="0"/>
              <a:t>procedure is usually performed about </a:t>
            </a:r>
            <a:r>
              <a:rPr lang="en-US" dirty="0" smtClean="0"/>
              <a:t>34-36 hours </a:t>
            </a:r>
            <a:r>
              <a:rPr lang="en-US" dirty="0"/>
              <a:t>post </a:t>
            </a:r>
            <a:r>
              <a:rPr lang="en-US" dirty="0" smtClean="0"/>
              <a:t>triggering. </a:t>
            </a:r>
          </a:p>
          <a:p>
            <a:pPr algn="l" rtl="0"/>
            <a:r>
              <a:rPr lang="en-US" u="sng" dirty="0" smtClean="0"/>
              <a:t>Procedure: </a:t>
            </a:r>
            <a:r>
              <a:rPr lang="en-US" dirty="0" smtClean="0"/>
              <a:t>Under </a:t>
            </a:r>
            <a:r>
              <a:rPr lang="en-US" dirty="0"/>
              <a:t>anaesthesia a needle </a:t>
            </a:r>
            <a:r>
              <a:rPr lang="en-US" dirty="0" smtClean="0"/>
              <a:t>is inserted </a:t>
            </a:r>
            <a:r>
              <a:rPr lang="en-US" dirty="0"/>
              <a:t>into the ovaries under TVUSS control, and follicular fluid is aspirated from each follicle </a:t>
            </a:r>
            <a:r>
              <a:rPr lang="en-US" dirty="0" smtClean="0"/>
              <a:t>that contains </a:t>
            </a:r>
            <a:r>
              <a:rPr lang="en-US" dirty="0"/>
              <a:t>an oocyte, which is collected by the embryologist into the laboratory.</a:t>
            </a:r>
            <a:endParaRPr lang="en-US" b="1" dirty="0"/>
          </a:p>
        </p:txBody>
      </p:sp>
    </p:spTree>
    <p:extLst>
      <p:ext uri="{BB962C8B-B14F-4D97-AF65-F5344CB8AC3E}">
        <p14:creationId xmlns:p14="http://schemas.microsoft.com/office/powerpoint/2010/main" val="17041602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27129</TotalTime>
  <Words>2768</Words>
  <Application>Microsoft Office PowerPoint</Application>
  <PresentationFormat>On-screen Show (4:3)</PresentationFormat>
  <Paragraphs>482</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Urban</vt:lpstr>
      <vt:lpstr>  Assisted Reproductive Technology                      (ART) </vt:lpstr>
      <vt:lpstr>In-vitro fertilization(IVF)</vt:lpstr>
      <vt:lpstr>In-vitro fertilization(IVF)</vt:lpstr>
      <vt:lpstr>IVF- Steps </vt:lpstr>
      <vt:lpstr>IVF- Steps </vt:lpstr>
      <vt:lpstr>IVF- Steps </vt:lpstr>
      <vt:lpstr>IVF- Steps </vt:lpstr>
      <vt:lpstr>IVF- Steps </vt:lpstr>
      <vt:lpstr>IVF- Steps </vt:lpstr>
      <vt:lpstr>In-vitro fertilization(IVF)</vt:lpstr>
      <vt:lpstr>IVF- Steps </vt:lpstr>
      <vt:lpstr>IVF- Steps </vt:lpstr>
      <vt:lpstr>IVF- Steps </vt:lpstr>
      <vt:lpstr>IVF- Steps </vt:lpstr>
      <vt:lpstr>IVF- Steps </vt:lpstr>
      <vt:lpstr>IVF- Steps </vt:lpstr>
      <vt:lpstr>IVF- Steps </vt:lpstr>
      <vt:lpstr>IVF- Steps </vt:lpstr>
      <vt:lpstr>Male cause infertility </vt:lpstr>
      <vt:lpstr>Male cause infertility </vt:lpstr>
      <vt:lpstr>Ovarian Hyperstimulation Syndrome  OHSS</vt:lpstr>
      <vt:lpstr>Definition &amp; Background </vt:lpstr>
      <vt:lpstr>Size of the problem  </vt:lpstr>
      <vt:lpstr>PowerPoint Presentation</vt:lpstr>
      <vt:lpstr>PowerPoint Presentation</vt:lpstr>
      <vt:lpstr>PowerPoint Presentation</vt:lpstr>
      <vt:lpstr>PowerPoint Presentation</vt:lpstr>
      <vt:lpstr>PowerPoint Presentation</vt:lpstr>
      <vt:lpstr>PowerPoint Presentation</vt:lpstr>
      <vt:lpstr>Radiographic features </vt:lpstr>
      <vt:lpstr>Radiographic features </vt:lpstr>
      <vt:lpstr> Complications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Subfertility</dc:title>
  <dc:creator>Rev.1</dc:creator>
  <cp:lastModifiedBy>Rev.1</cp:lastModifiedBy>
  <cp:revision>122</cp:revision>
  <dcterms:created xsi:type="dcterms:W3CDTF">2021-09-27T11:24:48Z</dcterms:created>
  <dcterms:modified xsi:type="dcterms:W3CDTF">2023-01-11T21:37:56Z</dcterms:modified>
</cp:coreProperties>
</file>