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65"/>
  </p:notesMasterIdLst>
  <p:sldIdLst>
    <p:sldId id="256" r:id="rId2"/>
    <p:sldId id="260" r:id="rId3"/>
    <p:sldId id="373" r:id="rId4"/>
    <p:sldId id="362" r:id="rId5"/>
    <p:sldId id="261" r:id="rId6"/>
    <p:sldId id="263" r:id="rId7"/>
    <p:sldId id="266" r:id="rId8"/>
    <p:sldId id="374" r:id="rId9"/>
    <p:sldId id="376" r:id="rId10"/>
    <p:sldId id="375" r:id="rId11"/>
    <p:sldId id="379" r:id="rId12"/>
    <p:sldId id="380" r:id="rId13"/>
    <p:sldId id="381" r:id="rId14"/>
    <p:sldId id="365" r:id="rId15"/>
    <p:sldId id="366" r:id="rId16"/>
    <p:sldId id="367" r:id="rId17"/>
    <p:sldId id="368" r:id="rId18"/>
    <p:sldId id="369" r:id="rId19"/>
    <p:sldId id="305" r:id="rId20"/>
    <p:sldId id="370" r:id="rId21"/>
    <p:sldId id="371" r:id="rId22"/>
    <p:sldId id="268" r:id="rId23"/>
    <p:sldId id="269" r:id="rId24"/>
    <p:sldId id="295" r:id="rId25"/>
    <p:sldId id="270" r:id="rId26"/>
    <p:sldId id="271" r:id="rId27"/>
    <p:sldId id="276" r:id="rId28"/>
    <p:sldId id="278" r:id="rId29"/>
    <p:sldId id="277" r:id="rId30"/>
    <p:sldId id="279" r:id="rId31"/>
    <p:sldId id="300" r:id="rId32"/>
    <p:sldId id="280" r:id="rId33"/>
    <p:sldId id="304" r:id="rId34"/>
    <p:sldId id="298" r:id="rId35"/>
    <p:sldId id="296" r:id="rId36"/>
    <p:sldId id="297" r:id="rId37"/>
    <p:sldId id="301" r:id="rId38"/>
    <p:sldId id="281" r:id="rId39"/>
    <p:sldId id="302" r:id="rId40"/>
    <p:sldId id="382" r:id="rId41"/>
    <p:sldId id="353" r:id="rId42"/>
    <p:sldId id="259" r:id="rId43"/>
    <p:sldId id="299" r:id="rId44"/>
    <p:sldId id="282" r:id="rId45"/>
    <p:sldId id="283" r:id="rId46"/>
    <p:sldId id="354" r:id="rId47"/>
    <p:sldId id="358" r:id="rId48"/>
    <p:sldId id="349" r:id="rId49"/>
    <p:sldId id="355" r:id="rId50"/>
    <p:sldId id="356" r:id="rId51"/>
    <p:sldId id="357" r:id="rId52"/>
    <p:sldId id="265" r:id="rId53"/>
    <p:sldId id="284" r:id="rId54"/>
    <p:sldId id="286" r:id="rId55"/>
    <p:sldId id="372" r:id="rId56"/>
    <p:sldId id="307" r:id="rId57"/>
    <p:sldId id="287" r:id="rId58"/>
    <p:sldId id="306" r:id="rId59"/>
    <p:sldId id="289" r:id="rId60"/>
    <p:sldId id="290" r:id="rId61"/>
    <p:sldId id="361" r:id="rId62"/>
    <p:sldId id="285" r:id="rId63"/>
    <p:sldId id="360" r:id="rId6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F7FFEE9-7321-4B04-BA85-2E7CA9206383}" type="datetimeFigureOut">
              <a:rPr lang="ar-IQ" smtClean="0"/>
              <a:t>20/06/1444</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443B72B-EC74-48D3-A541-999B4E35E985}" type="slidenum">
              <a:rPr lang="ar-IQ" smtClean="0"/>
              <a:t>‹#›</a:t>
            </a:fld>
            <a:endParaRPr lang="ar-IQ"/>
          </a:p>
        </p:txBody>
      </p:sp>
    </p:spTree>
    <p:extLst>
      <p:ext uri="{BB962C8B-B14F-4D97-AF65-F5344CB8AC3E}">
        <p14:creationId xmlns:p14="http://schemas.microsoft.com/office/powerpoint/2010/main" val="396422784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3443B72B-EC74-48D3-A541-999B4E35E985}" type="slidenum">
              <a:rPr lang="ar-IQ" smtClean="0"/>
              <a:t>2</a:t>
            </a:fld>
            <a:endParaRPr lang="ar-IQ"/>
          </a:p>
        </p:txBody>
      </p:sp>
    </p:spTree>
    <p:extLst>
      <p:ext uri="{BB962C8B-B14F-4D97-AF65-F5344CB8AC3E}">
        <p14:creationId xmlns:p14="http://schemas.microsoft.com/office/powerpoint/2010/main" val="3080341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0A780F0C-AA42-46C8-9455-0683A41A38B2}" type="datetimeFigureOut">
              <a:rPr lang="ar-IQ" smtClean="0"/>
              <a:t>20/06/1444</a:t>
            </a:fld>
            <a:endParaRPr lang="ar-IQ"/>
          </a:p>
        </p:txBody>
      </p:sp>
      <p:sp>
        <p:nvSpPr>
          <p:cNvPr id="17" name="Footer Placeholder 16"/>
          <p:cNvSpPr>
            <a:spLocks noGrp="1"/>
          </p:cNvSpPr>
          <p:nvPr>
            <p:ph type="ftr" sz="quarter" idx="11"/>
          </p:nvPr>
        </p:nvSpPr>
        <p:spPr>
          <a:xfrm>
            <a:off x="5410200" y="4205288"/>
            <a:ext cx="1295400" cy="457200"/>
          </a:xfrm>
        </p:spPr>
        <p:txBody>
          <a:bodyPr/>
          <a:lstStyle/>
          <a:p>
            <a:endParaRPr lang="ar-IQ"/>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F7352F0-1983-4FB2-9801-BECA0BAE29E2}"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780F0C-AA42-46C8-9455-0683A41A38B2}" type="datetimeFigureOut">
              <a:rPr lang="ar-IQ" smtClean="0"/>
              <a:t>20/06/1444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F7352F0-1983-4FB2-9801-BECA0BAE29E2}"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780F0C-AA42-46C8-9455-0683A41A38B2}" type="datetimeFigureOut">
              <a:rPr lang="ar-IQ" smtClean="0"/>
              <a:t>20/06/1444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F7352F0-1983-4FB2-9801-BECA0BAE29E2}"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780F0C-AA42-46C8-9455-0683A41A38B2}" type="datetimeFigureOut">
              <a:rPr lang="ar-IQ" smtClean="0"/>
              <a:t>20/06/1444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F7352F0-1983-4FB2-9801-BECA0BAE29E2}"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A780F0C-AA42-46C8-9455-0683A41A38B2}" type="datetimeFigureOut">
              <a:rPr lang="ar-IQ" smtClean="0"/>
              <a:t>20/06/1444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F7352F0-1983-4FB2-9801-BECA0BAE29E2}"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780F0C-AA42-46C8-9455-0683A41A38B2}" type="datetimeFigureOut">
              <a:rPr lang="ar-IQ" smtClean="0"/>
              <a:t>20/06/1444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F7352F0-1983-4FB2-9801-BECA0BAE29E2}"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0A780F0C-AA42-46C8-9455-0683A41A38B2}" type="datetimeFigureOut">
              <a:rPr lang="ar-IQ" smtClean="0"/>
              <a:t>20/06/1444</a:t>
            </a:fld>
            <a:endParaRPr lang="ar-IQ"/>
          </a:p>
        </p:txBody>
      </p:sp>
      <p:sp>
        <p:nvSpPr>
          <p:cNvPr id="27" name="Slide Number Placeholder 26"/>
          <p:cNvSpPr>
            <a:spLocks noGrp="1"/>
          </p:cNvSpPr>
          <p:nvPr>
            <p:ph type="sldNum" sz="quarter" idx="11"/>
          </p:nvPr>
        </p:nvSpPr>
        <p:spPr/>
        <p:txBody>
          <a:bodyPr rtlCol="0"/>
          <a:lstStyle/>
          <a:p>
            <a:fld id="{9F7352F0-1983-4FB2-9801-BECA0BAE29E2}" type="slidenum">
              <a:rPr lang="ar-IQ" smtClean="0"/>
              <a:t>‹#›</a:t>
            </a:fld>
            <a:endParaRPr lang="ar-IQ"/>
          </a:p>
        </p:txBody>
      </p:sp>
      <p:sp>
        <p:nvSpPr>
          <p:cNvPr id="28" name="Footer Placeholder 27"/>
          <p:cNvSpPr>
            <a:spLocks noGrp="1"/>
          </p:cNvSpPr>
          <p:nvPr>
            <p:ph type="ftr" sz="quarter" idx="12"/>
          </p:nvPr>
        </p:nvSpPr>
        <p:spPr/>
        <p:txBody>
          <a:bodyPr rtlCol="0"/>
          <a:lstStyle/>
          <a:p>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0A780F0C-AA42-46C8-9455-0683A41A38B2}" type="datetimeFigureOut">
              <a:rPr lang="ar-IQ" smtClean="0"/>
              <a:t>20/06/1444</a:t>
            </a:fld>
            <a:endParaRPr lang="ar-IQ"/>
          </a:p>
        </p:txBody>
      </p:sp>
      <p:sp>
        <p:nvSpPr>
          <p:cNvPr id="4" name="Footer Placeholder 3"/>
          <p:cNvSpPr>
            <a:spLocks noGrp="1"/>
          </p:cNvSpPr>
          <p:nvPr>
            <p:ph type="ftr" sz="quarter" idx="11"/>
          </p:nvPr>
        </p:nvSpPr>
        <p:spPr>
          <a:xfrm>
            <a:off x="5257800" y="612648"/>
            <a:ext cx="1325880" cy="457200"/>
          </a:xfrm>
        </p:spPr>
        <p:txBody>
          <a:bodyPr/>
          <a:lstStyle/>
          <a:p>
            <a:endParaRPr lang="ar-IQ"/>
          </a:p>
        </p:txBody>
      </p:sp>
      <p:sp>
        <p:nvSpPr>
          <p:cNvPr id="5" name="Slide Number Placeholder 4"/>
          <p:cNvSpPr>
            <a:spLocks noGrp="1"/>
          </p:cNvSpPr>
          <p:nvPr>
            <p:ph type="sldNum" sz="quarter" idx="12"/>
          </p:nvPr>
        </p:nvSpPr>
        <p:spPr>
          <a:xfrm>
            <a:off x="8174736" y="2272"/>
            <a:ext cx="762000" cy="365760"/>
          </a:xfrm>
        </p:spPr>
        <p:txBody>
          <a:bodyPr/>
          <a:lstStyle/>
          <a:p>
            <a:fld id="{9F7352F0-1983-4FB2-9801-BECA0BAE29E2}"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780F0C-AA42-46C8-9455-0683A41A38B2}" type="datetimeFigureOut">
              <a:rPr lang="ar-IQ" smtClean="0"/>
              <a:t>20/06/1444</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F7352F0-1983-4FB2-9801-BECA0BAE29E2}"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780F0C-AA42-46C8-9455-0683A41A38B2}" type="datetimeFigureOut">
              <a:rPr lang="ar-IQ" smtClean="0"/>
              <a:t>20/06/1444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F7352F0-1983-4FB2-9801-BECA0BAE29E2}"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A780F0C-AA42-46C8-9455-0683A41A38B2}" type="datetimeFigureOut">
              <a:rPr lang="ar-IQ" smtClean="0"/>
              <a:t>20/06/1444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F7352F0-1983-4FB2-9801-BECA0BAE29E2}"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0A780F0C-AA42-46C8-9455-0683A41A38B2}" type="datetimeFigureOut">
              <a:rPr lang="ar-IQ" smtClean="0"/>
              <a:t>20/06/1444</a:t>
            </a:fld>
            <a:endParaRPr lang="ar-IQ"/>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ar-IQ"/>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F7352F0-1983-4FB2-9801-BECA0BAE29E2}"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a:t>
            </a:r>
            <a:r>
              <a:rPr lang="en-US" dirty="0" smtClean="0"/>
              <a:t>nfertility </a:t>
            </a:r>
            <a:br>
              <a:rPr lang="en-US" dirty="0" smtClean="0"/>
            </a:br>
            <a:endParaRPr lang="ar-IQ" dirty="0"/>
          </a:p>
        </p:txBody>
      </p:sp>
      <p:sp>
        <p:nvSpPr>
          <p:cNvPr id="4" name="Subtitle 2"/>
          <p:cNvSpPr>
            <a:spLocks noGrp="1"/>
          </p:cNvSpPr>
          <p:nvPr>
            <p:ph type="subTitle" idx="1"/>
          </p:nvPr>
        </p:nvSpPr>
        <p:spPr>
          <a:solidFill>
            <a:schemeClr val="accent2">
              <a:lumMod val="20000"/>
              <a:lumOff val="80000"/>
            </a:schemeClr>
          </a:solidFill>
          <a:ln>
            <a:solidFill>
              <a:schemeClr val="accent1"/>
            </a:solidFill>
          </a:ln>
          <a:effectLst>
            <a:glow rad="139700">
              <a:schemeClr val="accent2">
                <a:satMod val="175000"/>
                <a:alpha val="40000"/>
              </a:schemeClr>
            </a:glow>
          </a:effectLst>
          <a:scene3d>
            <a:camera prst="orthographicFront"/>
            <a:lightRig rig="threePt" dir="t"/>
          </a:scene3d>
          <a:sp3d>
            <a:bevelT prst="angle"/>
          </a:sp3d>
        </p:spPr>
        <p:txBody>
          <a:bodyPr>
            <a:normAutofit/>
          </a:bodyPr>
          <a:lstStyle/>
          <a:p>
            <a:pPr rtl="0"/>
            <a:endParaRPr lang="en-US" sz="1600" dirty="0" smtClean="0"/>
          </a:p>
          <a:p>
            <a:pPr algn="ctr" rtl="0"/>
            <a:r>
              <a:rPr lang="en-US" sz="1600" dirty="0" smtClean="0"/>
              <a:t>Prof.Fadia J Alizzi</a:t>
            </a:r>
          </a:p>
          <a:p>
            <a:pPr algn="ctr" rtl="0"/>
            <a:r>
              <a:rPr lang="en-US" sz="1600" dirty="0" smtClean="0"/>
              <a:t>Consultant OBG &amp; Reproductive Medicine</a:t>
            </a:r>
          </a:p>
          <a:p>
            <a:pPr algn="ctr" rtl="0"/>
            <a:r>
              <a:rPr lang="en-US" sz="1600" dirty="0" smtClean="0"/>
              <a:t>Al-Mustansiriyia Medical College / Al-Yarmouk Teaching Hospital </a:t>
            </a:r>
          </a:p>
          <a:p>
            <a:endParaRPr lang="ar-IQ" sz="1600" dirty="0"/>
          </a:p>
        </p:txBody>
      </p:sp>
    </p:spTree>
    <p:extLst>
      <p:ext uri="{BB962C8B-B14F-4D97-AF65-F5344CB8AC3E}">
        <p14:creationId xmlns:p14="http://schemas.microsoft.com/office/powerpoint/2010/main" val="1423880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4896544" cy="792088"/>
          </a:xfrm>
          <a:solidFill>
            <a:schemeClr val="accent2">
              <a:lumMod val="60000"/>
              <a:lumOff val="40000"/>
            </a:schemeClr>
          </a:solidFill>
          <a:scene3d>
            <a:camera prst="orthographicFront"/>
            <a:lightRig rig="threePt" dir="t"/>
          </a:scene3d>
          <a:sp3d>
            <a:bevelT/>
          </a:sp3d>
        </p:spPr>
        <p:txBody>
          <a:bodyPr>
            <a:normAutofit/>
          </a:bodyPr>
          <a:lstStyle/>
          <a:p>
            <a:r>
              <a:rPr lang="en-US" sz="2400" b="1" dirty="0"/>
              <a:t>Causes of subfertility</a:t>
            </a:r>
            <a:endParaRPr lang="ar-IQ" sz="2400" b="1" dirty="0"/>
          </a:p>
        </p:txBody>
      </p:sp>
      <p:sp>
        <p:nvSpPr>
          <p:cNvPr id="3" name="Content Placeholder 2"/>
          <p:cNvSpPr>
            <a:spLocks noGrp="1"/>
          </p:cNvSpPr>
          <p:nvPr>
            <p:ph idx="1"/>
          </p:nvPr>
        </p:nvSpPr>
        <p:spPr>
          <a:xfrm>
            <a:off x="107504" y="1438807"/>
            <a:ext cx="8928992" cy="5305776"/>
          </a:xfrm>
          <a:solidFill>
            <a:schemeClr val="accent2">
              <a:lumMod val="20000"/>
              <a:lumOff val="80000"/>
            </a:schemeClr>
          </a:solidFill>
          <a:scene3d>
            <a:camera prst="orthographicFront"/>
            <a:lightRig rig="threePt" dir="t"/>
          </a:scene3d>
          <a:sp3d>
            <a:bevelT/>
          </a:sp3d>
        </p:spPr>
        <p:txBody>
          <a:bodyPr>
            <a:normAutofit/>
          </a:bodyPr>
          <a:lstStyle/>
          <a:p>
            <a:pPr marL="109728" indent="0" algn="l" rtl="0">
              <a:buNone/>
            </a:pPr>
            <a:r>
              <a:rPr lang="en-US" sz="1600" dirty="0"/>
              <a:t>	</a:t>
            </a:r>
            <a:endParaRPr lang="en-US" sz="1600" dirty="0" smtClean="0"/>
          </a:p>
          <a:p>
            <a:pPr marL="109728" indent="0" algn="l" rtl="0">
              <a:lnSpc>
                <a:spcPct val="115000"/>
              </a:lnSpc>
              <a:spcAft>
                <a:spcPts val="1000"/>
              </a:spcAft>
              <a:buNone/>
            </a:pPr>
            <a:endParaRPr lang="ar-IQ" sz="1600" dirty="0"/>
          </a:p>
        </p:txBody>
      </p:sp>
      <p:sp>
        <p:nvSpPr>
          <p:cNvPr id="4" name="Isosceles Triangle 3"/>
          <p:cNvSpPr/>
          <p:nvPr/>
        </p:nvSpPr>
        <p:spPr>
          <a:xfrm>
            <a:off x="1547664" y="2564904"/>
            <a:ext cx="6120680" cy="3096344"/>
          </a:xfrm>
          <a:prstGeom prst="triangle">
            <a:avLst/>
          </a:prstGeom>
          <a:solidFill>
            <a:schemeClr val="accent2">
              <a:lumMod val="40000"/>
              <a:lumOff val="60000"/>
            </a:schemeClr>
          </a:solidFill>
          <a:ln>
            <a:solidFill>
              <a:schemeClr val="accent2"/>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Both male &amp; female </a:t>
            </a:r>
          </a:p>
          <a:p>
            <a:pPr algn="ctr"/>
            <a:r>
              <a:rPr lang="en-US" b="1" dirty="0" smtClean="0">
                <a:solidFill>
                  <a:schemeClr val="tx1"/>
                </a:solidFill>
              </a:rPr>
              <a:t>&amp;</a:t>
            </a:r>
          </a:p>
          <a:p>
            <a:pPr algn="ctr"/>
            <a:r>
              <a:rPr lang="en-US" b="1" dirty="0" smtClean="0">
                <a:solidFill>
                  <a:schemeClr val="tx1"/>
                </a:solidFill>
              </a:rPr>
              <a:t>Unexplained infertility</a:t>
            </a:r>
          </a:p>
          <a:p>
            <a:pPr algn="ctr"/>
            <a:endParaRPr lang="en-US" b="1" dirty="0">
              <a:solidFill>
                <a:schemeClr val="tx1"/>
              </a:solidFill>
            </a:endParaRPr>
          </a:p>
          <a:p>
            <a:pPr algn="ctr"/>
            <a:r>
              <a:rPr lang="en-US" b="1" dirty="0" smtClean="0">
                <a:solidFill>
                  <a:schemeClr val="tx1"/>
                </a:solidFill>
              </a:rPr>
              <a:t> </a:t>
            </a:r>
            <a:endParaRPr lang="ar-IQ" b="1" dirty="0">
              <a:solidFill>
                <a:schemeClr val="tx1"/>
              </a:solidFill>
            </a:endParaRPr>
          </a:p>
        </p:txBody>
      </p:sp>
      <p:sp>
        <p:nvSpPr>
          <p:cNvPr id="5" name="TextBox 4"/>
          <p:cNvSpPr txBox="1"/>
          <p:nvPr/>
        </p:nvSpPr>
        <p:spPr>
          <a:xfrm>
            <a:off x="998342" y="3501008"/>
            <a:ext cx="1986442" cy="369332"/>
          </a:xfrm>
          <a:prstGeom prst="rect">
            <a:avLst/>
          </a:prstGeom>
          <a:noFill/>
        </p:spPr>
        <p:txBody>
          <a:bodyPr wrap="none" rtlCol="1">
            <a:spAutoFit/>
          </a:bodyPr>
          <a:lstStyle/>
          <a:p>
            <a:r>
              <a:rPr lang="en-US" b="1" dirty="0" smtClean="0"/>
              <a:t>Ovarian causes</a:t>
            </a:r>
            <a:endParaRPr lang="ar-IQ" b="1" dirty="0"/>
          </a:p>
        </p:txBody>
      </p:sp>
      <p:sp>
        <p:nvSpPr>
          <p:cNvPr id="6" name="TextBox 5"/>
          <p:cNvSpPr txBox="1"/>
          <p:nvPr/>
        </p:nvSpPr>
        <p:spPr>
          <a:xfrm>
            <a:off x="5759266" y="3429000"/>
            <a:ext cx="3039615" cy="369332"/>
          </a:xfrm>
          <a:prstGeom prst="rect">
            <a:avLst/>
          </a:prstGeom>
          <a:noFill/>
        </p:spPr>
        <p:txBody>
          <a:bodyPr wrap="none" rtlCol="1">
            <a:spAutoFit/>
          </a:bodyPr>
          <a:lstStyle/>
          <a:p>
            <a:r>
              <a:rPr lang="en-US" b="1" dirty="0" smtClean="0"/>
              <a:t>  Tubal &amp; Uterine causes</a:t>
            </a:r>
            <a:endParaRPr lang="ar-IQ" b="1" dirty="0"/>
          </a:p>
        </p:txBody>
      </p:sp>
      <p:sp>
        <p:nvSpPr>
          <p:cNvPr id="13" name="TextBox 12"/>
          <p:cNvSpPr txBox="1"/>
          <p:nvPr/>
        </p:nvSpPr>
        <p:spPr>
          <a:xfrm>
            <a:off x="4032425" y="6021288"/>
            <a:ext cx="1495922" cy="369332"/>
          </a:xfrm>
          <a:prstGeom prst="rect">
            <a:avLst/>
          </a:prstGeom>
          <a:noFill/>
        </p:spPr>
        <p:txBody>
          <a:bodyPr wrap="none" rtlCol="1">
            <a:spAutoFit/>
          </a:bodyPr>
          <a:lstStyle/>
          <a:p>
            <a:r>
              <a:rPr lang="en-US" b="1" dirty="0" smtClean="0"/>
              <a:t>Male cause</a:t>
            </a:r>
            <a:endParaRPr lang="ar-IQ" b="1" dirty="0"/>
          </a:p>
        </p:txBody>
      </p:sp>
      <p:pic>
        <p:nvPicPr>
          <p:cNvPr id="2050" name="Picture 2" descr="Free Remember Cliparts, Download Free Remember Cliparts png images, Free  ClipArts on Clipart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253" y="1130222"/>
            <a:ext cx="1483803" cy="1146650"/>
          </a:xfrm>
          <a:prstGeom prst="rect">
            <a:avLst/>
          </a:prstGeom>
          <a:noFill/>
          <a:ln w="38100">
            <a:solidFill>
              <a:schemeClr val="accent2"/>
            </a:solidFill>
          </a:ln>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407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4896544" cy="792088"/>
          </a:xfrm>
          <a:solidFill>
            <a:schemeClr val="accent2">
              <a:lumMod val="60000"/>
              <a:lumOff val="40000"/>
            </a:schemeClr>
          </a:solidFill>
          <a:scene3d>
            <a:camera prst="orthographicFront"/>
            <a:lightRig rig="threePt" dir="t"/>
          </a:scene3d>
          <a:sp3d>
            <a:bevelT/>
          </a:sp3d>
        </p:spPr>
        <p:txBody>
          <a:bodyPr>
            <a:normAutofit/>
          </a:bodyPr>
          <a:lstStyle/>
          <a:p>
            <a:pPr algn="ctr"/>
            <a:r>
              <a:rPr lang="en-US" sz="2400" b="1" dirty="0"/>
              <a:t>Causes of </a:t>
            </a:r>
            <a:r>
              <a:rPr lang="en-US" sz="2400" b="1" dirty="0" smtClean="0"/>
              <a:t>subfertility </a:t>
            </a:r>
            <a:endParaRPr lang="ar-IQ" sz="2400" b="1" dirty="0"/>
          </a:p>
        </p:txBody>
      </p:sp>
      <p:sp>
        <p:nvSpPr>
          <p:cNvPr id="3" name="Content Placeholder 2"/>
          <p:cNvSpPr>
            <a:spLocks noGrp="1"/>
          </p:cNvSpPr>
          <p:nvPr>
            <p:ph idx="1"/>
          </p:nvPr>
        </p:nvSpPr>
        <p:spPr>
          <a:xfrm>
            <a:off x="107504" y="1438807"/>
            <a:ext cx="8826152" cy="5305776"/>
          </a:xfrm>
          <a:solidFill>
            <a:schemeClr val="accent2">
              <a:lumMod val="20000"/>
              <a:lumOff val="80000"/>
            </a:schemeClr>
          </a:solidFill>
          <a:scene3d>
            <a:camera prst="orthographicFront"/>
            <a:lightRig rig="threePt" dir="t"/>
          </a:scene3d>
          <a:sp3d>
            <a:bevelT/>
          </a:sp3d>
        </p:spPr>
        <p:txBody>
          <a:bodyPr>
            <a:normAutofit/>
          </a:bodyPr>
          <a:lstStyle/>
          <a:p>
            <a:pPr marL="109728" indent="0" algn="l" rtl="0">
              <a:buNone/>
            </a:pPr>
            <a:r>
              <a:rPr lang="en-US" sz="1600" dirty="0"/>
              <a:t>	</a:t>
            </a:r>
            <a:endParaRPr lang="en-US" sz="1600" dirty="0" smtClean="0"/>
          </a:p>
          <a:p>
            <a:pPr marL="109728" indent="0" algn="l" rtl="0">
              <a:lnSpc>
                <a:spcPct val="115000"/>
              </a:lnSpc>
              <a:spcAft>
                <a:spcPts val="1000"/>
              </a:spcAft>
              <a:buNone/>
            </a:pPr>
            <a:endParaRPr lang="ar-IQ" sz="1600" dirty="0"/>
          </a:p>
        </p:txBody>
      </p:sp>
      <p:graphicFrame>
        <p:nvGraphicFramePr>
          <p:cNvPr id="7" name="Table 6"/>
          <p:cNvGraphicFramePr>
            <a:graphicFrameLocks noGrp="1"/>
          </p:cNvGraphicFramePr>
          <p:nvPr>
            <p:extLst>
              <p:ext uri="{D42A27DB-BD31-4B8C-83A1-F6EECF244321}">
                <p14:modId xmlns:p14="http://schemas.microsoft.com/office/powerpoint/2010/main" val="3795434467"/>
              </p:ext>
            </p:extLst>
          </p:nvPr>
        </p:nvGraphicFramePr>
        <p:xfrm>
          <a:off x="269177" y="2060848"/>
          <a:ext cx="3654751" cy="4392489"/>
        </p:xfrm>
        <a:graphic>
          <a:graphicData uri="http://schemas.openxmlformats.org/drawingml/2006/table">
            <a:tbl>
              <a:tblPr rtl="1" firstRow="1" bandRow="1">
                <a:tableStyleId>{5C22544A-7EE6-4342-B048-85BDC9FD1C3A}</a:tableStyleId>
              </a:tblPr>
              <a:tblGrid>
                <a:gridCol w="776121"/>
                <a:gridCol w="2878630"/>
              </a:tblGrid>
              <a:tr h="682216">
                <a:tc>
                  <a:txBody>
                    <a:bodyPr/>
                    <a:lstStyle/>
                    <a:p>
                      <a:pPr algn="l" rtl="0"/>
                      <a:r>
                        <a:rPr lang="en-US" dirty="0" smtClean="0"/>
                        <a:t>%</a:t>
                      </a:r>
                      <a:endParaRPr lang="ar-IQ" dirty="0"/>
                    </a:p>
                  </a:txBody>
                  <a:tcPr/>
                </a:tc>
                <a:tc>
                  <a:txBody>
                    <a:bodyPr/>
                    <a:lstStyle/>
                    <a:p>
                      <a:pPr algn="l" rtl="0"/>
                      <a:r>
                        <a:rPr lang="en-US" dirty="0" smtClean="0"/>
                        <a:t>Causes </a:t>
                      </a:r>
                      <a:endParaRPr lang="ar-IQ" dirty="0"/>
                    </a:p>
                  </a:txBody>
                  <a:tcPr/>
                </a:tc>
              </a:tr>
              <a:tr h="501913">
                <a:tc>
                  <a:txBody>
                    <a:bodyPr/>
                    <a:lstStyle/>
                    <a:p>
                      <a:pPr algn="l" rtl="0"/>
                      <a:r>
                        <a:rPr lang="en-US" dirty="0" smtClean="0"/>
                        <a:t>25</a:t>
                      </a:r>
                      <a:endParaRPr lang="ar-IQ" dirty="0"/>
                    </a:p>
                  </a:txBody>
                  <a:tcPr/>
                </a:tc>
                <a:tc>
                  <a:txBody>
                    <a:bodyPr/>
                    <a:lstStyle/>
                    <a:p>
                      <a:pPr algn="l" rtl="0"/>
                      <a:r>
                        <a:rPr lang="en-US" dirty="0" smtClean="0"/>
                        <a:t>Ovulatory disorders</a:t>
                      </a:r>
                      <a:endParaRPr lang="ar-IQ" dirty="0"/>
                    </a:p>
                  </a:txBody>
                  <a:tcPr/>
                </a:tc>
              </a:tr>
              <a:tr h="400981">
                <a:tc>
                  <a:txBody>
                    <a:bodyPr/>
                    <a:lstStyle/>
                    <a:p>
                      <a:pPr algn="l" rtl="0"/>
                      <a:r>
                        <a:rPr lang="en-US" dirty="0" smtClean="0"/>
                        <a:t>15</a:t>
                      </a:r>
                      <a:endParaRPr lang="ar-IQ" dirty="0"/>
                    </a:p>
                  </a:txBody>
                  <a:tcPr/>
                </a:tc>
                <a:tc>
                  <a:txBody>
                    <a:bodyPr/>
                    <a:lstStyle/>
                    <a:p>
                      <a:pPr algn="l" rtl="0"/>
                      <a:r>
                        <a:rPr lang="en-US" dirty="0" smtClean="0"/>
                        <a:t>Endometriosis</a:t>
                      </a:r>
                      <a:endParaRPr lang="ar-IQ" dirty="0"/>
                    </a:p>
                  </a:txBody>
                  <a:tcPr/>
                </a:tc>
              </a:tr>
              <a:tr h="467381">
                <a:tc>
                  <a:txBody>
                    <a:bodyPr/>
                    <a:lstStyle/>
                    <a:p>
                      <a:pPr algn="l" rtl="0"/>
                      <a:r>
                        <a:rPr lang="en-US" dirty="0" smtClean="0"/>
                        <a:t>12</a:t>
                      </a:r>
                      <a:endParaRPr lang="ar-IQ" dirty="0"/>
                    </a:p>
                  </a:txBody>
                  <a:tcPr/>
                </a:tc>
                <a:tc>
                  <a:txBody>
                    <a:bodyPr/>
                    <a:lstStyle/>
                    <a:p>
                      <a:pPr algn="l" rtl="0"/>
                      <a:r>
                        <a:rPr lang="en-US" dirty="0" smtClean="0"/>
                        <a:t>Pelvic adhesions</a:t>
                      </a:r>
                      <a:endParaRPr lang="ar-IQ" dirty="0"/>
                    </a:p>
                  </a:txBody>
                  <a:tcPr/>
                </a:tc>
              </a:tr>
              <a:tr h="473652">
                <a:tc>
                  <a:txBody>
                    <a:bodyPr/>
                    <a:lstStyle/>
                    <a:p>
                      <a:pPr algn="l" rtl="0"/>
                      <a:r>
                        <a:rPr lang="en-US" dirty="0" smtClean="0"/>
                        <a:t>11</a:t>
                      </a:r>
                      <a:endParaRPr lang="ar-IQ" dirty="0"/>
                    </a:p>
                  </a:txBody>
                  <a:tcPr/>
                </a:tc>
                <a:tc>
                  <a:txBody>
                    <a:bodyPr/>
                    <a:lstStyle/>
                    <a:p>
                      <a:pPr algn="l" rtl="0"/>
                      <a:r>
                        <a:rPr lang="en-US" dirty="0" smtClean="0"/>
                        <a:t>Tubal blockage </a:t>
                      </a:r>
                      <a:endParaRPr lang="ar-IQ" dirty="0"/>
                    </a:p>
                  </a:txBody>
                  <a:tcPr/>
                </a:tc>
              </a:tr>
              <a:tr h="710478">
                <a:tc>
                  <a:txBody>
                    <a:bodyPr/>
                    <a:lstStyle/>
                    <a:p>
                      <a:pPr algn="l" rtl="0"/>
                      <a:r>
                        <a:rPr lang="en-US" dirty="0" smtClean="0"/>
                        <a:t>11</a:t>
                      </a:r>
                      <a:endParaRPr lang="ar-IQ" dirty="0"/>
                    </a:p>
                  </a:txBody>
                  <a:tcPr/>
                </a:tc>
                <a:tc>
                  <a:txBody>
                    <a:bodyPr/>
                    <a:lstStyle/>
                    <a:p>
                      <a:pPr algn="l" rtl="0"/>
                      <a:r>
                        <a:rPr lang="en-US" dirty="0" smtClean="0"/>
                        <a:t>Other tubal abnormalities </a:t>
                      </a:r>
                      <a:endParaRPr lang="ar-IQ" dirty="0"/>
                    </a:p>
                  </a:txBody>
                  <a:tcPr/>
                </a:tc>
              </a:tr>
              <a:tr h="473652">
                <a:tc>
                  <a:txBody>
                    <a:bodyPr/>
                    <a:lstStyle/>
                    <a:p>
                      <a:pPr algn="l" rtl="0"/>
                      <a:r>
                        <a:rPr lang="en-US" dirty="0" smtClean="0"/>
                        <a:t>7</a:t>
                      </a:r>
                      <a:endParaRPr lang="ar-IQ" dirty="0"/>
                    </a:p>
                  </a:txBody>
                  <a:tcPr/>
                </a:tc>
                <a:tc>
                  <a:txBody>
                    <a:bodyPr/>
                    <a:lstStyle/>
                    <a:p>
                      <a:pPr algn="l" rtl="0"/>
                      <a:r>
                        <a:rPr lang="en-US" dirty="0" smtClean="0"/>
                        <a:t>Hyperprolactinaemia</a:t>
                      </a:r>
                      <a:endParaRPr lang="ar-IQ" dirty="0"/>
                    </a:p>
                  </a:txBody>
                  <a:tcPr/>
                </a:tc>
              </a:tr>
              <a:tr h="682216">
                <a:tc>
                  <a:txBody>
                    <a:bodyPr/>
                    <a:lstStyle/>
                    <a:p>
                      <a:pPr algn="l" rtl="0"/>
                      <a:r>
                        <a:rPr lang="en-US" dirty="0" smtClean="0"/>
                        <a:t>8</a:t>
                      </a:r>
                      <a:endParaRPr lang="ar-IQ" dirty="0"/>
                    </a:p>
                  </a:txBody>
                  <a:tcPr/>
                </a:tc>
                <a:tc>
                  <a:txBody>
                    <a:bodyPr/>
                    <a:lstStyle/>
                    <a:p>
                      <a:pPr algn="l" rtl="0"/>
                      <a:r>
                        <a:rPr lang="en-US" dirty="0" smtClean="0"/>
                        <a:t>Male Factors </a:t>
                      </a:r>
                      <a:endParaRPr lang="ar-IQ" dirty="0"/>
                    </a:p>
                  </a:txBody>
                  <a:tcPr/>
                </a:tc>
              </a:tr>
            </a:tbl>
          </a:graphicData>
        </a:graphic>
      </p:graphicFrame>
      <p:sp>
        <p:nvSpPr>
          <p:cNvPr id="8" name="Explosion 2 7"/>
          <p:cNvSpPr/>
          <p:nvPr/>
        </p:nvSpPr>
        <p:spPr>
          <a:xfrm>
            <a:off x="179512" y="1141894"/>
            <a:ext cx="1872208" cy="91440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smtClean="0">
                <a:solidFill>
                  <a:prstClr val="white"/>
                </a:solidFill>
              </a:rPr>
              <a:t>WHO</a:t>
            </a:r>
            <a:endParaRPr lang="ar-IQ" sz="1600" dirty="0">
              <a:solidFill>
                <a:prstClr val="white"/>
              </a:solidFill>
            </a:endParaRPr>
          </a:p>
        </p:txBody>
      </p:sp>
      <p:sp>
        <p:nvSpPr>
          <p:cNvPr id="10" name="Explosion 2 9"/>
          <p:cNvSpPr/>
          <p:nvPr/>
        </p:nvSpPr>
        <p:spPr>
          <a:xfrm>
            <a:off x="3635896" y="1141895"/>
            <a:ext cx="2041376" cy="914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smtClean="0">
                <a:solidFill>
                  <a:prstClr val="white"/>
                </a:solidFill>
              </a:rPr>
              <a:t>UK</a:t>
            </a:r>
            <a:endParaRPr lang="ar-IQ" sz="1600" dirty="0">
              <a:solidFill>
                <a:prstClr val="white"/>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4028443888"/>
              </p:ext>
            </p:extLst>
          </p:nvPr>
        </p:nvGraphicFramePr>
        <p:xfrm>
          <a:off x="4165104" y="2060848"/>
          <a:ext cx="4536506" cy="4370926"/>
        </p:xfrm>
        <a:graphic>
          <a:graphicData uri="http://schemas.openxmlformats.org/drawingml/2006/table">
            <a:tbl>
              <a:tblPr rtl="1" firstRow="1" bandRow="1">
                <a:tableStyleId>{5C22544A-7EE6-4342-B048-85BDC9FD1C3A}</a:tableStyleId>
              </a:tblPr>
              <a:tblGrid>
                <a:gridCol w="1452648"/>
                <a:gridCol w="1199188"/>
                <a:gridCol w="1884670"/>
              </a:tblGrid>
              <a:tr h="913084">
                <a:tc>
                  <a:txBody>
                    <a:bodyPr/>
                    <a:lstStyle/>
                    <a:p>
                      <a:pPr algn="ctr" rtl="0"/>
                      <a:r>
                        <a:rPr lang="en-US" sz="1600" dirty="0" smtClean="0"/>
                        <a:t>Secondary% </a:t>
                      </a:r>
                      <a:endParaRPr lang="ar-IQ" sz="1600" dirty="0"/>
                    </a:p>
                  </a:txBody>
                  <a:tcPr/>
                </a:tc>
                <a:tc>
                  <a:txBody>
                    <a:bodyPr/>
                    <a:lstStyle/>
                    <a:p>
                      <a:pPr algn="ctr" rtl="0"/>
                      <a:r>
                        <a:rPr lang="en-US" sz="1600" dirty="0" smtClean="0"/>
                        <a:t>Primary %</a:t>
                      </a:r>
                      <a:r>
                        <a:rPr lang="en-US" sz="1600" baseline="0" dirty="0" smtClean="0"/>
                        <a:t> </a:t>
                      </a:r>
                      <a:endParaRPr lang="ar-IQ" sz="1600" dirty="0"/>
                    </a:p>
                  </a:txBody>
                  <a:tcPr/>
                </a:tc>
                <a:tc>
                  <a:txBody>
                    <a:bodyPr/>
                    <a:lstStyle/>
                    <a:p>
                      <a:pPr algn="l" rtl="0"/>
                      <a:r>
                        <a:rPr lang="en-US" sz="1800" dirty="0" smtClean="0"/>
                        <a:t>Causes </a:t>
                      </a:r>
                      <a:endParaRPr lang="ar-IQ" sz="1800" dirty="0"/>
                    </a:p>
                  </a:txBody>
                  <a:tcPr/>
                </a:tc>
              </a:tr>
              <a:tr h="635873">
                <a:tc>
                  <a:txBody>
                    <a:bodyPr/>
                    <a:lstStyle/>
                    <a:p>
                      <a:pPr rtl="1"/>
                      <a:r>
                        <a:rPr lang="en-US" dirty="0" smtClean="0"/>
                        <a:t>20</a:t>
                      </a:r>
                      <a:endParaRPr lang="ar-IQ" dirty="0"/>
                    </a:p>
                  </a:txBody>
                  <a:tcPr/>
                </a:tc>
                <a:tc>
                  <a:txBody>
                    <a:bodyPr/>
                    <a:lstStyle/>
                    <a:p>
                      <a:pPr rtl="1"/>
                      <a:r>
                        <a:rPr lang="en-US" dirty="0" smtClean="0"/>
                        <a:t>25</a:t>
                      </a:r>
                      <a:endParaRPr lang="ar-IQ" dirty="0"/>
                    </a:p>
                  </a:txBody>
                  <a:tcPr/>
                </a:tc>
                <a:tc>
                  <a:txBody>
                    <a:bodyPr/>
                    <a:lstStyle/>
                    <a:p>
                      <a:pPr rtl="1"/>
                      <a:r>
                        <a:rPr lang="en-US" dirty="0" smtClean="0"/>
                        <a:t>Unexplained </a:t>
                      </a:r>
                      <a:endParaRPr lang="ar-IQ" dirty="0"/>
                    </a:p>
                  </a:txBody>
                  <a:tcPr/>
                </a:tc>
              </a:tr>
              <a:tr h="559345">
                <a:tc>
                  <a:txBody>
                    <a:bodyPr/>
                    <a:lstStyle/>
                    <a:p>
                      <a:pPr rtl="1"/>
                      <a:r>
                        <a:rPr lang="en-US" dirty="0" smtClean="0"/>
                        <a:t>15</a:t>
                      </a:r>
                      <a:endParaRPr lang="ar-IQ" dirty="0"/>
                    </a:p>
                  </a:txBody>
                  <a:tcPr/>
                </a:tc>
                <a:tc>
                  <a:txBody>
                    <a:bodyPr/>
                    <a:lstStyle/>
                    <a:p>
                      <a:pPr rtl="1"/>
                      <a:r>
                        <a:rPr lang="en-US" dirty="0" smtClean="0"/>
                        <a:t>25</a:t>
                      </a:r>
                      <a:endParaRPr lang="ar-IQ" dirty="0"/>
                    </a:p>
                  </a:txBody>
                  <a:tcPr/>
                </a:tc>
                <a:tc>
                  <a:txBody>
                    <a:bodyPr/>
                    <a:lstStyle/>
                    <a:p>
                      <a:pPr rtl="1"/>
                      <a:r>
                        <a:rPr lang="en-US" dirty="0" smtClean="0"/>
                        <a:t>Ovulatory </a:t>
                      </a:r>
                      <a:endParaRPr lang="ar-IQ" dirty="0"/>
                    </a:p>
                  </a:txBody>
                  <a:tcPr/>
                </a:tc>
              </a:tr>
              <a:tr h="710289">
                <a:tc>
                  <a:txBody>
                    <a:bodyPr/>
                    <a:lstStyle/>
                    <a:p>
                      <a:pPr rtl="1"/>
                      <a:r>
                        <a:rPr lang="en-US" dirty="0" smtClean="0"/>
                        <a:t>40</a:t>
                      </a:r>
                      <a:endParaRPr lang="ar-IQ" dirty="0"/>
                    </a:p>
                  </a:txBody>
                  <a:tcPr/>
                </a:tc>
                <a:tc>
                  <a:txBody>
                    <a:bodyPr/>
                    <a:lstStyle/>
                    <a:p>
                      <a:pPr rtl="1"/>
                      <a:r>
                        <a:rPr lang="en-US" dirty="0" smtClean="0"/>
                        <a:t>20</a:t>
                      </a:r>
                      <a:endParaRPr lang="ar-IQ" dirty="0"/>
                    </a:p>
                  </a:txBody>
                  <a:tcPr/>
                </a:tc>
                <a:tc>
                  <a:txBody>
                    <a:bodyPr/>
                    <a:lstStyle/>
                    <a:p>
                      <a:pPr rtl="1"/>
                      <a:r>
                        <a:rPr lang="en-US" dirty="0" smtClean="0"/>
                        <a:t>Tubal Disease </a:t>
                      </a:r>
                      <a:endParaRPr lang="ar-IQ" dirty="0"/>
                    </a:p>
                  </a:txBody>
                  <a:tcPr/>
                </a:tc>
              </a:tr>
              <a:tr h="639251">
                <a:tc>
                  <a:txBody>
                    <a:bodyPr/>
                    <a:lstStyle/>
                    <a:p>
                      <a:pPr rtl="1"/>
                      <a:r>
                        <a:rPr lang="en-US" dirty="0" smtClean="0"/>
                        <a:t>20 </a:t>
                      </a:r>
                      <a:endParaRPr lang="ar-IQ" dirty="0"/>
                    </a:p>
                  </a:txBody>
                  <a:tcPr/>
                </a:tc>
                <a:tc>
                  <a:txBody>
                    <a:bodyPr/>
                    <a:lstStyle/>
                    <a:p>
                      <a:pPr rtl="1"/>
                      <a:r>
                        <a:rPr lang="en-US" dirty="0" smtClean="0"/>
                        <a:t>30 </a:t>
                      </a:r>
                      <a:endParaRPr lang="ar-IQ" dirty="0"/>
                    </a:p>
                  </a:txBody>
                  <a:tcPr/>
                </a:tc>
                <a:tc>
                  <a:txBody>
                    <a:bodyPr/>
                    <a:lstStyle/>
                    <a:p>
                      <a:pPr rtl="1"/>
                      <a:r>
                        <a:rPr lang="en-US" dirty="0" smtClean="0"/>
                        <a:t>Male factors </a:t>
                      </a:r>
                      <a:endParaRPr lang="ar-IQ" dirty="0"/>
                    </a:p>
                  </a:txBody>
                  <a:tcPr/>
                </a:tc>
              </a:tr>
              <a:tr h="913084">
                <a:tc>
                  <a:txBody>
                    <a:bodyPr/>
                    <a:lstStyle/>
                    <a:p>
                      <a:pPr rtl="1"/>
                      <a:r>
                        <a:rPr lang="en-US" dirty="0" smtClean="0"/>
                        <a:t>5</a:t>
                      </a:r>
                      <a:endParaRPr lang="ar-IQ" dirty="0"/>
                    </a:p>
                  </a:txBody>
                  <a:tcPr/>
                </a:tc>
                <a:tc>
                  <a:txBody>
                    <a:bodyPr/>
                    <a:lstStyle/>
                    <a:p>
                      <a:pPr rtl="1"/>
                      <a:r>
                        <a:rPr lang="en-US" dirty="0" smtClean="0"/>
                        <a:t>10</a:t>
                      </a:r>
                      <a:endParaRPr lang="ar-IQ" dirty="0"/>
                    </a:p>
                  </a:txBody>
                  <a:tcPr/>
                </a:tc>
                <a:tc>
                  <a:txBody>
                    <a:bodyPr/>
                    <a:lstStyle/>
                    <a:p>
                      <a:pPr rtl="1"/>
                      <a:r>
                        <a:rPr lang="en-US" dirty="0" smtClean="0"/>
                        <a:t>Uterine or Peritoneal </a:t>
                      </a:r>
                      <a:endParaRPr lang="ar-IQ" dirty="0"/>
                    </a:p>
                  </a:txBody>
                  <a:tcPr/>
                </a:tc>
              </a:tr>
            </a:tbl>
          </a:graphicData>
        </a:graphic>
      </p:graphicFrame>
    </p:spTree>
    <p:extLst>
      <p:ext uri="{BB962C8B-B14F-4D97-AF65-F5344CB8AC3E}">
        <p14:creationId xmlns:p14="http://schemas.microsoft.com/office/powerpoint/2010/main" val="2848978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4896544" cy="792088"/>
          </a:xfrm>
          <a:solidFill>
            <a:schemeClr val="accent2">
              <a:lumMod val="60000"/>
              <a:lumOff val="40000"/>
            </a:schemeClr>
          </a:solidFill>
          <a:scene3d>
            <a:camera prst="orthographicFront"/>
            <a:lightRig rig="threePt" dir="t"/>
          </a:scene3d>
          <a:sp3d>
            <a:bevelT/>
          </a:sp3d>
        </p:spPr>
        <p:txBody>
          <a:bodyPr>
            <a:normAutofit/>
          </a:bodyPr>
          <a:lstStyle/>
          <a:p>
            <a:pPr algn="ctr"/>
            <a:r>
              <a:rPr lang="en-US" sz="2400" b="1" dirty="0" smtClean="0">
                <a:solidFill>
                  <a:schemeClr val="tx1"/>
                </a:solidFill>
              </a:rPr>
              <a:t>How to Evaluate ? </a:t>
            </a:r>
            <a:endParaRPr lang="ar-IQ" sz="2400" b="1" dirty="0">
              <a:solidFill>
                <a:schemeClr val="tx1"/>
              </a:solidFill>
            </a:endParaRPr>
          </a:p>
        </p:txBody>
      </p:sp>
      <p:sp>
        <p:nvSpPr>
          <p:cNvPr id="11" name="Content Placeholder 2"/>
          <p:cNvSpPr txBox="1">
            <a:spLocks/>
          </p:cNvSpPr>
          <p:nvPr/>
        </p:nvSpPr>
        <p:spPr>
          <a:xfrm>
            <a:off x="107504" y="1484784"/>
            <a:ext cx="8856984" cy="1368152"/>
          </a:xfrm>
          <a:prstGeom prst="rect">
            <a:avLst/>
          </a:prstGeom>
          <a:solidFill>
            <a:schemeClr val="accent2">
              <a:lumMod val="20000"/>
              <a:lumOff val="80000"/>
            </a:schemeClr>
          </a:solidFill>
          <a:scene3d>
            <a:camera prst="orthographicFront"/>
            <a:lightRig rig="threePt" dir="t"/>
          </a:scene3d>
          <a:sp3d>
            <a:bevelT/>
          </a:sp3d>
        </p:spPr>
        <p:txBody>
          <a:bodyPr vert="horz">
            <a:normAutofit/>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rtl="0">
              <a:buFont typeface="Wingdings" pitchFamily="2" charset="2"/>
              <a:buChar char="Ø"/>
            </a:pPr>
            <a:r>
              <a:rPr lang="en-US" sz="2000" dirty="0" smtClean="0"/>
              <a:t> 	Essential components of an initial workup include a review of the medical history, physical examination, prepregnancy evaluation and additional tests as indicated.</a:t>
            </a:r>
            <a:endParaRPr lang="en-US" sz="2000" dirty="0"/>
          </a:p>
        </p:txBody>
      </p:sp>
      <p:sp>
        <p:nvSpPr>
          <p:cNvPr id="12" name="Content Placeholder 2"/>
          <p:cNvSpPr>
            <a:spLocks noGrp="1"/>
          </p:cNvSpPr>
          <p:nvPr>
            <p:ph idx="1"/>
          </p:nvPr>
        </p:nvSpPr>
        <p:spPr>
          <a:xfrm>
            <a:off x="107504" y="3933056"/>
            <a:ext cx="8928992" cy="2808312"/>
          </a:xfrm>
          <a:solidFill>
            <a:schemeClr val="accent2">
              <a:lumMod val="20000"/>
              <a:lumOff val="80000"/>
            </a:schemeClr>
          </a:solidFill>
          <a:scene3d>
            <a:camera prst="orthographicFront"/>
            <a:lightRig rig="threePt" dir="t"/>
          </a:scene3d>
          <a:sp3d>
            <a:bevelT/>
          </a:sp3d>
        </p:spPr>
        <p:txBody>
          <a:bodyPr>
            <a:normAutofit fontScale="85000" lnSpcReduction="20000"/>
          </a:bodyPr>
          <a:lstStyle/>
          <a:p>
            <a:pPr marL="109728" indent="0" algn="l" rtl="0">
              <a:buNone/>
            </a:pPr>
            <a:r>
              <a:rPr lang="en-US" sz="2400" dirty="0"/>
              <a:t> </a:t>
            </a:r>
            <a:endParaRPr lang="en-US" sz="2400" dirty="0" smtClean="0"/>
          </a:p>
          <a:p>
            <a:pPr marL="109728" indent="0" algn="l" rtl="0">
              <a:buNone/>
            </a:pPr>
            <a:r>
              <a:rPr lang="en-US" sz="2400" dirty="0" smtClean="0"/>
              <a:t>1</a:t>
            </a:r>
            <a:r>
              <a:rPr lang="en-US" sz="2400" dirty="0"/>
              <a:t>.	Female cause:</a:t>
            </a:r>
          </a:p>
          <a:p>
            <a:pPr marL="109728" indent="0" algn="l" rtl="0">
              <a:buNone/>
            </a:pPr>
            <a:r>
              <a:rPr lang="en-US" sz="2400" dirty="0"/>
              <a:t>•	Ovulatory cause</a:t>
            </a:r>
          </a:p>
          <a:p>
            <a:pPr marL="109728" indent="0" algn="l" rtl="0">
              <a:buNone/>
            </a:pPr>
            <a:r>
              <a:rPr lang="en-US" sz="2400" dirty="0"/>
              <a:t>•	Tubal cause </a:t>
            </a:r>
          </a:p>
          <a:p>
            <a:pPr marL="109728" indent="0" algn="l" rtl="0">
              <a:buNone/>
            </a:pPr>
            <a:r>
              <a:rPr lang="en-US" sz="2400" dirty="0"/>
              <a:t>•	Endometriosis </a:t>
            </a:r>
          </a:p>
          <a:p>
            <a:pPr marL="109728" indent="0" algn="l" rtl="0">
              <a:buNone/>
            </a:pPr>
            <a:r>
              <a:rPr lang="en-US" sz="2400" dirty="0"/>
              <a:t>•	Uterine cause</a:t>
            </a:r>
          </a:p>
          <a:p>
            <a:pPr marL="109728" indent="0" algn="l" rtl="0">
              <a:buNone/>
            </a:pPr>
            <a:r>
              <a:rPr lang="en-US" sz="2400" dirty="0"/>
              <a:t>2.	Male cause</a:t>
            </a:r>
          </a:p>
          <a:p>
            <a:pPr marL="109728" indent="0" algn="l" rtl="0">
              <a:buNone/>
            </a:pPr>
            <a:r>
              <a:rPr lang="en-US" sz="2400" dirty="0"/>
              <a:t>3.	Both male &amp; female cause</a:t>
            </a:r>
          </a:p>
          <a:p>
            <a:pPr marL="109728" indent="0" algn="l" rtl="0">
              <a:buNone/>
            </a:pPr>
            <a:r>
              <a:rPr lang="en-US" sz="2400" dirty="0"/>
              <a:t>4.	Un-explained infertility</a:t>
            </a:r>
          </a:p>
          <a:p>
            <a:pPr marL="109728" indent="0" algn="l" rtl="0">
              <a:buNone/>
            </a:pPr>
            <a:endParaRPr lang="en-US" sz="2400" dirty="0"/>
          </a:p>
        </p:txBody>
      </p:sp>
      <p:sp>
        <p:nvSpPr>
          <p:cNvPr id="13" name="Title 1"/>
          <p:cNvSpPr txBox="1">
            <a:spLocks/>
          </p:cNvSpPr>
          <p:nvPr/>
        </p:nvSpPr>
        <p:spPr>
          <a:xfrm>
            <a:off x="107504" y="2996952"/>
            <a:ext cx="4896544" cy="792088"/>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pPr algn="ctr"/>
            <a:r>
              <a:rPr lang="en-US" sz="2400" b="1" dirty="0" smtClean="0">
                <a:solidFill>
                  <a:schemeClr val="tx1"/>
                </a:solidFill>
              </a:rPr>
              <a:t>Remember the  causes </a:t>
            </a:r>
            <a:endParaRPr lang="ar-IQ" sz="2400" b="1" dirty="0">
              <a:solidFill>
                <a:schemeClr val="tx1"/>
              </a:solidFill>
            </a:endParaRPr>
          </a:p>
        </p:txBody>
      </p:sp>
      <p:sp>
        <p:nvSpPr>
          <p:cNvPr id="5" name="AutoShape 2" descr="Memo with Paper Clip - remember Stock Photo by ©pdesign 2922012"/>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365104"/>
            <a:ext cx="2448272"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079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4896544" cy="792088"/>
          </a:xfrm>
          <a:solidFill>
            <a:schemeClr val="accent2">
              <a:lumMod val="60000"/>
              <a:lumOff val="40000"/>
            </a:schemeClr>
          </a:solidFill>
          <a:scene3d>
            <a:camera prst="orthographicFront"/>
            <a:lightRig rig="threePt" dir="t"/>
          </a:scene3d>
          <a:sp3d>
            <a:bevelT/>
          </a:sp3d>
        </p:spPr>
        <p:txBody>
          <a:bodyPr>
            <a:normAutofit/>
          </a:bodyPr>
          <a:lstStyle/>
          <a:p>
            <a:pPr algn="ctr"/>
            <a:r>
              <a:rPr lang="en-US" sz="2400" b="1" dirty="0" smtClean="0">
                <a:solidFill>
                  <a:schemeClr val="tx1"/>
                </a:solidFill>
              </a:rPr>
              <a:t>How to Evaluate ? </a:t>
            </a:r>
            <a:endParaRPr lang="ar-IQ" sz="2400" b="1" dirty="0">
              <a:solidFill>
                <a:schemeClr val="tx1"/>
              </a:solidFill>
            </a:endParaRPr>
          </a:p>
        </p:txBody>
      </p:sp>
      <p:sp>
        <p:nvSpPr>
          <p:cNvPr id="11" name="Content Placeholder 2"/>
          <p:cNvSpPr txBox="1">
            <a:spLocks/>
          </p:cNvSpPr>
          <p:nvPr/>
        </p:nvSpPr>
        <p:spPr>
          <a:xfrm>
            <a:off x="107504" y="1484784"/>
            <a:ext cx="8856984" cy="1368152"/>
          </a:xfrm>
          <a:prstGeom prst="rect">
            <a:avLst/>
          </a:prstGeom>
          <a:solidFill>
            <a:schemeClr val="accent2">
              <a:lumMod val="20000"/>
              <a:lumOff val="80000"/>
            </a:schemeClr>
          </a:solidFill>
          <a:scene3d>
            <a:camera prst="orthographicFront"/>
            <a:lightRig rig="threePt" dir="t"/>
          </a:scene3d>
          <a:sp3d>
            <a:bevelT/>
          </a:sp3d>
        </p:spPr>
        <p:txBody>
          <a:bodyPr vert="horz">
            <a:normAutofit/>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rtl="0">
              <a:buFont typeface="Wingdings" pitchFamily="2" charset="2"/>
              <a:buChar char="Ø"/>
            </a:pPr>
            <a:r>
              <a:rPr lang="en-US" sz="2000" dirty="0" smtClean="0"/>
              <a:t> 	Essential components of an initial workup include a review of the medical history, physical examination, prepregnancy evaluation and additional tests as indicated.</a:t>
            </a:r>
            <a:endParaRPr lang="en-US" sz="2000" dirty="0"/>
          </a:p>
        </p:txBody>
      </p:sp>
      <p:sp>
        <p:nvSpPr>
          <p:cNvPr id="12" name="Content Placeholder 2"/>
          <p:cNvSpPr>
            <a:spLocks noGrp="1"/>
          </p:cNvSpPr>
          <p:nvPr>
            <p:ph idx="1"/>
          </p:nvPr>
        </p:nvSpPr>
        <p:spPr>
          <a:xfrm>
            <a:off x="107504" y="3933056"/>
            <a:ext cx="8928992" cy="2808312"/>
          </a:xfrm>
          <a:solidFill>
            <a:schemeClr val="accent2">
              <a:lumMod val="20000"/>
              <a:lumOff val="80000"/>
            </a:schemeClr>
          </a:solidFill>
          <a:scene3d>
            <a:camera prst="orthographicFront"/>
            <a:lightRig rig="threePt" dir="t"/>
          </a:scene3d>
          <a:sp3d>
            <a:bevelT/>
          </a:sp3d>
        </p:spPr>
        <p:txBody>
          <a:bodyPr>
            <a:normAutofit fontScale="85000" lnSpcReduction="20000"/>
          </a:bodyPr>
          <a:lstStyle/>
          <a:p>
            <a:pPr marL="109728" indent="0" algn="l" rtl="0">
              <a:buNone/>
            </a:pPr>
            <a:r>
              <a:rPr lang="en-US" sz="2400" dirty="0"/>
              <a:t> </a:t>
            </a:r>
            <a:endParaRPr lang="en-US" sz="2400" dirty="0" smtClean="0"/>
          </a:p>
          <a:p>
            <a:pPr marL="109728" indent="0" algn="l" rtl="0">
              <a:buNone/>
            </a:pPr>
            <a:r>
              <a:rPr lang="en-US" sz="2400" dirty="0" smtClean="0"/>
              <a:t>1</a:t>
            </a:r>
            <a:r>
              <a:rPr lang="en-US" sz="2400" dirty="0"/>
              <a:t>.	Female cause:</a:t>
            </a:r>
          </a:p>
          <a:p>
            <a:pPr marL="109728" indent="0" algn="l" rtl="0">
              <a:buNone/>
            </a:pPr>
            <a:r>
              <a:rPr lang="en-US" sz="2400" dirty="0"/>
              <a:t>•	Ovulatory cause</a:t>
            </a:r>
          </a:p>
          <a:p>
            <a:pPr marL="109728" indent="0" algn="l" rtl="0">
              <a:buNone/>
            </a:pPr>
            <a:r>
              <a:rPr lang="en-US" sz="2400" dirty="0"/>
              <a:t>•	Tubal cause </a:t>
            </a:r>
          </a:p>
          <a:p>
            <a:pPr marL="109728" indent="0" algn="l" rtl="0">
              <a:buNone/>
            </a:pPr>
            <a:r>
              <a:rPr lang="en-US" sz="2400" dirty="0"/>
              <a:t>•	Endometriosis </a:t>
            </a:r>
          </a:p>
          <a:p>
            <a:pPr marL="109728" indent="0" algn="l" rtl="0">
              <a:buNone/>
            </a:pPr>
            <a:r>
              <a:rPr lang="en-US" sz="2400" dirty="0"/>
              <a:t>•	Uterine cause</a:t>
            </a:r>
          </a:p>
          <a:p>
            <a:pPr marL="109728" indent="0" algn="l" rtl="0">
              <a:buNone/>
            </a:pPr>
            <a:r>
              <a:rPr lang="en-US" sz="2400" dirty="0"/>
              <a:t>2.	Male cause</a:t>
            </a:r>
          </a:p>
          <a:p>
            <a:pPr marL="109728" indent="0" algn="l" rtl="0">
              <a:buNone/>
            </a:pPr>
            <a:r>
              <a:rPr lang="en-US" sz="2400" dirty="0"/>
              <a:t>3.	Both male &amp; female cause</a:t>
            </a:r>
          </a:p>
          <a:p>
            <a:pPr marL="109728" indent="0" algn="l" rtl="0">
              <a:buNone/>
            </a:pPr>
            <a:r>
              <a:rPr lang="en-US" sz="2400" dirty="0"/>
              <a:t>4.	Un-explained infertility</a:t>
            </a:r>
          </a:p>
          <a:p>
            <a:pPr marL="109728" indent="0" algn="l" rtl="0">
              <a:buNone/>
            </a:pPr>
            <a:endParaRPr lang="en-US" sz="2400" dirty="0"/>
          </a:p>
        </p:txBody>
      </p:sp>
      <p:sp>
        <p:nvSpPr>
          <p:cNvPr id="13" name="Title 1"/>
          <p:cNvSpPr txBox="1">
            <a:spLocks/>
          </p:cNvSpPr>
          <p:nvPr/>
        </p:nvSpPr>
        <p:spPr>
          <a:xfrm>
            <a:off x="107504" y="2996952"/>
            <a:ext cx="4896544" cy="792088"/>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pPr algn="ctr"/>
            <a:r>
              <a:rPr lang="en-US" sz="2400" b="1" dirty="0" smtClean="0">
                <a:solidFill>
                  <a:schemeClr val="tx1"/>
                </a:solidFill>
              </a:rPr>
              <a:t>Remember the  causes </a:t>
            </a:r>
            <a:endParaRPr lang="ar-IQ" sz="2400" b="1" dirty="0">
              <a:solidFill>
                <a:schemeClr val="tx1"/>
              </a:solidFill>
            </a:endParaRPr>
          </a:p>
        </p:txBody>
      </p:sp>
      <p:sp>
        <p:nvSpPr>
          <p:cNvPr id="5" name="AutoShape 2" descr="Memo with Paper Clip - remember Stock Photo by ©pdesign 2922012"/>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365104"/>
            <a:ext cx="2448272"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p:nvSpPr>
        <p:spPr>
          <a:xfrm>
            <a:off x="179512" y="4221088"/>
            <a:ext cx="3096344" cy="1368152"/>
          </a:xfrm>
          <a:prstGeom prst="roundRect">
            <a:avLst/>
          </a:prstGeom>
          <a:noFill/>
          <a:ln w="57150">
            <a:solidFill>
              <a:srgbClr val="FF0000"/>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6" name="Pentagon 5"/>
          <p:cNvSpPr/>
          <p:nvPr/>
        </p:nvSpPr>
        <p:spPr>
          <a:xfrm>
            <a:off x="3557588" y="4160114"/>
            <a:ext cx="2526580" cy="484632"/>
          </a:xfrm>
          <a:prstGeom prst="homePlate">
            <a:avLst/>
          </a:prstGeom>
          <a:solidFill>
            <a:schemeClr val="accent2">
              <a:lumMod val="60000"/>
              <a:lumOff val="40000"/>
            </a:schemeClr>
          </a:solidFill>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GB" dirty="0" smtClean="0">
                <a:solidFill>
                  <a:schemeClr val="tx1"/>
                </a:solidFill>
              </a:rPr>
              <a:t>History </a:t>
            </a:r>
            <a:endParaRPr lang="ar-IQ" dirty="0">
              <a:solidFill>
                <a:schemeClr val="tx1"/>
              </a:solidFill>
            </a:endParaRPr>
          </a:p>
        </p:txBody>
      </p:sp>
      <p:sp>
        <p:nvSpPr>
          <p:cNvPr id="16" name="Pentagon 15"/>
          <p:cNvSpPr/>
          <p:nvPr/>
        </p:nvSpPr>
        <p:spPr>
          <a:xfrm>
            <a:off x="3550768" y="5346924"/>
            <a:ext cx="2526580" cy="484632"/>
          </a:xfrm>
          <a:prstGeom prst="homePlate">
            <a:avLst/>
          </a:prstGeom>
          <a:solidFill>
            <a:schemeClr val="accent2">
              <a:lumMod val="60000"/>
              <a:lumOff val="40000"/>
            </a:schemeClr>
          </a:solidFill>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dirty="0" smtClean="0">
                <a:solidFill>
                  <a:schemeClr val="tx1"/>
                </a:solidFill>
              </a:rPr>
              <a:t>investigation</a:t>
            </a:r>
            <a:endParaRPr lang="ar-IQ" dirty="0">
              <a:solidFill>
                <a:schemeClr val="tx1"/>
              </a:solidFill>
            </a:endParaRPr>
          </a:p>
        </p:txBody>
      </p:sp>
      <p:sp>
        <p:nvSpPr>
          <p:cNvPr id="17" name="Pentagon 16"/>
          <p:cNvSpPr/>
          <p:nvPr/>
        </p:nvSpPr>
        <p:spPr>
          <a:xfrm>
            <a:off x="3557588" y="4735200"/>
            <a:ext cx="2526580" cy="484632"/>
          </a:xfrm>
          <a:prstGeom prst="homePlate">
            <a:avLst/>
          </a:prstGeom>
          <a:solidFill>
            <a:schemeClr val="accent2">
              <a:lumMod val="60000"/>
              <a:lumOff val="40000"/>
            </a:schemeClr>
          </a:solidFill>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dirty="0" smtClean="0">
                <a:solidFill>
                  <a:schemeClr val="tx1"/>
                </a:solidFill>
              </a:rPr>
              <a:t>Examination </a:t>
            </a:r>
            <a:endParaRPr lang="ar-IQ" dirty="0">
              <a:solidFill>
                <a:schemeClr val="tx1"/>
              </a:solidFill>
            </a:endParaRPr>
          </a:p>
        </p:txBody>
      </p:sp>
      <p:sp>
        <p:nvSpPr>
          <p:cNvPr id="15" name="Title 1"/>
          <p:cNvSpPr txBox="1">
            <a:spLocks/>
          </p:cNvSpPr>
          <p:nvPr/>
        </p:nvSpPr>
        <p:spPr>
          <a:xfrm>
            <a:off x="4535996" y="3212977"/>
            <a:ext cx="4539742" cy="749544"/>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pPr algn="ctr"/>
            <a:r>
              <a:rPr lang="en-US" sz="2400" b="1" dirty="0" smtClean="0">
                <a:solidFill>
                  <a:schemeClr val="tx1"/>
                </a:solidFill>
              </a:rPr>
              <a:t>Female cause of infertility  </a:t>
            </a:r>
            <a:endParaRPr lang="ar-IQ" sz="2400" b="1" dirty="0">
              <a:solidFill>
                <a:schemeClr val="tx1"/>
              </a:solidFill>
            </a:endParaRPr>
          </a:p>
        </p:txBody>
      </p:sp>
    </p:spTree>
    <p:extLst>
      <p:ext uri="{BB962C8B-B14F-4D97-AF65-F5344CB8AC3E}">
        <p14:creationId xmlns:p14="http://schemas.microsoft.com/office/powerpoint/2010/main" val="3584212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4690864" cy="792088"/>
          </a:xfrm>
          <a:solidFill>
            <a:schemeClr val="accent2">
              <a:lumMod val="60000"/>
              <a:lumOff val="40000"/>
            </a:schemeClr>
          </a:solidFill>
          <a:scene3d>
            <a:camera prst="orthographicFront"/>
            <a:lightRig rig="threePt" dir="t"/>
          </a:scene3d>
          <a:sp3d>
            <a:bevelT/>
          </a:sp3d>
        </p:spPr>
        <p:txBody>
          <a:bodyPr>
            <a:noAutofit/>
          </a:bodyPr>
          <a:lstStyle/>
          <a:p>
            <a:pPr lvl="0" rtl="0">
              <a:lnSpc>
                <a:spcPct val="115000"/>
              </a:lnSpc>
              <a:spcAft>
                <a:spcPts val="1000"/>
              </a:spcAft>
            </a:pPr>
            <a:r>
              <a:rPr lang="en-US" sz="3200" b="1" dirty="0" smtClean="0">
                <a:latin typeface="Calibri"/>
                <a:ea typeface="Calibri"/>
                <a:cs typeface="Calibri"/>
              </a:rPr>
              <a:t/>
            </a:r>
            <a:br>
              <a:rPr lang="en-US" sz="3200" b="1" dirty="0" smtClean="0">
                <a:latin typeface="Calibri"/>
                <a:ea typeface="Calibri"/>
                <a:cs typeface="Calibri"/>
              </a:rPr>
            </a:br>
            <a:r>
              <a:rPr lang="en-US" sz="3200" b="1" dirty="0" smtClean="0">
                <a:latin typeface="Calibri"/>
                <a:ea typeface="Calibri"/>
                <a:cs typeface="Calibri"/>
              </a:rPr>
              <a:t>History</a:t>
            </a:r>
            <a:r>
              <a:rPr lang="en-US" sz="3200" b="1" dirty="0">
                <a:latin typeface="Calibri"/>
                <a:ea typeface="Calibri"/>
                <a:cs typeface="Arial"/>
              </a:rPr>
              <a:t/>
            </a:r>
            <a:br>
              <a:rPr lang="en-US" sz="3200" b="1" dirty="0">
                <a:latin typeface="Calibri"/>
                <a:ea typeface="Calibri"/>
                <a:cs typeface="Arial"/>
              </a:rPr>
            </a:br>
            <a:endParaRPr lang="ar-IQ" sz="3200" b="1" dirty="0"/>
          </a:p>
        </p:txBody>
      </p:sp>
      <p:sp>
        <p:nvSpPr>
          <p:cNvPr id="3" name="Content Placeholder 2"/>
          <p:cNvSpPr>
            <a:spLocks noGrp="1"/>
          </p:cNvSpPr>
          <p:nvPr>
            <p:ph idx="1"/>
          </p:nvPr>
        </p:nvSpPr>
        <p:spPr>
          <a:xfrm>
            <a:off x="457200" y="1556792"/>
            <a:ext cx="8229600" cy="5017744"/>
          </a:xfrm>
          <a:solidFill>
            <a:schemeClr val="accent2">
              <a:lumMod val="20000"/>
              <a:lumOff val="80000"/>
            </a:schemeClr>
          </a:solidFill>
          <a:scene3d>
            <a:camera prst="orthographicFront"/>
            <a:lightRig rig="threePt" dir="t"/>
          </a:scene3d>
          <a:sp3d>
            <a:bevelT/>
          </a:sp3d>
        </p:spPr>
        <p:txBody>
          <a:bodyPr>
            <a:noAutofit/>
          </a:bodyPr>
          <a:lstStyle/>
          <a:p>
            <a:pPr marL="342900" lvl="0" indent="-342900" algn="just" rtl="0">
              <a:spcAft>
                <a:spcPts val="1000"/>
              </a:spcAft>
              <a:buFont typeface="Courier New"/>
              <a:buChar char="o"/>
            </a:pPr>
            <a:r>
              <a:rPr lang="en-US" sz="2000" dirty="0">
                <a:latin typeface="Calibri"/>
                <a:ea typeface="Calibri"/>
                <a:cs typeface="Calibri"/>
              </a:rPr>
              <a:t>Age </a:t>
            </a:r>
            <a:endParaRPr lang="en-US" sz="2000" dirty="0">
              <a:latin typeface="Calibri"/>
              <a:ea typeface="Calibri"/>
              <a:cs typeface="Arial"/>
            </a:endParaRPr>
          </a:p>
          <a:p>
            <a:pPr marL="342900" lvl="0" indent="-342900" algn="just" rtl="0">
              <a:spcAft>
                <a:spcPts val="1000"/>
              </a:spcAft>
              <a:buFont typeface="Courier New"/>
              <a:buChar char="o"/>
            </a:pPr>
            <a:r>
              <a:rPr lang="en-US" sz="2000" dirty="0">
                <a:latin typeface="Calibri"/>
                <a:ea typeface="Calibri"/>
                <a:cs typeface="Calibri"/>
              </a:rPr>
              <a:t>Type of infertility (primary , secondary)</a:t>
            </a:r>
            <a:endParaRPr lang="en-US" sz="2000" dirty="0">
              <a:latin typeface="Calibri"/>
              <a:ea typeface="Calibri"/>
              <a:cs typeface="Arial"/>
            </a:endParaRPr>
          </a:p>
          <a:p>
            <a:pPr marL="342900" lvl="0" indent="-342900" algn="just" rtl="0">
              <a:spcAft>
                <a:spcPts val="1000"/>
              </a:spcAft>
              <a:buFont typeface="Courier New"/>
              <a:buChar char="o"/>
            </a:pPr>
            <a:r>
              <a:rPr lang="en-US" sz="2000" dirty="0">
                <a:latin typeface="Calibri"/>
                <a:ea typeface="Calibri"/>
                <a:cs typeface="Calibri"/>
              </a:rPr>
              <a:t>Duration of infertility </a:t>
            </a:r>
            <a:endParaRPr lang="en-US" sz="2000" dirty="0">
              <a:latin typeface="Calibri"/>
              <a:ea typeface="Calibri"/>
              <a:cs typeface="Arial"/>
            </a:endParaRPr>
          </a:p>
          <a:p>
            <a:pPr marL="342900" lvl="0" indent="-342900" algn="just" rtl="0">
              <a:spcAft>
                <a:spcPts val="1000"/>
              </a:spcAft>
              <a:buFont typeface="Courier New"/>
              <a:buChar char="o"/>
            </a:pPr>
            <a:r>
              <a:rPr lang="en-US" sz="2000" dirty="0">
                <a:latin typeface="Calibri"/>
                <a:ea typeface="Calibri"/>
                <a:cs typeface="Calibri"/>
              </a:rPr>
              <a:t>Menstrual history (cycle length and characteristics)</a:t>
            </a:r>
            <a:endParaRPr lang="en-US" sz="2000" dirty="0">
              <a:latin typeface="Calibri"/>
              <a:ea typeface="Calibri"/>
              <a:cs typeface="Arial"/>
            </a:endParaRPr>
          </a:p>
          <a:p>
            <a:pPr marL="342900" lvl="0" indent="-342900" algn="just" rtl="0">
              <a:spcAft>
                <a:spcPts val="1000"/>
              </a:spcAft>
              <a:buFont typeface="Courier New"/>
              <a:buChar char="o"/>
            </a:pPr>
            <a:r>
              <a:rPr lang="en-US" sz="2000" dirty="0">
                <a:latin typeface="Calibri"/>
                <a:ea typeface="Calibri"/>
                <a:cs typeface="Calibri"/>
              </a:rPr>
              <a:t>Dysmenorrhea ( primary , secondary )</a:t>
            </a:r>
            <a:endParaRPr lang="en-US" sz="2000" dirty="0">
              <a:latin typeface="Calibri"/>
              <a:ea typeface="Calibri"/>
              <a:cs typeface="Arial"/>
            </a:endParaRPr>
          </a:p>
          <a:p>
            <a:pPr marL="342900" lvl="0" indent="-342900" algn="just" rtl="0">
              <a:spcAft>
                <a:spcPts val="1000"/>
              </a:spcAft>
              <a:buFont typeface="Courier New"/>
              <a:buChar char="o"/>
            </a:pPr>
            <a:r>
              <a:rPr lang="en-US" sz="2000" dirty="0">
                <a:latin typeface="Calibri"/>
                <a:ea typeface="Calibri"/>
                <a:cs typeface="Calibri"/>
              </a:rPr>
              <a:t>Dyspareunia ( superficial , deep )</a:t>
            </a:r>
            <a:endParaRPr lang="en-US" sz="2000" dirty="0">
              <a:latin typeface="Calibri"/>
              <a:ea typeface="Calibri"/>
              <a:cs typeface="Arial"/>
            </a:endParaRPr>
          </a:p>
          <a:p>
            <a:pPr marL="342900" lvl="0" indent="-342900" algn="just" rtl="0">
              <a:spcAft>
                <a:spcPts val="1000"/>
              </a:spcAft>
              <a:buFont typeface="Courier New"/>
              <a:buChar char="o"/>
            </a:pPr>
            <a:r>
              <a:rPr lang="en-US" sz="2000" dirty="0">
                <a:latin typeface="Calibri"/>
                <a:ea typeface="Calibri"/>
                <a:cs typeface="Calibri"/>
              </a:rPr>
              <a:t>Discharge ( STD , PID , abnormal pap smear )</a:t>
            </a:r>
            <a:endParaRPr lang="en-US" sz="2000" dirty="0">
              <a:latin typeface="Calibri"/>
              <a:ea typeface="Calibri"/>
              <a:cs typeface="Arial"/>
            </a:endParaRPr>
          </a:p>
          <a:p>
            <a:pPr marL="342900" lvl="0" indent="-342900" algn="just" rtl="0">
              <a:spcAft>
                <a:spcPts val="1000"/>
              </a:spcAft>
              <a:buFont typeface="Courier New"/>
              <a:buChar char="o"/>
            </a:pPr>
            <a:r>
              <a:rPr lang="en-US" sz="2000" dirty="0">
                <a:latin typeface="Calibri"/>
                <a:ea typeface="Calibri"/>
                <a:cs typeface="Calibri"/>
              </a:rPr>
              <a:t>Drugs  ( Ovulation induction , Contraception  , antidepressant  ,steroids, anti- psychotic, antiemetic)  </a:t>
            </a:r>
            <a:endParaRPr lang="en-US" sz="2000" dirty="0">
              <a:latin typeface="Calibri"/>
              <a:ea typeface="Calibri"/>
              <a:cs typeface="Arial"/>
            </a:endParaRPr>
          </a:p>
          <a:p>
            <a:pPr marL="342900" lvl="0" indent="-342900" algn="just" rtl="0">
              <a:spcAft>
                <a:spcPts val="1000"/>
              </a:spcAft>
              <a:buFont typeface="Courier New"/>
              <a:buChar char="o"/>
            </a:pPr>
            <a:r>
              <a:rPr lang="en-US" sz="2000" dirty="0">
                <a:latin typeface="Calibri"/>
                <a:ea typeface="Calibri"/>
                <a:cs typeface="Calibri"/>
              </a:rPr>
              <a:t>Sexual history, including sexual dysfunction and frequency of coitus.</a:t>
            </a:r>
            <a:endParaRPr lang="en-US" sz="2000" dirty="0">
              <a:latin typeface="Calibri"/>
              <a:ea typeface="Calibri"/>
              <a:cs typeface="Arial"/>
            </a:endParaRPr>
          </a:p>
          <a:p>
            <a:pPr marL="109728" indent="0" algn="just" rtl="0">
              <a:lnSpc>
                <a:spcPct val="120000"/>
              </a:lnSpc>
              <a:buNone/>
            </a:pPr>
            <a:endParaRPr lang="en-US" sz="1800" dirty="0"/>
          </a:p>
        </p:txBody>
      </p:sp>
    </p:spTree>
    <p:extLst>
      <p:ext uri="{BB962C8B-B14F-4D97-AF65-F5344CB8AC3E}">
        <p14:creationId xmlns:p14="http://schemas.microsoft.com/office/powerpoint/2010/main" val="2371720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4690864" cy="792088"/>
          </a:xfrm>
          <a:solidFill>
            <a:schemeClr val="accent2">
              <a:lumMod val="60000"/>
              <a:lumOff val="40000"/>
            </a:schemeClr>
          </a:solidFill>
          <a:scene3d>
            <a:camera prst="orthographicFront"/>
            <a:lightRig rig="threePt" dir="t"/>
          </a:scene3d>
          <a:sp3d>
            <a:bevelT/>
          </a:sp3d>
        </p:spPr>
        <p:txBody>
          <a:bodyPr>
            <a:noAutofit/>
          </a:bodyPr>
          <a:lstStyle/>
          <a:p>
            <a:pPr lvl="0" rtl="0">
              <a:lnSpc>
                <a:spcPct val="115000"/>
              </a:lnSpc>
              <a:spcAft>
                <a:spcPts val="1000"/>
              </a:spcAft>
            </a:pPr>
            <a:r>
              <a:rPr lang="en-US" sz="3200" b="1" dirty="0" smtClean="0">
                <a:latin typeface="Calibri"/>
                <a:ea typeface="Calibri"/>
                <a:cs typeface="Calibri"/>
              </a:rPr>
              <a:t/>
            </a:r>
            <a:br>
              <a:rPr lang="en-US" sz="3200" b="1" dirty="0" smtClean="0">
                <a:latin typeface="Calibri"/>
                <a:ea typeface="Calibri"/>
                <a:cs typeface="Calibri"/>
              </a:rPr>
            </a:br>
            <a:r>
              <a:rPr lang="en-US" sz="3200" b="1" dirty="0" smtClean="0">
                <a:latin typeface="Calibri"/>
                <a:ea typeface="Calibri"/>
                <a:cs typeface="Calibri"/>
              </a:rPr>
              <a:t>History</a:t>
            </a:r>
            <a:r>
              <a:rPr lang="en-US" sz="3200" dirty="0">
                <a:latin typeface="Calibri"/>
                <a:ea typeface="Calibri"/>
                <a:cs typeface="Arial"/>
              </a:rPr>
              <a:t/>
            </a:r>
            <a:br>
              <a:rPr lang="en-US" sz="3200" dirty="0">
                <a:latin typeface="Calibri"/>
                <a:ea typeface="Calibri"/>
                <a:cs typeface="Arial"/>
              </a:rPr>
            </a:br>
            <a:endParaRPr lang="ar-IQ" sz="3200" b="1" dirty="0"/>
          </a:p>
        </p:txBody>
      </p:sp>
      <p:sp>
        <p:nvSpPr>
          <p:cNvPr id="3" name="Content Placeholder 2"/>
          <p:cNvSpPr>
            <a:spLocks noGrp="1"/>
          </p:cNvSpPr>
          <p:nvPr>
            <p:ph idx="1"/>
          </p:nvPr>
        </p:nvSpPr>
        <p:spPr>
          <a:xfrm>
            <a:off x="457200" y="1556792"/>
            <a:ext cx="8229600" cy="5017744"/>
          </a:xfrm>
          <a:solidFill>
            <a:schemeClr val="accent2">
              <a:lumMod val="20000"/>
              <a:lumOff val="80000"/>
            </a:schemeClr>
          </a:solidFill>
          <a:scene3d>
            <a:camera prst="orthographicFront"/>
            <a:lightRig rig="threePt" dir="t"/>
          </a:scene3d>
          <a:sp3d>
            <a:bevelT/>
          </a:sp3d>
        </p:spPr>
        <p:txBody>
          <a:bodyPr>
            <a:noAutofit/>
          </a:bodyPr>
          <a:lstStyle/>
          <a:p>
            <a:pPr marL="342900" lvl="0" indent="-342900" algn="just" rtl="0">
              <a:spcAft>
                <a:spcPts val="1000"/>
              </a:spcAft>
              <a:buFont typeface="Courier New"/>
              <a:buChar char="o"/>
            </a:pPr>
            <a:r>
              <a:rPr lang="en-US" sz="2000" dirty="0">
                <a:latin typeface="Calibri"/>
                <a:ea typeface="Calibri"/>
                <a:cs typeface="Calibri"/>
              </a:rPr>
              <a:t>Obstetric history: </a:t>
            </a:r>
            <a:endParaRPr lang="en-US" sz="2000" dirty="0">
              <a:latin typeface="Calibri"/>
              <a:ea typeface="Calibri"/>
              <a:cs typeface="Arial"/>
            </a:endParaRPr>
          </a:p>
          <a:p>
            <a:pPr marL="342900" lvl="0" indent="-342900" algn="just" rtl="0">
              <a:spcAft>
                <a:spcPts val="1000"/>
              </a:spcAft>
              <a:buFont typeface="Wingdings"/>
              <a:buChar char=""/>
            </a:pPr>
            <a:r>
              <a:rPr lang="en-US" sz="2000" dirty="0">
                <a:latin typeface="Calibri"/>
                <a:ea typeface="Calibri"/>
                <a:cs typeface="Calibri"/>
              </a:rPr>
              <a:t>Type of conception(spontaneous/assisted)</a:t>
            </a:r>
            <a:endParaRPr lang="en-US" sz="2000" dirty="0">
              <a:latin typeface="Calibri"/>
              <a:ea typeface="Calibri"/>
              <a:cs typeface="Arial"/>
            </a:endParaRPr>
          </a:p>
          <a:p>
            <a:pPr marL="342900" lvl="0" indent="-342900" algn="just" rtl="0">
              <a:spcAft>
                <a:spcPts val="1000"/>
              </a:spcAft>
              <a:buFont typeface="Wingdings"/>
              <a:buChar char=""/>
            </a:pPr>
            <a:r>
              <a:rPr lang="en-US" sz="2000" dirty="0">
                <a:latin typeface="Calibri"/>
                <a:ea typeface="Calibri"/>
                <a:cs typeface="Calibri"/>
              </a:rPr>
              <a:t>Parity (NVD/CS, History of PPH, Postpartum sepsis)</a:t>
            </a:r>
            <a:endParaRPr lang="en-US" sz="2000" dirty="0">
              <a:latin typeface="Calibri"/>
              <a:ea typeface="Calibri"/>
              <a:cs typeface="Arial"/>
            </a:endParaRPr>
          </a:p>
          <a:p>
            <a:pPr marL="342900" lvl="0" indent="-342900" algn="just" rtl="0">
              <a:spcAft>
                <a:spcPts val="1000"/>
              </a:spcAft>
              <a:buFont typeface="Wingdings"/>
              <a:buChar char=""/>
            </a:pPr>
            <a:r>
              <a:rPr lang="en-US" sz="2000" dirty="0">
                <a:latin typeface="Calibri"/>
                <a:ea typeface="Calibri"/>
                <a:cs typeface="Calibri"/>
              </a:rPr>
              <a:t>Abortion(time ,type, with or without curettage)  </a:t>
            </a:r>
            <a:endParaRPr lang="en-US" sz="2000" dirty="0">
              <a:latin typeface="Calibri"/>
              <a:ea typeface="Calibri"/>
              <a:cs typeface="Arial"/>
            </a:endParaRPr>
          </a:p>
          <a:p>
            <a:pPr marL="342900" lvl="0" indent="-342900" algn="just" rtl="0">
              <a:spcAft>
                <a:spcPts val="1000"/>
              </a:spcAft>
              <a:buFont typeface="Courier New"/>
              <a:buChar char="o"/>
            </a:pPr>
            <a:r>
              <a:rPr lang="en-US" sz="2000" dirty="0">
                <a:latin typeface="Calibri"/>
                <a:ea typeface="Calibri"/>
                <a:cs typeface="Calibri"/>
              </a:rPr>
              <a:t>Medical history and medication : fitness &amp; safety of pregnancy</a:t>
            </a:r>
            <a:endParaRPr lang="en-US" sz="2000" dirty="0">
              <a:latin typeface="Calibri"/>
              <a:ea typeface="Calibri"/>
              <a:cs typeface="Arial"/>
            </a:endParaRPr>
          </a:p>
          <a:p>
            <a:pPr marL="342900" lvl="0" indent="-342900" algn="just" rtl="0">
              <a:spcAft>
                <a:spcPts val="1000"/>
              </a:spcAft>
              <a:buFont typeface="Courier New"/>
              <a:buChar char="o"/>
            </a:pPr>
            <a:r>
              <a:rPr lang="en-US" sz="2000" dirty="0">
                <a:latin typeface="Calibri"/>
                <a:ea typeface="Calibri"/>
                <a:cs typeface="Calibri"/>
              </a:rPr>
              <a:t>Surgical history (pelvic surgery, health defining surgery as cardiac disease, etc.)  </a:t>
            </a:r>
            <a:endParaRPr lang="en-US" sz="2000" dirty="0">
              <a:latin typeface="Calibri"/>
              <a:ea typeface="Calibri"/>
              <a:cs typeface="Arial"/>
            </a:endParaRPr>
          </a:p>
          <a:p>
            <a:pPr marL="342900" lvl="0" indent="-342900" algn="just" rtl="0">
              <a:spcAft>
                <a:spcPts val="1000"/>
              </a:spcAft>
              <a:buFont typeface="Courier New"/>
              <a:buChar char="o"/>
            </a:pPr>
            <a:r>
              <a:rPr lang="en-US" sz="2000" dirty="0">
                <a:latin typeface="Calibri"/>
                <a:ea typeface="Calibri"/>
                <a:cs typeface="Calibri"/>
              </a:rPr>
              <a:t>Hereditary history, including family members with infertility, birth defects, genetic mutations, or intellectual disability. Women with fragile X pre-mutation may develop premature ovarian failure, while males may have learning problems, developmental delay, or autistic features.</a:t>
            </a:r>
            <a:endParaRPr lang="en-US" sz="2000" dirty="0">
              <a:latin typeface="Calibri"/>
              <a:ea typeface="Calibri"/>
              <a:cs typeface="Arial"/>
            </a:endParaRPr>
          </a:p>
          <a:p>
            <a:pPr marL="109728" indent="0" algn="just" rtl="0">
              <a:lnSpc>
                <a:spcPct val="120000"/>
              </a:lnSpc>
              <a:buNone/>
            </a:pPr>
            <a:endParaRPr lang="en-US" sz="1800" dirty="0"/>
          </a:p>
        </p:txBody>
      </p:sp>
    </p:spTree>
    <p:extLst>
      <p:ext uri="{BB962C8B-B14F-4D97-AF65-F5344CB8AC3E}">
        <p14:creationId xmlns:p14="http://schemas.microsoft.com/office/powerpoint/2010/main" val="32235502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4690864" cy="792088"/>
          </a:xfrm>
          <a:solidFill>
            <a:schemeClr val="accent2">
              <a:lumMod val="60000"/>
              <a:lumOff val="40000"/>
            </a:schemeClr>
          </a:solidFill>
          <a:scene3d>
            <a:camera prst="orthographicFront"/>
            <a:lightRig rig="threePt" dir="t"/>
          </a:scene3d>
          <a:sp3d>
            <a:bevelT/>
          </a:sp3d>
        </p:spPr>
        <p:txBody>
          <a:bodyPr>
            <a:noAutofit/>
          </a:bodyPr>
          <a:lstStyle/>
          <a:p>
            <a:pPr lvl="0" rtl="0">
              <a:lnSpc>
                <a:spcPct val="115000"/>
              </a:lnSpc>
              <a:spcAft>
                <a:spcPts val="1000"/>
              </a:spcAft>
            </a:pPr>
            <a:r>
              <a:rPr lang="en-US" sz="3200" b="1" dirty="0" smtClean="0">
                <a:latin typeface="Calibri"/>
                <a:ea typeface="Calibri"/>
                <a:cs typeface="Calibri"/>
              </a:rPr>
              <a:t/>
            </a:r>
            <a:br>
              <a:rPr lang="en-US" sz="3200" b="1" dirty="0" smtClean="0">
                <a:latin typeface="Calibri"/>
                <a:ea typeface="Calibri"/>
                <a:cs typeface="Calibri"/>
              </a:rPr>
            </a:br>
            <a:r>
              <a:rPr lang="en-US" sz="3200" b="1" dirty="0" smtClean="0">
                <a:latin typeface="Calibri"/>
                <a:ea typeface="Calibri"/>
                <a:cs typeface="Calibri"/>
              </a:rPr>
              <a:t>History</a:t>
            </a:r>
            <a:r>
              <a:rPr lang="en-US" sz="3200" dirty="0">
                <a:latin typeface="Calibri"/>
                <a:ea typeface="Calibri"/>
                <a:cs typeface="Arial"/>
              </a:rPr>
              <a:t/>
            </a:r>
            <a:br>
              <a:rPr lang="en-US" sz="3200" dirty="0">
                <a:latin typeface="Calibri"/>
                <a:ea typeface="Calibri"/>
                <a:cs typeface="Arial"/>
              </a:rPr>
            </a:br>
            <a:endParaRPr lang="ar-IQ" sz="3200" b="1" dirty="0"/>
          </a:p>
        </p:txBody>
      </p:sp>
      <p:sp>
        <p:nvSpPr>
          <p:cNvPr id="3" name="Content Placeholder 2"/>
          <p:cNvSpPr>
            <a:spLocks noGrp="1"/>
          </p:cNvSpPr>
          <p:nvPr>
            <p:ph idx="1"/>
          </p:nvPr>
        </p:nvSpPr>
        <p:spPr>
          <a:xfrm>
            <a:off x="457200" y="1556792"/>
            <a:ext cx="8229600" cy="5017744"/>
          </a:xfrm>
          <a:solidFill>
            <a:schemeClr val="accent2">
              <a:lumMod val="20000"/>
              <a:lumOff val="80000"/>
            </a:schemeClr>
          </a:solidFill>
          <a:scene3d>
            <a:camera prst="orthographicFront"/>
            <a:lightRig rig="threePt" dir="t"/>
          </a:scene3d>
          <a:sp3d>
            <a:bevelT/>
          </a:sp3d>
        </p:spPr>
        <p:txBody>
          <a:bodyPr>
            <a:noAutofit/>
          </a:bodyPr>
          <a:lstStyle/>
          <a:p>
            <a:pPr marL="342900" lvl="0" indent="-342900" algn="just" rtl="0">
              <a:lnSpc>
                <a:spcPct val="115000"/>
              </a:lnSpc>
              <a:spcAft>
                <a:spcPts val="1000"/>
              </a:spcAft>
              <a:buFont typeface="Courier New"/>
              <a:buChar char="o"/>
            </a:pPr>
            <a:r>
              <a:rPr lang="en-US" sz="2000" dirty="0" smtClean="0">
                <a:latin typeface="Calibri"/>
                <a:ea typeface="Calibri"/>
                <a:cs typeface="Calibri"/>
              </a:rPr>
              <a:t>Personal </a:t>
            </a:r>
            <a:r>
              <a:rPr lang="en-US" sz="2000" dirty="0">
                <a:latin typeface="Calibri"/>
                <a:ea typeface="Calibri"/>
                <a:cs typeface="Calibri"/>
              </a:rPr>
              <a:t>and lifestyle history including </a:t>
            </a:r>
            <a:endParaRPr lang="en-US" sz="2000" dirty="0">
              <a:latin typeface="Calibri"/>
              <a:ea typeface="Calibri"/>
              <a:cs typeface="Arial"/>
            </a:endParaRPr>
          </a:p>
          <a:p>
            <a:pPr marL="342900" lvl="0" indent="-342900" algn="just" rtl="0">
              <a:lnSpc>
                <a:spcPct val="115000"/>
              </a:lnSpc>
              <a:spcAft>
                <a:spcPts val="1000"/>
              </a:spcAft>
              <a:buFont typeface="Wingdings"/>
              <a:buChar char=""/>
            </a:pPr>
            <a:r>
              <a:rPr lang="en-US" sz="2000" dirty="0">
                <a:latin typeface="Calibri"/>
                <a:ea typeface="Calibri"/>
                <a:cs typeface="Calibri"/>
              </a:rPr>
              <a:t>Address because of its importance in the follow up</a:t>
            </a:r>
            <a:r>
              <a:rPr lang="ar-IQ" sz="2000" dirty="0">
                <a:latin typeface="Calibri"/>
                <a:ea typeface="Calibri"/>
                <a:cs typeface="Calibri"/>
              </a:rPr>
              <a:t>.</a:t>
            </a:r>
            <a:endParaRPr lang="en-US" sz="2000" dirty="0">
              <a:latin typeface="Calibri"/>
              <a:ea typeface="Calibri"/>
              <a:cs typeface="Arial"/>
            </a:endParaRPr>
          </a:p>
          <a:p>
            <a:pPr marL="342900" lvl="0" indent="-342900" algn="just" rtl="0">
              <a:lnSpc>
                <a:spcPct val="115000"/>
              </a:lnSpc>
              <a:spcAft>
                <a:spcPts val="1000"/>
              </a:spcAft>
              <a:buFont typeface="Wingdings"/>
              <a:buChar char=""/>
            </a:pPr>
            <a:r>
              <a:rPr lang="en-US" sz="2000" dirty="0">
                <a:latin typeface="Calibri"/>
                <a:ea typeface="Calibri"/>
                <a:cs typeface="Calibri"/>
              </a:rPr>
              <a:t>Occupation</a:t>
            </a:r>
            <a:endParaRPr lang="en-US" sz="2000" dirty="0">
              <a:latin typeface="Calibri"/>
              <a:ea typeface="Calibri"/>
              <a:cs typeface="Arial"/>
            </a:endParaRPr>
          </a:p>
          <a:p>
            <a:pPr marL="342900" lvl="0" indent="-342900" algn="just" rtl="0">
              <a:lnSpc>
                <a:spcPct val="115000"/>
              </a:lnSpc>
              <a:spcAft>
                <a:spcPts val="1000"/>
              </a:spcAft>
              <a:buFont typeface="Wingdings"/>
              <a:buChar char=""/>
            </a:pPr>
            <a:r>
              <a:rPr lang="en-US" sz="2000" dirty="0">
                <a:latin typeface="Calibri"/>
                <a:ea typeface="Calibri"/>
                <a:cs typeface="Calibri"/>
              </a:rPr>
              <a:t>Exercise</a:t>
            </a:r>
            <a:endParaRPr lang="en-US" sz="2000" dirty="0">
              <a:latin typeface="Calibri"/>
              <a:ea typeface="Calibri"/>
              <a:cs typeface="Arial"/>
            </a:endParaRPr>
          </a:p>
          <a:p>
            <a:pPr marL="342900" lvl="0" indent="-342900" algn="just" rtl="0">
              <a:lnSpc>
                <a:spcPct val="115000"/>
              </a:lnSpc>
              <a:spcAft>
                <a:spcPts val="1000"/>
              </a:spcAft>
              <a:buFont typeface="Wingdings"/>
              <a:buChar char=""/>
            </a:pPr>
            <a:r>
              <a:rPr lang="en-US" sz="2000" dirty="0">
                <a:latin typeface="Calibri"/>
                <a:ea typeface="Calibri"/>
                <a:cs typeface="Calibri"/>
              </a:rPr>
              <a:t>Stress</a:t>
            </a:r>
            <a:endParaRPr lang="en-US" sz="2000" dirty="0">
              <a:latin typeface="Calibri"/>
              <a:ea typeface="Calibri"/>
              <a:cs typeface="Arial"/>
            </a:endParaRPr>
          </a:p>
          <a:p>
            <a:pPr marL="342900" lvl="0" indent="-342900" algn="just" rtl="0">
              <a:lnSpc>
                <a:spcPct val="115000"/>
              </a:lnSpc>
              <a:spcAft>
                <a:spcPts val="1000"/>
              </a:spcAft>
              <a:buFont typeface="Wingdings"/>
              <a:buChar char=""/>
            </a:pPr>
            <a:r>
              <a:rPr lang="en-US" sz="2000" dirty="0">
                <a:latin typeface="Calibri"/>
                <a:ea typeface="Calibri"/>
                <a:cs typeface="Calibri"/>
              </a:rPr>
              <a:t>Dieting/changes in weight</a:t>
            </a:r>
            <a:endParaRPr lang="en-US" sz="2000" dirty="0">
              <a:latin typeface="Calibri"/>
              <a:ea typeface="Calibri"/>
              <a:cs typeface="Arial"/>
            </a:endParaRPr>
          </a:p>
          <a:p>
            <a:pPr marL="342900" lvl="0" indent="-342900" algn="just" rtl="0">
              <a:lnSpc>
                <a:spcPct val="115000"/>
              </a:lnSpc>
              <a:spcAft>
                <a:spcPts val="1000"/>
              </a:spcAft>
              <a:buFont typeface="Wingdings"/>
              <a:buChar char=""/>
            </a:pPr>
            <a:r>
              <a:rPr lang="en-US" sz="2000" dirty="0">
                <a:latin typeface="Calibri"/>
                <a:ea typeface="Calibri"/>
                <a:cs typeface="Calibri"/>
              </a:rPr>
              <a:t>Smoking and alcohol use.</a:t>
            </a:r>
            <a:endParaRPr lang="en-US" sz="2000" dirty="0">
              <a:latin typeface="Calibri"/>
              <a:ea typeface="Calibri"/>
              <a:cs typeface="Arial"/>
            </a:endParaRPr>
          </a:p>
          <a:p>
            <a:pPr marL="342900" lvl="0" indent="-342900" algn="just" rtl="0">
              <a:lnSpc>
                <a:spcPct val="115000"/>
              </a:lnSpc>
              <a:spcAft>
                <a:spcPts val="1000"/>
              </a:spcAft>
              <a:buFont typeface="Courier New" pitchFamily="49" charset="0"/>
              <a:buChar char="o"/>
            </a:pPr>
            <a:r>
              <a:rPr lang="en-US" sz="2000" dirty="0" smtClean="0">
                <a:latin typeface="Calibri"/>
                <a:ea typeface="Calibri"/>
                <a:cs typeface="Calibri"/>
              </a:rPr>
              <a:t>Review of all the investigation and previous treatment given for her to enhance fertility.</a:t>
            </a:r>
          </a:p>
          <a:p>
            <a:pPr marL="0" lvl="0" indent="0" algn="just" rtl="0">
              <a:lnSpc>
                <a:spcPct val="115000"/>
              </a:lnSpc>
              <a:spcAft>
                <a:spcPts val="1000"/>
              </a:spcAft>
              <a:buNone/>
            </a:pPr>
            <a:endParaRPr lang="en-US" sz="1600" dirty="0">
              <a:latin typeface="Calibri"/>
              <a:ea typeface="Calibri"/>
              <a:cs typeface="Arial"/>
            </a:endParaRPr>
          </a:p>
        </p:txBody>
      </p:sp>
    </p:spTree>
    <p:extLst>
      <p:ext uri="{BB962C8B-B14F-4D97-AF65-F5344CB8AC3E}">
        <p14:creationId xmlns:p14="http://schemas.microsoft.com/office/powerpoint/2010/main" val="3165309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76672"/>
            <a:ext cx="4690864" cy="792088"/>
          </a:xfrm>
          <a:solidFill>
            <a:schemeClr val="accent2">
              <a:lumMod val="60000"/>
              <a:lumOff val="40000"/>
            </a:schemeClr>
          </a:solidFill>
          <a:scene3d>
            <a:camera prst="orthographicFront"/>
            <a:lightRig rig="threePt" dir="t"/>
          </a:scene3d>
          <a:sp3d>
            <a:bevelT/>
          </a:sp3d>
        </p:spPr>
        <p:txBody>
          <a:bodyPr>
            <a:noAutofit/>
          </a:bodyPr>
          <a:lstStyle/>
          <a:p>
            <a:pPr lvl="0" algn="just" rtl="0">
              <a:lnSpc>
                <a:spcPct val="115000"/>
              </a:lnSpc>
              <a:spcAft>
                <a:spcPts val="1000"/>
              </a:spcAft>
            </a:pPr>
            <a:r>
              <a:rPr lang="en-US" sz="3200" b="1" dirty="0">
                <a:latin typeface="Calibri"/>
                <a:ea typeface="Calibri"/>
                <a:cs typeface="Calibri"/>
              </a:rPr>
              <a:t>Examination</a:t>
            </a:r>
            <a:endParaRPr lang="en-US" sz="2800" dirty="0">
              <a:effectLst/>
              <a:latin typeface="Calibri"/>
              <a:ea typeface="Calibri"/>
              <a:cs typeface="Arial"/>
            </a:endParaRPr>
          </a:p>
        </p:txBody>
      </p:sp>
      <p:sp>
        <p:nvSpPr>
          <p:cNvPr id="3" name="Content Placeholder 2"/>
          <p:cNvSpPr>
            <a:spLocks noGrp="1"/>
          </p:cNvSpPr>
          <p:nvPr>
            <p:ph idx="1"/>
          </p:nvPr>
        </p:nvSpPr>
        <p:spPr>
          <a:xfrm>
            <a:off x="107504" y="1340768"/>
            <a:ext cx="8856984" cy="5400600"/>
          </a:xfrm>
          <a:solidFill>
            <a:schemeClr val="accent2">
              <a:lumMod val="20000"/>
              <a:lumOff val="80000"/>
            </a:schemeClr>
          </a:solidFill>
          <a:scene3d>
            <a:camera prst="orthographicFront"/>
            <a:lightRig rig="threePt" dir="t"/>
          </a:scene3d>
          <a:sp3d>
            <a:bevelT/>
          </a:sp3d>
        </p:spPr>
        <p:txBody>
          <a:bodyPr>
            <a:noAutofit/>
          </a:bodyPr>
          <a:lstStyle/>
          <a:p>
            <a:pPr marL="342900" lvl="0" indent="-342900" algn="just" rtl="0">
              <a:spcAft>
                <a:spcPts val="1000"/>
              </a:spcAft>
              <a:buFont typeface="Courier New"/>
              <a:buChar char="o"/>
            </a:pPr>
            <a:r>
              <a:rPr lang="en-US" sz="1800" dirty="0">
                <a:latin typeface="Calibri"/>
                <a:ea typeface="Calibri"/>
                <a:cs typeface="Calibri"/>
              </a:rPr>
              <a:t>BMI and general built</a:t>
            </a:r>
            <a:endParaRPr lang="en-US" sz="1600" dirty="0">
              <a:latin typeface="Calibri"/>
              <a:ea typeface="Calibri"/>
              <a:cs typeface="Arial"/>
            </a:endParaRPr>
          </a:p>
          <a:p>
            <a:pPr marL="342900" lvl="0" indent="-342900" algn="just" rtl="0">
              <a:spcAft>
                <a:spcPts val="1000"/>
              </a:spcAft>
              <a:buFont typeface="Courier New"/>
              <a:buChar char="o"/>
            </a:pPr>
            <a:r>
              <a:rPr lang="en-US" sz="1800" dirty="0">
                <a:latin typeface="Calibri"/>
                <a:ea typeface="Calibri"/>
                <a:cs typeface="Calibri"/>
              </a:rPr>
              <a:t>Secondary sexual characters </a:t>
            </a:r>
            <a:endParaRPr lang="en-US" sz="1600" dirty="0">
              <a:latin typeface="Calibri"/>
              <a:ea typeface="Calibri"/>
              <a:cs typeface="Arial"/>
            </a:endParaRPr>
          </a:p>
          <a:p>
            <a:pPr marL="342900" lvl="0" indent="-342900" algn="just" rtl="0">
              <a:spcAft>
                <a:spcPts val="1000"/>
              </a:spcAft>
              <a:buFont typeface="Courier New"/>
              <a:buChar char="o"/>
            </a:pPr>
            <a:r>
              <a:rPr lang="en-US" sz="1800" dirty="0">
                <a:latin typeface="Calibri"/>
                <a:ea typeface="Calibri"/>
                <a:cs typeface="Calibri"/>
              </a:rPr>
              <a:t>Signs of androgen excess (hirsutism, acne, male pattern baldness, Virilization</a:t>
            </a:r>
            <a:endParaRPr lang="en-US" sz="1600" dirty="0">
              <a:latin typeface="Calibri"/>
              <a:ea typeface="Calibri"/>
              <a:cs typeface="Arial"/>
            </a:endParaRPr>
          </a:p>
          <a:p>
            <a:pPr marL="342900" lvl="0" indent="-342900" algn="just" rtl="0">
              <a:spcAft>
                <a:spcPts val="1000"/>
              </a:spcAft>
              <a:buFont typeface="Courier New"/>
              <a:buChar char="o"/>
            </a:pPr>
            <a:r>
              <a:rPr lang="en-US" sz="1800" dirty="0">
                <a:latin typeface="Calibri"/>
                <a:ea typeface="Calibri"/>
                <a:cs typeface="Calibri"/>
              </a:rPr>
              <a:t>Endocrine disorders as thyroid gland examination and acromegaly </a:t>
            </a:r>
            <a:endParaRPr lang="en-US" sz="1600" dirty="0">
              <a:latin typeface="Calibri"/>
              <a:ea typeface="Calibri"/>
              <a:cs typeface="Arial"/>
            </a:endParaRPr>
          </a:p>
          <a:p>
            <a:pPr marL="342900" lvl="0" indent="-342900" algn="just" rtl="0">
              <a:spcAft>
                <a:spcPts val="1000"/>
              </a:spcAft>
              <a:buFont typeface="Courier New"/>
              <a:buChar char="o"/>
            </a:pPr>
            <a:r>
              <a:rPr lang="en-US" sz="1800" dirty="0">
                <a:latin typeface="Calibri"/>
                <a:ea typeface="Calibri"/>
                <a:cs typeface="Calibri"/>
              </a:rPr>
              <a:t>Galactorroeaha</a:t>
            </a:r>
            <a:r>
              <a:rPr lang="en-US" sz="1600" dirty="0">
                <a:latin typeface="Calibri"/>
                <a:ea typeface="Calibri"/>
                <a:cs typeface="Arial"/>
              </a:rPr>
              <a:t> </a:t>
            </a:r>
            <a:r>
              <a:rPr lang="en-US" sz="1800" dirty="0">
                <a:latin typeface="Calibri"/>
                <a:ea typeface="Calibri"/>
                <a:cs typeface="Calibri"/>
              </a:rPr>
              <a:t>(must not be stimulated or physically expressed by doctor)</a:t>
            </a:r>
            <a:endParaRPr lang="en-US" sz="1600" dirty="0">
              <a:latin typeface="Calibri"/>
              <a:ea typeface="Calibri"/>
              <a:cs typeface="Arial"/>
            </a:endParaRPr>
          </a:p>
          <a:p>
            <a:pPr marL="342900" lvl="0" indent="-342900" algn="just" rtl="0">
              <a:spcAft>
                <a:spcPts val="1000"/>
              </a:spcAft>
              <a:buFont typeface="Courier New"/>
              <a:buChar char="o"/>
            </a:pPr>
            <a:r>
              <a:rPr lang="en-US" sz="1800" dirty="0">
                <a:latin typeface="Calibri"/>
                <a:ea typeface="Calibri"/>
                <a:cs typeface="Calibri"/>
              </a:rPr>
              <a:t>Abdominal examination for scars from previous abdominal surgery. Large pelvic masses including ovarian cysts and fibroids, palpable abdominally.</a:t>
            </a:r>
            <a:endParaRPr lang="en-US" sz="1600" dirty="0">
              <a:latin typeface="Calibri"/>
              <a:ea typeface="Calibri"/>
              <a:cs typeface="Arial"/>
            </a:endParaRPr>
          </a:p>
          <a:p>
            <a:pPr marL="342900" lvl="0" indent="-342900" algn="just" rtl="0">
              <a:spcAft>
                <a:spcPts val="1000"/>
              </a:spcAft>
              <a:buFont typeface="Courier New"/>
              <a:buChar char="o"/>
            </a:pPr>
            <a:r>
              <a:rPr lang="en-US" sz="1800" dirty="0" smtClean="0">
                <a:latin typeface="Calibri"/>
                <a:ea typeface="Calibri"/>
                <a:cs typeface="Calibri"/>
              </a:rPr>
              <a:t>Per-vaginal examination:</a:t>
            </a:r>
          </a:p>
          <a:p>
            <a:pPr marL="285750" lvl="0" indent="-285750" algn="just" rtl="0">
              <a:spcAft>
                <a:spcPts val="1000"/>
              </a:spcAft>
              <a:buFont typeface="Arial" pitchFamily="34" charset="0"/>
              <a:buChar char="•"/>
            </a:pPr>
            <a:r>
              <a:rPr lang="en-US" sz="1800" dirty="0" smtClean="0">
                <a:latin typeface="Calibri"/>
                <a:ea typeface="Calibri"/>
                <a:cs typeface="Calibri"/>
              </a:rPr>
              <a:t> Tenderness </a:t>
            </a:r>
            <a:r>
              <a:rPr lang="en-US" sz="1800" dirty="0">
                <a:latin typeface="Calibri"/>
                <a:ea typeface="Calibri"/>
                <a:cs typeface="Calibri"/>
              </a:rPr>
              <a:t>or masses in the adnexa or posterior cul-de-sac (pouch of Douglas) are consistent with chronic </a:t>
            </a:r>
            <a:r>
              <a:rPr lang="en-US" sz="1800" dirty="0" smtClean="0">
                <a:latin typeface="Calibri"/>
                <a:ea typeface="Calibri"/>
                <a:cs typeface="Calibri"/>
              </a:rPr>
              <a:t>PID or </a:t>
            </a:r>
            <a:r>
              <a:rPr lang="en-US" sz="1800" dirty="0">
                <a:latin typeface="Calibri"/>
                <a:ea typeface="Calibri"/>
                <a:cs typeface="Calibri"/>
              </a:rPr>
              <a:t>endometriosis</a:t>
            </a:r>
            <a:r>
              <a:rPr lang="ar-IQ" sz="1800" dirty="0" smtClean="0">
                <a:latin typeface="Calibri"/>
                <a:ea typeface="Calibri"/>
                <a:cs typeface="Calibri"/>
              </a:rPr>
              <a:t>.</a:t>
            </a:r>
            <a:endParaRPr lang="ar-IQ" sz="1600" dirty="0">
              <a:latin typeface="Calibri"/>
              <a:ea typeface="Calibri"/>
              <a:cs typeface="Arial"/>
            </a:endParaRPr>
          </a:p>
          <a:p>
            <a:pPr marL="285750" lvl="0" indent="-285750" algn="just" rtl="0">
              <a:spcAft>
                <a:spcPts val="1000"/>
              </a:spcAft>
              <a:buFont typeface="Arial" pitchFamily="34" charset="0"/>
              <a:buChar char="•"/>
            </a:pPr>
            <a:r>
              <a:rPr lang="en-US" sz="1800" dirty="0" smtClean="0">
                <a:latin typeface="Calibri"/>
                <a:ea typeface="Calibri"/>
                <a:cs typeface="Calibri"/>
              </a:rPr>
              <a:t>Vaginal/cervical </a:t>
            </a:r>
            <a:r>
              <a:rPr lang="en-US" sz="1800" dirty="0">
                <a:latin typeface="Calibri"/>
                <a:ea typeface="Calibri"/>
                <a:cs typeface="Calibri"/>
              </a:rPr>
              <a:t>structural abnormalities or discharge suggest the presence of a Müllerian anomaly, infection, or cervical factor</a:t>
            </a:r>
            <a:r>
              <a:rPr lang="ar-IQ" sz="1800" dirty="0" smtClean="0">
                <a:latin typeface="Calibri"/>
                <a:ea typeface="Calibri"/>
                <a:cs typeface="Calibri"/>
              </a:rPr>
              <a:t>.</a:t>
            </a:r>
            <a:endParaRPr lang="ar-IQ" sz="1600" dirty="0">
              <a:latin typeface="Calibri"/>
              <a:ea typeface="Calibri"/>
              <a:cs typeface="Arial"/>
            </a:endParaRPr>
          </a:p>
          <a:p>
            <a:pPr marL="285750" lvl="0" indent="-285750" algn="just" rtl="0">
              <a:spcAft>
                <a:spcPts val="1000"/>
              </a:spcAft>
              <a:buFont typeface="Arial" pitchFamily="34" charset="0"/>
              <a:buChar char="•"/>
            </a:pPr>
            <a:r>
              <a:rPr lang="en-US" sz="1800" dirty="0" smtClean="0">
                <a:latin typeface="Calibri"/>
                <a:ea typeface="Calibri"/>
                <a:cs typeface="Calibri"/>
              </a:rPr>
              <a:t>Uterine </a:t>
            </a:r>
            <a:r>
              <a:rPr lang="en-US" sz="1800" dirty="0">
                <a:latin typeface="Calibri"/>
                <a:ea typeface="Calibri"/>
                <a:cs typeface="Calibri"/>
              </a:rPr>
              <a:t>enlargement, irregularity, or lack of mobility is signs of a uterine anomaly, leiomyoma, endometriosis, or pelvic adhesive disease</a:t>
            </a:r>
            <a:r>
              <a:rPr lang="ar-IQ" sz="1800" dirty="0">
                <a:latin typeface="Calibri"/>
                <a:ea typeface="Calibri"/>
                <a:cs typeface="Calibri"/>
              </a:rPr>
              <a:t>.</a:t>
            </a:r>
            <a:endParaRPr lang="en-US" sz="1600" dirty="0">
              <a:effectLst/>
              <a:latin typeface="Calibri"/>
              <a:ea typeface="Calibri"/>
              <a:cs typeface="Arial"/>
            </a:endParaRPr>
          </a:p>
        </p:txBody>
      </p:sp>
    </p:spTree>
    <p:extLst>
      <p:ext uri="{BB962C8B-B14F-4D97-AF65-F5344CB8AC3E}">
        <p14:creationId xmlns:p14="http://schemas.microsoft.com/office/powerpoint/2010/main" val="3427750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76672"/>
            <a:ext cx="4690864" cy="792088"/>
          </a:xfrm>
          <a:solidFill>
            <a:schemeClr val="accent2">
              <a:lumMod val="60000"/>
              <a:lumOff val="40000"/>
            </a:schemeClr>
          </a:solidFill>
          <a:scene3d>
            <a:camera prst="orthographicFront"/>
            <a:lightRig rig="threePt" dir="t"/>
          </a:scene3d>
          <a:sp3d>
            <a:bevelT/>
          </a:sp3d>
        </p:spPr>
        <p:txBody>
          <a:bodyPr>
            <a:noAutofit/>
          </a:bodyPr>
          <a:lstStyle/>
          <a:p>
            <a:pPr lvl="0" algn="just" rtl="0">
              <a:lnSpc>
                <a:spcPct val="115000"/>
              </a:lnSpc>
              <a:spcAft>
                <a:spcPts val="1000"/>
              </a:spcAft>
            </a:pPr>
            <a:r>
              <a:rPr lang="en-US" sz="2800" b="1" dirty="0">
                <a:latin typeface="Calibri"/>
                <a:ea typeface="Calibri"/>
                <a:cs typeface="Calibri"/>
              </a:rPr>
              <a:t>Investigations</a:t>
            </a:r>
            <a:endParaRPr lang="en-US" sz="2400" dirty="0">
              <a:effectLst/>
              <a:latin typeface="Calibri"/>
              <a:ea typeface="Calibri"/>
              <a:cs typeface="Arial"/>
            </a:endParaRPr>
          </a:p>
        </p:txBody>
      </p:sp>
      <p:sp>
        <p:nvSpPr>
          <p:cNvPr id="3" name="Content Placeholder 2"/>
          <p:cNvSpPr>
            <a:spLocks noGrp="1"/>
          </p:cNvSpPr>
          <p:nvPr>
            <p:ph idx="1"/>
          </p:nvPr>
        </p:nvSpPr>
        <p:spPr>
          <a:xfrm>
            <a:off x="107504" y="1340768"/>
            <a:ext cx="8856984" cy="5400600"/>
          </a:xfrm>
          <a:solidFill>
            <a:schemeClr val="accent2">
              <a:lumMod val="20000"/>
              <a:lumOff val="80000"/>
            </a:schemeClr>
          </a:solidFill>
          <a:scene3d>
            <a:camera prst="orthographicFront"/>
            <a:lightRig rig="threePt" dir="t"/>
          </a:scene3d>
          <a:sp3d>
            <a:bevelT/>
          </a:sp3d>
        </p:spPr>
        <p:txBody>
          <a:bodyPr>
            <a:noAutofit/>
          </a:bodyPr>
          <a:lstStyle/>
          <a:p>
            <a:pPr marL="342900" lvl="0" indent="-342900" algn="just" rtl="0">
              <a:lnSpc>
                <a:spcPct val="115000"/>
              </a:lnSpc>
              <a:spcAft>
                <a:spcPts val="1000"/>
              </a:spcAft>
              <a:buFont typeface="Symbol"/>
              <a:buBlip>
                <a:blip r:embed="rId2"/>
              </a:buBlip>
            </a:pPr>
            <a:endParaRPr lang="en-US" sz="2000" dirty="0" smtClean="0">
              <a:latin typeface="Calibri"/>
              <a:ea typeface="Calibri"/>
              <a:cs typeface="Calibri"/>
            </a:endParaRPr>
          </a:p>
          <a:p>
            <a:pPr marL="342900" lvl="0" indent="-342900" algn="just" rtl="0">
              <a:lnSpc>
                <a:spcPct val="115000"/>
              </a:lnSpc>
              <a:spcAft>
                <a:spcPts val="1000"/>
              </a:spcAft>
              <a:buFont typeface="Symbol"/>
              <a:buBlip>
                <a:blip r:embed="rId2"/>
              </a:buBlip>
            </a:pPr>
            <a:r>
              <a:rPr lang="en-US" sz="2000" dirty="0" smtClean="0">
                <a:latin typeface="Calibri"/>
                <a:ea typeface="Calibri"/>
                <a:cs typeface="Calibri"/>
              </a:rPr>
              <a:t>General investigation : Blood </a:t>
            </a:r>
            <a:r>
              <a:rPr lang="en-US" sz="2000" dirty="0">
                <a:latin typeface="Calibri"/>
                <a:ea typeface="Calibri"/>
                <a:cs typeface="Calibri"/>
              </a:rPr>
              <a:t>tests: Complete blood count (CBC) and blood sugar.</a:t>
            </a:r>
          </a:p>
          <a:p>
            <a:pPr marL="342900" lvl="0" indent="-342900" algn="just" rtl="0">
              <a:lnSpc>
                <a:spcPct val="115000"/>
              </a:lnSpc>
              <a:spcAft>
                <a:spcPts val="1000"/>
              </a:spcAft>
              <a:buFont typeface="Symbol"/>
              <a:buBlip>
                <a:blip r:embed="rId2"/>
              </a:buBlip>
            </a:pPr>
            <a:r>
              <a:rPr lang="en-US" sz="2000" dirty="0" smtClean="0">
                <a:latin typeface="Calibri"/>
                <a:ea typeface="Calibri"/>
                <a:cs typeface="Calibri"/>
              </a:rPr>
              <a:t>Hormonal </a:t>
            </a:r>
            <a:r>
              <a:rPr lang="en-US" sz="2000" dirty="0">
                <a:latin typeface="Calibri"/>
                <a:ea typeface="Calibri"/>
                <a:cs typeface="Calibri"/>
              </a:rPr>
              <a:t>Assay </a:t>
            </a:r>
            <a:r>
              <a:rPr lang="en-US" sz="2000" dirty="0" smtClean="0">
                <a:latin typeface="Calibri"/>
                <a:ea typeface="Calibri"/>
                <a:cs typeface="Calibri"/>
              </a:rPr>
              <a:t>.</a:t>
            </a:r>
            <a:endParaRPr lang="en-US" sz="2000" dirty="0">
              <a:latin typeface="Calibri"/>
              <a:ea typeface="Calibri"/>
              <a:cs typeface="Arial"/>
            </a:endParaRPr>
          </a:p>
          <a:p>
            <a:pPr marL="342900" lvl="0" indent="-342900" algn="just" rtl="0">
              <a:lnSpc>
                <a:spcPct val="115000"/>
              </a:lnSpc>
              <a:spcAft>
                <a:spcPts val="1000"/>
              </a:spcAft>
              <a:buFont typeface="Symbol"/>
              <a:buBlip>
                <a:blip r:embed="rId2"/>
              </a:buBlip>
            </a:pPr>
            <a:r>
              <a:rPr lang="en-US" sz="2000" dirty="0" smtClean="0">
                <a:latin typeface="Calibri"/>
                <a:ea typeface="Calibri"/>
                <a:cs typeface="Calibri"/>
              </a:rPr>
              <a:t>Transvaginal </a:t>
            </a:r>
            <a:r>
              <a:rPr lang="en-US" sz="2000" dirty="0">
                <a:latin typeface="Calibri"/>
                <a:ea typeface="Calibri"/>
                <a:cs typeface="Calibri"/>
              </a:rPr>
              <a:t>ultrasound (TVUS) is recommended (see below). </a:t>
            </a:r>
            <a:endParaRPr lang="en-US" sz="2000" dirty="0">
              <a:latin typeface="Calibri"/>
              <a:ea typeface="Calibri"/>
              <a:cs typeface="Arial"/>
            </a:endParaRPr>
          </a:p>
          <a:p>
            <a:pPr marL="342900" lvl="0" indent="-342900" algn="just" rtl="0">
              <a:lnSpc>
                <a:spcPct val="115000"/>
              </a:lnSpc>
              <a:spcAft>
                <a:spcPts val="1000"/>
              </a:spcAft>
              <a:buFont typeface="Symbol"/>
              <a:buBlip>
                <a:blip r:embed="rId2"/>
              </a:buBlip>
            </a:pPr>
            <a:r>
              <a:rPr lang="en-US" sz="2000" dirty="0">
                <a:latin typeface="Calibri"/>
                <a:ea typeface="Calibri"/>
                <a:cs typeface="Calibri"/>
              </a:rPr>
              <a:t>Tubal potency testing may be necessary.</a:t>
            </a:r>
            <a:endParaRPr lang="en-US" sz="2000" dirty="0">
              <a:latin typeface="Calibri"/>
              <a:ea typeface="Calibri"/>
              <a:cs typeface="Arial"/>
            </a:endParaRPr>
          </a:p>
          <a:p>
            <a:pPr marL="342900" lvl="0" indent="-342900" algn="just" rtl="0">
              <a:lnSpc>
                <a:spcPct val="115000"/>
              </a:lnSpc>
              <a:spcAft>
                <a:spcPts val="1000"/>
              </a:spcAft>
              <a:buFont typeface="Symbol"/>
              <a:buBlip>
                <a:blip r:embed="rId2"/>
              </a:buBlip>
            </a:pPr>
            <a:r>
              <a:rPr lang="en-US" sz="2000" dirty="0">
                <a:latin typeface="Calibri"/>
                <a:ea typeface="Calibri"/>
                <a:cs typeface="Calibri"/>
              </a:rPr>
              <a:t>Screening for infection </a:t>
            </a:r>
            <a:r>
              <a:rPr lang="en-US" sz="2000" dirty="0" smtClean="0">
                <a:latin typeface="Calibri"/>
                <a:ea typeface="Calibri"/>
                <a:cs typeface="Calibri"/>
              </a:rPr>
              <a:t>(what &amp; when?)</a:t>
            </a:r>
            <a:endParaRPr lang="en-US" sz="2000" dirty="0">
              <a:latin typeface="Calibri"/>
              <a:ea typeface="Calibri"/>
              <a:cs typeface="Arial"/>
            </a:endParaRPr>
          </a:p>
          <a:p>
            <a:pPr marL="342900" lvl="0" indent="-342900" algn="just" rtl="0">
              <a:lnSpc>
                <a:spcPct val="115000"/>
              </a:lnSpc>
              <a:spcAft>
                <a:spcPts val="1000"/>
              </a:spcAft>
              <a:buFont typeface="Courier New"/>
              <a:buChar char="o"/>
            </a:pPr>
            <a:r>
              <a:rPr lang="en-US" sz="2000" dirty="0">
                <a:latin typeface="Calibri"/>
                <a:ea typeface="Calibri"/>
                <a:cs typeface="Calibri"/>
              </a:rPr>
              <a:t>Rubella</a:t>
            </a:r>
            <a:endParaRPr lang="en-US" sz="2000" dirty="0">
              <a:latin typeface="Calibri"/>
              <a:ea typeface="Calibri"/>
              <a:cs typeface="Arial"/>
            </a:endParaRPr>
          </a:p>
          <a:p>
            <a:pPr marL="342900" lvl="0" indent="-342900" algn="just" rtl="0">
              <a:lnSpc>
                <a:spcPct val="115000"/>
              </a:lnSpc>
              <a:spcAft>
                <a:spcPts val="1000"/>
              </a:spcAft>
              <a:buFont typeface="Courier New"/>
              <a:buChar char="o"/>
            </a:pPr>
            <a:r>
              <a:rPr lang="en-US" sz="2000" dirty="0">
                <a:latin typeface="Calibri"/>
                <a:ea typeface="Calibri"/>
                <a:cs typeface="Calibri"/>
              </a:rPr>
              <a:t>Chlamydia testing should be offered prior to any uterine instrumentation.</a:t>
            </a:r>
            <a:endParaRPr lang="en-US" sz="2000" dirty="0">
              <a:latin typeface="Calibri"/>
              <a:ea typeface="Calibri"/>
              <a:cs typeface="Arial"/>
            </a:endParaRPr>
          </a:p>
          <a:p>
            <a:pPr marL="342900" lvl="0" indent="-342900" algn="just" rtl="0">
              <a:lnSpc>
                <a:spcPct val="115000"/>
              </a:lnSpc>
              <a:spcAft>
                <a:spcPts val="1000"/>
              </a:spcAft>
              <a:buFont typeface="Courier New"/>
              <a:buChar char="o"/>
            </a:pPr>
            <a:r>
              <a:rPr lang="en-US" sz="2000" dirty="0">
                <a:latin typeface="Calibri"/>
                <a:ea typeface="Calibri"/>
                <a:cs typeface="Calibri"/>
              </a:rPr>
              <a:t>If ART is to be offered, viral screening for (HIV) and hepatitis B and C</a:t>
            </a:r>
            <a:endParaRPr lang="en-US" sz="2000" dirty="0">
              <a:latin typeface="Calibri"/>
              <a:ea typeface="Calibri"/>
              <a:cs typeface="Arial"/>
            </a:endParaRPr>
          </a:p>
          <a:p>
            <a:pPr marL="796163" indent="0" algn="just" rtl="0">
              <a:lnSpc>
                <a:spcPct val="115000"/>
              </a:lnSpc>
              <a:spcAft>
                <a:spcPts val="1000"/>
              </a:spcAft>
              <a:buNone/>
            </a:pPr>
            <a:r>
              <a:rPr lang="en-US" sz="2000" dirty="0">
                <a:latin typeface="Calibri"/>
                <a:ea typeface="Calibri"/>
                <a:cs typeface="Calibri"/>
              </a:rPr>
              <a:t> </a:t>
            </a:r>
            <a:endParaRPr lang="en-US" sz="2000" dirty="0">
              <a:effectLst/>
              <a:latin typeface="Calibri"/>
              <a:ea typeface="Calibri"/>
              <a:cs typeface="Arial"/>
            </a:endParaRPr>
          </a:p>
        </p:txBody>
      </p:sp>
    </p:spTree>
    <p:extLst>
      <p:ext uri="{BB962C8B-B14F-4D97-AF65-F5344CB8AC3E}">
        <p14:creationId xmlns:p14="http://schemas.microsoft.com/office/powerpoint/2010/main" val="3323003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06646"/>
            <a:ext cx="5050904" cy="792089"/>
          </a:xfrm>
          <a:solidFill>
            <a:schemeClr val="accent2">
              <a:lumMod val="60000"/>
              <a:lumOff val="40000"/>
            </a:schemeClr>
          </a:solidFill>
          <a:scene3d>
            <a:camera prst="orthographicFront"/>
            <a:lightRig rig="threePt" dir="t"/>
          </a:scene3d>
          <a:sp3d>
            <a:bevelT/>
          </a:sp3d>
        </p:spPr>
        <p:txBody>
          <a:bodyPr>
            <a:normAutofit/>
          </a:bodyPr>
          <a:lstStyle/>
          <a:p>
            <a:r>
              <a:rPr lang="en-US" sz="2800" b="1" dirty="0"/>
              <a:t>Female subfertility</a:t>
            </a:r>
            <a:endParaRPr lang="ar-IQ" sz="2800" b="1" dirty="0"/>
          </a:p>
        </p:txBody>
      </p:sp>
      <p:sp>
        <p:nvSpPr>
          <p:cNvPr id="3" name="Content Placeholder 2"/>
          <p:cNvSpPr>
            <a:spLocks noGrp="1"/>
          </p:cNvSpPr>
          <p:nvPr>
            <p:ph idx="1"/>
          </p:nvPr>
        </p:nvSpPr>
        <p:spPr>
          <a:xfrm>
            <a:off x="107504" y="1412776"/>
            <a:ext cx="8928992" cy="5445224"/>
          </a:xfrm>
          <a:solidFill>
            <a:schemeClr val="accent2">
              <a:lumMod val="20000"/>
              <a:lumOff val="80000"/>
            </a:schemeClr>
          </a:solidFill>
          <a:scene3d>
            <a:camera prst="orthographicFront"/>
            <a:lightRig rig="threePt" dir="t"/>
          </a:scene3d>
          <a:sp3d>
            <a:bevelT/>
          </a:sp3d>
        </p:spPr>
        <p:txBody>
          <a:bodyPr>
            <a:normAutofit/>
          </a:bodyPr>
          <a:lstStyle/>
          <a:p>
            <a:pPr lvl="0" algn="l" rtl="0">
              <a:buClr>
                <a:srgbClr val="A04DA3"/>
              </a:buClr>
              <a:buFont typeface="Wingdings" pitchFamily="2" charset="2"/>
              <a:buChar char="q"/>
            </a:pPr>
            <a:endParaRPr lang="en-US" sz="1600" dirty="0" smtClean="0">
              <a:solidFill>
                <a:prstClr val="black"/>
              </a:solidFill>
            </a:endParaRPr>
          </a:p>
          <a:p>
            <a:pPr lvl="0" algn="l" rtl="0">
              <a:buClr>
                <a:srgbClr val="A04DA3"/>
              </a:buClr>
              <a:buFont typeface="Wingdings" pitchFamily="2" charset="2"/>
              <a:buChar char="q"/>
            </a:pPr>
            <a:r>
              <a:rPr lang="en-US" sz="1600" dirty="0">
                <a:solidFill>
                  <a:prstClr val="black"/>
                </a:solidFill>
              </a:rPr>
              <a:t> </a:t>
            </a:r>
            <a:r>
              <a:rPr lang="en-US" sz="1600" b="1" dirty="0" smtClean="0">
                <a:solidFill>
                  <a:prstClr val="black"/>
                </a:solidFill>
              </a:rPr>
              <a:t>Assessment </a:t>
            </a:r>
            <a:r>
              <a:rPr lang="en-US" sz="1600" b="1" dirty="0">
                <a:solidFill>
                  <a:prstClr val="black"/>
                </a:solidFill>
              </a:rPr>
              <a:t>of ovulatory </a:t>
            </a:r>
            <a:r>
              <a:rPr lang="en-US" sz="1600" b="1" dirty="0" smtClean="0">
                <a:solidFill>
                  <a:prstClr val="black"/>
                </a:solidFill>
              </a:rPr>
              <a:t>function</a:t>
            </a:r>
          </a:p>
          <a:p>
            <a:pPr marL="566928" lvl="0" indent="-457200" algn="l" rtl="0">
              <a:buClr>
                <a:srgbClr val="A04DA3"/>
              </a:buClr>
              <a:buFont typeface="+mj-lt"/>
              <a:buAutoNum type="arabicPeriod"/>
            </a:pPr>
            <a:r>
              <a:rPr lang="en-US" sz="1600" dirty="0">
                <a:solidFill>
                  <a:prstClr val="black"/>
                </a:solidFill>
              </a:rPr>
              <a:t>Women who have regular menses approximately every 28 days with molimina symptoms prior to menses (breast tenderness, bloating, fatigue, etc.) are most likely ovulatory</a:t>
            </a:r>
            <a:r>
              <a:rPr lang="en-US" sz="1600" dirty="0" smtClean="0">
                <a:solidFill>
                  <a:prstClr val="black"/>
                </a:solidFill>
              </a:rPr>
              <a:t>.</a:t>
            </a:r>
          </a:p>
          <a:p>
            <a:pPr marL="566928" lvl="0" indent="-457200" algn="l" rtl="0">
              <a:buClr>
                <a:srgbClr val="A04DA3"/>
              </a:buClr>
              <a:buFont typeface="+mj-lt"/>
              <a:buAutoNum type="arabicPeriod"/>
            </a:pPr>
            <a:endParaRPr lang="en-US" sz="1600" dirty="0" smtClean="0">
              <a:solidFill>
                <a:prstClr val="black"/>
              </a:solidFill>
            </a:endParaRPr>
          </a:p>
          <a:p>
            <a:pPr marL="566928" lvl="0" indent="-457200" algn="l" rtl="0">
              <a:buClr>
                <a:srgbClr val="A04DA3"/>
              </a:buClr>
              <a:buFont typeface="+mj-lt"/>
              <a:buAutoNum type="arabicPeriod"/>
            </a:pPr>
            <a:r>
              <a:rPr lang="en-US" sz="1600" dirty="0" smtClean="0">
                <a:solidFill>
                  <a:prstClr val="black"/>
                </a:solidFill>
              </a:rPr>
              <a:t>Ovulation </a:t>
            </a:r>
            <a:r>
              <a:rPr lang="en-US" sz="1600" dirty="0">
                <a:solidFill>
                  <a:prstClr val="black"/>
                </a:solidFill>
              </a:rPr>
              <a:t>is most easily documented by a mid-luteal phase serum progesterone level, which should be obtained approximately one week before the expected </a:t>
            </a:r>
            <a:r>
              <a:rPr lang="en-US" sz="1600" dirty="0" smtClean="0">
                <a:solidFill>
                  <a:prstClr val="black"/>
                </a:solidFill>
              </a:rPr>
              <a:t>menses</a:t>
            </a:r>
          </a:p>
          <a:p>
            <a:pPr marL="566928" lvl="0" indent="-457200" algn="l" rtl="0">
              <a:buClr>
                <a:srgbClr val="A04DA3"/>
              </a:buClr>
              <a:buFont typeface="+mj-lt"/>
              <a:buAutoNum type="arabicPeriod"/>
            </a:pPr>
            <a:endParaRPr lang="en-US" sz="1600" dirty="0" smtClean="0">
              <a:solidFill>
                <a:prstClr val="black"/>
              </a:solidFill>
            </a:endParaRPr>
          </a:p>
          <a:p>
            <a:pPr marL="566928" lvl="0" indent="-457200" algn="l" rtl="0">
              <a:buClr>
                <a:srgbClr val="A04DA3"/>
              </a:buClr>
              <a:buFont typeface="+mj-lt"/>
              <a:buAutoNum type="arabicPeriod"/>
            </a:pPr>
            <a:r>
              <a:rPr lang="en-US" sz="1600" dirty="0" smtClean="0">
                <a:solidFill>
                  <a:prstClr val="black"/>
                </a:solidFill>
              </a:rPr>
              <a:t>The  use of   </a:t>
            </a:r>
            <a:r>
              <a:rPr lang="en-US" sz="1600" dirty="0">
                <a:solidFill>
                  <a:prstClr val="black"/>
                </a:solidFill>
              </a:rPr>
              <a:t>urinary ovulation prediction kit. These kits detect luteinizing hormone (LH) and are highly effective for predicting the timing of the LH surge that reliably indicates ovulation. </a:t>
            </a:r>
            <a:endParaRPr lang="en-US" sz="1600" dirty="0" smtClean="0">
              <a:solidFill>
                <a:prstClr val="black"/>
              </a:solidFill>
            </a:endParaRPr>
          </a:p>
          <a:p>
            <a:pPr marL="566928" lvl="0" indent="-457200" algn="l" rtl="0">
              <a:buClr>
                <a:srgbClr val="A04DA3"/>
              </a:buClr>
              <a:buFont typeface="+mj-lt"/>
              <a:buAutoNum type="arabicPeriod"/>
            </a:pPr>
            <a:endParaRPr lang="en-US" sz="1600" dirty="0" smtClean="0">
              <a:solidFill>
                <a:prstClr val="black"/>
              </a:solidFill>
            </a:endParaRPr>
          </a:p>
          <a:p>
            <a:pPr marL="566928" lvl="0" indent="-457200" algn="l" rtl="0">
              <a:buClr>
                <a:srgbClr val="A04DA3"/>
              </a:buClr>
              <a:buFont typeface="+mj-lt"/>
              <a:buAutoNum type="arabicPeriod"/>
            </a:pPr>
            <a:r>
              <a:rPr lang="en-US" sz="1600" dirty="0" smtClean="0">
                <a:solidFill>
                  <a:prstClr val="black"/>
                </a:solidFill>
              </a:rPr>
              <a:t>Serial  </a:t>
            </a:r>
            <a:r>
              <a:rPr lang="en-US" sz="1600" dirty="0">
                <a:solidFill>
                  <a:prstClr val="black"/>
                </a:solidFill>
              </a:rPr>
              <a:t>ultrasounds to follow the development and ultimately the disappearance of a follicle (the most accurate method of documenting ovulation </a:t>
            </a:r>
            <a:r>
              <a:rPr lang="en-US" sz="1600" dirty="0" smtClean="0">
                <a:solidFill>
                  <a:prstClr val="black"/>
                </a:solidFill>
              </a:rPr>
              <a:t>)</a:t>
            </a:r>
          </a:p>
          <a:p>
            <a:pPr marL="566928" lvl="0" indent="-457200" algn="l" rtl="0">
              <a:buClr>
                <a:srgbClr val="A04DA3"/>
              </a:buClr>
              <a:buFont typeface="+mj-lt"/>
              <a:buAutoNum type="arabicPeriod"/>
            </a:pPr>
            <a:endParaRPr lang="en-US" sz="1600" dirty="0" smtClean="0">
              <a:solidFill>
                <a:prstClr val="black"/>
              </a:solidFill>
            </a:endParaRPr>
          </a:p>
          <a:p>
            <a:pPr marL="566928" lvl="0" indent="-457200" algn="l" rtl="0">
              <a:buClr>
                <a:srgbClr val="A04DA3"/>
              </a:buClr>
              <a:buFont typeface="+mj-lt"/>
              <a:buAutoNum type="arabicPeriod"/>
            </a:pPr>
            <a:r>
              <a:rPr lang="en-US" sz="1600" dirty="0" smtClean="0">
                <a:solidFill>
                  <a:prstClr val="black"/>
                </a:solidFill>
              </a:rPr>
              <a:t> </a:t>
            </a:r>
            <a:r>
              <a:rPr lang="en-US" sz="1600" dirty="0">
                <a:solidFill>
                  <a:prstClr val="black"/>
                </a:solidFill>
              </a:rPr>
              <a:t>endometrial biopsy to document secretory changes in the endometrium are too expensive or invasive for routine diagnostic assessment of ovulation</a:t>
            </a:r>
            <a:r>
              <a:rPr lang="en-US" sz="1600" dirty="0" smtClean="0">
                <a:solidFill>
                  <a:prstClr val="black"/>
                </a:solidFill>
              </a:rPr>
              <a:t>.</a:t>
            </a:r>
          </a:p>
          <a:p>
            <a:pPr marL="566928" lvl="0" indent="-457200" algn="l" rtl="0">
              <a:buClr>
                <a:srgbClr val="A04DA3"/>
              </a:buClr>
              <a:buFont typeface="+mj-lt"/>
              <a:buAutoNum type="arabicPeriod"/>
            </a:pPr>
            <a:endParaRPr lang="en-US" sz="1600" dirty="0">
              <a:solidFill>
                <a:prstClr val="black"/>
              </a:solidFill>
            </a:endParaRPr>
          </a:p>
          <a:p>
            <a:pPr marL="566928" lvl="0" indent="-457200" algn="l" rtl="0">
              <a:buClr>
                <a:srgbClr val="A04DA3"/>
              </a:buClr>
              <a:buFont typeface="+mj-lt"/>
              <a:buAutoNum type="arabicPeriod"/>
            </a:pPr>
            <a:r>
              <a:rPr lang="en-US" sz="1600" dirty="0" smtClean="0">
                <a:solidFill>
                  <a:prstClr val="black"/>
                </a:solidFill>
              </a:rPr>
              <a:t>Others: </a:t>
            </a:r>
          </a:p>
        </p:txBody>
      </p:sp>
      <p:sp>
        <p:nvSpPr>
          <p:cNvPr id="4" name="Title 1"/>
          <p:cNvSpPr txBox="1">
            <a:spLocks/>
          </p:cNvSpPr>
          <p:nvPr/>
        </p:nvSpPr>
        <p:spPr>
          <a:xfrm>
            <a:off x="3995936" y="902691"/>
            <a:ext cx="5040560" cy="792088"/>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800" b="1" dirty="0" smtClean="0"/>
              <a:t>      ovulatory causes </a:t>
            </a:r>
            <a:endParaRPr lang="ar-IQ" sz="2800" b="1" dirty="0"/>
          </a:p>
        </p:txBody>
      </p:sp>
    </p:spTree>
    <p:extLst>
      <p:ext uri="{BB962C8B-B14F-4D97-AF65-F5344CB8AC3E}">
        <p14:creationId xmlns:p14="http://schemas.microsoft.com/office/powerpoint/2010/main" val="4118952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80920" cy="1080120"/>
          </a:xfrm>
          <a:solidFill>
            <a:schemeClr val="accent2">
              <a:lumMod val="60000"/>
              <a:lumOff val="40000"/>
            </a:schemeClr>
          </a:solidFill>
          <a:effectLst>
            <a:glow rad="63500">
              <a:schemeClr val="accent5">
                <a:satMod val="175000"/>
                <a:alpha val="40000"/>
              </a:schemeClr>
            </a:glow>
          </a:effectLst>
          <a:scene3d>
            <a:camera prst="orthographicFront"/>
            <a:lightRig rig="threePt" dir="t"/>
          </a:scene3d>
          <a:sp3d>
            <a:bevelT/>
          </a:sp3d>
        </p:spPr>
        <p:txBody>
          <a:bodyPr>
            <a:normAutofit/>
          </a:bodyPr>
          <a:lstStyle/>
          <a:p>
            <a:pPr marL="365760" lvl="0" indent="-256032" rtl="0">
              <a:lnSpc>
                <a:spcPct val="115000"/>
              </a:lnSpc>
              <a:spcBef>
                <a:spcPts val="300"/>
              </a:spcBef>
              <a:spcAft>
                <a:spcPts val="1000"/>
              </a:spcAft>
            </a:pPr>
            <a:r>
              <a:rPr lang="en-US" sz="2400" b="1" dirty="0" smtClean="0">
                <a:solidFill>
                  <a:srgbClr val="424456"/>
                </a:solidFill>
              </a:rPr>
              <a:t>Objectives </a:t>
            </a:r>
            <a:endParaRPr lang="en-US" sz="2400" b="1" dirty="0">
              <a:solidFill>
                <a:schemeClr val="tx1"/>
              </a:solidFill>
              <a:effectLst/>
              <a:latin typeface="Calibri"/>
              <a:ea typeface="Calibri"/>
              <a:cs typeface="Arial"/>
            </a:endParaRPr>
          </a:p>
        </p:txBody>
      </p:sp>
      <p:sp>
        <p:nvSpPr>
          <p:cNvPr id="3" name="Content Placeholder 2"/>
          <p:cNvSpPr>
            <a:spLocks noGrp="1"/>
          </p:cNvSpPr>
          <p:nvPr>
            <p:ph idx="1"/>
          </p:nvPr>
        </p:nvSpPr>
        <p:spPr>
          <a:xfrm>
            <a:off x="404845" y="1844824"/>
            <a:ext cx="8291264" cy="4464496"/>
          </a:xfrm>
          <a:solidFill>
            <a:schemeClr val="accent2">
              <a:lumMod val="20000"/>
              <a:lumOff val="80000"/>
            </a:schemeClr>
          </a:solidFill>
          <a:effectLst>
            <a:glow rad="63500">
              <a:schemeClr val="accent5">
                <a:satMod val="175000"/>
                <a:alpha val="40000"/>
              </a:schemeClr>
            </a:glow>
          </a:effectLst>
          <a:scene3d>
            <a:camera prst="orthographicFront"/>
            <a:lightRig rig="threePt" dir="t"/>
          </a:scene3d>
          <a:sp3d>
            <a:bevelT/>
          </a:sp3d>
        </p:spPr>
        <p:txBody>
          <a:bodyPr>
            <a:normAutofit/>
          </a:bodyPr>
          <a:lstStyle/>
          <a:p>
            <a:pPr algn="l" rtl="0">
              <a:lnSpc>
                <a:spcPct val="115000"/>
              </a:lnSpc>
              <a:spcAft>
                <a:spcPts val="1000"/>
              </a:spcAft>
              <a:buFont typeface="Wingdings" pitchFamily="2" charset="2"/>
              <a:buChar char="q"/>
            </a:pPr>
            <a:r>
              <a:rPr lang="en-US" sz="2400" b="1" dirty="0" smtClean="0">
                <a:latin typeface="Times New Roman"/>
                <a:ea typeface="Calibri"/>
                <a:cs typeface="Arial"/>
              </a:rPr>
              <a:t> At the end of this presentation, the student:</a:t>
            </a:r>
          </a:p>
          <a:p>
            <a:pPr marL="566928" indent="-457200" algn="l" rtl="0">
              <a:lnSpc>
                <a:spcPct val="115000"/>
              </a:lnSpc>
              <a:spcAft>
                <a:spcPts val="1000"/>
              </a:spcAft>
              <a:buFont typeface="+mj-lt"/>
              <a:buAutoNum type="arabicPeriod"/>
            </a:pPr>
            <a:r>
              <a:rPr lang="en-US" sz="2400" b="1" dirty="0" smtClean="0">
                <a:latin typeface="Times New Roman"/>
                <a:ea typeface="Calibri"/>
                <a:cs typeface="Arial"/>
              </a:rPr>
              <a:t>will know the basic evaluation of couple with infertility </a:t>
            </a:r>
          </a:p>
          <a:p>
            <a:pPr marL="566928" indent="-457200" algn="l" rtl="0">
              <a:lnSpc>
                <a:spcPct val="115000"/>
              </a:lnSpc>
              <a:spcAft>
                <a:spcPts val="1000"/>
              </a:spcAft>
              <a:buFont typeface="+mj-lt"/>
              <a:buAutoNum type="arabicPeriod"/>
            </a:pPr>
            <a:r>
              <a:rPr lang="en-US" sz="2400" b="1" dirty="0" smtClean="0">
                <a:latin typeface="Times New Roman"/>
                <a:ea typeface="Calibri"/>
                <a:cs typeface="Arial"/>
              </a:rPr>
              <a:t>How to Counsel the couple with infertility  </a:t>
            </a:r>
          </a:p>
          <a:p>
            <a:pPr marL="566928" indent="-457200" algn="l" rtl="0">
              <a:lnSpc>
                <a:spcPct val="115000"/>
              </a:lnSpc>
              <a:spcAft>
                <a:spcPts val="1000"/>
              </a:spcAft>
              <a:buFont typeface="+mj-lt"/>
              <a:buAutoNum type="arabicPeriod"/>
            </a:pPr>
            <a:r>
              <a:rPr lang="en-US" sz="2400" b="1" dirty="0" smtClean="0">
                <a:latin typeface="Times New Roman"/>
                <a:ea typeface="Calibri"/>
                <a:cs typeface="Arial"/>
              </a:rPr>
              <a:t>Know the possible underlying causes of infertility </a:t>
            </a:r>
          </a:p>
          <a:p>
            <a:pPr marL="566928" indent="-457200" algn="l" rtl="0">
              <a:lnSpc>
                <a:spcPct val="115000"/>
              </a:lnSpc>
              <a:spcAft>
                <a:spcPts val="1000"/>
              </a:spcAft>
              <a:buFont typeface="+mj-lt"/>
              <a:buAutoNum type="arabicPeriod"/>
            </a:pPr>
            <a:r>
              <a:rPr lang="en-US" sz="2400" b="1" dirty="0">
                <a:latin typeface="Times New Roman"/>
                <a:ea typeface="Calibri"/>
                <a:cs typeface="Arial"/>
              </a:rPr>
              <a:t>H</a:t>
            </a:r>
            <a:r>
              <a:rPr lang="en-US" sz="2400" b="1" dirty="0" smtClean="0">
                <a:latin typeface="Times New Roman"/>
                <a:ea typeface="Calibri"/>
                <a:cs typeface="Arial"/>
              </a:rPr>
              <a:t>ow to manage according to the causes </a:t>
            </a:r>
          </a:p>
          <a:p>
            <a:pPr marL="566928" indent="-457200" algn="l" rtl="0">
              <a:lnSpc>
                <a:spcPct val="115000"/>
              </a:lnSpc>
              <a:spcAft>
                <a:spcPts val="1000"/>
              </a:spcAft>
              <a:buFont typeface="+mj-lt"/>
              <a:buAutoNum type="arabicPeriod"/>
            </a:pPr>
            <a:r>
              <a:rPr lang="en-US" sz="2400" b="1" dirty="0" smtClean="0">
                <a:latin typeface="Times New Roman"/>
                <a:ea typeface="Calibri"/>
                <a:cs typeface="Arial"/>
              </a:rPr>
              <a:t>Possible complication of ovulation induction; mainly OHSS   </a:t>
            </a:r>
          </a:p>
          <a:p>
            <a:pPr marL="109728" indent="0" algn="l" rtl="0">
              <a:lnSpc>
                <a:spcPct val="115000"/>
              </a:lnSpc>
              <a:spcAft>
                <a:spcPts val="1000"/>
              </a:spcAft>
              <a:buNone/>
            </a:pPr>
            <a:endParaRPr lang="en-US" sz="2400" b="1" dirty="0">
              <a:latin typeface="Times New Roman"/>
              <a:ea typeface="Calibri"/>
              <a:cs typeface="Arial"/>
            </a:endParaRPr>
          </a:p>
        </p:txBody>
      </p:sp>
    </p:spTree>
    <p:extLst>
      <p:ext uri="{BB962C8B-B14F-4D97-AF65-F5344CB8AC3E}">
        <p14:creationId xmlns:p14="http://schemas.microsoft.com/office/powerpoint/2010/main" val="35545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06646"/>
            <a:ext cx="5050904" cy="792089"/>
          </a:xfrm>
          <a:solidFill>
            <a:schemeClr val="accent2">
              <a:lumMod val="60000"/>
              <a:lumOff val="40000"/>
            </a:schemeClr>
          </a:solidFill>
          <a:scene3d>
            <a:camera prst="orthographicFront"/>
            <a:lightRig rig="threePt" dir="t"/>
          </a:scene3d>
          <a:sp3d>
            <a:bevelT/>
          </a:sp3d>
        </p:spPr>
        <p:txBody>
          <a:bodyPr>
            <a:normAutofit/>
          </a:bodyPr>
          <a:lstStyle/>
          <a:p>
            <a:r>
              <a:rPr lang="en-US" sz="2800" b="1" dirty="0"/>
              <a:t>ovulatory causes </a:t>
            </a:r>
            <a:endParaRPr lang="ar-IQ" sz="2800" b="1" dirty="0"/>
          </a:p>
        </p:txBody>
      </p:sp>
      <p:sp>
        <p:nvSpPr>
          <p:cNvPr id="3" name="Content Placeholder 2"/>
          <p:cNvSpPr>
            <a:spLocks noGrp="1"/>
          </p:cNvSpPr>
          <p:nvPr>
            <p:ph idx="1"/>
          </p:nvPr>
        </p:nvSpPr>
        <p:spPr>
          <a:xfrm>
            <a:off x="107504" y="1412776"/>
            <a:ext cx="8928992" cy="5256584"/>
          </a:xfrm>
          <a:solidFill>
            <a:schemeClr val="accent2">
              <a:lumMod val="20000"/>
              <a:lumOff val="80000"/>
            </a:schemeClr>
          </a:solidFill>
          <a:scene3d>
            <a:camera prst="orthographicFront"/>
            <a:lightRig rig="threePt" dir="t"/>
          </a:scene3d>
          <a:sp3d>
            <a:bevelT/>
          </a:sp3d>
        </p:spPr>
        <p:txBody>
          <a:bodyPr>
            <a:normAutofit/>
          </a:bodyPr>
          <a:lstStyle/>
          <a:p>
            <a:pPr lvl="0" algn="l" rtl="0">
              <a:buClr>
                <a:srgbClr val="A04DA3"/>
              </a:buClr>
              <a:buFont typeface="Wingdings" pitchFamily="2" charset="2"/>
              <a:buChar char="q"/>
            </a:pPr>
            <a:endParaRPr lang="en-US" sz="1600" dirty="0" smtClean="0">
              <a:solidFill>
                <a:prstClr val="black"/>
              </a:solidFill>
            </a:endParaRPr>
          </a:p>
          <a:p>
            <a:pPr lvl="0" algn="l" rtl="0">
              <a:buClr>
                <a:srgbClr val="A04DA3"/>
              </a:buClr>
              <a:buFont typeface="Wingdings" pitchFamily="2" charset="2"/>
              <a:buChar char="q"/>
            </a:pPr>
            <a:endParaRPr lang="en-US" sz="1600" dirty="0">
              <a:solidFill>
                <a:prstClr val="black"/>
              </a:solidFill>
            </a:endParaRPr>
          </a:p>
          <a:p>
            <a:pPr lvl="0" algn="l" rtl="0">
              <a:buClr>
                <a:srgbClr val="A04DA3"/>
              </a:buClr>
              <a:buFont typeface="Wingdings" pitchFamily="2" charset="2"/>
              <a:buChar char="q"/>
            </a:pPr>
            <a:r>
              <a:rPr lang="en-US" sz="1600" dirty="0" smtClean="0">
                <a:solidFill>
                  <a:prstClr val="black"/>
                </a:solidFill>
              </a:rPr>
              <a:t>During </a:t>
            </a:r>
            <a:r>
              <a:rPr lang="en-US" sz="1600" dirty="0">
                <a:solidFill>
                  <a:prstClr val="black"/>
                </a:solidFill>
              </a:rPr>
              <a:t>the follicular phase of the menstrual cycle, BBT reaches its lowest point approximately 1 d before ovulation due to higher levels of </a:t>
            </a:r>
            <a:r>
              <a:rPr lang="en-US" sz="1600" dirty="0" smtClean="0">
                <a:solidFill>
                  <a:prstClr val="black"/>
                </a:solidFill>
              </a:rPr>
              <a:t>estrogen</a:t>
            </a:r>
          </a:p>
          <a:p>
            <a:pPr lvl="0" algn="l" rtl="0">
              <a:buClr>
                <a:srgbClr val="A04DA3"/>
              </a:buClr>
              <a:buFont typeface="Wingdings" pitchFamily="2" charset="2"/>
              <a:buChar char="q"/>
            </a:pPr>
            <a:r>
              <a:rPr lang="en-US" sz="1600" dirty="0" smtClean="0">
                <a:solidFill>
                  <a:prstClr val="black"/>
                </a:solidFill>
              </a:rPr>
              <a:t>after </a:t>
            </a:r>
            <a:r>
              <a:rPr lang="en-US" sz="1600" dirty="0">
                <a:solidFill>
                  <a:prstClr val="black"/>
                </a:solidFill>
              </a:rPr>
              <a:t>ovulation, higher levels of progesterone released by the corpus luteum BBT rises sharply after ovulation to about 0.5 to 1 °C throughout the luteal </a:t>
            </a:r>
            <a:r>
              <a:rPr lang="en-US" sz="1600" dirty="0" smtClean="0">
                <a:solidFill>
                  <a:prstClr val="black"/>
                </a:solidFill>
              </a:rPr>
              <a:t>phase</a:t>
            </a:r>
          </a:p>
          <a:p>
            <a:pPr lvl="0" algn="l" rtl="0">
              <a:buClr>
                <a:srgbClr val="A04DA3"/>
              </a:buClr>
              <a:buFont typeface="Wingdings" pitchFamily="2" charset="2"/>
              <a:buChar char="q"/>
            </a:pPr>
            <a:r>
              <a:rPr lang="en-US" sz="1600" dirty="0" smtClean="0">
                <a:solidFill>
                  <a:prstClr val="black"/>
                </a:solidFill>
              </a:rPr>
              <a:t> </a:t>
            </a:r>
            <a:r>
              <a:rPr lang="en-US" sz="1600" dirty="0">
                <a:solidFill>
                  <a:prstClr val="black"/>
                </a:solidFill>
              </a:rPr>
              <a:t>this phenomenon is termed as Biphasic Temperature Pattern</a:t>
            </a:r>
            <a:endParaRPr lang="en-US" sz="1600" dirty="0" smtClean="0">
              <a:solidFill>
                <a:prstClr val="black"/>
              </a:solidFill>
            </a:endParaRPr>
          </a:p>
        </p:txBody>
      </p:sp>
      <p:sp>
        <p:nvSpPr>
          <p:cNvPr id="4" name="Title 1"/>
          <p:cNvSpPr txBox="1">
            <a:spLocks/>
          </p:cNvSpPr>
          <p:nvPr/>
        </p:nvSpPr>
        <p:spPr>
          <a:xfrm>
            <a:off x="3995936" y="902691"/>
            <a:ext cx="5040560" cy="792088"/>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800" b="1" dirty="0" smtClean="0"/>
              <a:t>      </a:t>
            </a:r>
            <a:r>
              <a:rPr lang="en-US" sz="2800" b="1" dirty="0"/>
              <a:t>BBT-biphasic chart </a:t>
            </a:r>
            <a:endParaRPr lang="ar-IQ" sz="28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564249"/>
            <a:ext cx="6048672" cy="2880320"/>
          </a:xfrm>
          <a:prstGeom prst="rect">
            <a:avLst/>
          </a:prstGeom>
          <a:noFill/>
          <a:ln w="28575">
            <a:solidFill>
              <a:schemeClr val="accent2"/>
            </a:solidFill>
            <a:miter lim="800000"/>
            <a:headEnd/>
            <a:tailEnd/>
          </a:ln>
          <a:effectLst>
            <a:glow rad="635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98143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06646"/>
            <a:ext cx="5050904" cy="792089"/>
          </a:xfrm>
          <a:solidFill>
            <a:schemeClr val="accent2">
              <a:lumMod val="60000"/>
              <a:lumOff val="40000"/>
            </a:schemeClr>
          </a:solidFill>
          <a:scene3d>
            <a:camera prst="orthographicFront"/>
            <a:lightRig rig="threePt" dir="t"/>
          </a:scene3d>
          <a:sp3d>
            <a:bevelT/>
          </a:sp3d>
        </p:spPr>
        <p:txBody>
          <a:bodyPr>
            <a:normAutofit/>
          </a:bodyPr>
          <a:lstStyle/>
          <a:p>
            <a:r>
              <a:rPr lang="en-US" sz="2800" b="1" dirty="0" smtClean="0"/>
              <a:t>Ovulatory </a:t>
            </a:r>
            <a:r>
              <a:rPr lang="en-US" sz="2800" b="1" dirty="0"/>
              <a:t>causes </a:t>
            </a:r>
            <a:endParaRPr lang="ar-IQ" sz="2800" b="1" dirty="0"/>
          </a:p>
        </p:txBody>
      </p:sp>
      <p:sp>
        <p:nvSpPr>
          <p:cNvPr id="3" name="Content Placeholder 2"/>
          <p:cNvSpPr>
            <a:spLocks noGrp="1"/>
          </p:cNvSpPr>
          <p:nvPr>
            <p:ph idx="1"/>
          </p:nvPr>
        </p:nvSpPr>
        <p:spPr>
          <a:xfrm>
            <a:off x="107504" y="1412776"/>
            <a:ext cx="8928992" cy="5256584"/>
          </a:xfrm>
          <a:solidFill>
            <a:schemeClr val="accent2">
              <a:lumMod val="20000"/>
              <a:lumOff val="80000"/>
            </a:schemeClr>
          </a:solidFill>
          <a:scene3d>
            <a:camera prst="orthographicFront"/>
            <a:lightRig rig="threePt" dir="t"/>
          </a:scene3d>
          <a:sp3d>
            <a:bevelT/>
          </a:sp3d>
        </p:spPr>
        <p:txBody>
          <a:bodyPr>
            <a:normAutofit/>
          </a:bodyPr>
          <a:lstStyle/>
          <a:p>
            <a:pPr lvl="0" algn="l" rtl="0">
              <a:buClr>
                <a:srgbClr val="A04DA3"/>
              </a:buClr>
              <a:buFont typeface="Wingdings" pitchFamily="2" charset="2"/>
              <a:buChar char="q"/>
            </a:pPr>
            <a:endParaRPr lang="en-US" sz="1600" dirty="0" smtClean="0">
              <a:solidFill>
                <a:prstClr val="black"/>
              </a:solidFill>
            </a:endParaRPr>
          </a:p>
          <a:p>
            <a:pPr lvl="0" algn="l" rtl="0">
              <a:buClr>
                <a:srgbClr val="A04DA3"/>
              </a:buClr>
              <a:buFont typeface="Wingdings" pitchFamily="2" charset="2"/>
              <a:buChar char="q"/>
            </a:pPr>
            <a:r>
              <a:rPr lang="en-US" sz="1600" dirty="0">
                <a:solidFill>
                  <a:prstClr val="black"/>
                </a:solidFill>
              </a:rPr>
              <a:t>Under the influence of estrogens, cervical mucus becomes abundant, clear, and stretchable, and somewhat like egg white. The stretchability of the mucus is described by its Spinnbarkeit</a:t>
            </a:r>
          </a:p>
          <a:p>
            <a:pPr lvl="0" algn="l" rtl="0">
              <a:buClr>
                <a:srgbClr val="A04DA3"/>
              </a:buClr>
              <a:buFont typeface="Wingdings" pitchFamily="2" charset="2"/>
              <a:buChar char="q"/>
            </a:pPr>
            <a:endParaRPr lang="en-US" sz="1600" dirty="0" smtClean="0">
              <a:solidFill>
                <a:prstClr val="black"/>
              </a:solidFill>
            </a:endParaRPr>
          </a:p>
          <a:p>
            <a:pPr lvl="0" algn="l" rtl="0">
              <a:buClr>
                <a:srgbClr val="A04DA3"/>
              </a:buClr>
              <a:buFont typeface="Wingdings" pitchFamily="2" charset="2"/>
              <a:buChar char="q"/>
            </a:pPr>
            <a:r>
              <a:rPr lang="en-US" sz="1600" dirty="0" smtClean="0">
                <a:solidFill>
                  <a:prstClr val="black"/>
                </a:solidFill>
              </a:rPr>
              <a:t>This </a:t>
            </a:r>
            <a:r>
              <a:rPr lang="en-US" sz="1600" dirty="0">
                <a:solidFill>
                  <a:prstClr val="black"/>
                </a:solidFill>
              </a:rPr>
              <a:t>type of discharge signals that ovulation is approaching.</a:t>
            </a:r>
          </a:p>
          <a:p>
            <a:pPr lvl="0" algn="l" rtl="0">
              <a:buClr>
                <a:srgbClr val="A04DA3"/>
              </a:buClr>
              <a:buFont typeface="Wingdings" pitchFamily="2" charset="2"/>
              <a:buChar char="q"/>
            </a:pPr>
            <a:endParaRPr lang="en-US" sz="1600" dirty="0">
              <a:solidFill>
                <a:prstClr val="black"/>
              </a:solidFill>
            </a:endParaRPr>
          </a:p>
          <a:p>
            <a:pPr lvl="0" algn="l" rtl="0">
              <a:buClr>
                <a:srgbClr val="A04DA3"/>
              </a:buClr>
              <a:buFont typeface="Wingdings" pitchFamily="2" charset="2"/>
              <a:buChar char="q"/>
            </a:pPr>
            <a:r>
              <a:rPr lang="en-US" sz="1600" dirty="0">
                <a:solidFill>
                  <a:prstClr val="black"/>
                </a:solidFill>
              </a:rPr>
              <a:t>Fertile cervical fluid helps sperm move up the cervix to fertilize an egg. It also keeps the sperm healthy during the journey.</a:t>
            </a:r>
            <a:endParaRPr lang="en-US" sz="1600" dirty="0" smtClean="0">
              <a:solidFill>
                <a:prstClr val="black"/>
              </a:solidFill>
            </a:endParaRPr>
          </a:p>
        </p:txBody>
      </p:sp>
      <p:sp>
        <p:nvSpPr>
          <p:cNvPr id="4" name="Title 1"/>
          <p:cNvSpPr txBox="1">
            <a:spLocks/>
          </p:cNvSpPr>
          <p:nvPr/>
        </p:nvSpPr>
        <p:spPr>
          <a:xfrm>
            <a:off x="3203848" y="902691"/>
            <a:ext cx="5832648" cy="792088"/>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fontScale="92500"/>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800" b="1" dirty="0"/>
              <a:t>cervical mucus and fertile discharge</a:t>
            </a:r>
            <a:endParaRPr lang="ar-IQ" sz="28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789040"/>
            <a:ext cx="7992888" cy="2655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9289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06646"/>
            <a:ext cx="5050904" cy="792089"/>
          </a:xfrm>
          <a:solidFill>
            <a:schemeClr val="accent2">
              <a:lumMod val="60000"/>
              <a:lumOff val="40000"/>
            </a:schemeClr>
          </a:solidFill>
          <a:scene3d>
            <a:camera prst="orthographicFront"/>
            <a:lightRig rig="threePt" dir="t"/>
          </a:scene3d>
          <a:sp3d>
            <a:bevelT/>
          </a:sp3d>
        </p:spPr>
        <p:txBody>
          <a:bodyPr>
            <a:normAutofit/>
          </a:bodyPr>
          <a:lstStyle/>
          <a:p>
            <a:r>
              <a:rPr lang="en-US" sz="2800" b="1" dirty="0"/>
              <a:t>Female subfertility</a:t>
            </a:r>
            <a:endParaRPr lang="ar-IQ" sz="2800" b="1" dirty="0"/>
          </a:p>
        </p:txBody>
      </p:sp>
      <p:sp>
        <p:nvSpPr>
          <p:cNvPr id="3" name="Content Placeholder 2"/>
          <p:cNvSpPr>
            <a:spLocks noGrp="1"/>
          </p:cNvSpPr>
          <p:nvPr>
            <p:ph idx="1"/>
          </p:nvPr>
        </p:nvSpPr>
        <p:spPr>
          <a:xfrm>
            <a:off x="107504" y="1412776"/>
            <a:ext cx="8928992" cy="5445224"/>
          </a:xfrm>
          <a:solidFill>
            <a:schemeClr val="accent2">
              <a:lumMod val="20000"/>
              <a:lumOff val="80000"/>
            </a:schemeClr>
          </a:solidFill>
          <a:scene3d>
            <a:camera prst="orthographicFront"/>
            <a:lightRig rig="threePt" dir="t"/>
          </a:scene3d>
          <a:sp3d>
            <a:bevelT/>
          </a:sp3d>
        </p:spPr>
        <p:txBody>
          <a:bodyPr>
            <a:normAutofit/>
          </a:bodyPr>
          <a:lstStyle/>
          <a:p>
            <a:pPr marL="109728" lvl="0" indent="0" algn="l" rtl="0">
              <a:buClr>
                <a:srgbClr val="A04DA3"/>
              </a:buClr>
              <a:buNone/>
            </a:pPr>
            <a:endParaRPr lang="en-US" sz="1600" dirty="0" smtClean="0">
              <a:solidFill>
                <a:prstClr val="black"/>
              </a:solidFill>
            </a:endParaRPr>
          </a:p>
          <a:p>
            <a:pPr marL="109728" lvl="0" indent="0" algn="l" rtl="0">
              <a:buClr>
                <a:srgbClr val="A04DA3"/>
              </a:buClr>
              <a:buNone/>
            </a:pPr>
            <a:endParaRPr lang="en-US" sz="1600" dirty="0" smtClean="0">
              <a:solidFill>
                <a:prstClr val="black"/>
              </a:solidFill>
            </a:endParaRPr>
          </a:p>
          <a:p>
            <a:pPr lvl="0" algn="l" rtl="0">
              <a:buClr>
                <a:srgbClr val="A04DA3"/>
              </a:buClr>
              <a:buFont typeface="Wingdings" pitchFamily="2" charset="2"/>
              <a:buChar char="q"/>
            </a:pPr>
            <a:r>
              <a:rPr lang="en-US" sz="1600" dirty="0">
                <a:solidFill>
                  <a:prstClr val="black"/>
                </a:solidFill>
              </a:rPr>
              <a:t> </a:t>
            </a:r>
            <a:r>
              <a:rPr lang="en-US" sz="1800" b="1" u="sng" dirty="0" smtClean="0">
                <a:solidFill>
                  <a:prstClr val="black"/>
                </a:solidFill>
              </a:rPr>
              <a:t>Assessment </a:t>
            </a:r>
            <a:r>
              <a:rPr lang="en-US" sz="1800" b="1" u="sng" dirty="0">
                <a:solidFill>
                  <a:prstClr val="black"/>
                </a:solidFill>
              </a:rPr>
              <a:t>of ovulatory </a:t>
            </a:r>
            <a:r>
              <a:rPr lang="en-US" sz="1800" b="1" u="sng" dirty="0" smtClean="0">
                <a:solidFill>
                  <a:prstClr val="black"/>
                </a:solidFill>
              </a:rPr>
              <a:t>function:</a:t>
            </a:r>
          </a:p>
          <a:p>
            <a:pPr lvl="0" algn="l" rtl="0">
              <a:buClr>
                <a:srgbClr val="A04DA3"/>
              </a:buClr>
              <a:buFont typeface="Courier New" pitchFamily="49" charset="0"/>
              <a:buChar char="o"/>
            </a:pPr>
            <a:endParaRPr lang="en-US" sz="1600" b="1" dirty="0" smtClean="0">
              <a:solidFill>
                <a:prstClr val="black"/>
              </a:solidFill>
            </a:endParaRPr>
          </a:p>
          <a:p>
            <a:pPr lvl="0" algn="l" rtl="0">
              <a:buClr>
                <a:srgbClr val="A04DA3"/>
              </a:buClr>
              <a:buFont typeface="Courier New" pitchFamily="49" charset="0"/>
              <a:buChar char="o"/>
            </a:pPr>
            <a:r>
              <a:rPr lang="en-US" sz="1600" b="1" dirty="0" smtClean="0">
                <a:solidFill>
                  <a:prstClr val="black"/>
                </a:solidFill>
              </a:rPr>
              <a:t>Disorders </a:t>
            </a:r>
            <a:r>
              <a:rPr lang="en-US" sz="1600" b="1" dirty="0">
                <a:solidFill>
                  <a:prstClr val="black"/>
                </a:solidFill>
              </a:rPr>
              <a:t>of ovulation account for approximately </a:t>
            </a:r>
            <a:r>
              <a:rPr lang="en-US" sz="1600" b="1" dirty="0" smtClean="0">
                <a:solidFill>
                  <a:prstClr val="black"/>
                </a:solidFill>
              </a:rPr>
              <a:t>30–40% of </a:t>
            </a:r>
            <a:r>
              <a:rPr lang="en-US" sz="1600" b="1" dirty="0">
                <a:solidFill>
                  <a:prstClr val="black"/>
                </a:solidFill>
              </a:rPr>
              <a:t>the problems identified in infertile women</a:t>
            </a:r>
            <a:r>
              <a:rPr lang="en-US" sz="1600" b="1" dirty="0" smtClean="0">
                <a:solidFill>
                  <a:prstClr val="black"/>
                </a:solidFill>
              </a:rPr>
              <a:t>.</a:t>
            </a:r>
          </a:p>
          <a:p>
            <a:pPr marL="109728" lvl="0" indent="0" algn="l" rtl="0">
              <a:buClr>
                <a:srgbClr val="A04DA3"/>
              </a:buClr>
              <a:buNone/>
            </a:pPr>
            <a:r>
              <a:rPr lang="en-US" sz="1600" b="1" dirty="0" smtClean="0">
                <a:solidFill>
                  <a:prstClr val="black"/>
                </a:solidFill>
              </a:rPr>
              <a:t> </a:t>
            </a:r>
          </a:p>
          <a:p>
            <a:pPr lvl="0" algn="l" rtl="0">
              <a:buClr>
                <a:srgbClr val="A04DA3"/>
              </a:buClr>
              <a:buFont typeface="Courier New" pitchFamily="49" charset="0"/>
              <a:buChar char="o"/>
            </a:pPr>
            <a:r>
              <a:rPr lang="en-US" sz="1600" b="1" dirty="0" smtClean="0">
                <a:solidFill>
                  <a:prstClr val="black"/>
                </a:solidFill>
              </a:rPr>
              <a:t>They may present </a:t>
            </a:r>
            <a:r>
              <a:rPr lang="en-US" sz="1600" b="1" dirty="0">
                <a:solidFill>
                  <a:prstClr val="black"/>
                </a:solidFill>
              </a:rPr>
              <a:t>with </a:t>
            </a:r>
            <a:r>
              <a:rPr lang="en-US" sz="1600" b="1" dirty="0" smtClean="0">
                <a:solidFill>
                  <a:prstClr val="black"/>
                </a:solidFill>
              </a:rPr>
              <a:t>oligomenorrhoea </a:t>
            </a:r>
            <a:r>
              <a:rPr lang="en-US" sz="1600" b="1" dirty="0">
                <a:solidFill>
                  <a:prstClr val="black"/>
                </a:solidFill>
              </a:rPr>
              <a:t>or amenorrhea</a:t>
            </a:r>
            <a:r>
              <a:rPr lang="en-US" sz="1600" b="1" dirty="0" smtClean="0">
                <a:solidFill>
                  <a:prstClr val="black"/>
                </a:solidFill>
              </a:rPr>
              <a:t>.</a:t>
            </a:r>
          </a:p>
          <a:p>
            <a:pPr marL="109728" lvl="0" indent="0" algn="l" rtl="0">
              <a:buClr>
                <a:srgbClr val="A04DA3"/>
              </a:buClr>
              <a:buNone/>
            </a:pPr>
            <a:endParaRPr lang="en-US" sz="1600" b="1" dirty="0" smtClean="0">
              <a:solidFill>
                <a:prstClr val="black"/>
              </a:solidFill>
            </a:endParaRPr>
          </a:p>
          <a:p>
            <a:pPr lvl="0" algn="l" rtl="0">
              <a:buClr>
                <a:srgbClr val="A04DA3"/>
              </a:buClr>
              <a:buFont typeface="Courier New" pitchFamily="49" charset="0"/>
              <a:buChar char="o"/>
            </a:pPr>
            <a:r>
              <a:rPr lang="en-US" sz="1600" b="1" dirty="0">
                <a:solidFill>
                  <a:prstClr val="black"/>
                </a:solidFill>
              </a:rPr>
              <a:t>Classification </a:t>
            </a:r>
            <a:r>
              <a:rPr lang="en-US" sz="1600" b="1" dirty="0" smtClean="0">
                <a:solidFill>
                  <a:prstClr val="black"/>
                </a:solidFill>
              </a:rPr>
              <a:t>of ovulatory </a:t>
            </a:r>
            <a:r>
              <a:rPr lang="en-US" sz="1600" b="1" dirty="0">
                <a:solidFill>
                  <a:prstClr val="black"/>
                </a:solidFill>
              </a:rPr>
              <a:t>problems was done by WHO into 3 </a:t>
            </a:r>
            <a:r>
              <a:rPr lang="en-US" sz="1600" b="1" dirty="0" smtClean="0">
                <a:solidFill>
                  <a:prstClr val="black"/>
                </a:solidFill>
              </a:rPr>
              <a:t>groups</a:t>
            </a:r>
          </a:p>
          <a:p>
            <a:pPr lvl="0" algn="l" rtl="0">
              <a:buClr>
                <a:srgbClr val="A04DA3"/>
              </a:buClr>
              <a:buFont typeface="Courier New" pitchFamily="49" charset="0"/>
              <a:buChar char="o"/>
            </a:pPr>
            <a:endParaRPr lang="en-US" sz="1600" b="1" dirty="0">
              <a:solidFill>
                <a:prstClr val="black"/>
              </a:solidFill>
            </a:endParaRPr>
          </a:p>
          <a:p>
            <a:pPr marL="452628" lvl="0" indent="-342900" algn="l" rtl="0">
              <a:buClr>
                <a:srgbClr val="A04DA3"/>
              </a:buClr>
              <a:buFont typeface="+mj-lt"/>
              <a:buAutoNum type="arabicParenR"/>
            </a:pPr>
            <a:r>
              <a:rPr lang="en-US" sz="1600" b="1" dirty="0">
                <a:solidFill>
                  <a:prstClr val="black"/>
                </a:solidFill>
              </a:rPr>
              <a:t>Group I Hypothalamic pituitary failure (</a:t>
            </a:r>
            <a:r>
              <a:rPr lang="en-US" sz="1600" b="1" dirty="0" smtClean="0">
                <a:solidFill>
                  <a:prstClr val="black"/>
                </a:solidFill>
              </a:rPr>
              <a:t>Hypogonadotropic hypogonadism).</a:t>
            </a:r>
          </a:p>
          <a:p>
            <a:pPr marL="452628" lvl="0" indent="-342900" algn="l" rtl="0">
              <a:buClr>
                <a:srgbClr val="A04DA3"/>
              </a:buClr>
              <a:buFont typeface="+mj-lt"/>
              <a:buAutoNum type="arabicParenR"/>
            </a:pPr>
            <a:r>
              <a:rPr lang="en-US" sz="1600" b="1" dirty="0" smtClean="0">
                <a:solidFill>
                  <a:prstClr val="black"/>
                </a:solidFill>
              </a:rPr>
              <a:t> </a:t>
            </a:r>
            <a:r>
              <a:rPr lang="en-US" sz="1600" b="1" dirty="0">
                <a:solidFill>
                  <a:prstClr val="black"/>
                </a:solidFill>
              </a:rPr>
              <a:t>Group II Hypothalamic pituitary </a:t>
            </a:r>
            <a:r>
              <a:rPr lang="en-US" sz="1600" b="1" dirty="0" smtClean="0">
                <a:solidFill>
                  <a:prstClr val="black"/>
                </a:solidFill>
              </a:rPr>
              <a:t>dysfunction (Normogonadotropic</a:t>
            </a:r>
            <a:r>
              <a:rPr lang="en-US" sz="1600" b="1" dirty="0">
                <a:solidFill>
                  <a:prstClr val="black"/>
                </a:solidFill>
              </a:rPr>
              <a:t>, e.g. PCOD</a:t>
            </a:r>
            <a:r>
              <a:rPr lang="en-US" sz="1600" b="1" dirty="0" smtClean="0">
                <a:solidFill>
                  <a:prstClr val="black"/>
                </a:solidFill>
              </a:rPr>
              <a:t>).</a:t>
            </a:r>
          </a:p>
          <a:p>
            <a:pPr marL="452628" lvl="0" indent="-342900" algn="l" rtl="0">
              <a:buClr>
                <a:srgbClr val="A04DA3"/>
              </a:buClr>
              <a:buFont typeface="+mj-lt"/>
              <a:buAutoNum type="arabicParenR"/>
            </a:pPr>
            <a:r>
              <a:rPr lang="en-US" sz="1600" b="1" dirty="0" smtClean="0">
                <a:solidFill>
                  <a:prstClr val="black"/>
                </a:solidFill>
              </a:rPr>
              <a:t>Group </a:t>
            </a:r>
            <a:r>
              <a:rPr lang="en-US" sz="1600" b="1" dirty="0">
                <a:solidFill>
                  <a:prstClr val="black"/>
                </a:solidFill>
              </a:rPr>
              <a:t>III Ovarian failure (</a:t>
            </a:r>
            <a:r>
              <a:rPr lang="en-US" sz="1600" b="1" dirty="0" smtClean="0">
                <a:solidFill>
                  <a:prstClr val="black"/>
                </a:solidFill>
              </a:rPr>
              <a:t>Hypergonadotropic hypogonadism</a:t>
            </a:r>
            <a:r>
              <a:rPr lang="en-US" sz="1600" b="1" dirty="0">
                <a:solidFill>
                  <a:prstClr val="black"/>
                </a:solidFill>
              </a:rPr>
              <a:t>).</a:t>
            </a:r>
            <a:endParaRPr lang="en-US" sz="1600" b="1" dirty="0" smtClean="0">
              <a:solidFill>
                <a:prstClr val="black"/>
              </a:solidFill>
            </a:endParaRPr>
          </a:p>
        </p:txBody>
      </p:sp>
      <p:sp>
        <p:nvSpPr>
          <p:cNvPr id="4" name="Title 1"/>
          <p:cNvSpPr txBox="1">
            <a:spLocks/>
          </p:cNvSpPr>
          <p:nvPr/>
        </p:nvSpPr>
        <p:spPr>
          <a:xfrm>
            <a:off x="3995936" y="902691"/>
            <a:ext cx="5040560" cy="792088"/>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800" b="1" dirty="0" smtClean="0"/>
              <a:t>      ovulatory causes </a:t>
            </a:r>
            <a:endParaRPr lang="ar-IQ" sz="2800" b="1" dirty="0"/>
          </a:p>
        </p:txBody>
      </p:sp>
    </p:spTree>
    <p:extLst>
      <p:ext uri="{BB962C8B-B14F-4D97-AF65-F5344CB8AC3E}">
        <p14:creationId xmlns:p14="http://schemas.microsoft.com/office/powerpoint/2010/main" val="10085619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200180" y="744983"/>
            <a:ext cx="8836316" cy="5996385"/>
          </a:xfrm>
          <a:prstGeom prst="rect">
            <a:avLst/>
          </a:prstGeom>
          <a:noFill/>
          <a:ln>
            <a:noFill/>
          </a:ln>
          <a:effectLst/>
          <a:scene3d>
            <a:camera prst="orthographicFront"/>
            <a:lightRig rig="threePt" dir="t"/>
          </a:scene3d>
          <a:sp3d>
            <a:bevelT prst="relaxedInse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79512" y="764704"/>
            <a:ext cx="8856984" cy="936104"/>
          </a:xfrm>
          <a:prstGeom prst="rect">
            <a:avLst/>
          </a:prstGeom>
          <a:solidFill>
            <a:schemeClr val="accent2">
              <a:lumMod val="20000"/>
              <a:lumOff val="80000"/>
            </a:schemeClr>
          </a:solidFill>
          <a:ln>
            <a:solidFill>
              <a:schemeClr val="accent1"/>
            </a:solidFill>
          </a:ln>
          <a:scene3d>
            <a:camera prst="orthographicFront"/>
            <a:lightRig rig="threePt" dir="t"/>
          </a:scene3d>
          <a:sp3d>
            <a:bevelT prst="angle"/>
          </a:sp3d>
        </p:spPr>
        <p:txBody>
          <a:bodyPr vert="horz" anchor="ctr">
            <a:normAutofit/>
          </a:bodyPr>
          <a:lstStyle>
            <a:lvl1pPr algn="l" rtl="1" eaLnBrk="1" latinLnBrk="0" hangingPunct="1">
              <a:spcBef>
                <a:spcPct val="0"/>
              </a:spcBef>
              <a:buNone/>
              <a:defRPr kumimoji="0" sz="4000" b="0" i="0" kern="1200" cap="none" baseline="0">
                <a:solidFill>
                  <a:schemeClr val="tx2"/>
                </a:solidFill>
                <a:latin typeface="+mj-lt"/>
                <a:ea typeface="+mj-ea"/>
                <a:cs typeface="+mj-cs"/>
              </a:defRPr>
            </a:lvl1pPr>
          </a:lstStyle>
          <a:p>
            <a:r>
              <a:rPr lang="en-US" sz="3200" b="1" dirty="0" smtClean="0">
                <a:solidFill>
                  <a:srgbClr val="424456"/>
                </a:solidFill>
              </a:rPr>
              <a:t>WHO – Classification of Ovulatory Disorders </a:t>
            </a:r>
            <a:endParaRPr lang="ar-IQ" sz="3200" b="1" dirty="0">
              <a:solidFill>
                <a:srgbClr val="424456"/>
              </a:solidFill>
            </a:endParaRPr>
          </a:p>
        </p:txBody>
      </p:sp>
      <p:sp>
        <p:nvSpPr>
          <p:cNvPr id="2" name="Oval 1"/>
          <p:cNvSpPr/>
          <p:nvPr/>
        </p:nvSpPr>
        <p:spPr>
          <a:xfrm>
            <a:off x="4211960" y="4581128"/>
            <a:ext cx="1058416" cy="914400"/>
          </a:xfrm>
          <a:prstGeom prst="ellipse">
            <a:avLst/>
          </a:prstGeom>
          <a:noFill/>
          <a:ln w="57150">
            <a:solidFill>
              <a:srgbClr val="FF0000"/>
            </a:solidFill>
          </a:ln>
          <a:effectLst>
            <a:glow rad="1016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prstClr val="white"/>
              </a:solidFill>
            </a:endParaRPr>
          </a:p>
        </p:txBody>
      </p:sp>
      <p:sp>
        <p:nvSpPr>
          <p:cNvPr id="6" name="Oval 5"/>
          <p:cNvSpPr/>
          <p:nvPr/>
        </p:nvSpPr>
        <p:spPr>
          <a:xfrm>
            <a:off x="1412032" y="4733528"/>
            <a:ext cx="1058416" cy="914400"/>
          </a:xfrm>
          <a:prstGeom prst="ellipse">
            <a:avLst/>
          </a:prstGeom>
          <a:noFill/>
          <a:ln w="57150">
            <a:solidFill>
              <a:srgbClr val="FF0000"/>
            </a:solidFill>
          </a:ln>
          <a:effectLst>
            <a:glow rad="1016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prstClr val="white"/>
              </a:solidFill>
            </a:endParaRPr>
          </a:p>
        </p:txBody>
      </p:sp>
      <p:sp>
        <p:nvSpPr>
          <p:cNvPr id="7" name="Oval 6"/>
          <p:cNvSpPr/>
          <p:nvPr/>
        </p:nvSpPr>
        <p:spPr>
          <a:xfrm>
            <a:off x="6948264" y="4581128"/>
            <a:ext cx="1058416" cy="914400"/>
          </a:xfrm>
          <a:prstGeom prst="ellipse">
            <a:avLst/>
          </a:prstGeom>
          <a:noFill/>
          <a:ln w="57150">
            <a:solidFill>
              <a:srgbClr val="FF0000"/>
            </a:solidFill>
          </a:ln>
          <a:effectLst>
            <a:glow rad="1016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prstClr val="white"/>
              </a:solidFill>
            </a:endParaRPr>
          </a:p>
        </p:txBody>
      </p:sp>
      <p:sp>
        <p:nvSpPr>
          <p:cNvPr id="3" name="Right Arrow 2"/>
          <p:cNvSpPr/>
          <p:nvPr/>
        </p:nvSpPr>
        <p:spPr>
          <a:xfrm>
            <a:off x="1412032" y="2060848"/>
            <a:ext cx="1503784" cy="792088"/>
          </a:xfrm>
          <a:prstGeom prst="rightArrow">
            <a:avLst/>
          </a:prstGeom>
          <a:solidFill>
            <a:srgbClr val="FF0000"/>
          </a:solidFill>
          <a:ln>
            <a:solidFill>
              <a:schemeClr val="tx1">
                <a:lumMod val="65000"/>
                <a:lumOff val="35000"/>
              </a:schemeClr>
            </a:solidFill>
          </a:ln>
          <a:effectLst>
            <a:glow rad="2286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prstClr val="white"/>
              </a:solidFill>
            </a:endParaRPr>
          </a:p>
        </p:txBody>
      </p:sp>
    </p:spTree>
    <p:extLst>
      <p:ext uri="{BB962C8B-B14F-4D97-AF65-F5344CB8AC3E}">
        <p14:creationId xmlns:p14="http://schemas.microsoft.com/office/powerpoint/2010/main" val="279933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06646"/>
            <a:ext cx="4690864" cy="792089"/>
          </a:xfrm>
          <a:solidFill>
            <a:schemeClr val="accent2">
              <a:lumMod val="60000"/>
              <a:lumOff val="40000"/>
            </a:schemeClr>
          </a:solidFill>
          <a:scene3d>
            <a:camera prst="orthographicFront"/>
            <a:lightRig rig="threePt" dir="t"/>
          </a:scene3d>
          <a:sp3d>
            <a:bevelT/>
          </a:sp3d>
        </p:spPr>
        <p:txBody>
          <a:bodyPr>
            <a:normAutofit/>
          </a:bodyPr>
          <a:lstStyle/>
          <a:p>
            <a:r>
              <a:rPr lang="en-US" sz="2800" b="1" dirty="0"/>
              <a:t>Female subfertility</a:t>
            </a:r>
            <a:endParaRPr lang="ar-IQ" sz="2800" b="1" dirty="0"/>
          </a:p>
        </p:txBody>
      </p:sp>
      <p:sp>
        <p:nvSpPr>
          <p:cNvPr id="3" name="Content Placeholder 2"/>
          <p:cNvSpPr>
            <a:spLocks noGrp="1"/>
          </p:cNvSpPr>
          <p:nvPr>
            <p:ph idx="1"/>
          </p:nvPr>
        </p:nvSpPr>
        <p:spPr>
          <a:xfrm>
            <a:off x="457200" y="1556792"/>
            <a:ext cx="8229600" cy="5017744"/>
          </a:xfrm>
          <a:solidFill>
            <a:schemeClr val="accent2">
              <a:lumMod val="20000"/>
              <a:lumOff val="80000"/>
            </a:schemeClr>
          </a:solidFill>
          <a:scene3d>
            <a:camera prst="orthographicFront"/>
            <a:lightRig rig="threePt" dir="t"/>
          </a:scene3d>
          <a:sp3d>
            <a:bevelT/>
          </a:sp3d>
        </p:spPr>
        <p:txBody>
          <a:bodyPr>
            <a:normAutofit/>
          </a:bodyPr>
          <a:lstStyle/>
          <a:p>
            <a:pPr lvl="0" algn="l" rtl="0">
              <a:buClr>
                <a:srgbClr val="A04DA3"/>
              </a:buClr>
              <a:buFont typeface="Wingdings" pitchFamily="2" charset="2"/>
              <a:buChar char="q"/>
            </a:pPr>
            <a:endParaRPr lang="en-US" sz="2000" dirty="0" smtClean="0">
              <a:solidFill>
                <a:prstClr val="black"/>
              </a:solidFill>
            </a:endParaRPr>
          </a:p>
          <a:p>
            <a:pPr lvl="0" algn="l" rtl="0">
              <a:buClr>
                <a:srgbClr val="A04DA3"/>
              </a:buClr>
              <a:buFont typeface="Wingdings" pitchFamily="2" charset="2"/>
              <a:buChar char="q"/>
            </a:pPr>
            <a:r>
              <a:rPr lang="en-US" sz="2000" dirty="0" smtClean="0">
                <a:solidFill>
                  <a:prstClr val="black"/>
                </a:solidFill>
              </a:rPr>
              <a:t>The </a:t>
            </a:r>
            <a:r>
              <a:rPr lang="en-US" sz="2000" dirty="0">
                <a:solidFill>
                  <a:prstClr val="black"/>
                </a:solidFill>
              </a:rPr>
              <a:t>World Health Organization (WHO) categorizes ovulation disorders into three groups(+ 1) based on serum measurements of :</a:t>
            </a:r>
          </a:p>
          <a:p>
            <a:pPr lvl="0" algn="l" rtl="0">
              <a:buClr>
                <a:srgbClr val="A04DA3"/>
              </a:buClr>
            </a:pPr>
            <a:r>
              <a:rPr lang="en-US" sz="2000" dirty="0">
                <a:solidFill>
                  <a:prstClr val="black"/>
                </a:solidFill>
              </a:rPr>
              <a:t>Follicle stimulating hormone (FSH)</a:t>
            </a:r>
          </a:p>
          <a:p>
            <a:pPr lvl="0" algn="l" rtl="0">
              <a:buClr>
                <a:srgbClr val="A04DA3"/>
              </a:buClr>
            </a:pPr>
            <a:r>
              <a:rPr lang="en-US" sz="2000" dirty="0">
                <a:solidFill>
                  <a:prstClr val="black"/>
                </a:solidFill>
              </a:rPr>
              <a:t>Luteinizing hormone (LH) </a:t>
            </a:r>
          </a:p>
          <a:p>
            <a:pPr lvl="0" algn="l" rtl="0">
              <a:buClr>
                <a:srgbClr val="A04DA3"/>
              </a:buClr>
            </a:pPr>
            <a:r>
              <a:rPr lang="en-US" sz="2000" dirty="0">
                <a:solidFill>
                  <a:prstClr val="black"/>
                </a:solidFill>
              </a:rPr>
              <a:t>S. estradiol ( E2</a:t>
            </a:r>
            <a:r>
              <a:rPr lang="en-US" sz="2000" dirty="0" smtClean="0">
                <a:solidFill>
                  <a:prstClr val="black"/>
                </a:solidFill>
              </a:rPr>
              <a:t>)</a:t>
            </a:r>
          </a:p>
          <a:p>
            <a:pPr marL="109728" lvl="0" indent="0" algn="l" rtl="0">
              <a:buClr>
                <a:srgbClr val="A04DA3"/>
              </a:buClr>
              <a:buNone/>
            </a:pPr>
            <a:endParaRPr lang="en-US" sz="2000" dirty="0">
              <a:solidFill>
                <a:prstClr val="black"/>
              </a:solidFill>
            </a:endParaRPr>
          </a:p>
          <a:p>
            <a:pPr lvl="0" algn="l" rtl="0">
              <a:buClr>
                <a:srgbClr val="A04DA3"/>
              </a:buClr>
              <a:buFont typeface="Wingdings" pitchFamily="2" charset="2"/>
              <a:buChar char="q"/>
            </a:pPr>
            <a:r>
              <a:rPr lang="en-US" sz="2000" dirty="0">
                <a:solidFill>
                  <a:prstClr val="black"/>
                </a:solidFill>
              </a:rPr>
              <a:t> Serum FSH and LH should be checked in the early follicular phase between days 2 - 5 of the MC</a:t>
            </a:r>
            <a:r>
              <a:rPr lang="en-US" sz="2000" dirty="0" smtClean="0">
                <a:solidFill>
                  <a:prstClr val="black"/>
                </a:solidFill>
              </a:rPr>
              <a:t>.</a:t>
            </a:r>
          </a:p>
          <a:p>
            <a:pPr marL="109728" lvl="0" indent="0" algn="l" rtl="0">
              <a:buClr>
                <a:srgbClr val="A04DA3"/>
              </a:buClr>
              <a:buNone/>
            </a:pPr>
            <a:endParaRPr lang="en-US" sz="2000" dirty="0">
              <a:solidFill>
                <a:prstClr val="black"/>
              </a:solidFill>
            </a:endParaRPr>
          </a:p>
          <a:p>
            <a:pPr lvl="0" algn="l" rtl="0">
              <a:buClr>
                <a:srgbClr val="A04DA3"/>
              </a:buClr>
              <a:buFont typeface="Wingdings" pitchFamily="2" charset="2"/>
              <a:buChar char="q"/>
            </a:pPr>
            <a:r>
              <a:rPr lang="en-US" sz="2000" dirty="0">
                <a:solidFill>
                  <a:prstClr val="black"/>
                </a:solidFill>
              </a:rPr>
              <a:t>The levels of these hormones cannot be interpreted in the absence of serum estradiol and </a:t>
            </a:r>
            <a:r>
              <a:rPr lang="en-US" sz="2000" u="sng" dirty="0">
                <a:solidFill>
                  <a:prstClr val="black"/>
                </a:solidFill>
              </a:rPr>
              <a:t>all three tests </a:t>
            </a:r>
            <a:r>
              <a:rPr lang="en-US" sz="2000" dirty="0">
                <a:solidFill>
                  <a:prstClr val="black"/>
                </a:solidFill>
              </a:rPr>
              <a:t>are needed to assess hypothalamic–pituitary–ovarian function.</a:t>
            </a:r>
          </a:p>
        </p:txBody>
      </p:sp>
      <p:sp>
        <p:nvSpPr>
          <p:cNvPr id="4" name="Title 1"/>
          <p:cNvSpPr txBox="1">
            <a:spLocks/>
          </p:cNvSpPr>
          <p:nvPr/>
        </p:nvSpPr>
        <p:spPr>
          <a:xfrm>
            <a:off x="3995936" y="902691"/>
            <a:ext cx="4690864" cy="792088"/>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800" b="1" dirty="0" smtClean="0"/>
              <a:t>      ovulatory causes </a:t>
            </a:r>
            <a:endParaRPr lang="ar-IQ" sz="2800" b="1" dirty="0"/>
          </a:p>
        </p:txBody>
      </p:sp>
    </p:spTree>
    <p:extLst>
      <p:ext uri="{BB962C8B-B14F-4D97-AF65-F5344CB8AC3E}">
        <p14:creationId xmlns:p14="http://schemas.microsoft.com/office/powerpoint/2010/main" val="6311482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06646"/>
            <a:ext cx="4690864" cy="792089"/>
          </a:xfrm>
          <a:solidFill>
            <a:schemeClr val="accent2">
              <a:lumMod val="60000"/>
              <a:lumOff val="40000"/>
            </a:schemeClr>
          </a:solidFill>
          <a:scene3d>
            <a:camera prst="orthographicFront"/>
            <a:lightRig rig="threePt" dir="t"/>
          </a:scene3d>
          <a:sp3d>
            <a:bevelT/>
          </a:sp3d>
        </p:spPr>
        <p:txBody>
          <a:bodyPr>
            <a:normAutofit/>
          </a:bodyPr>
          <a:lstStyle/>
          <a:p>
            <a:r>
              <a:rPr lang="en-US" sz="2800" b="1" dirty="0"/>
              <a:t>Female subfertility</a:t>
            </a:r>
            <a:endParaRPr lang="ar-IQ" sz="2800" b="1" dirty="0"/>
          </a:p>
        </p:txBody>
      </p:sp>
      <p:sp>
        <p:nvSpPr>
          <p:cNvPr id="3" name="Content Placeholder 2"/>
          <p:cNvSpPr>
            <a:spLocks noGrp="1"/>
          </p:cNvSpPr>
          <p:nvPr>
            <p:ph idx="1"/>
          </p:nvPr>
        </p:nvSpPr>
        <p:spPr>
          <a:xfrm>
            <a:off x="457200" y="1556792"/>
            <a:ext cx="8229600" cy="5017744"/>
          </a:xfrm>
          <a:solidFill>
            <a:schemeClr val="accent2">
              <a:lumMod val="20000"/>
              <a:lumOff val="80000"/>
            </a:schemeClr>
          </a:solidFill>
          <a:scene3d>
            <a:camera prst="orthographicFront"/>
            <a:lightRig rig="threePt" dir="t"/>
          </a:scene3d>
          <a:sp3d>
            <a:bevelT/>
          </a:sp3d>
        </p:spPr>
        <p:txBody>
          <a:bodyPr>
            <a:normAutofit/>
          </a:bodyPr>
          <a:lstStyle/>
          <a:p>
            <a:pPr lvl="0" algn="l" rtl="0">
              <a:buClr>
                <a:srgbClr val="A04DA3"/>
              </a:buClr>
              <a:buFont typeface="Wingdings" pitchFamily="2" charset="2"/>
              <a:buChar char="q"/>
            </a:pPr>
            <a:endParaRPr lang="en-US" sz="2400" dirty="0" smtClean="0">
              <a:solidFill>
                <a:prstClr val="black"/>
              </a:solidFill>
            </a:endParaRPr>
          </a:p>
          <a:p>
            <a:pPr lvl="0" algn="l" rtl="0">
              <a:buClr>
                <a:srgbClr val="A04DA3"/>
              </a:buClr>
              <a:buFont typeface="Wingdings" pitchFamily="2" charset="2"/>
              <a:buChar char="q"/>
            </a:pPr>
            <a:r>
              <a:rPr lang="en-US" sz="2400" dirty="0">
                <a:solidFill>
                  <a:prstClr val="black"/>
                </a:solidFill>
              </a:rPr>
              <a:t>N</a:t>
            </a:r>
            <a:r>
              <a:rPr lang="en-US" sz="2400" dirty="0" smtClean="0">
                <a:solidFill>
                  <a:prstClr val="black"/>
                </a:solidFill>
              </a:rPr>
              <a:t>ormal tubal function </a:t>
            </a:r>
            <a:r>
              <a:rPr lang="en-US" sz="2400" dirty="0">
                <a:solidFill>
                  <a:prstClr val="black"/>
                </a:solidFill>
              </a:rPr>
              <a:t>requires both patency and a healthy anatomy and physiology for gamete and embryo </a:t>
            </a:r>
            <a:r>
              <a:rPr lang="en-US" sz="2400" dirty="0" smtClean="0">
                <a:solidFill>
                  <a:prstClr val="black"/>
                </a:solidFill>
              </a:rPr>
              <a:t>transport.</a:t>
            </a:r>
          </a:p>
          <a:p>
            <a:pPr marL="109728" lvl="0" indent="0" algn="l" rtl="0">
              <a:buClr>
                <a:srgbClr val="A04DA3"/>
              </a:buClr>
              <a:buNone/>
            </a:pPr>
            <a:endParaRPr lang="en-US" sz="2400" dirty="0" smtClean="0">
              <a:solidFill>
                <a:prstClr val="black"/>
              </a:solidFill>
            </a:endParaRPr>
          </a:p>
          <a:p>
            <a:pPr lvl="0" algn="l" rtl="0">
              <a:buClr>
                <a:srgbClr val="A04DA3"/>
              </a:buClr>
              <a:buFont typeface="Wingdings" pitchFamily="2" charset="2"/>
              <a:buChar char="q"/>
            </a:pPr>
            <a:r>
              <a:rPr lang="en-US" sz="2400" dirty="0">
                <a:solidFill>
                  <a:prstClr val="black"/>
                </a:solidFill>
              </a:rPr>
              <a:t> </a:t>
            </a:r>
            <a:r>
              <a:rPr lang="en-US" sz="2400" dirty="0" smtClean="0">
                <a:solidFill>
                  <a:prstClr val="black"/>
                </a:solidFill>
              </a:rPr>
              <a:t>causes of tubal blockage are </a:t>
            </a:r>
          </a:p>
          <a:p>
            <a:pPr marL="566928" lvl="0" indent="-457200" algn="l" rtl="0">
              <a:buClr>
                <a:srgbClr val="A04DA3"/>
              </a:buClr>
              <a:buFont typeface="+mj-lt"/>
              <a:buAutoNum type="arabicPeriod"/>
            </a:pPr>
            <a:r>
              <a:rPr lang="en-US" sz="2400" dirty="0" smtClean="0">
                <a:solidFill>
                  <a:prstClr val="black"/>
                </a:solidFill>
              </a:rPr>
              <a:t>PID : chlamydia is the commonest causative organism</a:t>
            </a:r>
          </a:p>
          <a:p>
            <a:pPr marL="566928" lvl="0" indent="-457200" algn="l" rtl="0">
              <a:buClr>
                <a:srgbClr val="A04DA3"/>
              </a:buClr>
              <a:buFont typeface="+mj-lt"/>
              <a:buAutoNum type="arabicPeriod"/>
            </a:pPr>
            <a:r>
              <a:rPr lang="en-US" sz="2400" dirty="0">
                <a:solidFill>
                  <a:prstClr val="black"/>
                </a:solidFill>
              </a:rPr>
              <a:t>E</a:t>
            </a:r>
            <a:r>
              <a:rPr lang="en-US" sz="2400" dirty="0" smtClean="0">
                <a:solidFill>
                  <a:prstClr val="black"/>
                </a:solidFill>
              </a:rPr>
              <a:t>ndometriosis </a:t>
            </a:r>
          </a:p>
          <a:p>
            <a:pPr marL="566928" lvl="0" indent="-457200" algn="l" rtl="0">
              <a:buClr>
                <a:srgbClr val="A04DA3"/>
              </a:buClr>
              <a:buFont typeface="+mj-lt"/>
              <a:buAutoNum type="arabicPeriod"/>
            </a:pPr>
            <a:r>
              <a:rPr lang="en-US" sz="2400" dirty="0">
                <a:solidFill>
                  <a:prstClr val="black"/>
                </a:solidFill>
              </a:rPr>
              <a:t>P</a:t>
            </a:r>
            <a:r>
              <a:rPr lang="en-US" sz="2400" dirty="0" smtClean="0">
                <a:solidFill>
                  <a:prstClr val="black"/>
                </a:solidFill>
              </a:rPr>
              <a:t>elvic surgery : peri-tubal adhesion </a:t>
            </a:r>
          </a:p>
        </p:txBody>
      </p:sp>
      <p:sp>
        <p:nvSpPr>
          <p:cNvPr id="4" name="Title 1"/>
          <p:cNvSpPr txBox="1">
            <a:spLocks/>
          </p:cNvSpPr>
          <p:nvPr/>
        </p:nvSpPr>
        <p:spPr>
          <a:xfrm>
            <a:off x="3995936" y="902691"/>
            <a:ext cx="4690864" cy="792088"/>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800" b="1" dirty="0"/>
              <a:t>Tubal problems</a:t>
            </a:r>
            <a:endParaRPr lang="ar-IQ" sz="2800" b="1" dirty="0"/>
          </a:p>
        </p:txBody>
      </p:sp>
    </p:spTree>
    <p:extLst>
      <p:ext uri="{BB962C8B-B14F-4D97-AF65-F5344CB8AC3E}">
        <p14:creationId xmlns:p14="http://schemas.microsoft.com/office/powerpoint/2010/main" val="3813867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06646"/>
            <a:ext cx="4690864" cy="792089"/>
          </a:xfrm>
          <a:solidFill>
            <a:schemeClr val="accent2">
              <a:lumMod val="60000"/>
              <a:lumOff val="40000"/>
            </a:schemeClr>
          </a:solidFill>
          <a:scene3d>
            <a:camera prst="orthographicFront"/>
            <a:lightRig rig="threePt" dir="t"/>
          </a:scene3d>
          <a:sp3d>
            <a:bevelT/>
          </a:sp3d>
        </p:spPr>
        <p:txBody>
          <a:bodyPr>
            <a:normAutofit/>
          </a:bodyPr>
          <a:lstStyle/>
          <a:p>
            <a:r>
              <a:rPr lang="en-US" sz="2800" b="1" dirty="0"/>
              <a:t>Female subfertility</a:t>
            </a:r>
            <a:endParaRPr lang="ar-IQ" sz="2800" b="1" dirty="0"/>
          </a:p>
        </p:txBody>
      </p:sp>
      <p:sp>
        <p:nvSpPr>
          <p:cNvPr id="3" name="Content Placeholder 2"/>
          <p:cNvSpPr>
            <a:spLocks noGrp="1"/>
          </p:cNvSpPr>
          <p:nvPr>
            <p:ph idx="1"/>
          </p:nvPr>
        </p:nvSpPr>
        <p:spPr>
          <a:xfrm>
            <a:off x="457200" y="1556792"/>
            <a:ext cx="8229600" cy="5017744"/>
          </a:xfrm>
          <a:solidFill>
            <a:schemeClr val="accent2">
              <a:lumMod val="20000"/>
              <a:lumOff val="80000"/>
            </a:schemeClr>
          </a:solidFill>
          <a:scene3d>
            <a:camera prst="orthographicFront"/>
            <a:lightRig rig="threePt" dir="t"/>
          </a:scene3d>
          <a:sp3d>
            <a:bevelT/>
          </a:sp3d>
        </p:spPr>
        <p:txBody>
          <a:bodyPr>
            <a:normAutofit lnSpcReduction="10000"/>
          </a:bodyPr>
          <a:lstStyle/>
          <a:p>
            <a:pPr marL="566928" lvl="0" indent="-457200" algn="l" rtl="0">
              <a:buClr>
                <a:srgbClr val="A04DA3"/>
              </a:buClr>
              <a:buFont typeface="+mj-lt"/>
              <a:buAutoNum type="arabicPeriod"/>
            </a:pPr>
            <a:endParaRPr lang="en-US" sz="2400" dirty="0">
              <a:solidFill>
                <a:prstClr val="black"/>
              </a:solidFill>
            </a:endParaRPr>
          </a:p>
          <a:p>
            <a:pPr marL="566928" lvl="0" indent="-457200" algn="l" rtl="0">
              <a:buClr>
                <a:srgbClr val="A04DA3"/>
              </a:buClr>
              <a:buFont typeface="+mj-lt"/>
              <a:buAutoNum type="arabicPeriod"/>
            </a:pPr>
            <a:r>
              <a:rPr lang="en-US" sz="2400" dirty="0" smtClean="0">
                <a:solidFill>
                  <a:prstClr val="black"/>
                </a:solidFill>
              </a:rPr>
              <a:t> Fibroids </a:t>
            </a:r>
            <a:r>
              <a:rPr lang="en-US" sz="2400" dirty="0">
                <a:solidFill>
                  <a:prstClr val="black"/>
                </a:solidFill>
              </a:rPr>
              <a:t>can interfere with fertility, but their impact depends on their size </a:t>
            </a:r>
            <a:r>
              <a:rPr lang="en-US" sz="2400" dirty="0" smtClean="0">
                <a:solidFill>
                  <a:prstClr val="black"/>
                </a:solidFill>
              </a:rPr>
              <a:t>and location</a:t>
            </a:r>
            <a:r>
              <a:rPr lang="en-US" sz="2400" dirty="0">
                <a:solidFill>
                  <a:prstClr val="black"/>
                </a:solidFill>
              </a:rPr>
              <a:t>. </a:t>
            </a:r>
          </a:p>
          <a:p>
            <a:pPr marL="566928" lvl="0" indent="-457200" algn="l" rtl="0">
              <a:buClr>
                <a:srgbClr val="A04DA3"/>
              </a:buClr>
              <a:buFont typeface="+mj-lt"/>
              <a:buAutoNum type="arabicPeriod"/>
            </a:pPr>
            <a:endParaRPr lang="en-US" sz="2400" dirty="0" smtClean="0">
              <a:solidFill>
                <a:prstClr val="black"/>
              </a:solidFill>
            </a:endParaRPr>
          </a:p>
          <a:p>
            <a:pPr marL="566928" lvl="0" indent="-457200" algn="l" rtl="0">
              <a:buClr>
                <a:srgbClr val="A04DA3"/>
              </a:buClr>
              <a:buFont typeface="+mj-lt"/>
              <a:buAutoNum type="arabicPeriod"/>
            </a:pPr>
            <a:r>
              <a:rPr lang="en-US" sz="2400" dirty="0" smtClean="0">
                <a:solidFill>
                  <a:prstClr val="black"/>
                </a:solidFill>
              </a:rPr>
              <a:t>Endometrial </a:t>
            </a:r>
            <a:r>
              <a:rPr lang="en-US" sz="2400" dirty="0">
                <a:solidFill>
                  <a:prstClr val="black"/>
                </a:solidFill>
              </a:rPr>
              <a:t>polyps can reduce the chance of implantation, although </a:t>
            </a:r>
            <a:r>
              <a:rPr lang="en-US" sz="2400" dirty="0" smtClean="0">
                <a:solidFill>
                  <a:prstClr val="black"/>
                </a:solidFill>
              </a:rPr>
              <a:t>this tends </a:t>
            </a:r>
            <a:r>
              <a:rPr lang="en-US" sz="2400" dirty="0">
                <a:solidFill>
                  <a:prstClr val="black"/>
                </a:solidFill>
              </a:rPr>
              <a:t>not to be absolute. </a:t>
            </a:r>
            <a:endParaRPr lang="en-US" sz="2400" dirty="0" smtClean="0">
              <a:solidFill>
                <a:prstClr val="black"/>
              </a:solidFill>
            </a:endParaRPr>
          </a:p>
          <a:p>
            <a:pPr marL="566928" lvl="0" indent="-457200" algn="l" rtl="0">
              <a:buClr>
                <a:srgbClr val="A04DA3"/>
              </a:buClr>
              <a:buFont typeface="+mj-lt"/>
              <a:buAutoNum type="arabicPeriod"/>
            </a:pPr>
            <a:endParaRPr lang="en-US" sz="2400" dirty="0" smtClean="0">
              <a:solidFill>
                <a:prstClr val="black"/>
              </a:solidFill>
            </a:endParaRPr>
          </a:p>
          <a:p>
            <a:pPr marL="566928" lvl="0" indent="-457200" algn="l" rtl="0">
              <a:buClr>
                <a:srgbClr val="A04DA3"/>
              </a:buClr>
              <a:buFont typeface="+mj-lt"/>
              <a:buAutoNum type="arabicPeriod"/>
            </a:pPr>
            <a:r>
              <a:rPr lang="en-US" sz="2400" dirty="0" smtClean="0">
                <a:solidFill>
                  <a:prstClr val="black"/>
                </a:solidFill>
              </a:rPr>
              <a:t>Endometrial </a:t>
            </a:r>
            <a:r>
              <a:rPr lang="en-US" sz="2400" dirty="0">
                <a:solidFill>
                  <a:prstClr val="black"/>
                </a:solidFill>
              </a:rPr>
              <a:t>scarring (Asherman’s syndrome) from surgery or infection can </a:t>
            </a:r>
            <a:r>
              <a:rPr lang="en-US" sz="2400" dirty="0" smtClean="0">
                <a:solidFill>
                  <a:prstClr val="black"/>
                </a:solidFill>
              </a:rPr>
              <a:t>be associated </a:t>
            </a:r>
            <a:r>
              <a:rPr lang="en-US" sz="2400" dirty="0">
                <a:solidFill>
                  <a:prstClr val="black"/>
                </a:solidFill>
              </a:rPr>
              <a:t>with lighter periods and a significantly reduced chance of conception</a:t>
            </a:r>
            <a:r>
              <a:rPr lang="en-US" sz="2400" dirty="0" smtClean="0">
                <a:solidFill>
                  <a:prstClr val="black"/>
                </a:solidFill>
              </a:rPr>
              <a:t>.</a:t>
            </a:r>
          </a:p>
          <a:p>
            <a:pPr marL="566928" lvl="0" indent="-457200" algn="l" rtl="0">
              <a:buClr>
                <a:srgbClr val="A04DA3"/>
              </a:buClr>
              <a:buFont typeface="+mj-lt"/>
              <a:buAutoNum type="arabicPeriod"/>
            </a:pPr>
            <a:r>
              <a:rPr lang="en-US" sz="2400" dirty="0" smtClean="0">
                <a:solidFill>
                  <a:prstClr val="black"/>
                </a:solidFill>
              </a:rPr>
              <a:t>Adenomyosis : focal or diffuse</a:t>
            </a:r>
          </a:p>
          <a:p>
            <a:pPr marL="566928" lvl="0" indent="-457200" algn="l" rtl="0">
              <a:buClr>
                <a:srgbClr val="A04DA3"/>
              </a:buClr>
              <a:buFont typeface="+mj-lt"/>
              <a:buAutoNum type="arabicPeriod"/>
            </a:pPr>
            <a:r>
              <a:rPr lang="en-US" sz="2400" dirty="0">
                <a:solidFill>
                  <a:prstClr val="black"/>
                </a:solidFill>
              </a:rPr>
              <a:t>C</a:t>
            </a:r>
            <a:r>
              <a:rPr lang="en-US" sz="2400" dirty="0" smtClean="0">
                <a:solidFill>
                  <a:prstClr val="black"/>
                </a:solidFill>
              </a:rPr>
              <a:t>ongenital </a:t>
            </a:r>
            <a:r>
              <a:rPr lang="en-US" sz="2400" dirty="0">
                <a:solidFill>
                  <a:prstClr val="black"/>
                </a:solidFill>
              </a:rPr>
              <a:t>uterine anomalies, such as a septum </a:t>
            </a:r>
            <a:endParaRPr lang="en-US" sz="2400" dirty="0" smtClean="0">
              <a:solidFill>
                <a:prstClr val="black"/>
              </a:solidFill>
            </a:endParaRPr>
          </a:p>
        </p:txBody>
      </p:sp>
      <p:sp>
        <p:nvSpPr>
          <p:cNvPr id="4" name="Title 1"/>
          <p:cNvSpPr txBox="1">
            <a:spLocks/>
          </p:cNvSpPr>
          <p:nvPr/>
        </p:nvSpPr>
        <p:spPr>
          <a:xfrm>
            <a:off x="3995936" y="902691"/>
            <a:ext cx="4690864" cy="792088"/>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800" b="1" dirty="0"/>
              <a:t>Uterine problems</a:t>
            </a:r>
            <a:endParaRPr lang="ar-IQ" sz="2800" b="1" dirty="0"/>
          </a:p>
        </p:txBody>
      </p:sp>
    </p:spTree>
    <p:extLst>
      <p:ext uri="{BB962C8B-B14F-4D97-AF65-F5344CB8AC3E}">
        <p14:creationId xmlns:p14="http://schemas.microsoft.com/office/powerpoint/2010/main" val="22746319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4690864" cy="792088"/>
          </a:xfrm>
          <a:solidFill>
            <a:schemeClr val="accent2">
              <a:lumMod val="60000"/>
              <a:lumOff val="40000"/>
            </a:schemeClr>
          </a:solidFill>
          <a:scene3d>
            <a:camera prst="orthographicFront"/>
            <a:lightRig rig="threePt" dir="t"/>
          </a:scene3d>
          <a:sp3d>
            <a:bevelT/>
          </a:sp3d>
        </p:spPr>
        <p:txBody>
          <a:bodyPr>
            <a:normAutofit/>
          </a:bodyPr>
          <a:lstStyle/>
          <a:p>
            <a:r>
              <a:rPr lang="en-US" sz="2800" b="1" dirty="0"/>
              <a:t>Investigations</a:t>
            </a:r>
            <a:endParaRPr lang="ar-IQ" sz="2800" b="1" dirty="0"/>
          </a:p>
        </p:txBody>
      </p:sp>
      <p:sp>
        <p:nvSpPr>
          <p:cNvPr id="3" name="Content Placeholder 2"/>
          <p:cNvSpPr>
            <a:spLocks noGrp="1"/>
          </p:cNvSpPr>
          <p:nvPr>
            <p:ph idx="1"/>
          </p:nvPr>
        </p:nvSpPr>
        <p:spPr>
          <a:xfrm>
            <a:off x="457200" y="1556792"/>
            <a:ext cx="8435280" cy="5017744"/>
          </a:xfrm>
          <a:solidFill>
            <a:schemeClr val="accent2">
              <a:lumMod val="20000"/>
              <a:lumOff val="80000"/>
            </a:schemeClr>
          </a:solidFill>
          <a:scene3d>
            <a:camera prst="orthographicFront"/>
            <a:lightRig rig="threePt" dir="t"/>
          </a:scene3d>
          <a:sp3d>
            <a:bevelT/>
          </a:sp3d>
        </p:spPr>
        <p:txBody>
          <a:bodyPr>
            <a:noAutofit/>
          </a:bodyPr>
          <a:lstStyle/>
          <a:p>
            <a:pPr marL="624078" indent="-514350" algn="l" rtl="0">
              <a:buFont typeface="+mj-lt"/>
              <a:buAutoNum type="arabicPeriod"/>
            </a:pPr>
            <a:endParaRPr lang="en-US" sz="2000" dirty="0" smtClean="0"/>
          </a:p>
          <a:p>
            <a:pPr marL="624078" indent="-514350" algn="l" rtl="0">
              <a:buFont typeface="+mj-lt"/>
              <a:buAutoNum type="arabicPeriod"/>
            </a:pPr>
            <a:endParaRPr lang="en-US" sz="2000" dirty="0"/>
          </a:p>
          <a:p>
            <a:pPr algn="l" rtl="0">
              <a:buFont typeface="Wingdings" pitchFamily="2" charset="2"/>
              <a:buChar char="q"/>
            </a:pPr>
            <a:r>
              <a:rPr lang="en-US" sz="2000" dirty="0" smtClean="0"/>
              <a:t> Hormonal Assay</a:t>
            </a:r>
          </a:p>
          <a:p>
            <a:pPr algn="l" rtl="0">
              <a:buFont typeface="Wingdings" pitchFamily="2" charset="2"/>
              <a:buChar char="q"/>
            </a:pPr>
            <a:endParaRPr lang="en-US" sz="2000" dirty="0" smtClean="0"/>
          </a:p>
          <a:p>
            <a:pPr algn="l" rtl="0">
              <a:buFont typeface="Wingdings" pitchFamily="2" charset="2"/>
              <a:buChar char="q"/>
            </a:pPr>
            <a:r>
              <a:rPr lang="en-US" sz="2000" dirty="0" smtClean="0"/>
              <a:t>Transvaginal </a:t>
            </a:r>
            <a:r>
              <a:rPr lang="en-US" sz="2000" dirty="0"/>
              <a:t>ultrasound (TVUSS) should be performed where possible. </a:t>
            </a:r>
          </a:p>
          <a:p>
            <a:pPr marL="109728" indent="0" algn="l" rtl="0">
              <a:buNone/>
            </a:pPr>
            <a:endParaRPr lang="en-US" sz="2000" dirty="0"/>
          </a:p>
          <a:p>
            <a:pPr algn="l" rtl="0">
              <a:buFont typeface="Wingdings" pitchFamily="2" charset="2"/>
              <a:buChar char="q"/>
            </a:pPr>
            <a:r>
              <a:rPr lang="en-US" sz="2000" dirty="0"/>
              <a:t>Tubal potency testing may be necessary.</a:t>
            </a:r>
            <a:endParaRPr lang="ar-IQ" sz="2000" dirty="0"/>
          </a:p>
          <a:p>
            <a:pPr marL="109728" indent="0" algn="l" rtl="0">
              <a:buNone/>
            </a:pPr>
            <a:endParaRPr lang="en-US" sz="2000" dirty="0" smtClean="0"/>
          </a:p>
          <a:p>
            <a:pPr marL="109728" indent="0" algn="l" rtl="0">
              <a:buNone/>
            </a:pPr>
            <a:r>
              <a:rPr lang="en-US" sz="2000" dirty="0" smtClean="0"/>
              <a:t> </a:t>
            </a:r>
          </a:p>
          <a:p>
            <a:pPr algn="l" rtl="0">
              <a:buFont typeface="Wingdings" pitchFamily="2" charset="2"/>
              <a:buChar char="q"/>
            </a:pPr>
            <a:r>
              <a:rPr lang="en-US" sz="2000" dirty="0"/>
              <a:t> </a:t>
            </a:r>
            <a:r>
              <a:rPr lang="en-US" sz="2000" dirty="0" smtClean="0"/>
              <a:t>Screening for infection . </a:t>
            </a:r>
          </a:p>
          <a:p>
            <a:pPr algn="l" rtl="0">
              <a:buFont typeface="Wingdings" pitchFamily="2" charset="2"/>
              <a:buChar char="ü"/>
            </a:pPr>
            <a:r>
              <a:rPr lang="en-US" sz="2000" dirty="0" smtClean="0"/>
              <a:t>Chlamydia </a:t>
            </a:r>
            <a:r>
              <a:rPr lang="en-US" sz="2000" dirty="0"/>
              <a:t>testing should be offered prior to any uterine instrumentation</a:t>
            </a:r>
            <a:r>
              <a:rPr lang="en-US" sz="2000" dirty="0" smtClean="0"/>
              <a:t>.</a:t>
            </a:r>
          </a:p>
          <a:p>
            <a:pPr algn="l" rtl="0">
              <a:buFont typeface="Wingdings" pitchFamily="2" charset="2"/>
              <a:buChar char="ü"/>
            </a:pPr>
            <a:r>
              <a:rPr lang="en-US" sz="2000" dirty="0" smtClean="0"/>
              <a:t> </a:t>
            </a:r>
            <a:r>
              <a:rPr lang="en-US" sz="2000" dirty="0"/>
              <a:t>If ART is to be offered, </a:t>
            </a:r>
            <a:r>
              <a:rPr lang="en-US" sz="2000" dirty="0" smtClean="0"/>
              <a:t>viral screening for </a:t>
            </a:r>
            <a:r>
              <a:rPr lang="en-US" sz="2000" dirty="0"/>
              <a:t>(HIV) and hepatitis B and C </a:t>
            </a:r>
            <a:endParaRPr lang="en-US" sz="2000" dirty="0" smtClean="0"/>
          </a:p>
          <a:p>
            <a:pPr algn="l" rtl="0">
              <a:buFont typeface="Wingdings" pitchFamily="2" charset="2"/>
              <a:buChar char="q"/>
            </a:pPr>
            <a:endParaRPr lang="en-US" sz="2000" dirty="0"/>
          </a:p>
        </p:txBody>
      </p:sp>
      <p:sp>
        <p:nvSpPr>
          <p:cNvPr id="4" name="Title 1"/>
          <p:cNvSpPr txBox="1">
            <a:spLocks/>
          </p:cNvSpPr>
          <p:nvPr/>
        </p:nvSpPr>
        <p:spPr>
          <a:xfrm>
            <a:off x="3995936" y="1298735"/>
            <a:ext cx="4896544" cy="792088"/>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800" b="1" dirty="0"/>
              <a:t>Female investigations</a:t>
            </a:r>
            <a:endParaRPr lang="ar-IQ" sz="2800" b="1" dirty="0"/>
          </a:p>
        </p:txBody>
      </p:sp>
    </p:spTree>
    <p:extLst>
      <p:ext uri="{BB962C8B-B14F-4D97-AF65-F5344CB8AC3E}">
        <p14:creationId xmlns:p14="http://schemas.microsoft.com/office/powerpoint/2010/main" val="2731642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4690864" cy="792088"/>
          </a:xfrm>
          <a:solidFill>
            <a:schemeClr val="accent2">
              <a:lumMod val="60000"/>
              <a:lumOff val="40000"/>
            </a:schemeClr>
          </a:solidFill>
          <a:scene3d>
            <a:camera prst="orthographicFront"/>
            <a:lightRig rig="threePt" dir="t"/>
          </a:scene3d>
          <a:sp3d>
            <a:bevelT/>
          </a:sp3d>
        </p:spPr>
        <p:txBody>
          <a:bodyPr>
            <a:normAutofit/>
          </a:bodyPr>
          <a:lstStyle/>
          <a:p>
            <a:r>
              <a:rPr lang="en-US" sz="2800" b="1" dirty="0" smtClean="0"/>
              <a:t>Female Investigations</a:t>
            </a:r>
            <a:endParaRPr lang="ar-IQ" sz="2800" b="1" dirty="0"/>
          </a:p>
        </p:txBody>
      </p:sp>
      <p:sp>
        <p:nvSpPr>
          <p:cNvPr id="3" name="Content Placeholder 2"/>
          <p:cNvSpPr>
            <a:spLocks noGrp="1"/>
          </p:cNvSpPr>
          <p:nvPr>
            <p:ph idx="1"/>
          </p:nvPr>
        </p:nvSpPr>
        <p:spPr>
          <a:xfrm>
            <a:off x="457200" y="1556792"/>
            <a:ext cx="8229600" cy="5017744"/>
          </a:xfrm>
          <a:solidFill>
            <a:schemeClr val="accent2">
              <a:lumMod val="20000"/>
              <a:lumOff val="80000"/>
            </a:schemeClr>
          </a:solidFill>
          <a:scene3d>
            <a:camera prst="orthographicFront"/>
            <a:lightRig rig="threePt" dir="t"/>
          </a:scene3d>
          <a:sp3d>
            <a:bevelT/>
          </a:sp3d>
        </p:spPr>
        <p:txBody>
          <a:bodyPr>
            <a:normAutofit/>
          </a:bodyPr>
          <a:lstStyle/>
          <a:p>
            <a:pPr marL="624078" indent="-514350" algn="l" rtl="0">
              <a:buFont typeface="+mj-lt"/>
              <a:buAutoNum type="arabicPeriod"/>
            </a:pPr>
            <a:endParaRPr lang="en-US" sz="1800" dirty="0" smtClean="0">
              <a:latin typeface="Calibri" pitchFamily="34" charset="0"/>
              <a:cs typeface="Calibri" pitchFamily="34" charset="0"/>
            </a:endParaRPr>
          </a:p>
          <a:p>
            <a:pPr marL="624078" indent="-514350" algn="l" rtl="0">
              <a:buFont typeface="+mj-lt"/>
              <a:buAutoNum type="arabicPeriod"/>
            </a:pPr>
            <a:endParaRPr lang="en-US" sz="1800" dirty="0">
              <a:latin typeface="Calibri" pitchFamily="34" charset="0"/>
              <a:cs typeface="Calibri" pitchFamily="34" charset="0"/>
            </a:endParaRPr>
          </a:p>
          <a:p>
            <a:pPr marL="624078" indent="-514350" algn="l" rtl="0">
              <a:buFont typeface="+mj-lt"/>
              <a:buAutoNum type="arabicPeriod"/>
            </a:pPr>
            <a:r>
              <a:rPr lang="en-US" sz="1800" dirty="0">
                <a:latin typeface="Calibri" pitchFamily="34" charset="0"/>
                <a:cs typeface="Calibri" pitchFamily="34" charset="0"/>
              </a:rPr>
              <a:t>E</a:t>
            </a:r>
            <a:r>
              <a:rPr lang="en-US" sz="1800" dirty="0" smtClean="0">
                <a:latin typeface="Calibri" pitchFamily="34" charset="0"/>
                <a:cs typeface="Calibri" pitchFamily="34" charset="0"/>
              </a:rPr>
              <a:t>arly follicular phase </a:t>
            </a:r>
            <a:r>
              <a:rPr lang="en-US" sz="1800" dirty="0">
                <a:latin typeface="Calibri" pitchFamily="34" charset="0"/>
                <a:cs typeface="Calibri" pitchFamily="34" charset="0"/>
              </a:rPr>
              <a:t>follicular-stimulating hormone (FSH), oestradiol and luteinizing hormone (LH). </a:t>
            </a:r>
            <a:endParaRPr lang="en-US" sz="1800" dirty="0" smtClean="0">
              <a:latin typeface="Calibri" pitchFamily="34" charset="0"/>
              <a:cs typeface="Calibri" pitchFamily="34" charset="0"/>
            </a:endParaRPr>
          </a:p>
          <a:p>
            <a:pPr marL="624078" indent="-514350" algn="l" rtl="0">
              <a:buFont typeface="+mj-lt"/>
              <a:buAutoNum type="arabicPeriod"/>
            </a:pPr>
            <a:endParaRPr lang="en-US" sz="1800" dirty="0" smtClean="0">
              <a:latin typeface="Calibri" pitchFamily="34" charset="0"/>
              <a:cs typeface="Calibri" pitchFamily="34" charset="0"/>
            </a:endParaRPr>
          </a:p>
          <a:p>
            <a:pPr marL="624078" indent="-514350" algn="l" rtl="0">
              <a:buFont typeface="+mj-lt"/>
              <a:buAutoNum type="arabicPeriod"/>
            </a:pPr>
            <a:r>
              <a:rPr lang="en-US" sz="1800" dirty="0" smtClean="0">
                <a:latin typeface="Calibri" pitchFamily="34" charset="0"/>
                <a:cs typeface="Calibri" pitchFamily="34" charset="0"/>
              </a:rPr>
              <a:t>Anti-Müllerian hormone </a:t>
            </a:r>
            <a:r>
              <a:rPr lang="en-US" sz="1800" dirty="0">
                <a:latin typeface="Calibri" pitchFamily="34" charset="0"/>
                <a:cs typeface="Calibri" pitchFamily="34" charset="0"/>
              </a:rPr>
              <a:t>(</a:t>
            </a:r>
            <a:r>
              <a:rPr lang="en-US" sz="1800" dirty="0" smtClean="0">
                <a:latin typeface="Calibri" pitchFamily="34" charset="0"/>
                <a:cs typeface="Calibri" pitchFamily="34" charset="0"/>
              </a:rPr>
              <a:t>AMH</a:t>
            </a:r>
            <a:r>
              <a:rPr lang="en-US" sz="1800" dirty="0">
                <a:latin typeface="Calibri" pitchFamily="34" charset="0"/>
                <a:cs typeface="Calibri" pitchFamily="34" charset="0"/>
              </a:rPr>
              <a:t>)</a:t>
            </a:r>
            <a:r>
              <a:rPr lang="en-US" sz="1800" dirty="0" smtClean="0">
                <a:latin typeface="Calibri" pitchFamily="34" charset="0"/>
                <a:cs typeface="Calibri" pitchFamily="34" charset="0"/>
              </a:rPr>
              <a:t> </a:t>
            </a:r>
            <a:r>
              <a:rPr lang="en-US" sz="1800" dirty="0">
                <a:latin typeface="Calibri" pitchFamily="34" charset="0"/>
                <a:cs typeface="Calibri" pitchFamily="34" charset="0"/>
              </a:rPr>
              <a:t>is proving particularly helpful in the assessment of ovarian reserve and </a:t>
            </a:r>
            <a:r>
              <a:rPr lang="en-US" sz="1800" dirty="0" smtClean="0">
                <a:latin typeface="Calibri" pitchFamily="34" charset="0"/>
                <a:cs typeface="Calibri" pitchFamily="34" charset="0"/>
              </a:rPr>
              <a:t>is independent </a:t>
            </a:r>
            <a:r>
              <a:rPr lang="en-US" sz="1800" dirty="0">
                <a:latin typeface="Calibri" pitchFamily="34" charset="0"/>
                <a:cs typeface="Calibri" pitchFamily="34" charset="0"/>
              </a:rPr>
              <a:t>of the menstrual cycle, which is practical. </a:t>
            </a:r>
            <a:endParaRPr lang="en-US" sz="1800" dirty="0" smtClean="0">
              <a:latin typeface="Calibri" pitchFamily="34" charset="0"/>
              <a:cs typeface="Calibri" pitchFamily="34" charset="0"/>
            </a:endParaRPr>
          </a:p>
          <a:p>
            <a:pPr marL="624078" indent="-514350" algn="l" rtl="0">
              <a:buFont typeface="+mj-lt"/>
              <a:buAutoNum type="arabicPeriod"/>
            </a:pPr>
            <a:endParaRPr lang="en-US" sz="1800" dirty="0" smtClean="0">
              <a:latin typeface="Calibri" pitchFamily="34" charset="0"/>
              <a:cs typeface="Calibri" pitchFamily="34" charset="0"/>
            </a:endParaRPr>
          </a:p>
          <a:p>
            <a:pPr marL="624078" indent="-514350" algn="l" rtl="0">
              <a:buFont typeface="+mj-lt"/>
              <a:buAutoNum type="arabicPeriod"/>
            </a:pPr>
            <a:r>
              <a:rPr lang="en-US" sz="1800" dirty="0" smtClean="0">
                <a:latin typeface="Calibri" pitchFamily="34" charset="0"/>
                <a:cs typeface="Calibri" pitchFamily="34" charset="0"/>
              </a:rPr>
              <a:t>A mid- luteal </a:t>
            </a:r>
            <a:r>
              <a:rPr lang="en-US" sz="1800" dirty="0">
                <a:latin typeface="Calibri" pitchFamily="34" charset="0"/>
                <a:cs typeface="Calibri" pitchFamily="34" charset="0"/>
              </a:rPr>
              <a:t>progesterone measurement should </a:t>
            </a:r>
            <a:r>
              <a:rPr lang="en-US" sz="1800" dirty="0" smtClean="0">
                <a:latin typeface="Calibri" pitchFamily="34" charset="0"/>
                <a:cs typeface="Calibri" pitchFamily="34" charset="0"/>
              </a:rPr>
              <a:t>be taken </a:t>
            </a:r>
            <a:r>
              <a:rPr lang="en-US" sz="1800" dirty="0">
                <a:latin typeface="Calibri" pitchFamily="34" charset="0"/>
                <a:cs typeface="Calibri" pitchFamily="34" charset="0"/>
              </a:rPr>
              <a:t>to confirm ovulation. </a:t>
            </a:r>
            <a:endParaRPr lang="en-US" sz="1800" dirty="0" smtClean="0">
              <a:latin typeface="Calibri" pitchFamily="34" charset="0"/>
              <a:cs typeface="Calibri" pitchFamily="34" charset="0"/>
            </a:endParaRPr>
          </a:p>
          <a:p>
            <a:pPr marL="624078" indent="-514350" algn="l" rtl="0">
              <a:buFont typeface="+mj-lt"/>
              <a:buAutoNum type="arabicPeriod"/>
            </a:pPr>
            <a:endParaRPr lang="en-US" sz="1800" dirty="0" smtClean="0">
              <a:latin typeface="Calibri" pitchFamily="34" charset="0"/>
              <a:cs typeface="Calibri" pitchFamily="34" charset="0"/>
            </a:endParaRPr>
          </a:p>
          <a:p>
            <a:pPr marL="624078" indent="-514350" algn="l" rtl="0">
              <a:buFont typeface="+mj-lt"/>
              <a:buAutoNum type="arabicPeriod"/>
            </a:pPr>
            <a:r>
              <a:rPr lang="en-US" sz="1800" dirty="0" smtClean="0">
                <a:latin typeface="Calibri" pitchFamily="34" charset="0"/>
                <a:cs typeface="Calibri" pitchFamily="34" charset="0"/>
              </a:rPr>
              <a:t>In </a:t>
            </a:r>
            <a:r>
              <a:rPr lang="en-US" sz="1800" dirty="0">
                <a:latin typeface="Calibri" pitchFamily="34" charset="0"/>
                <a:cs typeface="Calibri" pitchFamily="34" charset="0"/>
              </a:rPr>
              <a:t>women with an irregular menstrual </a:t>
            </a:r>
            <a:r>
              <a:rPr lang="en-US" sz="1800" dirty="0" smtClean="0">
                <a:latin typeface="Calibri" pitchFamily="34" charset="0"/>
                <a:cs typeface="Calibri" pitchFamily="34" charset="0"/>
              </a:rPr>
              <a:t>cycle send for  thyroid function &amp; serum prolactin </a:t>
            </a:r>
          </a:p>
          <a:p>
            <a:pPr marL="624078" indent="-514350" algn="l" rtl="0">
              <a:buFont typeface="+mj-lt"/>
              <a:buAutoNum type="arabicPeriod"/>
            </a:pPr>
            <a:endParaRPr lang="en-US" sz="1800" dirty="0">
              <a:latin typeface="Calibri" pitchFamily="34" charset="0"/>
              <a:cs typeface="Calibri" pitchFamily="34" charset="0"/>
            </a:endParaRPr>
          </a:p>
          <a:p>
            <a:pPr marL="624078" indent="-514350" algn="l" rtl="0">
              <a:buFont typeface="+mj-lt"/>
              <a:buAutoNum type="arabicPeriod"/>
            </a:pPr>
            <a:r>
              <a:rPr lang="en-US" sz="1800" dirty="0" smtClean="0">
                <a:latin typeface="Calibri" pitchFamily="34" charset="0"/>
                <a:cs typeface="Calibri" pitchFamily="34" charset="0"/>
              </a:rPr>
              <a:t>If there are symptoms &amp; signs of hyperandrogenemia send for  serum   testosterone </a:t>
            </a:r>
            <a:r>
              <a:rPr lang="en-US" sz="1800" dirty="0">
                <a:latin typeface="Calibri" pitchFamily="34" charset="0"/>
                <a:cs typeface="Calibri" pitchFamily="34" charset="0"/>
              </a:rPr>
              <a:t> </a:t>
            </a:r>
            <a:r>
              <a:rPr lang="en-US" sz="1800" dirty="0" smtClean="0">
                <a:latin typeface="Calibri" pitchFamily="34" charset="0"/>
                <a:cs typeface="Calibri" pitchFamily="34" charset="0"/>
              </a:rPr>
              <a:t>and other androgen hormones .</a:t>
            </a:r>
            <a:endParaRPr lang="ar-IQ" sz="1800" dirty="0">
              <a:latin typeface="Calibri" pitchFamily="34" charset="0"/>
              <a:cs typeface="Calibri" pitchFamily="34" charset="0"/>
            </a:endParaRPr>
          </a:p>
        </p:txBody>
      </p:sp>
      <p:sp>
        <p:nvSpPr>
          <p:cNvPr id="4" name="Title 1"/>
          <p:cNvSpPr txBox="1">
            <a:spLocks/>
          </p:cNvSpPr>
          <p:nvPr/>
        </p:nvSpPr>
        <p:spPr>
          <a:xfrm>
            <a:off x="3995936" y="1298735"/>
            <a:ext cx="4690864" cy="792088"/>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800" b="1" dirty="0"/>
              <a:t>Hormonal Assay</a:t>
            </a:r>
          </a:p>
        </p:txBody>
      </p:sp>
    </p:spTree>
    <p:extLst>
      <p:ext uri="{BB962C8B-B14F-4D97-AF65-F5344CB8AC3E}">
        <p14:creationId xmlns:p14="http://schemas.microsoft.com/office/powerpoint/2010/main" val="17818690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4690864" cy="792088"/>
          </a:xfrm>
          <a:solidFill>
            <a:schemeClr val="accent2">
              <a:lumMod val="60000"/>
              <a:lumOff val="40000"/>
            </a:schemeClr>
          </a:solidFill>
          <a:scene3d>
            <a:camera prst="orthographicFront"/>
            <a:lightRig rig="threePt" dir="t"/>
          </a:scene3d>
          <a:sp3d>
            <a:bevelT/>
          </a:sp3d>
        </p:spPr>
        <p:txBody>
          <a:bodyPr>
            <a:normAutofit/>
          </a:bodyPr>
          <a:lstStyle/>
          <a:p>
            <a:r>
              <a:rPr lang="en-US" sz="2800" b="1" dirty="0" smtClean="0"/>
              <a:t>Female Investigations</a:t>
            </a:r>
            <a:endParaRPr lang="ar-IQ" sz="2800" b="1" dirty="0"/>
          </a:p>
        </p:txBody>
      </p:sp>
      <p:sp>
        <p:nvSpPr>
          <p:cNvPr id="3" name="Content Placeholder 2"/>
          <p:cNvSpPr>
            <a:spLocks noGrp="1"/>
          </p:cNvSpPr>
          <p:nvPr>
            <p:ph idx="1"/>
          </p:nvPr>
        </p:nvSpPr>
        <p:spPr>
          <a:xfrm>
            <a:off x="457200" y="1556792"/>
            <a:ext cx="8229600" cy="5017744"/>
          </a:xfrm>
          <a:solidFill>
            <a:schemeClr val="accent2">
              <a:lumMod val="20000"/>
              <a:lumOff val="80000"/>
            </a:schemeClr>
          </a:solidFill>
          <a:scene3d>
            <a:camera prst="orthographicFront"/>
            <a:lightRig rig="threePt" dir="t"/>
          </a:scene3d>
          <a:sp3d>
            <a:bevelT/>
          </a:sp3d>
        </p:spPr>
        <p:txBody>
          <a:bodyPr>
            <a:normAutofit fontScale="85000" lnSpcReduction="20000"/>
          </a:bodyPr>
          <a:lstStyle/>
          <a:p>
            <a:pPr lvl="0" algn="l" rtl="0">
              <a:buClr>
                <a:srgbClr val="A04DA3"/>
              </a:buClr>
              <a:buFont typeface="Wingdings" pitchFamily="2" charset="2"/>
              <a:buChar char="q"/>
            </a:pPr>
            <a:endParaRPr lang="en-US" dirty="0" smtClean="0">
              <a:solidFill>
                <a:prstClr val="black"/>
              </a:solidFill>
              <a:latin typeface="Calibri" pitchFamily="34" charset="0"/>
              <a:cs typeface="Calibri" pitchFamily="34" charset="0"/>
            </a:endParaRPr>
          </a:p>
          <a:p>
            <a:pPr lvl="0" algn="l" rtl="0">
              <a:buClr>
                <a:srgbClr val="A04DA3"/>
              </a:buClr>
              <a:buFont typeface="Wingdings" pitchFamily="2" charset="2"/>
              <a:buChar char="q"/>
            </a:pPr>
            <a:endParaRPr lang="en-US" dirty="0">
              <a:solidFill>
                <a:prstClr val="black"/>
              </a:solidFill>
              <a:latin typeface="Calibri" pitchFamily="34" charset="0"/>
              <a:cs typeface="Calibri" pitchFamily="34" charset="0"/>
            </a:endParaRPr>
          </a:p>
          <a:p>
            <a:pPr lvl="0" algn="l" rtl="0">
              <a:buClr>
                <a:srgbClr val="A04DA3"/>
              </a:buClr>
              <a:buFont typeface="Wingdings" pitchFamily="2" charset="2"/>
              <a:buChar char="q"/>
            </a:pPr>
            <a:endParaRPr lang="en-US" dirty="0" smtClean="0">
              <a:solidFill>
                <a:prstClr val="black"/>
              </a:solidFill>
              <a:latin typeface="Calibri" pitchFamily="34" charset="0"/>
              <a:cs typeface="Calibri" pitchFamily="34" charset="0"/>
            </a:endParaRPr>
          </a:p>
          <a:p>
            <a:pPr lvl="0" algn="l" rtl="0">
              <a:buClr>
                <a:srgbClr val="A04DA3"/>
              </a:buClr>
              <a:buFont typeface="Wingdings" pitchFamily="2" charset="2"/>
              <a:buChar char="q"/>
            </a:pPr>
            <a:r>
              <a:rPr lang="en-US" dirty="0" smtClean="0">
                <a:solidFill>
                  <a:prstClr val="black"/>
                </a:solidFill>
                <a:latin typeface="Calibri" pitchFamily="34" charset="0"/>
                <a:cs typeface="Calibri" pitchFamily="34" charset="0"/>
              </a:rPr>
              <a:t>Transvaginal </a:t>
            </a:r>
            <a:r>
              <a:rPr lang="en-US" dirty="0">
                <a:solidFill>
                  <a:prstClr val="black"/>
                </a:solidFill>
                <a:latin typeface="Calibri" pitchFamily="34" charset="0"/>
                <a:cs typeface="Calibri" pitchFamily="34" charset="0"/>
              </a:rPr>
              <a:t>ultrasound (TVUSS) should be performed where possible. This provides an accurate assessment </a:t>
            </a:r>
            <a:r>
              <a:rPr lang="en-US" dirty="0" smtClean="0">
                <a:solidFill>
                  <a:prstClr val="black"/>
                </a:solidFill>
                <a:latin typeface="Calibri" pitchFamily="34" charset="0"/>
                <a:cs typeface="Calibri" pitchFamily="34" charset="0"/>
              </a:rPr>
              <a:t>of:</a:t>
            </a:r>
          </a:p>
          <a:p>
            <a:pPr marL="109728" lvl="0" indent="0" algn="l" rtl="0">
              <a:buClr>
                <a:srgbClr val="A04DA3"/>
              </a:buClr>
              <a:buNone/>
            </a:pPr>
            <a:r>
              <a:rPr lang="en-US" dirty="0" smtClean="0">
                <a:solidFill>
                  <a:prstClr val="black"/>
                </a:solidFill>
                <a:latin typeface="Calibri" pitchFamily="34" charset="0"/>
                <a:cs typeface="Calibri" pitchFamily="34" charset="0"/>
              </a:rPr>
              <a:t> </a:t>
            </a:r>
            <a:endParaRPr lang="en-US" dirty="0">
              <a:solidFill>
                <a:prstClr val="black"/>
              </a:solidFill>
              <a:latin typeface="Calibri" pitchFamily="34" charset="0"/>
              <a:cs typeface="Calibri" pitchFamily="34" charset="0"/>
            </a:endParaRPr>
          </a:p>
          <a:p>
            <a:pPr marL="624078" lvl="0" indent="-514350" algn="l" rtl="0">
              <a:buClr>
                <a:srgbClr val="A04DA3"/>
              </a:buClr>
              <a:buFont typeface="+mj-lt"/>
              <a:buAutoNum type="arabicPeriod"/>
            </a:pPr>
            <a:r>
              <a:rPr lang="en-US" dirty="0">
                <a:solidFill>
                  <a:prstClr val="black"/>
                </a:solidFill>
                <a:latin typeface="Calibri" pitchFamily="34" charset="0"/>
                <a:cs typeface="Calibri" pitchFamily="34" charset="0"/>
              </a:rPr>
              <a:t>P</a:t>
            </a:r>
            <a:r>
              <a:rPr lang="en-US" dirty="0" smtClean="0">
                <a:solidFill>
                  <a:prstClr val="black"/>
                </a:solidFill>
                <a:latin typeface="Calibri" pitchFamily="34" charset="0"/>
                <a:cs typeface="Calibri" pitchFamily="34" charset="0"/>
              </a:rPr>
              <a:t>elvic </a:t>
            </a:r>
            <a:r>
              <a:rPr lang="en-US" dirty="0">
                <a:solidFill>
                  <a:prstClr val="black"/>
                </a:solidFill>
                <a:latin typeface="Calibri" pitchFamily="34" charset="0"/>
                <a:cs typeface="Calibri" pitchFamily="34" charset="0"/>
              </a:rPr>
              <a:t>anatomy, including uterine size, shape, position and </a:t>
            </a:r>
            <a:r>
              <a:rPr lang="en-US" dirty="0" smtClean="0">
                <a:solidFill>
                  <a:prstClr val="black"/>
                </a:solidFill>
                <a:latin typeface="Calibri" pitchFamily="34" charset="0"/>
                <a:cs typeface="Calibri" pitchFamily="34" charset="0"/>
              </a:rPr>
              <a:t>morphology</a:t>
            </a:r>
          </a:p>
          <a:p>
            <a:pPr marL="624078" lvl="0" indent="-514350" algn="l" rtl="0">
              <a:buClr>
                <a:srgbClr val="A04DA3"/>
              </a:buClr>
              <a:buFont typeface="+mj-lt"/>
              <a:buAutoNum type="arabicPeriod"/>
            </a:pPr>
            <a:r>
              <a:rPr lang="en-US" dirty="0">
                <a:solidFill>
                  <a:prstClr val="black"/>
                </a:solidFill>
                <a:latin typeface="Calibri" pitchFamily="34" charset="0"/>
                <a:cs typeface="Calibri" pitchFamily="34" charset="0"/>
              </a:rPr>
              <a:t>T</a:t>
            </a:r>
            <a:r>
              <a:rPr lang="en-US" dirty="0" smtClean="0">
                <a:solidFill>
                  <a:prstClr val="black"/>
                </a:solidFill>
                <a:latin typeface="Calibri" pitchFamily="34" charset="0"/>
                <a:cs typeface="Calibri" pitchFamily="34" charset="0"/>
              </a:rPr>
              <a:t>he </a:t>
            </a:r>
            <a:r>
              <a:rPr lang="en-US" dirty="0">
                <a:solidFill>
                  <a:prstClr val="black"/>
                </a:solidFill>
                <a:latin typeface="Calibri" pitchFamily="34" charset="0"/>
                <a:cs typeface="Calibri" pitchFamily="34" charset="0"/>
              </a:rPr>
              <a:t>presence of any fibroids, ovarian size</a:t>
            </a:r>
            <a:r>
              <a:rPr lang="en-US" dirty="0" smtClean="0">
                <a:solidFill>
                  <a:prstClr val="black"/>
                </a:solidFill>
                <a:latin typeface="Calibri" pitchFamily="34" charset="0"/>
                <a:cs typeface="Calibri" pitchFamily="34" charset="0"/>
              </a:rPr>
              <a:t>,</a:t>
            </a:r>
          </a:p>
          <a:p>
            <a:pPr marL="624078" lvl="0" indent="-514350" algn="l" rtl="0">
              <a:buClr>
                <a:srgbClr val="A04DA3"/>
              </a:buClr>
              <a:buFont typeface="+mj-lt"/>
              <a:buAutoNum type="arabicPeriod"/>
            </a:pPr>
            <a:r>
              <a:rPr lang="en-US" dirty="0">
                <a:solidFill>
                  <a:prstClr val="black"/>
                </a:solidFill>
                <a:latin typeface="Calibri" pitchFamily="34" charset="0"/>
                <a:cs typeface="Calibri" pitchFamily="34" charset="0"/>
              </a:rPr>
              <a:t>A</a:t>
            </a:r>
            <a:r>
              <a:rPr lang="en-US" dirty="0" smtClean="0">
                <a:solidFill>
                  <a:prstClr val="black"/>
                </a:solidFill>
                <a:latin typeface="Calibri" pitchFamily="34" charset="0"/>
                <a:cs typeface="Calibri" pitchFamily="34" charset="0"/>
              </a:rPr>
              <a:t>ntral </a:t>
            </a:r>
            <a:r>
              <a:rPr lang="en-US" dirty="0">
                <a:solidFill>
                  <a:prstClr val="black"/>
                </a:solidFill>
                <a:latin typeface="Calibri" pitchFamily="34" charset="0"/>
                <a:cs typeface="Calibri" pitchFamily="34" charset="0"/>
              </a:rPr>
              <a:t>follicle count (AFC) an important parameter of ovarian </a:t>
            </a:r>
            <a:r>
              <a:rPr lang="en-US" dirty="0" smtClean="0">
                <a:solidFill>
                  <a:prstClr val="black"/>
                </a:solidFill>
                <a:latin typeface="Calibri" pitchFamily="34" charset="0"/>
                <a:cs typeface="Calibri" pitchFamily="34" charset="0"/>
              </a:rPr>
              <a:t>reserve.</a:t>
            </a:r>
          </a:p>
          <a:p>
            <a:pPr marL="624078" lvl="0" indent="-514350" algn="l" rtl="0">
              <a:buClr>
                <a:srgbClr val="A04DA3"/>
              </a:buClr>
              <a:buFont typeface="+mj-lt"/>
              <a:buAutoNum type="arabicPeriod"/>
            </a:pPr>
            <a:r>
              <a:rPr lang="en-US" dirty="0" smtClean="0">
                <a:solidFill>
                  <a:prstClr val="black"/>
                </a:solidFill>
                <a:latin typeface="Calibri" pitchFamily="34" charset="0"/>
                <a:cs typeface="Calibri" pitchFamily="34" charset="0"/>
              </a:rPr>
              <a:t>Pathology </a:t>
            </a:r>
            <a:r>
              <a:rPr lang="en-US" dirty="0">
                <a:solidFill>
                  <a:prstClr val="black"/>
                </a:solidFill>
                <a:latin typeface="Calibri" pitchFamily="34" charset="0"/>
                <a:cs typeface="Calibri" pitchFamily="34" charset="0"/>
              </a:rPr>
              <a:t>such as hydrosalpinges </a:t>
            </a:r>
            <a:r>
              <a:rPr lang="en-US" dirty="0" smtClean="0">
                <a:solidFill>
                  <a:prstClr val="black"/>
                </a:solidFill>
                <a:latin typeface="Calibri" pitchFamily="34" charset="0"/>
                <a:cs typeface="Calibri" pitchFamily="34" charset="0"/>
              </a:rPr>
              <a:t>and endometriotic </a:t>
            </a:r>
            <a:r>
              <a:rPr lang="en-US" dirty="0">
                <a:solidFill>
                  <a:prstClr val="black"/>
                </a:solidFill>
                <a:latin typeface="Calibri" pitchFamily="34" charset="0"/>
                <a:cs typeface="Calibri" pitchFamily="34" charset="0"/>
              </a:rPr>
              <a:t>cysts </a:t>
            </a:r>
            <a:endParaRPr lang="en-US" dirty="0" smtClean="0">
              <a:solidFill>
                <a:prstClr val="black"/>
              </a:solidFill>
              <a:latin typeface="Calibri" pitchFamily="34" charset="0"/>
              <a:cs typeface="Calibri" pitchFamily="34" charset="0"/>
            </a:endParaRPr>
          </a:p>
          <a:p>
            <a:pPr marL="624078" lvl="0" indent="-514350" algn="l" rtl="0">
              <a:buClr>
                <a:srgbClr val="A04DA3"/>
              </a:buClr>
              <a:buFont typeface="+mj-lt"/>
              <a:buAutoNum type="arabicPeriod"/>
            </a:pPr>
            <a:r>
              <a:rPr lang="en-US" dirty="0">
                <a:solidFill>
                  <a:prstClr val="black"/>
                </a:solidFill>
                <a:latin typeface="Calibri" pitchFamily="34" charset="0"/>
                <a:cs typeface="Calibri" pitchFamily="34" charset="0"/>
              </a:rPr>
              <a:t>A</a:t>
            </a:r>
            <a:r>
              <a:rPr lang="en-US" dirty="0" smtClean="0">
                <a:solidFill>
                  <a:prstClr val="black"/>
                </a:solidFill>
                <a:latin typeface="Calibri" pitchFamily="34" charset="0"/>
                <a:cs typeface="Calibri" pitchFamily="34" charset="0"/>
              </a:rPr>
              <a:t>ccess </a:t>
            </a:r>
            <a:r>
              <a:rPr lang="en-US" dirty="0">
                <a:solidFill>
                  <a:prstClr val="black"/>
                </a:solidFill>
                <a:latin typeface="Calibri" pitchFamily="34" charset="0"/>
                <a:cs typeface="Calibri" pitchFamily="34" charset="0"/>
              </a:rPr>
              <a:t>to the ovaries for </a:t>
            </a:r>
            <a:r>
              <a:rPr lang="en-US" dirty="0" smtClean="0">
                <a:solidFill>
                  <a:prstClr val="black"/>
                </a:solidFill>
                <a:latin typeface="Calibri" pitchFamily="34" charset="0"/>
                <a:cs typeface="Calibri" pitchFamily="34" charset="0"/>
              </a:rPr>
              <a:t>Assisted Reproductive Technology (ART)</a:t>
            </a:r>
            <a:endParaRPr lang="en-US" dirty="0">
              <a:solidFill>
                <a:prstClr val="black"/>
              </a:solidFill>
              <a:latin typeface="Calibri" pitchFamily="34" charset="0"/>
              <a:cs typeface="Calibri" pitchFamily="34" charset="0"/>
            </a:endParaRPr>
          </a:p>
        </p:txBody>
      </p:sp>
      <p:sp>
        <p:nvSpPr>
          <p:cNvPr id="4" name="Title 1"/>
          <p:cNvSpPr txBox="1">
            <a:spLocks/>
          </p:cNvSpPr>
          <p:nvPr/>
        </p:nvSpPr>
        <p:spPr>
          <a:xfrm>
            <a:off x="3995936" y="1298735"/>
            <a:ext cx="4690864" cy="792088"/>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800" b="1" dirty="0" smtClean="0"/>
              <a:t>            U/S - TVU</a:t>
            </a:r>
            <a:endParaRPr lang="en-US" sz="2800" b="1" dirty="0"/>
          </a:p>
        </p:txBody>
      </p:sp>
    </p:spTree>
    <p:extLst>
      <p:ext uri="{BB962C8B-B14F-4D97-AF65-F5344CB8AC3E}">
        <p14:creationId xmlns:p14="http://schemas.microsoft.com/office/powerpoint/2010/main" val="525467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5" y="764704"/>
            <a:ext cx="8300573" cy="1080120"/>
          </a:xfrm>
          <a:solidFill>
            <a:schemeClr val="accent2">
              <a:lumMod val="60000"/>
              <a:lumOff val="40000"/>
            </a:schemeClr>
          </a:solidFill>
          <a:effectLst>
            <a:glow rad="63500">
              <a:schemeClr val="accent5">
                <a:satMod val="175000"/>
                <a:alpha val="40000"/>
              </a:schemeClr>
            </a:glow>
          </a:effectLst>
          <a:scene3d>
            <a:camera prst="orthographicFront"/>
            <a:lightRig rig="threePt" dir="t"/>
          </a:scene3d>
          <a:sp3d>
            <a:bevelT/>
          </a:sp3d>
        </p:spPr>
        <p:txBody>
          <a:bodyPr>
            <a:normAutofit/>
          </a:bodyPr>
          <a:lstStyle/>
          <a:p>
            <a:pPr marL="365760" lvl="0" indent="-256032" rtl="0">
              <a:lnSpc>
                <a:spcPct val="115000"/>
              </a:lnSpc>
              <a:spcBef>
                <a:spcPts val="300"/>
              </a:spcBef>
              <a:spcAft>
                <a:spcPts val="1000"/>
              </a:spcAft>
            </a:pPr>
            <a:r>
              <a:rPr lang="en-US" sz="2400" b="1" dirty="0" smtClean="0">
                <a:solidFill>
                  <a:srgbClr val="424456"/>
                </a:solidFill>
              </a:rPr>
              <a:t>Infertility - Definition</a:t>
            </a:r>
            <a:endParaRPr lang="en-US" sz="2400" b="1" dirty="0">
              <a:solidFill>
                <a:schemeClr val="tx1"/>
              </a:solidFill>
              <a:effectLst/>
              <a:latin typeface="Calibri"/>
              <a:ea typeface="Calibri"/>
              <a:cs typeface="Arial"/>
            </a:endParaRPr>
          </a:p>
        </p:txBody>
      </p:sp>
      <p:sp>
        <p:nvSpPr>
          <p:cNvPr id="3" name="Content Placeholder 2"/>
          <p:cNvSpPr>
            <a:spLocks noGrp="1"/>
          </p:cNvSpPr>
          <p:nvPr>
            <p:ph idx="1"/>
          </p:nvPr>
        </p:nvSpPr>
        <p:spPr>
          <a:xfrm>
            <a:off x="404845" y="1844824"/>
            <a:ext cx="8291264" cy="1224136"/>
          </a:xfrm>
          <a:solidFill>
            <a:schemeClr val="accent2">
              <a:lumMod val="20000"/>
              <a:lumOff val="80000"/>
            </a:schemeClr>
          </a:solidFill>
          <a:effectLst>
            <a:glow rad="63500">
              <a:schemeClr val="accent5">
                <a:satMod val="175000"/>
                <a:alpha val="40000"/>
              </a:schemeClr>
            </a:glow>
          </a:effectLst>
          <a:scene3d>
            <a:camera prst="orthographicFront"/>
            <a:lightRig rig="threePt" dir="t"/>
          </a:scene3d>
          <a:sp3d>
            <a:bevelT/>
          </a:sp3d>
        </p:spPr>
        <p:txBody>
          <a:bodyPr>
            <a:normAutofit/>
          </a:bodyPr>
          <a:lstStyle/>
          <a:p>
            <a:pPr algn="l" rtl="0">
              <a:lnSpc>
                <a:spcPct val="115000"/>
              </a:lnSpc>
              <a:spcAft>
                <a:spcPts val="1000"/>
              </a:spcAft>
              <a:buFont typeface="Wingdings" pitchFamily="2" charset="2"/>
              <a:buChar char="q"/>
            </a:pPr>
            <a:r>
              <a:rPr lang="en-US" sz="2400" b="1" dirty="0">
                <a:latin typeface="Times New Roman"/>
                <a:ea typeface="Calibri"/>
                <a:cs typeface="Arial"/>
              </a:rPr>
              <a:t>Is a failure to conceive after 12 months of regular unprotected intercourse.</a:t>
            </a:r>
          </a:p>
        </p:txBody>
      </p:sp>
      <p:sp>
        <p:nvSpPr>
          <p:cNvPr id="4" name="Title 1"/>
          <p:cNvSpPr txBox="1">
            <a:spLocks/>
          </p:cNvSpPr>
          <p:nvPr/>
        </p:nvSpPr>
        <p:spPr>
          <a:xfrm>
            <a:off x="2483768" y="2852936"/>
            <a:ext cx="4320480" cy="1008112"/>
          </a:xfrm>
          <a:prstGeom prst="rect">
            <a:avLst/>
          </a:prstGeom>
          <a:solidFill>
            <a:schemeClr val="accent2">
              <a:lumMod val="60000"/>
              <a:lumOff val="40000"/>
            </a:schemeClr>
          </a:solidFill>
          <a:effectLst>
            <a:glow rad="63500">
              <a:schemeClr val="accent5">
                <a:satMod val="175000"/>
                <a:alpha val="40000"/>
              </a:schemeClr>
            </a:glow>
          </a:effectLst>
          <a:scene3d>
            <a:camera prst="orthographicFront"/>
            <a:lightRig rig="threePt" dir="t"/>
          </a:scene3d>
          <a:sp3d>
            <a:bevelT/>
          </a:sp3d>
        </p:spPr>
        <p:txBody>
          <a:bodyPr vert="horz" anchor="ctr">
            <a:normAutofit fontScale="97500"/>
          </a:bodyPr>
          <a:lstStyle>
            <a:lvl1pPr algn="l" rtl="1" eaLnBrk="1" latinLnBrk="0" hangingPunct="1">
              <a:spcBef>
                <a:spcPct val="0"/>
              </a:spcBef>
              <a:buNone/>
              <a:defRPr kumimoji="0" sz="4000" kern="1200">
                <a:solidFill>
                  <a:schemeClr val="tx2"/>
                </a:solidFill>
                <a:latin typeface="+mj-lt"/>
                <a:ea typeface="+mj-ea"/>
                <a:cs typeface="+mj-cs"/>
              </a:defRPr>
            </a:lvl1pPr>
          </a:lstStyle>
          <a:p>
            <a:pPr rtl="0">
              <a:lnSpc>
                <a:spcPct val="115000"/>
              </a:lnSpc>
              <a:spcBef>
                <a:spcPts val="0"/>
              </a:spcBef>
              <a:spcAft>
                <a:spcPts val="1000"/>
              </a:spcAft>
            </a:pPr>
            <a:r>
              <a:rPr lang="en-US" sz="2400" b="1" dirty="0" smtClean="0">
                <a:solidFill>
                  <a:srgbClr val="424456"/>
                </a:solidFill>
              </a:rPr>
              <a:t>Natural conception </a:t>
            </a:r>
            <a:endParaRPr lang="en-US" sz="2400" b="1" dirty="0">
              <a:solidFill>
                <a:prstClr val="black"/>
              </a:solidFill>
              <a:latin typeface="Calibri"/>
              <a:ea typeface="Calibri"/>
              <a:cs typeface="Arial"/>
            </a:endParaRPr>
          </a:p>
        </p:txBody>
      </p:sp>
      <p:sp>
        <p:nvSpPr>
          <p:cNvPr id="6" name="Content Placeholder 2"/>
          <p:cNvSpPr txBox="1">
            <a:spLocks/>
          </p:cNvSpPr>
          <p:nvPr/>
        </p:nvSpPr>
        <p:spPr>
          <a:xfrm>
            <a:off x="404845" y="3789040"/>
            <a:ext cx="8291264" cy="2880320"/>
          </a:xfrm>
          <a:prstGeom prst="rect">
            <a:avLst/>
          </a:prstGeom>
          <a:solidFill>
            <a:schemeClr val="accent2">
              <a:lumMod val="20000"/>
              <a:lumOff val="80000"/>
            </a:schemeClr>
          </a:solidFill>
          <a:effectLst>
            <a:glow rad="63500">
              <a:schemeClr val="accent5">
                <a:satMod val="175000"/>
                <a:alpha val="40000"/>
              </a:schemeClr>
            </a:glow>
          </a:effectLst>
          <a:scene3d>
            <a:camera prst="orthographicFront"/>
            <a:lightRig rig="threePt" dir="t"/>
          </a:scene3d>
          <a:sp3d>
            <a:bevelT/>
          </a:sp3d>
        </p:spPr>
        <p:txBody>
          <a:bodyPr vert="horz">
            <a:normAutofit/>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l" rtl="0">
              <a:lnSpc>
                <a:spcPct val="115000"/>
              </a:lnSpc>
              <a:spcAft>
                <a:spcPts val="1000"/>
              </a:spcAft>
              <a:buClr>
                <a:srgbClr val="A04DA3"/>
              </a:buClr>
              <a:buFont typeface="Georgia"/>
              <a:buNone/>
            </a:pPr>
            <a:endParaRPr lang="ar-IQ" sz="2400" dirty="0">
              <a:solidFill>
                <a:prstClr val="black"/>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067150"/>
            <a:ext cx="648072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loud 6"/>
          <p:cNvSpPr/>
          <p:nvPr/>
        </p:nvSpPr>
        <p:spPr>
          <a:xfrm>
            <a:off x="6542757" y="620688"/>
            <a:ext cx="2153352" cy="1296144"/>
          </a:xfrm>
          <a:prstGeom prst="cloud">
            <a:avLst/>
          </a:prstGeom>
          <a:solidFill>
            <a:schemeClr val="accent2">
              <a:lumMod val="60000"/>
              <a:lumOff val="40000"/>
            </a:schemeClr>
          </a:solidFill>
          <a:ln w="38100">
            <a:solidFill>
              <a:srgbClr val="FF0000"/>
            </a:solidFill>
          </a:ln>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rPr>
              <a:t>Why one year ?</a:t>
            </a:r>
            <a:endParaRPr lang="ar-IQ" b="1" dirty="0">
              <a:solidFill>
                <a:schemeClr val="tx1"/>
              </a:solidFill>
            </a:endParaRPr>
          </a:p>
        </p:txBody>
      </p:sp>
    </p:spTree>
    <p:extLst>
      <p:ext uri="{BB962C8B-B14F-4D97-AF65-F5344CB8AC3E}">
        <p14:creationId xmlns:p14="http://schemas.microsoft.com/office/powerpoint/2010/main" val="411912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4690864" cy="864096"/>
          </a:xfrm>
          <a:solidFill>
            <a:schemeClr val="accent2">
              <a:lumMod val="60000"/>
              <a:lumOff val="40000"/>
            </a:schemeClr>
          </a:solidFill>
          <a:scene3d>
            <a:camera prst="orthographicFront"/>
            <a:lightRig rig="threePt" dir="t"/>
          </a:scene3d>
          <a:sp3d>
            <a:bevelT/>
          </a:sp3d>
        </p:spPr>
        <p:txBody>
          <a:bodyPr>
            <a:normAutofit/>
          </a:bodyPr>
          <a:lstStyle/>
          <a:p>
            <a:r>
              <a:rPr lang="en-US" sz="2800" b="1" dirty="0" smtClean="0"/>
              <a:t>Female Investigations</a:t>
            </a:r>
            <a:endParaRPr lang="ar-IQ" sz="2800" b="1" dirty="0"/>
          </a:p>
        </p:txBody>
      </p:sp>
      <p:sp>
        <p:nvSpPr>
          <p:cNvPr id="3" name="Content Placeholder 2"/>
          <p:cNvSpPr>
            <a:spLocks noGrp="1"/>
          </p:cNvSpPr>
          <p:nvPr>
            <p:ph idx="1"/>
          </p:nvPr>
        </p:nvSpPr>
        <p:spPr>
          <a:xfrm>
            <a:off x="457200" y="1556792"/>
            <a:ext cx="8229600" cy="5017744"/>
          </a:xfrm>
          <a:solidFill>
            <a:schemeClr val="accent2">
              <a:lumMod val="20000"/>
              <a:lumOff val="80000"/>
            </a:schemeClr>
          </a:solidFill>
          <a:scene3d>
            <a:camera prst="orthographicFront"/>
            <a:lightRig rig="threePt" dir="t"/>
          </a:scene3d>
          <a:sp3d>
            <a:bevelT/>
          </a:sp3d>
        </p:spPr>
        <p:txBody>
          <a:bodyPr>
            <a:normAutofit fontScale="77500" lnSpcReduction="20000"/>
          </a:bodyPr>
          <a:lstStyle/>
          <a:p>
            <a:pPr algn="l" rtl="0">
              <a:buFont typeface="Wingdings" pitchFamily="2" charset="2"/>
              <a:buChar char="q"/>
            </a:pPr>
            <a:endParaRPr lang="en-US" dirty="0" smtClean="0">
              <a:latin typeface="Calibri" pitchFamily="34" charset="0"/>
              <a:cs typeface="Calibri" pitchFamily="34" charset="0"/>
            </a:endParaRPr>
          </a:p>
          <a:p>
            <a:pPr algn="l" rtl="0">
              <a:buFont typeface="Wingdings" pitchFamily="2" charset="2"/>
              <a:buChar char="q"/>
            </a:pPr>
            <a:endParaRPr lang="en-US" dirty="0">
              <a:latin typeface="Calibri" pitchFamily="34" charset="0"/>
              <a:cs typeface="Calibri" pitchFamily="34" charset="0"/>
            </a:endParaRPr>
          </a:p>
          <a:p>
            <a:pPr algn="l" rtl="0">
              <a:buFont typeface="Wingdings" pitchFamily="2" charset="2"/>
              <a:buChar char="q"/>
            </a:pPr>
            <a:r>
              <a:rPr lang="en-US" dirty="0" smtClean="0">
                <a:latin typeface="Calibri" pitchFamily="34" charset="0"/>
                <a:cs typeface="Calibri" pitchFamily="34" charset="0"/>
              </a:rPr>
              <a:t>Tubal </a:t>
            </a:r>
            <a:r>
              <a:rPr lang="en-US" dirty="0">
                <a:latin typeface="Calibri" pitchFamily="34" charset="0"/>
                <a:cs typeface="Calibri" pitchFamily="34" charset="0"/>
              </a:rPr>
              <a:t>patency and an assessment of the uterine cavity are traditionally investigated </a:t>
            </a:r>
            <a:r>
              <a:rPr lang="en-US" dirty="0" smtClean="0">
                <a:latin typeface="Calibri" pitchFamily="34" charset="0"/>
                <a:cs typeface="Calibri" pitchFamily="34" charset="0"/>
              </a:rPr>
              <a:t>by:</a:t>
            </a:r>
          </a:p>
          <a:p>
            <a:pPr marL="109728" indent="0" algn="l" rtl="0">
              <a:buNone/>
            </a:pPr>
            <a:endParaRPr lang="en-US" dirty="0">
              <a:latin typeface="Calibri" pitchFamily="34" charset="0"/>
              <a:cs typeface="Calibri" pitchFamily="34" charset="0"/>
            </a:endParaRPr>
          </a:p>
          <a:p>
            <a:pPr marL="624078" indent="-514350" algn="l" rtl="0">
              <a:buFont typeface="+mj-lt"/>
              <a:buAutoNum type="arabicPeriod"/>
            </a:pPr>
            <a:r>
              <a:rPr lang="en-US" dirty="0" smtClean="0">
                <a:latin typeface="Calibri" pitchFamily="34" charset="0"/>
                <a:cs typeface="Calibri" pitchFamily="34" charset="0"/>
              </a:rPr>
              <a:t>Hysterosalpingography </a:t>
            </a:r>
            <a:r>
              <a:rPr lang="en-US" dirty="0">
                <a:latin typeface="Calibri" pitchFamily="34" charset="0"/>
                <a:cs typeface="Calibri" pitchFamily="34" charset="0"/>
              </a:rPr>
              <a:t>(HSG) using </a:t>
            </a:r>
            <a:r>
              <a:rPr lang="en-US" dirty="0" smtClean="0">
                <a:latin typeface="Calibri" pitchFamily="34" charset="0"/>
                <a:cs typeface="Calibri" pitchFamily="34" charset="0"/>
              </a:rPr>
              <a:t>X-ray </a:t>
            </a:r>
          </a:p>
          <a:p>
            <a:pPr marL="624078" indent="-514350" algn="l" rtl="0">
              <a:buFont typeface="+mj-lt"/>
              <a:buAutoNum type="arabicPeriod"/>
            </a:pPr>
            <a:r>
              <a:rPr lang="en-US" dirty="0">
                <a:latin typeface="Calibri" pitchFamily="34" charset="0"/>
                <a:cs typeface="Calibri" pitchFamily="34" charset="0"/>
              </a:rPr>
              <a:t>H</a:t>
            </a:r>
            <a:r>
              <a:rPr lang="en-US" dirty="0" smtClean="0">
                <a:latin typeface="Calibri" pitchFamily="34" charset="0"/>
                <a:cs typeface="Calibri" pitchFamily="34" charset="0"/>
              </a:rPr>
              <a:t>ysterocontrast sonography </a:t>
            </a:r>
            <a:r>
              <a:rPr lang="en-US" dirty="0">
                <a:latin typeface="Calibri" pitchFamily="34" charset="0"/>
                <a:cs typeface="Calibri" pitchFamily="34" charset="0"/>
              </a:rPr>
              <a:t>(HyCoSy</a:t>
            </a:r>
            <a:r>
              <a:rPr lang="en-US" dirty="0" smtClean="0">
                <a:latin typeface="Calibri" pitchFamily="34" charset="0"/>
                <a:cs typeface="Calibri" pitchFamily="34" charset="0"/>
              </a:rPr>
              <a:t>)  </a:t>
            </a:r>
            <a:r>
              <a:rPr lang="en-US" dirty="0">
                <a:latin typeface="Calibri" pitchFamily="34" charset="0"/>
                <a:cs typeface="Calibri" pitchFamily="34" charset="0"/>
              </a:rPr>
              <a:t>using </a:t>
            </a:r>
            <a:r>
              <a:rPr lang="en-US" dirty="0" smtClean="0">
                <a:latin typeface="Calibri" pitchFamily="34" charset="0"/>
                <a:cs typeface="Calibri" pitchFamily="34" charset="0"/>
              </a:rPr>
              <a:t>ultrasound</a:t>
            </a:r>
          </a:p>
          <a:p>
            <a:pPr marL="624078" indent="-514350" algn="l" rtl="0">
              <a:buFont typeface="+mj-lt"/>
              <a:buAutoNum type="arabicPeriod"/>
            </a:pPr>
            <a:r>
              <a:rPr lang="en-US" dirty="0" smtClean="0">
                <a:latin typeface="Calibri" pitchFamily="34" charset="0"/>
                <a:cs typeface="Calibri" pitchFamily="34" charset="0"/>
              </a:rPr>
              <a:t>Saline infusion sonography  (SIS)</a:t>
            </a:r>
          </a:p>
          <a:p>
            <a:pPr marL="624078" indent="-514350" algn="l" rtl="0">
              <a:buFont typeface="+mj-lt"/>
              <a:buAutoNum type="arabicPeriod"/>
            </a:pPr>
            <a:r>
              <a:rPr lang="en-US" dirty="0" smtClean="0">
                <a:latin typeface="Calibri" pitchFamily="34" charset="0"/>
                <a:cs typeface="Calibri" pitchFamily="34" charset="0"/>
              </a:rPr>
              <a:t>3D </a:t>
            </a:r>
            <a:r>
              <a:rPr lang="en-US" dirty="0">
                <a:latin typeface="Calibri" pitchFamily="34" charset="0"/>
                <a:cs typeface="Calibri" pitchFamily="34" charset="0"/>
              </a:rPr>
              <a:t>hysterocontrast </a:t>
            </a:r>
            <a:r>
              <a:rPr lang="en-US" dirty="0" smtClean="0">
                <a:latin typeface="Calibri" pitchFamily="34" charset="0"/>
                <a:cs typeface="Calibri" pitchFamily="34" charset="0"/>
              </a:rPr>
              <a:t>sonography </a:t>
            </a:r>
            <a:endParaRPr lang="en-US" dirty="0">
              <a:latin typeface="Calibri" pitchFamily="34" charset="0"/>
              <a:cs typeface="Calibri" pitchFamily="34" charset="0"/>
            </a:endParaRPr>
          </a:p>
          <a:p>
            <a:pPr marL="624078" indent="-514350" algn="l" rtl="0">
              <a:buFont typeface="+mj-lt"/>
              <a:buAutoNum type="arabicPeriod"/>
            </a:pPr>
            <a:r>
              <a:rPr lang="en-US" dirty="0" smtClean="0">
                <a:latin typeface="Calibri" pitchFamily="34" charset="0"/>
                <a:cs typeface="Calibri" pitchFamily="34" charset="0"/>
              </a:rPr>
              <a:t> </a:t>
            </a:r>
            <a:r>
              <a:rPr lang="en-US" dirty="0">
                <a:latin typeface="Calibri" pitchFamily="34" charset="0"/>
                <a:cs typeface="Calibri" pitchFamily="34" charset="0"/>
              </a:rPr>
              <a:t>P</a:t>
            </a:r>
            <a:r>
              <a:rPr lang="en-US" dirty="0" smtClean="0">
                <a:latin typeface="Calibri" pitchFamily="34" charset="0"/>
                <a:cs typeface="Calibri" pitchFamily="34" charset="0"/>
              </a:rPr>
              <a:t>atients deemed at </a:t>
            </a:r>
            <a:r>
              <a:rPr lang="en-US" dirty="0">
                <a:latin typeface="Calibri" pitchFamily="34" charset="0"/>
                <a:cs typeface="Calibri" pitchFamily="34" charset="0"/>
              </a:rPr>
              <a:t>high risk of pelvic </a:t>
            </a:r>
            <a:r>
              <a:rPr lang="en-US" dirty="0" smtClean="0">
                <a:latin typeface="Calibri" pitchFamily="34" charset="0"/>
                <a:cs typeface="Calibri" pitchFamily="34" charset="0"/>
              </a:rPr>
              <a:t>pathology </a:t>
            </a:r>
            <a:r>
              <a:rPr lang="en-US" dirty="0">
                <a:latin typeface="Calibri" pitchFamily="34" charset="0"/>
                <a:cs typeface="Calibri" pitchFamily="34" charset="0"/>
              </a:rPr>
              <a:t>benefit from a more invasive laparoscopy and hysteroscopy as </a:t>
            </a:r>
            <a:r>
              <a:rPr lang="en-US" dirty="0" smtClean="0">
                <a:latin typeface="Calibri" pitchFamily="34" charset="0"/>
                <a:cs typeface="Calibri" pitchFamily="34" charset="0"/>
              </a:rPr>
              <a:t>a dual </a:t>
            </a:r>
            <a:r>
              <a:rPr lang="en-US" dirty="0">
                <a:latin typeface="Calibri" pitchFamily="34" charset="0"/>
                <a:cs typeface="Calibri" pitchFamily="34" charset="0"/>
              </a:rPr>
              <a:t>diagnostic and potentially therapeutic procedure. </a:t>
            </a:r>
            <a:endParaRPr lang="en-US" dirty="0" smtClean="0">
              <a:latin typeface="Calibri" pitchFamily="34" charset="0"/>
              <a:cs typeface="Calibri" pitchFamily="34" charset="0"/>
            </a:endParaRPr>
          </a:p>
          <a:p>
            <a:pPr algn="l" rtl="0">
              <a:buFont typeface="Wingdings" pitchFamily="2" charset="2"/>
              <a:buChar char="q"/>
            </a:pPr>
            <a:endParaRPr lang="en-US" dirty="0">
              <a:latin typeface="Calibri" pitchFamily="34" charset="0"/>
              <a:cs typeface="Calibri" pitchFamily="34" charset="0"/>
            </a:endParaRPr>
          </a:p>
          <a:p>
            <a:pPr algn="l" rtl="0">
              <a:buFont typeface="Wingdings" pitchFamily="2" charset="2"/>
              <a:buChar char="q"/>
            </a:pPr>
            <a:r>
              <a:rPr lang="en-US" dirty="0" smtClean="0">
                <a:latin typeface="Calibri" pitchFamily="34" charset="0"/>
                <a:cs typeface="Calibri" pitchFamily="34" charset="0"/>
              </a:rPr>
              <a:t>It </a:t>
            </a:r>
            <a:r>
              <a:rPr lang="en-US" dirty="0">
                <a:latin typeface="Calibri" pitchFamily="34" charset="0"/>
                <a:cs typeface="Calibri" pitchFamily="34" charset="0"/>
              </a:rPr>
              <a:t>is crucial to remember that tubal patency is </a:t>
            </a:r>
            <a:r>
              <a:rPr lang="en-US" dirty="0" smtClean="0">
                <a:latin typeface="Calibri" pitchFamily="34" charset="0"/>
                <a:cs typeface="Calibri" pitchFamily="34" charset="0"/>
              </a:rPr>
              <a:t>not equivalent </a:t>
            </a:r>
            <a:r>
              <a:rPr lang="en-US" dirty="0">
                <a:latin typeface="Calibri" pitchFamily="34" charset="0"/>
                <a:cs typeface="Calibri" pitchFamily="34" charset="0"/>
              </a:rPr>
              <a:t>to tubal function. Currently, there is as yet no effective test to check for tubal function.</a:t>
            </a:r>
            <a:endParaRPr lang="ar-IQ" dirty="0">
              <a:latin typeface="Calibri" pitchFamily="34" charset="0"/>
              <a:cs typeface="Calibri" pitchFamily="34" charset="0"/>
            </a:endParaRPr>
          </a:p>
        </p:txBody>
      </p:sp>
      <p:sp>
        <p:nvSpPr>
          <p:cNvPr id="4" name="Title 1"/>
          <p:cNvSpPr txBox="1">
            <a:spLocks/>
          </p:cNvSpPr>
          <p:nvPr/>
        </p:nvSpPr>
        <p:spPr>
          <a:xfrm>
            <a:off x="3995936" y="1196752"/>
            <a:ext cx="4690864" cy="894071"/>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800" b="1" dirty="0" smtClean="0"/>
              <a:t>Tubal patency test </a:t>
            </a:r>
            <a:endParaRPr lang="en-US" sz="2800" b="1" dirty="0"/>
          </a:p>
        </p:txBody>
      </p:sp>
    </p:spTree>
    <p:extLst>
      <p:ext uri="{BB962C8B-B14F-4D97-AF65-F5344CB8AC3E}">
        <p14:creationId xmlns:p14="http://schemas.microsoft.com/office/powerpoint/2010/main" val="31694392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4690864" cy="864096"/>
          </a:xfrm>
          <a:solidFill>
            <a:schemeClr val="accent2">
              <a:lumMod val="60000"/>
              <a:lumOff val="40000"/>
            </a:schemeClr>
          </a:solidFill>
          <a:scene3d>
            <a:camera prst="orthographicFront"/>
            <a:lightRig rig="threePt" dir="t"/>
          </a:scene3d>
          <a:sp3d>
            <a:bevelT/>
          </a:sp3d>
        </p:spPr>
        <p:txBody>
          <a:bodyPr>
            <a:normAutofit/>
          </a:bodyPr>
          <a:lstStyle/>
          <a:p>
            <a:r>
              <a:rPr lang="en-US" sz="2800" b="1" dirty="0" smtClean="0"/>
              <a:t>Female Investigations</a:t>
            </a:r>
            <a:endParaRPr lang="ar-IQ" sz="2800" b="1" dirty="0"/>
          </a:p>
        </p:txBody>
      </p:sp>
      <p:sp>
        <p:nvSpPr>
          <p:cNvPr id="3" name="Content Placeholder 2"/>
          <p:cNvSpPr>
            <a:spLocks noGrp="1"/>
          </p:cNvSpPr>
          <p:nvPr>
            <p:ph idx="1"/>
          </p:nvPr>
        </p:nvSpPr>
        <p:spPr>
          <a:xfrm>
            <a:off x="457200" y="1556792"/>
            <a:ext cx="8229600" cy="5017744"/>
          </a:xfrm>
          <a:solidFill>
            <a:schemeClr val="accent2">
              <a:lumMod val="20000"/>
              <a:lumOff val="80000"/>
            </a:schemeClr>
          </a:solidFill>
          <a:scene3d>
            <a:camera prst="orthographicFront"/>
            <a:lightRig rig="threePt" dir="t"/>
          </a:scene3d>
          <a:sp3d>
            <a:bevelT/>
          </a:sp3d>
        </p:spPr>
        <p:txBody>
          <a:bodyPr>
            <a:normAutofit/>
          </a:bodyPr>
          <a:lstStyle/>
          <a:p>
            <a:pPr algn="l" rtl="0">
              <a:buFont typeface="Wingdings" pitchFamily="2" charset="2"/>
              <a:buChar char="q"/>
            </a:pPr>
            <a:endParaRPr lang="en-US" sz="2400" dirty="0" smtClean="0">
              <a:latin typeface="Calibri" pitchFamily="34" charset="0"/>
              <a:cs typeface="Calibri" pitchFamily="34" charset="0"/>
            </a:endParaRPr>
          </a:p>
          <a:p>
            <a:pPr algn="l" rtl="0">
              <a:buFont typeface="Wingdings" pitchFamily="2" charset="2"/>
              <a:buChar char="q"/>
            </a:pPr>
            <a:r>
              <a:rPr lang="en-US" sz="2400" dirty="0" smtClean="0">
                <a:latin typeface="Calibri" pitchFamily="34" charset="0"/>
                <a:cs typeface="Calibri" pitchFamily="34" charset="0"/>
              </a:rPr>
              <a:t> </a:t>
            </a:r>
            <a:r>
              <a:rPr lang="en-US" sz="2400" b="1" u="sng" dirty="0" smtClean="0">
                <a:latin typeface="Calibri" pitchFamily="34" charset="0"/>
                <a:cs typeface="Calibri" pitchFamily="34" charset="0"/>
              </a:rPr>
              <a:t>Timing &amp; Technique</a:t>
            </a:r>
          </a:p>
          <a:p>
            <a:pPr marL="109728" indent="0" algn="l" rtl="0">
              <a:buNone/>
            </a:pPr>
            <a:r>
              <a:rPr lang="en-US" sz="2400" b="1" u="sng" dirty="0" smtClean="0">
                <a:latin typeface="Calibri" pitchFamily="34" charset="0"/>
                <a:cs typeface="Calibri" pitchFamily="34" charset="0"/>
              </a:rPr>
              <a:t> </a:t>
            </a:r>
          </a:p>
          <a:p>
            <a:pPr marL="566928" indent="-457200" algn="l" rtl="0">
              <a:buFont typeface="+mj-lt"/>
              <a:buAutoNum type="arabicPeriod"/>
            </a:pPr>
            <a:r>
              <a:rPr lang="en-US" sz="2400" dirty="0">
                <a:latin typeface="Calibri" pitchFamily="34" charset="0"/>
                <a:cs typeface="Calibri" pitchFamily="34" charset="0"/>
              </a:rPr>
              <a:t>The examination is typically scheduled early in the follicular phase of the cycle, after menstrual flow has ceased and before day 10, as the endometrium is very thin at this point in the cycle</a:t>
            </a:r>
            <a:r>
              <a:rPr lang="en-US" sz="2400" dirty="0" smtClean="0">
                <a:latin typeface="Calibri" pitchFamily="34" charset="0"/>
                <a:cs typeface="Calibri" pitchFamily="34" charset="0"/>
              </a:rPr>
              <a:t>.</a:t>
            </a:r>
          </a:p>
          <a:p>
            <a:pPr marL="566928" indent="-457200" algn="l" rtl="0">
              <a:buFont typeface="+mj-lt"/>
              <a:buAutoNum type="arabicPeriod"/>
            </a:pPr>
            <a:r>
              <a:rPr lang="en-US" sz="2400" dirty="0">
                <a:latin typeface="Calibri" pitchFamily="34" charset="0"/>
                <a:cs typeface="Calibri" pitchFamily="34" charset="0"/>
              </a:rPr>
              <a:t>Anesthesia or </a:t>
            </a:r>
            <a:r>
              <a:rPr lang="en-US" sz="2400" dirty="0" smtClean="0">
                <a:latin typeface="Calibri" pitchFamily="34" charset="0"/>
                <a:cs typeface="Calibri" pitchFamily="34" charset="0"/>
              </a:rPr>
              <a:t> strong analgesia </a:t>
            </a:r>
            <a:r>
              <a:rPr lang="en-US" sz="2400" dirty="0">
                <a:latin typeface="Calibri" pitchFamily="34" charset="0"/>
                <a:cs typeface="Calibri" pitchFamily="34" charset="0"/>
              </a:rPr>
              <a:t>is not </a:t>
            </a:r>
            <a:r>
              <a:rPr lang="en-US" sz="2400" dirty="0" smtClean="0">
                <a:latin typeface="Calibri" pitchFamily="34" charset="0"/>
                <a:cs typeface="Calibri" pitchFamily="34" charset="0"/>
              </a:rPr>
              <a:t>required</a:t>
            </a:r>
          </a:p>
          <a:p>
            <a:pPr marL="566928" indent="-457200" algn="l" rtl="0">
              <a:buFont typeface="+mj-lt"/>
              <a:buAutoNum type="arabicPeriod"/>
            </a:pPr>
            <a:r>
              <a:rPr lang="en-US" sz="2400" dirty="0" smtClean="0">
                <a:latin typeface="Calibri" pitchFamily="34" charset="0"/>
                <a:cs typeface="Calibri" pitchFamily="34" charset="0"/>
              </a:rPr>
              <a:t>Proper antiseptic </a:t>
            </a:r>
          </a:p>
          <a:p>
            <a:pPr marL="566928" indent="-457200" algn="l" rtl="0">
              <a:buFont typeface="+mj-lt"/>
              <a:buAutoNum type="arabicPeriod"/>
            </a:pPr>
            <a:r>
              <a:rPr lang="en-US" sz="2400" dirty="0" smtClean="0">
                <a:latin typeface="Calibri" pitchFamily="34" charset="0"/>
                <a:cs typeface="Calibri" pitchFamily="34" charset="0"/>
              </a:rPr>
              <a:t>Use antibiotic after the procedure if no STD screening done before (doxycycline)</a:t>
            </a:r>
          </a:p>
          <a:p>
            <a:pPr marL="566928" indent="-457200" algn="l" rtl="0">
              <a:buFont typeface="+mj-lt"/>
              <a:buAutoNum type="arabicPeriod"/>
            </a:pPr>
            <a:r>
              <a:rPr lang="en-US" sz="2400" dirty="0" smtClean="0">
                <a:latin typeface="Calibri" pitchFamily="34" charset="0"/>
                <a:cs typeface="Calibri" pitchFamily="34" charset="0"/>
              </a:rPr>
              <a:t>Infection &amp; pregnancy is absolutely contraindicated </a:t>
            </a:r>
            <a:endParaRPr lang="en-US" sz="2400" b="1" dirty="0">
              <a:latin typeface="Calibri" pitchFamily="34" charset="0"/>
              <a:cs typeface="Calibri" pitchFamily="34" charset="0"/>
            </a:endParaRPr>
          </a:p>
        </p:txBody>
      </p:sp>
      <p:sp>
        <p:nvSpPr>
          <p:cNvPr id="4" name="Title 1"/>
          <p:cNvSpPr txBox="1">
            <a:spLocks/>
          </p:cNvSpPr>
          <p:nvPr/>
        </p:nvSpPr>
        <p:spPr>
          <a:xfrm>
            <a:off x="3995936" y="1196752"/>
            <a:ext cx="4690864" cy="894071"/>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800" b="1" dirty="0" smtClean="0"/>
              <a:t>Tubal patency test </a:t>
            </a:r>
            <a:endParaRPr lang="en-US" sz="2800" b="1" dirty="0"/>
          </a:p>
        </p:txBody>
      </p:sp>
    </p:spTree>
    <p:extLst>
      <p:ext uri="{BB962C8B-B14F-4D97-AF65-F5344CB8AC3E}">
        <p14:creationId xmlns:p14="http://schemas.microsoft.com/office/powerpoint/2010/main" val="11708866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4704"/>
            <a:ext cx="8382000" cy="792088"/>
          </a:xfrm>
          <a:solidFill>
            <a:schemeClr val="accent2">
              <a:lumMod val="20000"/>
              <a:lumOff val="80000"/>
            </a:schemeClr>
          </a:solidFill>
          <a:ln>
            <a:solidFill>
              <a:schemeClr val="accent2"/>
            </a:solidFill>
          </a:ln>
          <a:scene3d>
            <a:camera prst="orthographicFront"/>
            <a:lightRig rig="threePt" dir="t"/>
          </a:scene3d>
          <a:sp3d>
            <a:bevelT/>
          </a:sp3d>
        </p:spPr>
        <p:txBody>
          <a:bodyPr>
            <a:normAutofit/>
          </a:bodyPr>
          <a:lstStyle/>
          <a:p>
            <a:pPr rtl="0"/>
            <a:r>
              <a:rPr lang="en-US" sz="3200" b="1" dirty="0" smtClean="0"/>
              <a:t>HSG</a:t>
            </a:r>
            <a:endParaRPr lang="en-US" sz="3200" b="1" dirty="0"/>
          </a:p>
        </p:txBody>
      </p:sp>
      <p:sp>
        <p:nvSpPr>
          <p:cNvPr id="3" name="Text Placeholder 2"/>
          <p:cNvSpPr>
            <a:spLocks noGrp="1"/>
          </p:cNvSpPr>
          <p:nvPr>
            <p:ph type="body" idx="1"/>
          </p:nvPr>
        </p:nvSpPr>
        <p:spPr>
          <a:xfrm>
            <a:off x="395536" y="1700808"/>
            <a:ext cx="4041648" cy="457200"/>
          </a:xfrm>
          <a:scene3d>
            <a:camera prst="orthographicFront"/>
            <a:lightRig rig="threePt" dir="t"/>
          </a:scene3d>
          <a:sp3d>
            <a:bevelT/>
          </a:sp3d>
        </p:spPr>
        <p:txBody>
          <a:bodyPr/>
          <a:lstStyle/>
          <a:p>
            <a:pPr algn="l" rtl="0"/>
            <a:r>
              <a:rPr lang="en-US" dirty="0" smtClean="0"/>
              <a:t>HSG</a:t>
            </a:r>
            <a:endParaRPr lang="ar-IQ" dirty="0"/>
          </a:p>
        </p:txBody>
      </p:sp>
      <p:sp>
        <p:nvSpPr>
          <p:cNvPr id="4" name="Text Placeholder 3"/>
          <p:cNvSpPr>
            <a:spLocks noGrp="1"/>
          </p:cNvSpPr>
          <p:nvPr>
            <p:ph type="body" sz="half" idx="3"/>
          </p:nvPr>
        </p:nvSpPr>
        <p:spPr>
          <a:xfrm>
            <a:off x="4716016" y="1700808"/>
            <a:ext cx="4041775" cy="457200"/>
          </a:xfrm>
          <a:scene3d>
            <a:camera prst="orthographicFront"/>
            <a:lightRig rig="threePt" dir="t"/>
          </a:scene3d>
          <a:sp3d>
            <a:bevelT/>
          </a:sp3d>
        </p:spPr>
        <p:txBody>
          <a:bodyPr/>
          <a:lstStyle/>
          <a:p>
            <a:pPr algn="l"/>
            <a:r>
              <a:rPr lang="en-US" dirty="0"/>
              <a:t>Normal  HSG</a:t>
            </a:r>
          </a:p>
        </p:txBody>
      </p:sp>
      <p:sp>
        <p:nvSpPr>
          <p:cNvPr id="5" name="Content Placeholder 4"/>
          <p:cNvSpPr>
            <a:spLocks noGrp="1"/>
          </p:cNvSpPr>
          <p:nvPr>
            <p:ph sz="quarter" idx="2"/>
          </p:nvPr>
        </p:nvSpPr>
        <p:spPr>
          <a:xfrm>
            <a:off x="395536" y="2204864"/>
            <a:ext cx="4041648" cy="4392488"/>
          </a:xfrm>
          <a:solidFill>
            <a:schemeClr val="accent6">
              <a:lumMod val="20000"/>
              <a:lumOff val="80000"/>
            </a:schemeClr>
          </a:solidFill>
          <a:ln>
            <a:solidFill>
              <a:schemeClr val="accent1">
                <a:lumMod val="20000"/>
                <a:lumOff val="80000"/>
              </a:schemeClr>
            </a:solidFill>
          </a:ln>
          <a:scene3d>
            <a:camera prst="orthographicFront"/>
            <a:lightRig rig="threePt" dir="t"/>
          </a:scene3d>
          <a:sp3d>
            <a:bevelT/>
          </a:sp3d>
        </p:spPr>
        <p:txBody>
          <a:bodyPr>
            <a:normAutofit/>
          </a:bodyPr>
          <a:lstStyle/>
          <a:p>
            <a:pPr algn="l" rtl="0"/>
            <a:r>
              <a:rPr lang="en-US" dirty="0"/>
              <a:t>HSG is the evaluation of the uterine cavity, fallopian tubes, and adjacent peritoneal cavity following the injection of contrast material through the cervical canal </a:t>
            </a:r>
          </a:p>
          <a:p>
            <a:pPr algn="l" rtl="0"/>
            <a:endParaRPr lang="en-US" dirty="0" smtClean="0"/>
          </a:p>
          <a:p>
            <a:pPr algn="l" rtl="0"/>
            <a:r>
              <a:rPr lang="en-US" dirty="0" smtClean="0"/>
              <a:t>It </a:t>
            </a:r>
            <a:r>
              <a:rPr lang="en-US" dirty="0"/>
              <a:t>is performed as a real-time outpatient examination under fluoroscopy with iodinated water-soluble contrast material (10 to 30 m</a:t>
            </a:r>
            <a:r>
              <a:rPr lang="en-US" dirty="0" smtClean="0"/>
              <a:t>l).</a:t>
            </a:r>
            <a:endParaRPr lang="ar-IQ" dirty="0"/>
          </a:p>
        </p:txBody>
      </p:sp>
      <p:sp>
        <p:nvSpPr>
          <p:cNvPr id="6" name="Content Placeholder 5"/>
          <p:cNvSpPr>
            <a:spLocks noGrp="1"/>
          </p:cNvSpPr>
          <p:nvPr>
            <p:ph sz="quarter" idx="4"/>
          </p:nvPr>
        </p:nvSpPr>
        <p:spPr>
          <a:xfrm>
            <a:off x="4718304" y="2204864"/>
            <a:ext cx="4041775" cy="4389855"/>
          </a:xfrm>
          <a:solidFill>
            <a:schemeClr val="accent6">
              <a:lumMod val="20000"/>
              <a:lumOff val="80000"/>
            </a:schemeClr>
          </a:solidFill>
          <a:ln>
            <a:solidFill>
              <a:schemeClr val="accent1">
                <a:lumMod val="20000"/>
                <a:lumOff val="80000"/>
              </a:schemeClr>
            </a:solidFill>
          </a:ln>
          <a:scene3d>
            <a:camera prst="orthographicFront"/>
            <a:lightRig rig="threePt" dir="t"/>
          </a:scene3d>
          <a:sp3d>
            <a:bevelT/>
          </a:sp3d>
        </p:spPr>
        <p:txBody>
          <a:bodyPr>
            <a:normAutofit/>
          </a:bodyPr>
          <a:lstStyle/>
          <a:p>
            <a:pPr algn="l" rtl="0"/>
            <a:endParaRPr lang="en-US" dirty="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253726"/>
            <a:ext cx="388843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51773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4704"/>
            <a:ext cx="8382000" cy="792088"/>
          </a:xfrm>
          <a:solidFill>
            <a:schemeClr val="accent2">
              <a:lumMod val="20000"/>
              <a:lumOff val="80000"/>
            </a:schemeClr>
          </a:solidFill>
          <a:ln>
            <a:solidFill>
              <a:schemeClr val="accent2"/>
            </a:solidFill>
          </a:ln>
          <a:scene3d>
            <a:camera prst="orthographicFront"/>
            <a:lightRig rig="threePt" dir="t"/>
          </a:scene3d>
          <a:sp3d>
            <a:bevelT/>
          </a:sp3d>
        </p:spPr>
        <p:txBody>
          <a:bodyPr>
            <a:normAutofit/>
          </a:bodyPr>
          <a:lstStyle/>
          <a:p>
            <a:pPr rtl="0"/>
            <a:r>
              <a:rPr lang="en-US" sz="3200" b="1" dirty="0" smtClean="0"/>
              <a:t>HSG</a:t>
            </a:r>
            <a:endParaRPr lang="en-US" sz="3200" b="1" dirty="0"/>
          </a:p>
        </p:txBody>
      </p:sp>
      <p:sp>
        <p:nvSpPr>
          <p:cNvPr id="3" name="Text Placeholder 2"/>
          <p:cNvSpPr>
            <a:spLocks noGrp="1"/>
          </p:cNvSpPr>
          <p:nvPr>
            <p:ph type="body" idx="1"/>
          </p:nvPr>
        </p:nvSpPr>
        <p:spPr>
          <a:xfrm>
            <a:off x="395536" y="1700808"/>
            <a:ext cx="4041648" cy="457200"/>
          </a:xfrm>
          <a:scene3d>
            <a:camera prst="orthographicFront"/>
            <a:lightRig rig="threePt" dir="t"/>
          </a:scene3d>
          <a:sp3d>
            <a:bevelT/>
          </a:sp3d>
        </p:spPr>
        <p:txBody>
          <a:bodyPr/>
          <a:lstStyle/>
          <a:p>
            <a:pPr algn="l" rtl="0"/>
            <a:r>
              <a:rPr lang="en-US" dirty="0" smtClean="0"/>
              <a:t>HSG - cannula</a:t>
            </a:r>
            <a:endParaRPr lang="ar-IQ" dirty="0"/>
          </a:p>
        </p:txBody>
      </p:sp>
      <p:sp>
        <p:nvSpPr>
          <p:cNvPr id="4" name="Text Placeholder 3"/>
          <p:cNvSpPr>
            <a:spLocks noGrp="1"/>
          </p:cNvSpPr>
          <p:nvPr>
            <p:ph type="body" sz="half" idx="3"/>
          </p:nvPr>
        </p:nvSpPr>
        <p:spPr>
          <a:xfrm>
            <a:off x="4716016" y="1700808"/>
            <a:ext cx="4041775" cy="457200"/>
          </a:xfrm>
          <a:scene3d>
            <a:camera prst="orthographicFront"/>
            <a:lightRig rig="threePt" dir="t"/>
          </a:scene3d>
          <a:sp3d>
            <a:bevelT/>
          </a:sp3d>
        </p:spPr>
        <p:txBody>
          <a:bodyPr/>
          <a:lstStyle/>
          <a:p>
            <a:pPr algn="l"/>
            <a:r>
              <a:rPr lang="en-US" dirty="0"/>
              <a:t>Normal  HSG</a:t>
            </a:r>
          </a:p>
        </p:txBody>
      </p:sp>
      <p:sp>
        <p:nvSpPr>
          <p:cNvPr id="5" name="Content Placeholder 4"/>
          <p:cNvSpPr>
            <a:spLocks noGrp="1"/>
          </p:cNvSpPr>
          <p:nvPr>
            <p:ph sz="quarter" idx="2"/>
          </p:nvPr>
        </p:nvSpPr>
        <p:spPr>
          <a:xfrm>
            <a:off x="395536" y="2204864"/>
            <a:ext cx="4041648" cy="2016224"/>
          </a:xfrm>
          <a:solidFill>
            <a:schemeClr val="accent6">
              <a:lumMod val="20000"/>
              <a:lumOff val="80000"/>
            </a:schemeClr>
          </a:solidFill>
          <a:ln>
            <a:solidFill>
              <a:schemeClr val="accent1">
                <a:lumMod val="20000"/>
                <a:lumOff val="80000"/>
              </a:schemeClr>
            </a:solidFill>
          </a:ln>
          <a:scene3d>
            <a:camera prst="orthographicFront"/>
            <a:lightRig rig="threePt" dir="t"/>
          </a:scene3d>
          <a:sp3d>
            <a:bevelT/>
          </a:sp3d>
        </p:spPr>
        <p:txBody>
          <a:bodyPr>
            <a:normAutofit/>
          </a:bodyPr>
          <a:lstStyle/>
          <a:p>
            <a:pPr marL="109728" indent="0" algn="l" rtl="0">
              <a:buNone/>
            </a:pPr>
            <a:endParaRPr lang="ar-IQ" dirty="0"/>
          </a:p>
        </p:txBody>
      </p:sp>
      <p:sp>
        <p:nvSpPr>
          <p:cNvPr id="6" name="Content Placeholder 5"/>
          <p:cNvSpPr>
            <a:spLocks noGrp="1"/>
          </p:cNvSpPr>
          <p:nvPr>
            <p:ph sz="quarter" idx="4"/>
          </p:nvPr>
        </p:nvSpPr>
        <p:spPr>
          <a:xfrm>
            <a:off x="4718304" y="2204864"/>
            <a:ext cx="4041775" cy="2016224"/>
          </a:xfrm>
          <a:solidFill>
            <a:schemeClr val="accent6">
              <a:lumMod val="20000"/>
              <a:lumOff val="80000"/>
            </a:schemeClr>
          </a:solidFill>
          <a:ln>
            <a:solidFill>
              <a:schemeClr val="accent1">
                <a:lumMod val="20000"/>
                <a:lumOff val="80000"/>
              </a:schemeClr>
            </a:solidFill>
          </a:ln>
          <a:scene3d>
            <a:camera prst="orthographicFront"/>
            <a:lightRig rig="threePt" dir="t"/>
          </a:scene3d>
          <a:sp3d>
            <a:bevelT/>
          </a:sp3d>
        </p:spPr>
        <p:txBody>
          <a:bodyPr>
            <a:normAutofit/>
          </a:bodyPr>
          <a:lstStyle/>
          <a:p>
            <a:pPr algn="l" rtl="0"/>
            <a:endParaRPr lang="en-US" dirty="0" smtClean="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5509" y="2276871"/>
            <a:ext cx="3885034" cy="1800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276872"/>
            <a:ext cx="360040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5" y="4335417"/>
            <a:ext cx="8335007" cy="2449723"/>
          </a:xfrm>
          <a:prstGeom prst="rect">
            <a:avLst/>
          </a:prstGeom>
          <a:noFill/>
          <a:ln w="63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5681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4704"/>
            <a:ext cx="8382000" cy="792088"/>
          </a:xfrm>
          <a:solidFill>
            <a:schemeClr val="accent2">
              <a:lumMod val="20000"/>
              <a:lumOff val="80000"/>
            </a:schemeClr>
          </a:solidFill>
          <a:ln>
            <a:solidFill>
              <a:schemeClr val="accent2"/>
            </a:solidFill>
          </a:ln>
          <a:scene3d>
            <a:camera prst="orthographicFront"/>
            <a:lightRig rig="threePt" dir="t"/>
          </a:scene3d>
          <a:sp3d>
            <a:bevelT/>
          </a:sp3d>
        </p:spPr>
        <p:txBody>
          <a:bodyPr>
            <a:normAutofit/>
          </a:bodyPr>
          <a:lstStyle/>
          <a:p>
            <a:pPr rtl="0"/>
            <a:r>
              <a:rPr lang="en-US" sz="3200" b="1" dirty="0" smtClean="0"/>
              <a:t>HSG</a:t>
            </a:r>
            <a:endParaRPr lang="en-US" sz="3200" b="1" dirty="0"/>
          </a:p>
        </p:txBody>
      </p:sp>
      <p:sp>
        <p:nvSpPr>
          <p:cNvPr id="3" name="Text Placeholder 2"/>
          <p:cNvSpPr>
            <a:spLocks noGrp="1"/>
          </p:cNvSpPr>
          <p:nvPr>
            <p:ph type="body" idx="1"/>
          </p:nvPr>
        </p:nvSpPr>
        <p:spPr>
          <a:xfrm>
            <a:off x="395536" y="1700808"/>
            <a:ext cx="4041648" cy="457200"/>
          </a:xfrm>
          <a:scene3d>
            <a:camera prst="orthographicFront"/>
            <a:lightRig rig="threePt" dir="t"/>
          </a:scene3d>
          <a:sp3d>
            <a:bevelT/>
          </a:sp3d>
        </p:spPr>
        <p:txBody>
          <a:bodyPr/>
          <a:lstStyle/>
          <a:p>
            <a:pPr algn="l" rtl="0"/>
            <a:r>
              <a:rPr lang="en-US" dirty="0" smtClean="0"/>
              <a:t>Normal  HSG</a:t>
            </a:r>
            <a:endParaRPr lang="ar-IQ" dirty="0"/>
          </a:p>
        </p:txBody>
      </p:sp>
      <p:sp>
        <p:nvSpPr>
          <p:cNvPr id="4" name="Text Placeholder 3"/>
          <p:cNvSpPr>
            <a:spLocks noGrp="1"/>
          </p:cNvSpPr>
          <p:nvPr>
            <p:ph type="body" sz="half" idx="3"/>
          </p:nvPr>
        </p:nvSpPr>
        <p:spPr>
          <a:xfrm>
            <a:off x="4716016" y="1700808"/>
            <a:ext cx="4041775" cy="457200"/>
          </a:xfrm>
          <a:scene3d>
            <a:camera prst="orthographicFront"/>
            <a:lightRig rig="threePt" dir="t"/>
          </a:scene3d>
          <a:sp3d>
            <a:bevelT/>
          </a:sp3d>
        </p:spPr>
        <p:txBody>
          <a:bodyPr/>
          <a:lstStyle/>
          <a:p>
            <a:pPr algn="l"/>
            <a:r>
              <a:rPr lang="en-US" dirty="0" smtClean="0"/>
              <a:t>HSG – Blocked tube </a:t>
            </a:r>
            <a:endParaRPr lang="ar-IQ" dirty="0"/>
          </a:p>
        </p:txBody>
      </p:sp>
      <p:sp>
        <p:nvSpPr>
          <p:cNvPr id="5" name="Content Placeholder 4"/>
          <p:cNvSpPr>
            <a:spLocks noGrp="1"/>
          </p:cNvSpPr>
          <p:nvPr>
            <p:ph sz="quarter" idx="2"/>
          </p:nvPr>
        </p:nvSpPr>
        <p:spPr>
          <a:xfrm>
            <a:off x="395536" y="2204864"/>
            <a:ext cx="4041648" cy="4392488"/>
          </a:xfrm>
          <a:solidFill>
            <a:schemeClr val="bg1">
              <a:lumMod val="95000"/>
            </a:schemeClr>
          </a:solidFill>
          <a:ln>
            <a:solidFill>
              <a:schemeClr val="accent1">
                <a:lumMod val="20000"/>
                <a:lumOff val="80000"/>
              </a:schemeClr>
            </a:solidFill>
          </a:ln>
          <a:scene3d>
            <a:camera prst="orthographicFront"/>
            <a:lightRig rig="threePt" dir="t"/>
          </a:scene3d>
          <a:sp3d>
            <a:bevelT/>
          </a:sp3d>
        </p:spPr>
        <p:txBody>
          <a:bodyPr>
            <a:normAutofit/>
          </a:bodyPr>
          <a:lstStyle/>
          <a:p>
            <a:pPr algn="l" rtl="0"/>
            <a:endParaRPr lang="ar-IQ" dirty="0"/>
          </a:p>
        </p:txBody>
      </p:sp>
      <p:sp>
        <p:nvSpPr>
          <p:cNvPr id="6" name="Content Placeholder 5"/>
          <p:cNvSpPr>
            <a:spLocks noGrp="1"/>
          </p:cNvSpPr>
          <p:nvPr>
            <p:ph sz="quarter" idx="4"/>
          </p:nvPr>
        </p:nvSpPr>
        <p:spPr>
          <a:xfrm>
            <a:off x="4718304" y="2204864"/>
            <a:ext cx="4041775" cy="4389855"/>
          </a:xfrm>
          <a:solidFill>
            <a:schemeClr val="bg1">
              <a:lumMod val="95000"/>
            </a:schemeClr>
          </a:solidFill>
          <a:ln>
            <a:solidFill>
              <a:schemeClr val="accent1">
                <a:lumMod val="20000"/>
                <a:lumOff val="80000"/>
              </a:schemeClr>
            </a:solidFill>
          </a:ln>
          <a:scene3d>
            <a:camera prst="orthographicFront"/>
            <a:lightRig rig="threePt" dir="t"/>
          </a:scene3d>
          <a:sp3d>
            <a:bevelT/>
          </a:sp3d>
        </p:spPr>
        <p:txBody>
          <a:bodyPr>
            <a:normAutofit/>
          </a:bodyPr>
          <a:lstStyle/>
          <a:p>
            <a:pPr algn="l" rtl="0"/>
            <a:endParaRPr lang="en-US" dirty="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76872"/>
            <a:ext cx="3744416"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276873"/>
            <a:ext cx="3816424"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4609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4704"/>
            <a:ext cx="8382000" cy="792088"/>
          </a:xfrm>
          <a:solidFill>
            <a:schemeClr val="accent2">
              <a:lumMod val="20000"/>
              <a:lumOff val="80000"/>
            </a:schemeClr>
          </a:solidFill>
          <a:ln>
            <a:solidFill>
              <a:schemeClr val="accent2"/>
            </a:solidFill>
          </a:ln>
          <a:scene3d>
            <a:camera prst="orthographicFront"/>
            <a:lightRig rig="threePt" dir="t"/>
          </a:scene3d>
          <a:sp3d>
            <a:bevelT/>
          </a:sp3d>
        </p:spPr>
        <p:txBody>
          <a:bodyPr>
            <a:normAutofit/>
          </a:bodyPr>
          <a:lstStyle/>
          <a:p>
            <a:pPr rtl="0"/>
            <a:r>
              <a:rPr lang="en-US" sz="3200" b="1" dirty="0" smtClean="0"/>
              <a:t>HSG</a:t>
            </a:r>
            <a:endParaRPr lang="en-US" sz="3200" b="1" dirty="0"/>
          </a:p>
        </p:txBody>
      </p:sp>
      <p:sp>
        <p:nvSpPr>
          <p:cNvPr id="3" name="Text Placeholder 2"/>
          <p:cNvSpPr>
            <a:spLocks noGrp="1"/>
          </p:cNvSpPr>
          <p:nvPr>
            <p:ph type="body" idx="1"/>
          </p:nvPr>
        </p:nvSpPr>
        <p:spPr>
          <a:xfrm>
            <a:off x="395536" y="1700808"/>
            <a:ext cx="4041648" cy="457200"/>
          </a:xfrm>
          <a:scene3d>
            <a:camera prst="orthographicFront"/>
            <a:lightRig rig="threePt" dir="t"/>
          </a:scene3d>
          <a:sp3d>
            <a:bevelT/>
          </a:sp3d>
        </p:spPr>
        <p:txBody>
          <a:bodyPr/>
          <a:lstStyle/>
          <a:p>
            <a:pPr algn="l" rtl="0"/>
            <a:r>
              <a:rPr lang="en-US" dirty="0" smtClean="0"/>
              <a:t>What dose this slide show?</a:t>
            </a:r>
            <a:endParaRPr lang="ar-IQ" dirty="0"/>
          </a:p>
        </p:txBody>
      </p:sp>
      <p:sp>
        <p:nvSpPr>
          <p:cNvPr id="4" name="Text Placeholder 3"/>
          <p:cNvSpPr>
            <a:spLocks noGrp="1"/>
          </p:cNvSpPr>
          <p:nvPr>
            <p:ph type="body" sz="half" idx="3"/>
          </p:nvPr>
        </p:nvSpPr>
        <p:spPr>
          <a:xfrm>
            <a:off x="4716016" y="1700808"/>
            <a:ext cx="4041775" cy="457200"/>
          </a:xfrm>
          <a:scene3d>
            <a:camera prst="orthographicFront"/>
            <a:lightRig rig="threePt" dir="t"/>
          </a:scene3d>
          <a:sp3d>
            <a:bevelT/>
          </a:sp3d>
        </p:spPr>
        <p:txBody>
          <a:bodyPr/>
          <a:lstStyle/>
          <a:p>
            <a:pPr algn="l"/>
            <a:r>
              <a:rPr lang="en-US" dirty="0" smtClean="0"/>
              <a:t>The answer </a:t>
            </a:r>
            <a:endParaRPr lang="ar-IQ" dirty="0"/>
          </a:p>
        </p:txBody>
      </p:sp>
      <p:sp>
        <p:nvSpPr>
          <p:cNvPr id="5" name="Content Placeholder 4"/>
          <p:cNvSpPr>
            <a:spLocks noGrp="1"/>
          </p:cNvSpPr>
          <p:nvPr>
            <p:ph sz="quarter" idx="2"/>
          </p:nvPr>
        </p:nvSpPr>
        <p:spPr>
          <a:xfrm>
            <a:off x="395536" y="2204864"/>
            <a:ext cx="4041648" cy="4392488"/>
          </a:xfrm>
          <a:solidFill>
            <a:schemeClr val="bg1">
              <a:lumMod val="95000"/>
            </a:schemeClr>
          </a:solidFill>
          <a:ln>
            <a:solidFill>
              <a:schemeClr val="accent1">
                <a:lumMod val="20000"/>
                <a:lumOff val="80000"/>
              </a:schemeClr>
            </a:solidFill>
          </a:ln>
          <a:scene3d>
            <a:camera prst="orthographicFront"/>
            <a:lightRig rig="threePt" dir="t"/>
          </a:scene3d>
          <a:sp3d>
            <a:bevelT/>
          </a:sp3d>
        </p:spPr>
        <p:txBody>
          <a:bodyPr>
            <a:normAutofit/>
          </a:bodyPr>
          <a:lstStyle/>
          <a:p>
            <a:pPr algn="l" rtl="0"/>
            <a:endParaRPr lang="ar-IQ" dirty="0"/>
          </a:p>
        </p:txBody>
      </p:sp>
      <p:sp>
        <p:nvSpPr>
          <p:cNvPr id="6" name="Content Placeholder 5"/>
          <p:cNvSpPr>
            <a:spLocks noGrp="1"/>
          </p:cNvSpPr>
          <p:nvPr>
            <p:ph sz="quarter" idx="4"/>
          </p:nvPr>
        </p:nvSpPr>
        <p:spPr>
          <a:xfrm>
            <a:off x="4718304" y="2204864"/>
            <a:ext cx="4041775" cy="4389855"/>
          </a:xfrm>
          <a:solidFill>
            <a:schemeClr val="accent6">
              <a:lumMod val="20000"/>
              <a:lumOff val="80000"/>
            </a:schemeClr>
          </a:solidFill>
          <a:ln>
            <a:solidFill>
              <a:schemeClr val="accent1">
                <a:lumMod val="20000"/>
                <a:lumOff val="80000"/>
              </a:schemeClr>
            </a:solidFill>
          </a:ln>
          <a:scene3d>
            <a:camera prst="orthographicFront"/>
            <a:lightRig rig="threePt" dir="t"/>
          </a:scene3d>
          <a:sp3d>
            <a:bevelT/>
          </a:sp3d>
        </p:spPr>
        <p:txBody>
          <a:bodyPr>
            <a:normAutofit/>
          </a:bodyPr>
          <a:lstStyle/>
          <a:p>
            <a:pPr algn="l" rtl="0"/>
            <a:endParaRPr lang="en-US" dirty="0" smtClean="0"/>
          </a:p>
          <a:p>
            <a:pPr algn="l" rtl="0"/>
            <a:endParaRPr lang="en-US" dirty="0"/>
          </a:p>
          <a:p>
            <a:pPr algn="l" rtl="0"/>
            <a:r>
              <a:rPr lang="en-US" dirty="0" smtClean="0"/>
              <a:t>Hysterosalpingogram </a:t>
            </a:r>
            <a:r>
              <a:rPr lang="en-US" dirty="0"/>
              <a:t>demonstrates occlusion at the isthmus of both fallopian tubes (arrows) </a:t>
            </a:r>
            <a:endParaRPr lang="en-US" dirty="0" smtClean="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76872"/>
            <a:ext cx="3888432"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77181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4704"/>
            <a:ext cx="8382000" cy="792088"/>
          </a:xfrm>
          <a:solidFill>
            <a:schemeClr val="accent2">
              <a:lumMod val="20000"/>
              <a:lumOff val="80000"/>
            </a:schemeClr>
          </a:solidFill>
          <a:ln>
            <a:solidFill>
              <a:schemeClr val="accent2"/>
            </a:solidFill>
          </a:ln>
          <a:scene3d>
            <a:camera prst="orthographicFront"/>
            <a:lightRig rig="threePt" dir="t"/>
          </a:scene3d>
          <a:sp3d>
            <a:bevelT/>
          </a:sp3d>
        </p:spPr>
        <p:txBody>
          <a:bodyPr>
            <a:normAutofit/>
          </a:bodyPr>
          <a:lstStyle/>
          <a:p>
            <a:pPr rtl="0"/>
            <a:r>
              <a:rPr lang="en-US" sz="3200" b="1" dirty="0" smtClean="0"/>
              <a:t>SIS</a:t>
            </a:r>
            <a:endParaRPr lang="en-US" sz="3200" b="1" dirty="0"/>
          </a:p>
        </p:txBody>
      </p:sp>
      <p:sp>
        <p:nvSpPr>
          <p:cNvPr id="3" name="Text Placeholder 2"/>
          <p:cNvSpPr>
            <a:spLocks noGrp="1"/>
          </p:cNvSpPr>
          <p:nvPr>
            <p:ph type="body" idx="1"/>
          </p:nvPr>
        </p:nvSpPr>
        <p:spPr>
          <a:xfrm>
            <a:off x="395536" y="1700808"/>
            <a:ext cx="4041648" cy="457200"/>
          </a:xfrm>
          <a:scene3d>
            <a:camera prst="orthographicFront"/>
            <a:lightRig rig="threePt" dir="t"/>
          </a:scene3d>
          <a:sp3d>
            <a:bevelT/>
          </a:sp3d>
        </p:spPr>
        <p:txBody>
          <a:bodyPr/>
          <a:lstStyle/>
          <a:p>
            <a:pPr algn="l" rtl="0"/>
            <a:r>
              <a:rPr lang="en-US" dirty="0" smtClean="0"/>
              <a:t>SIS</a:t>
            </a:r>
            <a:endParaRPr lang="ar-IQ" dirty="0"/>
          </a:p>
        </p:txBody>
      </p:sp>
      <p:sp>
        <p:nvSpPr>
          <p:cNvPr id="4" name="Text Placeholder 3"/>
          <p:cNvSpPr>
            <a:spLocks noGrp="1"/>
          </p:cNvSpPr>
          <p:nvPr>
            <p:ph type="body" sz="half" idx="3"/>
          </p:nvPr>
        </p:nvSpPr>
        <p:spPr>
          <a:xfrm>
            <a:off x="4716016" y="1700808"/>
            <a:ext cx="4041775" cy="457200"/>
          </a:xfrm>
          <a:scene3d>
            <a:camera prst="orthographicFront"/>
            <a:lightRig rig="threePt" dir="t"/>
          </a:scene3d>
          <a:sp3d>
            <a:bevelT/>
          </a:sp3d>
        </p:spPr>
        <p:txBody>
          <a:bodyPr/>
          <a:lstStyle/>
          <a:p>
            <a:pPr algn="l"/>
            <a:r>
              <a:rPr lang="en-US" dirty="0" smtClean="0"/>
              <a:t>Normal SIS</a:t>
            </a:r>
            <a:endParaRPr lang="ar-IQ" dirty="0"/>
          </a:p>
        </p:txBody>
      </p:sp>
      <p:sp>
        <p:nvSpPr>
          <p:cNvPr id="5" name="Content Placeholder 4"/>
          <p:cNvSpPr>
            <a:spLocks noGrp="1"/>
          </p:cNvSpPr>
          <p:nvPr>
            <p:ph sz="quarter" idx="2"/>
          </p:nvPr>
        </p:nvSpPr>
        <p:spPr>
          <a:xfrm>
            <a:off x="395536" y="2204864"/>
            <a:ext cx="4041648" cy="4536504"/>
          </a:xfrm>
          <a:solidFill>
            <a:schemeClr val="accent6">
              <a:lumMod val="20000"/>
              <a:lumOff val="80000"/>
            </a:schemeClr>
          </a:solidFill>
          <a:ln>
            <a:solidFill>
              <a:schemeClr val="accent1">
                <a:lumMod val="20000"/>
                <a:lumOff val="80000"/>
              </a:schemeClr>
            </a:solidFill>
          </a:ln>
          <a:scene3d>
            <a:camera prst="orthographicFront"/>
            <a:lightRig rig="threePt" dir="t"/>
          </a:scene3d>
          <a:sp3d>
            <a:bevelT/>
          </a:sp3d>
        </p:spPr>
        <p:txBody>
          <a:bodyPr>
            <a:normAutofit/>
          </a:bodyPr>
          <a:lstStyle/>
          <a:p>
            <a:pPr algn="l" rtl="0"/>
            <a:r>
              <a:rPr lang="en-US" sz="1600" dirty="0"/>
              <a:t>It is easily and rapidly performed at minimal cost, well-tolerated by patients, and is virtually devoid of </a:t>
            </a:r>
            <a:r>
              <a:rPr lang="en-US" sz="1600" dirty="0" smtClean="0"/>
              <a:t>complications.</a:t>
            </a:r>
          </a:p>
          <a:p>
            <a:pPr algn="l" rtl="0"/>
            <a:r>
              <a:rPr lang="en-US" sz="1600" dirty="0" smtClean="0"/>
              <a:t>refers </a:t>
            </a:r>
            <a:r>
              <a:rPr lang="en-US" sz="1600" dirty="0"/>
              <a:t>to a procedure in which fluid is instilled into the uterine cavity transcervically to provide enhanced endometrial visualization during </a:t>
            </a:r>
            <a:r>
              <a:rPr lang="en-US" sz="1600" dirty="0" smtClean="0"/>
              <a:t>TVU</a:t>
            </a:r>
            <a:endParaRPr lang="ar-IQ" sz="1600" dirty="0"/>
          </a:p>
        </p:txBody>
      </p:sp>
      <p:sp>
        <p:nvSpPr>
          <p:cNvPr id="6" name="Content Placeholder 5"/>
          <p:cNvSpPr>
            <a:spLocks noGrp="1"/>
          </p:cNvSpPr>
          <p:nvPr>
            <p:ph sz="quarter" idx="4"/>
          </p:nvPr>
        </p:nvSpPr>
        <p:spPr>
          <a:xfrm>
            <a:off x="4718304" y="2204864"/>
            <a:ext cx="4041775" cy="4536504"/>
          </a:xfrm>
          <a:solidFill>
            <a:schemeClr val="accent6">
              <a:lumMod val="20000"/>
              <a:lumOff val="80000"/>
            </a:schemeClr>
          </a:solidFill>
          <a:ln>
            <a:solidFill>
              <a:schemeClr val="accent1">
                <a:lumMod val="20000"/>
                <a:lumOff val="80000"/>
              </a:schemeClr>
            </a:solidFill>
          </a:ln>
          <a:scene3d>
            <a:camera prst="orthographicFront"/>
            <a:lightRig rig="threePt" dir="t"/>
          </a:scene3d>
          <a:sp3d>
            <a:bevelT/>
          </a:sp3d>
        </p:spPr>
        <p:txBody>
          <a:bodyPr>
            <a:normAutofit/>
          </a:bodyPr>
          <a:lstStyle/>
          <a:p>
            <a:pPr algn="l" rtl="0"/>
            <a:endParaRPr lang="en-US" dirty="0" smtClean="0"/>
          </a:p>
          <a:p>
            <a:pPr algn="l" rtl="0"/>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276872"/>
            <a:ext cx="388843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387552"/>
            <a:ext cx="3312367" cy="220980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50930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4704"/>
            <a:ext cx="8382000" cy="792088"/>
          </a:xfrm>
          <a:solidFill>
            <a:schemeClr val="accent2">
              <a:lumMod val="20000"/>
              <a:lumOff val="80000"/>
            </a:schemeClr>
          </a:solidFill>
          <a:ln>
            <a:solidFill>
              <a:schemeClr val="accent2"/>
            </a:solidFill>
          </a:ln>
          <a:scene3d>
            <a:camera prst="orthographicFront"/>
            <a:lightRig rig="threePt" dir="t"/>
          </a:scene3d>
          <a:sp3d>
            <a:bevelT/>
          </a:sp3d>
        </p:spPr>
        <p:txBody>
          <a:bodyPr>
            <a:normAutofit/>
          </a:bodyPr>
          <a:lstStyle/>
          <a:p>
            <a:pPr rtl="0"/>
            <a:r>
              <a:rPr lang="en-US" sz="3200" b="1" dirty="0" smtClean="0"/>
              <a:t>SIS</a:t>
            </a:r>
            <a:endParaRPr lang="en-US" sz="3200" b="1" dirty="0"/>
          </a:p>
        </p:txBody>
      </p:sp>
      <p:sp>
        <p:nvSpPr>
          <p:cNvPr id="3" name="Text Placeholder 2"/>
          <p:cNvSpPr>
            <a:spLocks noGrp="1"/>
          </p:cNvSpPr>
          <p:nvPr>
            <p:ph type="body" idx="1"/>
          </p:nvPr>
        </p:nvSpPr>
        <p:spPr>
          <a:xfrm>
            <a:off x="395536" y="1700808"/>
            <a:ext cx="4041648" cy="457200"/>
          </a:xfrm>
          <a:scene3d>
            <a:camera prst="orthographicFront"/>
            <a:lightRig rig="threePt" dir="t"/>
          </a:scene3d>
          <a:sp3d>
            <a:bevelT/>
          </a:sp3d>
        </p:spPr>
        <p:txBody>
          <a:bodyPr/>
          <a:lstStyle/>
          <a:p>
            <a:pPr algn="l" rtl="0"/>
            <a:r>
              <a:rPr lang="en-US" dirty="0" smtClean="0"/>
              <a:t>What dose this slide show?</a:t>
            </a:r>
            <a:endParaRPr lang="ar-IQ" dirty="0"/>
          </a:p>
        </p:txBody>
      </p:sp>
      <p:sp>
        <p:nvSpPr>
          <p:cNvPr id="4" name="Text Placeholder 3"/>
          <p:cNvSpPr>
            <a:spLocks noGrp="1"/>
          </p:cNvSpPr>
          <p:nvPr>
            <p:ph type="body" sz="half" idx="3"/>
          </p:nvPr>
        </p:nvSpPr>
        <p:spPr>
          <a:xfrm>
            <a:off x="4716016" y="1700808"/>
            <a:ext cx="4041775" cy="457200"/>
          </a:xfrm>
          <a:scene3d>
            <a:camera prst="orthographicFront"/>
            <a:lightRig rig="threePt" dir="t"/>
          </a:scene3d>
          <a:sp3d>
            <a:bevelT/>
          </a:sp3d>
        </p:spPr>
        <p:txBody>
          <a:bodyPr/>
          <a:lstStyle/>
          <a:p>
            <a:pPr algn="l"/>
            <a:r>
              <a:rPr lang="en-US" dirty="0" smtClean="0"/>
              <a:t>Answer </a:t>
            </a:r>
            <a:endParaRPr lang="ar-IQ" dirty="0"/>
          </a:p>
        </p:txBody>
      </p:sp>
      <p:sp>
        <p:nvSpPr>
          <p:cNvPr id="5" name="Content Placeholder 4"/>
          <p:cNvSpPr>
            <a:spLocks noGrp="1"/>
          </p:cNvSpPr>
          <p:nvPr>
            <p:ph sz="quarter" idx="2"/>
          </p:nvPr>
        </p:nvSpPr>
        <p:spPr>
          <a:xfrm>
            <a:off x="395536" y="2204864"/>
            <a:ext cx="4041648" cy="4392488"/>
          </a:xfrm>
          <a:solidFill>
            <a:schemeClr val="accent6">
              <a:lumMod val="20000"/>
              <a:lumOff val="80000"/>
            </a:schemeClr>
          </a:solidFill>
          <a:ln>
            <a:solidFill>
              <a:schemeClr val="accent1">
                <a:lumMod val="20000"/>
                <a:lumOff val="80000"/>
              </a:schemeClr>
            </a:solidFill>
          </a:ln>
          <a:scene3d>
            <a:camera prst="orthographicFront"/>
            <a:lightRig rig="threePt" dir="t"/>
          </a:scene3d>
          <a:sp3d>
            <a:bevelT/>
          </a:sp3d>
        </p:spPr>
        <p:txBody>
          <a:bodyPr>
            <a:normAutofit/>
          </a:bodyPr>
          <a:lstStyle/>
          <a:p>
            <a:pPr algn="l" rtl="0"/>
            <a:endParaRPr lang="ar-IQ" dirty="0"/>
          </a:p>
        </p:txBody>
      </p:sp>
      <p:sp>
        <p:nvSpPr>
          <p:cNvPr id="6" name="Content Placeholder 5"/>
          <p:cNvSpPr>
            <a:spLocks noGrp="1"/>
          </p:cNvSpPr>
          <p:nvPr>
            <p:ph sz="quarter" idx="4"/>
          </p:nvPr>
        </p:nvSpPr>
        <p:spPr>
          <a:xfrm>
            <a:off x="4718304" y="2204864"/>
            <a:ext cx="4041775" cy="4389855"/>
          </a:xfrm>
          <a:solidFill>
            <a:schemeClr val="accent6">
              <a:lumMod val="20000"/>
              <a:lumOff val="80000"/>
            </a:schemeClr>
          </a:solidFill>
          <a:ln>
            <a:solidFill>
              <a:schemeClr val="accent1">
                <a:lumMod val="20000"/>
                <a:lumOff val="80000"/>
              </a:schemeClr>
            </a:solidFill>
          </a:ln>
          <a:scene3d>
            <a:camera prst="orthographicFront"/>
            <a:lightRig rig="threePt" dir="t"/>
          </a:scene3d>
          <a:sp3d>
            <a:bevelT/>
          </a:sp3d>
        </p:spPr>
        <p:txBody>
          <a:bodyPr>
            <a:normAutofit/>
          </a:bodyPr>
          <a:lstStyle/>
          <a:p>
            <a:pPr algn="l" rtl="0"/>
            <a:endParaRPr lang="en-US" dirty="0" smtClean="0"/>
          </a:p>
          <a:p>
            <a:pPr algn="l" rtl="0"/>
            <a:r>
              <a:rPr lang="en-US" dirty="0" smtClean="0"/>
              <a:t>TVU shows heterogenous endometrium</a:t>
            </a:r>
          </a:p>
          <a:p>
            <a:pPr marL="109728" indent="0" algn="l" rtl="0">
              <a:buNone/>
            </a:pPr>
            <a:endParaRPr lang="en-US" dirty="0" smtClean="0"/>
          </a:p>
          <a:p>
            <a:pPr marL="109728" indent="0" algn="l" rtl="0">
              <a:buNone/>
            </a:pPr>
            <a:r>
              <a:rPr lang="en-US" dirty="0" smtClean="0"/>
              <a:t> </a:t>
            </a:r>
          </a:p>
          <a:p>
            <a:pPr algn="l" rtl="0"/>
            <a:r>
              <a:rPr lang="en-US" dirty="0" smtClean="0"/>
              <a:t>SIS shows possibility of poly vs. FIGO 0 fibroid</a:t>
            </a:r>
          </a:p>
          <a:p>
            <a:pPr algn="l" rtl="0"/>
            <a:endParaRPr lang="en-US" dirty="0"/>
          </a:p>
          <a:p>
            <a:pPr algn="l" rtl="0"/>
            <a:endParaRPr lang="en-US" dirty="0" smtClean="0"/>
          </a:p>
          <a:p>
            <a:pPr marL="109728" indent="0" algn="l" rtl="0">
              <a:buNone/>
            </a:pPr>
            <a:r>
              <a:rPr lang="en-US" dirty="0" smtClean="0"/>
              <a:t> </a:t>
            </a:r>
          </a:p>
          <a:p>
            <a:pPr algn="l" rtl="0"/>
            <a:r>
              <a:rPr lang="en-US" dirty="0" smtClean="0"/>
              <a:t>SIS with feeder vessel give the possibility of polyp more </a:t>
            </a:r>
            <a:endParaRPr lang="en-US" dirty="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852" y="2204864"/>
            <a:ext cx="3850116"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86208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4690864" cy="792088"/>
          </a:xfrm>
          <a:solidFill>
            <a:schemeClr val="accent2">
              <a:lumMod val="60000"/>
              <a:lumOff val="40000"/>
            </a:schemeClr>
          </a:solidFill>
          <a:scene3d>
            <a:camera prst="orthographicFront"/>
            <a:lightRig rig="threePt" dir="t"/>
          </a:scene3d>
          <a:sp3d>
            <a:bevelT/>
          </a:sp3d>
        </p:spPr>
        <p:txBody>
          <a:bodyPr>
            <a:normAutofit/>
          </a:bodyPr>
          <a:lstStyle/>
          <a:p>
            <a:r>
              <a:rPr lang="en-US" sz="2000" b="1" dirty="0" smtClean="0"/>
              <a:t>Indications &amp; Contraindication of SIS </a:t>
            </a:r>
            <a:endParaRPr lang="ar-IQ" sz="2000" b="1" dirty="0"/>
          </a:p>
        </p:txBody>
      </p:sp>
      <p:sp>
        <p:nvSpPr>
          <p:cNvPr id="3" name="Content Placeholder 2"/>
          <p:cNvSpPr>
            <a:spLocks noGrp="1"/>
          </p:cNvSpPr>
          <p:nvPr>
            <p:ph idx="1"/>
          </p:nvPr>
        </p:nvSpPr>
        <p:spPr>
          <a:xfrm>
            <a:off x="457200" y="1556792"/>
            <a:ext cx="8435280" cy="5017744"/>
          </a:xfrm>
          <a:solidFill>
            <a:schemeClr val="accent2">
              <a:lumMod val="20000"/>
              <a:lumOff val="80000"/>
            </a:schemeClr>
          </a:solidFill>
          <a:scene3d>
            <a:camera prst="orthographicFront"/>
            <a:lightRig rig="threePt" dir="t"/>
          </a:scene3d>
          <a:sp3d>
            <a:bevelT/>
          </a:sp3d>
        </p:spPr>
        <p:txBody>
          <a:bodyPr>
            <a:noAutofit/>
          </a:bodyPr>
          <a:lstStyle/>
          <a:p>
            <a:pPr marL="624078" indent="-514350" algn="l" rtl="0">
              <a:buFont typeface="+mj-lt"/>
              <a:buAutoNum type="arabicPeriod"/>
            </a:pPr>
            <a:endParaRPr lang="en-US" sz="1800" dirty="0" smtClean="0"/>
          </a:p>
          <a:p>
            <a:pPr marL="624078" indent="-514350" algn="l" rtl="0">
              <a:buFont typeface="+mj-lt"/>
              <a:buAutoNum type="arabicPeriod"/>
            </a:pPr>
            <a:endParaRPr lang="en-US" sz="1800" dirty="0"/>
          </a:p>
          <a:p>
            <a:pPr marL="109728" indent="0" algn="l" rtl="0">
              <a:buNone/>
            </a:pPr>
            <a:endParaRPr lang="ar-IQ" sz="18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44824"/>
            <a:ext cx="8064896"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073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64704"/>
            <a:ext cx="8784976" cy="792088"/>
          </a:xfrm>
          <a:solidFill>
            <a:schemeClr val="accent2">
              <a:lumMod val="20000"/>
              <a:lumOff val="80000"/>
            </a:schemeClr>
          </a:solidFill>
          <a:ln>
            <a:solidFill>
              <a:schemeClr val="accent2"/>
            </a:solidFill>
          </a:ln>
          <a:scene3d>
            <a:camera prst="orthographicFront"/>
            <a:lightRig rig="threePt" dir="t"/>
          </a:scene3d>
          <a:sp3d>
            <a:bevelT/>
          </a:sp3d>
        </p:spPr>
        <p:txBody>
          <a:bodyPr>
            <a:normAutofit/>
          </a:bodyPr>
          <a:lstStyle/>
          <a:p>
            <a:pPr rtl="0"/>
            <a:r>
              <a:rPr lang="en-US" sz="3200" b="1" dirty="0" smtClean="0"/>
              <a:t>Laparoscopy </a:t>
            </a:r>
            <a:endParaRPr lang="en-US" sz="3200" b="1" dirty="0"/>
          </a:p>
        </p:txBody>
      </p:sp>
      <p:sp>
        <p:nvSpPr>
          <p:cNvPr id="5" name="Content Placeholder 4"/>
          <p:cNvSpPr>
            <a:spLocks noGrp="1"/>
          </p:cNvSpPr>
          <p:nvPr>
            <p:ph sz="quarter" idx="2"/>
          </p:nvPr>
        </p:nvSpPr>
        <p:spPr>
          <a:xfrm>
            <a:off x="179512" y="1628800"/>
            <a:ext cx="4392488" cy="4968552"/>
          </a:xfrm>
          <a:solidFill>
            <a:schemeClr val="accent6">
              <a:lumMod val="20000"/>
              <a:lumOff val="80000"/>
            </a:schemeClr>
          </a:solidFill>
          <a:ln>
            <a:solidFill>
              <a:schemeClr val="accent1">
                <a:lumMod val="20000"/>
                <a:lumOff val="80000"/>
              </a:schemeClr>
            </a:solidFill>
          </a:ln>
          <a:scene3d>
            <a:camera prst="orthographicFront"/>
            <a:lightRig rig="threePt" dir="t"/>
          </a:scene3d>
          <a:sp3d>
            <a:bevelT/>
          </a:sp3d>
        </p:spPr>
        <p:txBody>
          <a:bodyPr>
            <a:normAutofit fontScale="92500" lnSpcReduction="20000"/>
          </a:bodyPr>
          <a:lstStyle/>
          <a:p>
            <a:pPr algn="l" rtl="0"/>
            <a:endParaRPr lang="en-US" dirty="0" smtClean="0"/>
          </a:p>
          <a:p>
            <a:pPr algn="l" rtl="0"/>
            <a:r>
              <a:rPr lang="en-US" dirty="0" smtClean="0"/>
              <a:t>The </a:t>
            </a:r>
            <a:r>
              <a:rPr lang="en-US" dirty="0"/>
              <a:t>role of laparoscopy in the evaluation of infertility is controversial. </a:t>
            </a:r>
            <a:endParaRPr lang="en-US" dirty="0" smtClean="0"/>
          </a:p>
          <a:p>
            <a:pPr marL="109728" indent="0" algn="l" rtl="0">
              <a:buNone/>
            </a:pPr>
            <a:endParaRPr lang="en-US" dirty="0" smtClean="0"/>
          </a:p>
          <a:p>
            <a:pPr algn="l" rtl="0"/>
            <a:r>
              <a:rPr lang="en-US" dirty="0" smtClean="0"/>
              <a:t>Laparoscopy </a:t>
            </a:r>
            <a:r>
              <a:rPr lang="en-US" dirty="0"/>
              <a:t>is invasive and expensive</a:t>
            </a:r>
            <a:r>
              <a:rPr lang="en-US" dirty="0" smtClean="0"/>
              <a:t>.</a:t>
            </a:r>
          </a:p>
          <a:p>
            <a:pPr marL="109728" indent="0" algn="l" rtl="0">
              <a:buNone/>
            </a:pPr>
            <a:endParaRPr lang="en-US" dirty="0" smtClean="0"/>
          </a:p>
          <a:p>
            <a:pPr algn="l" rtl="0"/>
            <a:r>
              <a:rPr lang="en-US" dirty="0"/>
              <a:t>Laparoscopy may be indicated in women in whom endometriosis or pelvic adhesions/tubal disease is suspected based on physical examination, HSG, or </a:t>
            </a:r>
            <a:r>
              <a:rPr lang="en-US" dirty="0" smtClean="0"/>
              <a:t>history</a:t>
            </a:r>
          </a:p>
          <a:p>
            <a:pPr marL="109728" indent="0" algn="l" rtl="0">
              <a:buNone/>
            </a:pPr>
            <a:r>
              <a:rPr lang="en-US" dirty="0" smtClean="0"/>
              <a:t> </a:t>
            </a:r>
          </a:p>
          <a:p>
            <a:pPr algn="l" rtl="0"/>
            <a:r>
              <a:rPr lang="en-US" dirty="0" smtClean="0"/>
              <a:t>When </a:t>
            </a:r>
            <a:r>
              <a:rPr lang="en-US" dirty="0"/>
              <a:t>we perform laparoscopy, we also perform chromotubation to assess tubal patency and hysteroscopy to evaluate the uterine cavity.</a:t>
            </a:r>
            <a:endParaRPr lang="ar-IQ" dirty="0"/>
          </a:p>
        </p:txBody>
      </p:sp>
      <p:sp>
        <p:nvSpPr>
          <p:cNvPr id="6" name="Content Placeholder 5"/>
          <p:cNvSpPr>
            <a:spLocks noGrp="1"/>
          </p:cNvSpPr>
          <p:nvPr>
            <p:ph sz="quarter" idx="4"/>
          </p:nvPr>
        </p:nvSpPr>
        <p:spPr>
          <a:xfrm>
            <a:off x="4718304" y="1628800"/>
            <a:ext cx="4246184" cy="4965919"/>
          </a:xfrm>
          <a:solidFill>
            <a:schemeClr val="accent6">
              <a:lumMod val="20000"/>
              <a:lumOff val="80000"/>
            </a:schemeClr>
          </a:solidFill>
          <a:ln>
            <a:solidFill>
              <a:schemeClr val="accent1">
                <a:lumMod val="20000"/>
                <a:lumOff val="80000"/>
              </a:schemeClr>
            </a:solidFill>
          </a:ln>
          <a:scene3d>
            <a:camera prst="orthographicFront"/>
            <a:lightRig rig="threePt" dir="t"/>
          </a:scene3d>
          <a:sp3d>
            <a:bevelT/>
          </a:sp3d>
        </p:spPr>
        <p:txBody>
          <a:bodyPr>
            <a:normAutofit/>
          </a:bodyPr>
          <a:lstStyle/>
          <a:p>
            <a:pPr algn="l" rtl="0"/>
            <a:endParaRPr lang="en-US" dirty="0" smtClean="0"/>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700808"/>
            <a:ext cx="4176464"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149080"/>
            <a:ext cx="4104456" cy="2333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8157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189" y="836712"/>
            <a:ext cx="8280920" cy="1008112"/>
          </a:xfrm>
          <a:prstGeom prst="rect">
            <a:avLst/>
          </a:prstGeom>
          <a:solidFill>
            <a:schemeClr val="accent2">
              <a:lumMod val="60000"/>
              <a:lumOff val="40000"/>
            </a:schemeClr>
          </a:solidFill>
          <a:effectLst>
            <a:glow rad="63500">
              <a:schemeClr val="accent5">
                <a:satMod val="175000"/>
                <a:alpha val="40000"/>
              </a:schemeClr>
            </a:glow>
          </a:effectLst>
          <a:scene3d>
            <a:camera prst="orthographicFront"/>
            <a:lightRig rig="threePt" dir="t"/>
          </a:scene3d>
          <a:sp3d>
            <a:bevelT/>
          </a:sp3d>
        </p:spPr>
        <p:txBody>
          <a:bodyPr vert="horz" anchor="ctr">
            <a:normAutofit fontScale="97500"/>
          </a:bodyPr>
          <a:lstStyle>
            <a:lvl1pPr algn="l" rtl="1" eaLnBrk="1" latinLnBrk="0" hangingPunct="1">
              <a:spcBef>
                <a:spcPct val="0"/>
              </a:spcBef>
              <a:buNone/>
              <a:defRPr kumimoji="0" sz="4000" kern="1200">
                <a:solidFill>
                  <a:schemeClr val="tx2"/>
                </a:solidFill>
                <a:latin typeface="+mj-lt"/>
                <a:ea typeface="+mj-ea"/>
                <a:cs typeface="+mj-cs"/>
              </a:defRPr>
            </a:lvl1pPr>
          </a:lstStyle>
          <a:p>
            <a:pPr lvl="0" rtl="0">
              <a:lnSpc>
                <a:spcPct val="115000"/>
              </a:lnSpc>
              <a:spcBef>
                <a:spcPts val="0"/>
              </a:spcBef>
              <a:spcAft>
                <a:spcPts val="1000"/>
              </a:spcAft>
            </a:pPr>
            <a:r>
              <a:rPr lang="en-US" sz="2400" b="1" dirty="0">
                <a:solidFill>
                  <a:schemeClr val="tx1"/>
                </a:solidFill>
                <a:latin typeface="Calibri"/>
                <a:ea typeface="Calibri"/>
                <a:cs typeface="Arial"/>
              </a:rPr>
              <a:t>Chance of natural conception</a:t>
            </a:r>
          </a:p>
        </p:txBody>
      </p:sp>
      <p:sp>
        <p:nvSpPr>
          <p:cNvPr id="6" name="Content Placeholder 2"/>
          <p:cNvSpPr txBox="1">
            <a:spLocks/>
          </p:cNvSpPr>
          <p:nvPr/>
        </p:nvSpPr>
        <p:spPr>
          <a:xfrm>
            <a:off x="404845" y="1988840"/>
            <a:ext cx="8291264" cy="4680520"/>
          </a:xfrm>
          <a:prstGeom prst="rect">
            <a:avLst/>
          </a:prstGeom>
          <a:solidFill>
            <a:schemeClr val="accent2">
              <a:lumMod val="20000"/>
              <a:lumOff val="80000"/>
            </a:schemeClr>
          </a:solidFill>
          <a:effectLst>
            <a:glow rad="63500">
              <a:schemeClr val="accent5">
                <a:satMod val="175000"/>
                <a:alpha val="40000"/>
              </a:schemeClr>
            </a:glow>
          </a:effectLst>
          <a:scene3d>
            <a:camera prst="orthographicFront"/>
            <a:lightRig rig="threePt" dir="t"/>
          </a:scene3d>
          <a:sp3d>
            <a:bevelT/>
          </a:sp3d>
        </p:spPr>
        <p:txBody>
          <a:bodyPr vert="horz">
            <a:normAutofit fontScale="92500"/>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42900" lvl="0" indent="-342900" algn="just" rtl="0">
              <a:lnSpc>
                <a:spcPct val="115000"/>
              </a:lnSpc>
              <a:spcAft>
                <a:spcPts val="1000"/>
              </a:spcAft>
              <a:buFont typeface="Symbol"/>
              <a:buBlip>
                <a:blip r:embed="rId2"/>
              </a:buBlip>
            </a:pPr>
            <a:r>
              <a:rPr lang="en-US" sz="2400" dirty="0">
                <a:latin typeface="Calibri"/>
                <a:ea typeface="Calibri"/>
                <a:cs typeface="Calibri"/>
              </a:rPr>
              <a:t>A healthy couple having frequent intercourse have about an 18–20% chance of conceiving in a single menstrual cycle. </a:t>
            </a:r>
            <a:endParaRPr lang="en-US" sz="2400" dirty="0" smtClean="0">
              <a:latin typeface="Calibri"/>
              <a:ea typeface="Calibri"/>
              <a:cs typeface="Calibri"/>
            </a:endParaRPr>
          </a:p>
          <a:p>
            <a:pPr marL="342900" lvl="0" indent="-342900" algn="just" rtl="0">
              <a:lnSpc>
                <a:spcPct val="115000"/>
              </a:lnSpc>
              <a:spcAft>
                <a:spcPts val="1000"/>
              </a:spcAft>
              <a:buFont typeface="Symbol"/>
              <a:buBlip>
                <a:blip r:embed="rId2"/>
              </a:buBlip>
            </a:pPr>
            <a:r>
              <a:rPr lang="en-US" sz="2400" dirty="0" smtClean="0">
                <a:latin typeface="Calibri"/>
                <a:ea typeface="Calibri"/>
                <a:cs typeface="Calibri"/>
              </a:rPr>
              <a:t>Over </a:t>
            </a:r>
            <a:r>
              <a:rPr lang="en-US" sz="2400" dirty="0">
                <a:latin typeface="Calibri"/>
                <a:ea typeface="Calibri"/>
                <a:cs typeface="Calibri"/>
              </a:rPr>
              <a:t>80% of couples in the general population will conceive within 1 year if</a:t>
            </a:r>
            <a:r>
              <a:rPr lang="ar-IQ" sz="2400" dirty="0">
                <a:latin typeface="Calibri"/>
                <a:ea typeface="Calibri"/>
                <a:cs typeface="Calibri"/>
              </a:rPr>
              <a:t>:</a:t>
            </a:r>
            <a:endParaRPr lang="en-US" sz="2000" dirty="0">
              <a:latin typeface="Calibri"/>
              <a:ea typeface="Calibri"/>
              <a:cs typeface="Arial"/>
            </a:endParaRPr>
          </a:p>
          <a:p>
            <a:pPr marL="457200" algn="just" rtl="0">
              <a:lnSpc>
                <a:spcPct val="115000"/>
              </a:lnSpc>
              <a:spcAft>
                <a:spcPts val="1000"/>
              </a:spcAft>
            </a:pPr>
            <a:r>
              <a:rPr lang="en-US" sz="2400" dirty="0">
                <a:latin typeface="Calibri"/>
                <a:ea typeface="Calibri"/>
                <a:cs typeface="Calibri"/>
              </a:rPr>
              <a:t>a) Woman is aged under 35(37) years and</a:t>
            </a:r>
            <a:endParaRPr lang="en-US" sz="2000" dirty="0">
              <a:latin typeface="Calibri"/>
              <a:ea typeface="Calibri"/>
              <a:cs typeface="Arial"/>
            </a:endParaRPr>
          </a:p>
          <a:p>
            <a:pPr marL="457200" algn="just" rtl="0">
              <a:lnSpc>
                <a:spcPct val="115000"/>
              </a:lnSpc>
              <a:spcAft>
                <a:spcPts val="1000"/>
              </a:spcAft>
            </a:pPr>
            <a:r>
              <a:rPr lang="en-US" sz="2400" dirty="0">
                <a:latin typeface="Calibri"/>
                <a:ea typeface="Calibri"/>
                <a:cs typeface="Calibri"/>
              </a:rPr>
              <a:t>b) Couple does not use contraception.</a:t>
            </a:r>
            <a:endParaRPr lang="en-US" sz="2000" dirty="0">
              <a:latin typeface="Calibri"/>
              <a:ea typeface="Calibri"/>
              <a:cs typeface="Arial"/>
            </a:endParaRPr>
          </a:p>
          <a:p>
            <a:pPr marL="457200" algn="just" rtl="0">
              <a:lnSpc>
                <a:spcPct val="115000"/>
              </a:lnSpc>
              <a:spcAft>
                <a:spcPts val="1000"/>
              </a:spcAft>
            </a:pPr>
            <a:r>
              <a:rPr lang="en-US" sz="2400" dirty="0">
                <a:latin typeface="Calibri"/>
                <a:ea typeface="Calibri"/>
                <a:cs typeface="Calibri"/>
              </a:rPr>
              <a:t>c) Have regular sexual intercourse.</a:t>
            </a:r>
            <a:endParaRPr lang="en-US" sz="2000" dirty="0">
              <a:latin typeface="Calibri"/>
              <a:ea typeface="Calibri"/>
              <a:cs typeface="Arial"/>
            </a:endParaRPr>
          </a:p>
          <a:p>
            <a:pPr marL="342900" lvl="0" indent="-342900" algn="just" rtl="0">
              <a:lnSpc>
                <a:spcPct val="115000"/>
              </a:lnSpc>
              <a:spcAft>
                <a:spcPts val="1000"/>
              </a:spcAft>
              <a:buFont typeface="Symbol"/>
              <a:buBlip>
                <a:blip r:embed="rId2"/>
              </a:buBlip>
            </a:pPr>
            <a:r>
              <a:rPr lang="en-GB" sz="2400" dirty="0">
                <a:latin typeface="Calibri"/>
                <a:ea typeface="Calibri"/>
                <a:cs typeface="Calibri"/>
              </a:rPr>
              <a:t>Of those who do not conceive in the first year, about half will do so in the second year (cumulative pregnancy rate over 90%) </a:t>
            </a:r>
            <a:r>
              <a:rPr lang="en-GB" sz="2400" dirty="0" smtClean="0">
                <a:latin typeface="Calibri"/>
                <a:ea typeface="Calibri"/>
                <a:cs typeface="Calibri"/>
              </a:rPr>
              <a:t>.</a:t>
            </a:r>
            <a:endParaRPr lang="en-US" sz="2000" dirty="0">
              <a:latin typeface="Calibri"/>
              <a:ea typeface="Calibri"/>
              <a:cs typeface="Arial"/>
            </a:endParaRPr>
          </a:p>
        </p:txBody>
      </p:sp>
      <p:sp>
        <p:nvSpPr>
          <p:cNvPr id="5" name="Cloud 4"/>
          <p:cNvSpPr/>
          <p:nvPr/>
        </p:nvSpPr>
        <p:spPr>
          <a:xfrm>
            <a:off x="6542757" y="620688"/>
            <a:ext cx="2153352" cy="1296144"/>
          </a:xfrm>
          <a:prstGeom prst="cloud">
            <a:avLst/>
          </a:prstGeom>
          <a:solidFill>
            <a:schemeClr val="accent2">
              <a:lumMod val="60000"/>
              <a:lumOff val="40000"/>
            </a:schemeClr>
          </a:solidFill>
          <a:ln w="38100">
            <a:solidFill>
              <a:srgbClr val="FF0000"/>
            </a:solidFill>
          </a:ln>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rPr>
              <a:t>Why one year ?</a:t>
            </a:r>
            <a:endParaRPr lang="ar-IQ" b="1" dirty="0">
              <a:solidFill>
                <a:schemeClr val="tx1"/>
              </a:solidFill>
            </a:endParaRPr>
          </a:p>
        </p:txBody>
      </p:sp>
    </p:spTree>
    <p:extLst>
      <p:ext uri="{BB962C8B-B14F-4D97-AF65-F5344CB8AC3E}">
        <p14:creationId xmlns:p14="http://schemas.microsoft.com/office/powerpoint/2010/main" val="36294870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4896544" cy="792088"/>
          </a:xfrm>
          <a:solidFill>
            <a:schemeClr val="accent2">
              <a:lumMod val="60000"/>
              <a:lumOff val="40000"/>
            </a:schemeClr>
          </a:solidFill>
          <a:scene3d>
            <a:camera prst="orthographicFront"/>
            <a:lightRig rig="threePt" dir="t"/>
          </a:scene3d>
          <a:sp3d>
            <a:bevelT/>
          </a:sp3d>
        </p:spPr>
        <p:txBody>
          <a:bodyPr>
            <a:normAutofit/>
          </a:bodyPr>
          <a:lstStyle/>
          <a:p>
            <a:pPr algn="ctr"/>
            <a:r>
              <a:rPr lang="en-US" sz="2400" b="1" dirty="0" smtClean="0">
                <a:solidFill>
                  <a:schemeClr val="tx1"/>
                </a:solidFill>
              </a:rPr>
              <a:t>How to Evaluate ? </a:t>
            </a:r>
            <a:endParaRPr lang="ar-IQ" sz="2400" b="1" dirty="0">
              <a:solidFill>
                <a:schemeClr val="tx1"/>
              </a:solidFill>
            </a:endParaRPr>
          </a:p>
        </p:txBody>
      </p:sp>
      <p:sp>
        <p:nvSpPr>
          <p:cNvPr id="11" name="Content Placeholder 2"/>
          <p:cNvSpPr txBox="1">
            <a:spLocks/>
          </p:cNvSpPr>
          <p:nvPr/>
        </p:nvSpPr>
        <p:spPr>
          <a:xfrm>
            <a:off x="107504" y="1484784"/>
            <a:ext cx="8856984" cy="1368152"/>
          </a:xfrm>
          <a:prstGeom prst="rect">
            <a:avLst/>
          </a:prstGeom>
          <a:solidFill>
            <a:schemeClr val="accent2">
              <a:lumMod val="20000"/>
              <a:lumOff val="80000"/>
            </a:schemeClr>
          </a:solidFill>
          <a:scene3d>
            <a:camera prst="orthographicFront"/>
            <a:lightRig rig="threePt" dir="t"/>
          </a:scene3d>
          <a:sp3d>
            <a:bevelT/>
          </a:sp3d>
        </p:spPr>
        <p:txBody>
          <a:bodyPr vert="horz">
            <a:normAutofit/>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rtl="0">
              <a:buFont typeface="Wingdings" pitchFamily="2" charset="2"/>
              <a:buChar char="Ø"/>
            </a:pPr>
            <a:r>
              <a:rPr lang="en-US" sz="2000" dirty="0" smtClean="0"/>
              <a:t> 	Essential components of an initial workup include a review of the medical history, physical examination, prepregnancy evaluation and additional tests as indicated.</a:t>
            </a:r>
            <a:endParaRPr lang="en-US" sz="2000" dirty="0"/>
          </a:p>
        </p:txBody>
      </p:sp>
      <p:sp>
        <p:nvSpPr>
          <p:cNvPr id="12" name="Content Placeholder 2"/>
          <p:cNvSpPr>
            <a:spLocks noGrp="1"/>
          </p:cNvSpPr>
          <p:nvPr>
            <p:ph idx="1"/>
          </p:nvPr>
        </p:nvSpPr>
        <p:spPr>
          <a:xfrm>
            <a:off x="107504" y="3933056"/>
            <a:ext cx="8928992" cy="2808312"/>
          </a:xfrm>
          <a:solidFill>
            <a:schemeClr val="accent2">
              <a:lumMod val="20000"/>
              <a:lumOff val="80000"/>
            </a:schemeClr>
          </a:solidFill>
          <a:scene3d>
            <a:camera prst="orthographicFront"/>
            <a:lightRig rig="threePt" dir="t"/>
          </a:scene3d>
          <a:sp3d>
            <a:bevelT/>
          </a:sp3d>
        </p:spPr>
        <p:txBody>
          <a:bodyPr>
            <a:normAutofit fontScale="85000" lnSpcReduction="20000"/>
          </a:bodyPr>
          <a:lstStyle/>
          <a:p>
            <a:pPr marL="109728" indent="0" algn="l" rtl="0">
              <a:buNone/>
            </a:pPr>
            <a:r>
              <a:rPr lang="en-US" sz="2400" dirty="0"/>
              <a:t> </a:t>
            </a:r>
            <a:endParaRPr lang="en-US" sz="2400" dirty="0" smtClean="0"/>
          </a:p>
          <a:p>
            <a:pPr marL="109728" indent="0" algn="l" rtl="0">
              <a:buNone/>
            </a:pPr>
            <a:r>
              <a:rPr lang="en-US" sz="2400" dirty="0" smtClean="0"/>
              <a:t>1</a:t>
            </a:r>
            <a:r>
              <a:rPr lang="en-US" sz="2400" dirty="0"/>
              <a:t>.	Female cause:</a:t>
            </a:r>
          </a:p>
          <a:p>
            <a:pPr marL="109728" indent="0" algn="l" rtl="0">
              <a:buNone/>
            </a:pPr>
            <a:r>
              <a:rPr lang="en-US" sz="2400" dirty="0"/>
              <a:t>•	Ovulatory cause</a:t>
            </a:r>
          </a:p>
          <a:p>
            <a:pPr marL="109728" indent="0" algn="l" rtl="0">
              <a:buNone/>
            </a:pPr>
            <a:r>
              <a:rPr lang="en-US" sz="2400" dirty="0"/>
              <a:t>•	Tubal cause </a:t>
            </a:r>
          </a:p>
          <a:p>
            <a:pPr marL="109728" indent="0" algn="l" rtl="0">
              <a:buNone/>
            </a:pPr>
            <a:r>
              <a:rPr lang="en-US" sz="2400" dirty="0"/>
              <a:t>•	Endometriosis </a:t>
            </a:r>
          </a:p>
          <a:p>
            <a:pPr marL="109728" indent="0" algn="l" rtl="0">
              <a:buNone/>
            </a:pPr>
            <a:r>
              <a:rPr lang="en-US" sz="2400" dirty="0"/>
              <a:t>•	Uterine cause</a:t>
            </a:r>
          </a:p>
          <a:p>
            <a:pPr marL="109728" indent="0" algn="l" rtl="0">
              <a:buNone/>
            </a:pPr>
            <a:r>
              <a:rPr lang="en-US" sz="2400" dirty="0"/>
              <a:t>2.	Male cause</a:t>
            </a:r>
          </a:p>
          <a:p>
            <a:pPr marL="109728" indent="0" algn="l" rtl="0">
              <a:buNone/>
            </a:pPr>
            <a:r>
              <a:rPr lang="en-US" sz="2400" dirty="0"/>
              <a:t>3.	Both male &amp; female cause</a:t>
            </a:r>
          </a:p>
          <a:p>
            <a:pPr marL="109728" indent="0" algn="l" rtl="0">
              <a:buNone/>
            </a:pPr>
            <a:r>
              <a:rPr lang="en-US" sz="2400" dirty="0"/>
              <a:t>4.	Un-explained infertility</a:t>
            </a:r>
          </a:p>
          <a:p>
            <a:pPr marL="109728" indent="0" algn="l" rtl="0">
              <a:buNone/>
            </a:pPr>
            <a:endParaRPr lang="en-US" sz="2400" dirty="0"/>
          </a:p>
        </p:txBody>
      </p:sp>
      <p:sp>
        <p:nvSpPr>
          <p:cNvPr id="13" name="Title 1"/>
          <p:cNvSpPr txBox="1">
            <a:spLocks/>
          </p:cNvSpPr>
          <p:nvPr/>
        </p:nvSpPr>
        <p:spPr>
          <a:xfrm>
            <a:off x="107504" y="2996952"/>
            <a:ext cx="4896544" cy="792088"/>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pPr algn="ctr"/>
            <a:r>
              <a:rPr lang="en-US" sz="2400" b="1" dirty="0" smtClean="0">
                <a:solidFill>
                  <a:schemeClr val="tx1"/>
                </a:solidFill>
              </a:rPr>
              <a:t>Remember the  causes </a:t>
            </a:r>
            <a:endParaRPr lang="ar-IQ" sz="2400" b="1" dirty="0">
              <a:solidFill>
                <a:schemeClr val="tx1"/>
              </a:solidFill>
            </a:endParaRPr>
          </a:p>
        </p:txBody>
      </p:sp>
      <p:sp>
        <p:nvSpPr>
          <p:cNvPr id="5" name="AutoShape 2" descr="Memo with Paper Clip - remember Stock Photo by ©pdesign 2922012"/>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365104"/>
            <a:ext cx="2448272"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p:nvSpPr>
        <p:spPr>
          <a:xfrm>
            <a:off x="179512" y="5589240"/>
            <a:ext cx="3096344" cy="369408"/>
          </a:xfrm>
          <a:prstGeom prst="roundRect">
            <a:avLst/>
          </a:prstGeom>
          <a:noFill/>
          <a:ln w="57150">
            <a:solidFill>
              <a:srgbClr val="FF0000"/>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6" name="Pentagon 5"/>
          <p:cNvSpPr/>
          <p:nvPr/>
        </p:nvSpPr>
        <p:spPr>
          <a:xfrm>
            <a:off x="3557588" y="4160114"/>
            <a:ext cx="2526580" cy="484632"/>
          </a:xfrm>
          <a:prstGeom prst="homePlate">
            <a:avLst/>
          </a:prstGeom>
          <a:solidFill>
            <a:schemeClr val="accent2">
              <a:lumMod val="60000"/>
              <a:lumOff val="40000"/>
            </a:schemeClr>
          </a:solidFill>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GB" dirty="0" smtClean="0">
                <a:solidFill>
                  <a:schemeClr val="tx1"/>
                </a:solidFill>
              </a:rPr>
              <a:t>History </a:t>
            </a:r>
            <a:endParaRPr lang="ar-IQ" dirty="0">
              <a:solidFill>
                <a:schemeClr val="tx1"/>
              </a:solidFill>
            </a:endParaRPr>
          </a:p>
        </p:txBody>
      </p:sp>
      <p:sp>
        <p:nvSpPr>
          <p:cNvPr id="16" name="Pentagon 15"/>
          <p:cNvSpPr/>
          <p:nvPr/>
        </p:nvSpPr>
        <p:spPr>
          <a:xfrm>
            <a:off x="3550768" y="5346924"/>
            <a:ext cx="2526580" cy="484632"/>
          </a:xfrm>
          <a:prstGeom prst="homePlate">
            <a:avLst/>
          </a:prstGeom>
          <a:solidFill>
            <a:schemeClr val="accent2">
              <a:lumMod val="60000"/>
              <a:lumOff val="40000"/>
            </a:schemeClr>
          </a:solidFill>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dirty="0" smtClean="0">
                <a:solidFill>
                  <a:schemeClr val="tx1"/>
                </a:solidFill>
              </a:rPr>
              <a:t>investigation</a:t>
            </a:r>
            <a:endParaRPr lang="ar-IQ" dirty="0">
              <a:solidFill>
                <a:schemeClr val="tx1"/>
              </a:solidFill>
            </a:endParaRPr>
          </a:p>
        </p:txBody>
      </p:sp>
      <p:sp>
        <p:nvSpPr>
          <p:cNvPr id="17" name="Pentagon 16"/>
          <p:cNvSpPr/>
          <p:nvPr/>
        </p:nvSpPr>
        <p:spPr>
          <a:xfrm>
            <a:off x="3557588" y="4735200"/>
            <a:ext cx="2526580" cy="484632"/>
          </a:xfrm>
          <a:prstGeom prst="homePlate">
            <a:avLst/>
          </a:prstGeom>
          <a:solidFill>
            <a:schemeClr val="accent2">
              <a:lumMod val="60000"/>
              <a:lumOff val="40000"/>
            </a:schemeClr>
          </a:solidFill>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dirty="0" smtClean="0">
                <a:solidFill>
                  <a:schemeClr val="tx1"/>
                </a:solidFill>
              </a:rPr>
              <a:t>Examination </a:t>
            </a:r>
            <a:endParaRPr lang="ar-IQ" dirty="0">
              <a:solidFill>
                <a:schemeClr val="tx1"/>
              </a:solidFill>
            </a:endParaRPr>
          </a:p>
        </p:txBody>
      </p:sp>
      <p:sp>
        <p:nvSpPr>
          <p:cNvPr id="15" name="Title 1"/>
          <p:cNvSpPr txBox="1">
            <a:spLocks/>
          </p:cNvSpPr>
          <p:nvPr/>
        </p:nvSpPr>
        <p:spPr>
          <a:xfrm>
            <a:off x="4535996" y="3212977"/>
            <a:ext cx="4539742" cy="749544"/>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pPr algn="ctr"/>
            <a:r>
              <a:rPr lang="en-US" sz="2400" b="1" dirty="0" smtClean="0">
                <a:solidFill>
                  <a:schemeClr val="tx1"/>
                </a:solidFill>
              </a:rPr>
              <a:t>Male  cause of infertility  </a:t>
            </a:r>
            <a:endParaRPr lang="ar-IQ" sz="2400" b="1" dirty="0">
              <a:solidFill>
                <a:schemeClr val="tx1"/>
              </a:solidFill>
            </a:endParaRPr>
          </a:p>
        </p:txBody>
      </p:sp>
    </p:spTree>
    <p:extLst>
      <p:ext uri="{BB962C8B-B14F-4D97-AF65-F5344CB8AC3E}">
        <p14:creationId xmlns:p14="http://schemas.microsoft.com/office/powerpoint/2010/main" val="20621315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4690864" cy="720080"/>
          </a:xfrm>
          <a:solidFill>
            <a:schemeClr val="accent2">
              <a:lumMod val="60000"/>
              <a:lumOff val="40000"/>
            </a:schemeClr>
          </a:solidFill>
          <a:scene3d>
            <a:camera prst="orthographicFront"/>
            <a:lightRig rig="threePt" dir="t"/>
          </a:scene3d>
          <a:sp3d>
            <a:bevelT/>
          </a:sp3d>
        </p:spPr>
        <p:txBody>
          <a:bodyPr>
            <a:normAutofit/>
          </a:bodyPr>
          <a:lstStyle/>
          <a:p>
            <a:r>
              <a:rPr lang="en-US" sz="2800" b="1" dirty="0"/>
              <a:t>Causes of subfertility</a:t>
            </a:r>
            <a:endParaRPr lang="ar-IQ" sz="2800" b="1" dirty="0"/>
          </a:p>
        </p:txBody>
      </p:sp>
      <p:sp>
        <p:nvSpPr>
          <p:cNvPr id="3" name="Content Placeholder 2"/>
          <p:cNvSpPr>
            <a:spLocks noGrp="1"/>
          </p:cNvSpPr>
          <p:nvPr>
            <p:ph idx="1"/>
          </p:nvPr>
        </p:nvSpPr>
        <p:spPr>
          <a:xfrm>
            <a:off x="457200" y="1556792"/>
            <a:ext cx="8373616" cy="5017744"/>
          </a:xfrm>
          <a:solidFill>
            <a:schemeClr val="accent2">
              <a:lumMod val="20000"/>
              <a:lumOff val="80000"/>
            </a:schemeClr>
          </a:solidFill>
          <a:scene3d>
            <a:camera prst="orthographicFront"/>
            <a:lightRig rig="threePt" dir="t"/>
          </a:scene3d>
          <a:sp3d>
            <a:bevelT/>
          </a:sp3d>
        </p:spPr>
        <p:txBody>
          <a:bodyPr>
            <a:normAutofit/>
          </a:bodyPr>
          <a:lstStyle/>
          <a:p>
            <a:pPr marL="109728" indent="0" algn="l" rtl="0">
              <a:buNone/>
            </a:pPr>
            <a:r>
              <a:rPr lang="en-US" sz="2000" dirty="0" smtClean="0">
                <a:latin typeface="Calibri" pitchFamily="34" charset="0"/>
                <a:cs typeface="Calibri" pitchFamily="34" charset="0"/>
              </a:rPr>
              <a:t> </a:t>
            </a:r>
          </a:p>
          <a:p>
            <a:pPr algn="l" rtl="0">
              <a:buFont typeface="Wingdings" pitchFamily="2" charset="2"/>
              <a:buChar char="q"/>
            </a:pPr>
            <a:r>
              <a:rPr lang="en-US" sz="2000" dirty="0" smtClean="0">
                <a:latin typeface="Calibri" pitchFamily="34" charset="0"/>
                <a:cs typeface="Calibri" pitchFamily="34" charset="0"/>
              </a:rPr>
              <a:t>The </a:t>
            </a:r>
            <a:r>
              <a:rPr lang="en-US" sz="2000" dirty="0">
                <a:latin typeface="Calibri" pitchFamily="34" charset="0"/>
                <a:cs typeface="Calibri" pitchFamily="34" charset="0"/>
              </a:rPr>
              <a:t>causes of male infertility can be divided into four main areas </a:t>
            </a:r>
            <a:r>
              <a:rPr lang="en-US" sz="2000" dirty="0" smtClean="0">
                <a:latin typeface="Calibri" pitchFamily="34" charset="0"/>
                <a:cs typeface="Calibri" pitchFamily="34" charset="0"/>
              </a:rPr>
              <a:t>:</a:t>
            </a:r>
            <a:endParaRPr lang="en-US" sz="2000" dirty="0">
              <a:latin typeface="Calibri" pitchFamily="34" charset="0"/>
              <a:cs typeface="Calibri" pitchFamily="34" charset="0"/>
            </a:endParaRPr>
          </a:p>
          <a:p>
            <a:pPr marL="566928" indent="-457200" algn="l" rtl="0">
              <a:buFont typeface="+mj-lt"/>
              <a:buAutoNum type="arabicPeriod"/>
            </a:pPr>
            <a:r>
              <a:rPr lang="en-US" sz="2000" dirty="0" smtClean="0">
                <a:latin typeface="Calibri" pitchFamily="34" charset="0"/>
                <a:cs typeface="Calibri" pitchFamily="34" charset="0"/>
              </a:rPr>
              <a:t>Endocrine </a:t>
            </a:r>
            <a:r>
              <a:rPr lang="en-US" sz="2000" dirty="0">
                <a:latin typeface="Calibri" pitchFamily="34" charset="0"/>
                <a:cs typeface="Calibri" pitchFamily="34" charset="0"/>
              </a:rPr>
              <a:t>and systemic disorders (usually related to secondary </a:t>
            </a:r>
            <a:r>
              <a:rPr lang="en-US" sz="2000" dirty="0" smtClean="0">
                <a:latin typeface="Calibri" pitchFamily="34" charset="0"/>
                <a:cs typeface="Calibri" pitchFamily="34" charset="0"/>
              </a:rPr>
              <a:t>[Hypogonadotropic hypogonadism</a:t>
            </a:r>
            <a:r>
              <a:rPr lang="en-US" sz="2000" dirty="0">
                <a:latin typeface="Calibri" pitchFamily="34" charset="0"/>
                <a:cs typeface="Calibri" pitchFamily="34" charset="0"/>
              </a:rPr>
              <a:t>) – 2 </a:t>
            </a:r>
            <a:r>
              <a:rPr lang="en-US" sz="2000" dirty="0" smtClean="0">
                <a:latin typeface="Calibri" pitchFamily="34" charset="0"/>
                <a:cs typeface="Calibri" pitchFamily="34" charset="0"/>
              </a:rPr>
              <a:t>-  5%.</a:t>
            </a:r>
            <a:endParaRPr lang="en-US" sz="2000" dirty="0">
              <a:latin typeface="Calibri" pitchFamily="34" charset="0"/>
              <a:cs typeface="Calibri" pitchFamily="34" charset="0"/>
            </a:endParaRPr>
          </a:p>
          <a:p>
            <a:pPr marL="624078" indent="-514350" algn="l" rtl="0">
              <a:buFont typeface="+mj-lt"/>
              <a:buAutoNum type="arabicPeriod"/>
            </a:pPr>
            <a:r>
              <a:rPr lang="en-US" sz="2000" dirty="0" smtClean="0">
                <a:latin typeface="Calibri" pitchFamily="34" charset="0"/>
                <a:cs typeface="Calibri" pitchFamily="34" charset="0"/>
              </a:rPr>
              <a:t>Primary </a:t>
            </a:r>
            <a:r>
              <a:rPr lang="en-US" sz="2000" dirty="0">
                <a:latin typeface="Calibri" pitchFamily="34" charset="0"/>
                <a:cs typeface="Calibri" pitchFamily="34" charset="0"/>
              </a:rPr>
              <a:t>testicular defects in spermatogenesis – 65 -</a:t>
            </a:r>
            <a:r>
              <a:rPr lang="en-US" sz="2000" dirty="0" smtClean="0">
                <a:latin typeface="Calibri" pitchFamily="34" charset="0"/>
                <a:cs typeface="Calibri" pitchFamily="34" charset="0"/>
              </a:rPr>
              <a:t>80 % (of </a:t>
            </a:r>
            <a:r>
              <a:rPr lang="en-US" sz="2000" dirty="0">
                <a:latin typeface="Calibri" pitchFamily="34" charset="0"/>
                <a:cs typeface="Calibri" pitchFamily="34" charset="0"/>
              </a:rPr>
              <a:t>which the majority have idiopathic dysspermatogenesis, an isolated defect in spermatogenesis without an identifiable cause</a:t>
            </a:r>
            <a:r>
              <a:rPr lang="en-US" sz="2000" dirty="0" smtClean="0">
                <a:latin typeface="Calibri" pitchFamily="34" charset="0"/>
                <a:cs typeface="Calibri" pitchFamily="34" charset="0"/>
              </a:rPr>
              <a:t>).</a:t>
            </a:r>
          </a:p>
          <a:p>
            <a:pPr marL="624078" indent="-514350" algn="l" rtl="0">
              <a:buFont typeface="+mj-lt"/>
              <a:buAutoNum type="arabicPeriod"/>
            </a:pPr>
            <a:r>
              <a:rPr lang="en-US" sz="2000" dirty="0" smtClean="0">
                <a:latin typeface="Calibri" pitchFamily="34" charset="0"/>
                <a:cs typeface="Calibri" pitchFamily="34" charset="0"/>
              </a:rPr>
              <a:t>Sperm </a:t>
            </a:r>
            <a:r>
              <a:rPr lang="en-US" sz="2000" dirty="0">
                <a:latin typeface="Calibri" pitchFamily="34" charset="0"/>
                <a:cs typeface="Calibri" pitchFamily="34" charset="0"/>
              </a:rPr>
              <a:t>transport disorders – </a:t>
            </a:r>
            <a:r>
              <a:rPr lang="en-US" sz="2000" dirty="0" smtClean="0">
                <a:latin typeface="Calibri" pitchFamily="34" charset="0"/>
                <a:cs typeface="Calibri" pitchFamily="34" charset="0"/>
              </a:rPr>
              <a:t>5%.</a:t>
            </a:r>
            <a:endParaRPr lang="en-US" sz="2000" dirty="0">
              <a:latin typeface="Calibri" pitchFamily="34" charset="0"/>
              <a:cs typeface="Calibri" pitchFamily="34" charset="0"/>
            </a:endParaRPr>
          </a:p>
          <a:p>
            <a:pPr marL="624078" indent="-514350" algn="l" rtl="0">
              <a:buFont typeface="+mj-lt"/>
              <a:buAutoNum type="arabicPeriod"/>
            </a:pPr>
            <a:r>
              <a:rPr lang="en-US" sz="2000" dirty="0" smtClean="0">
                <a:latin typeface="Calibri" pitchFamily="34" charset="0"/>
                <a:cs typeface="Calibri" pitchFamily="34" charset="0"/>
              </a:rPr>
              <a:t>Idiopathic </a:t>
            </a:r>
            <a:r>
              <a:rPr lang="en-US" sz="2000" dirty="0">
                <a:latin typeface="Calibri" pitchFamily="34" charset="0"/>
                <a:cs typeface="Calibri" pitchFamily="34" charset="0"/>
              </a:rPr>
              <a:t>male infertility – 10 </a:t>
            </a:r>
            <a:r>
              <a:rPr lang="en-US" sz="2000" dirty="0" smtClean="0">
                <a:latin typeface="Calibri" pitchFamily="34" charset="0"/>
                <a:cs typeface="Calibri" pitchFamily="34" charset="0"/>
              </a:rPr>
              <a:t>- 20 </a:t>
            </a:r>
            <a:r>
              <a:rPr lang="en-US" sz="2000" dirty="0">
                <a:latin typeface="Calibri" pitchFamily="34" charset="0"/>
                <a:cs typeface="Calibri" pitchFamily="34" charset="0"/>
              </a:rPr>
              <a:t>%</a:t>
            </a:r>
            <a:r>
              <a:rPr lang="en-US" sz="2000" dirty="0" smtClean="0">
                <a:latin typeface="Calibri" pitchFamily="34" charset="0"/>
                <a:cs typeface="Calibri" pitchFamily="34" charset="0"/>
              </a:rPr>
              <a:t>. </a:t>
            </a:r>
            <a:r>
              <a:rPr lang="en-US" sz="2000" dirty="0">
                <a:latin typeface="Calibri" pitchFamily="34" charset="0"/>
                <a:cs typeface="Calibri" pitchFamily="34" charset="0"/>
              </a:rPr>
              <a:t>Idiopathic male infertility </a:t>
            </a:r>
            <a:endParaRPr lang="en-US" sz="2000" dirty="0" smtClean="0">
              <a:latin typeface="Calibri" pitchFamily="34" charset="0"/>
              <a:cs typeface="Calibri" pitchFamily="34" charset="0"/>
            </a:endParaRPr>
          </a:p>
          <a:p>
            <a:pPr algn="l" rtl="0">
              <a:buFont typeface="Wingdings" pitchFamily="2" charset="2"/>
              <a:buChar char="Ø"/>
            </a:pPr>
            <a:endParaRPr lang="en-US" sz="2000" dirty="0">
              <a:latin typeface="Calibri" pitchFamily="34" charset="0"/>
              <a:cs typeface="Calibri" pitchFamily="34" charset="0"/>
            </a:endParaRPr>
          </a:p>
        </p:txBody>
      </p:sp>
      <p:sp>
        <p:nvSpPr>
          <p:cNvPr id="4" name="Title 1"/>
          <p:cNvSpPr txBox="1">
            <a:spLocks/>
          </p:cNvSpPr>
          <p:nvPr/>
        </p:nvSpPr>
        <p:spPr>
          <a:xfrm>
            <a:off x="4139952" y="764704"/>
            <a:ext cx="4690864" cy="648072"/>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800" b="1" dirty="0" smtClean="0"/>
              <a:t>      Male </a:t>
            </a:r>
            <a:r>
              <a:rPr lang="en-US" sz="2800" b="1" dirty="0"/>
              <a:t>subfertility</a:t>
            </a:r>
            <a:endParaRPr lang="ar-IQ" sz="2800" b="1" dirty="0"/>
          </a:p>
        </p:txBody>
      </p:sp>
      <p:sp>
        <p:nvSpPr>
          <p:cNvPr id="5" name="Rectangle 4"/>
          <p:cNvSpPr/>
          <p:nvPr/>
        </p:nvSpPr>
        <p:spPr>
          <a:xfrm>
            <a:off x="693912" y="4581128"/>
            <a:ext cx="7982544" cy="187220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l" rtl="0">
              <a:buFont typeface="Wingdings" pitchFamily="2" charset="2"/>
              <a:buChar char="Ø"/>
            </a:pPr>
            <a:r>
              <a:rPr lang="en-US" sz="1600" dirty="0">
                <a:solidFill>
                  <a:schemeClr val="tx1"/>
                </a:solidFill>
                <a:latin typeface="Calibri" pitchFamily="34" charset="0"/>
                <a:cs typeface="Calibri" pitchFamily="34" charset="0"/>
              </a:rPr>
              <a:t>Genetic causes of male factor infertility include</a:t>
            </a:r>
          </a:p>
          <a:p>
            <a:pPr algn="l" rtl="0"/>
            <a:r>
              <a:rPr lang="en-US" sz="1600" dirty="0">
                <a:solidFill>
                  <a:schemeClr val="tx1"/>
                </a:solidFill>
                <a:latin typeface="Calibri" pitchFamily="34" charset="0"/>
                <a:cs typeface="Calibri" pitchFamily="34" charset="0"/>
              </a:rPr>
              <a:t> </a:t>
            </a:r>
          </a:p>
          <a:p>
            <a:pPr marL="342900" indent="-342900" algn="l" rtl="0">
              <a:buFont typeface="+mj-lt"/>
              <a:buAutoNum type="arabicPeriod"/>
            </a:pPr>
            <a:r>
              <a:rPr lang="en-US" sz="1600" dirty="0">
                <a:solidFill>
                  <a:schemeClr val="tx1"/>
                </a:solidFill>
                <a:latin typeface="Calibri" pitchFamily="34" charset="0"/>
                <a:cs typeface="Calibri" pitchFamily="34" charset="0"/>
              </a:rPr>
              <a:t>A</a:t>
            </a:r>
            <a:r>
              <a:rPr lang="en-US" sz="1600" dirty="0" smtClean="0">
                <a:solidFill>
                  <a:schemeClr val="tx1"/>
                </a:solidFill>
                <a:latin typeface="Calibri" pitchFamily="34" charset="0"/>
                <a:cs typeface="Calibri" pitchFamily="34" charset="0"/>
              </a:rPr>
              <a:t>neuploidy </a:t>
            </a:r>
            <a:r>
              <a:rPr lang="en-US" sz="1600" dirty="0">
                <a:solidFill>
                  <a:schemeClr val="tx1"/>
                </a:solidFill>
                <a:latin typeface="Calibri" pitchFamily="34" charset="0"/>
                <a:cs typeface="Calibri" pitchFamily="34" charset="0"/>
              </a:rPr>
              <a:t>of sex chromosomes (Klinefelter XXY most commonly) </a:t>
            </a:r>
            <a:endParaRPr lang="en-US" sz="1600" dirty="0" smtClean="0">
              <a:solidFill>
                <a:schemeClr val="tx1"/>
              </a:solidFill>
              <a:latin typeface="Calibri" pitchFamily="34" charset="0"/>
              <a:cs typeface="Calibri" pitchFamily="34" charset="0"/>
            </a:endParaRPr>
          </a:p>
          <a:p>
            <a:pPr marL="342900" indent="-342900" algn="l" rtl="0">
              <a:buFont typeface="+mj-lt"/>
              <a:buAutoNum type="arabicPeriod"/>
            </a:pPr>
            <a:r>
              <a:rPr lang="en-US" sz="1600" dirty="0">
                <a:solidFill>
                  <a:schemeClr val="tx1"/>
                </a:solidFill>
                <a:latin typeface="Calibri" pitchFamily="34" charset="0"/>
                <a:cs typeface="Calibri" pitchFamily="34" charset="0"/>
              </a:rPr>
              <a:t>S</a:t>
            </a:r>
            <a:r>
              <a:rPr lang="en-US" sz="1600" dirty="0" smtClean="0">
                <a:solidFill>
                  <a:schemeClr val="tx1"/>
                </a:solidFill>
                <a:latin typeface="Calibri" pitchFamily="34" charset="0"/>
                <a:cs typeface="Calibri" pitchFamily="34" charset="0"/>
              </a:rPr>
              <a:t>tructural </a:t>
            </a:r>
            <a:r>
              <a:rPr lang="en-US" sz="1600" dirty="0">
                <a:solidFill>
                  <a:schemeClr val="tx1"/>
                </a:solidFill>
                <a:latin typeface="Calibri" pitchFamily="34" charset="0"/>
                <a:cs typeface="Calibri" pitchFamily="34" charset="0"/>
              </a:rPr>
              <a:t>abnormalities of the autosomes, such as inversions, deletions or balanced translocations. </a:t>
            </a:r>
            <a:endParaRPr lang="en-US" sz="1600" dirty="0" smtClean="0">
              <a:solidFill>
                <a:schemeClr val="tx1"/>
              </a:solidFill>
              <a:latin typeface="Calibri" pitchFamily="34" charset="0"/>
              <a:cs typeface="Calibri" pitchFamily="34" charset="0"/>
            </a:endParaRPr>
          </a:p>
          <a:p>
            <a:pPr marL="342900" indent="-342900" algn="l" rtl="0">
              <a:buFont typeface="+mj-lt"/>
              <a:buAutoNum type="arabicPeriod"/>
            </a:pPr>
            <a:r>
              <a:rPr lang="en-US" sz="1600" dirty="0" smtClean="0">
                <a:solidFill>
                  <a:schemeClr val="tx1"/>
                </a:solidFill>
                <a:latin typeface="Calibri" pitchFamily="34" charset="0"/>
                <a:cs typeface="Calibri" pitchFamily="34" charset="0"/>
              </a:rPr>
              <a:t>Microdeletions </a:t>
            </a:r>
            <a:r>
              <a:rPr lang="en-US" sz="1600" dirty="0">
                <a:solidFill>
                  <a:schemeClr val="tx1"/>
                </a:solidFill>
                <a:latin typeface="Calibri" pitchFamily="34" charset="0"/>
                <a:cs typeface="Calibri" pitchFamily="34" charset="0"/>
              </a:rPr>
              <a:t>of the azoospermic factor (AZF) regions of the Y chromosome are associated with low sperm counts and motility.	</a:t>
            </a:r>
          </a:p>
        </p:txBody>
      </p:sp>
    </p:spTree>
    <p:extLst>
      <p:ext uri="{BB962C8B-B14F-4D97-AF65-F5344CB8AC3E}">
        <p14:creationId xmlns:p14="http://schemas.microsoft.com/office/powerpoint/2010/main" val="25719443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4690864" cy="792088"/>
          </a:xfrm>
          <a:solidFill>
            <a:schemeClr val="accent2">
              <a:lumMod val="60000"/>
              <a:lumOff val="40000"/>
            </a:schemeClr>
          </a:solidFill>
          <a:scene3d>
            <a:camera prst="orthographicFront"/>
            <a:lightRig rig="threePt" dir="t"/>
          </a:scene3d>
          <a:sp3d>
            <a:bevelT/>
          </a:sp3d>
        </p:spPr>
        <p:txBody>
          <a:bodyPr>
            <a:normAutofit/>
          </a:bodyPr>
          <a:lstStyle/>
          <a:p>
            <a:r>
              <a:rPr lang="en-US" sz="2800" b="1" dirty="0"/>
              <a:t>History and examination</a:t>
            </a:r>
            <a:endParaRPr lang="ar-IQ" sz="2800" b="1" dirty="0"/>
          </a:p>
        </p:txBody>
      </p:sp>
      <p:sp>
        <p:nvSpPr>
          <p:cNvPr id="3" name="Content Placeholder 2"/>
          <p:cNvSpPr>
            <a:spLocks noGrp="1"/>
          </p:cNvSpPr>
          <p:nvPr>
            <p:ph idx="1"/>
          </p:nvPr>
        </p:nvSpPr>
        <p:spPr>
          <a:xfrm>
            <a:off x="457200" y="1556792"/>
            <a:ext cx="8229600" cy="5017744"/>
          </a:xfrm>
          <a:solidFill>
            <a:schemeClr val="accent2">
              <a:lumMod val="20000"/>
              <a:lumOff val="80000"/>
            </a:schemeClr>
          </a:solidFill>
          <a:scene3d>
            <a:camera prst="orthographicFront"/>
            <a:lightRig rig="threePt" dir="t"/>
          </a:scene3d>
          <a:sp3d>
            <a:bevelT/>
          </a:sp3d>
        </p:spPr>
        <p:txBody>
          <a:bodyPr>
            <a:normAutofit/>
          </a:bodyPr>
          <a:lstStyle/>
          <a:p>
            <a:pPr marL="109728" indent="0" algn="l" rtl="0">
              <a:buNone/>
            </a:pPr>
            <a:r>
              <a:rPr lang="en-US" dirty="0"/>
              <a:t>	</a:t>
            </a:r>
            <a:endParaRPr lang="en-US" dirty="0" smtClean="0"/>
          </a:p>
          <a:p>
            <a:pPr marL="109728" indent="0" algn="l" rtl="0">
              <a:lnSpc>
                <a:spcPct val="115000"/>
              </a:lnSpc>
              <a:spcAft>
                <a:spcPts val="1000"/>
              </a:spcAft>
              <a:buNone/>
            </a:pPr>
            <a:r>
              <a:rPr lang="en-US" b="1" dirty="0">
                <a:latin typeface="Times New Roman"/>
                <a:ea typeface="Calibri"/>
                <a:cs typeface="Arial"/>
              </a:rPr>
              <a:t> </a:t>
            </a:r>
            <a:endParaRPr lang="ar-IQ"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44824"/>
            <a:ext cx="7632848"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8619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4690864" cy="792088"/>
          </a:xfrm>
          <a:solidFill>
            <a:schemeClr val="accent2">
              <a:lumMod val="60000"/>
              <a:lumOff val="40000"/>
            </a:schemeClr>
          </a:solidFill>
          <a:scene3d>
            <a:camera prst="orthographicFront"/>
            <a:lightRig rig="threePt" dir="t"/>
          </a:scene3d>
          <a:sp3d>
            <a:bevelT/>
          </a:sp3d>
        </p:spPr>
        <p:txBody>
          <a:bodyPr>
            <a:normAutofit/>
          </a:bodyPr>
          <a:lstStyle/>
          <a:p>
            <a:r>
              <a:rPr lang="en-US" sz="2800" b="1" dirty="0"/>
              <a:t>Investigations</a:t>
            </a:r>
            <a:endParaRPr lang="ar-IQ" sz="2800" b="1" dirty="0"/>
          </a:p>
        </p:txBody>
      </p:sp>
      <p:sp>
        <p:nvSpPr>
          <p:cNvPr id="3" name="Content Placeholder 2"/>
          <p:cNvSpPr>
            <a:spLocks noGrp="1"/>
          </p:cNvSpPr>
          <p:nvPr>
            <p:ph idx="1"/>
          </p:nvPr>
        </p:nvSpPr>
        <p:spPr>
          <a:xfrm>
            <a:off x="457200" y="1556792"/>
            <a:ext cx="8435280" cy="5017744"/>
          </a:xfrm>
          <a:solidFill>
            <a:schemeClr val="accent2">
              <a:lumMod val="20000"/>
              <a:lumOff val="80000"/>
            </a:schemeClr>
          </a:solidFill>
          <a:scene3d>
            <a:camera prst="orthographicFront"/>
            <a:lightRig rig="threePt" dir="t"/>
          </a:scene3d>
          <a:sp3d>
            <a:bevelT/>
          </a:sp3d>
        </p:spPr>
        <p:txBody>
          <a:bodyPr>
            <a:noAutofit/>
          </a:bodyPr>
          <a:lstStyle/>
          <a:p>
            <a:pPr marL="624078" indent="-514350" algn="l" rtl="0">
              <a:buFont typeface="+mj-lt"/>
              <a:buAutoNum type="arabicPeriod"/>
            </a:pPr>
            <a:endParaRPr lang="en-US" sz="1800" dirty="0" smtClean="0"/>
          </a:p>
          <a:p>
            <a:pPr marL="624078" indent="-514350" algn="l" rtl="0">
              <a:buFont typeface="+mj-lt"/>
              <a:buAutoNum type="arabicPeriod"/>
            </a:pPr>
            <a:endParaRPr lang="en-US" sz="1800" dirty="0"/>
          </a:p>
          <a:p>
            <a:pPr marL="566928" indent="-457200" algn="l" rtl="0">
              <a:buFont typeface="+mj-lt"/>
              <a:buAutoNum type="arabicPeriod"/>
            </a:pPr>
            <a:r>
              <a:rPr lang="en-US" sz="1800" dirty="0" smtClean="0"/>
              <a:t> SFA</a:t>
            </a:r>
          </a:p>
          <a:p>
            <a:pPr marL="566928" indent="-457200" algn="l" rtl="0">
              <a:buFont typeface="+mj-lt"/>
              <a:buAutoNum type="arabicPeriod"/>
            </a:pPr>
            <a:r>
              <a:rPr lang="en-US" sz="1800" dirty="0" smtClean="0"/>
              <a:t>Hormonal assay ( FSH,LH , S. testosterone &amp;S.prolactine)  is indicated in the cases of  </a:t>
            </a:r>
            <a:r>
              <a:rPr lang="en-US" sz="1800" dirty="0"/>
              <a:t>very low sperm count </a:t>
            </a:r>
            <a:r>
              <a:rPr lang="en-US" sz="1800" dirty="0" smtClean="0"/>
              <a:t>or azoospermia</a:t>
            </a:r>
          </a:p>
          <a:p>
            <a:pPr marL="566928" indent="-457200" algn="l" rtl="0">
              <a:buFont typeface="+mj-lt"/>
              <a:buAutoNum type="arabicPeriod"/>
            </a:pPr>
            <a:r>
              <a:rPr lang="en-US" sz="1800" dirty="0"/>
              <a:t>Scrotal and transrectal </a:t>
            </a:r>
            <a:r>
              <a:rPr lang="en-US" sz="1800" dirty="0" smtClean="0"/>
              <a:t>ultrasound &amp; Imaging </a:t>
            </a:r>
            <a:r>
              <a:rPr lang="en-US" sz="1800" dirty="0"/>
              <a:t>of accessory glands and ducts </a:t>
            </a:r>
            <a:endParaRPr lang="en-US" sz="1800" dirty="0" smtClean="0"/>
          </a:p>
          <a:p>
            <a:pPr marL="566928" indent="-457200" algn="l" rtl="0">
              <a:buFont typeface="+mj-lt"/>
              <a:buAutoNum type="arabicPeriod"/>
            </a:pPr>
            <a:r>
              <a:rPr lang="en-US" sz="1800" dirty="0" smtClean="0"/>
              <a:t>Testicular biopsy ?????</a:t>
            </a:r>
          </a:p>
          <a:p>
            <a:pPr marL="566928" indent="-457200" algn="l" rtl="0">
              <a:buFont typeface="+mj-lt"/>
              <a:buAutoNum type="arabicPeriod"/>
            </a:pPr>
            <a:r>
              <a:rPr lang="en-US" sz="1800" dirty="0"/>
              <a:t>Less evidence-based tests include measuring deoxyribonucleic acid (DNA) fragmentation levels in </a:t>
            </a:r>
            <a:r>
              <a:rPr lang="en-US" sz="1800" dirty="0" smtClean="0"/>
              <a:t>the sperm</a:t>
            </a:r>
            <a:r>
              <a:rPr lang="en-US" sz="1800" dirty="0"/>
              <a:t>.</a:t>
            </a:r>
            <a:endParaRPr lang="en-US" sz="1800" dirty="0" smtClean="0"/>
          </a:p>
          <a:p>
            <a:pPr marL="566928" indent="-457200" algn="l" rtl="0">
              <a:buFont typeface="+mj-lt"/>
              <a:buAutoNum type="arabicPeriod"/>
            </a:pPr>
            <a:r>
              <a:rPr lang="en-US" sz="1800" dirty="0" smtClean="0"/>
              <a:t>Genetic study : in azoospermia mainly</a:t>
            </a:r>
          </a:p>
          <a:p>
            <a:pPr algn="l" rtl="0">
              <a:buFont typeface="Courier New" pitchFamily="49" charset="0"/>
              <a:buChar char="o"/>
            </a:pPr>
            <a:r>
              <a:rPr lang="en-US" sz="1800" dirty="0"/>
              <a:t>karyotype </a:t>
            </a:r>
          </a:p>
          <a:p>
            <a:pPr algn="l" rtl="0">
              <a:buFont typeface="Courier New" pitchFamily="49" charset="0"/>
              <a:buChar char="o"/>
            </a:pPr>
            <a:r>
              <a:rPr lang="en-US" sz="1800" dirty="0" smtClean="0"/>
              <a:t>cystic </a:t>
            </a:r>
            <a:r>
              <a:rPr lang="en-US" sz="1800" dirty="0"/>
              <a:t>fibrosis screen</a:t>
            </a:r>
            <a:r>
              <a:rPr lang="en-US" sz="1800" dirty="0" smtClean="0"/>
              <a:t>.</a:t>
            </a:r>
          </a:p>
          <a:p>
            <a:pPr algn="l" rtl="0">
              <a:buFont typeface="Courier New" pitchFamily="49" charset="0"/>
              <a:buChar char="o"/>
            </a:pPr>
            <a:r>
              <a:rPr lang="en-US" sz="1800" dirty="0"/>
              <a:t>Microdeletions of the AZFa and AZFb regions of the Y chromosome are not tested for </a:t>
            </a:r>
            <a:r>
              <a:rPr lang="en-US" sz="1800" dirty="0" smtClean="0"/>
              <a:t>routinely, because </a:t>
            </a:r>
            <a:r>
              <a:rPr lang="en-US" sz="1800" dirty="0"/>
              <a:t>they are not ameliorable to treatment. However, they carry a poor prognosis for surgical </a:t>
            </a:r>
            <a:r>
              <a:rPr lang="en-US" sz="1800" dirty="0" smtClean="0"/>
              <a:t>sperm retrieval </a:t>
            </a:r>
            <a:r>
              <a:rPr lang="en-US" sz="1800" dirty="0"/>
              <a:t>procedures and may be tested for in this context in the presence of azoospermia. </a:t>
            </a:r>
            <a:endParaRPr lang="ar-IQ" sz="1800" dirty="0"/>
          </a:p>
        </p:txBody>
      </p:sp>
      <p:sp>
        <p:nvSpPr>
          <p:cNvPr id="4" name="Title 1"/>
          <p:cNvSpPr txBox="1">
            <a:spLocks/>
          </p:cNvSpPr>
          <p:nvPr/>
        </p:nvSpPr>
        <p:spPr>
          <a:xfrm>
            <a:off x="3995936" y="1298735"/>
            <a:ext cx="4896544" cy="792088"/>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800" b="1" dirty="0" smtClean="0"/>
              <a:t>Male  </a:t>
            </a:r>
            <a:r>
              <a:rPr lang="en-US" sz="2800" b="1" dirty="0"/>
              <a:t>investigations</a:t>
            </a:r>
            <a:endParaRPr lang="ar-IQ" sz="2800" b="1" dirty="0"/>
          </a:p>
        </p:txBody>
      </p:sp>
    </p:spTree>
    <p:extLst>
      <p:ext uri="{BB962C8B-B14F-4D97-AF65-F5344CB8AC3E}">
        <p14:creationId xmlns:p14="http://schemas.microsoft.com/office/powerpoint/2010/main" val="27103422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4690864" cy="576064"/>
          </a:xfrm>
          <a:solidFill>
            <a:schemeClr val="accent2">
              <a:lumMod val="60000"/>
              <a:lumOff val="40000"/>
            </a:schemeClr>
          </a:solidFill>
          <a:scene3d>
            <a:camera prst="orthographicFront"/>
            <a:lightRig rig="threePt" dir="t"/>
          </a:scene3d>
          <a:sp3d>
            <a:bevelT/>
          </a:sp3d>
        </p:spPr>
        <p:txBody>
          <a:bodyPr>
            <a:normAutofit/>
          </a:bodyPr>
          <a:lstStyle/>
          <a:p>
            <a:r>
              <a:rPr lang="en-US" sz="2800" b="1" dirty="0"/>
              <a:t>Male  investigations</a:t>
            </a:r>
          </a:p>
        </p:txBody>
      </p:sp>
      <p:sp>
        <p:nvSpPr>
          <p:cNvPr id="3" name="Content Placeholder 2"/>
          <p:cNvSpPr>
            <a:spLocks noGrp="1"/>
          </p:cNvSpPr>
          <p:nvPr>
            <p:ph idx="1"/>
          </p:nvPr>
        </p:nvSpPr>
        <p:spPr>
          <a:xfrm>
            <a:off x="457200" y="1340768"/>
            <a:ext cx="8435280" cy="5400600"/>
          </a:xfrm>
          <a:solidFill>
            <a:schemeClr val="accent2">
              <a:lumMod val="20000"/>
              <a:lumOff val="80000"/>
            </a:schemeClr>
          </a:solidFill>
          <a:scene3d>
            <a:camera prst="orthographicFront"/>
            <a:lightRig rig="threePt" dir="t"/>
          </a:scene3d>
          <a:sp3d>
            <a:bevelT/>
          </a:sp3d>
        </p:spPr>
        <p:txBody>
          <a:bodyPr>
            <a:noAutofit/>
          </a:bodyPr>
          <a:lstStyle/>
          <a:p>
            <a:pPr marL="109728" indent="0" algn="l" rtl="0">
              <a:buNone/>
            </a:pPr>
            <a:endParaRPr lang="en-US" sz="2000" dirty="0"/>
          </a:p>
          <a:p>
            <a:pPr algn="l" rtl="0">
              <a:buFont typeface="Wingdings" pitchFamily="2" charset="2"/>
              <a:buChar char="q"/>
            </a:pPr>
            <a:r>
              <a:rPr lang="en-US" sz="2000" dirty="0" smtClean="0"/>
              <a:t>The </a:t>
            </a:r>
            <a:r>
              <a:rPr lang="en-US" sz="2000" dirty="0"/>
              <a:t>only routine investigation on the male </a:t>
            </a:r>
            <a:r>
              <a:rPr lang="en-US" sz="2000" dirty="0" smtClean="0"/>
              <a:t>side</a:t>
            </a:r>
          </a:p>
          <a:p>
            <a:pPr marL="109728" indent="0" algn="l" rtl="0">
              <a:buNone/>
            </a:pPr>
            <a:endParaRPr lang="en-US" sz="2000" dirty="0" smtClean="0"/>
          </a:p>
          <a:p>
            <a:pPr algn="l" rtl="0">
              <a:buFont typeface="Wingdings" pitchFamily="2" charset="2"/>
              <a:buChar char="q"/>
            </a:pPr>
            <a:r>
              <a:rPr lang="en-US" sz="2000" dirty="0"/>
              <a:t>Most </a:t>
            </a:r>
            <a:r>
              <a:rPr lang="en-US" sz="2000" dirty="0" smtClean="0"/>
              <a:t>centers recommend between </a:t>
            </a:r>
            <a:r>
              <a:rPr lang="en-US" sz="2000" dirty="0"/>
              <a:t>a </a:t>
            </a:r>
            <a:r>
              <a:rPr lang="en-US" sz="2000" dirty="0" smtClean="0"/>
              <a:t>2-4 ( up to 7 days)day </a:t>
            </a:r>
            <a:r>
              <a:rPr lang="en-US" sz="2000" dirty="0"/>
              <a:t>abstinence from ejaculation before providing the semen </a:t>
            </a:r>
            <a:r>
              <a:rPr lang="en-US" sz="2000" dirty="0" smtClean="0"/>
              <a:t>sample</a:t>
            </a:r>
          </a:p>
          <a:p>
            <a:pPr algn="l" rtl="0">
              <a:buFont typeface="Wingdings" pitchFamily="2" charset="2"/>
              <a:buChar char="q"/>
            </a:pPr>
            <a:r>
              <a:rPr lang="en-US" sz="2000" dirty="0"/>
              <a:t> If possible, the patient should collect the sample by masturbation at the doctor's office. If not possible, then the sample may be collected at home and delivered to the laboratory within an hour of collection.</a:t>
            </a:r>
            <a:endParaRPr lang="en-US" sz="2000" dirty="0" smtClean="0"/>
          </a:p>
          <a:p>
            <a:pPr marL="109728" indent="0" algn="l" rtl="0">
              <a:buNone/>
            </a:pPr>
            <a:endParaRPr lang="en-US" sz="2000" dirty="0" smtClean="0"/>
          </a:p>
          <a:p>
            <a:pPr algn="l" rtl="0">
              <a:buFont typeface="Wingdings" pitchFamily="2" charset="2"/>
              <a:buChar char="q"/>
            </a:pPr>
            <a:r>
              <a:rPr lang="en-US" sz="2000" dirty="0"/>
              <a:t>If the initial SFA is abnormal it </a:t>
            </a:r>
            <a:r>
              <a:rPr lang="en-US" sz="2000" dirty="0" smtClean="0"/>
              <a:t>should be </a:t>
            </a:r>
            <a:r>
              <a:rPr lang="en-US" sz="2000" dirty="0"/>
              <a:t>repeated </a:t>
            </a:r>
            <a:r>
              <a:rPr lang="en-US" sz="2000" dirty="0" smtClean="0"/>
              <a:t>3 </a:t>
            </a:r>
            <a:r>
              <a:rPr lang="en-US" sz="2000" dirty="0"/>
              <a:t>months later, to allow adequate time for spermatogenesis, because occasionally </a:t>
            </a:r>
            <a:r>
              <a:rPr lang="en-US" sz="2000" dirty="0" smtClean="0"/>
              <a:t>an abnormal </a:t>
            </a:r>
            <a:r>
              <a:rPr lang="en-US" sz="2000" dirty="0"/>
              <a:t>SFA will result from insults such as viral infections</a:t>
            </a:r>
            <a:r>
              <a:rPr lang="en-US" sz="2000" dirty="0" smtClean="0"/>
              <a:t>.</a:t>
            </a:r>
          </a:p>
          <a:p>
            <a:pPr algn="l" rtl="0">
              <a:buFont typeface="Wingdings" pitchFamily="2" charset="2"/>
              <a:buChar char="q"/>
            </a:pPr>
            <a:endParaRPr lang="en-US" sz="2000" dirty="0" smtClean="0"/>
          </a:p>
          <a:p>
            <a:pPr algn="l" rtl="0">
              <a:buFont typeface="Wingdings" pitchFamily="2" charset="2"/>
              <a:buChar char="q"/>
            </a:pPr>
            <a:r>
              <a:rPr lang="en-US" sz="2000" dirty="0" smtClean="0"/>
              <a:t>Some </a:t>
            </a:r>
            <a:r>
              <a:rPr lang="en-US" sz="2000" dirty="0"/>
              <a:t>clinics will also assess total motile count, the presence of round cells or leucocytes to assess </a:t>
            </a:r>
            <a:r>
              <a:rPr lang="en-US" sz="2000" dirty="0" smtClean="0"/>
              <a:t>for inflammation </a:t>
            </a:r>
            <a:r>
              <a:rPr lang="en-US" sz="2000" dirty="0"/>
              <a:t>and the presence of sperm antibodies </a:t>
            </a:r>
            <a:endParaRPr lang="en-US" sz="2000" dirty="0" smtClean="0"/>
          </a:p>
        </p:txBody>
      </p:sp>
      <p:sp>
        <p:nvSpPr>
          <p:cNvPr id="4" name="Title 1"/>
          <p:cNvSpPr txBox="1">
            <a:spLocks/>
          </p:cNvSpPr>
          <p:nvPr/>
        </p:nvSpPr>
        <p:spPr>
          <a:xfrm>
            <a:off x="3996928" y="902691"/>
            <a:ext cx="4896544" cy="582093"/>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fontScale="85000" lnSpcReduction="10000"/>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800" b="1" dirty="0" smtClean="0"/>
              <a:t> </a:t>
            </a:r>
            <a:r>
              <a:rPr lang="en-US" sz="2800" b="1" dirty="0">
                <a:solidFill>
                  <a:prstClr val="black"/>
                </a:solidFill>
                <a:latin typeface="Georgia"/>
                <a:ea typeface="+mn-ea"/>
                <a:cs typeface="+mn-cs"/>
              </a:rPr>
              <a:t>Seminal Fluid Analysis ( </a:t>
            </a:r>
            <a:r>
              <a:rPr lang="en-US" sz="2800" b="1" dirty="0" smtClean="0">
                <a:solidFill>
                  <a:srgbClr val="FF0000"/>
                </a:solidFill>
              </a:rPr>
              <a:t>SFA</a:t>
            </a:r>
            <a:r>
              <a:rPr lang="en-US" sz="2800" b="1" dirty="0" smtClean="0"/>
              <a:t>)</a:t>
            </a:r>
            <a:endParaRPr lang="ar-IQ" sz="2800" b="1" dirty="0"/>
          </a:p>
        </p:txBody>
      </p:sp>
    </p:spTree>
    <p:extLst>
      <p:ext uri="{BB962C8B-B14F-4D97-AF65-F5344CB8AC3E}">
        <p14:creationId xmlns:p14="http://schemas.microsoft.com/office/powerpoint/2010/main" val="1411060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4690864" cy="792088"/>
          </a:xfrm>
          <a:solidFill>
            <a:schemeClr val="accent2">
              <a:lumMod val="60000"/>
              <a:lumOff val="40000"/>
            </a:schemeClr>
          </a:solidFill>
          <a:scene3d>
            <a:camera prst="orthographicFront"/>
            <a:lightRig rig="threePt" dir="t"/>
          </a:scene3d>
          <a:sp3d>
            <a:bevelT/>
          </a:sp3d>
        </p:spPr>
        <p:txBody>
          <a:bodyPr>
            <a:normAutofit/>
          </a:bodyPr>
          <a:lstStyle/>
          <a:p>
            <a:r>
              <a:rPr lang="en-US" sz="2800" b="1" dirty="0"/>
              <a:t>Male  investigations</a:t>
            </a:r>
          </a:p>
        </p:txBody>
      </p:sp>
      <p:sp>
        <p:nvSpPr>
          <p:cNvPr id="3" name="Content Placeholder 2"/>
          <p:cNvSpPr>
            <a:spLocks noGrp="1"/>
          </p:cNvSpPr>
          <p:nvPr>
            <p:ph idx="1"/>
          </p:nvPr>
        </p:nvSpPr>
        <p:spPr>
          <a:xfrm>
            <a:off x="457200" y="1556792"/>
            <a:ext cx="8435280" cy="5017744"/>
          </a:xfrm>
          <a:solidFill>
            <a:schemeClr val="accent2">
              <a:lumMod val="20000"/>
              <a:lumOff val="80000"/>
            </a:schemeClr>
          </a:solidFill>
          <a:scene3d>
            <a:camera prst="orthographicFront"/>
            <a:lightRig rig="threePt" dir="t"/>
          </a:scene3d>
          <a:sp3d>
            <a:bevelT/>
          </a:sp3d>
        </p:spPr>
        <p:txBody>
          <a:bodyPr>
            <a:noAutofit/>
          </a:bodyPr>
          <a:lstStyle/>
          <a:p>
            <a:pPr algn="l" rtl="0">
              <a:buFont typeface="Wingdings" pitchFamily="2" charset="2"/>
              <a:buChar char="Ø"/>
            </a:pPr>
            <a:endParaRPr lang="en-US" sz="2000" dirty="0" smtClean="0"/>
          </a:p>
          <a:p>
            <a:pPr algn="l" rtl="0">
              <a:buFont typeface="Wingdings" pitchFamily="2" charset="2"/>
              <a:buChar char="Ø"/>
            </a:pPr>
            <a:endParaRPr lang="en-US" sz="2000" dirty="0"/>
          </a:p>
          <a:p>
            <a:pPr algn="l" rtl="0">
              <a:buFont typeface="Wingdings" pitchFamily="2" charset="2"/>
              <a:buChar char="Ø"/>
            </a:pPr>
            <a:r>
              <a:rPr lang="en-US" sz="2000" dirty="0" smtClean="0"/>
              <a:t>Semen </a:t>
            </a:r>
            <a:r>
              <a:rPr lang="en-US" sz="2000" dirty="0"/>
              <a:t>analysis is the key laboratory assessment of the male partner of an infertile couple. </a:t>
            </a:r>
            <a:endParaRPr lang="en-US" sz="2000" dirty="0" smtClean="0"/>
          </a:p>
          <a:p>
            <a:pPr algn="l" rtl="0">
              <a:buFont typeface="Wingdings" pitchFamily="2" charset="2"/>
              <a:buChar char="Ø"/>
            </a:pPr>
            <a:r>
              <a:rPr lang="en-US" sz="2000" dirty="0" smtClean="0"/>
              <a:t>The </a:t>
            </a:r>
            <a:r>
              <a:rPr lang="en-US" sz="2000" dirty="0"/>
              <a:t>standard semen analysis consists of the following:</a:t>
            </a:r>
          </a:p>
          <a:p>
            <a:pPr algn="l" rtl="0">
              <a:buFont typeface="Wingdings" pitchFamily="2" charset="2"/>
              <a:buChar char="Ø"/>
            </a:pPr>
            <a:endParaRPr lang="en-US" sz="2000" dirty="0"/>
          </a:p>
          <a:p>
            <a:pPr marL="566928" indent="-457200" algn="l" rtl="0">
              <a:buFont typeface="+mj-lt"/>
              <a:buAutoNum type="arabicPeriod"/>
            </a:pPr>
            <a:r>
              <a:rPr lang="en-US" sz="2000" dirty="0" smtClean="0"/>
              <a:t>Semen </a:t>
            </a:r>
            <a:r>
              <a:rPr lang="en-US" sz="2000" dirty="0"/>
              <a:t>volume and </a:t>
            </a:r>
            <a:r>
              <a:rPr lang="en-US" sz="2000" dirty="0" smtClean="0"/>
              <a:t>pH</a:t>
            </a:r>
          </a:p>
          <a:p>
            <a:pPr marL="566928" indent="-457200" algn="l" rtl="0">
              <a:buFont typeface="+mj-lt"/>
              <a:buAutoNum type="arabicPeriod"/>
            </a:pPr>
            <a:r>
              <a:rPr lang="en-US" sz="2000" dirty="0" smtClean="0"/>
              <a:t>Microscopy for:</a:t>
            </a:r>
          </a:p>
          <a:p>
            <a:pPr algn="l" rtl="0">
              <a:buFont typeface="Arial" pitchFamily="34" charset="0"/>
              <a:buChar char="•"/>
            </a:pPr>
            <a:r>
              <a:rPr lang="en-US" sz="2000" dirty="0" smtClean="0"/>
              <a:t>Sperm </a:t>
            </a:r>
            <a:r>
              <a:rPr lang="en-US" sz="2000" dirty="0"/>
              <a:t>concentration, count, motility, and </a:t>
            </a:r>
            <a:r>
              <a:rPr lang="en-US" sz="2000" dirty="0" smtClean="0"/>
              <a:t>morphology</a:t>
            </a:r>
          </a:p>
          <a:p>
            <a:pPr algn="l" rtl="0">
              <a:buFont typeface="Arial" pitchFamily="34" charset="0"/>
              <a:buChar char="•"/>
            </a:pPr>
            <a:r>
              <a:rPr lang="en-US" sz="2000" dirty="0" smtClean="0"/>
              <a:t>Debris </a:t>
            </a:r>
            <a:r>
              <a:rPr lang="en-US" sz="2000" dirty="0"/>
              <a:t>and </a:t>
            </a:r>
            <a:r>
              <a:rPr lang="en-US" sz="2000" dirty="0" smtClean="0"/>
              <a:t>agglutination</a:t>
            </a:r>
          </a:p>
          <a:p>
            <a:pPr algn="l" rtl="0">
              <a:buFont typeface="Arial" pitchFamily="34" charset="0"/>
              <a:buChar char="•"/>
            </a:pPr>
            <a:r>
              <a:rPr lang="en-US" sz="2000" dirty="0" smtClean="0"/>
              <a:t>Leukocyte count</a:t>
            </a:r>
          </a:p>
          <a:p>
            <a:pPr algn="l" rtl="0">
              <a:buFont typeface="Arial" pitchFamily="34" charset="0"/>
              <a:buChar char="•"/>
            </a:pPr>
            <a:r>
              <a:rPr lang="en-US" sz="2000" dirty="0" smtClean="0"/>
              <a:t>Immature </a:t>
            </a:r>
            <a:r>
              <a:rPr lang="en-US" sz="2000" dirty="0"/>
              <a:t>germ cells</a:t>
            </a:r>
          </a:p>
        </p:txBody>
      </p:sp>
      <p:sp>
        <p:nvSpPr>
          <p:cNvPr id="4" name="Title 1"/>
          <p:cNvSpPr txBox="1">
            <a:spLocks/>
          </p:cNvSpPr>
          <p:nvPr/>
        </p:nvSpPr>
        <p:spPr>
          <a:xfrm>
            <a:off x="3995936" y="1298735"/>
            <a:ext cx="4896544" cy="792088"/>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800" b="1" dirty="0" smtClean="0"/>
              <a:t>          SFA</a:t>
            </a:r>
            <a:endParaRPr lang="ar-IQ" sz="2800" b="1" dirty="0"/>
          </a:p>
        </p:txBody>
      </p:sp>
    </p:spTree>
    <p:extLst>
      <p:ext uri="{BB962C8B-B14F-4D97-AF65-F5344CB8AC3E}">
        <p14:creationId xmlns:p14="http://schemas.microsoft.com/office/powerpoint/2010/main" val="40735582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4690864" cy="792088"/>
          </a:xfrm>
          <a:solidFill>
            <a:schemeClr val="accent2">
              <a:lumMod val="60000"/>
              <a:lumOff val="40000"/>
            </a:schemeClr>
          </a:solidFill>
          <a:scene3d>
            <a:camera prst="orthographicFront"/>
            <a:lightRig rig="threePt" dir="t"/>
          </a:scene3d>
          <a:sp3d>
            <a:bevelT/>
          </a:sp3d>
        </p:spPr>
        <p:txBody>
          <a:bodyPr>
            <a:normAutofit/>
          </a:bodyPr>
          <a:lstStyle/>
          <a:p>
            <a:r>
              <a:rPr lang="en-US" sz="2800" b="1" dirty="0"/>
              <a:t>Male  investigations</a:t>
            </a:r>
          </a:p>
        </p:txBody>
      </p:sp>
      <p:sp>
        <p:nvSpPr>
          <p:cNvPr id="3" name="Content Placeholder 2"/>
          <p:cNvSpPr>
            <a:spLocks noGrp="1"/>
          </p:cNvSpPr>
          <p:nvPr>
            <p:ph idx="1"/>
          </p:nvPr>
        </p:nvSpPr>
        <p:spPr>
          <a:xfrm>
            <a:off x="457200" y="1556792"/>
            <a:ext cx="8435280" cy="5017744"/>
          </a:xfrm>
          <a:solidFill>
            <a:schemeClr val="accent2">
              <a:lumMod val="20000"/>
              <a:lumOff val="80000"/>
            </a:schemeClr>
          </a:solidFill>
          <a:scene3d>
            <a:camera prst="orthographicFront"/>
            <a:lightRig rig="threePt" dir="t"/>
          </a:scene3d>
          <a:sp3d>
            <a:bevelT/>
          </a:sp3d>
        </p:spPr>
        <p:txBody>
          <a:bodyPr>
            <a:noAutofit/>
          </a:bodyPr>
          <a:lstStyle/>
          <a:p>
            <a:pPr marL="624078" indent="-514350" algn="l" rtl="0">
              <a:buFont typeface="+mj-lt"/>
              <a:buAutoNum type="arabicPeriod"/>
            </a:pPr>
            <a:endParaRPr lang="en-US" sz="2000" dirty="0" smtClean="0"/>
          </a:p>
          <a:p>
            <a:pPr marL="109728" indent="0" algn="l" rtl="0">
              <a:buNone/>
            </a:pPr>
            <a:endParaRPr lang="en-US" sz="2000" dirty="0"/>
          </a:p>
        </p:txBody>
      </p:sp>
      <p:sp>
        <p:nvSpPr>
          <p:cNvPr id="4" name="Title 1"/>
          <p:cNvSpPr txBox="1">
            <a:spLocks/>
          </p:cNvSpPr>
          <p:nvPr/>
        </p:nvSpPr>
        <p:spPr>
          <a:xfrm>
            <a:off x="3995936" y="1298735"/>
            <a:ext cx="4896544" cy="792088"/>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800" b="1" dirty="0" smtClean="0"/>
              <a:t>           SFA</a:t>
            </a:r>
            <a:endParaRPr lang="ar-IQ" sz="2800" b="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420888"/>
            <a:ext cx="7704856" cy="330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827584" y="5727328"/>
            <a:ext cx="7704856" cy="654000"/>
          </a:xfrm>
          <a:prstGeom prst="rect">
            <a:avLst/>
          </a:prstGeom>
          <a:solidFill>
            <a:schemeClr val="bg2"/>
          </a:solidFill>
          <a:ln>
            <a:solidFill>
              <a:schemeClr val="tx2"/>
            </a:solidFill>
          </a:ln>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1600" b="1" dirty="0"/>
              <a:t>World Health Organization parameters for semen </a:t>
            </a:r>
            <a:r>
              <a:rPr lang="en-US" sz="1600" b="1" dirty="0" smtClean="0"/>
              <a:t>analysis (2010)  </a:t>
            </a:r>
            <a:r>
              <a:rPr lang="en-US" sz="1600" b="1" dirty="0"/>
              <a:t>– 5th centile</a:t>
            </a:r>
            <a:endParaRPr lang="ar-IQ" sz="1600" b="1" dirty="0"/>
          </a:p>
        </p:txBody>
      </p:sp>
    </p:spTree>
    <p:extLst>
      <p:ext uri="{BB962C8B-B14F-4D97-AF65-F5344CB8AC3E}">
        <p14:creationId xmlns:p14="http://schemas.microsoft.com/office/powerpoint/2010/main" val="11748547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4690864" cy="792088"/>
          </a:xfrm>
          <a:solidFill>
            <a:schemeClr val="accent2">
              <a:lumMod val="60000"/>
              <a:lumOff val="40000"/>
            </a:schemeClr>
          </a:solidFill>
          <a:scene3d>
            <a:camera prst="orthographicFront"/>
            <a:lightRig rig="threePt" dir="t"/>
          </a:scene3d>
          <a:sp3d>
            <a:bevelT/>
          </a:sp3d>
        </p:spPr>
        <p:txBody>
          <a:bodyPr>
            <a:normAutofit/>
          </a:bodyPr>
          <a:lstStyle/>
          <a:p>
            <a:r>
              <a:rPr lang="en-US" sz="2800" b="1" dirty="0"/>
              <a:t>Male  investigations</a:t>
            </a:r>
          </a:p>
        </p:txBody>
      </p:sp>
      <p:sp>
        <p:nvSpPr>
          <p:cNvPr id="3" name="Content Placeholder 2"/>
          <p:cNvSpPr>
            <a:spLocks noGrp="1"/>
          </p:cNvSpPr>
          <p:nvPr>
            <p:ph idx="1"/>
          </p:nvPr>
        </p:nvSpPr>
        <p:spPr>
          <a:xfrm>
            <a:off x="467544" y="1556792"/>
            <a:ext cx="8424936" cy="5184576"/>
          </a:xfrm>
          <a:solidFill>
            <a:schemeClr val="accent2">
              <a:lumMod val="20000"/>
              <a:lumOff val="80000"/>
            </a:schemeClr>
          </a:solidFill>
          <a:scene3d>
            <a:camera prst="orthographicFront"/>
            <a:lightRig rig="threePt" dir="t"/>
          </a:scene3d>
          <a:sp3d>
            <a:bevelT/>
          </a:sp3d>
        </p:spPr>
        <p:txBody>
          <a:bodyPr>
            <a:noAutofit/>
          </a:bodyPr>
          <a:lstStyle/>
          <a:p>
            <a:pPr marL="624078" indent="-514350" algn="l" rtl="0">
              <a:buFont typeface="+mj-lt"/>
              <a:buAutoNum type="arabicPeriod"/>
            </a:pPr>
            <a:endParaRPr lang="en-US" sz="2000" dirty="0" smtClean="0"/>
          </a:p>
          <a:p>
            <a:pPr marL="109728" indent="0" algn="l" rtl="0">
              <a:buNone/>
            </a:pPr>
            <a:endParaRPr lang="en-US" sz="2000" dirty="0"/>
          </a:p>
        </p:txBody>
      </p:sp>
      <p:sp>
        <p:nvSpPr>
          <p:cNvPr id="4" name="Title 1"/>
          <p:cNvSpPr txBox="1">
            <a:spLocks/>
          </p:cNvSpPr>
          <p:nvPr/>
        </p:nvSpPr>
        <p:spPr>
          <a:xfrm>
            <a:off x="3995936" y="1298735"/>
            <a:ext cx="4896544" cy="792088"/>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800" b="1" dirty="0" smtClean="0"/>
              <a:t>            SFA</a:t>
            </a:r>
            <a:endParaRPr lang="ar-IQ" sz="28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276872"/>
            <a:ext cx="8047806" cy="4062015"/>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19557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4690864" cy="792088"/>
          </a:xfrm>
          <a:solidFill>
            <a:schemeClr val="accent2">
              <a:lumMod val="60000"/>
              <a:lumOff val="40000"/>
            </a:schemeClr>
          </a:solidFill>
          <a:scene3d>
            <a:camera prst="orthographicFront"/>
            <a:lightRig rig="threePt" dir="t"/>
          </a:scene3d>
          <a:sp3d>
            <a:bevelT/>
          </a:sp3d>
        </p:spPr>
        <p:txBody>
          <a:bodyPr>
            <a:normAutofit/>
          </a:bodyPr>
          <a:lstStyle/>
          <a:p>
            <a:r>
              <a:rPr lang="en-US" sz="2800" b="1" dirty="0"/>
              <a:t>Male  investigations</a:t>
            </a:r>
          </a:p>
        </p:txBody>
      </p:sp>
      <p:sp>
        <p:nvSpPr>
          <p:cNvPr id="3" name="Content Placeholder 2"/>
          <p:cNvSpPr>
            <a:spLocks noGrp="1"/>
          </p:cNvSpPr>
          <p:nvPr>
            <p:ph idx="1"/>
          </p:nvPr>
        </p:nvSpPr>
        <p:spPr>
          <a:xfrm>
            <a:off x="457200" y="1556792"/>
            <a:ext cx="8435280" cy="5017744"/>
          </a:xfrm>
          <a:solidFill>
            <a:schemeClr val="accent2">
              <a:lumMod val="20000"/>
              <a:lumOff val="80000"/>
            </a:schemeClr>
          </a:solidFill>
          <a:scene3d>
            <a:camera prst="orthographicFront"/>
            <a:lightRig rig="threePt" dir="t"/>
          </a:scene3d>
          <a:sp3d>
            <a:bevelT/>
          </a:sp3d>
        </p:spPr>
        <p:txBody>
          <a:bodyPr>
            <a:noAutofit/>
          </a:bodyPr>
          <a:lstStyle/>
          <a:p>
            <a:pPr algn="l" rtl="0">
              <a:buFont typeface="Wingdings" pitchFamily="2" charset="2"/>
              <a:buChar char="Ø"/>
            </a:pPr>
            <a:endParaRPr lang="en-US" sz="2000" dirty="0" smtClean="0"/>
          </a:p>
          <a:p>
            <a:pPr algn="l" rtl="0">
              <a:buFont typeface="Wingdings" pitchFamily="2" charset="2"/>
              <a:buChar char="Ø"/>
            </a:pPr>
            <a:endParaRPr lang="en-US" sz="2000" dirty="0" smtClean="0"/>
          </a:p>
          <a:p>
            <a:pPr algn="l" rtl="0">
              <a:buFont typeface="Wingdings" pitchFamily="2" charset="2"/>
              <a:buChar char="Ø"/>
            </a:pPr>
            <a:r>
              <a:rPr lang="en-US" sz="2000" dirty="0" smtClean="0"/>
              <a:t>Nomenclatures used :</a:t>
            </a:r>
          </a:p>
          <a:p>
            <a:pPr marL="109728" indent="0" algn="l" rtl="0">
              <a:buNone/>
            </a:pPr>
            <a:endParaRPr lang="en-US" sz="2000" dirty="0"/>
          </a:p>
          <a:p>
            <a:pPr marL="566928" indent="-457200" algn="l" rtl="0">
              <a:buFont typeface="+mj-lt"/>
              <a:buAutoNum type="arabicPeriod"/>
            </a:pPr>
            <a:r>
              <a:rPr lang="en-US" sz="2000" dirty="0" smtClean="0"/>
              <a:t>Oligozoospermia = low </a:t>
            </a:r>
            <a:r>
              <a:rPr lang="en-US" sz="2000" dirty="0"/>
              <a:t>number of sperm cells in the ejaculate compared with reference </a:t>
            </a:r>
            <a:r>
              <a:rPr lang="en-US" sz="2000" dirty="0" smtClean="0"/>
              <a:t>ranges</a:t>
            </a:r>
          </a:p>
          <a:p>
            <a:pPr marL="566928" indent="-457200" algn="l" rtl="0">
              <a:buFont typeface="+mj-lt"/>
              <a:buAutoNum type="arabicPeriod"/>
            </a:pPr>
            <a:r>
              <a:rPr lang="en-US" sz="2000" dirty="0"/>
              <a:t>A</a:t>
            </a:r>
            <a:r>
              <a:rPr lang="en-US" sz="2000" dirty="0" smtClean="0"/>
              <a:t>zoospermia = no </a:t>
            </a:r>
            <a:r>
              <a:rPr lang="en-US" sz="2000" dirty="0"/>
              <a:t>sperm cells in the </a:t>
            </a:r>
            <a:r>
              <a:rPr lang="en-US" sz="2000" dirty="0" smtClean="0"/>
              <a:t>ejaculate</a:t>
            </a:r>
          </a:p>
          <a:p>
            <a:pPr marL="566928" indent="-457200" algn="l" rtl="0">
              <a:buFont typeface="+mj-lt"/>
              <a:buAutoNum type="arabicPeriod"/>
            </a:pPr>
            <a:r>
              <a:rPr lang="en-US" sz="2000" dirty="0"/>
              <a:t>Asthenozoospermia = decrease in sperm </a:t>
            </a:r>
            <a:r>
              <a:rPr lang="en-US" sz="2000" dirty="0" smtClean="0"/>
              <a:t>motility</a:t>
            </a:r>
          </a:p>
          <a:p>
            <a:pPr marL="566928" indent="-457200" algn="l" rtl="0">
              <a:buFont typeface="+mj-lt"/>
              <a:buAutoNum type="arabicPeriod"/>
            </a:pPr>
            <a:r>
              <a:rPr lang="en-US" sz="2000" dirty="0"/>
              <a:t>Teratozoospermia =increase in spermatozoa with abnormal morphology </a:t>
            </a:r>
          </a:p>
          <a:p>
            <a:pPr marL="566928" indent="-457200" algn="l" rtl="0">
              <a:buFont typeface="+mj-lt"/>
              <a:buAutoNum type="arabicPeriod"/>
            </a:pPr>
            <a:r>
              <a:rPr lang="en-US" sz="2000" dirty="0"/>
              <a:t> Aspermia =inability to produce or ejaculate semen  </a:t>
            </a:r>
          </a:p>
        </p:txBody>
      </p:sp>
      <p:sp>
        <p:nvSpPr>
          <p:cNvPr id="4" name="Title 1"/>
          <p:cNvSpPr txBox="1">
            <a:spLocks/>
          </p:cNvSpPr>
          <p:nvPr/>
        </p:nvSpPr>
        <p:spPr>
          <a:xfrm>
            <a:off x="3995936" y="1298735"/>
            <a:ext cx="4896544" cy="792088"/>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800" b="1" dirty="0"/>
              <a:t> </a:t>
            </a:r>
            <a:r>
              <a:rPr lang="en-US" sz="2800" b="1" dirty="0" smtClean="0"/>
              <a:t>              SFA</a:t>
            </a:r>
            <a:endParaRPr lang="ar-IQ" sz="2800" b="1" dirty="0"/>
          </a:p>
        </p:txBody>
      </p:sp>
    </p:spTree>
    <p:extLst>
      <p:ext uri="{BB962C8B-B14F-4D97-AF65-F5344CB8AC3E}">
        <p14:creationId xmlns:p14="http://schemas.microsoft.com/office/powerpoint/2010/main" val="18084931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4690864" cy="792088"/>
          </a:xfrm>
          <a:solidFill>
            <a:schemeClr val="accent2">
              <a:lumMod val="60000"/>
              <a:lumOff val="40000"/>
            </a:schemeClr>
          </a:solidFill>
          <a:scene3d>
            <a:camera prst="orthographicFront"/>
            <a:lightRig rig="threePt" dir="t"/>
          </a:scene3d>
          <a:sp3d>
            <a:bevelT/>
          </a:sp3d>
        </p:spPr>
        <p:txBody>
          <a:bodyPr>
            <a:normAutofit/>
          </a:bodyPr>
          <a:lstStyle/>
          <a:p>
            <a:r>
              <a:rPr lang="en-US" sz="2800" b="1" dirty="0"/>
              <a:t>Male  investigations</a:t>
            </a:r>
          </a:p>
        </p:txBody>
      </p:sp>
      <p:sp>
        <p:nvSpPr>
          <p:cNvPr id="3" name="Content Placeholder 2"/>
          <p:cNvSpPr>
            <a:spLocks noGrp="1"/>
          </p:cNvSpPr>
          <p:nvPr>
            <p:ph idx="1"/>
          </p:nvPr>
        </p:nvSpPr>
        <p:spPr>
          <a:xfrm>
            <a:off x="457200" y="1556792"/>
            <a:ext cx="8435280" cy="5017744"/>
          </a:xfrm>
          <a:solidFill>
            <a:schemeClr val="accent2">
              <a:lumMod val="20000"/>
              <a:lumOff val="80000"/>
            </a:schemeClr>
          </a:solidFill>
          <a:scene3d>
            <a:camera prst="orthographicFront"/>
            <a:lightRig rig="threePt" dir="t"/>
          </a:scene3d>
          <a:sp3d>
            <a:bevelT/>
          </a:sp3d>
        </p:spPr>
        <p:txBody>
          <a:bodyPr>
            <a:noAutofit/>
          </a:bodyPr>
          <a:lstStyle/>
          <a:p>
            <a:pPr algn="l" rtl="0">
              <a:buFont typeface="Wingdings" pitchFamily="2" charset="2"/>
              <a:buChar char="Ø"/>
            </a:pPr>
            <a:endParaRPr lang="en-US" sz="2000" dirty="0" smtClean="0"/>
          </a:p>
          <a:p>
            <a:pPr algn="l" rtl="0">
              <a:buFont typeface="Wingdings" pitchFamily="2" charset="2"/>
              <a:buChar char="Ø"/>
            </a:pPr>
            <a:endParaRPr lang="en-US" sz="2000" dirty="0" smtClean="0"/>
          </a:p>
          <a:p>
            <a:pPr algn="l" rtl="0">
              <a:buFont typeface="Wingdings" pitchFamily="2" charset="2"/>
              <a:buChar char="Ø"/>
            </a:pPr>
            <a:r>
              <a:rPr lang="en-US" sz="2000" dirty="0"/>
              <a:t> </a:t>
            </a:r>
            <a:r>
              <a:rPr lang="en-US" sz="2000" dirty="0" smtClean="0"/>
              <a:t>when to send for hormonal assay ( FSH, LH , Serum testosterone, S. prolactin)</a:t>
            </a:r>
          </a:p>
          <a:p>
            <a:pPr marL="566928" indent="-457200" algn="l" rtl="0">
              <a:buFont typeface="+mj-lt"/>
              <a:buAutoNum type="arabicPeriod"/>
            </a:pPr>
            <a:r>
              <a:rPr lang="en-US" sz="2000" dirty="0"/>
              <a:t> Sperm concentration &lt;10 </a:t>
            </a:r>
            <a:r>
              <a:rPr lang="en-US" sz="2000" dirty="0" smtClean="0"/>
              <a:t>million/mL</a:t>
            </a:r>
          </a:p>
          <a:p>
            <a:pPr marL="566928" indent="-457200" algn="l" rtl="0">
              <a:buFont typeface="+mj-lt"/>
              <a:buAutoNum type="arabicPeriod"/>
            </a:pPr>
            <a:r>
              <a:rPr lang="en-US" sz="2000" dirty="0"/>
              <a:t>Severe oligozoospermia or </a:t>
            </a:r>
            <a:r>
              <a:rPr lang="en-US" sz="2000" dirty="0" smtClean="0"/>
              <a:t>azoospermia</a:t>
            </a:r>
          </a:p>
          <a:p>
            <a:pPr marL="566928" indent="-457200" algn="l" rtl="0">
              <a:buFont typeface="+mj-lt"/>
              <a:buAutoNum type="arabicPeriod"/>
            </a:pPr>
            <a:endParaRPr lang="en-US" sz="2000" dirty="0"/>
          </a:p>
          <a:p>
            <a:pPr marL="109728" indent="0" algn="l" rtl="0">
              <a:buNone/>
            </a:pPr>
            <a:endParaRPr lang="en-US" sz="2000" dirty="0" smtClean="0"/>
          </a:p>
        </p:txBody>
      </p:sp>
      <p:sp>
        <p:nvSpPr>
          <p:cNvPr id="4" name="Title 1"/>
          <p:cNvSpPr txBox="1">
            <a:spLocks/>
          </p:cNvSpPr>
          <p:nvPr/>
        </p:nvSpPr>
        <p:spPr>
          <a:xfrm>
            <a:off x="3995936" y="1298735"/>
            <a:ext cx="4896544" cy="792088"/>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800" b="1" dirty="0" smtClean="0"/>
              <a:t>Hormonal assay </a:t>
            </a:r>
            <a:endParaRPr lang="ar-IQ" sz="2800" b="1" dirty="0"/>
          </a:p>
        </p:txBody>
      </p:sp>
      <p:sp>
        <p:nvSpPr>
          <p:cNvPr id="5" name="Rounded Rectangle 4"/>
          <p:cNvSpPr/>
          <p:nvPr/>
        </p:nvSpPr>
        <p:spPr>
          <a:xfrm>
            <a:off x="683568" y="4149080"/>
            <a:ext cx="7776864" cy="165618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chemeClr val="tx1"/>
                </a:solidFill>
              </a:rPr>
              <a:t>men with severe oligozoospermia or azoospermia require genetic testing</a:t>
            </a:r>
            <a:endParaRPr lang="ar-IQ" sz="2000" b="1" dirty="0">
              <a:solidFill>
                <a:schemeClr val="tx1"/>
              </a:solidFill>
            </a:endParaRPr>
          </a:p>
        </p:txBody>
      </p:sp>
    </p:spTree>
    <p:extLst>
      <p:ext uri="{BB962C8B-B14F-4D97-AF65-F5344CB8AC3E}">
        <p14:creationId xmlns:p14="http://schemas.microsoft.com/office/powerpoint/2010/main" val="4101956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80920" cy="1080120"/>
          </a:xfrm>
          <a:solidFill>
            <a:schemeClr val="accent2">
              <a:lumMod val="60000"/>
              <a:lumOff val="40000"/>
            </a:schemeClr>
          </a:solidFill>
          <a:effectLst>
            <a:glow rad="63500">
              <a:schemeClr val="accent5">
                <a:satMod val="175000"/>
                <a:alpha val="40000"/>
              </a:schemeClr>
            </a:glow>
          </a:effectLst>
          <a:scene3d>
            <a:camera prst="orthographicFront"/>
            <a:lightRig rig="threePt" dir="t"/>
          </a:scene3d>
          <a:sp3d>
            <a:bevelT/>
          </a:sp3d>
        </p:spPr>
        <p:txBody>
          <a:bodyPr>
            <a:normAutofit/>
          </a:bodyPr>
          <a:lstStyle/>
          <a:p>
            <a:pPr marL="365760" lvl="0" indent="-256032" rtl="0">
              <a:lnSpc>
                <a:spcPct val="115000"/>
              </a:lnSpc>
              <a:spcBef>
                <a:spcPts val="300"/>
              </a:spcBef>
              <a:spcAft>
                <a:spcPts val="1000"/>
              </a:spcAft>
            </a:pPr>
            <a:r>
              <a:rPr lang="en-US" sz="2400" b="1" dirty="0" smtClean="0">
                <a:solidFill>
                  <a:srgbClr val="424456"/>
                </a:solidFill>
              </a:rPr>
              <a:t>Types of subfertility </a:t>
            </a:r>
            <a:endParaRPr lang="en-US" sz="2400" b="1" dirty="0">
              <a:solidFill>
                <a:schemeClr val="tx1"/>
              </a:solidFill>
              <a:effectLst/>
              <a:latin typeface="Calibri"/>
              <a:ea typeface="Calibri"/>
              <a:cs typeface="Arial"/>
            </a:endParaRPr>
          </a:p>
        </p:txBody>
      </p:sp>
      <p:sp>
        <p:nvSpPr>
          <p:cNvPr id="3" name="Content Placeholder 2"/>
          <p:cNvSpPr>
            <a:spLocks noGrp="1"/>
          </p:cNvSpPr>
          <p:nvPr>
            <p:ph idx="1"/>
          </p:nvPr>
        </p:nvSpPr>
        <p:spPr>
          <a:xfrm>
            <a:off x="404845" y="1844824"/>
            <a:ext cx="8291264" cy="1656184"/>
          </a:xfrm>
          <a:solidFill>
            <a:schemeClr val="accent2">
              <a:lumMod val="20000"/>
              <a:lumOff val="80000"/>
            </a:schemeClr>
          </a:solidFill>
          <a:effectLst>
            <a:glow rad="63500">
              <a:schemeClr val="accent5">
                <a:satMod val="175000"/>
                <a:alpha val="40000"/>
              </a:schemeClr>
            </a:glow>
          </a:effectLst>
          <a:scene3d>
            <a:camera prst="orthographicFront"/>
            <a:lightRig rig="threePt" dir="t"/>
          </a:scene3d>
          <a:sp3d>
            <a:bevelT/>
          </a:sp3d>
        </p:spPr>
        <p:txBody>
          <a:bodyPr>
            <a:normAutofit/>
          </a:bodyPr>
          <a:lstStyle/>
          <a:p>
            <a:pPr algn="l" rtl="0">
              <a:lnSpc>
                <a:spcPct val="115000"/>
              </a:lnSpc>
              <a:spcAft>
                <a:spcPts val="1000"/>
              </a:spcAft>
              <a:buFont typeface="Wingdings" pitchFamily="2" charset="2"/>
              <a:buChar char="q"/>
            </a:pPr>
            <a:r>
              <a:rPr lang="en-US" sz="2400" b="1" dirty="0" smtClean="0">
                <a:latin typeface="Times New Roman"/>
                <a:ea typeface="Calibri"/>
                <a:cs typeface="Arial"/>
              </a:rPr>
              <a:t> </a:t>
            </a:r>
            <a:r>
              <a:rPr lang="en-US" sz="2000" b="1" dirty="0">
                <a:latin typeface="Times New Roman"/>
                <a:ea typeface="Calibri"/>
                <a:cs typeface="Arial"/>
              </a:rPr>
              <a:t>Primary Subfertility</a:t>
            </a:r>
            <a:r>
              <a:rPr lang="en-US" sz="2000" b="1" dirty="0" smtClean="0">
                <a:latin typeface="Times New Roman"/>
                <a:ea typeface="Calibri"/>
                <a:cs typeface="Arial"/>
              </a:rPr>
              <a:t>: couples </a:t>
            </a:r>
            <a:r>
              <a:rPr lang="en-US" sz="2000" b="1" dirty="0">
                <a:latin typeface="Times New Roman"/>
                <a:ea typeface="Calibri"/>
                <a:cs typeface="Arial"/>
              </a:rPr>
              <a:t>that have </a:t>
            </a:r>
            <a:r>
              <a:rPr lang="en-US" sz="2000" b="1" dirty="0" smtClean="0">
                <a:latin typeface="Times New Roman"/>
                <a:ea typeface="Calibri"/>
                <a:cs typeface="Arial"/>
              </a:rPr>
              <a:t>never conceived </a:t>
            </a:r>
          </a:p>
          <a:p>
            <a:pPr algn="l" rtl="0">
              <a:lnSpc>
                <a:spcPct val="115000"/>
              </a:lnSpc>
              <a:spcAft>
                <a:spcPts val="1000"/>
              </a:spcAft>
              <a:buFont typeface="Wingdings" pitchFamily="2" charset="2"/>
              <a:buChar char="q"/>
            </a:pPr>
            <a:r>
              <a:rPr lang="en-US" sz="2000" b="1" dirty="0">
                <a:latin typeface="Times New Roman"/>
                <a:ea typeface="Calibri"/>
                <a:cs typeface="Arial"/>
              </a:rPr>
              <a:t> Secondary </a:t>
            </a:r>
            <a:r>
              <a:rPr lang="en-US" sz="2000" b="1" dirty="0" smtClean="0">
                <a:latin typeface="Times New Roman"/>
                <a:ea typeface="Calibri"/>
                <a:cs typeface="Arial"/>
              </a:rPr>
              <a:t>Subfertility: couples </a:t>
            </a:r>
            <a:r>
              <a:rPr lang="en-US" sz="2000" b="1" dirty="0">
                <a:latin typeface="Times New Roman"/>
                <a:ea typeface="Calibri"/>
                <a:cs typeface="Arial"/>
              </a:rPr>
              <a:t>that have previously conceived </a:t>
            </a:r>
            <a:r>
              <a:rPr lang="en-US" sz="2000" b="1" dirty="0" smtClean="0">
                <a:latin typeface="Times New Roman"/>
                <a:ea typeface="Calibri"/>
                <a:cs typeface="Arial"/>
              </a:rPr>
              <a:t>together (even if pregnancy was not eventful) </a:t>
            </a:r>
            <a:endParaRPr lang="en-US" sz="2000" b="1" dirty="0">
              <a:latin typeface="Times New Roman"/>
              <a:ea typeface="Calibri"/>
              <a:cs typeface="Arial"/>
            </a:endParaRPr>
          </a:p>
        </p:txBody>
      </p:sp>
      <p:sp>
        <p:nvSpPr>
          <p:cNvPr id="4" name="Title 1"/>
          <p:cNvSpPr txBox="1">
            <a:spLocks/>
          </p:cNvSpPr>
          <p:nvPr/>
        </p:nvSpPr>
        <p:spPr>
          <a:xfrm>
            <a:off x="381291" y="3573016"/>
            <a:ext cx="8280920" cy="1080119"/>
          </a:xfrm>
          <a:prstGeom prst="rect">
            <a:avLst/>
          </a:prstGeom>
          <a:solidFill>
            <a:schemeClr val="accent2">
              <a:lumMod val="60000"/>
              <a:lumOff val="40000"/>
            </a:schemeClr>
          </a:solidFill>
          <a:effectLst>
            <a:glow rad="63500">
              <a:schemeClr val="accent5">
                <a:satMod val="175000"/>
                <a:alpha val="40000"/>
              </a:schemeClr>
            </a:glow>
          </a:effectLst>
          <a:scene3d>
            <a:camera prst="orthographicFront"/>
            <a:lightRig rig="threePt" dir="t"/>
          </a:scene3d>
          <a:sp3d>
            <a:bevelT/>
          </a:sp3d>
        </p:spPr>
        <p:txBody>
          <a:bodyPr vert="horz" anchor="ctr">
            <a:normAutofit fontScale="97500"/>
          </a:bodyPr>
          <a:lstStyle>
            <a:lvl1pPr algn="l" rtl="1" eaLnBrk="1" latinLnBrk="0" hangingPunct="1">
              <a:spcBef>
                <a:spcPct val="0"/>
              </a:spcBef>
              <a:buNone/>
              <a:defRPr kumimoji="0" sz="4000" kern="1200">
                <a:solidFill>
                  <a:schemeClr val="tx2"/>
                </a:solidFill>
                <a:latin typeface="+mj-lt"/>
                <a:ea typeface="+mj-ea"/>
                <a:cs typeface="+mj-cs"/>
              </a:defRPr>
            </a:lvl1pPr>
          </a:lstStyle>
          <a:p>
            <a:pPr lvl="0" rtl="0">
              <a:lnSpc>
                <a:spcPct val="115000"/>
              </a:lnSpc>
              <a:spcBef>
                <a:spcPts val="0"/>
              </a:spcBef>
              <a:spcAft>
                <a:spcPts val="1000"/>
              </a:spcAft>
            </a:pPr>
            <a:r>
              <a:rPr lang="en-US" sz="2400" b="1" dirty="0">
                <a:solidFill>
                  <a:srgbClr val="424456"/>
                </a:solidFill>
              </a:rPr>
              <a:t>Incidence </a:t>
            </a:r>
            <a:endParaRPr lang="en-US" sz="2400" b="1" dirty="0">
              <a:solidFill>
                <a:schemeClr val="tx1"/>
              </a:solidFill>
              <a:latin typeface="Calibri"/>
              <a:ea typeface="Calibri"/>
              <a:cs typeface="Arial"/>
            </a:endParaRPr>
          </a:p>
        </p:txBody>
      </p:sp>
      <p:sp>
        <p:nvSpPr>
          <p:cNvPr id="6" name="Content Placeholder 2"/>
          <p:cNvSpPr txBox="1">
            <a:spLocks/>
          </p:cNvSpPr>
          <p:nvPr/>
        </p:nvSpPr>
        <p:spPr>
          <a:xfrm>
            <a:off x="404845" y="4653136"/>
            <a:ext cx="8291264" cy="2016224"/>
          </a:xfrm>
          <a:prstGeom prst="rect">
            <a:avLst/>
          </a:prstGeom>
          <a:solidFill>
            <a:schemeClr val="accent2">
              <a:lumMod val="20000"/>
              <a:lumOff val="80000"/>
            </a:schemeClr>
          </a:solidFill>
          <a:effectLst>
            <a:glow rad="63500">
              <a:schemeClr val="accent5">
                <a:satMod val="175000"/>
                <a:alpha val="40000"/>
              </a:schemeClr>
            </a:glow>
          </a:effectLst>
          <a:scene3d>
            <a:camera prst="orthographicFront"/>
            <a:lightRig rig="threePt" dir="t"/>
          </a:scene3d>
          <a:sp3d>
            <a:bevelT/>
          </a:sp3d>
        </p:spPr>
        <p:txBody>
          <a:bodyPr vert="horz">
            <a:normAutofit lnSpcReduction="10000"/>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lvl="0" algn="l" rtl="0">
              <a:lnSpc>
                <a:spcPct val="115000"/>
              </a:lnSpc>
              <a:spcAft>
                <a:spcPts val="1000"/>
              </a:spcAft>
              <a:buClr>
                <a:srgbClr val="A04DA3"/>
              </a:buClr>
              <a:buFont typeface="Wingdings" pitchFamily="2" charset="2"/>
              <a:buChar char="q"/>
            </a:pPr>
            <a:r>
              <a:rPr lang="en-US" sz="2400" dirty="0">
                <a:solidFill>
                  <a:prstClr val="black"/>
                </a:solidFill>
              </a:rPr>
              <a:t>Exact incidence in Iraq, not known?</a:t>
            </a:r>
          </a:p>
          <a:p>
            <a:pPr lvl="0" algn="l" rtl="0">
              <a:lnSpc>
                <a:spcPct val="115000"/>
              </a:lnSpc>
              <a:spcAft>
                <a:spcPts val="1000"/>
              </a:spcAft>
              <a:buClr>
                <a:srgbClr val="A04DA3"/>
              </a:buClr>
              <a:buFont typeface="Wingdings" pitchFamily="2" charset="2"/>
              <a:buChar char="q"/>
            </a:pPr>
            <a:r>
              <a:rPr lang="en-US" sz="2400" dirty="0">
                <a:solidFill>
                  <a:prstClr val="black"/>
                </a:solidFill>
              </a:rPr>
              <a:t>In population studies, it was estimated that infertility affects up to 15% of couples and that subfertility is thought to affect about one in seven couples.</a:t>
            </a:r>
          </a:p>
          <a:p>
            <a:pPr lvl="0" algn="l" rtl="0">
              <a:lnSpc>
                <a:spcPct val="115000"/>
              </a:lnSpc>
              <a:spcAft>
                <a:spcPts val="1000"/>
              </a:spcAft>
              <a:buClr>
                <a:srgbClr val="A04DA3"/>
              </a:buClr>
              <a:buFont typeface="Wingdings" pitchFamily="2" charset="2"/>
              <a:buChar char="q"/>
            </a:pPr>
            <a:endParaRPr lang="ar-IQ" sz="2400" dirty="0">
              <a:solidFill>
                <a:prstClr val="black"/>
              </a:solidFill>
            </a:endParaRPr>
          </a:p>
        </p:txBody>
      </p:sp>
    </p:spTree>
    <p:extLst>
      <p:ext uri="{BB962C8B-B14F-4D97-AF65-F5344CB8AC3E}">
        <p14:creationId xmlns:p14="http://schemas.microsoft.com/office/powerpoint/2010/main" val="20501783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340768"/>
            <a:ext cx="8712968" cy="5233768"/>
          </a:xfrm>
          <a:solidFill>
            <a:schemeClr val="accent2">
              <a:lumMod val="20000"/>
              <a:lumOff val="80000"/>
            </a:schemeClr>
          </a:solidFill>
          <a:scene3d>
            <a:camera prst="orthographicFront"/>
            <a:lightRig rig="threePt" dir="t"/>
          </a:scene3d>
          <a:sp3d>
            <a:bevelT/>
          </a:sp3d>
        </p:spPr>
        <p:txBody>
          <a:bodyPr>
            <a:noAutofit/>
          </a:bodyPr>
          <a:lstStyle/>
          <a:p>
            <a:pPr algn="l" rtl="0">
              <a:buFont typeface="Wingdings" pitchFamily="2" charset="2"/>
              <a:buChar char="Ø"/>
            </a:pPr>
            <a:endParaRPr lang="en-US" sz="1800" dirty="0" smtClean="0"/>
          </a:p>
          <a:p>
            <a:pPr marL="452628" indent="-342900" algn="l" rtl="0">
              <a:buAutoNum type="arabicPeriod"/>
            </a:pPr>
            <a:endParaRPr lang="en-US" sz="2000" dirty="0" smtClean="0"/>
          </a:p>
          <a:p>
            <a:pPr marL="452628" indent="-342900" algn="l" rtl="0">
              <a:buAutoNum type="arabicPeriod"/>
            </a:pPr>
            <a:r>
              <a:rPr lang="en-US" sz="2000" dirty="0" smtClean="0"/>
              <a:t>FSH &amp; LH &amp; serum Testosterone</a:t>
            </a:r>
          </a:p>
          <a:p>
            <a:pPr marL="452628" indent="-342900" algn="l" rtl="0">
              <a:buAutoNum type="arabicPeriod"/>
            </a:pPr>
            <a:r>
              <a:rPr lang="en-US" sz="2000" dirty="0" smtClean="0"/>
              <a:t>TSH </a:t>
            </a:r>
          </a:p>
          <a:p>
            <a:pPr marL="452628" indent="-342900" algn="l" rtl="0">
              <a:buAutoNum type="arabicPeriod"/>
            </a:pPr>
            <a:r>
              <a:rPr lang="en-US" sz="2000" dirty="0" smtClean="0"/>
              <a:t>Serum prolactin </a:t>
            </a:r>
          </a:p>
          <a:p>
            <a:pPr marL="109728" indent="0" algn="l" rtl="0">
              <a:buNone/>
            </a:pPr>
            <a:endParaRPr lang="en-US" sz="1800" dirty="0" smtClean="0"/>
          </a:p>
          <a:p>
            <a:pPr marL="452628" indent="-342900" algn="l" rtl="0">
              <a:buAutoNum type="arabicPeriod"/>
            </a:pPr>
            <a:endParaRPr lang="en-US" sz="1800" dirty="0" smtClean="0"/>
          </a:p>
        </p:txBody>
      </p:sp>
      <p:sp>
        <p:nvSpPr>
          <p:cNvPr id="4" name="Title 1"/>
          <p:cNvSpPr txBox="1">
            <a:spLocks/>
          </p:cNvSpPr>
          <p:nvPr/>
        </p:nvSpPr>
        <p:spPr>
          <a:xfrm>
            <a:off x="179512" y="506647"/>
            <a:ext cx="4896544" cy="834121"/>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fontScale="92500" lnSpcReduction="10000"/>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800" b="1" dirty="0" smtClean="0"/>
              <a:t>Hormonal assay interpretation  </a:t>
            </a:r>
            <a:endParaRPr lang="ar-IQ" sz="2800" b="1" dirty="0"/>
          </a:p>
        </p:txBody>
      </p:sp>
      <p:sp>
        <p:nvSpPr>
          <p:cNvPr id="7" name="Rounded Rectangle 6"/>
          <p:cNvSpPr/>
          <p:nvPr/>
        </p:nvSpPr>
        <p:spPr>
          <a:xfrm>
            <a:off x="415684" y="4509120"/>
            <a:ext cx="8280919" cy="172819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1"/>
                </a:solidFill>
              </a:rPr>
              <a:t>Men with normal endocrine testing who also have azoospermia should be evaluated for ejaculatory </a:t>
            </a:r>
            <a:r>
              <a:rPr lang="en-US" b="1" dirty="0" smtClean="0">
                <a:solidFill>
                  <a:schemeClr val="tx1"/>
                </a:solidFill>
              </a:rPr>
              <a:t>duct obstruction or idiopathic </a:t>
            </a:r>
            <a:endParaRPr lang="ar-IQ" b="1" dirty="0">
              <a:solidFill>
                <a:schemeClr val="tx1"/>
              </a:solidFill>
            </a:endParaRPr>
          </a:p>
        </p:txBody>
      </p:sp>
      <p:sp>
        <p:nvSpPr>
          <p:cNvPr id="5" name="TextBox 4"/>
          <p:cNvSpPr txBox="1"/>
          <p:nvPr/>
        </p:nvSpPr>
        <p:spPr>
          <a:xfrm>
            <a:off x="3203848" y="2994240"/>
            <a:ext cx="1628972" cy="369332"/>
          </a:xfrm>
          <a:prstGeom prst="rect">
            <a:avLst/>
          </a:prstGeom>
          <a:solidFill>
            <a:schemeClr val="accent2">
              <a:lumMod val="20000"/>
              <a:lumOff val="80000"/>
            </a:schemeClr>
          </a:solidFill>
        </p:spPr>
        <p:txBody>
          <a:bodyPr wrap="none" rtlCol="1">
            <a:spAutoFit/>
          </a:bodyPr>
          <a:lstStyle/>
          <a:p>
            <a:r>
              <a:rPr lang="en-US" dirty="0" smtClean="0"/>
              <a:t>Pre-testicular </a:t>
            </a:r>
            <a:endParaRPr lang="ar-IQ" dirty="0"/>
          </a:p>
        </p:txBody>
      </p:sp>
      <p:sp>
        <p:nvSpPr>
          <p:cNvPr id="8" name="Oval 7"/>
          <p:cNvSpPr/>
          <p:nvPr/>
        </p:nvSpPr>
        <p:spPr>
          <a:xfrm>
            <a:off x="5004048" y="2728458"/>
            <a:ext cx="1800200" cy="914400"/>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Testicular </a:t>
            </a:r>
            <a:endParaRPr lang="ar-IQ" dirty="0">
              <a:solidFill>
                <a:schemeClr val="tx1"/>
              </a:solidFill>
            </a:endParaRPr>
          </a:p>
        </p:txBody>
      </p:sp>
      <p:sp>
        <p:nvSpPr>
          <p:cNvPr id="9" name="TextBox 8"/>
          <p:cNvSpPr txBox="1"/>
          <p:nvPr/>
        </p:nvSpPr>
        <p:spPr>
          <a:xfrm>
            <a:off x="7020272" y="3026278"/>
            <a:ext cx="1789272" cy="369332"/>
          </a:xfrm>
          <a:prstGeom prst="rect">
            <a:avLst/>
          </a:prstGeom>
          <a:solidFill>
            <a:schemeClr val="accent2">
              <a:lumMod val="20000"/>
              <a:lumOff val="80000"/>
            </a:schemeClr>
          </a:solidFill>
        </p:spPr>
        <p:txBody>
          <a:bodyPr wrap="none" rtlCol="1">
            <a:spAutoFit/>
          </a:bodyPr>
          <a:lstStyle/>
          <a:p>
            <a:r>
              <a:rPr lang="en-US" dirty="0" smtClean="0"/>
              <a:t>Post-Testicular </a:t>
            </a:r>
            <a:endParaRPr lang="ar-IQ" dirty="0"/>
          </a:p>
        </p:txBody>
      </p:sp>
    </p:spTree>
    <p:extLst>
      <p:ext uri="{BB962C8B-B14F-4D97-AF65-F5344CB8AC3E}">
        <p14:creationId xmlns:p14="http://schemas.microsoft.com/office/powerpoint/2010/main" val="12782881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29173"/>
            <a:ext cx="4690864" cy="474164"/>
          </a:xfrm>
          <a:solidFill>
            <a:schemeClr val="accent2">
              <a:lumMod val="60000"/>
              <a:lumOff val="40000"/>
            </a:schemeClr>
          </a:solidFill>
          <a:scene3d>
            <a:camera prst="orthographicFront"/>
            <a:lightRig rig="threePt" dir="t"/>
          </a:scene3d>
          <a:sp3d>
            <a:bevelT/>
          </a:sp3d>
        </p:spPr>
        <p:txBody>
          <a:bodyPr>
            <a:normAutofit fontScale="90000"/>
          </a:bodyPr>
          <a:lstStyle/>
          <a:p>
            <a:r>
              <a:rPr lang="en-US" sz="2800" b="1" dirty="0"/>
              <a:t>Male  investigations</a:t>
            </a:r>
          </a:p>
        </p:txBody>
      </p:sp>
      <p:sp>
        <p:nvSpPr>
          <p:cNvPr id="3" name="Content Placeholder 2"/>
          <p:cNvSpPr>
            <a:spLocks noGrp="1"/>
          </p:cNvSpPr>
          <p:nvPr>
            <p:ph idx="1"/>
          </p:nvPr>
        </p:nvSpPr>
        <p:spPr>
          <a:xfrm>
            <a:off x="179512" y="1196753"/>
            <a:ext cx="8712968" cy="5377784"/>
          </a:xfrm>
          <a:solidFill>
            <a:schemeClr val="accent2">
              <a:lumMod val="20000"/>
              <a:lumOff val="80000"/>
            </a:schemeClr>
          </a:solidFill>
          <a:scene3d>
            <a:camera prst="orthographicFront"/>
            <a:lightRig rig="threePt" dir="t"/>
          </a:scene3d>
          <a:sp3d>
            <a:bevelT/>
          </a:sp3d>
        </p:spPr>
        <p:txBody>
          <a:bodyPr>
            <a:noAutofit/>
          </a:bodyPr>
          <a:lstStyle/>
          <a:p>
            <a:pPr marL="566928" indent="-457200" algn="l" rtl="0">
              <a:buFont typeface="+mj-lt"/>
              <a:buAutoNum type="arabicPeriod"/>
            </a:pPr>
            <a:r>
              <a:rPr lang="en-US" sz="1800" dirty="0"/>
              <a:t>Chromosomal anomalies — Karyotyping is recommended for infertile men with elevated serum FSH and LH concentrations and a sperm concentration less than 10 million/mL .</a:t>
            </a:r>
            <a:r>
              <a:rPr lang="en-US" sz="1800" dirty="0" smtClean="0"/>
              <a:t> </a:t>
            </a:r>
            <a:r>
              <a:rPr lang="en-US" sz="1800" dirty="0"/>
              <a:t>Klinefelter syndrome is the most common sex chromosome anomaly. These men typically have small, firm </a:t>
            </a:r>
            <a:r>
              <a:rPr lang="en-US" sz="1800" dirty="0" smtClean="0"/>
              <a:t>testes</a:t>
            </a:r>
          </a:p>
          <a:p>
            <a:pPr marL="566928" indent="-457200" algn="l" rtl="0">
              <a:buFont typeface="+mj-lt"/>
              <a:buAutoNum type="arabicPeriod"/>
            </a:pPr>
            <a:endParaRPr lang="en-US" sz="1800" dirty="0" smtClean="0"/>
          </a:p>
          <a:p>
            <a:pPr marL="566928" indent="-457200" algn="l" rtl="0">
              <a:buFont typeface="+mj-lt"/>
              <a:buAutoNum type="arabicPeriod"/>
            </a:pPr>
            <a:r>
              <a:rPr lang="en-US" sz="1800" dirty="0" smtClean="0"/>
              <a:t>Y-chromosome </a:t>
            </a:r>
            <a:r>
              <a:rPr lang="en-US" sz="1800" dirty="0"/>
              <a:t>microdeletions, X-chromosome defects, and epigenetics — Approximately 10 to 18 percent of infertile men with sperm concentrations less than 5 million/mL have microdeletions of the Y </a:t>
            </a:r>
            <a:r>
              <a:rPr lang="en-US" sz="1800" dirty="0" smtClean="0"/>
              <a:t>chromosome. </a:t>
            </a:r>
            <a:r>
              <a:rPr lang="en-US" sz="1800" dirty="0"/>
              <a:t>These Y-chromosome deletions (and risk of male infertility) may be transmitted from father to son by </a:t>
            </a:r>
            <a:r>
              <a:rPr lang="en-US" sz="1800" dirty="0" smtClean="0"/>
              <a:t>ICSI </a:t>
            </a:r>
          </a:p>
          <a:p>
            <a:pPr marL="566928" indent="-457200" algn="l" rtl="0">
              <a:buFont typeface="+mj-lt"/>
              <a:buAutoNum type="arabicPeriod"/>
            </a:pPr>
            <a:endParaRPr lang="en-US" sz="1800" dirty="0" smtClean="0"/>
          </a:p>
          <a:p>
            <a:pPr marL="566928" indent="-457200" algn="l" rtl="0">
              <a:buFont typeface="+mj-lt"/>
              <a:buAutoNum type="arabicPeriod"/>
            </a:pPr>
            <a:r>
              <a:rPr lang="en-US" sz="1800" dirty="0" smtClean="0"/>
              <a:t>CFTR </a:t>
            </a:r>
            <a:r>
              <a:rPr lang="en-US" sz="1800" dirty="0"/>
              <a:t>gene — Men with cystic fibrosis transmembrane conductance regulator (CFTR) gene mutations present with obstructive azoospermia with or without manifestations of cystic fibrosis; normal testicular volume; no vas deferens on palpation of the external genitalia; and normal serum LH, FSH, and testosterone concentrations. In this setting, a family history of cystic fibrosis should be obtained, and both the male and female partner should be tested for CFTR gene mutations</a:t>
            </a:r>
            <a:endParaRPr lang="en-US" sz="1800" dirty="0" smtClean="0"/>
          </a:p>
        </p:txBody>
      </p:sp>
      <p:sp>
        <p:nvSpPr>
          <p:cNvPr id="4" name="Title 1"/>
          <p:cNvSpPr txBox="1">
            <a:spLocks/>
          </p:cNvSpPr>
          <p:nvPr/>
        </p:nvSpPr>
        <p:spPr>
          <a:xfrm>
            <a:off x="3995936" y="705315"/>
            <a:ext cx="4896544" cy="419430"/>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fontScale="92500" lnSpcReduction="20000"/>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800" b="1" dirty="0" smtClean="0"/>
              <a:t>              Genetic study </a:t>
            </a:r>
            <a:endParaRPr lang="ar-IQ" sz="2800" b="1" dirty="0"/>
          </a:p>
        </p:txBody>
      </p:sp>
    </p:spTree>
    <p:extLst>
      <p:ext uri="{BB962C8B-B14F-4D97-AF65-F5344CB8AC3E}">
        <p14:creationId xmlns:p14="http://schemas.microsoft.com/office/powerpoint/2010/main" val="9122550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4690864" cy="792088"/>
          </a:xfrm>
          <a:solidFill>
            <a:schemeClr val="accent2">
              <a:lumMod val="60000"/>
              <a:lumOff val="40000"/>
            </a:schemeClr>
          </a:solidFill>
          <a:scene3d>
            <a:camera prst="orthographicFront"/>
            <a:lightRig rig="threePt" dir="t"/>
          </a:scene3d>
          <a:sp3d>
            <a:bevelT/>
          </a:sp3d>
        </p:spPr>
        <p:txBody>
          <a:bodyPr>
            <a:normAutofit/>
          </a:bodyPr>
          <a:lstStyle/>
          <a:p>
            <a:r>
              <a:rPr lang="en-US" b="1" dirty="0" smtClean="0"/>
              <a:t> Management </a:t>
            </a:r>
            <a:endParaRPr lang="ar-IQ" b="1" dirty="0"/>
          </a:p>
        </p:txBody>
      </p:sp>
      <p:sp>
        <p:nvSpPr>
          <p:cNvPr id="3" name="Content Placeholder 2"/>
          <p:cNvSpPr>
            <a:spLocks noGrp="1"/>
          </p:cNvSpPr>
          <p:nvPr>
            <p:ph idx="1"/>
          </p:nvPr>
        </p:nvSpPr>
        <p:spPr>
          <a:xfrm>
            <a:off x="457200" y="1556792"/>
            <a:ext cx="8229600" cy="5017744"/>
          </a:xfrm>
          <a:solidFill>
            <a:schemeClr val="accent2">
              <a:lumMod val="20000"/>
              <a:lumOff val="80000"/>
            </a:schemeClr>
          </a:solidFill>
          <a:scene3d>
            <a:camera prst="orthographicFront"/>
            <a:lightRig rig="threePt" dir="t"/>
          </a:scene3d>
          <a:sp3d>
            <a:bevelT/>
          </a:sp3d>
        </p:spPr>
        <p:txBody>
          <a:bodyPr>
            <a:normAutofit lnSpcReduction="10000"/>
          </a:bodyPr>
          <a:lstStyle/>
          <a:p>
            <a:pPr algn="l" rtl="0">
              <a:buFont typeface="Wingdings" pitchFamily="2" charset="2"/>
              <a:buChar char="v"/>
            </a:pPr>
            <a:endParaRPr lang="en-US" dirty="0" smtClean="0"/>
          </a:p>
          <a:p>
            <a:pPr algn="l" rtl="0">
              <a:buFont typeface="Wingdings" pitchFamily="2" charset="2"/>
              <a:buChar char="v"/>
            </a:pPr>
            <a:r>
              <a:rPr lang="en-US" dirty="0" smtClean="0"/>
              <a:t>The </a:t>
            </a:r>
            <a:r>
              <a:rPr lang="en-US" dirty="0"/>
              <a:t>management of the couple’s subfertility should be evidence based and relies on an </a:t>
            </a:r>
            <a:r>
              <a:rPr lang="en-US" dirty="0" smtClean="0"/>
              <a:t>accurate diagnostic </a:t>
            </a:r>
            <a:r>
              <a:rPr lang="en-US" dirty="0"/>
              <a:t>evaluation of the history, clinical examination and investigations. </a:t>
            </a:r>
            <a:endParaRPr lang="en-US" dirty="0" smtClean="0"/>
          </a:p>
          <a:p>
            <a:pPr marL="109728" indent="0" algn="l" rtl="0">
              <a:buNone/>
            </a:pPr>
            <a:endParaRPr lang="en-US" dirty="0" smtClean="0"/>
          </a:p>
          <a:p>
            <a:pPr algn="l" rtl="0">
              <a:buFont typeface="Wingdings" pitchFamily="2" charset="2"/>
              <a:buChar char="v"/>
            </a:pPr>
            <a:r>
              <a:rPr lang="en-US" dirty="0" smtClean="0"/>
              <a:t>Management </a:t>
            </a:r>
            <a:r>
              <a:rPr lang="en-US" dirty="0"/>
              <a:t>may </a:t>
            </a:r>
            <a:r>
              <a:rPr lang="en-US" dirty="0" smtClean="0"/>
              <a:t>be expectant</a:t>
            </a:r>
            <a:r>
              <a:rPr lang="en-US" dirty="0"/>
              <a:t>, medical, surgical or a combination of these. </a:t>
            </a:r>
            <a:endParaRPr lang="en-US" dirty="0" smtClean="0"/>
          </a:p>
          <a:p>
            <a:pPr marL="109728" indent="0" algn="l" rtl="0">
              <a:buNone/>
            </a:pPr>
            <a:endParaRPr lang="en-US" dirty="0" smtClean="0"/>
          </a:p>
          <a:p>
            <a:pPr algn="l" rtl="0">
              <a:buFont typeface="Wingdings" pitchFamily="2" charset="2"/>
              <a:buChar char="v"/>
            </a:pPr>
            <a:r>
              <a:rPr lang="en-US" dirty="0" smtClean="0"/>
              <a:t>Fertility </a:t>
            </a:r>
            <a:r>
              <a:rPr lang="en-US" dirty="0"/>
              <a:t>treatment should be individualized </a:t>
            </a:r>
            <a:r>
              <a:rPr lang="en-US" dirty="0" smtClean="0"/>
              <a:t>to optimize </a:t>
            </a:r>
            <a:r>
              <a:rPr lang="en-US" dirty="0"/>
              <a:t>the treatment result	</a:t>
            </a:r>
            <a:endParaRPr lang="en-US" dirty="0" smtClean="0"/>
          </a:p>
          <a:p>
            <a:pPr marL="109728" indent="0" algn="l" rtl="0">
              <a:lnSpc>
                <a:spcPct val="115000"/>
              </a:lnSpc>
              <a:spcAft>
                <a:spcPts val="1000"/>
              </a:spcAft>
              <a:buNone/>
            </a:pPr>
            <a:r>
              <a:rPr lang="en-US" b="1" dirty="0">
                <a:latin typeface="Times New Roman"/>
                <a:ea typeface="Calibri"/>
                <a:cs typeface="Arial"/>
              </a:rPr>
              <a:t> </a:t>
            </a:r>
            <a:endParaRPr lang="ar-IQ" dirty="0"/>
          </a:p>
        </p:txBody>
      </p:sp>
    </p:spTree>
    <p:extLst>
      <p:ext uri="{BB962C8B-B14F-4D97-AF65-F5344CB8AC3E}">
        <p14:creationId xmlns:p14="http://schemas.microsoft.com/office/powerpoint/2010/main" val="42518476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5184576" cy="576064"/>
          </a:xfrm>
          <a:solidFill>
            <a:schemeClr val="accent2">
              <a:lumMod val="60000"/>
              <a:lumOff val="40000"/>
            </a:schemeClr>
          </a:solidFill>
          <a:scene3d>
            <a:camera prst="orthographicFront"/>
            <a:lightRig rig="threePt" dir="t"/>
          </a:scene3d>
          <a:sp3d>
            <a:bevelT/>
          </a:sp3d>
        </p:spPr>
        <p:txBody>
          <a:bodyPr>
            <a:normAutofit/>
          </a:bodyPr>
          <a:lstStyle/>
          <a:p>
            <a:pPr algn="ctr" rtl="0"/>
            <a:r>
              <a:rPr lang="en-US" sz="1400" b="1" dirty="0"/>
              <a:t>Summary of the medical and surgical management of subfertility</a:t>
            </a:r>
            <a:endParaRPr lang="ar-IQ" sz="1400" b="1" dirty="0"/>
          </a:p>
        </p:txBody>
      </p:sp>
      <p:sp>
        <p:nvSpPr>
          <p:cNvPr id="3" name="Content Placeholder 2"/>
          <p:cNvSpPr>
            <a:spLocks noGrp="1"/>
          </p:cNvSpPr>
          <p:nvPr>
            <p:ph idx="1"/>
          </p:nvPr>
        </p:nvSpPr>
        <p:spPr>
          <a:xfrm>
            <a:off x="179512" y="1052736"/>
            <a:ext cx="8784976" cy="5688632"/>
          </a:xfrm>
          <a:solidFill>
            <a:schemeClr val="accent2">
              <a:lumMod val="20000"/>
              <a:lumOff val="80000"/>
            </a:schemeClr>
          </a:solidFill>
          <a:scene3d>
            <a:camera prst="orthographicFront"/>
            <a:lightRig rig="threePt" dir="t"/>
          </a:scene3d>
          <a:sp3d>
            <a:bevelT/>
          </a:sp3d>
        </p:spPr>
        <p:txBody>
          <a:bodyPr>
            <a:normAutofit/>
          </a:bodyPr>
          <a:lstStyle/>
          <a:p>
            <a:pPr marL="109728" indent="0" algn="l" rtl="0">
              <a:buNone/>
            </a:pPr>
            <a:r>
              <a:rPr lang="en-US" dirty="0"/>
              <a:t>	</a:t>
            </a:r>
            <a:endParaRPr lang="en-US" dirty="0" smtClean="0"/>
          </a:p>
          <a:p>
            <a:pPr marL="109728" indent="0" algn="l" rtl="0">
              <a:lnSpc>
                <a:spcPct val="115000"/>
              </a:lnSpc>
              <a:spcAft>
                <a:spcPts val="1000"/>
              </a:spcAft>
              <a:buNone/>
            </a:pPr>
            <a:r>
              <a:rPr lang="en-US" b="1" dirty="0">
                <a:latin typeface="Times New Roman"/>
                <a:ea typeface="Calibri"/>
                <a:cs typeface="Arial"/>
              </a:rPr>
              <a:t> </a:t>
            </a:r>
            <a:endParaRPr lang="ar-IQ"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68760"/>
            <a:ext cx="8280920"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00543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179512" y="764704"/>
            <a:ext cx="8856984" cy="5996385"/>
          </a:xfrm>
          <a:prstGeom prst="rect">
            <a:avLst/>
          </a:prstGeom>
          <a:noFill/>
          <a:ln>
            <a:noFill/>
          </a:ln>
          <a:effectLst/>
          <a:scene3d>
            <a:camera prst="orthographicFront"/>
            <a:lightRig rig="threePt" dir="t"/>
          </a:scene3d>
          <a:sp3d>
            <a:bevelT prst="relaxedInse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79512" y="764704"/>
            <a:ext cx="8856984" cy="936104"/>
          </a:xfrm>
          <a:prstGeom prst="rect">
            <a:avLst/>
          </a:prstGeom>
          <a:solidFill>
            <a:schemeClr val="accent2">
              <a:lumMod val="20000"/>
              <a:lumOff val="80000"/>
            </a:schemeClr>
          </a:solidFill>
          <a:ln>
            <a:solidFill>
              <a:schemeClr val="accent1"/>
            </a:solidFill>
          </a:ln>
          <a:scene3d>
            <a:camera prst="orthographicFront"/>
            <a:lightRig rig="threePt" dir="t"/>
          </a:scene3d>
          <a:sp3d>
            <a:bevelT prst="angle"/>
          </a:sp3d>
        </p:spPr>
        <p:txBody>
          <a:bodyPr vert="horz" anchor="ctr">
            <a:normAutofit/>
          </a:bodyPr>
          <a:lstStyle>
            <a:lvl1pPr algn="l" rtl="1" eaLnBrk="1" latinLnBrk="0" hangingPunct="1">
              <a:spcBef>
                <a:spcPct val="0"/>
              </a:spcBef>
              <a:buNone/>
              <a:defRPr kumimoji="0" sz="4000" b="0" i="0" kern="1200" cap="none" baseline="0">
                <a:solidFill>
                  <a:schemeClr val="tx2"/>
                </a:solidFill>
                <a:latin typeface="+mj-lt"/>
                <a:ea typeface="+mj-ea"/>
                <a:cs typeface="+mj-cs"/>
              </a:defRPr>
            </a:lvl1pPr>
          </a:lstStyle>
          <a:p>
            <a:r>
              <a:rPr lang="en-US" sz="3200" b="1" dirty="0" smtClean="0"/>
              <a:t>WHO – Classification of Ovulatory Disorders </a:t>
            </a:r>
            <a:endParaRPr lang="ar-IQ" sz="3200" b="1" dirty="0"/>
          </a:p>
        </p:txBody>
      </p:sp>
    </p:spTree>
    <p:extLst>
      <p:ext uri="{BB962C8B-B14F-4D97-AF65-F5344CB8AC3E}">
        <p14:creationId xmlns:p14="http://schemas.microsoft.com/office/powerpoint/2010/main" val="17131705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179512" y="764704"/>
            <a:ext cx="6964108" cy="5996385"/>
          </a:xfrm>
          <a:prstGeom prst="rect">
            <a:avLst/>
          </a:prstGeom>
          <a:noFill/>
          <a:ln>
            <a:noFill/>
          </a:ln>
          <a:effectLst/>
          <a:scene3d>
            <a:camera prst="orthographicFront"/>
            <a:lightRig rig="threePt" dir="t"/>
          </a:scene3d>
          <a:sp3d>
            <a:bevelT prst="relaxedInse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79512" y="764704"/>
            <a:ext cx="8856984" cy="936104"/>
          </a:xfrm>
          <a:prstGeom prst="rect">
            <a:avLst/>
          </a:prstGeom>
          <a:solidFill>
            <a:schemeClr val="accent2">
              <a:lumMod val="20000"/>
              <a:lumOff val="80000"/>
            </a:schemeClr>
          </a:solidFill>
          <a:ln>
            <a:solidFill>
              <a:schemeClr val="accent1"/>
            </a:solidFill>
          </a:ln>
          <a:scene3d>
            <a:camera prst="orthographicFront"/>
            <a:lightRig rig="threePt" dir="t"/>
          </a:scene3d>
          <a:sp3d>
            <a:bevelT prst="angle"/>
          </a:sp3d>
        </p:spPr>
        <p:txBody>
          <a:bodyPr vert="horz" anchor="ctr">
            <a:normAutofit/>
          </a:bodyPr>
          <a:lstStyle>
            <a:lvl1pPr algn="l" rtl="1" eaLnBrk="1" latinLnBrk="0" hangingPunct="1">
              <a:spcBef>
                <a:spcPct val="0"/>
              </a:spcBef>
              <a:buNone/>
              <a:defRPr kumimoji="0" sz="4000" b="0" i="0" kern="1200" cap="none" baseline="0">
                <a:solidFill>
                  <a:schemeClr val="tx2"/>
                </a:solidFill>
                <a:latin typeface="+mj-lt"/>
                <a:ea typeface="+mj-ea"/>
                <a:cs typeface="+mj-cs"/>
              </a:defRPr>
            </a:lvl1pPr>
          </a:lstStyle>
          <a:p>
            <a:r>
              <a:rPr lang="en-US" sz="3200" b="1" dirty="0" smtClean="0"/>
              <a:t>WHO – Classification of Ovulatory Disorders </a:t>
            </a:r>
            <a:endParaRPr lang="ar-IQ" sz="3200" b="1"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700808"/>
            <a:ext cx="4245924" cy="496855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83334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200180" y="744983"/>
            <a:ext cx="8836316" cy="5996385"/>
          </a:xfrm>
          <a:prstGeom prst="rect">
            <a:avLst/>
          </a:prstGeom>
          <a:noFill/>
          <a:ln>
            <a:noFill/>
          </a:ln>
          <a:effectLst/>
          <a:scene3d>
            <a:camera prst="orthographicFront"/>
            <a:lightRig rig="threePt" dir="t"/>
          </a:scene3d>
          <a:sp3d>
            <a:bevelT prst="relaxedInse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79512" y="764704"/>
            <a:ext cx="8856984" cy="936104"/>
          </a:xfrm>
          <a:prstGeom prst="rect">
            <a:avLst/>
          </a:prstGeom>
          <a:solidFill>
            <a:schemeClr val="accent2">
              <a:lumMod val="20000"/>
              <a:lumOff val="80000"/>
            </a:schemeClr>
          </a:solidFill>
          <a:ln>
            <a:solidFill>
              <a:schemeClr val="accent1"/>
            </a:solidFill>
          </a:ln>
          <a:scene3d>
            <a:camera prst="orthographicFront"/>
            <a:lightRig rig="threePt" dir="t"/>
          </a:scene3d>
          <a:sp3d>
            <a:bevelT prst="angle"/>
          </a:sp3d>
        </p:spPr>
        <p:txBody>
          <a:bodyPr vert="horz" anchor="ctr">
            <a:normAutofit/>
          </a:bodyPr>
          <a:lstStyle>
            <a:lvl1pPr algn="l" rtl="1" eaLnBrk="1" latinLnBrk="0" hangingPunct="1">
              <a:spcBef>
                <a:spcPct val="0"/>
              </a:spcBef>
              <a:buNone/>
              <a:defRPr kumimoji="0" sz="4000" b="0" i="0" kern="1200" cap="none" baseline="0">
                <a:solidFill>
                  <a:schemeClr val="tx2"/>
                </a:solidFill>
                <a:latin typeface="+mj-lt"/>
                <a:ea typeface="+mj-ea"/>
                <a:cs typeface="+mj-cs"/>
              </a:defRPr>
            </a:lvl1pPr>
          </a:lstStyle>
          <a:p>
            <a:r>
              <a:rPr lang="en-US" sz="3200" b="1" dirty="0" smtClean="0"/>
              <a:t>WHO – Classification of Ovulatory Disorders </a:t>
            </a:r>
            <a:endParaRPr lang="ar-IQ" sz="3200" b="1" dirty="0"/>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212976"/>
            <a:ext cx="5564065" cy="32403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40833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17184738"/>
              </p:ext>
            </p:extLst>
          </p:nvPr>
        </p:nvGraphicFramePr>
        <p:xfrm>
          <a:off x="149080" y="1412776"/>
          <a:ext cx="8925636" cy="5277398"/>
        </p:xfrm>
        <a:graphic>
          <a:graphicData uri="http://schemas.openxmlformats.org/drawingml/2006/table">
            <a:tbl>
              <a:tblPr rtl="1" firstRow="1" bandRow="1">
                <a:tableStyleId>{5C22544A-7EE6-4342-B048-85BDC9FD1C3A}</a:tableStyleId>
              </a:tblPr>
              <a:tblGrid>
                <a:gridCol w="4277610"/>
                <a:gridCol w="3660150"/>
                <a:gridCol w="987876"/>
              </a:tblGrid>
              <a:tr h="898028">
                <a:tc>
                  <a:txBody>
                    <a:bodyPr/>
                    <a:lstStyle/>
                    <a:p>
                      <a:pPr algn="l" rtl="0"/>
                      <a:endParaRPr lang="en-US" sz="2000" b="1" dirty="0" smtClean="0">
                        <a:solidFill>
                          <a:schemeClr val="tx1"/>
                        </a:solidFill>
                      </a:endParaRPr>
                    </a:p>
                    <a:p>
                      <a:pPr algn="l" rtl="0"/>
                      <a:r>
                        <a:rPr lang="en-US" sz="2000" b="1" dirty="0" smtClean="0">
                          <a:solidFill>
                            <a:schemeClr val="tx1"/>
                          </a:solidFill>
                        </a:rPr>
                        <a:t>Type of treatment </a:t>
                      </a:r>
                      <a:endParaRPr lang="ar-IQ" sz="2000" b="1" dirty="0">
                        <a:solidFill>
                          <a:schemeClr val="tx1"/>
                        </a:solidFill>
                      </a:endParaRPr>
                    </a:p>
                  </a:txBody>
                  <a:tcPr>
                    <a:solidFill>
                      <a:schemeClr val="accent2">
                        <a:lumMod val="60000"/>
                        <a:lumOff val="40000"/>
                      </a:schemeClr>
                    </a:solidFill>
                  </a:tcPr>
                </a:tc>
                <a:tc>
                  <a:txBody>
                    <a:bodyPr/>
                    <a:lstStyle/>
                    <a:p>
                      <a:pPr algn="l" rtl="0"/>
                      <a:endParaRPr lang="en-US" sz="2000" b="1" dirty="0" smtClean="0">
                        <a:solidFill>
                          <a:schemeClr val="tx1"/>
                        </a:solidFill>
                      </a:endParaRPr>
                    </a:p>
                    <a:p>
                      <a:pPr algn="l" rtl="0"/>
                      <a:r>
                        <a:rPr lang="en-US" sz="2000" b="1" dirty="0" smtClean="0">
                          <a:solidFill>
                            <a:schemeClr val="tx1"/>
                          </a:solidFill>
                        </a:rPr>
                        <a:t> Type</a:t>
                      </a:r>
                      <a:endParaRPr lang="ar-IQ" sz="2000" b="1" dirty="0">
                        <a:solidFill>
                          <a:schemeClr val="tx1"/>
                        </a:solidFill>
                      </a:endParaRPr>
                    </a:p>
                  </a:txBody>
                  <a:tcPr>
                    <a:solidFill>
                      <a:schemeClr val="accent2">
                        <a:lumMod val="60000"/>
                        <a:lumOff val="40000"/>
                      </a:schemeClr>
                    </a:solidFill>
                  </a:tcPr>
                </a:tc>
                <a:tc>
                  <a:txBody>
                    <a:bodyPr/>
                    <a:lstStyle/>
                    <a:p>
                      <a:pPr algn="ctr" rtl="0"/>
                      <a:endParaRPr lang="en-US" sz="2000" b="1" dirty="0" smtClean="0">
                        <a:solidFill>
                          <a:schemeClr val="tx1"/>
                        </a:solidFill>
                      </a:endParaRPr>
                    </a:p>
                    <a:p>
                      <a:pPr algn="ctr" rtl="0"/>
                      <a:r>
                        <a:rPr lang="en-US" sz="2000" b="1" dirty="0" smtClean="0">
                          <a:solidFill>
                            <a:schemeClr val="tx1"/>
                          </a:solidFill>
                        </a:rPr>
                        <a:t>WHO</a:t>
                      </a:r>
                      <a:endParaRPr lang="ar-IQ" sz="2000" b="1" dirty="0">
                        <a:solidFill>
                          <a:schemeClr val="tx1"/>
                        </a:solidFill>
                      </a:endParaRPr>
                    </a:p>
                  </a:txBody>
                  <a:tcPr>
                    <a:solidFill>
                      <a:schemeClr val="accent2">
                        <a:lumMod val="60000"/>
                        <a:lumOff val="40000"/>
                      </a:schemeClr>
                    </a:solidFill>
                  </a:tcPr>
                </a:tc>
              </a:tr>
              <a:tr h="1046189">
                <a:tc>
                  <a:txBody>
                    <a:bodyPr/>
                    <a:lstStyle/>
                    <a:p>
                      <a:pPr marL="285750" indent="-285750" algn="l" rtl="0">
                        <a:buFont typeface="Wingdings" pitchFamily="2" charset="2"/>
                        <a:buChar char="Ø"/>
                      </a:pPr>
                      <a:r>
                        <a:rPr lang="en-US" sz="1600" b="1" dirty="0" smtClean="0">
                          <a:solidFill>
                            <a:schemeClr val="tx1">
                              <a:lumMod val="65000"/>
                              <a:lumOff val="35000"/>
                            </a:schemeClr>
                          </a:solidFill>
                        </a:rPr>
                        <a:t>Treat the underlying</a:t>
                      </a:r>
                      <a:r>
                        <a:rPr lang="en-US" sz="1600" b="1" baseline="0" dirty="0" smtClean="0">
                          <a:solidFill>
                            <a:schemeClr val="tx1">
                              <a:lumMod val="65000"/>
                              <a:lumOff val="35000"/>
                            </a:schemeClr>
                          </a:solidFill>
                        </a:rPr>
                        <a:t> cause if any? </a:t>
                      </a:r>
                    </a:p>
                    <a:p>
                      <a:pPr marL="171450" indent="-171450" algn="l" rtl="0">
                        <a:buFont typeface="Wingdings" pitchFamily="2" charset="2"/>
                        <a:buChar char="Ø"/>
                      </a:pPr>
                      <a:r>
                        <a:rPr lang="en-US" sz="1600" b="1" baseline="0" dirty="0" smtClean="0">
                          <a:solidFill>
                            <a:schemeClr val="tx1">
                              <a:lumMod val="65000"/>
                              <a:lumOff val="35000"/>
                            </a:schemeClr>
                          </a:solidFill>
                        </a:rPr>
                        <a:t> Gn treatment ( FSH &amp; LH)</a:t>
                      </a:r>
                    </a:p>
                    <a:p>
                      <a:pPr marL="171450" indent="-171450" algn="l" rtl="0">
                        <a:buFont typeface="Wingdings" pitchFamily="2" charset="2"/>
                        <a:buChar char="Ø"/>
                      </a:pPr>
                      <a:r>
                        <a:rPr lang="en-US" sz="1600" b="1" baseline="0" dirty="0" smtClean="0">
                          <a:solidFill>
                            <a:schemeClr val="tx1">
                              <a:lumMod val="65000"/>
                              <a:lumOff val="35000"/>
                            </a:schemeClr>
                          </a:solidFill>
                        </a:rPr>
                        <a:t> Oral agent has no or minimal role ?</a:t>
                      </a:r>
                      <a:endParaRPr lang="ar-IQ" sz="1600" b="1" dirty="0">
                        <a:solidFill>
                          <a:schemeClr val="tx1">
                            <a:lumMod val="65000"/>
                            <a:lumOff val="35000"/>
                          </a:schemeClr>
                        </a:solidFill>
                      </a:endParaRPr>
                    </a:p>
                  </a:txBody>
                  <a:tcPr>
                    <a:solidFill>
                      <a:schemeClr val="accent2">
                        <a:lumMod val="20000"/>
                        <a:lumOff val="80000"/>
                      </a:schemeClr>
                    </a:solidFill>
                  </a:tcPr>
                </a:tc>
                <a:tc>
                  <a:txBody>
                    <a:bodyPr/>
                    <a:lstStyle/>
                    <a:p>
                      <a:pPr algn="l" rtl="0"/>
                      <a:r>
                        <a:rPr lang="en-US" sz="1600" b="1" dirty="0" smtClean="0">
                          <a:solidFill>
                            <a:schemeClr val="tx1">
                              <a:lumMod val="65000"/>
                              <a:lumOff val="35000"/>
                            </a:schemeClr>
                          </a:solidFill>
                        </a:rPr>
                        <a:t>Hypothalamic-pituitary failure</a:t>
                      </a:r>
                      <a:r>
                        <a:rPr lang="en-US" sz="1600" b="1" baseline="0" dirty="0" smtClean="0">
                          <a:solidFill>
                            <a:schemeClr val="tx1">
                              <a:lumMod val="65000"/>
                              <a:lumOff val="35000"/>
                            </a:schemeClr>
                          </a:solidFill>
                        </a:rPr>
                        <a:t> (</a:t>
                      </a:r>
                      <a:r>
                        <a:rPr lang="en-US" sz="1600" b="1" dirty="0" smtClean="0">
                          <a:solidFill>
                            <a:schemeClr val="tx1">
                              <a:lumMod val="65000"/>
                              <a:lumOff val="35000"/>
                            </a:schemeClr>
                          </a:solidFill>
                        </a:rPr>
                        <a:t>HH)</a:t>
                      </a:r>
                    </a:p>
                    <a:p>
                      <a:pPr algn="l" rtl="0"/>
                      <a:endParaRPr lang="ar-IQ" sz="1600" b="1" dirty="0">
                        <a:solidFill>
                          <a:srgbClr val="C00000"/>
                        </a:solidFill>
                      </a:endParaRPr>
                    </a:p>
                  </a:txBody>
                  <a:tcPr>
                    <a:solidFill>
                      <a:schemeClr val="accent2">
                        <a:lumMod val="20000"/>
                        <a:lumOff val="80000"/>
                      </a:schemeClr>
                    </a:solidFill>
                  </a:tcPr>
                </a:tc>
                <a:tc>
                  <a:txBody>
                    <a:bodyPr/>
                    <a:lstStyle/>
                    <a:p>
                      <a:pPr algn="ctr" rtl="0"/>
                      <a:r>
                        <a:rPr lang="en-US" sz="1600" b="1" dirty="0" smtClean="0">
                          <a:solidFill>
                            <a:schemeClr val="tx1">
                              <a:lumMod val="65000"/>
                              <a:lumOff val="35000"/>
                            </a:schemeClr>
                          </a:solidFill>
                        </a:rPr>
                        <a:t>I</a:t>
                      </a:r>
                      <a:endParaRPr lang="ar-IQ" sz="1600" b="1" dirty="0">
                        <a:solidFill>
                          <a:schemeClr val="tx1">
                            <a:lumMod val="65000"/>
                            <a:lumOff val="35000"/>
                          </a:schemeClr>
                        </a:solidFill>
                      </a:endParaRPr>
                    </a:p>
                  </a:txBody>
                  <a:tcPr>
                    <a:solidFill>
                      <a:schemeClr val="accent2">
                        <a:lumMod val="20000"/>
                        <a:lumOff val="80000"/>
                      </a:schemeClr>
                    </a:solidFill>
                  </a:tcPr>
                </a:tc>
              </a:tr>
              <a:tr h="1057369">
                <a:tc>
                  <a:txBody>
                    <a:bodyPr/>
                    <a:lstStyle/>
                    <a:p>
                      <a:pPr marL="342900" indent="-342900" algn="l" rtl="0">
                        <a:buFont typeface="Wingdings" pitchFamily="2" charset="2"/>
                        <a:buChar char="Ø"/>
                      </a:pPr>
                      <a:r>
                        <a:rPr lang="en-US" sz="1600" b="1" dirty="0" smtClean="0"/>
                        <a:t>Oral Ovulogens ± Metformin</a:t>
                      </a:r>
                    </a:p>
                    <a:p>
                      <a:pPr marL="342900" indent="-342900" algn="l" rtl="0">
                        <a:buFont typeface="Wingdings" pitchFamily="2" charset="2"/>
                        <a:buChar char="Ø"/>
                      </a:pPr>
                      <a:r>
                        <a:rPr lang="en-US" sz="1600" b="1" dirty="0" smtClean="0"/>
                        <a:t>Gn </a:t>
                      </a:r>
                    </a:p>
                    <a:p>
                      <a:pPr marL="342900" indent="-342900" algn="l" rtl="0">
                        <a:buFont typeface="Wingdings" pitchFamily="2" charset="2"/>
                        <a:buChar char="Ø"/>
                      </a:pPr>
                      <a:r>
                        <a:rPr lang="en-US" sz="1600" b="1" dirty="0" smtClean="0"/>
                        <a:t>Both ?  </a:t>
                      </a:r>
                      <a:endParaRPr lang="ar-IQ" sz="1600" b="1" dirty="0"/>
                    </a:p>
                  </a:txBody>
                  <a:tcPr>
                    <a:solidFill>
                      <a:schemeClr val="accent2">
                        <a:lumMod val="20000"/>
                        <a:lumOff val="80000"/>
                      </a:schemeClr>
                    </a:solidFill>
                  </a:tcPr>
                </a:tc>
                <a:tc>
                  <a:txBody>
                    <a:bodyPr/>
                    <a:lstStyle/>
                    <a:p>
                      <a:pPr algn="l" rtl="0"/>
                      <a:r>
                        <a:rPr lang="en-US" sz="1600" b="1" dirty="0" smtClean="0"/>
                        <a:t>Hypothalamic pituitary dysfunction</a:t>
                      </a:r>
                      <a:endParaRPr lang="ar-IQ" sz="1600" b="1" dirty="0"/>
                    </a:p>
                  </a:txBody>
                  <a:tcPr>
                    <a:solidFill>
                      <a:schemeClr val="accent2">
                        <a:lumMod val="20000"/>
                        <a:lumOff val="80000"/>
                      </a:schemeClr>
                    </a:solidFill>
                  </a:tcPr>
                </a:tc>
                <a:tc>
                  <a:txBody>
                    <a:bodyPr/>
                    <a:lstStyle/>
                    <a:p>
                      <a:pPr algn="ctr" rtl="1"/>
                      <a:r>
                        <a:rPr lang="en-US" sz="1600" b="1" dirty="0" smtClean="0">
                          <a:solidFill>
                            <a:schemeClr val="tx1">
                              <a:lumMod val="65000"/>
                              <a:lumOff val="35000"/>
                            </a:schemeClr>
                          </a:solidFill>
                        </a:rPr>
                        <a:t>II</a:t>
                      </a:r>
                      <a:endParaRPr lang="ar-IQ" sz="1600" b="1" dirty="0">
                        <a:solidFill>
                          <a:schemeClr val="tx1">
                            <a:lumMod val="65000"/>
                            <a:lumOff val="35000"/>
                          </a:schemeClr>
                        </a:solidFill>
                      </a:endParaRPr>
                    </a:p>
                  </a:txBody>
                  <a:tcPr>
                    <a:solidFill>
                      <a:schemeClr val="accent2">
                        <a:lumMod val="20000"/>
                        <a:lumOff val="80000"/>
                      </a:schemeClr>
                    </a:solidFill>
                  </a:tcPr>
                </a:tc>
              </a:tr>
              <a:tr h="898028">
                <a:tc>
                  <a:txBody>
                    <a:bodyPr/>
                    <a:lstStyle/>
                    <a:p>
                      <a:pPr algn="l" rtl="0"/>
                      <a:r>
                        <a:rPr lang="en-US" sz="1600" b="1" dirty="0" smtClean="0"/>
                        <a:t>No place for</a:t>
                      </a:r>
                      <a:r>
                        <a:rPr lang="en-US" sz="1600" b="1" baseline="0" dirty="0" smtClean="0"/>
                        <a:t> OI</a:t>
                      </a:r>
                      <a:endParaRPr lang="ar-IQ" sz="1600" b="1" dirty="0"/>
                    </a:p>
                  </a:txBody>
                  <a:tcPr>
                    <a:solidFill>
                      <a:schemeClr val="accent2">
                        <a:lumMod val="20000"/>
                        <a:lumOff val="80000"/>
                      </a:schemeClr>
                    </a:solidFill>
                  </a:tcPr>
                </a:tc>
                <a:tc>
                  <a:txBody>
                    <a:bodyPr/>
                    <a:lstStyle/>
                    <a:p>
                      <a:pPr algn="l" rtl="0"/>
                      <a:r>
                        <a:rPr lang="en-US" sz="1600" b="1" dirty="0" smtClean="0"/>
                        <a:t>Ovarian failure</a:t>
                      </a:r>
                    </a:p>
                    <a:p>
                      <a:pPr algn="l" rtl="0"/>
                      <a:endParaRPr lang="ar-IQ" sz="1600" b="1" dirty="0"/>
                    </a:p>
                  </a:txBody>
                  <a:tcPr>
                    <a:solidFill>
                      <a:schemeClr val="accent2">
                        <a:lumMod val="20000"/>
                        <a:lumOff val="80000"/>
                      </a:schemeClr>
                    </a:solidFill>
                  </a:tcPr>
                </a:tc>
                <a:tc>
                  <a:txBody>
                    <a:bodyPr/>
                    <a:lstStyle/>
                    <a:p>
                      <a:pPr algn="ctr" rtl="0"/>
                      <a:r>
                        <a:rPr lang="en-US" sz="1600" b="1" dirty="0" smtClean="0">
                          <a:solidFill>
                            <a:schemeClr val="tx1">
                              <a:lumMod val="65000"/>
                              <a:lumOff val="35000"/>
                            </a:schemeClr>
                          </a:solidFill>
                        </a:rPr>
                        <a:t>III</a:t>
                      </a:r>
                      <a:endParaRPr lang="ar-IQ" sz="1600" b="1" dirty="0">
                        <a:solidFill>
                          <a:schemeClr val="tx1">
                            <a:lumMod val="65000"/>
                            <a:lumOff val="35000"/>
                          </a:schemeClr>
                        </a:solidFill>
                      </a:endParaRPr>
                    </a:p>
                  </a:txBody>
                  <a:tcPr>
                    <a:solidFill>
                      <a:schemeClr val="accent2">
                        <a:lumMod val="20000"/>
                        <a:lumOff val="80000"/>
                      </a:schemeClr>
                    </a:solidFill>
                  </a:tcPr>
                </a:tc>
              </a:tr>
              <a:tr h="1377784">
                <a:tc>
                  <a:txBody>
                    <a:bodyPr/>
                    <a:lstStyle/>
                    <a:p>
                      <a:pPr marL="342900" indent="-342900" algn="l" rtl="0">
                        <a:buFont typeface="Wingdings" pitchFamily="2" charset="2"/>
                        <a:buChar char="Ø"/>
                      </a:pPr>
                      <a:r>
                        <a:rPr lang="en-US" sz="1600" b="1" dirty="0" smtClean="0"/>
                        <a:t>Treat</a:t>
                      </a:r>
                      <a:r>
                        <a:rPr lang="en-US" sz="1600" b="1" baseline="0" dirty="0" smtClean="0"/>
                        <a:t> the underlying cause if any? </a:t>
                      </a:r>
                    </a:p>
                    <a:p>
                      <a:pPr marL="342900" indent="-342900" algn="l" rtl="0">
                        <a:buFont typeface="Wingdings" pitchFamily="2" charset="2"/>
                        <a:buChar char="Ø"/>
                      </a:pPr>
                      <a:r>
                        <a:rPr lang="en-US" sz="1600" b="1" baseline="0" dirty="0" smtClean="0"/>
                        <a:t>Treat Hypothyroidism </a:t>
                      </a:r>
                    </a:p>
                    <a:p>
                      <a:pPr marL="342900" indent="-342900" algn="l" rtl="0">
                        <a:buFont typeface="Wingdings" pitchFamily="2" charset="2"/>
                        <a:buChar char="Ø"/>
                      </a:pPr>
                      <a:r>
                        <a:rPr lang="en-US" sz="1600" b="1" baseline="0" dirty="0" smtClean="0"/>
                        <a:t>Dopamine agonist ± OI  </a:t>
                      </a:r>
                      <a:endParaRPr lang="ar-IQ" sz="1600" b="1" dirty="0"/>
                    </a:p>
                  </a:txBody>
                  <a:tcPr>
                    <a:solidFill>
                      <a:schemeClr val="accent2">
                        <a:lumMod val="20000"/>
                        <a:lumOff val="80000"/>
                      </a:schemeClr>
                    </a:solidFill>
                  </a:tcPr>
                </a:tc>
                <a:tc>
                  <a:txBody>
                    <a:bodyPr/>
                    <a:lstStyle/>
                    <a:p>
                      <a:pPr algn="l" rtl="0"/>
                      <a:r>
                        <a:rPr lang="en-US" sz="1600" b="1" dirty="0" smtClean="0"/>
                        <a:t>Hyperprolactinaemia</a:t>
                      </a:r>
                    </a:p>
                    <a:p>
                      <a:pPr algn="l" rtl="0"/>
                      <a:endParaRPr lang="ar-IQ" sz="1600" b="1" dirty="0"/>
                    </a:p>
                  </a:txBody>
                  <a:tcPr>
                    <a:solidFill>
                      <a:schemeClr val="accent2">
                        <a:lumMod val="20000"/>
                        <a:lumOff val="80000"/>
                      </a:schemeClr>
                    </a:solidFill>
                  </a:tcPr>
                </a:tc>
                <a:tc>
                  <a:txBody>
                    <a:bodyPr/>
                    <a:lstStyle/>
                    <a:p>
                      <a:pPr algn="ctr" rtl="1"/>
                      <a:r>
                        <a:rPr lang="en-US" sz="1600" b="1" dirty="0" smtClean="0">
                          <a:solidFill>
                            <a:schemeClr val="tx1">
                              <a:lumMod val="65000"/>
                              <a:lumOff val="35000"/>
                            </a:schemeClr>
                          </a:solidFill>
                        </a:rPr>
                        <a:t>IV</a:t>
                      </a:r>
                      <a:endParaRPr lang="ar-IQ" sz="1600" b="1" dirty="0">
                        <a:solidFill>
                          <a:schemeClr val="tx1">
                            <a:lumMod val="65000"/>
                            <a:lumOff val="35000"/>
                          </a:schemeClr>
                        </a:solidFill>
                      </a:endParaRPr>
                    </a:p>
                  </a:txBody>
                  <a:tcPr>
                    <a:solidFill>
                      <a:schemeClr val="accent2">
                        <a:lumMod val="20000"/>
                        <a:lumOff val="80000"/>
                      </a:schemeClr>
                    </a:solidFill>
                  </a:tcPr>
                </a:tc>
              </a:tr>
            </a:tbl>
          </a:graphicData>
        </a:graphic>
      </p:graphicFrame>
      <p:sp>
        <p:nvSpPr>
          <p:cNvPr id="4" name="Rounded Rectangle 3"/>
          <p:cNvSpPr/>
          <p:nvPr/>
        </p:nvSpPr>
        <p:spPr>
          <a:xfrm>
            <a:off x="183406" y="692696"/>
            <a:ext cx="8856984" cy="576064"/>
          </a:xfrm>
          <a:prstGeom prst="roundRect">
            <a:avLst/>
          </a:prstGeom>
          <a:solidFill>
            <a:schemeClr val="accent2">
              <a:lumMod val="60000"/>
              <a:lumOff val="40000"/>
            </a:schemeClr>
          </a:solidFill>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2800" b="1" dirty="0" smtClean="0">
                <a:solidFill>
                  <a:schemeClr val="tx1"/>
                </a:solidFill>
              </a:rPr>
              <a:t>Ovulatory - disorders</a:t>
            </a:r>
            <a:endParaRPr lang="ar-IQ" sz="2800" b="1" dirty="0">
              <a:solidFill>
                <a:schemeClr val="tx1"/>
              </a:solidFill>
            </a:endParaRPr>
          </a:p>
        </p:txBody>
      </p:sp>
    </p:spTree>
    <p:extLst>
      <p:ext uri="{BB962C8B-B14F-4D97-AF65-F5344CB8AC3E}">
        <p14:creationId xmlns:p14="http://schemas.microsoft.com/office/powerpoint/2010/main" val="21738799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8784976" cy="792088"/>
          </a:xfrm>
          <a:solidFill>
            <a:schemeClr val="accent2">
              <a:lumMod val="60000"/>
              <a:lumOff val="40000"/>
            </a:schemeClr>
          </a:solidFill>
          <a:effectLst>
            <a:glow rad="101600">
              <a:schemeClr val="accent2">
                <a:satMod val="175000"/>
                <a:alpha val="40000"/>
              </a:schemeClr>
            </a:glow>
          </a:effectLst>
          <a:scene3d>
            <a:camera prst="orthographicFront"/>
            <a:lightRig rig="threePt" dir="t"/>
          </a:scene3d>
          <a:sp3d>
            <a:bevelT w="114300" prst="hardEdge"/>
          </a:sp3d>
        </p:spPr>
        <p:txBody>
          <a:bodyPr>
            <a:normAutofit/>
          </a:bodyPr>
          <a:lstStyle/>
          <a:p>
            <a:r>
              <a:rPr lang="en-US" sz="1400" b="1" dirty="0" smtClean="0"/>
              <a:t> </a:t>
            </a:r>
            <a:r>
              <a:rPr lang="en-US" sz="1800" b="1" dirty="0">
                <a:solidFill>
                  <a:schemeClr val="tx1"/>
                </a:solidFill>
              </a:rPr>
              <a:t>T</a:t>
            </a:r>
            <a:r>
              <a:rPr lang="en-US" sz="1800" b="1" dirty="0" smtClean="0">
                <a:solidFill>
                  <a:schemeClr val="tx1"/>
                </a:solidFill>
              </a:rPr>
              <a:t>reatment of Anovulatory causes of infertility according to WHO classification  </a:t>
            </a:r>
            <a:endParaRPr lang="ar-IQ" sz="1800" b="1" dirty="0">
              <a:solidFill>
                <a:schemeClr val="tx1"/>
              </a:solidFill>
            </a:endParaRPr>
          </a:p>
        </p:txBody>
      </p:sp>
      <p:sp>
        <p:nvSpPr>
          <p:cNvPr id="4" name="Rounded Rectangle 3"/>
          <p:cNvSpPr/>
          <p:nvPr/>
        </p:nvSpPr>
        <p:spPr>
          <a:xfrm>
            <a:off x="251520" y="1628800"/>
            <a:ext cx="2304256" cy="5040560"/>
          </a:xfrm>
          <a:prstGeom prst="roundRect">
            <a:avLst/>
          </a:prstGeom>
          <a:solidFill>
            <a:schemeClr val="accent2">
              <a:lumMod val="60000"/>
              <a:lumOff val="40000"/>
            </a:schemeClr>
          </a:solidFill>
          <a:ln w="38100">
            <a:solidFill>
              <a:schemeClr val="accent2"/>
            </a:solidFill>
          </a:ln>
          <a:effectLst>
            <a:glow rad="101600">
              <a:schemeClr val="accent2">
                <a:satMod val="175000"/>
                <a:alpha val="4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600" dirty="0" smtClean="0">
                <a:solidFill>
                  <a:schemeClr val="tx1"/>
                </a:solidFill>
              </a:rPr>
              <a:t>Type 1</a:t>
            </a:r>
          </a:p>
          <a:p>
            <a:pPr algn="ctr" rtl="0"/>
            <a:r>
              <a:rPr lang="en-US" sz="1600" dirty="0" smtClean="0">
                <a:solidFill>
                  <a:schemeClr val="tx1"/>
                </a:solidFill>
              </a:rPr>
              <a:t>Hypogonadotropic hypogonadism</a:t>
            </a:r>
          </a:p>
          <a:p>
            <a:pPr algn="ctr" rtl="0"/>
            <a:endParaRPr lang="en-US" sz="1600" dirty="0">
              <a:solidFill>
                <a:schemeClr val="tx1"/>
              </a:solidFill>
            </a:endParaRPr>
          </a:p>
          <a:p>
            <a:pPr algn="ctr" rtl="0"/>
            <a:endParaRPr lang="en-US" sz="1600" dirty="0" smtClean="0">
              <a:solidFill>
                <a:schemeClr val="tx1"/>
              </a:solidFill>
            </a:endParaRPr>
          </a:p>
          <a:p>
            <a:pPr algn="ctr" rtl="0"/>
            <a:r>
              <a:rPr lang="en-US" sz="1600" dirty="0" smtClean="0">
                <a:solidFill>
                  <a:schemeClr val="tx1"/>
                </a:solidFill>
              </a:rPr>
              <a:t> </a:t>
            </a:r>
          </a:p>
          <a:p>
            <a:pPr algn="l"/>
            <a:r>
              <a:rPr lang="en-US" sz="1600" dirty="0" smtClean="0">
                <a:solidFill>
                  <a:schemeClr val="tx1"/>
                </a:solidFill>
              </a:rPr>
              <a:t>Treatment :</a:t>
            </a:r>
          </a:p>
          <a:p>
            <a:pPr algn="l"/>
            <a:endParaRPr lang="en-US" sz="1600" dirty="0" smtClean="0">
              <a:solidFill>
                <a:schemeClr val="tx1"/>
              </a:solidFill>
            </a:endParaRPr>
          </a:p>
          <a:p>
            <a:pPr marL="342900" indent="-342900" algn="l" rtl="0">
              <a:buFont typeface="+mj-lt"/>
              <a:buAutoNum type="arabicPeriod"/>
            </a:pPr>
            <a:r>
              <a:rPr lang="en-US" sz="1600" dirty="0" smtClean="0">
                <a:solidFill>
                  <a:schemeClr val="tx1"/>
                </a:solidFill>
              </a:rPr>
              <a:t>Pulsatile GnRH therapy</a:t>
            </a:r>
          </a:p>
          <a:p>
            <a:pPr marL="342900" indent="-342900" algn="l" rtl="0">
              <a:buFont typeface="+mj-lt"/>
              <a:buAutoNum type="arabicPeriod"/>
            </a:pPr>
            <a:r>
              <a:rPr lang="en-US" sz="1600" dirty="0" smtClean="0">
                <a:solidFill>
                  <a:schemeClr val="tx1"/>
                </a:solidFill>
              </a:rPr>
              <a:t>Gonadotropin therapy (FSH&amp;LH)</a:t>
            </a:r>
          </a:p>
          <a:p>
            <a:pPr marL="285750" indent="-285750" algn="l" rtl="0">
              <a:buFont typeface="Courier New" pitchFamily="49" charset="0"/>
              <a:buChar char="o"/>
            </a:pPr>
            <a:r>
              <a:rPr lang="en-US" sz="1600" dirty="0" smtClean="0">
                <a:solidFill>
                  <a:schemeClr val="tx1"/>
                </a:solidFill>
              </a:rPr>
              <a:t>HMG </a:t>
            </a:r>
          </a:p>
          <a:p>
            <a:pPr marL="285750" indent="-285750" algn="l" rtl="0">
              <a:buFont typeface="Courier New" pitchFamily="49" charset="0"/>
              <a:buChar char="o"/>
            </a:pPr>
            <a:r>
              <a:rPr lang="en-US" sz="1600" dirty="0" smtClean="0">
                <a:solidFill>
                  <a:schemeClr val="tx1"/>
                </a:solidFill>
              </a:rPr>
              <a:t>Recombinant FSH&amp;LH   </a:t>
            </a:r>
          </a:p>
          <a:p>
            <a:pPr marL="285750" indent="-285750" algn="l" rtl="0">
              <a:buFont typeface="Wingdings" pitchFamily="2" charset="2"/>
              <a:buChar char="§"/>
            </a:pPr>
            <a:endParaRPr lang="ar-IQ" sz="1600" dirty="0">
              <a:solidFill>
                <a:schemeClr val="tx1"/>
              </a:solidFill>
            </a:endParaRPr>
          </a:p>
        </p:txBody>
      </p:sp>
      <p:sp>
        <p:nvSpPr>
          <p:cNvPr id="11" name="Rounded Rectangle 10"/>
          <p:cNvSpPr/>
          <p:nvPr/>
        </p:nvSpPr>
        <p:spPr>
          <a:xfrm>
            <a:off x="2771800" y="1674664"/>
            <a:ext cx="3528392" cy="5040560"/>
          </a:xfrm>
          <a:prstGeom prst="roundRect">
            <a:avLst/>
          </a:prstGeom>
          <a:solidFill>
            <a:schemeClr val="accent2">
              <a:lumMod val="60000"/>
              <a:lumOff val="40000"/>
            </a:schemeClr>
          </a:solidFill>
          <a:ln w="38100">
            <a:solidFill>
              <a:schemeClr val="accent2"/>
            </a:solidFill>
          </a:ln>
          <a:effectLst>
            <a:glow rad="101600">
              <a:schemeClr val="accent2">
                <a:satMod val="175000"/>
                <a:alpha val="4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dirty="0" smtClean="0">
                <a:solidFill>
                  <a:schemeClr val="tx1"/>
                </a:solidFill>
              </a:rPr>
              <a:t>Type 2</a:t>
            </a:r>
          </a:p>
          <a:p>
            <a:pPr algn="ctr" rtl="0"/>
            <a:r>
              <a:rPr lang="en-US" sz="1400" dirty="0" smtClean="0">
                <a:solidFill>
                  <a:schemeClr val="tx1"/>
                </a:solidFill>
              </a:rPr>
              <a:t>Normogonadotropic Normogonadism </a:t>
            </a:r>
          </a:p>
          <a:p>
            <a:pPr algn="ctr" rtl="0"/>
            <a:endParaRPr lang="en-US" sz="1400" dirty="0">
              <a:solidFill>
                <a:schemeClr val="tx1"/>
              </a:solidFill>
            </a:endParaRPr>
          </a:p>
          <a:p>
            <a:pPr algn="l"/>
            <a:r>
              <a:rPr lang="en-US" sz="1400" dirty="0" smtClean="0">
                <a:solidFill>
                  <a:schemeClr val="tx1"/>
                </a:solidFill>
              </a:rPr>
              <a:t>Treatment :</a:t>
            </a:r>
          </a:p>
          <a:p>
            <a:pPr algn="l"/>
            <a:endParaRPr lang="en-US" sz="1400" dirty="0" smtClean="0">
              <a:solidFill>
                <a:schemeClr val="tx1"/>
              </a:solidFill>
            </a:endParaRPr>
          </a:p>
          <a:p>
            <a:pPr marL="342900" indent="-342900" algn="l" rtl="0">
              <a:buAutoNum type="arabicPeriod"/>
            </a:pPr>
            <a:r>
              <a:rPr lang="en-US" sz="1400" dirty="0" smtClean="0">
                <a:solidFill>
                  <a:schemeClr val="tx1"/>
                </a:solidFill>
              </a:rPr>
              <a:t>Life style modification</a:t>
            </a:r>
          </a:p>
          <a:p>
            <a:pPr marL="285750" indent="-285750" algn="l" rtl="0">
              <a:buFont typeface="Courier New" pitchFamily="49" charset="0"/>
              <a:buChar char="o"/>
            </a:pPr>
            <a:r>
              <a:rPr lang="en-US" sz="1400" dirty="0" smtClean="0">
                <a:solidFill>
                  <a:schemeClr val="tx1"/>
                </a:solidFill>
              </a:rPr>
              <a:t>Exercise</a:t>
            </a:r>
          </a:p>
          <a:p>
            <a:pPr marL="285750" indent="-285750" algn="l" rtl="0">
              <a:buFont typeface="Courier New" pitchFamily="49" charset="0"/>
              <a:buChar char="o"/>
            </a:pPr>
            <a:r>
              <a:rPr lang="en-US" sz="1400" dirty="0" smtClean="0">
                <a:solidFill>
                  <a:schemeClr val="tx1"/>
                </a:solidFill>
              </a:rPr>
              <a:t>Diet</a:t>
            </a:r>
          </a:p>
          <a:p>
            <a:pPr marL="285750" indent="-285750" algn="l" rtl="0">
              <a:buFont typeface="Courier New" pitchFamily="49" charset="0"/>
              <a:buChar char="o"/>
            </a:pPr>
            <a:r>
              <a:rPr lang="en-US" sz="1400" dirty="0" smtClean="0">
                <a:solidFill>
                  <a:schemeClr val="tx1"/>
                </a:solidFill>
              </a:rPr>
              <a:t>Drugs (orlistat) </a:t>
            </a:r>
          </a:p>
          <a:p>
            <a:pPr marL="285750" indent="-285750" algn="l" rtl="0">
              <a:buFont typeface="Courier New" pitchFamily="49" charset="0"/>
              <a:buChar char="o"/>
            </a:pPr>
            <a:r>
              <a:rPr lang="en-US" sz="1400" dirty="0" smtClean="0">
                <a:solidFill>
                  <a:schemeClr val="tx1"/>
                </a:solidFill>
              </a:rPr>
              <a:t>Bariatric surgery</a:t>
            </a:r>
          </a:p>
          <a:p>
            <a:pPr algn="l" rtl="0"/>
            <a:r>
              <a:rPr lang="en-US" sz="1400" dirty="0" smtClean="0">
                <a:solidFill>
                  <a:schemeClr val="tx1"/>
                </a:solidFill>
              </a:rPr>
              <a:t>  </a:t>
            </a:r>
          </a:p>
          <a:p>
            <a:pPr algn="l" rtl="0"/>
            <a:r>
              <a:rPr lang="en-US" sz="1400" dirty="0" smtClean="0">
                <a:solidFill>
                  <a:schemeClr val="tx1"/>
                </a:solidFill>
              </a:rPr>
              <a:t>2. Ovulation induction</a:t>
            </a:r>
          </a:p>
          <a:p>
            <a:pPr marL="285750" indent="-285750" algn="l" rtl="0">
              <a:buFont typeface="Courier New" pitchFamily="49" charset="0"/>
              <a:buChar char="o"/>
            </a:pPr>
            <a:r>
              <a:rPr lang="en-US" sz="1400" dirty="0" smtClean="0">
                <a:solidFill>
                  <a:schemeClr val="tx1"/>
                </a:solidFill>
              </a:rPr>
              <a:t>Oral agent± IUI:</a:t>
            </a:r>
          </a:p>
          <a:p>
            <a:pPr marL="285750" indent="-285750" algn="l" rtl="0">
              <a:buFont typeface="Arial" pitchFamily="34" charset="0"/>
              <a:buChar char="•"/>
            </a:pPr>
            <a:r>
              <a:rPr lang="en-US" sz="1400" dirty="0" smtClean="0">
                <a:solidFill>
                  <a:schemeClr val="tx1"/>
                </a:solidFill>
              </a:rPr>
              <a:t>SERM: CC</a:t>
            </a:r>
          </a:p>
          <a:p>
            <a:pPr marL="285750" indent="-285750" algn="l" rtl="0">
              <a:buFont typeface="Arial" pitchFamily="34" charset="0"/>
              <a:buChar char="•"/>
            </a:pPr>
            <a:r>
              <a:rPr lang="en-US" sz="1400" dirty="0" smtClean="0">
                <a:solidFill>
                  <a:schemeClr val="tx1"/>
                </a:solidFill>
              </a:rPr>
              <a:t>Insulin sensitizing agent: metformin </a:t>
            </a:r>
          </a:p>
          <a:p>
            <a:pPr marL="285750" indent="-285750" algn="l" rtl="0">
              <a:buFont typeface="Arial" pitchFamily="34" charset="0"/>
              <a:buChar char="•"/>
            </a:pPr>
            <a:r>
              <a:rPr lang="en-US" sz="1400" dirty="0" smtClean="0">
                <a:solidFill>
                  <a:schemeClr val="tx1"/>
                </a:solidFill>
              </a:rPr>
              <a:t>AI: Letrozole</a:t>
            </a:r>
          </a:p>
          <a:p>
            <a:pPr marL="285750" indent="-285750" algn="l" rtl="0">
              <a:buFont typeface="Courier New" pitchFamily="49" charset="0"/>
              <a:buChar char="o"/>
            </a:pPr>
            <a:r>
              <a:rPr lang="en-US" sz="1400" dirty="0" smtClean="0">
                <a:solidFill>
                  <a:schemeClr val="tx1"/>
                </a:solidFill>
              </a:rPr>
              <a:t>Injectable :</a:t>
            </a:r>
          </a:p>
          <a:p>
            <a:pPr marL="285750" indent="-285750" algn="l" rtl="0">
              <a:buFont typeface="Arial" pitchFamily="34" charset="0"/>
              <a:buChar char="•"/>
            </a:pPr>
            <a:r>
              <a:rPr lang="en-US" sz="1400" dirty="0" smtClean="0">
                <a:solidFill>
                  <a:schemeClr val="tx1"/>
                </a:solidFill>
              </a:rPr>
              <a:t>FSH(R,U.HMG)</a:t>
            </a:r>
          </a:p>
          <a:p>
            <a:pPr algn="l" rtl="0"/>
            <a:endParaRPr lang="en-US" sz="1400" dirty="0" smtClean="0">
              <a:solidFill>
                <a:schemeClr val="tx1"/>
              </a:solidFill>
            </a:endParaRPr>
          </a:p>
          <a:p>
            <a:pPr algn="l" rtl="0"/>
            <a:r>
              <a:rPr lang="en-US" sz="1400" dirty="0" smtClean="0">
                <a:solidFill>
                  <a:schemeClr val="tx1"/>
                </a:solidFill>
              </a:rPr>
              <a:t>3. Surgery: LOD</a:t>
            </a:r>
          </a:p>
          <a:p>
            <a:pPr algn="l" rtl="0"/>
            <a:r>
              <a:rPr lang="en-US" sz="1400" dirty="0" smtClean="0">
                <a:solidFill>
                  <a:schemeClr val="tx1"/>
                </a:solidFill>
              </a:rPr>
              <a:t>4. IVF     </a:t>
            </a:r>
            <a:endParaRPr lang="ar-IQ" sz="1400" dirty="0">
              <a:solidFill>
                <a:schemeClr val="tx1"/>
              </a:solidFill>
            </a:endParaRPr>
          </a:p>
        </p:txBody>
      </p:sp>
      <p:sp>
        <p:nvSpPr>
          <p:cNvPr id="12" name="Rounded Rectangle 11"/>
          <p:cNvSpPr/>
          <p:nvPr/>
        </p:nvSpPr>
        <p:spPr>
          <a:xfrm>
            <a:off x="6516216" y="1628800"/>
            <a:ext cx="2448272" cy="5040560"/>
          </a:xfrm>
          <a:prstGeom prst="roundRect">
            <a:avLst/>
          </a:prstGeom>
          <a:solidFill>
            <a:schemeClr val="accent2">
              <a:lumMod val="60000"/>
              <a:lumOff val="40000"/>
            </a:schemeClr>
          </a:solidFill>
          <a:ln w="38100">
            <a:solidFill>
              <a:schemeClr val="accent2"/>
            </a:solidFill>
          </a:ln>
          <a:effectLst>
            <a:glow rad="101600">
              <a:schemeClr val="accent2">
                <a:satMod val="175000"/>
                <a:alpha val="4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en-US" sz="1600" dirty="0" smtClean="0">
              <a:solidFill>
                <a:schemeClr val="tx1"/>
              </a:solidFill>
            </a:endParaRPr>
          </a:p>
          <a:p>
            <a:pPr algn="l" rtl="0"/>
            <a:endParaRPr lang="en-US" sz="1600" dirty="0">
              <a:solidFill>
                <a:schemeClr val="tx1"/>
              </a:solidFill>
            </a:endParaRPr>
          </a:p>
          <a:p>
            <a:pPr algn="l" rtl="0"/>
            <a:endParaRPr lang="en-US" sz="1600" dirty="0" smtClean="0">
              <a:solidFill>
                <a:schemeClr val="tx1"/>
              </a:solidFill>
            </a:endParaRPr>
          </a:p>
          <a:p>
            <a:pPr algn="ctr" rtl="0"/>
            <a:r>
              <a:rPr lang="en-US" sz="1600" dirty="0" smtClean="0">
                <a:solidFill>
                  <a:schemeClr val="tx1"/>
                </a:solidFill>
              </a:rPr>
              <a:t>Type 1</a:t>
            </a:r>
          </a:p>
          <a:p>
            <a:pPr algn="ctr" rtl="0"/>
            <a:r>
              <a:rPr lang="en-US" sz="1600" dirty="0" smtClean="0">
                <a:solidFill>
                  <a:schemeClr val="tx1"/>
                </a:solidFill>
              </a:rPr>
              <a:t>Hypergonadotropic </a:t>
            </a:r>
          </a:p>
          <a:p>
            <a:pPr algn="ctr" rtl="0"/>
            <a:r>
              <a:rPr lang="en-US" sz="1600" dirty="0" smtClean="0">
                <a:solidFill>
                  <a:schemeClr val="tx1"/>
                </a:solidFill>
              </a:rPr>
              <a:t>Hypogonadism</a:t>
            </a:r>
          </a:p>
          <a:p>
            <a:pPr algn="l" rtl="0"/>
            <a:endParaRPr lang="en-US" sz="1600" dirty="0" smtClean="0">
              <a:solidFill>
                <a:schemeClr val="tx1"/>
              </a:solidFill>
            </a:endParaRPr>
          </a:p>
          <a:p>
            <a:pPr algn="l" rtl="0"/>
            <a:endParaRPr lang="en-US" dirty="0" smtClean="0">
              <a:solidFill>
                <a:schemeClr val="tx1"/>
              </a:solidFill>
            </a:endParaRPr>
          </a:p>
          <a:p>
            <a:pPr algn="l" rtl="0"/>
            <a:r>
              <a:rPr lang="en-US" dirty="0" smtClean="0">
                <a:solidFill>
                  <a:schemeClr val="tx1"/>
                </a:solidFill>
              </a:rPr>
              <a:t>Treatment :</a:t>
            </a:r>
          </a:p>
          <a:p>
            <a:pPr algn="l" rtl="0"/>
            <a:endParaRPr lang="en-US" dirty="0">
              <a:solidFill>
                <a:schemeClr val="tx1"/>
              </a:solidFill>
            </a:endParaRPr>
          </a:p>
          <a:p>
            <a:pPr algn="l" rtl="0"/>
            <a:r>
              <a:rPr lang="en-US" dirty="0" smtClean="0">
                <a:solidFill>
                  <a:schemeClr val="tx1"/>
                </a:solidFill>
              </a:rPr>
              <a:t>IVF with donor</a:t>
            </a:r>
          </a:p>
          <a:p>
            <a:pPr algn="l" rtl="0"/>
            <a:endParaRPr lang="en-US" dirty="0">
              <a:solidFill>
                <a:schemeClr val="tx1"/>
              </a:solidFill>
            </a:endParaRPr>
          </a:p>
          <a:p>
            <a:pPr algn="l" rtl="0"/>
            <a:endParaRPr lang="en-US" dirty="0" smtClean="0">
              <a:solidFill>
                <a:schemeClr val="tx1"/>
              </a:solidFill>
            </a:endParaRPr>
          </a:p>
          <a:p>
            <a:pPr algn="l" rtl="0"/>
            <a:endParaRPr lang="en-US" dirty="0">
              <a:solidFill>
                <a:schemeClr val="tx1"/>
              </a:solidFill>
            </a:endParaRPr>
          </a:p>
          <a:p>
            <a:pPr algn="l" rtl="0"/>
            <a:endParaRPr lang="en-US" dirty="0" smtClean="0">
              <a:solidFill>
                <a:schemeClr val="tx1"/>
              </a:solidFill>
            </a:endParaRPr>
          </a:p>
          <a:p>
            <a:pPr algn="l" rtl="0"/>
            <a:endParaRPr lang="en-US" dirty="0">
              <a:solidFill>
                <a:schemeClr val="tx1"/>
              </a:solidFill>
            </a:endParaRPr>
          </a:p>
          <a:p>
            <a:pPr algn="l" rtl="0"/>
            <a:r>
              <a:rPr lang="en-US" dirty="0" smtClean="0">
                <a:solidFill>
                  <a:schemeClr val="tx1"/>
                </a:solidFill>
              </a:rPr>
              <a:t> </a:t>
            </a:r>
          </a:p>
          <a:p>
            <a:pPr algn="l" rtl="0"/>
            <a:endParaRPr lang="en-US" dirty="0" smtClean="0">
              <a:solidFill>
                <a:schemeClr val="tx1"/>
              </a:solidFill>
            </a:endParaRPr>
          </a:p>
          <a:p>
            <a:pPr algn="l" rtl="0"/>
            <a:endParaRPr lang="en-US" dirty="0">
              <a:solidFill>
                <a:schemeClr val="tx1"/>
              </a:solidFill>
            </a:endParaRPr>
          </a:p>
          <a:p>
            <a:pPr algn="l" rtl="0"/>
            <a:endParaRPr lang="en-US" dirty="0" smtClean="0">
              <a:solidFill>
                <a:schemeClr val="tx1"/>
              </a:solidFill>
            </a:endParaRPr>
          </a:p>
          <a:p>
            <a:pPr algn="l" rtl="0"/>
            <a:endParaRPr lang="en-US" dirty="0">
              <a:solidFill>
                <a:schemeClr val="tx1"/>
              </a:solidFill>
            </a:endParaRPr>
          </a:p>
          <a:p>
            <a:pPr algn="l" rtl="0"/>
            <a:endParaRPr lang="en-US" dirty="0" smtClean="0">
              <a:solidFill>
                <a:schemeClr val="tx1"/>
              </a:solidFill>
            </a:endParaRPr>
          </a:p>
        </p:txBody>
      </p:sp>
    </p:spTree>
    <p:extLst>
      <p:ext uri="{BB962C8B-B14F-4D97-AF65-F5344CB8AC3E}">
        <p14:creationId xmlns:p14="http://schemas.microsoft.com/office/powerpoint/2010/main" val="12122343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936104"/>
          </a:xfrm>
          <a:solidFill>
            <a:schemeClr val="accent2">
              <a:lumMod val="20000"/>
              <a:lumOff val="80000"/>
            </a:schemeClr>
          </a:solidFill>
          <a:ln>
            <a:solidFill>
              <a:schemeClr val="accent1"/>
            </a:solidFill>
          </a:ln>
          <a:effectLst>
            <a:glow rad="63500">
              <a:schemeClr val="accent5">
                <a:satMod val="175000"/>
                <a:alpha val="40000"/>
              </a:schemeClr>
            </a:glow>
          </a:effectLst>
          <a:scene3d>
            <a:camera prst="orthographicFront"/>
            <a:lightRig rig="threePt" dir="t"/>
          </a:scene3d>
          <a:sp3d>
            <a:bevelT/>
          </a:sp3d>
        </p:spPr>
        <p:txBody>
          <a:bodyPr/>
          <a:lstStyle/>
          <a:p>
            <a:pPr rtl="0"/>
            <a:r>
              <a:rPr lang="en-US" dirty="0" smtClean="0"/>
              <a:t>IUI</a:t>
            </a:r>
            <a:endParaRPr lang="ar-IQ" dirty="0"/>
          </a:p>
        </p:txBody>
      </p:sp>
      <p:sp>
        <p:nvSpPr>
          <p:cNvPr id="3" name="Content Placeholder 2"/>
          <p:cNvSpPr>
            <a:spLocks noGrp="1"/>
          </p:cNvSpPr>
          <p:nvPr>
            <p:ph idx="1"/>
          </p:nvPr>
        </p:nvSpPr>
        <p:spPr>
          <a:xfrm>
            <a:off x="457200" y="1844824"/>
            <a:ext cx="8229600" cy="3096344"/>
          </a:xfrm>
          <a:ln>
            <a:solidFill>
              <a:schemeClr val="accent1"/>
            </a:solidFill>
          </a:ln>
          <a:effectLst>
            <a:glow rad="101600">
              <a:schemeClr val="accent5">
                <a:satMod val="175000"/>
                <a:alpha val="40000"/>
              </a:schemeClr>
            </a:glow>
          </a:effectLst>
        </p:spPr>
        <p:txBody>
          <a:bodyPr>
            <a:normAutofit fontScale="77500" lnSpcReduction="20000"/>
          </a:bodyPr>
          <a:lstStyle/>
          <a:p>
            <a:pPr algn="l" rtl="0">
              <a:buFont typeface="Wingdings" pitchFamily="2" charset="2"/>
              <a:buChar char="§"/>
            </a:pPr>
            <a:r>
              <a:rPr lang="en-US" dirty="0" smtClean="0"/>
              <a:t>Simple </a:t>
            </a:r>
          </a:p>
          <a:p>
            <a:pPr algn="l" rtl="0">
              <a:buFont typeface="Wingdings" pitchFamily="2" charset="2"/>
              <a:buChar char="§"/>
            </a:pPr>
            <a:r>
              <a:rPr lang="en-US" dirty="0" smtClean="0"/>
              <a:t>Non invasive </a:t>
            </a:r>
          </a:p>
          <a:p>
            <a:pPr algn="l" rtl="0">
              <a:buFont typeface="Wingdings" pitchFamily="2" charset="2"/>
              <a:buChar char="§"/>
            </a:pPr>
            <a:r>
              <a:rPr lang="en-US" dirty="0"/>
              <a:t> </a:t>
            </a:r>
            <a:r>
              <a:rPr lang="en-US" dirty="0" smtClean="0"/>
              <a:t>lack of serious complications </a:t>
            </a:r>
          </a:p>
          <a:p>
            <a:pPr algn="l" rtl="0">
              <a:buFont typeface="Wingdings" pitchFamily="2" charset="2"/>
              <a:buChar char="§"/>
            </a:pPr>
            <a:r>
              <a:rPr lang="en-US" dirty="0" smtClean="0"/>
              <a:t>Increase cumulative pregnancy over months:</a:t>
            </a:r>
          </a:p>
          <a:p>
            <a:pPr marL="624078" indent="-514350" algn="l" rtl="0">
              <a:buFont typeface="+mj-lt"/>
              <a:buAutoNum type="arabicPeriod"/>
            </a:pPr>
            <a:r>
              <a:rPr lang="en-US" dirty="0" smtClean="0"/>
              <a:t>Success range from 7 – 20% / Cycle</a:t>
            </a:r>
          </a:p>
          <a:p>
            <a:pPr marL="624078" indent="-514350" algn="l" rtl="0">
              <a:buFont typeface="+mj-lt"/>
              <a:buAutoNum type="arabicPeriod"/>
            </a:pPr>
            <a:r>
              <a:rPr lang="en-US" dirty="0" smtClean="0"/>
              <a:t>Success </a:t>
            </a:r>
            <a:r>
              <a:rPr lang="en-US" dirty="0"/>
              <a:t>rate: &gt; 50% of women aged under 40 years will conceive within 6 cycles of IUI. </a:t>
            </a:r>
          </a:p>
          <a:p>
            <a:pPr marL="624078" indent="-514350" algn="l" rtl="0">
              <a:buFont typeface="+mj-lt"/>
              <a:buAutoNum type="arabicPeriod"/>
            </a:pPr>
            <a:r>
              <a:rPr lang="en-US" dirty="0" smtClean="0"/>
              <a:t>Of those who </a:t>
            </a:r>
            <a:r>
              <a:rPr lang="en-US" dirty="0"/>
              <a:t>do not conceive within 6 cycles of IUI, about half will do so with a further 6 cycles (</a:t>
            </a:r>
            <a:r>
              <a:rPr lang="en-US" dirty="0" smtClean="0"/>
              <a:t>cumulative pregnancy </a:t>
            </a:r>
            <a:r>
              <a:rPr lang="en-US" dirty="0"/>
              <a:t>rate over 75</a:t>
            </a:r>
            <a:r>
              <a:rPr lang="en-US" dirty="0" smtClean="0"/>
              <a:t>%).</a:t>
            </a:r>
            <a:endParaRPr lang="en-US" dirty="0"/>
          </a:p>
        </p:txBody>
      </p:sp>
      <p:sp>
        <p:nvSpPr>
          <p:cNvPr id="4" name="Title 1"/>
          <p:cNvSpPr txBox="1">
            <a:spLocks/>
          </p:cNvSpPr>
          <p:nvPr/>
        </p:nvSpPr>
        <p:spPr>
          <a:xfrm>
            <a:off x="467544" y="5085184"/>
            <a:ext cx="8229600" cy="1656184"/>
          </a:xfrm>
          <a:prstGeom prst="rect">
            <a:avLst/>
          </a:prstGeom>
          <a:solidFill>
            <a:schemeClr val="accent2">
              <a:lumMod val="20000"/>
              <a:lumOff val="80000"/>
            </a:schemeClr>
          </a:solidFill>
          <a:ln>
            <a:solidFill>
              <a:schemeClr val="accent1"/>
            </a:solidFill>
          </a:ln>
          <a:effectLst>
            <a:glow rad="63500">
              <a:schemeClr val="accent5">
                <a:satMod val="175000"/>
                <a:alpha val="40000"/>
              </a:schemeClr>
            </a:glow>
          </a:effectLst>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pPr algn="ctr" rtl="0"/>
            <a:r>
              <a:rPr lang="en-US" sz="2000" dirty="0"/>
              <a:t>Fresh sperm is associated with higher conception rates than frozen–thawed sperm. However, IUI even using frozen–thawed sperm is associated with higher conception rates than intra- cervical insemination</a:t>
            </a:r>
            <a:endParaRPr lang="ar-IQ" sz="2000" dirty="0"/>
          </a:p>
        </p:txBody>
      </p:sp>
    </p:spTree>
    <p:extLst>
      <p:ext uri="{BB962C8B-B14F-4D97-AF65-F5344CB8AC3E}">
        <p14:creationId xmlns:p14="http://schemas.microsoft.com/office/powerpoint/2010/main" val="71184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4690864" cy="792088"/>
          </a:xfrm>
          <a:solidFill>
            <a:schemeClr val="accent2">
              <a:lumMod val="60000"/>
              <a:lumOff val="40000"/>
            </a:schemeClr>
          </a:solidFill>
          <a:scene3d>
            <a:camera prst="orthographicFront"/>
            <a:lightRig rig="threePt" dir="t"/>
          </a:scene3d>
          <a:sp3d>
            <a:bevelT/>
          </a:sp3d>
        </p:spPr>
        <p:txBody>
          <a:bodyPr>
            <a:normAutofit fontScale="90000"/>
          </a:bodyPr>
          <a:lstStyle/>
          <a:p>
            <a:r>
              <a:rPr lang="en-US" b="1" dirty="0" smtClean="0"/>
              <a:t> </a:t>
            </a:r>
            <a:r>
              <a:rPr lang="en-US" b="1" dirty="0"/>
              <a:t>N</a:t>
            </a:r>
            <a:r>
              <a:rPr lang="en-US" b="1" dirty="0" smtClean="0"/>
              <a:t>atural conception </a:t>
            </a:r>
            <a:endParaRPr lang="ar-IQ" b="1" dirty="0"/>
          </a:p>
        </p:txBody>
      </p:sp>
      <p:sp>
        <p:nvSpPr>
          <p:cNvPr id="3" name="Content Placeholder 2"/>
          <p:cNvSpPr>
            <a:spLocks noGrp="1"/>
          </p:cNvSpPr>
          <p:nvPr>
            <p:ph idx="1"/>
          </p:nvPr>
        </p:nvSpPr>
        <p:spPr>
          <a:xfrm>
            <a:off x="457200" y="1556792"/>
            <a:ext cx="8229600" cy="5017744"/>
          </a:xfrm>
          <a:solidFill>
            <a:schemeClr val="accent2">
              <a:lumMod val="20000"/>
              <a:lumOff val="80000"/>
            </a:schemeClr>
          </a:solidFill>
          <a:scene3d>
            <a:camera prst="orthographicFront"/>
            <a:lightRig rig="threePt" dir="t"/>
          </a:scene3d>
          <a:sp3d>
            <a:bevelT/>
          </a:sp3d>
        </p:spPr>
        <p:txBody>
          <a:bodyPr>
            <a:normAutofit/>
          </a:bodyPr>
          <a:lstStyle/>
          <a:p>
            <a:pPr marL="109728" indent="0" algn="l" rtl="0">
              <a:buNone/>
            </a:pPr>
            <a:r>
              <a:rPr lang="en-US" dirty="0"/>
              <a:t>	</a:t>
            </a:r>
            <a:endParaRPr lang="en-US" dirty="0" smtClean="0"/>
          </a:p>
          <a:p>
            <a:pPr marL="109728" indent="0" algn="l" rtl="0">
              <a:lnSpc>
                <a:spcPct val="115000"/>
              </a:lnSpc>
              <a:spcAft>
                <a:spcPts val="1000"/>
              </a:spcAft>
              <a:buNone/>
            </a:pPr>
            <a:endParaRPr lang="ar-IQ"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132856"/>
            <a:ext cx="7488832" cy="3888432"/>
          </a:xfrm>
          <a:prstGeom prst="rect">
            <a:avLst/>
          </a:prstGeom>
          <a:noFill/>
          <a:ln w="28575">
            <a:solidFill>
              <a:schemeClr val="accent2">
                <a:lumMod val="40000"/>
                <a:lumOff val="6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ular Callout 4"/>
          <p:cNvSpPr/>
          <p:nvPr/>
        </p:nvSpPr>
        <p:spPr>
          <a:xfrm>
            <a:off x="5508104" y="692696"/>
            <a:ext cx="3456384" cy="1440159"/>
          </a:xfrm>
          <a:prstGeom prst="wedgeRectCallout">
            <a:avLst>
              <a:gd name="adj1" fmla="val -61311"/>
              <a:gd name="adj2" fmla="val 125071"/>
            </a:avLst>
          </a:prstGeom>
          <a:solidFill>
            <a:schemeClr val="accent2">
              <a:lumMod val="40000"/>
              <a:lumOff val="60000"/>
            </a:schemeClr>
          </a:solidFill>
          <a:ln w="38100">
            <a:solidFill>
              <a:schemeClr val="accent2"/>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Menstrual cycle length –fixed secretory phase ± 1 day = fertile period </a:t>
            </a:r>
            <a:endParaRPr lang="ar-IQ" b="1" dirty="0">
              <a:solidFill>
                <a:schemeClr val="tx1"/>
              </a:solidFill>
            </a:endParaRPr>
          </a:p>
        </p:txBody>
      </p:sp>
    </p:spTree>
    <p:extLst>
      <p:ext uri="{BB962C8B-B14F-4D97-AF65-F5344CB8AC3E}">
        <p14:creationId xmlns:p14="http://schemas.microsoft.com/office/powerpoint/2010/main" val="334954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92696"/>
            <a:ext cx="8784976" cy="792088"/>
          </a:xfrm>
          <a:solidFill>
            <a:schemeClr val="accent2">
              <a:lumMod val="20000"/>
              <a:lumOff val="80000"/>
            </a:schemeClr>
          </a:solidFill>
          <a:ln>
            <a:solidFill>
              <a:schemeClr val="accent2"/>
            </a:solidFill>
          </a:ln>
          <a:scene3d>
            <a:camera prst="orthographicFront"/>
            <a:lightRig rig="threePt" dir="t"/>
          </a:scene3d>
          <a:sp3d>
            <a:bevelT/>
          </a:sp3d>
        </p:spPr>
        <p:txBody>
          <a:bodyPr>
            <a:normAutofit/>
          </a:bodyPr>
          <a:lstStyle/>
          <a:p>
            <a:r>
              <a:rPr lang="en-US" dirty="0" smtClean="0"/>
              <a:t>Indications of IUI </a:t>
            </a:r>
            <a:endParaRPr lang="ar-IQ" dirty="0"/>
          </a:p>
        </p:txBody>
      </p:sp>
      <p:sp>
        <p:nvSpPr>
          <p:cNvPr id="3" name="Content Placeholder 2"/>
          <p:cNvSpPr>
            <a:spLocks noGrp="1"/>
          </p:cNvSpPr>
          <p:nvPr>
            <p:ph idx="1"/>
          </p:nvPr>
        </p:nvSpPr>
        <p:spPr>
          <a:xfrm>
            <a:off x="457200" y="1412776"/>
            <a:ext cx="8507288" cy="5161760"/>
          </a:xfrm>
        </p:spPr>
        <p:txBody>
          <a:bodyPr/>
          <a:lstStyle/>
          <a:p>
            <a:pPr marL="624078" indent="-514350" algn="l" rtl="0">
              <a:buFont typeface="+mj-lt"/>
              <a:buAutoNum type="arabicPeriod"/>
            </a:pPr>
            <a:endParaRPr lang="en-US" dirty="0" smtClean="0"/>
          </a:p>
          <a:p>
            <a:pPr marL="109728" indent="0" algn="l" rtl="0">
              <a:buNone/>
            </a:pPr>
            <a:endParaRPr lang="en-US" dirty="0" smtClean="0"/>
          </a:p>
          <a:p>
            <a:pPr marL="624078" indent="-514350" algn="l" rtl="0">
              <a:buFont typeface="+mj-lt"/>
              <a:buAutoNum type="arabicPeriod"/>
            </a:pPr>
            <a:r>
              <a:rPr lang="en-US" dirty="0" smtClean="0"/>
              <a:t>PCOS                                         </a:t>
            </a:r>
            <a:endParaRPr lang="en-US" u="sng" dirty="0" smtClean="0"/>
          </a:p>
          <a:p>
            <a:pPr marL="624078" indent="-514350" algn="l" rtl="0">
              <a:buFont typeface="+mj-lt"/>
              <a:buAutoNum type="arabicPeriod"/>
            </a:pPr>
            <a:r>
              <a:rPr lang="en-US" dirty="0" smtClean="0"/>
              <a:t>Stage 1 &amp;11 endometriosis     </a:t>
            </a:r>
          </a:p>
          <a:p>
            <a:pPr marL="624078" indent="-514350" algn="l" rtl="0">
              <a:buFont typeface="+mj-lt"/>
              <a:buAutoNum type="arabicPeriod"/>
            </a:pPr>
            <a:r>
              <a:rPr lang="en-US" dirty="0" smtClean="0"/>
              <a:t>Unexplained infertility             </a:t>
            </a:r>
          </a:p>
          <a:p>
            <a:pPr marL="624078" indent="-514350" algn="l" rtl="0">
              <a:buFont typeface="+mj-lt"/>
              <a:buAutoNum type="arabicPeriod"/>
            </a:pPr>
            <a:r>
              <a:rPr lang="en-US" dirty="0" smtClean="0"/>
              <a:t>Male subfertility                          </a:t>
            </a:r>
          </a:p>
          <a:p>
            <a:pPr marL="624078" indent="-514350" algn="l" rtl="0">
              <a:buFont typeface="+mj-lt"/>
              <a:buAutoNum type="arabicPeriod"/>
            </a:pPr>
            <a:r>
              <a:rPr lang="en-US" dirty="0" smtClean="0"/>
              <a:t>Cervical factor                            </a:t>
            </a:r>
            <a:endParaRPr lang="ar-IQ" dirty="0"/>
          </a:p>
        </p:txBody>
      </p:sp>
      <p:sp>
        <p:nvSpPr>
          <p:cNvPr id="4" name="Right Bracket 3"/>
          <p:cNvSpPr/>
          <p:nvPr/>
        </p:nvSpPr>
        <p:spPr>
          <a:xfrm>
            <a:off x="5331204" y="1843382"/>
            <a:ext cx="346697" cy="3590168"/>
          </a:xfrm>
          <a:prstGeom prst="rightBracket">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a:p>
        </p:txBody>
      </p:sp>
      <p:sp>
        <p:nvSpPr>
          <p:cNvPr id="5" name="Down Arrow 4"/>
          <p:cNvSpPr/>
          <p:nvPr/>
        </p:nvSpPr>
        <p:spPr>
          <a:xfrm>
            <a:off x="7356825" y="3501008"/>
            <a:ext cx="242316" cy="648072"/>
          </a:xfrm>
          <a:prstGeom prst="downArrow">
            <a:avLst/>
          </a:prstGeom>
          <a:solidFill>
            <a:schemeClr val="accent2">
              <a:lumMod val="40000"/>
              <a:lumOff val="60000"/>
            </a:schemeClr>
          </a:solidFill>
          <a:ln>
            <a:solidFill>
              <a:schemeClr val="accent2"/>
            </a:solidFill>
          </a:ln>
          <a:effectLst>
            <a:glow rad="101600">
              <a:schemeClr val="accent5">
                <a:satMod val="175000"/>
                <a:alpha val="40000"/>
              </a:schemeClr>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6" name="Rounded Rectangle 5"/>
          <p:cNvSpPr/>
          <p:nvPr/>
        </p:nvSpPr>
        <p:spPr>
          <a:xfrm>
            <a:off x="5940150" y="1628800"/>
            <a:ext cx="2880321" cy="165618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rPr>
              <a:t>1</a:t>
            </a:r>
            <a:r>
              <a:rPr lang="en-US" b="1" baseline="30000" dirty="0" smtClean="0">
                <a:solidFill>
                  <a:schemeClr val="tx1"/>
                </a:solidFill>
              </a:rPr>
              <a:t>st</a:t>
            </a:r>
            <a:r>
              <a:rPr lang="en-US" b="1" dirty="0" smtClean="0">
                <a:solidFill>
                  <a:schemeClr val="tx1"/>
                </a:solidFill>
              </a:rPr>
              <a:t>   </a:t>
            </a:r>
            <a:r>
              <a:rPr lang="en-US" b="1" dirty="0">
                <a:solidFill>
                  <a:schemeClr val="tx1"/>
                </a:solidFill>
              </a:rPr>
              <a:t>line </a:t>
            </a:r>
          </a:p>
          <a:p>
            <a:pPr algn="ctr" rtl="0"/>
            <a:r>
              <a:rPr lang="en-US" b="1" dirty="0" smtClean="0">
                <a:solidFill>
                  <a:schemeClr val="tx1"/>
                </a:solidFill>
              </a:rPr>
              <a:t>Oral </a:t>
            </a:r>
            <a:r>
              <a:rPr lang="en-US" b="1" dirty="0">
                <a:solidFill>
                  <a:schemeClr val="tx1"/>
                </a:solidFill>
              </a:rPr>
              <a:t>- Ovulogens</a:t>
            </a:r>
          </a:p>
          <a:p>
            <a:pPr algn="ctr" rtl="0"/>
            <a:r>
              <a:rPr lang="en-US" b="1" dirty="0" smtClean="0">
                <a:solidFill>
                  <a:schemeClr val="tx1"/>
                </a:solidFill>
              </a:rPr>
              <a:t>if </a:t>
            </a:r>
            <a:r>
              <a:rPr lang="en-US" b="1" dirty="0">
                <a:solidFill>
                  <a:schemeClr val="tx1"/>
                </a:solidFill>
              </a:rPr>
              <a:t>no response </a:t>
            </a:r>
          </a:p>
          <a:p>
            <a:pPr algn="ctr" rtl="0"/>
            <a:r>
              <a:rPr lang="en-US" b="1" dirty="0" smtClean="0">
                <a:solidFill>
                  <a:schemeClr val="tx1"/>
                </a:solidFill>
              </a:rPr>
              <a:t>or </a:t>
            </a:r>
            <a:r>
              <a:rPr lang="en-US" b="1" dirty="0">
                <a:solidFill>
                  <a:schemeClr val="tx1"/>
                </a:solidFill>
              </a:rPr>
              <a:t>failure of &gt; 1 </a:t>
            </a:r>
          </a:p>
          <a:p>
            <a:pPr algn="ctr" rtl="0"/>
            <a:r>
              <a:rPr lang="en-US" b="1" dirty="0" smtClean="0">
                <a:solidFill>
                  <a:schemeClr val="tx1"/>
                </a:solidFill>
              </a:rPr>
              <a:t>cycle </a:t>
            </a:r>
            <a:r>
              <a:rPr lang="en-US" b="1" dirty="0">
                <a:solidFill>
                  <a:schemeClr val="tx1"/>
                </a:solidFill>
              </a:rPr>
              <a:t>IUI</a:t>
            </a:r>
          </a:p>
        </p:txBody>
      </p:sp>
      <p:sp>
        <p:nvSpPr>
          <p:cNvPr id="7" name="Rounded Rectangle 6"/>
          <p:cNvSpPr/>
          <p:nvPr/>
        </p:nvSpPr>
        <p:spPr>
          <a:xfrm>
            <a:off x="6037822" y="4365104"/>
            <a:ext cx="2880321" cy="1872208"/>
          </a:xfrm>
          <a:prstGeom prst="roundRect">
            <a:avLst/>
          </a:prstGeom>
          <a:solidFill>
            <a:schemeClr val="accent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2</a:t>
            </a:r>
            <a:r>
              <a:rPr lang="en-US" b="1" baseline="30000" dirty="0" smtClean="0">
                <a:solidFill>
                  <a:schemeClr val="tx1"/>
                </a:solidFill>
              </a:rPr>
              <a:t>nd</a:t>
            </a:r>
            <a:r>
              <a:rPr lang="en-US" b="1" dirty="0" smtClean="0">
                <a:solidFill>
                  <a:schemeClr val="tx1"/>
                </a:solidFill>
              </a:rPr>
              <a:t>  </a:t>
            </a:r>
            <a:r>
              <a:rPr lang="en-US" b="1" dirty="0">
                <a:solidFill>
                  <a:schemeClr val="tx1"/>
                </a:solidFill>
              </a:rPr>
              <a:t>line </a:t>
            </a:r>
            <a:endParaRPr lang="en-US" b="1" dirty="0" smtClean="0">
              <a:solidFill>
                <a:schemeClr val="tx1"/>
              </a:solidFill>
            </a:endParaRPr>
          </a:p>
          <a:p>
            <a:pPr algn="ctr"/>
            <a:endParaRPr lang="en-US" b="1" dirty="0">
              <a:solidFill>
                <a:schemeClr val="tx1"/>
              </a:solidFill>
            </a:endParaRPr>
          </a:p>
          <a:p>
            <a:pPr algn="ctr"/>
            <a:r>
              <a:rPr lang="en-US" b="1" dirty="0" smtClean="0">
                <a:solidFill>
                  <a:schemeClr val="tx1"/>
                </a:solidFill>
              </a:rPr>
              <a:t>Gn alone or in combination </a:t>
            </a:r>
            <a:endParaRPr lang="en-US" b="1" dirty="0">
              <a:solidFill>
                <a:schemeClr val="tx1"/>
              </a:solidFill>
            </a:endParaRPr>
          </a:p>
        </p:txBody>
      </p:sp>
      <p:sp>
        <p:nvSpPr>
          <p:cNvPr id="8" name="Rounded Rectangle 7"/>
          <p:cNvSpPr/>
          <p:nvPr/>
        </p:nvSpPr>
        <p:spPr>
          <a:xfrm>
            <a:off x="467544" y="2060848"/>
            <a:ext cx="4863660" cy="3168352"/>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38394468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92696"/>
            <a:ext cx="8784976" cy="792088"/>
          </a:xfrm>
          <a:solidFill>
            <a:schemeClr val="accent2">
              <a:lumMod val="20000"/>
              <a:lumOff val="80000"/>
            </a:schemeClr>
          </a:solidFill>
          <a:ln>
            <a:solidFill>
              <a:schemeClr val="accent2"/>
            </a:solidFill>
          </a:ln>
          <a:scene3d>
            <a:camera prst="orthographicFront"/>
            <a:lightRig rig="threePt" dir="t"/>
          </a:scene3d>
          <a:sp3d>
            <a:bevelT/>
          </a:sp3d>
        </p:spPr>
        <p:txBody>
          <a:bodyPr>
            <a:normAutofit/>
          </a:bodyPr>
          <a:lstStyle/>
          <a:p>
            <a:r>
              <a:rPr lang="en-US" dirty="0" smtClean="0"/>
              <a:t> IUI </a:t>
            </a:r>
            <a:endParaRPr lang="ar-IQ"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56791"/>
            <a:ext cx="8956037" cy="53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50502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4690864" cy="792088"/>
          </a:xfrm>
          <a:solidFill>
            <a:schemeClr val="accent2">
              <a:lumMod val="60000"/>
              <a:lumOff val="40000"/>
            </a:schemeClr>
          </a:solidFill>
          <a:scene3d>
            <a:camera prst="orthographicFront"/>
            <a:lightRig rig="threePt" dir="t"/>
          </a:scene3d>
          <a:sp3d>
            <a:bevelT/>
          </a:sp3d>
        </p:spPr>
        <p:txBody>
          <a:bodyPr>
            <a:normAutofit/>
          </a:bodyPr>
          <a:lstStyle/>
          <a:p>
            <a:r>
              <a:rPr lang="en-US" b="1" dirty="0" smtClean="0"/>
              <a:t> </a:t>
            </a:r>
            <a:r>
              <a:rPr lang="en-US" sz="2700" b="1" dirty="0" smtClean="0"/>
              <a:t>Surgical treatment</a:t>
            </a:r>
            <a:r>
              <a:rPr lang="en-US" b="1" dirty="0" smtClean="0"/>
              <a:t> </a:t>
            </a:r>
            <a:endParaRPr lang="ar-IQ" b="1" dirty="0"/>
          </a:p>
        </p:txBody>
      </p:sp>
      <p:sp>
        <p:nvSpPr>
          <p:cNvPr id="3" name="Content Placeholder 2"/>
          <p:cNvSpPr>
            <a:spLocks noGrp="1"/>
          </p:cNvSpPr>
          <p:nvPr>
            <p:ph idx="1"/>
          </p:nvPr>
        </p:nvSpPr>
        <p:spPr>
          <a:xfrm>
            <a:off x="457200" y="1484784"/>
            <a:ext cx="8229600" cy="5089752"/>
          </a:xfrm>
          <a:solidFill>
            <a:schemeClr val="accent2">
              <a:lumMod val="20000"/>
              <a:lumOff val="80000"/>
            </a:schemeClr>
          </a:solidFill>
          <a:scene3d>
            <a:camera prst="orthographicFront"/>
            <a:lightRig rig="threePt" dir="t"/>
          </a:scene3d>
          <a:sp3d>
            <a:bevelT/>
          </a:sp3d>
        </p:spPr>
        <p:txBody>
          <a:bodyPr>
            <a:normAutofit/>
          </a:bodyPr>
          <a:lstStyle/>
          <a:p>
            <a:pPr algn="l" rtl="0">
              <a:buFont typeface="Wingdings" pitchFamily="2" charset="2"/>
              <a:buChar char="§"/>
            </a:pPr>
            <a:r>
              <a:rPr lang="en-US" sz="2400" u="sng" dirty="0" smtClean="0"/>
              <a:t>minimal access surgery (MAS) </a:t>
            </a:r>
            <a:r>
              <a:rPr lang="en-US" sz="2400" dirty="0" smtClean="0"/>
              <a:t>vs. Open surgery</a:t>
            </a:r>
          </a:p>
          <a:p>
            <a:pPr marL="624078" indent="-514350" algn="l" rtl="0">
              <a:buFont typeface="+mj-lt"/>
              <a:buAutoNum type="arabicPeriod"/>
            </a:pPr>
            <a:r>
              <a:rPr lang="en-US" sz="2400" dirty="0" smtClean="0"/>
              <a:t>Laparoscopic ablation </a:t>
            </a:r>
            <a:r>
              <a:rPr lang="en-US" sz="2400" dirty="0"/>
              <a:t>of endometriosis can help improve natural conception rates. 	</a:t>
            </a:r>
          </a:p>
          <a:p>
            <a:pPr marL="624078" indent="-514350" algn="l" rtl="0">
              <a:buFont typeface="+mj-lt"/>
              <a:buAutoNum type="arabicPeriod"/>
            </a:pPr>
            <a:r>
              <a:rPr lang="en-US" sz="2400" dirty="0">
                <a:latin typeface="Times New Roman"/>
                <a:ea typeface="Calibri"/>
              </a:rPr>
              <a:t>removal of hydrosalpinges </a:t>
            </a:r>
            <a:r>
              <a:rPr lang="en-US" sz="2400" dirty="0" smtClean="0">
                <a:latin typeface="Times New Roman"/>
                <a:ea typeface="Calibri"/>
              </a:rPr>
              <a:t>is associated </a:t>
            </a:r>
            <a:r>
              <a:rPr lang="en-US" sz="2400" dirty="0">
                <a:latin typeface="Times New Roman"/>
                <a:ea typeface="Calibri"/>
              </a:rPr>
              <a:t>with a significant improvement in in-vitro fertilization (IVF) success </a:t>
            </a:r>
            <a:r>
              <a:rPr lang="en-US" sz="2400" dirty="0" smtClean="0">
                <a:latin typeface="Times New Roman"/>
                <a:ea typeface="Calibri"/>
              </a:rPr>
              <a:t>rates</a:t>
            </a:r>
          </a:p>
          <a:p>
            <a:pPr marL="624078" indent="-514350" algn="l" rtl="0">
              <a:buFont typeface="+mj-lt"/>
              <a:buAutoNum type="arabicPeriod"/>
            </a:pPr>
            <a:r>
              <a:rPr lang="en-US" sz="2400" dirty="0" smtClean="0">
                <a:latin typeface="Times New Roman"/>
                <a:ea typeface="Calibri"/>
              </a:rPr>
              <a:t>Myomectomy</a:t>
            </a:r>
          </a:p>
          <a:p>
            <a:pPr marL="624078" indent="-514350" algn="l" rtl="0">
              <a:buFont typeface="+mj-lt"/>
              <a:buAutoNum type="arabicPeriod"/>
            </a:pPr>
            <a:r>
              <a:rPr lang="en-US" sz="2400" dirty="0" smtClean="0">
                <a:latin typeface="Times New Roman"/>
                <a:ea typeface="Calibri"/>
              </a:rPr>
              <a:t>Polypectomy </a:t>
            </a:r>
          </a:p>
          <a:p>
            <a:pPr marL="624078" indent="-514350" algn="l" rtl="0">
              <a:buFont typeface="+mj-lt"/>
              <a:buAutoNum type="arabicPeriod"/>
            </a:pPr>
            <a:r>
              <a:rPr lang="en-US" sz="2400" dirty="0" smtClean="0">
                <a:latin typeface="Times New Roman"/>
                <a:ea typeface="Calibri"/>
              </a:rPr>
              <a:t>Adhesiolysis </a:t>
            </a:r>
          </a:p>
          <a:p>
            <a:pPr marL="624078" indent="-514350" algn="l" rtl="0">
              <a:buFont typeface="+mj-lt"/>
              <a:buAutoNum type="arabicPeriod"/>
            </a:pPr>
            <a:r>
              <a:rPr lang="en-US" sz="2400" dirty="0" smtClean="0">
                <a:latin typeface="Times New Roman"/>
                <a:ea typeface="Calibri"/>
              </a:rPr>
              <a:t>Treatment of Asherman syndrome </a:t>
            </a:r>
          </a:p>
          <a:p>
            <a:pPr marL="624078" indent="-514350" algn="l" rtl="0">
              <a:buFont typeface="+mj-lt"/>
              <a:buAutoNum type="arabicPeriod"/>
            </a:pPr>
            <a:r>
              <a:rPr lang="en-US" sz="2400" dirty="0">
                <a:latin typeface="Times New Roman"/>
                <a:ea typeface="Calibri"/>
              </a:rPr>
              <a:t>tubal microsurgery in reversal of sterilization, proximal </a:t>
            </a:r>
            <a:r>
              <a:rPr lang="en-US" sz="2400" dirty="0" smtClean="0">
                <a:latin typeface="Times New Roman"/>
                <a:ea typeface="Calibri"/>
              </a:rPr>
              <a:t>or distal </a:t>
            </a:r>
            <a:r>
              <a:rPr lang="en-US" sz="2400" dirty="0">
                <a:latin typeface="Times New Roman"/>
                <a:ea typeface="Calibri"/>
              </a:rPr>
              <a:t>tubal </a:t>
            </a:r>
            <a:r>
              <a:rPr lang="en-US" sz="2400" dirty="0" smtClean="0">
                <a:latin typeface="Times New Roman"/>
                <a:ea typeface="Calibri"/>
              </a:rPr>
              <a:t>microsurgery</a:t>
            </a:r>
          </a:p>
          <a:p>
            <a:pPr marL="624078" indent="-514350" algn="l" rtl="0">
              <a:buFont typeface="+mj-lt"/>
              <a:buAutoNum type="arabicPeriod"/>
            </a:pPr>
            <a:r>
              <a:rPr lang="en-US" sz="2400" dirty="0" smtClean="0">
                <a:latin typeface="Times New Roman"/>
                <a:ea typeface="Calibri"/>
              </a:rPr>
              <a:t>Removal of septum </a:t>
            </a:r>
            <a:endParaRPr lang="ar-IQ" sz="2400" dirty="0"/>
          </a:p>
        </p:txBody>
      </p:sp>
    </p:spTree>
    <p:extLst>
      <p:ext uri="{BB962C8B-B14F-4D97-AF65-F5344CB8AC3E}">
        <p14:creationId xmlns:p14="http://schemas.microsoft.com/office/powerpoint/2010/main" val="28097822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8424936"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8492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400" y="3379186"/>
            <a:ext cx="5104680" cy="540060"/>
          </a:xfrm>
          <a:prstGeom prst="rect">
            <a:avLst/>
          </a:prstGeom>
          <a:solidFill>
            <a:schemeClr val="accent2">
              <a:lumMod val="20000"/>
              <a:lumOff val="80000"/>
            </a:schemeClr>
          </a:solidFill>
          <a:ln>
            <a:solidFill>
              <a:schemeClr val="accent2"/>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smtClean="0">
                <a:solidFill>
                  <a:schemeClr val="tx1">
                    <a:lumMod val="65000"/>
                    <a:lumOff val="35000"/>
                  </a:schemeClr>
                </a:solidFill>
              </a:rPr>
              <a:t> </a:t>
            </a:r>
            <a:r>
              <a:rPr lang="en-US" sz="1600" b="1" dirty="0" smtClean="0">
                <a:solidFill>
                  <a:schemeClr val="tx1"/>
                </a:solidFill>
              </a:rPr>
              <a:t>Frequency </a:t>
            </a:r>
            <a:r>
              <a:rPr lang="en-US" sz="1600" b="1" dirty="0">
                <a:solidFill>
                  <a:schemeClr val="tx1"/>
                </a:solidFill>
              </a:rPr>
              <a:t>and timing of sexual intercourse</a:t>
            </a:r>
            <a:endParaRPr lang="ar-IQ" sz="1600" b="1" dirty="0">
              <a:solidFill>
                <a:schemeClr val="tx1"/>
              </a:solidFill>
            </a:endParaRPr>
          </a:p>
        </p:txBody>
      </p:sp>
      <p:sp>
        <p:nvSpPr>
          <p:cNvPr id="5" name="Rectangle 4"/>
          <p:cNvSpPr/>
          <p:nvPr/>
        </p:nvSpPr>
        <p:spPr>
          <a:xfrm>
            <a:off x="140517" y="4005064"/>
            <a:ext cx="8748972" cy="1440160"/>
          </a:xfrm>
          <a:prstGeom prst="rect">
            <a:avLst/>
          </a:prstGeom>
          <a:solidFill>
            <a:schemeClr val="accent2">
              <a:lumMod val="20000"/>
              <a:lumOff val="80000"/>
            </a:schemeClr>
          </a:solidFill>
          <a:ln>
            <a:solidFill>
              <a:schemeClr val="accent2"/>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l" rtl="0">
              <a:buFont typeface="+mj-lt"/>
              <a:buAutoNum type="arabicPeriod"/>
            </a:pPr>
            <a:endParaRPr lang="en-US" sz="1400" b="1" dirty="0" smtClean="0">
              <a:solidFill>
                <a:schemeClr val="tx1"/>
              </a:solidFill>
            </a:endParaRPr>
          </a:p>
          <a:p>
            <a:pPr marL="342900" indent="-342900" algn="l" rtl="0">
              <a:buFont typeface="+mj-lt"/>
              <a:buAutoNum type="arabicPeriod"/>
            </a:pPr>
            <a:r>
              <a:rPr lang="en-US" sz="1400" b="1" dirty="0" smtClean="0">
                <a:solidFill>
                  <a:schemeClr val="tx1"/>
                </a:solidFill>
              </a:rPr>
              <a:t>Frequency : three times a week are three times more likely to conceive than couples having intercourse once a week. Maximum ‘efficiency’ is probably intercourse at least every alternate day.</a:t>
            </a:r>
          </a:p>
          <a:p>
            <a:pPr marL="342900" indent="-342900" algn="l" rtl="0">
              <a:buFont typeface="+mj-lt"/>
              <a:buAutoNum type="arabicPeriod"/>
            </a:pPr>
            <a:r>
              <a:rPr lang="en-US" sz="1400" b="1" dirty="0" smtClean="0">
                <a:solidFill>
                  <a:schemeClr val="tx1"/>
                </a:solidFill>
              </a:rPr>
              <a:t>Timing :Increased frequency of intercourse should be encouraged in the peri- ovulatory period. </a:t>
            </a:r>
          </a:p>
          <a:p>
            <a:pPr marL="342900" indent="-342900" algn="l" rtl="0">
              <a:buFont typeface="+mj-lt"/>
              <a:buAutoNum type="arabicPeriod"/>
            </a:pPr>
            <a:endParaRPr lang="en-US" sz="1400" b="1" dirty="0">
              <a:solidFill>
                <a:schemeClr val="tx1"/>
              </a:solidFill>
            </a:endParaRPr>
          </a:p>
        </p:txBody>
      </p:sp>
      <p:sp>
        <p:nvSpPr>
          <p:cNvPr id="7" name="Rectangle 6"/>
          <p:cNvSpPr/>
          <p:nvPr/>
        </p:nvSpPr>
        <p:spPr>
          <a:xfrm>
            <a:off x="2609734" y="5517232"/>
            <a:ext cx="6261705" cy="1296144"/>
          </a:xfrm>
          <a:prstGeom prst="rect">
            <a:avLst/>
          </a:prstGeom>
          <a:solidFill>
            <a:schemeClr val="accent2">
              <a:lumMod val="20000"/>
              <a:lumOff val="80000"/>
            </a:schemeClr>
          </a:solidFill>
          <a:ln>
            <a:solidFill>
              <a:schemeClr val="accent2"/>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l" rtl="0">
              <a:buFont typeface="Wingdings" pitchFamily="2" charset="2"/>
              <a:buChar char="v"/>
            </a:pPr>
            <a:r>
              <a:rPr lang="en-US" sz="1400" b="1" dirty="0" smtClean="0">
                <a:solidFill>
                  <a:schemeClr val="tx1"/>
                </a:solidFill>
              </a:rPr>
              <a:t>Eggs are thought to be fertilizable for about 12–24 hours post- ovulation</a:t>
            </a:r>
          </a:p>
          <a:p>
            <a:pPr marL="285750" indent="-285750" algn="l" rtl="0">
              <a:buFont typeface="Wingdings" pitchFamily="2" charset="2"/>
              <a:buChar char="v"/>
            </a:pPr>
            <a:r>
              <a:rPr lang="en-US" sz="1400" b="1" dirty="0" smtClean="0">
                <a:solidFill>
                  <a:schemeClr val="tx1"/>
                </a:solidFill>
              </a:rPr>
              <a:t>sperm can survive in the female reproductive tract for up to 72 hours.</a:t>
            </a:r>
            <a:endParaRPr lang="ar-IQ" sz="1400" b="1" dirty="0">
              <a:solidFill>
                <a:schemeClr val="tx1"/>
              </a:solidFill>
            </a:endParaRPr>
          </a:p>
        </p:txBody>
      </p:sp>
      <p:sp>
        <p:nvSpPr>
          <p:cNvPr id="9" name="Rectangle 8"/>
          <p:cNvSpPr/>
          <p:nvPr/>
        </p:nvSpPr>
        <p:spPr>
          <a:xfrm>
            <a:off x="179512" y="476672"/>
            <a:ext cx="5112568" cy="576064"/>
          </a:xfrm>
          <a:prstGeom prst="rect">
            <a:avLst/>
          </a:prstGeom>
          <a:solidFill>
            <a:schemeClr val="accent2">
              <a:lumMod val="20000"/>
              <a:lumOff val="80000"/>
            </a:schemeClr>
          </a:solidFill>
          <a:ln>
            <a:solidFill>
              <a:schemeClr val="accent2"/>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rPr>
              <a:t>Factors influencing conception: </a:t>
            </a:r>
            <a:endParaRPr lang="en-US" b="1" dirty="0">
              <a:solidFill>
                <a:schemeClr val="tx1"/>
              </a:solidFill>
            </a:endParaRPr>
          </a:p>
        </p:txBody>
      </p:sp>
      <p:sp>
        <p:nvSpPr>
          <p:cNvPr id="10" name="Rectangle 9"/>
          <p:cNvSpPr/>
          <p:nvPr/>
        </p:nvSpPr>
        <p:spPr>
          <a:xfrm>
            <a:off x="159539" y="1196752"/>
            <a:ext cx="8748972" cy="2016224"/>
          </a:xfrm>
          <a:prstGeom prst="rect">
            <a:avLst/>
          </a:prstGeom>
          <a:solidFill>
            <a:schemeClr val="accent2">
              <a:lumMod val="20000"/>
              <a:lumOff val="80000"/>
            </a:schemeClr>
          </a:solidFill>
          <a:ln>
            <a:solidFill>
              <a:schemeClr val="accent2"/>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l" rtl="0">
              <a:buFont typeface="+mj-lt"/>
              <a:buAutoNum type="arabicPeriod"/>
            </a:pPr>
            <a:endParaRPr lang="en-US" sz="1600" b="1" dirty="0" smtClean="0">
              <a:solidFill>
                <a:schemeClr val="tx1"/>
              </a:solidFill>
            </a:endParaRPr>
          </a:p>
          <a:p>
            <a:pPr marL="342900" indent="-342900" algn="l" rtl="0">
              <a:buFont typeface="+mj-lt"/>
              <a:buAutoNum type="arabicPeriod"/>
            </a:pPr>
            <a:r>
              <a:rPr lang="en-US" sz="1600" b="1" dirty="0" smtClean="0">
                <a:solidFill>
                  <a:schemeClr val="tx1"/>
                </a:solidFill>
              </a:rPr>
              <a:t>Maternal &amp; paternal age </a:t>
            </a:r>
          </a:p>
          <a:p>
            <a:pPr marL="342900" indent="-342900" algn="l" rtl="0">
              <a:buFont typeface="+mj-lt"/>
              <a:buAutoNum type="arabicPeriod"/>
            </a:pPr>
            <a:r>
              <a:rPr lang="en-US" sz="1600" b="1" dirty="0" smtClean="0">
                <a:solidFill>
                  <a:schemeClr val="tx1"/>
                </a:solidFill>
              </a:rPr>
              <a:t>Both frequency and timing of sexual intercourse***</a:t>
            </a:r>
          </a:p>
          <a:p>
            <a:pPr marL="342900" indent="-342900" algn="l" rtl="0">
              <a:buFont typeface="+mj-lt"/>
              <a:buAutoNum type="arabicPeriod"/>
            </a:pPr>
            <a:r>
              <a:rPr lang="en-US" sz="1600" b="1" dirty="0" smtClean="0">
                <a:solidFill>
                  <a:schemeClr val="tx1"/>
                </a:solidFill>
              </a:rPr>
              <a:t>Smoking can decrease the quality and quantity of eggs and sperm.</a:t>
            </a:r>
          </a:p>
          <a:p>
            <a:pPr marL="342900" indent="-342900" algn="l" rtl="0">
              <a:buFont typeface="+mj-lt"/>
              <a:buAutoNum type="arabicPeriod"/>
            </a:pPr>
            <a:r>
              <a:rPr lang="en-US" sz="1600" b="1" dirty="0" smtClean="0">
                <a:solidFill>
                  <a:schemeClr val="tx1"/>
                </a:solidFill>
              </a:rPr>
              <a:t>The role of alcohol and caffeine remains controversial ???</a:t>
            </a:r>
          </a:p>
          <a:p>
            <a:pPr marL="342900" indent="-342900" algn="l" rtl="0">
              <a:buFont typeface="+mj-lt"/>
              <a:buAutoNum type="arabicPeriod"/>
            </a:pPr>
            <a:r>
              <a:rPr lang="en-US" sz="1600" b="1" dirty="0" smtClean="0">
                <a:solidFill>
                  <a:schemeClr val="tx1"/>
                </a:solidFill>
              </a:rPr>
              <a:t>Body mass index (BMI) exerts a strong influence on fertility( over &amp; under wt.) of both partner </a:t>
            </a:r>
          </a:p>
          <a:p>
            <a:pPr marL="342900" indent="-342900" algn="l" rtl="0">
              <a:buFont typeface="+mj-lt"/>
              <a:buAutoNum type="arabicPeriod"/>
            </a:pPr>
            <a:r>
              <a:rPr lang="en-US" sz="1600" b="1" dirty="0" smtClean="0">
                <a:solidFill>
                  <a:schemeClr val="tx1"/>
                </a:solidFill>
              </a:rPr>
              <a:t>Stress</a:t>
            </a:r>
          </a:p>
        </p:txBody>
      </p:sp>
      <p:sp>
        <p:nvSpPr>
          <p:cNvPr id="8" name="Rectangle 7"/>
          <p:cNvSpPr/>
          <p:nvPr/>
        </p:nvSpPr>
        <p:spPr>
          <a:xfrm>
            <a:off x="159540" y="5517232"/>
            <a:ext cx="2324228" cy="1296144"/>
          </a:xfrm>
          <a:prstGeom prst="rect">
            <a:avLst/>
          </a:prstGeom>
          <a:solidFill>
            <a:schemeClr val="accent2">
              <a:lumMod val="20000"/>
              <a:lumOff val="80000"/>
            </a:schemeClr>
          </a:solidFill>
          <a:ln>
            <a:solidFill>
              <a:schemeClr val="accent2"/>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ar-IQ" sz="1600" b="1" dirty="0">
              <a:solidFill>
                <a:schemeClr val="tx1"/>
              </a:solidFill>
            </a:endParaRPr>
          </a:p>
        </p:txBody>
      </p:sp>
      <p:sp>
        <p:nvSpPr>
          <p:cNvPr id="2" name="AutoShape 2" descr="ملف:Nuvola apps important blue.svg - ويكيبيديا"/>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650653"/>
            <a:ext cx="1944216" cy="1029302"/>
          </a:xfrm>
          <a:prstGeom prst="rect">
            <a:avLst/>
          </a:prstGeom>
          <a:noFill/>
          <a:ln w="28575">
            <a:solidFill>
              <a:schemeClr val="accent2">
                <a:lumMod val="60000"/>
                <a:lumOff val="40000"/>
              </a:schemeClr>
            </a:solidFill>
            <a:miter lim="800000"/>
            <a:headEnd/>
            <a:tailEnd/>
          </a:ln>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50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7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10"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76672"/>
            <a:ext cx="4896544" cy="864096"/>
          </a:xfrm>
          <a:solidFill>
            <a:schemeClr val="accent2">
              <a:lumMod val="60000"/>
              <a:lumOff val="40000"/>
            </a:schemeClr>
          </a:solidFill>
          <a:effectLst>
            <a:glow rad="63500">
              <a:schemeClr val="accent5">
                <a:satMod val="175000"/>
                <a:alpha val="40000"/>
              </a:schemeClr>
            </a:glow>
          </a:effectLst>
          <a:scene3d>
            <a:camera prst="orthographicFront"/>
            <a:lightRig rig="threePt" dir="t"/>
          </a:scene3d>
          <a:sp3d>
            <a:bevelT/>
          </a:sp3d>
        </p:spPr>
        <p:txBody>
          <a:bodyPr>
            <a:normAutofit/>
          </a:bodyPr>
          <a:lstStyle/>
          <a:p>
            <a:pPr marL="365760" lvl="0" indent="-256032" rtl="0">
              <a:lnSpc>
                <a:spcPct val="115000"/>
              </a:lnSpc>
              <a:spcBef>
                <a:spcPts val="300"/>
              </a:spcBef>
              <a:spcAft>
                <a:spcPts val="1000"/>
              </a:spcAft>
            </a:pPr>
            <a:r>
              <a:rPr lang="en-US" sz="2400" b="1" dirty="0" smtClean="0">
                <a:solidFill>
                  <a:srgbClr val="424456"/>
                </a:solidFill>
              </a:rPr>
              <a:t>When to investigate ? </a:t>
            </a:r>
            <a:endParaRPr lang="en-US" sz="2400" b="1" dirty="0">
              <a:solidFill>
                <a:schemeClr val="tx1"/>
              </a:solidFill>
              <a:effectLst/>
              <a:latin typeface="Calibri"/>
              <a:ea typeface="Calibri"/>
              <a:cs typeface="Arial"/>
            </a:endParaRPr>
          </a:p>
        </p:txBody>
      </p:sp>
      <p:sp>
        <p:nvSpPr>
          <p:cNvPr id="3" name="Content Placeholder 2"/>
          <p:cNvSpPr>
            <a:spLocks noGrp="1"/>
          </p:cNvSpPr>
          <p:nvPr>
            <p:ph idx="1"/>
          </p:nvPr>
        </p:nvSpPr>
        <p:spPr>
          <a:xfrm>
            <a:off x="107504" y="1412776"/>
            <a:ext cx="8856984" cy="5328592"/>
          </a:xfrm>
          <a:solidFill>
            <a:schemeClr val="accent2">
              <a:lumMod val="20000"/>
              <a:lumOff val="80000"/>
            </a:schemeClr>
          </a:solidFill>
          <a:effectLst>
            <a:glow rad="63500">
              <a:schemeClr val="accent5">
                <a:satMod val="175000"/>
                <a:alpha val="40000"/>
              </a:schemeClr>
            </a:glow>
          </a:effectLst>
          <a:scene3d>
            <a:camera prst="orthographicFront"/>
            <a:lightRig rig="threePt" dir="t"/>
          </a:scene3d>
          <a:sp3d>
            <a:bevelT/>
          </a:sp3d>
        </p:spPr>
        <p:txBody>
          <a:bodyPr>
            <a:noAutofit/>
          </a:bodyPr>
          <a:lstStyle/>
          <a:p>
            <a:pPr algn="l" rtl="0">
              <a:spcAft>
                <a:spcPts val="1000"/>
              </a:spcAft>
              <a:buFont typeface="Wingdings" pitchFamily="2" charset="2"/>
              <a:buChar char="q"/>
            </a:pPr>
            <a:r>
              <a:rPr lang="en-US" sz="1600" dirty="0" smtClean="0">
                <a:latin typeface="Calibri" pitchFamily="34" charset="0"/>
                <a:ea typeface="Calibri"/>
                <a:cs typeface="Calibri" pitchFamily="34" charset="0"/>
              </a:rPr>
              <a:t> An </a:t>
            </a:r>
            <a:r>
              <a:rPr lang="en-US" sz="1600" dirty="0">
                <a:latin typeface="Calibri" pitchFamily="34" charset="0"/>
                <a:ea typeface="Calibri"/>
                <a:cs typeface="Calibri" pitchFamily="34" charset="0"/>
              </a:rPr>
              <a:t>infertility evaluation is usually </a:t>
            </a:r>
            <a:r>
              <a:rPr lang="en-US" sz="1600" dirty="0" smtClean="0">
                <a:latin typeface="Calibri" pitchFamily="34" charset="0"/>
                <a:ea typeface="Calibri"/>
                <a:cs typeface="Calibri" pitchFamily="34" charset="0"/>
              </a:rPr>
              <a:t>initiated:</a:t>
            </a:r>
          </a:p>
          <a:p>
            <a:pPr marL="566928" indent="-457200" algn="l" rtl="0">
              <a:spcAft>
                <a:spcPts val="1000"/>
              </a:spcAft>
              <a:buFont typeface="+mj-lt"/>
              <a:buAutoNum type="arabicPeriod"/>
            </a:pPr>
            <a:r>
              <a:rPr lang="en-US" sz="1600" dirty="0" smtClean="0">
                <a:latin typeface="Calibri" pitchFamily="34" charset="0"/>
                <a:ea typeface="Calibri"/>
                <a:cs typeface="Calibri" pitchFamily="34" charset="0"/>
              </a:rPr>
              <a:t> </a:t>
            </a:r>
            <a:r>
              <a:rPr lang="en-US" sz="1600" dirty="0">
                <a:latin typeface="Calibri" pitchFamily="34" charset="0"/>
                <a:ea typeface="Calibri"/>
                <a:cs typeface="Calibri" pitchFamily="34" charset="0"/>
              </a:rPr>
              <a:t>after </a:t>
            </a:r>
            <a:r>
              <a:rPr lang="en-US" sz="1600" u="sng" dirty="0">
                <a:latin typeface="Calibri" pitchFamily="34" charset="0"/>
                <a:ea typeface="Calibri"/>
                <a:cs typeface="Calibri" pitchFamily="34" charset="0"/>
              </a:rPr>
              <a:t>one year </a:t>
            </a:r>
            <a:r>
              <a:rPr lang="en-US" sz="1600" dirty="0">
                <a:latin typeface="Calibri" pitchFamily="34" charset="0"/>
                <a:ea typeface="Calibri"/>
                <a:cs typeface="Calibri" pitchFamily="34" charset="0"/>
              </a:rPr>
              <a:t>of regular unprotected intercourse in women </a:t>
            </a:r>
            <a:r>
              <a:rPr lang="en-US" sz="1600" u="sng" dirty="0">
                <a:latin typeface="Calibri" pitchFamily="34" charset="0"/>
                <a:ea typeface="Calibri"/>
                <a:cs typeface="Calibri" pitchFamily="34" charset="0"/>
              </a:rPr>
              <a:t>under age 35 years </a:t>
            </a:r>
          </a:p>
          <a:p>
            <a:pPr marL="566928" indent="-457200" algn="l" rtl="0">
              <a:spcAft>
                <a:spcPts val="1000"/>
              </a:spcAft>
              <a:buFont typeface="+mj-lt"/>
              <a:buAutoNum type="arabicPeriod"/>
            </a:pPr>
            <a:r>
              <a:rPr lang="en-US" sz="1600" dirty="0" smtClean="0">
                <a:latin typeface="Calibri" pitchFamily="34" charset="0"/>
                <a:ea typeface="Calibri"/>
                <a:cs typeface="Calibri" pitchFamily="34" charset="0"/>
              </a:rPr>
              <a:t>after </a:t>
            </a:r>
            <a:r>
              <a:rPr lang="en-US" sz="1600" u="sng" dirty="0">
                <a:latin typeface="Calibri" pitchFamily="34" charset="0"/>
                <a:ea typeface="Calibri"/>
                <a:cs typeface="Calibri" pitchFamily="34" charset="0"/>
              </a:rPr>
              <a:t>six months </a:t>
            </a:r>
            <a:r>
              <a:rPr lang="en-US" sz="1600" dirty="0">
                <a:latin typeface="Calibri" pitchFamily="34" charset="0"/>
                <a:ea typeface="Calibri"/>
                <a:cs typeface="Calibri" pitchFamily="34" charset="0"/>
              </a:rPr>
              <a:t>of unprotected intercourse in women </a:t>
            </a:r>
            <a:r>
              <a:rPr lang="en-US" sz="1600" u="sng" dirty="0">
                <a:latin typeface="Calibri" pitchFamily="34" charset="0"/>
                <a:ea typeface="Calibri"/>
                <a:cs typeface="Calibri" pitchFamily="34" charset="0"/>
              </a:rPr>
              <a:t>age 35 years and older</a:t>
            </a:r>
            <a:r>
              <a:rPr lang="en-US" sz="1600" u="sng" dirty="0" smtClean="0">
                <a:latin typeface="Calibri" pitchFamily="34" charset="0"/>
                <a:ea typeface="Calibri"/>
                <a:cs typeface="Calibri" pitchFamily="34" charset="0"/>
              </a:rPr>
              <a:t>.</a:t>
            </a:r>
          </a:p>
          <a:p>
            <a:pPr lvl="0" algn="l" rtl="0">
              <a:spcAft>
                <a:spcPts val="1000"/>
              </a:spcAft>
              <a:buClr>
                <a:srgbClr val="A04DA3"/>
              </a:buClr>
              <a:buFont typeface="Wingdings" pitchFamily="2" charset="2"/>
              <a:buChar char="Ø"/>
            </a:pPr>
            <a:r>
              <a:rPr lang="en-US" sz="1600" dirty="0">
                <a:solidFill>
                  <a:prstClr val="black"/>
                </a:solidFill>
                <a:latin typeface="Calibri" pitchFamily="34" charset="0"/>
                <a:ea typeface="Calibri"/>
                <a:cs typeface="Calibri" pitchFamily="34" charset="0"/>
              </a:rPr>
              <a:t>The evaluation may be initiated sooner in women with:</a:t>
            </a:r>
          </a:p>
          <a:p>
            <a:pPr marL="452628" lvl="0" indent="-342900" algn="l" rtl="0">
              <a:spcAft>
                <a:spcPts val="1000"/>
              </a:spcAft>
              <a:buClr>
                <a:srgbClr val="A04DA3"/>
              </a:buClr>
              <a:buAutoNum type="arabicPeriod"/>
            </a:pPr>
            <a:r>
              <a:rPr lang="en-US" sz="1600" dirty="0" smtClean="0">
                <a:solidFill>
                  <a:prstClr val="black"/>
                </a:solidFill>
                <a:latin typeface="Calibri" pitchFamily="34" charset="0"/>
                <a:ea typeface="Calibri"/>
                <a:cs typeface="Calibri" pitchFamily="34" charset="0"/>
              </a:rPr>
              <a:t>Irregular </a:t>
            </a:r>
            <a:r>
              <a:rPr lang="en-US" sz="1600" dirty="0">
                <a:solidFill>
                  <a:prstClr val="black"/>
                </a:solidFill>
                <a:latin typeface="Calibri" pitchFamily="34" charset="0"/>
                <a:ea typeface="Calibri"/>
                <a:cs typeface="Calibri" pitchFamily="34" charset="0"/>
              </a:rPr>
              <a:t>menstrual cycles (oligomenorrhoea or </a:t>
            </a:r>
            <a:r>
              <a:rPr lang="en-US" sz="1600" dirty="0" smtClean="0">
                <a:solidFill>
                  <a:prstClr val="black"/>
                </a:solidFill>
                <a:latin typeface="Calibri" pitchFamily="34" charset="0"/>
                <a:ea typeface="Calibri"/>
                <a:cs typeface="Calibri" pitchFamily="34" charset="0"/>
              </a:rPr>
              <a:t>amenorrhea)</a:t>
            </a:r>
          </a:p>
          <a:p>
            <a:pPr marL="452628" lvl="0" indent="-342900" algn="l" rtl="0">
              <a:spcAft>
                <a:spcPts val="1000"/>
              </a:spcAft>
              <a:buClr>
                <a:srgbClr val="A04DA3"/>
              </a:buClr>
              <a:buAutoNum type="arabicPeriod"/>
            </a:pPr>
            <a:r>
              <a:rPr lang="en-US" sz="1600" dirty="0" smtClean="0">
                <a:solidFill>
                  <a:prstClr val="black"/>
                </a:solidFill>
                <a:latin typeface="Calibri" pitchFamily="34" charset="0"/>
                <a:ea typeface="Calibri"/>
                <a:cs typeface="Calibri" pitchFamily="34" charset="0"/>
              </a:rPr>
              <a:t>known </a:t>
            </a:r>
            <a:r>
              <a:rPr lang="en-US" sz="1600" dirty="0">
                <a:solidFill>
                  <a:prstClr val="black"/>
                </a:solidFill>
                <a:latin typeface="Calibri" pitchFamily="34" charset="0"/>
                <a:ea typeface="Calibri"/>
                <a:cs typeface="Calibri" pitchFamily="34" charset="0"/>
              </a:rPr>
              <a:t>risk factors for infertility such as </a:t>
            </a:r>
          </a:p>
          <a:p>
            <a:pPr lvl="0" algn="l" rtl="0">
              <a:spcAft>
                <a:spcPts val="1000"/>
              </a:spcAft>
              <a:buClr>
                <a:srgbClr val="A04DA3"/>
              </a:buClr>
              <a:buFont typeface="Courier New" pitchFamily="49" charset="0"/>
              <a:buChar char="o"/>
            </a:pPr>
            <a:r>
              <a:rPr lang="en-US" sz="1600" dirty="0">
                <a:solidFill>
                  <a:prstClr val="black"/>
                </a:solidFill>
                <a:latin typeface="Calibri" pitchFamily="34" charset="0"/>
                <a:ea typeface="Calibri"/>
                <a:cs typeface="Calibri" pitchFamily="34" charset="0"/>
              </a:rPr>
              <a:t>Endometriosis</a:t>
            </a:r>
          </a:p>
          <a:p>
            <a:pPr lvl="0" algn="l" rtl="0">
              <a:spcAft>
                <a:spcPts val="1000"/>
              </a:spcAft>
              <a:buClr>
                <a:srgbClr val="A04DA3"/>
              </a:buClr>
              <a:buFont typeface="Courier New" pitchFamily="49" charset="0"/>
              <a:buChar char="o"/>
            </a:pPr>
            <a:r>
              <a:rPr lang="en-US" sz="1600" dirty="0">
                <a:solidFill>
                  <a:prstClr val="black"/>
                </a:solidFill>
                <a:latin typeface="Calibri" pitchFamily="34" charset="0"/>
                <a:ea typeface="Calibri"/>
                <a:cs typeface="Calibri" pitchFamily="34" charset="0"/>
              </a:rPr>
              <a:t>History of Pelvic inflammatory disease (PID)</a:t>
            </a:r>
          </a:p>
          <a:p>
            <a:pPr lvl="0" algn="l" rtl="0">
              <a:spcAft>
                <a:spcPts val="1000"/>
              </a:spcAft>
              <a:buClr>
                <a:srgbClr val="A04DA3"/>
              </a:buClr>
              <a:buFont typeface="Courier New" pitchFamily="49" charset="0"/>
              <a:buChar char="o"/>
            </a:pPr>
            <a:r>
              <a:rPr lang="en-US" sz="1600" dirty="0">
                <a:solidFill>
                  <a:prstClr val="black"/>
                </a:solidFill>
                <a:latin typeface="Calibri" pitchFamily="34" charset="0"/>
                <a:ea typeface="Calibri"/>
                <a:cs typeface="Calibri" pitchFamily="34" charset="0"/>
              </a:rPr>
              <a:t>Reproductive tract malformations.</a:t>
            </a:r>
          </a:p>
          <a:p>
            <a:pPr lvl="0" algn="l" rtl="0">
              <a:spcAft>
                <a:spcPts val="1000"/>
              </a:spcAft>
              <a:buClr>
                <a:srgbClr val="A04DA3"/>
              </a:buClr>
              <a:buFont typeface="Courier New" pitchFamily="49" charset="0"/>
              <a:buChar char="o"/>
            </a:pPr>
            <a:r>
              <a:rPr lang="en-US" sz="1600" dirty="0">
                <a:solidFill>
                  <a:prstClr val="black"/>
                </a:solidFill>
                <a:latin typeface="Calibri" pitchFamily="34" charset="0"/>
                <a:ea typeface="Calibri"/>
                <a:cs typeface="Calibri" pitchFamily="34" charset="0"/>
              </a:rPr>
              <a:t>Women with low ovarian reserve </a:t>
            </a:r>
          </a:p>
          <a:p>
            <a:pPr lvl="0" algn="l" rtl="0">
              <a:spcAft>
                <a:spcPts val="1000"/>
              </a:spcAft>
              <a:buClr>
                <a:srgbClr val="A04DA3"/>
              </a:buClr>
              <a:buFont typeface="Courier New" pitchFamily="49" charset="0"/>
              <a:buChar char="o"/>
            </a:pPr>
            <a:r>
              <a:rPr lang="en-US" sz="1600" dirty="0">
                <a:solidFill>
                  <a:prstClr val="black"/>
                </a:solidFill>
                <a:latin typeface="Calibri" pitchFamily="34" charset="0"/>
                <a:ea typeface="Calibri"/>
                <a:cs typeface="Calibri" pitchFamily="34" charset="0"/>
              </a:rPr>
              <a:t>known male factor subfertility</a:t>
            </a:r>
          </a:p>
          <a:p>
            <a:pPr lvl="0" algn="l" rtl="0">
              <a:spcAft>
                <a:spcPts val="1000"/>
              </a:spcAft>
              <a:buClr>
                <a:srgbClr val="A04DA3"/>
              </a:buClr>
              <a:buFont typeface="Courier New" pitchFamily="49" charset="0"/>
              <a:buChar char="o"/>
            </a:pPr>
            <a:r>
              <a:rPr lang="en-US" sz="1600" dirty="0">
                <a:solidFill>
                  <a:prstClr val="black"/>
                </a:solidFill>
                <a:latin typeface="Calibri" pitchFamily="34" charset="0"/>
                <a:ea typeface="Calibri"/>
                <a:cs typeface="Calibri" pitchFamily="34" charset="0"/>
              </a:rPr>
              <a:t>Pre-treatments for cancer in women and men at reproductive age or have fertility concerns. </a:t>
            </a:r>
          </a:p>
          <a:p>
            <a:pPr marL="566928" indent="-457200" algn="l" rtl="0">
              <a:spcAft>
                <a:spcPts val="1000"/>
              </a:spcAft>
              <a:buFont typeface="+mj-lt"/>
              <a:buAutoNum type="arabicPeriod"/>
            </a:pPr>
            <a:endParaRPr lang="en-US" sz="1600" u="sng" dirty="0" smtClean="0">
              <a:latin typeface="Calibri" pitchFamily="34" charset="0"/>
              <a:ea typeface="Calibri"/>
              <a:cs typeface="Calibri" pitchFamily="34" charset="0"/>
            </a:endParaRPr>
          </a:p>
        </p:txBody>
      </p:sp>
    </p:spTree>
    <p:extLst>
      <p:ext uri="{BB962C8B-B14F-4D97-AF65-F5344CB8AC3E}">
        <p14:creationId xmlns:p14="http://schemas.microsoft.com/office/powerpoint/2010/main" val="86457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8280920" cy="864096"/>
          </a:xfrm>
          <a:solidFill>
            <a:schemeClr val="accent2">
              <a:lumMod val="60000"/>
              <a:lumOff val="40000"/>
            </a:schemeClr>
          </a:solidFill>
          <a:effectLst>
            <a:glow rad="63500">
              <a:schemeClr val="accent5">
                <a:satMod val="175000"/>
                <a:alpha val="40000"/>
              </a:schemeClr>
            </a:glow>
          </a:effectLst>
          <a:scene3d>
            <a:camera prst="orthographicFront"/>
            <a:lightRig rig="threePt" dir="t"/>
          </a:scene3d>
          <a:sp3d>
            <a:bevelT/>
          </a:sp3d>
        </p:spPr>
        <p:txBody>
          <a:bodyPr>
            <a:normAutofit/>
          </a:bodyPr>
          <a:lstStyle/>
          <a:p>
            <a:pPr marL="365760" lvl="0" indent="-256032" rtl="0">
              <a:lnSpc>
                <a:spcPct val="115000"/>
              </a:lnSpc>
              <a:spcBef>
                <a:spcPts val="300"/>
              </a:spcBef>
              <a:spcAft>
                <a:spcPts val="1000"/>
              </a:spcAft>
            </a:pPr>
            <a:r>
              <a:rPr lang="en-US" sz="2400" b="1" dirty="0" smtClean="0">
                <a:solidFill>
                  <a:srgbClr val="424456"/>
                </a:solidFill>
              </a:rPr>
              <a:t>When to Investigate ?</a:t>
            </a:r>
            <a:endParaRPr lang="en-US" sz="2400" b="1" dirty="0">
              <a:solidFill>
                <a:schemeClr val="tx1"/>
              </a:solidFill>
              <a:effectLst/>
              <a:latin typeface="Calibri"/>
              <a:ea typeface="Calibri"/>
              <a:cs typeface="Arial"/>
            </a:endParaRPr>
          </a:p>
        </p:txBody>
      </p:sp>
      <p:sp>
        <p:nvSpPr>
          <p:cNvPr id="3" name="Content Placeholder 2"/>
          <p:cNvSpPr>
            <a:spLocks noGrp="1"/>
          </p:cNvSpPr>
          <p:nvPr>
            <p:ph idx="1"/>
          </p:nvPr>
        </p:nvSpPr>
        <p:spPr>
          <a:xfrm>
            <a:off x="323528" y="1700808"/>
            <a:ext cx="8291264" cy="4968552"/>
          </a:xfrm>
          <a:solidFill>
            <a:schemeClr val="accent2">
              <a:lumMod val="20000"/>
              <a:lumOff val="80000"/>
            </a:schemeClr>
          </a:solidFill>
          <a:effectLst>
            <a:glow rad="63500">
              <a:schemeClr val="accent5">
                <a:satMod val="175000"/>
                <a:alpha val="40000"/>
              </a:schemeClr>
            </a:glow>
          </a:effectLst>
          <a:scene3d>
            <a:camera prst="orthographicFront"/>
            <a:lightRig rig="threePt" dir="t"/>
          </a:scene3d>
          <a:sp3d>
            <a:bevelT/>
          </a:sp3d>
        </p:spPr>
        <p:txBody>
          <a:bodyPr>
            <a:normAutofit fontScale="77500" lnSpcReduction="20000"/>
          </a:bodyPr>
          <a:lstStyle/>
          <a:p>
            <a:pPr algn="l" rtl="0">
              <a:lnSpc>
                <a:spcPct val="115000"/>
              </a:lnSpc>
              <a:spcAft>
                <a:spcPts val="1000"/>
              </a:spcAft>
              <a:buFont typeface="Wingdings" pitchFamily="2" charset="2"/>
              <a:buChar char="q"/>
            </a:pPr>
            <a:r>
              <a:rPr lang="en-US" sz="2400" b="1" dirty="0" smtClean="0">
                <a:latin typeface="Times New Roman"/>
                <a:ea typeface="Calibri"/>
                <a:cs typeface="Arial"/>
              </a:rPr>
              <a:t> An </a:t>
            </a:r>
            <a:r>
              <a:rPr lang="en-US" sz="2400" b="1" dirty="0">
                <a:latin typeface="Times New Roman"/>
                <a:ea typeface="Calibri"/>
                <a:cs typeface="Arial"/>
              </a:rPr>
              <a:t>infertility evaluation is usually </a:t>
            </a:r>
            <a:r>
              <a:rPr lang="en-US" sz="2400" b="1" dirty="0" smtClean="0">
                <a:latin typeface="Times New Roman"/>
                <a:ea typeface="Calibri"/>
                <a:cs typeface="Arial"/>
              </a:rPr>
              <a:t>initiated:</a:t>
            </a:r>
          </a:p>
          <a:p>
            <a:pPr marL="566928" indent="-457200" algn="l" rtl="0">
              <a:lnSpc>
                <a:spcPct val="115000"/>
              </a:lnSpc>
              <a:spcAft>
                <a:spcPts val="1000"/>
              </a:spcAft>
              <a:buFont typeface="+mj-lt"/>
              <a:buAutoNum type="arabicPeriod"/>
            </a:pPr>
            <a:r>
              <a:rPr lang="en-US" sz="2400" b="1" dirty="0" smtClean="0">
                <a:latin typeface="Times New Roman"/>
                <a:ea typeface="Calibri"/>
                <a:cs typeface="Arial"/>
              </a:rPr>
              <a:t> </a:t>
            </a:r>
            <a:r>
              <a:rPr lang="en-US" sz="2400" b="1" dirty="0">
                <a:latin typeface="Times New Roman"/>
                <a:ea typeface="Calibri"/>
                <a:cs typeface="Arial"/>
              </a:rPr>
              <a:t>after </a:t>
            </a:r>
            <a:r>
              <a:rPr lang="en-US" sz="2400" b="1" u="sng" dirty="0">
                <a:latin typeface="Times New Roman"/>
                <a:ea typeface="Calibri"/>
                <a:cs typeface="Arial"/>
              </a:rPr>
              <a:t>one year </a:t>
            </a:r>
            <a:r>
              <a:rPr lang="en-US" sz="2400" b="1" dirty="0">
                <a:latin typeface="Times New Roman"/>
                <a:ea typeface="Calibri"/>
                <a:cs typeface="Arial"/>
              </a:rPr>
              <a:t>of regular unprotected intercourse in women </a:t>
            </a:r>
            <a:r>
              <a:rPr lang="en-US" sz="2400" b="1" u="sng" dirty="0">
                <a:latin typeface="Times New Roman"/>
                <a:ea typeface="Calibri"/>
                <a:cs typeface="Arial"/>
              </a:rPr>
              <a:t>under age 35 years </a:t>
            </a:r>
          </a:p>
          <a:p>
            <a:pPr marL="566928" indent="-457200" algn="l" rtl="0">
              <a:lnSpc>
                <a:spcPct val="115000"/>
              </a:lnSpc>
              <a:spcAft>
                <a:spcPts val="1000"/>
              </a:spcAft>
              <a:buFont typeface="+mj-lt"/>
              <a:buAutoNum type="arabicPeriod"/>
            </a:pPr>
            <a:r>
              <a:rPr lang="en-US" sz="2400" b="1" dirty="0" smtClean="0">
                <a:latin typeface="Times New Roman"/>
                <a:ea typeface="Calibri"/>
                <a:cs typeface="Arial"/>
              </a:rPr>
              <a:t>after </a:t>
            </a:r>
            <a:r>
              <a:rPr lang="en-US" sz="2400" b="1" u="sng" dirty="0">
                <a:latin typeface="Times New Roman"/>
                <a:ea typeface="Calibri"/>
                <a:cs typeface="Arial"/>
              </a:rPr>
              <a:t>six months </a:t>
            </a:r>
            <a:r>
              <a:rPr lang="en-US" sz="2400" b="1" dirty="0">
                <a:latin typeface="Times New Roman"/>
                <a:ea typeface="Calibri"/>
                <a:cs typeface="Arial"/>
              </a:rPr>
              <a:t>of unprotected intercourse in women </a:t>
            </a:r>
            <a:r>
              <a:rPr lang="en-US" sz="2400" b="1" u="sng" dirty="0">
                <a:latin typeface="Times New Roman"/>
                <a:ea typeface="Calibri"/>
                <a:cs typeface="Arial"/>
              </a:rPr>
              <a:t>age 35 years and older</a:t>
            </a:r>
            <a:r>
              <a:rPr lang="en-US" sz="2400" b="1" u="sng" dirty="0" smtClean="0">
                <a:latin typeface="Times New Roman"/>
                <a:ea typeface="Calibri"/>
                <a:cs typeface="Arial"/>
              </a:rPr>
              <a:t>.</a:t>
            </a:r>
          </a:p>
          <a:p>
            <a:pPr algn="l" rtl="0">
              <a:lnSpc>
                <a:spcPct val="115000"/>
              </a:lnSpc>
              <a:spcAft>
                <a:spcPts val="1000"/>
              </a:spcAft>
              <a:buFont typeface="Wingdings" pitchFamily="2" charset="2"/>
              <a:buChar char="q"/>
            </a:pPr>
            <a:r>
              <a:rPr lang="en-US" sz="2400" b="1" dirty="0">
                <a:latin typeface="Times New Roman"/>
                <a:ea typeface="Calibri"/>
                <a:cs typeface="Arial"/>
              </a:rPr>
              <a:t>T</a:t>
            </a:r>
            <a:r>
              <a:rPr lang="en-US" sz="2400" b="1" dirty="0" smtClean="0">
                <a:latin typeface="Times New Roman"/>
                <a:ea typeface="Calibri"/>
                <a:cs typeface="Arial"/>
              </a:rPr>
              <a:t>he </a:t>
            </a:r>
            <a:r>
              <a:rPr lang="en-US" sz="2400" b="1" dirty="0">
                <a:latin typeface="Times New Roman"/>
                <a:ea typeface="Calibri"/>
                <a:cs typeface="Arial"/>
              </a:rPr>
              <a:t>evaluation may be initiated </a:t>
            </a:r>
            <a:r>
              <a:rPr lang="en-US" sz="2400" b="1" u="sng" dirty="0">
                <a:latin typeface="Times New Roman"/>
                <a:ea typeface="Calibri"/>
                <a:cs typeface="Arial"/>
              </a:rPr>
              <a:t>sooner</a:t>
            </a:r>
            <a:r>
              <a:rPr lang="en-US" sz="2400" b="1" dirty="0">
                <a:latin typeface="Times New Roman"/>
                <a:ea typeface="Calibri"/>
                <a:cs typeface="Arial"/>
              </a:rPr>
              <a:t> in women with </a:t>
            </a:r>
            <a:endParaRPr lang="en-US" sz="2400" b="1" dirty="0" smtClean="0">
              <a:latin typeface="Times New Roman"/>
              <a:ea typeface="Calibri"/>
              <a:cs typeface="Arial"/>
            </a:endParaRPr>
          </a:p>
          <a:p>
            <a:pPr algn="l" rtl="0">
              <a:lnSpc>
                <a:spcPct val="115000"/>
              </a:lnSpc>
              <a:spcAft>
                <a:spcPts val="1000"/>
              </a:spcAft>
              <a:buFont typeface="Courier New" pitchFamily="49" charset="0"/>
              <a:buChar char="o"/>
            </a:pPr>
            <a:r>
              <a:rPr lang="en-US" sz="2400" b="1" dirty="0" smtClean="0">
                <a:latin typeface="Times New Roman"/>
                <a:ea typeface="Calibri"/>
                <a:cs typeface="Arial"/>
              </a:rPr>
              <a:t>MC abnormalities : amenorrhoea</a:t>
            </a:r>
            <a:r>
              <a:rPr lang="en-US" sz="2400" b="1" dirty="0">
                <a:latin typeface="Times New Roman"/>
                <a:ea typeface="Calibri"/>
                <a:cs typeface="Arial"/>
              </a:rPr>
              <a:t>, oligomenorrhoea</a:t>
            </a:r>
          </a:p>
          <a:p>
            <a:pPr algn="l" rtl="0">
              <a:lnSpc>
                <a:spcPct val="115000"/>
              </a:lnSpc>
              <a:spcAft>
                <a:spcPts val="1000"/>
              </a:spcAft>
              <a:buFont typeface="Courier New" pitchFamily="49" charset="0"/>
              <a:buChar char="o"/>
            </a:pPr>
            <a:r>
              <a:rPr lang="en-US" sz="2400" b="1" dirty="0" smtClean="0">
                <a:latin typeface="Times New Roman"/>
                <a:ea typeface="Calibri"/>
                <a:cs typeface="Arial"/>
              </a:rPr>
              <a:t>women </a:t>
            </a:r>
            <a:r>
              <a:rPr lang="en-US" sz="2400" b="1" dirty="0">
                <a:latin typeface="Times New Roman"/>
                <a:ea typeface="Calibri"/>
                <a:cs typeface="Arial"/>
              </a:rPr>
              <a:t>with low ovarian reserve </a:t>
            </a:r>
          </a:p>
          <a:p>
            <a:pPr algn="l" rtl="0">
              <a:lnSpc>
                <a:spcPct val="115000"/>
              </a:lnSpc>
              <a:spcAft>
                <a:spcPts val="1000"/>
              </a:spcAft>
              <a:buFont typeface="Courier New" pitchFamily="49" charset="0"/>
              <a:buChar char="o"/>
            </a:pPr>
            <a:r>
              <a:rPr lang="en-US" sz="2400" b="1" dirty="0">
                <a:latin typeface="Times New Roman"/>
                <a:ea typeface="Calibri"/>
                <a:cs typeface="Arial"/>
              </a:rPr>
              <a:t> known male factor </a:t>
            </a:r>
            <a:r>
              <a:rPr lang="en-US" sz="2400" b="1" dirty="0" smtClean="0">
                <a:latin typeface="Times New Roman"/>
                <a:ea typeface="Calibri"/>
                <a:cs typeface="Arial"/>
              </a:rPr>
              <a:t>subfertility </a:t>
            </a:r>
            <a:endParaRPr lang="en-US" sz="2400" b="1" dirty="0">
              <a:latin typeface="Times New Roman"/>
              <a:ea typeface="Calibri"/>
              <a:cs typeface="Arial"/>
            </a:endParaRPr>
          </a:p>
          <a:p>
            <a:pPr algn="l" rtl="0">
              <a:lnSpc>
                <a:spcPct val="115000"/>
              </a:lnSpc>
              <a:spcAft>
                <a:spcPts val="1000"/>
              </a:spcAft>
              <a:buFont typeface="Courier New" pitchFamily="49" charset="0"/>
              <a:buChar char="o"/>
            </a:pPr>
            <a:r>
              <a:rPr lang="en-US" sz="2400" b="1" dirty="0" smtClean="0">
                <a:latin typeface="Times New Roman"/>
                <a:ea typeface="Calibri"/>
                <a:cs typeface="Arial"/>
              </a:rPr>
              <a:t> endometriosis</a:t>
            </a:r>
            <a:endParaRPr lang="en-US" sz="2400" b="1" dirty="0">
              <a:latin typeface="Times New Roman"/>
              <a:ea typeface="Calibri"/>
              <a:cs typeface="Arial"/>
            </a:endParaRPr>
          </a:p>
          <a:p>
            <a:pPr algn="l" rtl="0">
              <a:lnSpc>
                <a:spcPct val="115000"/>
              </a:lnSpc>
              <a:spcAft>
                <a:spcPts val="1000"/>
              </a:spcAft>
              <a:buFont typeface="Courier New" pitchFamily="49" charset="0"/>
              <a:buChar char="o"/>
            </a:pPr>
            <a:r>
              <a:rPr lang="en-US" sz="2400" b="1" dirty="0" smtClean="0">
                <a:latin typeface="Times New Roman"/>
                <a:ea typeface="Calibri"/>
                <a:cs typeface="Arial"/>
              </a:rPr>
              <a:t> </a:t>
            </a:r>
            <a:r>
              <a:rPr lang="en-US" sz="2400" b="1" dirty="0">
                <a:latin typeface="Times New Roman"/>
                <a:ea typeface="Calibri"/>
                <a:cs typeface="Arial"/>
              </a:rPr>
              <a:t>history of pelvic inflammatory </a:t>
            </a:r>
            <a:r>
              <a:rPr lang="en-US" sz="2400" b="1" dirty="0" smtClean="0">
                <a:latin typeface="Times New Roman"/>
                <a:ea typeface="Calibri"/>
                <a:cs typeface="Arial"/>
              </a:rPr>
              <a:t>disease (PID).</a:t>
            </a:r>
            <a:endParaRPr lang="en-US" sz="2400" b="1" dirty="0">
              <a:latin typeface="Times New Roman"/>
              <a:ea typeface="Calibri"/>
              <a:cs typeface="Arial"/>
            </a:endParaRPr>
          </a:p>
          <a:p>
            <a:pPr algn="l" rtl="0">
              <a:lnSpc>
                <a:spcPct val="115000"/>
              </a:lnSpc>
              <a:spcAft>
                <a:spcPts val="1000"/>
              </a:spcAft>
              <a:buFont typeface="Courier New" pitchFamily="49" charset="0"/>
              <a:buChar char="o"/>
            </a:pPr>
            <a:r>
              <a:rPr lang="en-US" sz="2400" b="1" dirty="0" smtClean="0">
                <a:latin typeface="Times New Roman"/>
                <a:ea typeface="Calibri"/>
                <a:cs typeface="Arial"/>
              </a:rPr>
              <a:t> </a:t>
            </a:r>
            <a:r>
              <a:rPr lang="en-US" sz="2400" b="1" dirty="0">
                <a:latin typeface="Times New Roman"/>
                <a:ea typeface="Calibri"/>
                <a:cs typeface="Arial"/>
              </a:rPr>
              <a:t>reproductive tract malformations.</a:t>
            </a:r>
          </a:p>
        </p:txBody>
      </p:sp>
      <p:sp>
        <p:nvSpPr>
          <p:cNvPr id="4" name="Rounded Rectangle 3"/>
          <p:cNvSpPr/>
          <p:nvPr/>
        </p:nvSpPr>
        <p:spPr>
          <a:xfrm>
            <a:off x="323528" y="3933056"/>
            <a:ext cx="8280920" cy="936104"/>
          </a:xfrm>
          <a:prstGeom prst="roundRect">
            <a:avLst/>
          </a:prstGeom>
          <a:noFill/>
          <a:ln w="38100">
            <a:solidFill>
              <a:srgbClr val="FF0000"/>
            </a:solidFill>
          </a:ln>
          <a:effectLst>
            <a:glow rad="101600">
              <a:schemeClr val="accent4">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prstClr val="white"/>
              </a:solidFill>
            </a:endParaRPr>
          </a:p>
        </p:txBody>
      </p:sp>
      <p:sp>
        <p:nvSpPr>
          <p:cNvPr id="5" name="Cloud 4"/>
          <p:cNvSpPr/>
          <p:nvPr/>
        </p:nvSpPr>
        <p:spPr>
          <a:xfrm>
            <a:off x="6516216" y="3429000"/>
            <a:ext cx="2088232" cy="1296144"/>
          </a:xfrm>
          <a:prstGeom prst="cloud">
            <a:avLst/>
          </a:prstGeom>
          <a:solidFill>
            <a:schemeClr val="accent2">
              <a:lumMod val="60000"/>
              <a:lumOff val="40000"/>
            </a:schemeClr>
          </a:solidFill>
          <a:ln w="38100">
            <a:solidFill>
              <a:srgbClr val="FF0000"/>
            </a:solidFill>
          </a:ln>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rPr>
              <a:t>Ovarian causes</a:t>
            </a:r>
            <a:endParaRPr lang="ar-IQ" b="1" dirty="0">
              <a:solidFill>
                <a:schemeClr val="tx1"/>
              </a:solidFill>
            </a:endParaRPr>
          </a:p>
        </p:txBody>
      </p:sp>
      <p:sp>
        <p:nvSpPr>
          <p:cNvPr id="6" name="Rounded Rectangle 5"/>
          <p:cNvSpPr/>
          <p:nvPr/>
        </p:nvSpPr>
        <p:spPr>
          <a:xfrm>
            <a:off x="319199" y="4882541"/>
            <a:ext cx="8280920" cy="468052"/>
          </a:xfrm>
          <a:prstGeom prst="roundRect">
            <a:avLst/>
          </a:prstGeom>
          <a:noFill/>
          <a:ln w="38100">
            <a:solidFill>
              <a:srgbClr val="FF0000"/>
            </a:solidFill>
          </a:ln>
          <a:effectLst>
            <a:glow rad="101600">
              <a:schemeClr val="accent4">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prstClr val="white"/>
              </a:solidFill>
            </a:endParaRPr>
          </a:p>
        </p:txBody>
      </p:sp>
      <p:sp>
        <p:nvSpPr>
          <p:cNvPr id="9" name="Rounded Rectangle 8"/>
          <p:cNvSpPr/>
          <p:nvPr/>
        </p:nvSpPr>
        <p:spPr>
          <a:xfrm>
            <a:off x="319199" y="5356676"/>
            <a:ext cx="8280920" cy="1312684"/>
          </a:xfrm>
          <a:prstGeom prst="roundRect">
            <a:avLst/>
          </a:prstGeom>
          <a:noFill/>
          <a:ln w="38100">
            <a:solidFill>
              <a:srgbClr val="FF0000"/>
            </a:solidFill>
          </a:ln>
          <a:effectLst>
            <a:glow rad="101600">
              <a:schemeClr val="accent4">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prstClr val="white"/>
              </a:solidFill>
            </a:endParaRPr>
          </a:p>
        </p:txBody>
      </p:sp>
      <p:sp>
        <p:nvSpPr>
          <p:cNvPr id="10" name="Cloud 9"/>
          <p:cNvSpPr/>
          <p:nvPr/>
        </p:nvSpPr>
        <p:spPr>
          <a:xfrm>
            <a:off x="6448537" y="4468495"/>
            <a:ext cx="2227919" cy="1296144"/>
          </a:xfrm>
          <a:prstGeom prst="cloud">
            <a:avLst/>
          </a:prstGeom>
          <a:solidFill>
            <a:schemeClr val="accent2">
              <a:lumMod val="60000"/>
              <a:lumOff val="40000"/>
            </a:schemeClr>
          </a:solidFill>
          <a:ln w="38100">
            <a:solidFill>
              <a:srgbClr val="FF0000"/>
            </a:solidFill>
          </a:ln>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rPr>
              <a:t>Male cause</a:t>
            </a:r>
            <a:endParaRPr lang="ar-IQ" b="1" dirty="0">
              <a:solidFill>
                <a:schemeClr val="tx1"/>
              </a:solidFill>
            </a:endParaRPr>
          </a:p>
        </p:txBody>
      </p:sp>
      <p:sp>
        <p:nvSpPr>
          <p:cNvPr id="11" name="Cloud 10"/>
          <p:cNvSpPr/>
          <p:nvPr/>
        </p:nvSpPr>
        <p:spPr>
          <a:xfrm>
            <a:off x="6501984" y="5517232"/>
            <a:ext cx="2246480" cy="1143858"/>
          </a:xfrm>
          <a:prstGeom prst="cloud">
            <a:avLst/>
          </a:prstGeom>
          <a:solidFill>
            <a:schemeClr val="accent2">
              <a:lumMod val="60000"/>
              <a:lumOff val="40000"/>
            </a:schemeClr>
          </a:solidFill>
          <a:ln w="38100">
            <a:solidFill>
              <a:srgbClr val="FF0000"/>
            </a:solidFill>
          </a:ln>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rPr>
              <a:t>Tubal &amp; Uterine causes</a:t>
            </a:r>
            <a:endParaRPr lang="ar-IQ" b="1" dirty="0">
              <a:solidFill>
                <a:schemeClr val="tx1"/>
              </a:solidFill>
            </a:endParaRPr>
          </a:p>
        </p:txBody>
      </p:sp>
    </p:spTree>
    <p:extLst>
      <p:ext uri="{BB962C8B-B14F-4D97-AF65-F5344CB8AC3E}">
        <p14:creationId xmlns:p14="http://schemas.microsoft.com/office/powerpoint/2010/main" val="58785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27265</TotalTime>
  <Words>3527</Words>
  <Application>Microsoft Office PowerPoint</Application>
  <PresentationFormat>On-screen Show (4:3)</PresentationFormat>
  <Paragraphs>622</Paragraphs>
  <Slides>63</Slides>
  <Notes>1</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Urban</vt:lpstr>
      <vt:lpstr>Infertility  </vt:lpstr>
      <vt:lpstr>Objectives </vt:lpstr>
      <vt:lpstr>Infertility - Definition</vt:lpstr>
      <vt:lpstr>PowerPoint Presentation</vt:lpstr>
      <vt:lpstr>Types of subfertility </vt:lpstr>
      <vt:lpstr> Natural conception </vt:lpstr>
      <vt:lpstr>PowerPoint Presentation</vt:lpstr>
      <vt:lpstr>When to investigate ? </vt:lpstr>
      <vt:lpstr>When to Investigate ?</vt:lpstr>
      <vt:lpstr>Causes of subfertility</vt:lpstr>
      <vt:lpstr>Causes of subfertility </vt:lpstr>
      <vt:lpstr>How to Evaluate ? </vt:lpstr>
      <vt:lpstr>How to Evaluate ? </vt:lpstr>
      <vt:lpstr> History </vt:lpstr>
      <vt:lpstr> History </vt:lpstr>
      <vt:lpstr> History </vt:lpstr>
      <vt:lpstr>Examination</vt:lpstr>
      <vt:lpstr>Investigations</vt:lpstr>
      <vt:lpstr>Female subfertility</vt:lpstr>
      <vt:lpstr>ovulatory causes </vt:lpstr>
      <vt:lpstr>Ovulatory causes </vt:lpstr>
      <vt:lpstr>Female subfertility</vt:lpstr>
      <vt:lpstr>PowerPoint Presentation</vt:lpstr>
      <vt:lpstr>Female subfertility</vt:lpstr>
      <vt:lpstr>Female subfertility</vt:lpstr>
      <vt:lpstr>Female subfertility</vt:lpstr>
      <vt:lpstr>Investigations</vt:lpstr>
      <vt:lpstr>Female Investigations</vt:lpstr>
      <vt:lpstr>Female Investigations</vt:lpstr>
      <vt:lpstr>Female Investigations</vt:lpstr>
      <vt:lpstr>Female Investigations</vt:lpstr>
      <vt:lpstr>HSG</vt:lpstr>
      <vt:lpstr>HSG</vt:lpstr>
      <vt:lpstr>HSG</vt:lpstr>
      <vt:lpstr>HSG</vt:lpstr>
      <vt:lpstr>SIS</vt:lpstr>
      <vt:lpstr>SIS</vt:lpstr>
      <vt:lpstr>Indications &amp; Contraindication of SIS </vt:lpstr>
      <vt:lpstr>Laparoscopy </vt:lpstr>
      <vt:lpstr>How to Evaluate ? </vt:lpstr>
      <vt:lpstr>Causes of subfertility</vt:lpstr>
      <vt:lpstr>History and examination</vt:lpstr>
      <vt:lpstr>Investigations</vt:lpstr>
      <vt:lpstr>Male  investigations</vt:lpstr>
      <vt:lpstr>Male  investigations</vt:lpstr>
      <vt:lpstr>Male  investigations</vt:lpstr>
      <vt:lpstr>Male  investigations</vt:lpstr>
      <vt:lpstr>Male  investigations</vt:lpstr>
      <vt:lpstr>Male  investigations</vt:lpstr>
      <vt:lpstr>PowerPoint Presentation</vt:lpstr>
      <vt:lpstr>Male  investigations</vt:lpstr>
      <vt:lpstr> Management </vt:lpstr>
      <vt:lpstr>Summary of the medical and surgical management of subfertility</vt:lpstr>
      <vt:lpstr>PowerPoint Presentation</vt:lpstr>
      <vt:lpstr>PowerPoint Presentation</vt:lpstr>
      <vt:lpstr>PowerPoint Presentation</vt:lpstr>
      <vt:lpstr>PowerPoint Presentation</vt:lpstr>
      <vt:lpstr> Treatment of Anovulatory causes of infertility according to WHO classification  </vt:lpstr>
      <vt:lpstr>IUI</vt:lpstr>
      <vt:lpstr>Indications of IUI </vt:lpstr>
      <vt:lpstr> IUI </vt:lpstr>
      <vt:lpstr> Surgical treatment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Subfertility</dc:title>
  <dc:creator>Rev.1</dc:creator>
  <cp:lastModifiedBy>Rev.1</cp:lastModifiedBy>
  <cp:revision>142</cp:revision>
  <dcterms:created xsi:type="dcterms:W3CDTF">2021-09-27T11:24:48Z</dcterms:created>
  <dcterms:modified xsi:type="dcterms:W3CDTF">2023-01-11T21:37:30Z</dcterms:modified>
</cp:coreProperties>
</file>