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400" r:id="rId3"/>
    <p:sldId id="407" r:id="rId4"/>
    <p:sldId id="482" r:id="rId5"/>
    <p:sldId id="406" r:id="rId6"/>
    <p:sldId id="261" r:id="rId7"/>
    <p:sldId id="401" r:id="rId8"/>
    <p:sldId id="403" r:id="rId9"/>
    <p:sldId id="404" r:id="rId10"/>
    <p:sldId id="402" r:id="rId11"/>
    <p:sldId id="405" r:id="rId12"/>
    <p:sldId id="408" r:id="rId13"/>
    <p:sldId id="409" r:id="rId14"/>
    <p:sldId id="410" r:id="rId15"/>
    <p:sldId id="376" r:id="rId16"/>
    <p:sldId id="377" r:id="rId17"/>
    <p:sldId id="378" r:id="rId18"/>
    <p:sldId id="380" r:id="rId19"/>
    <p:sldId id="415" r:id="rId20"/>
    <p:sldId id="429" r:id="rId21"/>
    <p:sldId id="431" r:id="rId22"/>
    <p:sldId id="432" r:id="rId23"/>
    <p:sldId id="375" r:id="rId24"/>
    <p:sldId id="416" r:id="rId25"/>
    <p:sldId id="421" r:id="rId26"/>
    <p:sldId id="450" r:id="rId27"/>
    <p:sldId id="451" r:id="rId28"/>
    <p:sldId id="452" r:id="rId29"/>
    <p:sldId id="422" r:id="rId30"/>
    <p:sldId id="423" r:id="rId31"/>
    <p:sldId id="417" r:id="rId32"/>
    <p:sldId id="425" r:id="rId33"/>
    <p:sldId id="418" r:id="rId34"/>
    <p:sldId id="424" r:id="rId35"/>
    <p:sldId id="430" r:id="rId36"/>
    <p:sldId id="426" r:id="rId37"/>
    <p:sldId id="427" r:id="rId38"/>
    <p:sldId id="428" r:id="rId39"/>
    <p:sldId id="438" r:id="rId40"/>
    <p:sldId id="436" r:id="rId41"/>
    <p:sldId id="440" r:id="rId42"/>
    <p:sldId id="441" r:id="rId43"/>
    <p:sldId id="437" r:id="rId44"/>
    <p:sldId id="442" r:id="rId45"/>
    <p:sldId id="443" r:id="rId46"/>
    <p:sldId id="444" r:id="rId47"/>
    <p:sldId id="445" r:id="rId48"/>
    <p:sldId id="446" r:id="rId49"/>
    <p:sldId id="439" r:id="rId50"/>
    <p:sldId id="447" r:id="rId51"/>
    <p:sldId id="448" r:id="rId52"/>
    <p:sldId id="449" r:id="rId53"/>
    <p:sldId id="453" r:id="rId54"/>
    <p:sldId id="454" r:id="rId55"/>
    <p:sldId id="455" r:id="rId56"/>
    <p:sldId id="456" r:id="rId57"/>
    <p:sldId id="457" r:id="rId58"/>
    <p:sldId id="458" r:id="rId59"/>
    <p:sldId id="459" r:id="rId60"/>
    <p:sldId id="460" r:id="rId61"/>
    <p:sldId id="465" r:id="rId62"/>
    <p:sldId id="461" r:id="rId63"/>
    <p:sldId id="466" r:id="rId64"/>
    <p:sldId id="467" r:id="rId65"/>
    <p:sldId id="468" r:id="rId66"/>
    <p:sldId id="469" r:id="rId67"/>
    <p:sldId id="470" r:id="rId68"/>
    <p:sldId id="471" r:id="rId69"/>
    <p:sldId id="472" r:id="rId70"/>
    <p:sldId id="473" r:id="rId71"/>
    <p:sldId id="478" r:id="rId72"/>
    <p:sldId id="474" r:id="rId73"/>
    <p:sldId id="477" r:id="rId74"/>
    <p:sldId id="475" r:id="rId75"/>
    <p:sldId id="476" r:id="rId76"/>
    <p:sldId id="480" r:id="rId77"/>
    <p:sldId id="481" r:id="rId78"/>
    <p:sldId id="360" r:id="rId7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656"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A780F0C-AA42-46C8-9455-0683A41A38B2}" type="datetimeFigureOut">
              <a:rPr lang="ar-IQ" smtClean="0"/>
              <a:t>20/06/1444</a:t>
            </a:fld>
            <a:endParaRPr lang="ar-IQ"/>
          </a:p>
        </p:txBody>
      </p:sp>
      <p:sp>
        <p:nvSpPr>
          <p:cNvPr id="17" name="Footer Placeholder 16"/>
          <p:cNvSpPr>
            <a:spLocks noGrp="1"/>
          </p:cNvSpPr>
          <p:nvPr>
            <p:ph type="ftr" sz="quarter" idx="11"/>
          </p:nvPr>
        </p:nvSpPr>
        <p:spPr>
          <a:xfrm>
            <a:off x="5410200" y="4205288"/>
            <a:ext cx="1295400" cy="457200"/>
          </a:xfrm>
        </p:spPr>
        <p:txBody>
          <a:bodyPr/>
          <a:lstStyle/>
          <a:p>
            <a:endParaRPr lang="ar-IQ"/>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F7352F0-1983-4FB2-9801-BECA0BAE29E2}"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780F0C-AA42-46C8-9455-0683A41A38B2}" type="datetimeFigureOut">
              <a:rPr lang="ar-IQ" smtClean="0"/>
              <a:t>20/06/1444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A780F0C-AA42-46C8-9455-0683A41A38B2}" type="datetimeFigureOut">
              <a:rPr lang="ar-IQ" smtClean="0"/>
              <a:t>20/06/1444</a:t>
            </a:fld>
            <a:endParaRPr lang="ar-IQ"/>
          </a:p>
        </p:txBody>
      </p:sp>
      <p:sp>
        <p:nvSpPr>
          <p:cNvPr id="27" name="Slide Number Placeholder 26"/>
          <p:cNvSpPr>
            <a:spLocks noGrp="1"/>
          </p:cNvSpPr>
          <p:nvPr>
            <p:ph type="sldNum" sz="quarter" idx="11"/>
          </p:nvPr>
        </p:nvSpPr>
        <p:spPr/>
        <p:txBody>
          <a:bodyPr rtlCol="0"/>
          <a:lstStyle/>
          <a:p>
            <a:fld id="{9F7352F0-1983-4FB2-9801-BECA0BAE29E2}" type="slidenum">
              <a:rPr lang="ar-IQ" smtClean="0"/>
              <a:t>‹#›</a:t>
            </a:fld>
            <a:endParaRPr lang="ar-IQ"/>
          </a:p>
        </p:txBody>
      </p:sp>
      <p:sp>
        <p:nvSpPr>
          <p:cNvPr id="28" name="Footer Placeholder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A780F0C-AA42-46C8-9455-0683A41A38B2}" type="datetimeFigureOut">
              <a:rPr lang="ar-IQ" smtClean="0"/>
              <a:t>20/06/1444</a:t>
            </a:fld>
            <a:endParaRPr lang="ar-IQ"/>
          </a:p>
        </p:txBody>
      </p:sp>
      <p:sp>
        <p:nvSpPr>
          <p:cNvPr id="4" name="Footer Placeholder 3"/>
          <p:cNvSpPr>
            <a:spLocks noGrp="1"/>
          </p:cNvSpPr>
          <p:nvPr>
            <p:ph type="ftr" sz="quarter" idx="11"/>
          </p:nvPr>
        </p:nvSpPr>
        <p:spPr>
          <a:xfrm>
            <a:off x="5257800" y="612648"/>
            <a:ext cx="1325880" cy="457200"/>
          </a:xfrm>
        </p:spPr>
        <p:txBody>
          <a:bodyPr/>
          <a:lstStyle/>
          <a:p>
            <a:endParaRPr lang="ar-IQ"/>
          </a:p>
        </p:txBody>
      </p:sp>
      <p:sp>
        <p:nvSpPr>
          <p:cNvPr id="5" name="Slide Number Placeholder 4"/>
          <p:cNvSpPr>
            <a:spLocks noGrp="1"/>
          </p:cNvSpPr>
          <p:nvPr>
            <p:ph type="sldNum" sz="quarter" idx="12"/>
          </p:nvPr>
        </p:nvSpPr>
        <p:spPr>
          <a:xfrm>
            <a:off x="8174736" y="2272"/>
            <a:ext cx="762000" cy="365760"/>
          </a:xfrm>
        </p:spPr>
        <p:txBody>
          <a:bodyPr/>
          <a:lstStyle/>
          <a:p>
            <a:fld id="{9F7352F0-1983-4FB2-9801-BECA0BAE29E2}"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80F0C-AA42-46C8-9455-0683A41A38B2}" type="datetimeFigureOut">
              <a:rPr lang="ar-IQ" smtClean="0"/>
              <a:t>20/06/1444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780F0C-AA42-46C8-9455-0683A41A38B2}" type="datetimeFigureOut">
              <a:rPr lang="ar-IQ" smtClean="0"/>
              <a:t>20/06/1444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7352F0-1983-4FB2-9801-BECA0BAE29E2}"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A780F0C-AA42-46C8-9455-0683A41A38B2}" type="datetimeFigureOut">
              <a:rPr lang="ar-IQ" smtClean="0"/>
              <a:t>20/06/1444</a:t>
            </a:fld>
            <a:endParaRPr lang="ar-IQ"/>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F7352F0-1983-4FB2-9801-BECA0BAE29E2}"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Basic Evaluation of Woman with </a:t>
            </a:r>
            <a:r>
              <a:rPr lang="en-US" sz="3200" dirty="0"/>
              <a:t>I</a:t>
            </a:r>
            <a:r>
              <a:rPr lang="en-US" sz="3200" dirty="0" smtClean="0"/>
              <a:t>nfertility  </a:t>
            </a:r>
            <a:br>
              <a:rPr lang="en-US" sz="3200" dirty="0" smtClean="0"/>
            </a:br>
            <a:endParaRPr lang="ar-IQ" sz="3200" dirty="0"/>
          </a:p>
        </p:txBody>
      </p:sp>
      <p:sp>
        <p:nvSpPr>
          <p:cNvPr id="4" name="Subtitle 2"/>
          <p:cNvSpPr>
            <a:spLocks noGrp="1"/>
          </p:cNvSpPr>
          <p:nvPr>
            <p:ph type="subTitle" idx="1"/>
          </p:nvPr>
        </p:nvSpPr>
        <p:spPr>
          <a:xfrm>
            <a:off x="107504" y="4005064"/>
            <a:ext cx="5112568" cy="2736304"/>
          </a:xfrm>
          <a:solidFill>
            <a:schemeClr val="accent2">
              <a:lumMod val="20000"/>
              <a:lumOff val="80000"/>
            </a:schemeClr>
          </a:solidFill>
          <a:ln>
            <a:solidFill>
              <a:schemeClr val="accent1"/>
            </a:solidFill>
          </a:ln>
          <a:effectLst>
            <a:glow rad="139700">
              <a:schemeClr val="accent2">
                <a:satMod val="175000"/>
                <a:alpha val="40000"/>
              </a:schemeClr>
            </a:glow>
          </a:effectLst>
          <a:scene3d>
            <a:camera prst="orthographicFront"/>
            <a:lightRig rig="threePt" dir="t"/>
          </a:scene3d>
          <a:sp3d>
            <a:bevelT prst="angle"/>
          </a:sp3d>
        </p:spPr>
        <p:txBody>
          <a:bodyPr>
            <a:normAutofit/>
          </a:bodyPr>
          <a:lstStyle/>
          <a:p>
            <a:pPr rtl="0"/>
            <a:endParaRPr lang="en-US" sz="1600" dirty="0" smtClean="0"/>
          </a:p>
          <a:p>
            <a:pPr algn="ctr" rtl="0"/>
            <a:endParaRPr lang="en-US" sz="1600" dirty="0" smtClean="0"/>
          </a:p>
          <a:p>
            <a:pPr algn="ctr" rtl="0"/>
            <a:endParaRPr lang="en-US" sz="1600" dirty="0"/>
          </a:p>
          <a:p>
            <a:pPr algn="ctr" rtl="0"/>
            <a:r>
              <a:rPr lang="en-US" sz="1600" dirty="0" smtClean="0"/>
              <a:t>Prof.Fadia J Alizzi</a:t>
            </a:r>
          </a:p>
          <a:p>
            <a:pPr algn="ctr" rtl="0"/>
            <a:r>
              <a:rPr lang="en-US" sz="1600" dirty="0" smtClean="0"/>
              <a:t>Consultant OBG &amp; Reproductive Medicine</a:t>
            </a:r>
          </a:p>
          <a:p>
            <a:pPr algn="ctr" rtl="0"/>
            <a:r>
              <a:rPr lang="en-US" sz="1600" dirty="0" smtClean="0"/>
              <a:t>Al-Mustansiriyia Medical College / Al-Yarmouk Teaching Hospital </a:t>
            </a:r>
          </a:p>
          <a:p>
            <a:endParaRPr lang="ar-IQ" sz="1600" dirty="0"/>
          </a:p>
        </p:txBody>
      </p:sp>
    </p:spTree>
    <p:extLst>
      <p:ext uri="{BB962C8B-B14F-4D97-AF65-F5344CB8AC3E}">
        <p14:creationId xmlns:p14="http://schemas.microsoft.com/office/powerpoint/2010/main" val="1423880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r>
              <a:rPr lang="en-US" sz="2400" b="1" dirty="0"/>
              <a:t>Causes of subfertility</a:t>
            </a:r>
            <a:endParaRPr lang="ar-IQ" sz="2400" b="1" dirty="0"/>
          </a:p>
        </p:txBody>
      </p:sp>
      <p:sp>
        <p:nvSpPr>
          <p:cNvPr id="3" name="Content Placeholder 2"/>
          <p:cNvSpPr>
            <a:spLocks noGrp="1"/>
          </p:cNvSpPr>
          <p:nvPr>
            <p:ph idx="1"/>
          </p:nvPr>
        </p:nvSpPr>
        <p:spPr>
          <a:xfrm>
            <a:off x="107504" y="1438807"/>
            <a:ext cx="892899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600" dirty="0"/>
              <a:t>	</a:t>
            </a:r>
            <a:endParaRPr lang="en-US" sz="1600" dirty="0" smtClean="0"/>
          </a:p>
          <a:p>
            <a:pPr marL="109728" indent="0" algn="l" rtl="0">
              <a:lnSpc>
                <a:spcPct val="115000"/>
              </a:lnSpc>
              <a:spcAft>
                <a:spcPts val="1000"/>
              </a:spcAft>
              <a:buNone/>
            </a:pPr>
            <a:endParaRPr lang="ar-IQ" sz="1600" dirty="0"/>
          </a:p>
        </p:txBody>
      </p:sp>
      <p:sp>
        <p:nvSpPr>
          <p:cNvPr id="4" name="Isosceles Triangle 3"/>
          <p:cNvSpPr/>
          <p:nvPr/>
        </p:nvSpPr>
        <p:spPr>
          <a:xfrm>
            <a:off x="1547664" y="2564904"/>
            <a:ext cx="6120680" cy="3096344"/>
          </a:xfrm>
          <a:prstGeom prst="triangle">
            <a:avLst/>
          </a:prstGeom>
          <a:solidFill>
            <a:schemeClr val="accent2">
              <a:lumMod val="40000"/>
              <a:lumOff val="6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Both male &amp; female </a:t>
            </a:r>
          </a:p>
          <a:p>
            <a:pPr algn="ctr"/>
            <a:r>
              <a:rPr lang="en-US" b="1" dirty="0" smtClean="0">
                <a:solidFill>
                  <a:schemeClr val="tx1"/>
                </a:solidFill>
              </a:rPr>
              <a:t>&amp;</a:t>
            </a:r>
          </a:p>
          <a:p>
            <a:pPr algn="ctr"/>
            <a:r>
              <a:rPr lang="en-US" b="1" dirty="0" smtClean="0">
                <a:solidFill>
                  <a:schemeClr val="tx1"/>
                </a:solidFill>
              </a:rPr>
              <a:t>Unexplained infertility</a:t>
            </a:r>
          </a:p>
          <a:p>
            <a:pPr algn="ctr"/>
            <a:endParaRPr lang="en-US" b="1" dirty="0">
              <a:solidFill>
                <a:schemeClr val="tx1"/>
              </a:solidFill>
            </a:endParaRPr>
          </a:p>
          <a:p>
            <a:pPr algn="ctr"/>
            <a:r>
              <a:rPr lang="en-US" b="1" dirty="0" smtClean="0">
                <a:solidFill>
                  <a:schemeClr val="tx1"/>
                </a:solidFill>
              </a:rPr>
              <a:t> </a:t>
            </a:r>
            <a:endParaRPr lang="ar-IQ" b="1" dirty="0">
              <a:solidFill>
                <a:schemeClr val="tx1"/>
              </a:solidFill>
            </a:endParaRPr>
          </a:p>
        </p:txBody>
      </p:sp>
      <p:sp>
        <p:nvSpPr>
          <p:cNvPr id="5" name="TextBox 4"/>
          <p:cNvSpPr txBox="1"/>
          <p:nvPr/>
        </p:nvSpPr>
        <p:spPr>
          <a:xfrm>
            <a:off x="998342" y="3501008"/>
            <a:ext cx="1986442" cy="369332"/>
          </a:xfrm>
          <a:prstGeom prst="rect">
            <a:avLst/>
          </a:prstGeom>
          <a:noFill/>
        </p:spPr>
        <p:txBody>
          <a:bodyPr wrap="none" rtlCol="1">
            <a:spAutoFit/>
          </a:bodyPr>
          <a:lstStyle/>
          <a:p>
            <a:r>
              <a:rPr lang="en-US" b="1" dirty="0" smtClean="0"/>
              <a:t>Ovarian causes</a:t>
            </a:r>
            <a:endParaRPr lang="ar-IQ" b="1" dirty="0"/>
          </a:p>
        </p:txBody>
      </p:sp>
      <p:sp>
        <p:nvSpPr>
          <p:cNvPr id="6" name="TextBox 5"/>
          <p:cNvSpPr txBox="1"/>
          <p:nvPr/>
        </p:nvSpPr>
        <p:spPr>
          <a:xfrm>
            <a:off x="5759266" y="3429000"/>
            <a:ext cx="3039615" cy="369332"/>
          </a:xfrm>
          <a:prstGeom prst="rect">
            <a:avLst/>
          </a:prstGeom>
          <a:noFill/>
        </p:spPr>
        <p:txBody>
          <a:bodyPr wrap="none" rtlCol="1">
            <a:spAutoFit/>
          </a:bodyPr>
          <a:lstStyle/>
          <a:p>
            <a:r>
              <a:rPr lang="en-US" b="1" dirty="0" smtClean="0"/>
              <a:t>  Tubal &amp; Uterine causes</a:t>
            </a:r>
            <a:endParaRPr lang="ar-IQ" b="1" dirty="0"/>
          </a:p>
        </p:txBody>
      </p:sp>
      <p:sp>
        <p:nvSpPr>
          <p:cNvPr id="13" name="TextBox 12"/>
          <p:cNvSpPr txBox="1"/>
          <p:nvPr/>
        </p:nvSpPr>
        <p:spPr>
          <a:xfrm>
            <a:off x="4032425" y="6021288"/>
            <a:ext cx="1495922" cy="369332"/>
          </a:xfrm>
          <a:prstGeom prst="rect">
            <a:avLst/>
          </a:prstGeom>
          <a:noFill/>
        </p:spPr>
        <p:txBody>
          <a:bodyPr wrap="none" rtlCol="1">
            <a:spAutoFit/>
          </a:bodyPr>
          <a:lstStyle/>
          <a:p>
            <a:r>
              <a:rPr lang="en-US" b="1" dirty="0" smtClean="0"/>
              <a:t>Male cause</a:t>
            </a:r>
            <a:endParaRPr lang="ar-IQ" b="1" dirty="0"/>
          </a:p>
        </p:txBody>
      </p:sp>
      <p:pic>
        <p:nvPicPr>
          <p:cNvPr id="2050" name="Picture 2" descr="Free Remember Cliparts, Download Free Remember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253" y="1060953"/>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40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a:t>Causes of </a:t>
            </a:r>
            <a:r>
              <a:rPr lang="en-US" sz="2400" b="1" dirty="0" smtClean="0"/>
              <a:t>subfertility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600" dirty="0"/>
              <a:t>	</a:t>
            </a:r>
            <a:endParaRPr lang="en-US" sz="1600" dirty="0" smtClean="0"/>
          </a:p>
          <a:p>
            <a:pPr marL="109728" indent="0" algn="l" rtl="0">
              <a:lnSpc>
                <a:spcPct val="115000"/>
              </a:lnSpc>
              <a:spcAft>
                <a:spcPts val="1000"/>
              </a:spcAft>
              <a:buNone/>
            </a:pPr>
            <a:endParaRPr lang="ar-IQ" sz="1600" dirty="0"/>
          </a:p>
        </p:txBody>
      </p:sp>
      <p:graphicFrame>
        <p:nvGraphicFramePr>
          <p:cNvPr id="7" name="Table 6"/>
          <p:cNvGraphicFramePr>
            <a:graphicFrameLocks noGrp="1"/>
          </p:cNvGraphicFramePr>
          <p:nvPr>
            <p:extLst>
              <p:ext uri="{D42A27DB-BD31-4B8C-83A1-F6EECF244321}">
                <p14:modId xmlns:p14="http://schemas.microsoft.com/office/powerpoint/2010/main" val="1767627488"/>
              </p:ext>
            </p:extLst>
          </p:nvPr>
        </p:nvGraphicFramePr>
        <p:xfrm>
          <a:off x="269177" y="2060848"/>
          <a:ext cx="3654751" cy="4392489"/>
        </p:xfrm>
        <a:graphic>
          <a:graphicData uri="http://schemas.openxmlformats.org/drawingml/2006/table">
            <a:tbl>
              <a:tblPr rtl="1" firstRow="1" bandRow="1">
                <a:tableStyleId>{5C22544A-7EE6-4342-B048-85BDC9FD1C3A}</a:tableStyleId>
              </a:tblPr>
              <a:tblGrid>
                <a:gridCol w="776121"/>
                <a:gridCol w="2878630"/>
              </a:tblGrid>
              <a:tr h="682216">
                <a:tc>
                  <a:txBody>
                    <a:bodyPr/>
                    <a:lstStyle/>
                    <a:p>
                      <a:pPr algn="l" rtl="0"/>
                      <a:r>
                        <a:rPr lang="en-US" dirty="0" smtClean="0"/>
                        <a:t>%</a:t>
                      </a:r>
                      <a:endParaRPr lang="ar-IQ" dirty="0"/>
                    </a:p>
                  </a:txBody>
                  <a:tcPr/>
                </a:tc>
                <a:tc>
                  <a:txBody>
                    <a:bodyPr/>
                    <a:lstStyle/>
                    <a:p>
                      <a:pPr algn="l" rtl="0"/>
                      <a:r>
                        <a:rPr lang="en-US" dirty="0" smtClean="0"/>
                        <a:t>Causes </a:t>
                      </a:r>
                      <a:endParaRPr lang="ar-IQ" dirty="0"/>
                    </a:p>
                  </a:txBody>
                  <a:tcPr/>
                </a:tc>
              </a:tr>
              <a:tr h="501913">
                <a:tc>
                  <a:txBody>
                    <a:bodyPr/>
                    <a:lstStyle/>
                    <a:p>
                      <a:pPr algn="l" rtl="0"/>
                      <a:r>
                        <a:rPr lang="en-US" dirty="0" smtClean="0"/>
                        <a:t>25</a:t>
                      </a:r>
                      <a:endParaRPr lang="ar-IQ" dirty="0"/>
                    </a:p>
                  </a:txBody>
                  <a:tcPr/>
                </a:tc>
                <a:tc>
                  <a:txBody>
                    <a:bodyPr/>
                    <a:lstStyle/>
                    <a:p>
                      <a:pPr algn="l" rtl="0"/>
                      <a:r>
                        <a:rPr lang="en-US" dirty="0" smtClean="0"/>
                        <a:t>Ovulatory disorders</a:t>
                      </a:r>
                      <a:endParaRPr lang="ar-IQ" dirty="0"/>
                    </a:p>
                  </a:txBody>
                  <a:tcPr/>
                </a:tc>
              </a:tr>
              <a:tr h="400981">
                <a:tc>
                  <a:txBody>
                    <a:bodyPr/>
                    <a:lstStyle/>
                    <a:p>
                      <a:pPr algn="l" rtl="0"/>
                      <a:r>
                        <a:rPr lang="en-US" dirty="0" smtClean="0"/>
                        <a:t>15</a:t>
                      </a:r>
                      <a:endParaRPr lang="ar-IQ" dirty="0"/>
                    </a:p>
                  </a:txBody>
                  <a:tcPr/>
                </a:tc>
                <a:tc>
                  <a:txBody>
                    <a:bodyPr/>
                    <a:lstStyle/>
                    <a:p>
                      <a:pPr algn="l" rtl="0"/>
                      <a:r>
                        <a:rPr lang="en-US" dirty="0" smtClean="0"/>
                        <a:t>Endometriosis</a:t>
                      </a:r>
                      <a:endParaRPr lang="ar-IQ" dirty="0"/>
                    </a:p>
                  </a:txBody>
                  <a:tcPr/>
                </a:tc>
              </a:tr>
              <a:tr h="467381">
                <a:tc>
                  <a:txBody>
                    <a:bodyPr/>
                    <a:lstStyle/>
                    <a:p>
                      <a:pPr algn="l" rtl="0"/>
                      <a:r>
                        <a:rPr lang="en-US" dirty="0" smtClean="0"/>
                        <a:t>12</a:t>
                      </a:r>
                      <a:endParaRPr lang="ar-IQ" dirty="0"/>
                    </a:p>
                  </a:txBody>
                  <a:tcPr/>
                </a:tc>
                <a:tc>
                  <a:txBody>
                    <a:bodyPr/>
                    <a:lstStyle/>
                    <a:p>
                      <a:pPr algn="l" rtl="0"/>
                      <a:r>
                        <a:rPr lang="en-US" dirty="0" smtClean="0"/>
                        <a:t>Pelvic adhesions</a:t>
                      </a:r>
                      <a:endParaRPr lang="ar-IQ" dirty="0"/>
                    </a:p>
                  </a:txBody>
                  <a:tcPr/>
                </a:tc>
              </a:tr>
              <a:tr h="473652">
                <a:tc>
                  <a:txBody>
                    <a:bodyPr/>
                    <a:lstStyle/>
                    <a:p>
                      <a:pPr algn="l" rtl="0"/>
                      <a:r>
                        <a:rPr lang="en-US" dirty="0" smtClean="0"/>
                        <a:t>11</a:t>
                      </a:r>
                      <a:endParaRPr lang="ar-IQ" dirty="0"/>
                    </a:p>
                  </a:txBody>
                  <a:tcPr/>
                </a:tc>
                <a:tc>
                  <a:txBody>
                    <a:bodyPr/>
                    <a:lstStyle/>
                    <a:p>
                      <a:pPr algn="l" rtl="0"/>
                      <a:r>
                        <a:rPr lang="en-US" dirty="0" smtClean="0"/>
                        <a:t>Tubal blockage </a:t>
                      </a:r>
                      <a:endParaRPr lang="ar-IQ" dirty="0"/>
                    </a:p>
                  </a:txBody>
                  <a:tcPr/>
                </a:tc>
              </a:tr>
              <a:tr h="710478">
                <a:tc>
                  <a:txBody>
                    <a:bodyPr/>
                    <a:lstStyle/>
                    <a:p>
                      <a:pPr algn="l" rtl="0"/>
                      <a:r>
                        <a:rPr lang="en-US" dirty="0" smtClean="0"/>
                        <a:t>11</a:t>
                      </a:r>
                      <a:endParaRPr lang="ar-IQ" dirty="0"/>
                    </a:p>
                  </a:txBody>
                  <a:tcPr/>
                </a:tc>
                <a:tc>
                  <a:txBody>
                    <a:bodyPr/>
                    <a:lstStyle/>
                    <a:p>
                      <a:pPr algn="l" rtl="0"/>
                      <a:r>
                        <a:rPr lang="en-US" dirty="0" smtClean="0"/>
                        <a:t>Other tubal abnormalities </a:t>
                      </a:r>
                      <a:endParaRPr lang="ar-IQ" dirty="0"/>
                    </a:p>
                  </a:txBody>
                  <a:tcPr/>
                </a:tc>
              </a:tr>
              <a:tr h="473652">
                <a:tc>
                  <a:txBody>
                    <a:bodyPr/>
                    <a:lstStyle/>
                    <a:p>
                      <a:pPr algn="l" rtl="0"/>
                      <a:r>
                        <a:rPr lang="en-US" dirty="0" smtClean="0"/>
                        <a:t>7</a:t>
                      </a:r>
                      <a:endParaRPr lang="ar-IQ" dirty="0"/>
                    </a:p>
                  </a:txBody>
                  <a:tcPr/>
                </a:tc>
                <a:tc>
                  <a:txBody>
                    <a:bodyPr/>
                    <a:lstStyle/>
                    <a:p>
                      <a:pPr algn="l" rtl="0"/>
                      <a:r>
                        <a:rPr lang="en-US" dirty="0" smtClean="0"/>
                        <a:t>Hyperprolactinaemia</a:t>
                      </a:r>
                      <a:endParaRPr lang="ar-IQ" dirty="0"/>
                    </a:p>
                  </a:txBody>
                  <a:tcPr/>
                </a:tc>
              </a:tr>
              <a:tr h="682216">
                <a:tc>
                  <a:txBody>
                    <a:bodyPr/>
                    <a:lstStyle/>
                    <a:p>
                      <a:pPr algn="l" rtl="0"/>
                      <a:r>
                        <a:rPr lang="en-US" dirty="0" smtClean="0"/>
                        <a:t>8</a:t>
                      </a:r>
                      <a:endParaRPr lang="ar-IQ" dirty="0"/>
                    </a:p>
                  </a:txBody>
                  <a:tcPr/>
                </a:tc>
                <a:tc>
                  <a:txBody>
                    <a:bodyPr/>
                    <a:lstStyle/>
                    <a:p>
                      <a:pPr algn="l" rtl="0"/>
                      <a:r>
                        <a:rPr lang="en-US" dirty="0" smtClean="0"/>
                        <a:t>Male Factors </a:t>
                      </a:r>
                      <a:endParaRPr lang="ar-IQ" dirty="0"/>
                    </a:p>
                  </a:txBody>
                  <a:tcPr/>
                </a:tc>
              </a:tr>
            </a:tbl>
          </a:graphicData>
        </a:graphic>
      </p:graphicFrame>
      <p:sp>
        <p:nvSpPr>
          <p:cNvPr id="8" name="Explosion 2 7"/>
          <p:cNvSpPr/>
          <p:nvPr/>
        </p:nvSpPr>
        <p:spPr>
          <a:xfrm>
            <a:off x="179512" y="1141894"/>
            <a:ext cx="1872208" cy="91440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prstClr val="white"/>
                </a:solidFill>
              </a:rPr>
              <a:t>WHO</a:t>
            </a:r>
            <a:endParaRPr lang="ar-IQ" sz="1600" dirty="0">
              <a:solidFill>
                <a:prstClr val="white"/>
              </a:solidFill>
            </a:endParaRPr>
          </a:p>
        </p:txBody>
      </p:sp>
      <p:sp>
        <p:nvSpPr>
          <p:cNvPr id="10" name="Explosion 2 9"/>
          <p:cNvSpPr/>
          <p:nvPr/>
        </p:nvSpPr>
        <p:spPr>
          <a:xfrm>
            <a:off x="3635896" y="1141895"/>
            <a:ext cx="2041376" cy="914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prstClr val="white"/>
                </a:solidFill>
              </a:rPr>
              <a:t>UK</a:t>
            </a:r>
            <a:endParaRPr lang="ar-IQ" sz="1600" dirty="0">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478574682"/>
              </p:ext>
            </p:extLst>
          </p:nvPr>
        </p:nvGraphicFramePr>
        <p:xfrm>
          <a:off x="4165104" y="2060848"/>
          <a:ext cx="4536506" cy="4370926"/>
        </p:xfrm>
        <a:graphic>
          <a:graphicData uri="http://schemas.openxmlformats.org/drawingml/2006/table">
            <a:tbl>
              <a:tblPr rtl="1" firstRow="1" bandRow="1">
                <a:tableStyleId>{5C22544A-7EE6-4342-B048-85BDC9FD1C3A}</a:tableStyleId>
              </a:tblPr>
              <a:tblGrid>
                <a:gridCol w="1452648"/>
                <a:gridCol w="1199188"/>
                <a:gridCol w="1884670"/>
              </a:tblGrid>
              <a:tr h="913084">
                <a:tc>
                  <a:txBody>
                    <a:bodyPr/>
                    <a:lstStyle/>
                    <a:p>
                      <a:pPr algn="ctr" rtl="0"/>
                      <a:r>
                        <a:rPr lang="en-US" sz="1600" dirty="0" smtClean="0"/>
                        <a:t>Secondary% </a:t>
                      </a:r>
                      <a:endParaRPr lang="ar-IQ" sz="1600" dirty="0"/>
                    </a:p>
                  </a:txBody>
                  <a:tcPr/>
                </a:tc>
                <a:tc>
                  <a:txBody>
                    <a:bodyPr/>
                    <a:lstStyle/>
                    <a:p>
                      <a:pPr algn="ctr" rtl="0"/>
                      <a:r>
                        <a:rPr lang="en-US" sz="1600" dirty="0" smtClean="0"/>
                        <a:t>Primary %</a:t>
                      </a:r>
                      <a:r>
                        <a:rPr lang="en-US" sz="1600" baseline="0" dirty="0" smtClean="0"/>
                        <a:t> </a:t>
                      </a:r>
                      <a:endParaRPr lang="ar-IQ" sz="1600" dirty="0"/>
                    </a:p>
                  </a:txBody>
                  <a:tcPr/>
                </a:tc>
                <a:tc>
                  <a:txBody>
                    <a:bodyPr/>
                    <a:lstStyle/>
                    <a:p>
                      <a:pPr algn="l" rtl="0"/>
                      <a:r>
                        <a:rPr lang="en-US" sz="1800" dirty="0" smtClean="0"/>
                        <a:t>Causes </a:t>
                      </a:r>
                      <a:endParaRPr lang="ar-IQ" sz="1800" dirty="0"/>
                    </a:p>
                  </a:txBody>
                  <a:tcPr/>
                </a:tc>
              </a:tr>
              <a:tr h="635873">
                <a:tc>
                  <a:txBody>
                    <a:bodyPr/>
                    <a:lstStyle/>
                    <a:p>
                      <a:pPr rtl="1"/>
                      <a:r>
                        <a:rPr lang="en-US" dirty="0" smtClean="0"/>
                        <a:t>20</a:t>
                      </a:r>
                      <a:endParaRPr lang="ar-IQ" dirty="0"/>
                    </a:p>
                  </a:txBody>
                  <a:tcPr/>
                </a:tc>
                <a:tc>
                  <a:txBody>
                    <a:bodyPr/>
                    <a:lstStyle/>
                    <a:p>
                      <a:pPr rtl="1"/>
                      <a:r>
                        <a:rPr lang="en-US" dirty="0" smtClean="0"/>
                        <a:t>25</a:t>
                      </a:r>
                      <a:endParaRPr lang="ar-IQ" dirty="0"/>
                    </a:p>
                  </a:txBody>
                  <a:tcPr/>
                </a:tc>
                <a:tc>
                  <a:txBody>
                    <a:bodyPr/>
                    <a:lstStyle/>
                    <a:p>
                      <a:pPr rtl="1"/>
                      <a:r>
                        <a:rPr lang="en-US" dirty="0" smtClean="0"/>
                        <a:t>Unexplained </a:t>
                      </a:r>
                      <a:endParaRPr lang="ar-IQ" dirty="0"/>
                    </a:p>
                  </a:txBody>
                  <a:tcPr/>
                </a:tc>
              </a:tr>
              <a:tr h="559345">
                <a:tc>
                  <a:txBody>
                    <a:bodyPr/>
                    <a:lstStyle/>
                    <a:p>
                      <a:pPr rtl="1"/>
                      <a:r>
                        <a:rPr lang="en-US" dirty="0" smtClean="0"/>
                        <a:t>15</a:t>
                      </a:r>
                      <a:endParaRPr lang="ar-IQ" dirty="0"/>
                    </a:p>
                  </a:txBody>
                  <a:tcPr/>
                </a:tc>
                <a:tc>
                  <a:txBody>
                    <a:bodyPr/>
                    <a:lstStyle/>
                    <a:p>
                      <a:pPr rtl="1"/>
                      <a:r>
                        <a:rPr lang="en-US" dirty="0" smtClean="0"/>
                        <a:t>25</a:t>
                      </a:r>
                      <a:endParaRPr lang="ar-IQ" dirty="0"/>
                    </a:p>
                  </a:txBody>
                  <a:tcPr/>
                </a:tc>
                <a:tc>
                  <a:txBody>
                    <a:bodyPr/>
                    <a:lstStyle/>
                    <a:p>
                      <a:pPr rtl="1"/>
                      <a:r>
                        <a:rPr lang="en-US" dirty="0" smtClean="0"/>
                        <a:t>Ovulatory </a:t>
                      </a:r>
                      <a:endParaRPr lang="ar-IQ" dirty="0"/>
                    </a:p>
                  </a:txBody>
                  <a:tcPr/>
                </a:tc>
              </a:tr>
              <a:tr h="710289">
                <a:tc>
                  <a:txBody>
                    <a:bodyPr/>
                    <a:lstStyle/>
                    <a:p>
                      <a:pPr rtl="1"/>
                      <a:r>
                        <a:rPr lang="en-US" dirty="0" smtClean="0"/>
                        <a:t>40</a:t>
                      </a:r>
                      <a:endParaRPr lang="ar-IQ" dirty="0"/>
                    </a:p>
                  </a:txBody>
                  <a:tcPr/>
                </a:tc>
                <a:tc>
                  <a:txBody>
                    <a:bodyPr/>
                    <a:lstStyle/>
                    <a:p>
                      <a:pPr rtl="1"/>
                      <a:r>
                        <a:rPr lang="en-US" dirty="0" smtClean="0"/>
                        <a:t>20</a:t>
                      </a:r>
                      <a:endParaRPr lang="ar-IQ" dirty="0"/>
                    </a:p>
                  </a:txBody>
                  <a:tcPr/>
                </a:tc>
                <a:tc>
                  <a:txBody>
                    <a:bodyPr/>
                    <a:lstStyle/>
                    <a:p>
                      <a:pPr rtl="1"/>
                      <a:r>
                        <a:rPr lang="en-US" dirty="0" smtClean="0"/>
                        <a:t>Tubal Disease </a:t>
                      </a:r>
                      <a:endParaRPr lang="ar-IQ" dirty="0"/>
                    </a:p>
                  </a:txBody>
                  <a:tcPr/>
                </a:tc>
              </a:tr>
              <a:tr h="639251">
                <a:tc>
                  <a:txBody>
                    <a:bodyPr/>
                    <a:lstStyle/>
                    <a:p>
                      <a:pPr rtl="1"/>
                      <a:r>
                        <a:rPr lang="en-US" dirty="0" smtClean="0"/>
                        <a:t>20 </a:t>
                      </a:r>
                      <a:endParaRPr lang="ar-IQ" dirty="0"/>
                    </a:p>
                  </a:txBody>
                  <a:tcPr/>
                </a:tc>
                <a:tc>
                  <a:txBody>
                    <a:bodyPr/>
                    <a:lstStyle/>
                    <a:p>
                      <a:pPr rtl="1"/>
                      <a:r>
                        <a:rPr lang="en-US" dirty="0" smtClean="0"/>
                        <a:t>30 </a:t>
                      </a:r>
                      <a:endParaRPr lang="ar-IQ" dirty="0"/>
                    </a:p>
                  </a:txBody>
                  <a:tcPr/>
                </a:tc>
                <a:tc>
                  <a:txBody>
                    <a:bodyPr/>
                    <a:lstStyle/>
                    <a:p>
                      <a:pPr rtl="1"/>
                      <a:r>
                        <a:rPr lang="en-US" dirty="0" smtClean="0"/>
                        <a:t>Male factors </a:t>
                      </a:r>
                      <a:endParaRPr lang="ar-IQ" dirty="0"/>
                    </a:p>
                  </a:txBody>
                  <a:tcPr/>
                </a:tc>
              </a:tr>
              <a:tr h="913084">
                <a:tc>
                  <a:txBody>
                    <a:bodyPr/>
                    <a:lstStyle/>
                    <a:p>
                      <a:pPr rtl="1"/>
                      <a:r>
                        <a:rPr lang="en-US" dirty="0" smtClean="0"/>
                        <a:t>5</a:t>
                      </a:r>
                      <a:endParaRPr lang="ar-IQ" dirty="0"/>
                    </a:p>
                  </a:txBody>
                  <a:tcPr/>
                </a:tc>
                <a:tc>
                  <a:txBody>
                    <a:bodyPr/>
                    <a:lstStyle/>
                    <a:p>
                      <a:pPr rtl="1"/>
                      <a:r>
                        <a:rPr lang="en-US" dirty="0" smtClean="0"/>
                        <a:t>10</a:t>
                      </a:r>
                      <a:endParaRPr lang="ar-IQ" dirty="0"/>
                    </a:p>
                  </a:txBody>
                  <a:tcPr/>
                </a:tc>
                <a:tc>
                  <a:txBody>
                    <a:bodyPr/>
                    <a:lstStyle/>
                    <a:p>
                      <a:pPr rtl="1"/>
                      <a:r>
                        <a:rPr lang="en-US" dirty="0" smtClean="0"/>
                        <a:t>Uterine or Peritoneal </a:t>
                      </a:r>
                      <a:endParaRPr lang="ar-IQ" dirty="0"/>
                    </a:p>
                  </a:txBody>
                  <a:tcPr/>
                </a:tc>
              </a:tr>
            </a:tbl>
          </a:graphicData>
        </a:graphic>
      </p:graphicFrame>
    </p:spTree>
    <p:extLst>
      <p:ext uri="{BB962C8B-B14F-4D97-AF65-F5344CB8AC3E}">
        <p14:creationId xmlns:p14="http://schemas.microsoft.com/office/powerpoint/2010/main" val="1982311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solidFill>
                  <a:schemeClr val="tx1"/>
                </a:solidFill>
              </a:rPr>
              <a:t>How to Evaluate ? </a:t>
            </a:r>
            <a:endParaRPr lang="ar-IQ" sz="2400" b="1" dirty="0">
              <a:solidFill>
                <a:schemeClr val="tx1"/>
              </a:solidFill>
            </a:endParaRPr>
          </a:p>
        </p:txBody>
      </p:sp>
      <p:sp>
        <p:nvSpPr>
          <p:cNvPr id="11" name="Content Placeholder 2"/>
          <p:cNvSpPr txBox="1">
            <a:spLocks/>
          </p:cNvSpPr>
          <p:nvPr/>
        </p:nvSpPr>
        <p:spPr>
          <a:xfrm>
            <a:off x="107504" y="1484784"/>
            <a:ext cx="8856984" cy="1368152"/>
          </a:xfrm>
          <a:prstGeom prst="rect">
            <a:avLst/>
          </a:prstGeom>
          <a:solidFill>
            <a:schemeClr val="accent2">
              <a:lumMod val="20000"/>
              <a:lumOff val="80000"/>
            </a:schemeClr>
          </a:solidFill>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r>
              <a:rPr lang="en-US" sz="2000" dirty="0" smtClean="0"/>
              <a:t> 	Essential components of an initial workup include a review of the medical history, physical examination, prepregnancy evaluation and additional tests as indicated.</a:t>
            </a:r>
            <a:endParaRPr lang="en-US" sz="2000" dirty="0"/>
          </a:p>
        </p:txBody>
      </p:sp>
      <p:sp>
        <p:nvSpPr>
          <p:cNvPr id="12" name="Content Placeholder 2"/>
          <p:cNvSpPr>
            <a:spLocks noGrp="1"/>
          </p:cNvSpPr>
          <p:nvPr>
            <p:ph idx="1"/>
          </p:nvPr>
        </p:nvSpPr>
        <p:spPr>
          <a:xfrm>
            <a:off x="107504" y="3933056"/>
            <a:ext cx="8928992" cy="2808312"/>
          </a:xfrm>
          <a:solidFill>
            <a:schemeClr val="accent2">
              <a:lumMod val="20000"/>
              <a:lumOff val="80000"/>
            </a:schemeClr>
          </a:solidFill>
          <a:scene3d>
            <a:camera prst="orthographicFront"/>
            <a:lightRig rig="threePt" dir="t"/>
          </a:scene3d>
          <a:sp3d>
            <a:bevelT/>
          </a:sp3d>
        </p:spPr>
        <p:txBody>
          <a:bodyPr>
            <a:normAutofit fontScale="85000" lnSpcReduction="20000"/>
          </a:bodyPr>
          <a:lstStyle/>
          <a:p>
            <a:pPr marL="109728" indent="0" algn="l" rtl="0">
              <a:buNone/>
            </a:pPr>
            <a:r>
              <a:rPr lang="en-US" sz="2400" dirty="0"/>
              <a:t> </a:t>
            </a:r>
            <a:endParaRPr lang="en-US" sz="2400" dirty="0" smtClean="0"/>
          </a:p>
          <a:p>
            <a:pPr marL="109728" indent="0" algn="l" rtl="0">
              <a:buNone/>
            </a:pPr>
            <a:r>
              <a:rPr lang="en-US" sz="2400" dirty="0" smtClean="0"/>
              <a:t>1</a:t>
            </a:r>
            <a:r>
              <a:rPr lang="en-US" sz="2400" dirty="0"/>
              <a:t>.	Female cause:</a:t>
            </a:r>
          </a:p>
          <a:p>
            <a:pPr marL="109728" indent="0" algn="l" rtl="0">
              <a:buNone/>
            </a:pPr>
            <a:r>
              <a:rPr lang="en-US" sz="2400" dirty="0"/>
              <a:t>•	Ovulatory cause</a:t>
            </a:r>
          </a:p>
          <a:p>
            <a:pPr marL="109728" indent="0" algn="l" rtl="0">
              <a:buNone/>
            </a:pPr>
            <a:r>
              <a:rPr lang="en-US" sz="2400" dirty="0"/>
              <a:t>•	Tubal cause </a:t>
            </a:r>
          </a:p>
          <a:p>
            <a:pPr marL="109728" indent="0" algn="l" rtl="0">
              <a:buNone/>
            </a:pPr>
            <a:r>
              <a:rPr lang="en-US" sz="2400" dirty="0"/>
              <a:t>•	Endometriosis </a:t>
            </a:r>
          </a:p>
          <a:p>
            <a:pPr marL="109728" indent="0" algn="l" rtl="0">
              <a:buNone/>
            </a:pPr>
            <a:r>
              <a:rPr lang="en-US" sz="2400" dirty="0"/>
              <a:t>•	Uterine cause</a:t>
            </a:r>
          </a:p>
          <a:p>
            <a:pPr marL="109728" indent="0" algn="l" rtl="0">
              <a:buNone/>
            </a:pPr>
            <a:r>
              <a:rPr lang="en-US" sz="2400" dirty="0"/>
              <a:t>2.	Male cause</a:t>
            </a:r>
          </a:p>
          <a:p>
            <a:pPr marL="109728" indent="0" algn="l" rtl="0">
              <a:buNone/>
            </a:pPr>
            <a:r>
              <a:rPr lang="en-US" sz="2400" dirty="0"/>
              <a:t>3.	Both male &amp; female cause</a:t>
            </a:r>
          </a:p>
          <a:p>
            <a:pPr marL="109728" indent="0" algn="l" rtl="0">
              <a:buNone/>
            </a:pPr>
            <a:r>
              <a:rPr lang="en-US" sz="2400" dirty="0"/>
              <a:t>4.	Un-explained infertility</a:t>
            </a:r>
          </a:p>
          <a:p>
            <a:pPr marL="109728" indent="0" algn="l" rtl="0">
              <a:buNone/>
            </a:pPr>
            <a:endParaRPr lang="en-US" sz="2400" dirty="0"/>
          </a:p>
        </p:txBody>
      </p:sp>
      <p:sp>
        <p:nvSpPr>
          <p:cNvPr id="13" name="Title 1"/>
          <p:cNvSpPr txBox="1">
            <a:spLocks/>
          </p:cNvSpPr>
          <p:nvPr/>
        </p:nvSpPr>
        <p:spPr>
          <a:xfrm>
            <a:off x="107504" y="2996952"/>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solidFill>
                  <a:schemeClr val="tx1"/>
                </a:solidFill>
              </a:rPr>
              <a:t>Remember the  causes </a:t>
            </a:r>
            <a:endParaRPr lang="ar-IQ" sz="2400" b="1" dirty="0">
              <a:solidFill>
                <a:schemeClr val="tx1"/>
              </a:solidFill>
            </a:endParaRPr>
          </a:p>
        </p:txBody>
      </p:sp>
      <p:sp>
        <p:nvSpPr>
          <p:cNvPr id="5" name="AutoShape 2" descr="Memo with Paper Clip - remember Stock Photo by ©pdesign 2922012"/>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448272"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42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4896544"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solidFill>
                  <a:schemeClr val="tx1"/>
                </a:solidFill>
              </a:rPr>
              <a:t>How to Evaluate ? </a:t>
            </a:r>
            <a:endParaRPr lang="ar-IQ" sz="2400" b="1" dirty="0">
              <a:solidFill>
                <a:schemeClr val="tx1"/>
              </a:solidFill>
            </a:endParaRPr>
          </a:p>
        </p:txBody>
      </p:sp>
      <p:sp>
        <p:nvSpPr>
          <p:cNvPr id="11" name="Content Placeholder 2"/>
          <p:cNvSpPr txBox="1">
            <a:spLocks/>
          </p:cNvSpPr>
          <p:nvPr/>
        </p:nvSpPr>
        <p:spPr>
          <a:xfrm>
            <a:off x="107504" y="1484784"/>
            <a:ext cx="8856984" cy="1368152"/>
          </a:xfrm>
          <a:prstGeom prst="rect">
            <a:avLst/>
          </a:prstGeom>
          <a:solidFill>
            <a:schemeClr val="accent2">
              <a:lumMod val="20000"/>
              <a:lumOff val="80000"/>
            </a:schemeClr>
          </a:solidFill>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r>
              <a:rPr lang="en-US" sz="2000" dirty="0" smtClean="0"/>
              <a:t> 	Essential components of an initial workup include a review of the medical history, physical examination, prepregnancy evaluation and additional tests as indicated.</a:t>
            </a:r>
            <a:endParaRPr lang="en-US" sz="2000" dirty="0"/>
          </a:p>
        </p:txBody>
      </p:sp>
      <p:sp>
        <p:nvSpPr>
          <p:cNvPr id="12" name="Content Placeholder 2"/>
          <p:cNvSpPr>
            <a:spLocks noGrp="1"/>
          </p:cNvSpPr>
          <p:nvPr>
            <p:ph idx="1"/>
          </p:nvPr>
        </p:nvSpPr>
        <p:spPr>
          <a:xfrm>
            <a:off x="107504" y="3933056"/>
            <a:ext cx="8928992" cy="2808312"/>
          </a:xfrm>
          <a:solidFill>
            <a:schemeClr val="accent2">
              <a:lumMod val="20000"/>
              <a:lumOff val="80000"/>
            </a:schemeClr>
          </a:solidFill>
          <a:scene3d>
            <a:camera prst="orthographicFront"/>
            <a:lightRig rig="threePt" dir="t"/>
          </a:scene3d>
          <a:sp3d>
            <a:bevelT/>
          </a:sp3d>
        </p:spPr>
        <p:txBody>
          <a:bodyPr>
            <a:normAutofit fontScale="85000" lnSpcReduction="20000"/>
          </a:bodyPr>
          <a:lstStyle/>
          <a:p>
            <a:pPr marL="109728" indent="0" algn="l" rtl="0">
              <a:buNone/>
            </a:pPr>
            <a:r>
              <a:rPr lang="en-US" sz="2400" dirty="0"/>
              <a:t> </a:t>
            </a:r>
            <a:endParaRPr lang="en-US" sz="2400" dirty="0" smtClean="0"/>
          </a:p>
          <a:p>
            <a:pPr marL="109728" indent="0" algn="l" rtl="0">
              <a:buNone/>
            </a:pPr>
            <a:r>
              <a:rPr lang="en-US" sz="2400" dirty="0" smtClean="0"/>
              <a:t>1</a:t>
            </a:r>
            <a:r>
              <a:rPr lang="en-US" sz="2400" dirty="0"/>
              <a:t>.	Female cause:</a:t>
            </a:r>
          </a:p>
          <a:p>
            <a:pPr marL="109728" indent="0" algn="l" rtl="0">
              <a:buNone/>
            </a:pPr>
            <a:r>
              <a:rPr lang="en-US" sz="2400" dirty="0"/>
              <a:t>•	Ovulatory cause</a:t>
            </a:r>
          </a:p>
          <a:p>
            <a:pPr marL="109728" indent="0" algn="l" rtl="0">
              <a:buNone/>
            </a:pPr>
            <a:r>
              <a:rPr lang="en-US" sz="2400" dirty="0"/>
              <a:t>•	Tubal cause </a:t>
            </a:r>
          </a:p>
          <a:p>
            <a:pPr marL="109728" indent="0" algn="l" rtl="0">
              <a:buNone/>
            </a:pPr>
            <a:r>
              <a:rPr lang="en-US" sz="2400" dirty="0"/>
              <a:t>•	Endometriosis </a:t>
            </a:r>
          </a:p>
          <a:p>
            <a:pPr marL="109728" indent="0" algn="l" rtl="0">
              <a:buNone/>
            </a:pPr>
            <a:r>
              <a:rPr lang="en-US" sz="2400" dirty="0"/>
              <a:t>•	Uterine cause</a:t>
            </a:r>
          </a:p>
          <a:p>
            <a:pPr marL="109728" indent="0" algn="l" rtl="0">
              <a:buNone/>
            </a:pPr>
            <a:r>
              <a:rPr lang="en-US" sz="2400" dirty="0"/>
              <a:t>2.	Male cause</a:t>
            </a:r>
          </a:p>
          <a:p>
            <a:pPr marL="109728" indent="0" algn="l" rtl="0">
              <a:buNone/>
            </a:pPr>
            <a:r>
              <a:rPr lang="en-US" sz="2400" dirty="0"/>
              <a:t>3.	Both male &amp; female cause</a:t>
            </a:r>
          </a:p>
          <a:p>
            <a:pPr marL="109728" indent="0" algn="l" rtl="0">
              <a:buNone/>
            </a:pPr>
            <a:r>
              <a:rPr lang="en-US" sz="2400" dirty="0"/>
              <a:t>4.	Un-explained infertility</a:t>
            </a:r>
          </a:p>
          <a:p>
            <a:pPr marL="109728" indent="0" algn="l" rtl="0">
              <a:buNone/>
            </a:pPr>
            <a:endParaRPr lang="en-US" sz="2400" dirty="0"/>
          </a:p>
        </p:txBody>
      </p:sp>
      <p:sp>
        <p:nvSpPr>
          <p:cNvPr id="13" name="Title 1"/>
          <p:cNvSpPr txBox="1">
            <a:spLocks/>
          </p:cNvSpPr>
          <p:nvPr/>
        </p:nvSpPr>
        <p:spPr>
          <a:xfrm>
            <a:off x="107504" y="2996952"/>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solidFill>
                  <a:schemeClr val="tx1"/>
                </a:solidFill>
              </a:rPr>
              <a:t>Remember the  causes </a:t>
            </a:r>
            <a:endParaRPr lang="ar-IQ" sz="2400" b="1" dirty="0">
              <a:solidFill>
                <a:schemeClr val="tx1"/>
              </a:solidFill>
            </a:endParaRPr>
          </a:p>
        </p:txBody>
      </p:sp>
      <p:sp>
        <p:nvSpPr>
          <p:cNvPr id="5" name="AutoShape 2" descr="Memo with Paper Clip - remember Stock Photo by ©pdesign 2922012"/>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448272"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179512" y="4221088"/>
            <a:ext cx="3096344" cy="1368152"/>
          </a:xfrm>
          <a:prstGeom prst="roundRect">
            <a:avLst/>
          </a:prstGeom>
          <a:noFill/>
          <a:ln w="57150">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
        <p:nvSpPr>
          <p:cNvPr id="6" name="Pentagon 5"/>
          <p:cNvSpPr/>
          <p:nvPr/>
        </p:nvSpPr>
        <p:spPr>
          <a:xfrm>
            <a:off x="3557588" y="4160114"/>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GB" dirty="0" smtClean="0">
                <a:solidFill>
                  <a:schemeClr val="tx1"/>
                </a:solidFill>
              </a:rPr>
              <a:t>History </a:t>
            </a:r>
            <a:endParaRPr lang="ar-IQ" dirty="0">
              <a:solidFill>
                <a:schemeClr val="tx1"/>
              </a:solidFill>
            </a:endParaRPr>
          </a:p>
        </p:txBody>
      </p:sp>
      <p:sp>
        <p:nvSpPr>
          <p:cNvPr id="16" name="Pentagon 15"/>
          <p:cNvSpPr/>
          <p:nvPr/>
        </p:nvSpPr>
        <p:spPr>
          <a:xfrm>
            <a:off x="3550768" y="5346924"/>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smtClean="0">
                <a:solidFill>
                  <a:schemeClr val="tx1"/>
                </a:solidFill>
              </a:rPr>
              <a:t>investigation</a:t>
            </a:r>
            <a:endParaRPr lang="ar-IQ" dirty="0">
              <a:solidFill>
                <a:schemeClr val="tx1"/>
              </a:solidFill>
            </a:endParaRPr>
          </a:p>
        </p:txBody>
      </p:sp>
      <p:sp>
        <p:nvSpPr>
          <p:cNvPr id="17" name="Pentagon 16"/>
          <p:cNvSpPr/>
          <p:nvPr/>
        </p:nvSpPr>
        <p:spPr>
          <a:xfrm>
            <a:off x="3557588" y="4735200"/>
            <a:ext cx="2526580" cy="484632"/>
          </a:xfrm>
          <a:prstGeom prst="homePlate">
            <a:avLst/>
          </a:prstGeom>
          <a:solidFill>
            <a:schemeClr val="accent2">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GB" dirty="0" smtClean="0">
                <a:solidFill>
                  <a:schemeClr val="tx1"/>
                </a:solidFill>
              </a:rPr>
              <a:t>Examination </a:t>
            </a:r>
            <a:endParaRPr lang="ar-IQ" dirty="0">
              <a:solidFill>
                <a:schemeClr val="tx1"/>
              </a:solidFill>
            </a:endParaRPr>
          </a:p>
        </p:txBody>
      </p:sp>
      <p:sp>
        <p:nvSpPr>
          <p:cNvPr id="15" name="Title 1"/>
          <p:cNvSpPr txBox="1">
            <a:spLocks/>
          </p:cNvSpPr>
          <p:nvPr/>
        </p:nvSpPr>
        <p:spPr>
          <a:xfrm>
            <a:off x="4535996" y="3212977"/>
            <a:ext cx="4539742" cy="749544"/>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solidFill>
                  <a:schemeClr val="tx1"/>
                </a:solidFill>
              </a:rPr>
              <a:t>Female cause of infertility  </a:t>
            </a:r>
            <a:endParaRPr lang="ar-IQ" sz="2400" b="1" dirty="0">
              <a:solidFill>
                <a:schemeClr val="tx1"/>
              </a:solidFill>
            </a:endParaRPr>
          </a:p>
        </p:txBody>
      </p:sp>
    </p:spTree>
    <p:extLst>
      <p:ext uri="{BB962C8B-B14F-4D97-AF65-F5344CB8AC3E}">
        <p14:creationId xmlns:p14="http://schemas.microsoft.com/office/powerpoint/2010/main" val="1149318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864096"/>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3200" b="1" dirty="0">
                <a:latin typeface="Calibri"/>
                <a:ea typeface="Calibri"/>
                <a:cs typeface="Calibri"/>
              </a:rPr>
              <a:t/>
            </a:r>
            <a:br>
              <a:rPr lang="en-US" sz="3200" b="1" dirty="0">
                <a:latin typeface="Calibri"/>
                <a:ea typeface="Calibri"/>
                <a:cs typeface="Calibri"/>
              </a:rPr>
            </a:br>
            <a:r>
              <a:rPr lang="en-US" sz="3200" b="1" dirty="0" smtClean="0">
                <a:latin typeface="Calibri"/>
                <a:ea typeface="Calibri"/>
                <a:cs typeface="Calibri"/>
              </a:rPr>
              <a:t> History</a:t>
            </a:r>
            <a:r>
              <a:rPr lang="en-US" sz="3200" b="1" dirty="0">
                <a:latin typeface="Calibri"/>
                <a:ea typeface="Calibri"/>
                <a:cs typeface="Arial"/>
              </a:rPr>
              <a:t/>
            </a:r>
            <a:br>
              <a:rPr lang="en-US" sz="3200" b="1" dirty="0">
                <a:latin typeface="Calibri"/>
                <a:ea typeface="Calibri"/>
                <a:cs typeface="Arial"/>
              </a:rPr>
            </a:br>
            <a:endParaRPr lang="ar-IQ" sz="3200" b="1" dirty="0"/>
          </a:p>
        </p:txBody>
      </p:sp>
      <p:sp>
        <p:nvSpPr>
          <p:cNvPr id="3" name="Content Placeholder 2"/>
          <p:cNvSpPr>
            <a:spLocks noGrp="1"/>
          </p:cNvSpPr>
          <p:nvPr>
            <p:ph idx="1"/>
          </p:nvPr>
        </p:nvSpPr>
        <p:spPr>
          <a:xfrm>
            <a:off x="179512" y="1556792"/>
            <a:ext cx="8784976" cy="5184576"/>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spcAft>
                <a:spcPts val="1000"/>
              </a:spcAft>
              <a:buFont typeface="Courier New"/>
              <a:buChar char="o"/>
            </a:pPr>
            <a:r>
              <a:rPr lang="en-US" sz="2200" dirty="0">
                <a:latin typeface="Calibri"/>
                <a:ea typeface="Calibri"/>
                <a:cs typeface="Calibri"/>
              </a:rPr>
              <a:t>Age </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Type of infertility (primary , secondary)</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Duration of infertility </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Menstrual history (cycle length and characteristics)</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Dysmenorrhea ( primary , secondary )</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Dyspareunia ( superficial , deep )</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Discharge ( STD , PID , abnormal pap smear )</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Drugs  ( Ovulation induction , Contraception  , antidepressant  ,steroids, anti- psychotic, antiemetic)  </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Sexual history, including sexual dysfunction and frequency of coitus.</a:t>
            </a:r>
            <a:endParaRPr lang="en-US" sz="2200" dirty="0">
              <a:latin typeface="Calibri"/>
              <a:ea typeface="Calibri"/>
              <a:cs typeface="Arial"/>
            </a:endParaRPr>
          </a:p>
          <a:p>
            <a:pPr marL="109728" indent="0" algn="just" rtl="0">
              <a:lnSpc>
                <a:spcPct val="120000"/>
              </a:lnSpc>
              <a:buNone/>
            </a:pPr>
            <a:endParaRPr lang="en-US" sz="2200" dirty="0"/>
          </a:p>
        </p:txBody>
      </p:sp>
    </p:spTree>
    <p:extLst>
      <p:ext uri="{BB962C8B-B14F-4D97-AF65-F5344CB8AC3E}">
        <p14:creationId xmlns:p14="http://schemas.microsoft.com/office/powerpoint/2010/main" val="71482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4968552" cy="792088"/>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3200" b="1" dirty="0" smtClean="0">
                <a:latin typeface="Calibri"/>
                <a:ea typeface="Calibri"/>
                <a:cs typeface="Calibri"/>
              </a:rPr>
              <a:t/>
            </a:r>
            <a:br>
              <a:rPr lang="en-US" sz="3200" b="1" dirty="0" smtClean="0">
                <a:latin typeface="Calibri"/>
                <a:ea typeface="Calibri"/>
                <a:cs typeface="Calibri"/>
              </a:rPr>
            </a:br>
            <a:r>
              <a:rPr lang="en-US" sz="3200" b="1" dirty="0" smtClean="0">
                <a:latin typeface="Calibri"/>
                <a:ea typeface="Calibri"/>
                <a:cs typeface="Calibri"/>
              </a:rPr>
              <a:t> History</a:t>
            </a:r>
            <a:r>
              <a:rPr lang="en-US" sz="3200" dirty="0">
                <a:latin typeface="Calibri"/>
                <a:ea typeface="Calibri"/>
                <a:cs typeface="Arial"/>
              </a:rPr>
              <a:t/>
            </a:r>
            <a:br>
              <a:rPr lang="en-US" sz="3200" dirty="0">
                <a:latin typeface="Calibri"/>
                <a:ea typeface="Calibri"/>
                <a:cs typeface="Arial"/>
              </a:rPr>
            </a:br>
            <a:endParaRPr lang="ar-IQ" sz="3200" b="1" dirty="0"/>
          </a:p>
        </p:txBody>
      </p:sp>
      <p:sp>
        <p:nvSpPr>
          <p:cNvPr id="3" name="Content Placeholder 2"/>
          <p:cNvSpPr>
            <a:spLocks noGrp="1"/>
          </p:cNvSpPr>
          <p:nvPr>
            <p:ph idx="1"/>
          </p:nvPr>
        </p:nvSpPr>
        <p:spPr>
          <a:xfrm>
            <a:off x="251520" y="1484784"/>
            <a:ext cx="8784976" cy="5256584"/>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spcAft>
                <a:spcPts val="1000"/>
              </a:spcAft>
              <a:buFont typeface="Courier New"/>
              <a:buChar char="o"/>
            </a:pPr>
            <a:r>
              <a:rPr lang="en-US" sz="2200" dirty="0">
                <a:latin typeface="Calibri"/>
                <a:ea typeface="Calibri"/>
                <a:cs typeface="Calibri"/>
              </a:rPr>
              <a:t>Obstetric history: </a:t>
            </a:r>
            <a:endParaRPr lang="en-US" sz="2200" dirty="0">
              <a:latin typeface="Calibri"/>
              <a:ea typeface="Calibri"/>
              <a:cs typeface="Arial"/>
            </a:endParaRPr>
          </a:p>
          <a:p>
            <a:pPr marL="342900" lvl="0" indent="-342900" algn="just" rtl="0">
              <a:spcAft>
                <a:spcPts val="1000"/>
              </a:spcAft>
              <a:buFont typeface="Wingdings"/>
              <a:buChar char=""/>
            </a:pPr>
            <a:r>
              <a:rPr lang="en-US" sz="2200" dirty="0">
                <a:latin typeface="Calibri"/>
                <a:ea typeface="Calibri"/>
                <a:cs typeface="Calibri"/>
              </a:rPr>
              <a:t>Type of conception(spontaneous/assisted)</a:t>
            </a:r>
            <a:endParaRPr lang="en-US" sz="2200" dirty="0">
              <a:latin typeface="Calibri"/>
              <a:ea typeface="Calibri"/>
              <a:cs typeface="Arial"/>
            </a:endParaRPr>
          </a:p>
          <a:p>
            <a:pPr marL="342900" lvl="0" indent="-342900" algn="just" rtl="0">
              <a:spcAft>
                <a:spcPts val="1000"/>
              </a:spcAft>
              <a:buFont typeface="Wingdings"/>
              <a:buChar char=""/>
            </a:pPr>
            <a:r>
              <a:rPr lang="en-US" sz="2200" dirty="0">
                <a:latin typeface="Calibri"/>
                <a:ea typeface="Calibri"/>
                <a:cs typeface="Calibri"/>
              </a:rPr>
              <a:t>Parity (NVD/CS, History of PPH, Postpartum sepsis)</a:t>
            </a:r>
            <a:endParaRPr lang="en-US" sz="2200" dirty="0">
              <a:latin typeface="Calibri"/>
              <a:ea typeface="Calibri"/>
              <a:cs typeface="Arial"/>
            </a:endParaRPr>
          </a:p>
          <a:p>
            <a:pPr marL="342900" lvl="0" indent="-342900" algn="just" rtl="0">
              <a:spcAft>
                <a:spcPts val="1000"/>
              </a:spcAft>
              <a:buFont typeface="Wingdings"/>
              <a:buChar char=""/>
            </a:pPr>
            <a:r>
              <a:rPr lang="en-US" sz="2200" dirty="0">
                <a:latin typeface="Calibri"/>
                <a:ea typeface="Calibri"/>
                <a:cs typeface="Calibri"/>
              </a:rPr>
              <a:t>Abortion(time ,type, with or without curettage)  </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Medical history and medication : fitness &amp; safety of pregnancy</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Surgical history (pelvic surgery, health defining surgery as cardiac disease, etc.)  </a:t>
            </a:r>
            <a:endParaRPr lang="en-US" sz="2200" dirty="0">
              <a:latin typeface="Calibri"/>
              <a:ea typeface="Calibri"/>
              <a:cs typeface="Arial"/>
            </a:endParaRPr>
          </a:p>
          <a:p>
            <a:pPr marL="342900" lvl="0" indent="-342900" algn="just" rtl="0">
              <a:spcAft>
                <a:spcPts val="1000"/>
              </a:spcAft>
              <a:buFont typeface="Courier New"/>
              <a:buChar char="o"/>
            </a:pPr>
            <a:r>
              <a:rPr lang="en-US" sz="2200" dirty="0">
                <a:latin typeface="Calibri"/>
                <a:ea typeface="Calibri"/>
                <a:cs typeface="Calibri"/>
              </a:rPr>
              <a:t>Hereditary history, including family members with infertility, birth defects, genetic mutations, or intellectual disability. Women with fragile X pre-mutation may develop premature ovarian failure, while males may have learning problems, developmental delay, or autistic features.</a:t>
            </a:r>
            <a:endParaRPr lang="en-US" sz="2200" dirty="0">
              <a:latin typeface="Calibri"/>
              <a:ea typeface="Calibri"/>
              <a:cs typeface="Arial"/>
            </a:endParaRPr>
          </a:p>
          <a:p>
            <a:pPr marL="109728" indent="0" algn="just" rtl="0">
              <a:lnSpc>
                <a:spcPct val="120000"/>
              </a:lnSpc>
              <a:buNone/>
            </a:pPr>
            <a:endParaRPr lang="en-US" sz="2200" dirty="0"/>
          </a:p>
        </p:txBody>
      </p:sp>
    </p:spTree>
    <p:extLst>
      <p:ext uri="{BB962C8B-B14F-4D97-AF65-F5344CB8AC3E}">
        <p14:creationId xmlns:p14="http://schemas.microsoft.com/office/powerpoint/2010/main" val="3298773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4896544" cy="792088"/>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3200" b="1" dirty="0" smtClean="0">
                <a:latin typeface="Calibri"/>
                <a:ea typeface="Calibri"/>
                <a:cs typeface="Calibri"/>
              </a:rPr>
              <a:t/>
            </a:r>
            <a:br>
              <a:rPr lang="en-US" sz="3200" b="1" dirty="0" smtClean="0">
                <a:latin typeface="Calibri"/>
                <a:ea typeface="Calibri"/>
                <a:cs typeface="Calibri"/>
              </a:rPr>
            </a:br>
            <a:r>
              <a:rPr lang="en-US" sz="3200" b="1" dirty="0">
                <a:latin typeface="Calibri"/>
                <a:ea typeface="Calibri"/>
                <a:cs typeface="Calibri"/>
              </a:rPr>
              <a:t> </a:t>
            </a:r>
            <a:r>
              <a:rPr lang="en-US" sz="3200" b="1" dirty="0" smtClean="0">
                <a:latin typeface="Calibri"/>
                <a:ea typeface="Calibri"/>
                <a:cs typeface="Calibri"/>
              </a:rPr>
              <a:t>History</a:t>
            </a:r>
            <a:r>
              <a:rPr lang="en-US" sz="3200" dirty="0">
                <a:latin typeface="Calibri"/>
                <a:ea typeface="Calibri"/>
                <a:cs typeface="Arial"/>
              </a:rPr>
              <a:t/>
            </a:r>
            <a:br>
              <a:rPr lang="en-US" sz="3200" dirty="0">
                <a:latin typeface="Calibri"/>
                <a:ea typeface="Calibri"/>
                <a:cs typeface="Arial"/>
              </a:rPr>
            </a:br>
            <a:endParaRPr lang="ar-IQ" sz="3200" b="1" dirty="0"/>
          </a:p>
        </p:txBody>
      </p:sp>
      <p:sp>
        <p:nvSpPr>
          <p:cNvPr id="3" name="Content Placeholder 2"/>
          <p:cNvSpPr>
            <a:spLocks noGrp="1"/>
          </p:cNvSpPr>
          <p:nvPr>
            <p:ph idx="1"/>
          </p:nvPr>
        </p:nvSpPr>
        <p:spPr>
          <a:xfrm>
            <a:off x="251520" y="1556792"/>
            <a:ext cx="8640960" cy="5184576"/>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lnSpc>
                <a:spcPct val="115000"/>
              </a:lnSpc>
              <a:spcAft>
                <a:spcPts val="1000"/>
              </a:spcAft>
              <a:buFont typeface="Courier New"/>
              <a:buChar char="o"/>
            </a:pPr>
            <a:endParaRPr lang="en-US" sz="2200" dirty="0" smtClean="0">
              <a:latin typeface="Calibri"/>
              <a:ea typeface="Calibri"/>
              <a:cs typeface="Calibri"/>
            </a:endParaRPr>
          </a:p>
          <a:p>
            <a:pPr marL="342900" lvl="0" indent="-342900" algn="just" rtl="0">
              <a:lnSpc>
                <a:spcPct val="115000"/>
              </a:lnSpc>
              <a:spcAft>
                <a:spcPts val="1000"/>
              </a:spcAft>
              <a:buFont typeface="Courier New"/>
              <a:buChar char="o"/>
            </a:pPr>
            <a:r>
              <a:rPr lang="en-US" sz="2200" dirty="0" smtClean="0">
                <a:latin typeface="Calibri"/>
                <a:ea typeface="Calibri"/>
                <a:cs typeface="Calibri"/>
              </a:rPr>
              <a:t>Personal </a:t>
            </a:r>
            <a:r>
              <a:rPr lang="en-US" sz="2200" dirty="0">
                <a:latin typeface="Calibri"/>
                <a:ea typeface="Calibri"/>
                <a:cs typeface="Calibri"/>
              </a:rPr>
              <a:t>and lifestyle history including </a:t>
            </a:r>
            <a:endParaRPr lang="en-US" sz="2200" dirty="0">
              <a:latin typeface="Calibri"/>
              <a:ea typeface="Calibri"/>
              <a:cs typeface="Arial"/>
            </a:endParaRPr>
          </a:p>
          <a:p>
            <a:pPr marL="342900" lvl="0" indent="-342900" algn="just" rtl="0">
              <a:lnSpc>
                <a:spcPct val="115000"/>
              </a:lnSpc>
              <a:spcAft>
                <a:spcPts val="1000"/>
              </a:spcAft>
              <a:buFont typeface="Wingdings"/>
              <a:buChar char=""/>
            </a:pPr>
            <a:r>
              <a:rPr lang="en-US" sz="2200" dirty="0">
                <a:latin typeface="Calibri"/>
                <a:ea typeface="Calibri"/>
                <a:cs typeface="Calibri"/>
              </a:rPr>
              <a:t>Address because of its importance in the follow up</a:t>
            </a:r>
            <a:r>
              <a:rPr lang="ar-IQ" sz="2200" dirty="0">
                <a:latin typeface="Calibri"/>
                <a:ea typeface="Calibri"/>
                <a:cs typeface="Calibri"/>
              </a:rPr>
              <a:t>.</a:t>
            </a:r>
            <a:endParaRPr lang="en-US" sz="2200" dirty="0">
              <a:latin typeface="Calibri"/>
              <a:ea typeface="Calibri"/>
              <a:cs typeface="Arial"/>
            </a:endParaRPr>
          </a:p>
          <a:p>
            <a:pPr marL="342900" lvl="0" indent="-342900" algn="just" rtl="0">
              <a:lnSpc>
                <a:spcPct val="115000"/>
              </a:lnSpc>
              <a:spcAft>
                <a:spcPts val="1000"/>
              </a:spcAft>
              <a:buFont typeface="Wingdings"/>
              <a:buChar char=""/>
            </a:pPr>
            <a:r>
              <a:rPr lang="en-US" sz="2200" dirty="0">
                <a:latin typeface="Calibri"/>
                <a:ea typeface="Calibri"/>
                <a:cs typeface="Calibri"/>
              </a:rPr>
              <a:t>Occupation</a:t>
            </a:r>
            <a:endParaRPr lang="en-US" sz="2200" dirty="0">
              <a:latin typeface="Calibri"/>
              <a:ea typeface="Calibri"/>
              <a:cs typeface="Arial"/>
            </a:endParaRPr>
          </a:p>
          <a:p>
            <a:pPr marL="342900" lvl="0" indent="-342900" algn="just" rtl="0">
              <a:lnSpc>
                <a:spcPct val="115000"/>
              </a:lnSpc>
              <a:spcAft>
                <a:spcPts val="1000"/>
              </a:spcAft>
              <a:buFont typeface="Wingdings"/>
              <a:buChar char=""/>
            </a:pPr>
            <a:r>
              <a:rPr lang="en-US" sz="2200" dirty="0">
                <a:latin typeface="Calibri"/>
                <a:ea typeface="Calibri"/>
                <a:cs typeface="Calibri"/>
              </a:rPr>
              <a:t>Exercise</a:t>
            </a:r>
            <a:endParaRPr lang="en-US" sz="2200" dirty="0">
              <a:latin typeface="Calibri"/>
              <a:ea typeface="Calibri"/>
              <a:cs typeface="Arial"/>
            </a:endParaRPr>
          </a:p>
          <a:p>
            <a:pPr marL="342900" lvl="0" indent="-342900" algn="just" rtl="0">
              <a:lnSpc>
                <a:spcPct val="115000"/>
              </a:lnSpc>
              <a:spcAft>
                <a:spcPts val="1000"/>
              </a:spcAft>
              <a:buFont typeface="Wingdings"/>
              <a:buChar char=""/>
            </a:pPr>
            <a:r>
              <a:rPr lang="en-US" sz="2200" dirty="0">
                <a:latin typeface="Calibri"/>
                <a:ea typeface="Calibri"/>
                <a:cs typeface="Calibri"/>
              </a:rPr>
              <a:t>Stress</a:t>
            </a:r>
            <a:endParaRPr lang="en-US" sz="2200" dirty="0">
              <a:latin typeface="Calibri"/>
              <a:ea typeface="Calibri"/>
              <a:cs typeface="Arial"/>
            </a:endParaRPr>
          </a:p>
          <a:p>
            <a:pPr marL="342900" lvl="0" indent="-342900" algn="just" rtl="0">
              <a:lnSpc>
                <a:spcPct val="115000"/>
              </a:lnSpc>
              <a:spcAft>
                <a:spcPts val="1000"/>
              </a:spcAft>
              <a:buFont typeface="Wingdings"/>
              <a:buChar char=""/>
            </a:pPr>
            <a:r>
              <a:rPr lang="en-US" sz="2200" dirty="0">
                <a:latin typeface="Calibri"/>
                <a:ea typeface="Calibri"/>
                <a:cs typeface="Calibri"/>
              </a:rPr>
              <a:t>Dieting/changes in weight</a:t>
            </a:r>
            <a:endParaRPr lang="en-US" sz="2200" dirty="0">
              <a:latin typeface="Calibri"/>
              <a:ea typeface="Calibri"/>
              <a:cs typeface="Arial"/>
            </a:endParaRPr>
          </a:p>
          <a:p>
            <a:pPr marL="342900" lvl="0" indent="-342900" algn="just" rtl="0">
              <a:lnSpc>
                <a:spcPct val="115000"/>
              </a:lnSpc>
              <a:spcAft>
                <a:spcPts val="1000"/>
              </a:spcAft>
              <a:buFont typeface="Wingdings"/>
              <a:buChar char=""/>
            </a:pPr>
            <a:r>
              <a:rPr lang="en-US" sz="2200" dirty="0">
                <a:latin typeface="Calibri"/>
                <a:ea typeface="Calibri"/>
                <a:cs typeface="Calibri"/>
              </a:rPr>
              <a:t>Smoking and alcohol use.</a:t>
            </a:r>
            <a:endParaRPr lang="en-US" sz="2200" dirty="0">
              <a:latin typeface="Calibri"/>
              <a:ea typeface="Calibri"/>
              <a:cs typeface="Arial"/>
            </a:endParaRPr>
          </a:p>
          <a:p>
            <a:pPr marL="342900" lvl="0" indent="-342900" algn="just" rtl="0">
              <a:lnSpc>
                <a:spcPct val="115000"/>
              </a:lnSpc>
              <a:spcAft>
                <a:spcPts val="1000"/>
              </a:spcAft>
              <a:buFont typeface="Wingdings"/>
              <a:buChar char=""/>
            </a:pPr>
            <a:r>
              <a:rPr lang="en-US" sz="2200" dirty="0">
                <a:latin typeface="Calibri"/>
                <a:ea typeface="Calibri"/>
                <a:cs typeface="Calibri"/>
              </a:rPr>
              <a:t>Religion (donation </a:t>
            </a:r>
            <a:r>
              <a:rPr lang="en-US" sz="2200" dirty="0" smtClean="0">
                <a:latin typeface="Calibri"/>
                <a:ea typeface="Calibri"/>
                <a:cs typeface="Calibri"/>
              </a:rPr>
              <a:t>consideration?)</a:t>
            </a:r>
          </a:p>
          <a:p>
            <a:pPr marL="0" lvl="0" indent="0" algn="just" rtl="0">
              <a:lnSpc>
                <a:spcPct val="115000"/>
              </a:lnSpc>
              <a:spcAft>
                <a:spcPts val="1000"/>
              </a:spcAft>
              <a:buNone/>
            </a:pPr>
            <a:endParaRPr lang="en-US" sz="2200" dirty="0">
              <a:latin typeface="Calibri"/>
              <a:ea typeface="Calibri"/>
              <a:cs typeface="Arial"/>
            </a:endParaRPr>
          </a:p>
        </p:txBody>
      </p:sp>
    </p:spTree>
    <p:extLst>
      <p:ext uri="{BB962C8B-B14F-4D97-AF65-F5344CB8AC3E}">
        <p14:creationId xmlns:p14="http://schemas.microsoft.com/office/powerpoint/2010/main" val="2309404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4896544" cy="792088"/>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3200" b="1" dirty="0" smtClean="0">
                <a:latin typeface="Calibri"/>
                <a:ea typeface="Calibri"/>
                <a:cs typeface="Calibri"/>
              </a:rPr>
              <a:t/>
            </a:r>
            <a:br>
              <a:rPr lang="en-US" sz="3200" b="1" dirty="0" smtClean="0">
                <a:latin typeface="Calibri"/>
                <a:ea typeface="Calibri"/>
                <a:cs typeface="Calibri"/>
              </a:rPr>
            </a:br>
            <a:r>
              <a:rPr lang="en-US" sz="3200" b="1" dirty="0">
                <a:latin typeface="Calibri"/>
                <a:ea typeface="Calibri"/>
                <a:cs typeface="Calibri"/>
              </a:rPr>
              <a:t> </a:t>
            </a:r>
            <a:r>
              <a:rPr lang="en-US" sz="3200" b="1" dirty="0" smtClean="0">
                <a:latin typeface="Calibri"/>
                <a:ea typeface="Calibri"/>
                <a:cs typeface="Calibri"/>
              </a:rPr>
              <a:t>History</a:t>
            </a:r>
            <a:r>
              <a:rPr lang="en-US" sz="3200" dirty="0">
                <a:latin typeface="Calibri"/>
                <a:ea typeface="Calibri"/>
                <a:cs typeface="Arial"/>
              </a:rPr>
              <a:t/>
            </a:r>
            <a:br>
              <a:rPr lang="en-US" sz="3200" dirty="0">
                <a:latin typeface="Calibri"/>
                <a:ea typeface="Calibri"/>
                <a:cs typeface="Arial"/>
              </a:rPr>
            </a:br>
            <a:endParaRPr lang="ar-IQ" sz="3200" b="1" dirty="0"/>
          </a:p>
        </p:txBody>
      </p:sp>
      <p:sp>
        <p:nvSpPr>
          <p:cNvPr id="3" name="Content Placeholder 2"/>
          <p:cNvSpPr>
            <a:spLocks noGrp="1"/>
          </p:cNvSpPr>
          <p:nvPr>
            <p:ph idx="1"/>
          </p:nvPr>
        </p:nvSpPr>
        <p:spPr>
          <a:xfrm>
            <a:off x="251520" y="1556792"/>
            <a:ext cx="4176464" cy="5184576"/>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spcAft>
                <a:spcPts val="1000"/>
              </a:spcAft>
              <a:buFont typeface="Courier New"/>
              <a:buChar char="o"/>
            </a:pPr>
            <a:endParaRPr lang="en-US" sz="1600" dirty="0" smtClean="0">
              <a:latin typeface="Calibri"/>
              <a:ea typeface="Calibri"/>
              <a:cs typeface="Calibri"/>
            </a:endParaRPr>
          </a:p>
          <a:p>
            <a:pPr marL="342900" lvl="0" indent="-342900" algn="just" rtl="0">
              <a:spcAft>
                <a:spcPts val="1000"/>
              </a:spcAft>
              <a:buFont typeface="Courier New"/>
              <a:buChar char="o"/>
            </a:pPr>
            <a:r>
              <a:rPr lang="en-US" sz="1600" dirty="0" smtClean="0">
                <a:latin typeface="Calibri"/>
                <a:ea typeface="Calibri"/>
                <a:cs typeface="Calibri"/>
              </a:rPr>
              <a:t>Results </a:t>
            </a:r>
            <a:r>
              <a:rPr lang="en-US" sz="1600" dirty="0">
                <a:latin typeface="Calibri"/>
                <a:ea typeface="Calibri"/>
                <a:cs typeface="Calibri"/>
              </a:rPr>
              <a:t>of previous evaluation and therapy for infertility:</a:t>
            </a:r>
            <a:endParaRPr lang="en-US" sz="1600" dirty="0">
              <a:latin typeface="Calibri"/>
              <a:ea typeface="Calibri"/>
              <a:cs typeface="Arial"/>
            </a:endParaRPr>
          </a:p>
          <a:p>
            <a:pPr marL="342900" lvl="0" indent="-342900" algn="just" rtl="0">
              <a:spcAft>
                <a:spcPts val="1000"/>
              </a:spcAft>
              <a:buFont typeface="Wingdings"/>
              <a:buChar char=""/>
            </a:pPr>
            <a:r>
              <a:rPr lang="en-US" sz="1600" dirty="0">
                <a:latin typeface="Calibri"/>
                <a:ea typeface="Calibri"/>
                <a:cs typeface="Calibri"/>
              </a:rPr>
              <a:t>Previous evaluation results if performed:</a:t>
            </a:r>
            <a:endParaRPr lang="en-US" sz="1600" dirty="0">
              <a:latin typeface="Calibri"/>
              <a:ea typeface="Calibri"/>
              <a:cs typeface="Arial"/>
            </a:endParaRPr>
          </a:p>
          <a:p>
            <a:pPr marL="342900" lvl="0" indent="-342900" algn="just" rtl="0">
              <a:spcAft>
                <a:spcPts val="1000"/>
              </a:spcAft>
              <a:buFont typeface="+mj-lt"/>
              <a:buAutoNum type="arabicParenR"/>
            </a:pPr>
            <a:r>
              <a:rPr lang="en-US" sz="1600" dirty="0">
                <a:latin typeface="Calibri"/>
                <a:ea typeface="Calibri"/>
                <a:cs typeface="Calibri"/>
              </a:rPr>
              <a:t>Previous TVU and hormonal assay</a:t>
            </a:r>
            <a:endParaRPr lang="en-US" sz="1600" dirty="0">
              <a:latin typeface="Calibri"/>
              <a:ea typeface="Calibri"/>
              <a:cs typeface="Arial"/>
            </a:endParaRPr>
          </a:p>
          <a:p>
            <a:pPr marL="342900" lvl="0" indent="-342900" algn="just" rtl="0">
              <a:spcAft>
                <a:spcPts val="1000"/>
              </a:spcAft>
              <a:buFont typeface="+mj-lt"/>
              <a:buAutoNum type="arabicParenR"/>
            </a:pPr>
            <a:r>
              <a:rPr lang="en-US" sz="1600" dirty="0">
                <a:latin typeface="Calibri"/>
                <a:ea typeface="Calibri"/>
                <a:cs typeface="Calibri"/>
              </a:rPr>
              <a:t>Tubal patency test</a:t>
            </a:r>
            <a:endParaRPr lang="en-US" sz="1600" dirty="0">
              <a:latin typeface="Calibri"/>
              <a:ea typeface="Calibri"/>
              <a:cs typeface="Arial"/>
            </a:endParaRPr>
          </a:p>
          <a:p>
            <a:pPr marL="342900" lvl="0" indent="-342900" algn="just" rtl="0">
              <a:spcAft>
                <a:spcPts val="1000"/>
              </a:spcAft>
              <a:buFont typeface="+mj-lt"/>
              <a:buAutoNum type="arabicParenR"/>
            </a:pPr>
            <a:r>
              <a:rPr lang="en-US" sz="1600" dirty="0">
                <a:latin typeface="Calibri"/>
                <a:ea typeface="Calibri"/>
                <a:cs typeface="Calibri"/>
              </a:rPr>
              <a:t>Laparoscopy report</a:t>
            </a:r>
            <a:endParaRPr lang="en-US" sz="1600" dirty="0">
              <a:latin typeface="Calibri"/>
              <a:ea typeface="Calibri"/>
              <a:cs typeface="Arial"/>
            </a:endParaRPr>
          </a:p>
          <a:p>
            <a:pPr marL="342900" lvl="0" indent="-342900" algn="just" rtl="0">
              <a:spcAft>
                <a:spcPts val="1000"/>
              </a:spcAft>
              <a:buFont typeface="+mj-lt"/>
              <a:buAutoNum type="arabicParenR"/>
            </a:pPr>
            <a:r>
              <a:rPr lang="en-US" sz="1600" dirty="0">
                <a:latin typeface="Calibri"/>
                <a:ea typeface="Calibri"/>
                <a:cs typeface="Calibri"/>
              </a:rPr>
              <a:t>Hysteroscopy </a:t>
            </a:r>
            <a:r>
              <a:rPr lang="en-US" sz="1600" dirty="0" smtClean="0">
                <a:latin typeface="Calibri"/>
                <a:ea typeface="Calibri"/>
                <a:cs typeface="Calibri"/>
              </a:rPr>
              <a:t>report</a:t>
            </a:r>
          </a:p>
          <a:p>
            <a:pPr marL="342900" lvl="0" indent="-342900" algn="just" rtl="0">
              <a:spcAft>
                <a:spcPts val="1000"/>
              </a:spcAft>
              <a:buFont typeface="Wingdings"/>
              <a:buChar char=""/>
            </a:pPr>
            <a:r>
              <a:rPr lang="en-US" sz="1600" dirty="0" smtClean="0">
                <a:latin typeface="Calibri"/>
                <a:ea typeface="Calibri"/>
                <a:cs typeface="Calibri"/>
              </a:rPr>
              <a:t>Previous treatments:</a:t>
            </a:r>
            <a:endParaRPr lang="en-US" sz="1600" dirty="0" smtClean="0">
              <a:latin typeface="Calibri"/>
              <a:ea typeface="Calibri"/>
              <a:cs typeface="Arial"/>
            </a:endParaRPr>
          </a:p>
          <a:p>
            <a:pPr marL="342900" lvl="0" indent="-342900" algn="just" rtl="0">
              <a:spcAft>
                <a:spcPts val="1000"/>
              </a:spcAft>
              <a:buFont typeface="+mj-lt"/>
              <a:buAutoNum type="arabicParenR"/>
            </a:pPr>
            <a:r>
              <a:rPr lang="en-US" sz="1600" dirty="0" smtClean="0">
                <a:latin typeface="Calibri"/>
                <a:ea typeface="Calibri"/>
                <a:cs typeface="Calibri"/>
              </a:rPr>
              <a:t>Type  and doses of drugs ( oral or injectable ovulation induction drugs)</a:t>
            </a:r>
            <a:endParaRPr lang="en-US" sz="1600" dirty="0" smtClean="0">
              <a:latin typeface="Calibri"/>
              <a:ea typeface="Calibri"/>
              <a:cs typeface="Arial"/>
            </a:endParaRPr>
          </a:p>
          <a:p>
            <a:pPr marL="342900" lvl="0" indent="-342900" algn="just" rtl="0">
              <a:spcAft>
                <a:spcPts val="1000"/>
              </a:spcAft>
              <a:buFont typeface="+mj-lt"/>
              <a:buAutoNum type="arabicParenR"/>
            </a:pPr>
            <a:r>
              <a:rPr lang="en-US" sz="1600" dirty="0" smtClean="0">
                <a:latin typeface="Calibri"/>
                <a:ea typeface="Calibri"/>
                <a:cs typeface="Calibri"/>
              </a:rPr>
              <a:t>Number of cycles treatment </a:t>
            </a:r>
            <a:endParaRPr lang="en-US" sz="1600" dirty="0" smtClean="0">
              <a:latin typeface="Calibri"/>
              <a:ea typeface="Calibri"/>
              <a:cs typeface="Arial"/>
            </a:endParaRPr>
          </a:p>
          <a:p>
            <a:pPr marL="0" lvl="0" indent="0" algn="just" rtl="0">
              <a:lnSpc>
                <a:spcPct val="115000"/>
              </a:lnSpc>
              <a:spcAft>
                <a:spcPts val="1000"/>
              </a:spcAft>
              <a:buNone/>
            </a:pPr>
            <a:endParaRPr lang="en-US" sz="1600" dirty="0">
              <a:effectLst/>
              <a:latin typeface="Calibri"/>
              <a:ea typeface="Calibri"/>
              <a:cs typeface="Arial"/>
            </a:endParaRPr>
          </a:p>
        </p:txBody>
      </p:sp>
      <p:sp>
        <p:nvSpPr>
          <p:cNvPr id="4" name="Content Placeholder 2"/>
          <p:cNvSpPr txBox="1">
            <a:spLocks/>
          </p:cNvSpPr>
          <p:nvPr/>
        </p:nvSpPr>
        <p:spPr>
          <a:xfrm>
            <a:off x="4572000" y="1556792"/>
            <a:ext cx="4392488" cy="5184576"/>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85750" indent="-285750" algn="just" rtl="0">
              <a:spcAft>
                <a:spcPts val="1000"/>
              </a:spcAft>
              <a:buClr>
                <a:srgbClr val="A04DA3"/>
              </a:buClr>
              <a:buFont typeface="Courier New" pitchFamily="49" charset="0"/>
              <a:buChar char="o"/>
            </a:pPr>
            <a:r>
              <a:rPr lang="en-US" sz="1600" dirty="0" smtClean="0">
                <a:solidFill>
                  <a:prstClr val="black"/>
                </a:solidFill>
                <a:latin typeface="Calibri"/>
                <a:ea typeface="Calibri"/>
                <a:cs typeface="Calibri"/>
              </a:rPr>
              <a:t>IVF/ICSI treatment(Report from center for each treatment cycle)</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The cause of IVF-trial if any</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No of IVF  cycle </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Successful or not </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Type of protocol( agonist or antagonist)</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Type &amp; dose of gonadotropin</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Type &amp; dose of trigger</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Type &amp;dose of luteal phase support</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Number &amp; type of embryo</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Fresh or freeze cycle </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With or without PGS/PGD</a:t>
            </a:r>
            <a:endParaRPr lang="en-US" sz="1600" dirty="0" smtClean="0">
              <a:solidFill>
                <a:prstClr val="black"/>
              </a:solidFill>
              <a:latin typeface="Calibri"/>
              <a:ea typeface="Calibri"/>
              <a:cs typeface="Arial"/>
            </a:endParaRPr>
          </a:p>
          <a:p>
            <a:pPr marL="342900" indent="-342900" algn="just" rtl="0">
              <a:spcAft>
                <a:spcPts val="1000"/>
              </a:spcAft>
              <a:buClr>
                <a:srgbClr val="A04DA3"/>
              </a:buClr>
              <a:buFont typeface="Wingdings"/>
              <a:buChar char=""/>
            </a:pPr>
            <a:r>
              <a:rPr lang="en-US" sz="1600" dirty="0" smtClean="0">
                <a:solidFill>
                  <a:prstClr val="black"/>
                </a:solidFill>
                <a:latin typeface="Calibri"/>
                <a:ea typeface="Calibri"/>
                <a:cs typeface="Calibri"/>
              </a:rPr>
              <a:t>Any complication (OHSS)</a:t>
            </a:r>
            <a:endParaRPr lang="en-US" sz="1600" dirty="0">
              <a:latin typeface="Calibri"/>
              <a:ea typeface="Calibri"/>
              <a:cs typeface="Arial"/>
            </a:endParaRPr>
          </a:p>
        </p:txBody>
      </p:sp>
    </p:spTree>
    <p:extLst>
      <p:ext uri="{BB962C8B-B14F-4D97-AF65-F5344CB8AC3E}">
        <p14:creationId xmlns:p14="http://schemas.microsoft.com/office/powerpoint/2010/main" val="65602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4690864" cy="792088"/>
          </a:xfrm>
          <a:solidFill>
            <a:schemeClr val="accent2">
              <a:lumMod val="60000"/>
              <a:lumOff val="40000"/>
            </a:schemeClr>
          </a:solidFill>
          <a:scene3d>
            <a:camera prst="orthographicFront"/>
            <a:lightRig rig="threePt" dir="t"/>
          </a:scene3d>
          <a:sp3d>
            <a:bevelT/>
          </a:sp3d>
        </p:spPr>
        <p:txBody>
          <a:bodyPr>
            <a:noAutofit/>
          </a:bodyPr>
          <a:lstStyle/>
          <a:p>
            <a:pPr lvl="0" algn="just" rtl="0">
              <a:lnSpc>
                <a:spcPct val="115000"/>
              </a:lnSpc>
              <a:spcAft>
                <a:spcPts val="1000"/>
              </a:spcAft>
            </a:pPr>
            <a:r>
              <a:rPr lang="en-US" sz="3200" b="1" dirty="0">
                <a:latin typeface="Calibri"/>
                <a:ea typeface="Calibri"/>
                <a:cs typeface="Calibri"/>
              </a:rPr>
              <a:t>Examination</a:t>
            </a:r>
            <a:endParaRPr lang="en-US" sz="2800" dirty="0">
              <a:effectLst/>
              <a:latin typeface="Calibri"/>
              <a:ea typeface="Calibri"/>
              <a:cs typeface="Arial"/>
            </a:endParaRPr>
          </a:p>
        </p:txBody>
      </p:sp>
      <p:sp>
        <p:nvSpPr>
          <p:cNvPr id="3" name="Content Placeholder 2"/>
          <p:cNvSpPr>
            <a:spLocks noGrp="1"/>
          </p:cNvSpPr>
          <p:nvPr>
            <p:ph idx="1"/>
          </p:nvPr>
        </p:nvSpPr>
        <p:spPr>
          <a:xfrm>
            <a:off x="107504" y="1340768"/>
            <a:ext cx="8856984" cy="5400600"/>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spcAft>
                <a:spcPts val="1000"/>
              </a:spcAft>
              <a:buFont typeface="Courier New"/>
              <a:buChar char="o"/>
            </a:pPr>
            <a:r>
              <a:rPr lang="en-US" sz="1800" dirty="0">
                <a:latin typeface="Calibri"/>
                <a:ea typeface="Calibri"/>
                <a:cs typeface="Calibri"/>
              </a:rPr>
              <a:t>BMI and general built</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Secondary sexual characters </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Signs of androgen excess (hirsutism, acne, male pattern baldness, Virilization</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Endocrine disorders as thyroid gland examination and acromegaly </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Galactorroeaha</a:t>
            </a:r>
            <a:r>
              <a:rPr lang="en-US" sz="1600" dirty="0">
                <a:latin typeface="Calibri"/>
                <a:ea typeface="Calibri"/>
                <a:cs typeface="Arial"/>
              </a:rPr>
              <a:t> </a:t>
            </a:r>
            <a:r>
              <a:rPr lang="en-US" sz="1800" dirty="0">
                <a:latin typeface="Calibri"/>
                <a:ea typeface="Calibri"/>
                <a:cs typeface="Calibri"/>
              </a:rPr>
              <a:t>(must not be stimulated or physically expressed by doctor)</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Abdominal examination for scars from previous abdominal surgery. Large pelvic masses including ovarian cysts and fibroids, palpable abdominally.</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Tenderness or masses in the adnexa or posterior cul-de-sac (pouch of Douglas) are consistent with chronic pelvic inflammatory disease or endometriosis</a:t>
            </a:r>
            <a:r>
              <a:rPr lang="ar-IQ" sz="1800" dirty="0">
                <a:latin typeface="Calibri"/>
                <a:ea typeface="Calibri"/>
                <a:cs typeface="Calibri"/>
              </a:rPr>
              <a:t>.</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Vaginal/cervical structural abnormalities or discharge suggest the presence of a Müllerian anomaly, infection, or cervical factor</a:t>
            </a:r>
            <a:r>
              <a:rPr lang="ar-IQ" sz="1800" dirty="0">
                <a:latin typeface="Calibri"/>
                <a:ea typeface="Calibri"/>
                <a:cs typeface="Calibri"/>
              </a:rPr>
              <a:t>.</a:t>
            </a:r>
            <a:endParaRPr lang="en-US" sz="1600" dirty="0">
              <a:latin typeface="Calibri"/>
              <a:ea typeface="Calibri"/>
              <a:cs typeface="Arial"/>
            </a:endParaRPr>
          </a:p>
          <a:p>
            <a:pPr marL="342900" lvl="0" indent="-342900" algn="just" rtl="0">
              <a:spcAft>
                <a:spcPts val="1000"/>
              </a:spcAft>
              <a:buFont typeface="Courier New"/>
              <a:buChar char="o"/>
            </a:pPr>
            <a:r>
              <a:rPr lang="en-US" sz="1800" dirty="0">
                <a:latin typeface="Calibri"/>
                <a:ea typeface="Calibri"/>
                <a:cs typeface="Calibri"/>
              </a:rPr>
              <a:t>Uterine enlargement, irregularity, or lack of mobility is signs of a uterine anomaly, leiomyoma, endometriosis, or pelvic adhesive disease</a:t>
            </a:r>
            <a:r>
              <a:rPr lang="ar-IQ" sz="1800" dirty="0">
                <a:latin typeface="Calibri"/>
                <a:ea typeface="Calibri"/>
                <a:cs typeface="Calibri"/>
              </a:rPr>
              <a:t>.</a:t>
            </a:r>
            <a:endParaRPr lang="en-US" sz="1600" dirty="0">
              <a:effectLst/>
              <a:latin typeface="Calibri"/>
              <a:ea typeface="Calibri"/>
              <a:cs typeface="Arial"/>
            </a:endParaRPr>
          </a:p>
        </p:txBody>
      </p:sp>
    </p:spTree>
    <p:extLst>
      <p:ext uri="{BB962C8B-B14F-4D97-AF65-F5344CB8AC3E}">
        <p14:creationId xmlns:p14="http://schemas.microsoft.com/office/powerpoint/2010/main" val="601883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4690864" cy="792088"/>
          </a:xfrm>
          <a:solidFill>
            <a:schemeClr val="accent2">
              <a:lumMod val="60000"/>
              <a:lumOff val="40000"/>
            </a:schemeClr>
          </a:solidFill>
          <a:scene3d>
            <a:camera prst="orthographicFront"/>
            <a:lightRig rig="threePt" dir="t"/>
          </a:scene3d>
          <a:sp3d>
            <a:bevelT/>
          </a:sp3d>
        </p:spPr>
        <p:txBody>
          <a:bodyPr>
            <a:noAutofit/>
          </a:bodyPr>
          <a:lstStyle/>
          <a:p>
            <a:pPr lvl="0" algn="just" rtl="0">
              <a:lnSpc>
                <a:spcPct val="115000"/>
              </a:lnSpc>
              <a:spcAft>
                <a:spcPts val="1000"/>
              </a:spcAft>
            </a:pPr>
            <a:r>
              <a:rPr lang="en-US" sz="2800" b="1" dirty="0">
                <a:latin typeface="Calibri"/>
                <a:ea typeface="Calibri"/>
                <a:cs typeface="Calibri"/>
              </a:rPr>
              <a:t>Investigations</a:t>
            </a:r>
            <a:endParaRPr lang="en-US" sz="2400" dirty="0">
              <a:effectLst/>
              <a:latin typeface="Calibri"/>
              <a:ea typeface="Calibri"/>
              <a:cs typeface="Arial"/>
            </a:endParaRPr>
          </a:p>
        </p:txBody>
      </p:sp>
      <p:sp>
        <p:nvSpPr>
          <p:cNvPr id="3" name="Content Placeholder 2"/>
          <p:cNvSpPr>
            <a:spLocks noGrp="1"/>
          </p:cNvSpPr>
          <p:nvPr>
            <p:ph idx="1"/>
          </p:nvPr>
        </p:nvSpPr>
        <p:spPr>
          <a:xfrm>
            <a:off x="107504" y="1340768"/>
            <a:ext cx="8856984" cy="5400600"/>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lnSpc>
                <a:spcPct val="115000"/>
              </a:lnSpc>
              <a:spcAft>
                <a:spcPts val="1000"/>
              </a:spcAft>
              <a:buFont typeface="Symbol"/>
              <a:buBlip>
                <a:blip r:embed="rId2"/>
              </a:buBlip>
            </a:pPr>
            <a:endParaRPr lang="en-US" sz="2200" dirty="0" smtClean="0">
              <a:latin typeface="Calibri"/>
              <a:ea typeface="Calibri"/>
              <a:cs typeface="Calibri"/>
            </a:endParaRPr>
          </a:p>
          <a:p>
            <a:pPr marL="342900" lvl="0" indent="-342900" algn="just" rtl="0">
              <a:lnSpc>
                <a:spcPct val="115000"/>
              </a:lnSpc>
              <a:spcAft>
                <a:spcPts val="1000"/>
              </a:spcAft>
              <a:buFont typeface="Symbol"/>
              <a:buBlip>
                <a:blip r:embed="rId2"/>
              </a:buBlip>
            </a:pPr>
            <a:r>
              <a:rPr lang="en-US" sz="2200" dirty="0" smtClean="0">
                <a:latin typeface="Calibri"/>
                <a:ea typeface="Calibri"/>
                <a:cs typeface="Calibri"/>
              </a:rPr>
              <a:t>Blood </a:t>
            </a:r>
            <a:r>
              <a:rPr lang="en-US" sz="2200" dirty="0">
                <a:latin typeface="Calibri"/>
                <a:ea typeface="Calibri"/>
                <a:cs typeface="Calibri"/>
              </a:rPr>
              <a:t>tests: Complete blood count (CBC) and blood sugar.</a:t>
            </a:r>
            <a:endParaRPr lang="en-US" sz="2200" dirty="0">
              <a:latin typeface="Calibri"/>
              <a:ea typeface="Calibri"/>
              <a:cs typeface="Arial"/>
            </a:endParaRPr>
          </a:p>
          <a:p>
            <a:pPr marL="342900" lvl="0" indent="-342900" algn="just" rtl="0">
              <a:lnSpc>
                <a:spcPct val="115000"/>
              </a:lnSpc>
              <a:spcAft>
                <a:spcPts val="1000"/>
              </a:spcAft>
              <a:buFont typeface="Symbol"/>
              <a:buBlip>
                <a:blip r:embed="rId2"/>
              </a:buBlip>
            </a:pPr>
            <a:r>
              <a:rPr lang="en-US" sz="2200" dirty="0">
                <a:latin typeface="Calibri"/>
                <a:ea typeface="Calibri"/>
                <a:cs typeface="Calibri"/>
              </a:rPr>
              <a:t>Transvaginal ultrasound (TVUS) is </a:t>
            </a:r>
            <a:r>
              <a:rPr lang="en-US" sz="2200" dirty="0" smtClean="0">
                <a:latin typeface="Calibri"/>
                <a:ea typeface="Calibri"/>
                <a:cs typeface="Calibri"/>
              </a:rPr>
              <a:t>recommended.</a:t>
            </a:r>
          </a:p>
          <a:p>
            <a:pPr marL="342900" lvl="0" indent="-342900" algn="just" rtl="0">
              <a:lnSpc>
                <a:spcPct val="115000"/>
              </a:lnSpc>
              <a:spcAft>
                <a:spcPts val="1000"/>
              </a:spcAft>
              <a:buClr>
                <a:srgbClr val="A04DA3"/>
              </a:buClr>
              <a:buBlip>
                <a:blip r:embed="rId2"/>
              </a:buBlip>
            </a:pPr>
            <a:r>
              <a:rPr lang="en-US" sz="2200" dirty="0">
                <a:solidFill>
                  <a:prstClr val="black"/>
                </a:solidFill>
                <a:latin typeface="Calibri"/>
                <a:ea typeface="Calibri"/>
                <a:cs typeface="Calibri"/>
              </a:rPr>
              <a:t>Hormonal Assay </a:t>
            </a:r>
            <a:r>
              <a:rPr lang="en-US" sz="2200" dirty="0" smtClean="0">
                <a:solidFill>
                  <a:prstClr val="black"/>
                </a:solidFill>
                <a:latin typeface="Calibri"/>
                <a:ea typeface="Calibri"/>
                <a:cs typeface="Calibri"/>
              </a:rPr>
              <a:t>.</a:t>
            </a:r>
            <a:r>
              <a:rPr lang="en-US" sz="2200" dirty="0" smtClean="0">
                <a:latin typeface="Calibri"/>
                <a:ea typeface="Calibri"/>
                <a:cs typeface="Calibri"/>
              </a:rPr>
              <a:t> </a:t>
            </a:r>
            <a:endParaRPr lang="en-US" sz="2200" dirty="0">
              <a:latin typeface="Calibri"/>
              <a:ea typeface="Calibri"/>
              <a:cs typeface="Arial"/>
            </a:endParaRPr>
          </a:p>
          <a:p>
            <a:pPr marL="342900" lvl="0" indent="-342900" algn="just" rtl="0">
              <a:lnSpc>
                <a:spcPct val="115000"/>
              </a:lnSpc>
              <a:spcAft>
                <a:spcPts val="1000"/>
              </a:spcAft>
              <a:buFont typeface="Symbol"/>
              <a:buBlip>
                <a:blip r:embed="rId2"/>
              </a:buBlip>
            </a:pPr>
            <a:r>
              <a:rPr lang="en-US" sz="2200" dirty="0">
                <a:latin typeface="Calibri"/>
                <a:ea typeface="Calibri"/>
                <a:cs typeface="Calibri"/>
              </a:rPr>
              <a:t>Tubal potency testing may be necessary.</a:t>
            </a:r>
            <a:endParaRPr lang="en-US" sz="2200" dirty="0">
              <a:latin typeface="Calibri"/>
              <a:ea typeface="Calibri"/>
              <a:cs typeface="Arial"/>
            </a:endParaRPr>
          </a:p>
          <a:p>
            <a:pPr marL="342900" lvl="0" indent="-342900" algn="just" rtl="0">
              <a:lnSpc>
                <a:spcPct val="115000"/>
              </a:lnSpc>
              <a:spcAft>
                <a:spcPts val="1000"/>
              </a:spcAft>
              <a:buFont typeface="Symbol"/>
              <a:buBlip>
                <a:blip r:embed="rId2"/>
              </a:buBlip>
            </a:pPr>
            <a:r>
              <a:rPr lang="en-US" sz="2200" dirty="0">
                <a:latin typeface="Calibri"/>
                <a:ea typeface="Calibri"/>
                <a:cs typeface="Calibri"/>
              </a:rPr>
              <a:t>Screening for infection </a:t>
            </a:r>
            <a:endParaRPr lang="en-US" sz="2200" dirty="0">
              <a:latin typeface="Calibri"/>
              <a:ea typeface="Calibri"/>
              <a:cs typeface="Arial"/>
            </a:endParaRPr>
          </a:p>
          <a:p>
            <a:pPr marL="342900" lvl="0" indent="-342900" algn="just" rtl="0">
              <a:lnSpc>
                <a:spcPct val="115000"/>
              </a:lnSpc>
              <a:spcAft>
                <a:spcPts val="1000"/>
              </a:spcAft>
              <a:buFont typeface="Courier New"/>
              <a:buChar char="o"/>
            </a:pPr>
            <a:r>
              <a:rPr lang="en-US" sz="2200" dirty="0">
                <a:latin typeface="Calibri"/>
                <a:ea typeface="Calibri"/>
                <a:cs typeface="Calibri"/>
              </a:rPr>
              <a:t>Rubella</a:t>
            </a:r>
            <a:endParaRPr lang="en-US" sz="2200" dirty="0">
              <a:latin typeface="Calibri"/>
              <a:ea typeface="Calibri"/>
              <a:cs typeface="Arial"/>
            </a:endParaRPr>
          </a:p>
          <a:p>
            <a:pPr marL="342900" lvl="0" indent="-342900" algn="just" rtl="0">
              <a:lnSpc>
                <a:spcPct val="115000"/>
              </a:lnSpc>
              <a:spcAft>
                <a:spcPts val="1000"/>
              </a:spcAft>
              <a:buFont typeface="Courier New"/>
              <a:buChar char="o"/>
            </a:pPr>
            <a:r>
              <a:rPr lang="en-US" sz="2200" dirty="0">
                <a:latin typeface="Calibri"/>
                <a:ea typeface="Calibri"/>
                <a:cs typeface="Calibri"/>
              </a:rPr>
              <a:t>Chlamydia testing should be offered prior to any uterine instrumentation.</a:t>
            </a:r>
            <a:endParaRPr lang="en-US" sz="2200" dirty="0">
              <a:latin typeface="Calibri"/>
              <a:ea typeface="Calibri"/>
              <a:cs typeface="Arial"/>
            </a:endParaRPr>
          </a:p>
          <a:p>
            <a:pPr marL="342900" lvl="0" indent="-342900" algn="just" rtl="0">
              <a:lnSpc>
                <a:spcPct val="115000"/>
              </a:lnSpc>
              <a:spcAft>
                <a:spcPts val="1000"/>
              </a:spcAft>
              <a:buFont typeface="Courier New"/>
              <a:buChar char="o"/>
            </a:pPr>
            <a:r>
              <a:rPr lang="en-US" sz="2200" dirty="0">
                <a:latin typeface="Calibri"/>
                <a:ea typeface="Calibri"/>
                <a:cs typeface="Calibri"/>
              </a:rPr>
              <a:t>If ART is to be offered, viral screening for (HIV) and hepatitis B and C</a:t>
            </a:r>
            <a:endParaRPr lang="en-US" sz="2200" dirty="0">
              <a:latin typeface="Calibri"/>
              <a:ea typeface="Calibri"/>
              <a:cs typeface="Arial"/>
            </a:endParaRPr>
          </a:p>
          <a:p>
            <a:pPr marL="796163" indent="0" algn="just" rtl="0">
              <a:lnSpc>
                <a:spcPct val="115000"/>
              </a:lnSpc>
              <a:spcAft>
                <a:spcPts val="1000"/>
              </a:spcAft>
              <a:buNone/>
            </a:pPr>
            <a:r>
              <a:rPr lang="en-US" sz="2200" dirty="0">
                <a:latin typeface="Calibri"/>
                <a:ea typeface="Calibri"/>
                <a:cs typeface="Calibri"/>
              </a:rPr>
              <a:t> </a:t>
            </a:r>
            <a:endParaRPr lang="en-US" sz="2200" dirty="0">
              <a:effectLst/>
              <a:latin typeface="Calibri"/>
              <a:ea typeface="Calibri"/>
              <a:cs typeface="Arial"/>
            </a:endParaRPr>
          </a:p>
        </p:txBody>
      </p:sp>
    </p:spTree>
    <p:extLst>
      <p:ext uri="{BB962C8B-B14F-4D97-AF65-F5344CB8AC3E}">
        <p14:creationId xmlns:p14="http://schemas.microsoft.com/office/powerpoint/2010/main" val="238536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764704"/>
            <a:ext cx="8300573" cy="1080120"/>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Infertility - Definition</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404845" y="1844824"/>
            <a:ext cx="8291264" cy="1224136"/>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algn="l" rtl="0">
              <a:lnSpc>
                <a:spcPct val="115000"/>
              </a:lnSpc>
              <a:spcAft>
                <a:spcPts val="1000"/>
              </a:spcAft>
              <a:buFont typeface="Wingdings" pitchFamily="2" charset="2"/>
              <a:buChar char="q"/>
            </a:pPr>
            <a:r>
              <a:rPr lang="en-US" sz="2400" b="1" dirty="0">
                <a:latin typeface="Times New Roman"/>
                <a:ea typeface="Calibri"/>
                <a:cs typeface="Arial"/>
              </a:rPr>
              <a:t>Is a failure to conceive after 12 months of regular unprotected intercourse.</a:t>
            </a:r>
          </a:p>
        </p:txBody>
      </p:sp>
      <p:sp>
        <p:nvSpPr>
          <p:cNvPr id="4" name="Title 1"/>
          <p:cNvSpPr txBox="1">
            <a:spLocks/>
          </p:cNvSpPr>
          <p:nvPr/>
        </p:nvSpPr>
        <p:spPr>
          <a:xfrm>
            <a:off x="2483768" y="2852936"/>
            <a:ext cx="4320480" cy="1008112"/>
          </a:xfrm>
          <a:prstGeom prst="rect">
            <a:avLst/>
          </a:prstGeo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vert="horz" anchor="ctr">
            <a:normAutofit fontScale="97500"/>
          </a:bodyPr>
          <a:lstStyle>
            <a:lvl1pPr algn="l" rtl="1" eaLnBrk="1" latinLnBrk="0" hangingPunct="1">
              <a:spcBef>
                <a:spcPct val="0"/>
              </a:spcBef>
              <a:buNone/>
              <a:defRPr kumimoji="0" sz="4000" kern="1200">
                <a:solidFill>
                  <a:schemeClr val="tx2"/>
                </a:solidFill>
                <a:latin typeface="+mj-lt"/>
                <a:ea typeface="+mj-ea"/>
                <a:cs typeface="+mj-cs"/>
              </a:defRPr>
            </a:lvl1pPr>
          </a:lstStyle>
          <a:p>
            <a:pPr rtl="0">
              <a:lnSpc>
                <a:spcPct val="115000"/>
              </a:lnSpc>
              <a:spcBef>
                <a:spcPts val="0"/>
              </a:spcBef>
              <a:spcAft>
                <a:spcPts val="1000"/>
              </a:spcAft>
            </a:pPr>
            <a:r>
              <a:rPr lang="en-US" sz="2400" b="1" dirty="0" smtClean="0">
                <a:solidFill>
                  <a:srgbClr val="424456"/>
                </a:solidFill>
              </a:rPr>
              <a:t>Natural conception </a:t>
            </a:r>
            <a:endParaRPr lang="en-US" sz="2400" b="1" dirty="0">
              <a:solidFill>
                <a:prstClr val="black"/>
              </a:solidFill>
              <a:latin typeface="Calibri"/>
              <a:ea typeface="Calibri"/>
              <a:cs typeface="Arial"/>
            </a:endParaRPr>
          </a:p>
        </p:txBody>
      </p:sp>
      <p:sp>
        <p:nvSpPr>
          <p:cNvPr id="6" name="Content Placeholder 2"/>
          <p:cNvSpPr txBox="1">
            <a:spLocks/>
          </p:cNvSpPr>
          <p:nvPr/>
        </p:nvSpPr>
        <p:spPr>
          <a:xfrm>
            <a:off x="404845" y="3789040"/>
            <a:ext cx="8291264" cy="2880320"/>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lnSpc>
                <a:spcPct val="115000"/>
              </a:lnSpc>
              <a:spcAft>
                <a:spcPts val="1000"/>
              </a:spcAft>
              <a:buClr>
                <a:srgbClr val="A04DA3"/>
              </a:buClr>
              <a:buFont typeface="Georgia"/>
              <a:buNone/>
            </a:pPr>
            <a:endParaRPr lang="ar-IQ" sz="24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67150"/>
            <a:ext cx="648072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2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Infertility cases based discussion </a:t>
            </a:r>
            <a:br>
              <a:rPr lang="en-US" dirty="0" smtClean="0"/>
            </a:br>
            <a:endParaRPr lang="ar-IQ"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58112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437112"/>
            <a:ext cx="216024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197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036496" cy="792088"/>
          </a:xfrm>
          <a:solidFill>
            <a:schemeClr val="accent2">
              <a:lumMod val="60000"/>
              <a:lumOff val="40000"/>
            </a:schemeClr>
          </a:solidFill>
          <a:scene3d>
            <a:camera prst="orthographicFront"/>
            <a:lightRig rig="threePt" dir="t"/>
          </a:scene3d>
          <a:sp3d>
            <a:bevelT/>
          </a:sp3d>
        </p:spPr>
        <p:txBody>
          <a:bodyPr>
            <a:normAutofit/>
          </a:bodyPr>
          <a:lstStyle/>
          <a:p>
            <a:r>
              <a:rPr lang="en-US" sz="2400" b="1" dirty="0" smtClean="0"/>
              <a:t>Cases based discussion according to the cause of infertility </a:t>
            </a:r>
            <a:endParaRPr lang="ar-IQ" sz="2400" b="1" dirty="0"/>
          </a:p>
        </p:txBody>
      </p:sp>
      <p:sp>
        <p:nvSpPr>
          <p:cNvPr id="3" name="Content Placeholder 2"/>
          <p:cNvSpPr>
            <a:spLocks noGrp="1"/>
          </p:cNvSpPr>
          <p:nvPr>
            <p:ph idx="1"/>
          </p:nvPr>
        </p:nvSpPr>
        <p:spPr>
          <a:xfrm>
            <a:off x="107504" y="1438807"/>
            <a:ext cx="892899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600" dirty="0"/>
              <a:t>	</a:t>
            </a:r>
            <a:endParaRPr lang="en-US" sz="1600" dirty="0" smtClean="0"/>
          </a:p>
          <a:p>
            <a:pPr marL="109728" indent="0" algn="l" rtl="0">
              <a:lnSpc>
                <a:spcPct val="115000"/>
              </a:lnSpc>
              <a:spcAft>
                <a:spcPts val="1000"/>
              </a:spcAft>
              <a:buNone/>
            </a:pPr>
            <a:endParaRPr lang="ar-IQ" sz="1600" dirty="0"/>
          </a:p>
        </p:txBody>
      </p:sp>
      <p:sp>
        <p:nvSpPr>
          <p:cNvPr id="4" name="Isosceles Triangle 3"/>
          <p:cNvSpPr/>
          <p:nvPr/>
        </p:nvSpPr>
        <p:spPr>
          <a:xfrm>
            <a:off x="1547664" y="2564904"/>
            <a:ext cx="6120680" cy="3096344"/>
          </a:xfrm>
          <a:prstGeom prst="triangle">
            <a:avLst/>
          </a:prstGeom>
          <a:solidFill>
            <a:schemeClr val="accent2">
              <a:lumMod val="40000"/>
              <a:lumOff val="6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Both male &amp; female </a:t>
            </a:r>
          </a:p>
          <a:p>
            <a:pPr algn="ctr"/>
            <a:r>
              <a:rPr lang="en-US" b="1" dirty="0" smtClean="0">
                <a:solidFill>
                  <a:schemeClr val="tx1"/>
                </a:solidFill>
              </a:rPr>
              <a:t>&amp;</a:t>
            </a:r>
          </a:p>
          <a:p>
            <a:pPr algn="ctr"/>
            <a:r>
              <a:rPr lang="en-US" b="1" dirty="0" smtClean="0">
                <a:solidFill>
                  <a:schemeClr val="tx1"/>
                </a:solidFill>
              </a:rPr>
              <a:t>Unexplained infertility</a:t>
            </a:r>
          </a:p>
          <a:p>
            <a:pPr algn="ctr"/>
            <a:endParaRPr lang="en-US" b="1" dirty="0">
              <a:solidFill>
                <a:schemeClr val="tx1"/>
              </a:solidFill>
            </a:endParaRPr>
          </a:p>
          <a:p>
            <a:pPr algn="ctr"/>
            <a:r>
              <a:rPr lang="en-US" b="1" dirty="0" smtClean="0">
                <a:solidFill>
                  <a:schemeClr val="tx1"/>
                </a:solidFill>
              </a:rPr>
              <a:t> </a:t>
            </a:r>
            <a:endParaRPr lang="ar-IQ" b="1" dirty="0">
              <a:solidFill>
                <a:schemeClr val="tx1"/>
              </a:solidFill>
            </a:endParaRPr>
          </a:p>
        </p:txBody>
      </p:sp>
      <p:sp>
        <p:nvSpPr>
          <p:cNvPr id="5" name="TextBox 4"/>
          <p:cNvSpPr txBox="1"/>
          <p:nvPr/>
        </p:nvSpPr>
        <p:spPr>
          <a:xfrm>
            <a:off x="998342" y="3501008"/>
            <a:ext cx="1986442" cy="369332"/>
          </a:xfrm>
          <a:prstGeom prst="rect">
            <a:avLst/>
          </a:prstGeom>
          <a:noFill/>
        </p:spPr>
        <p:txBody>
          <a:bodyPr wrap="none" rtlCol="1">
            <a:spAutoFit/>
          </a:bodyPr>
          <a:lstStyle/>
          <a:p>
            <a:r>
              <a:rPr lang="en-US" b="1" dirty="0" smtClean="0"/>
              <a:t>Ovarian causes</a:t>
            </a:r>
            <a:endParaRPr lang="ar-IQ" b="1" dirty="0"/>
          </a:p>
        </p:txBody>
      </p:sp>
      <p:sp>
        <p:nvSpPr>
          <p:cNvPr id="6" name="TextBox 5"/>
          <p:cNvSpPr txBox="1"/>
          <p:nvPr/>
        </p:nvSpPr>
        <p:spPr>
          <a:xfrm>
            <a:off x="5759266" y="3429000"/>
            <a:ext cx="3039615" cy="369332"/>
          </a:xfrm>
          <a:prstGeom prst="rect">
            <a:avLst/>
          </a:prstGeom>
          <a:noFill/>
        </p:spPr>
        <p:txBody>
          <a:bodyPr wrap="none" rtlCol="1">
            <a:spAutoFit/>
          </a:bodyPr>
          <a:lstStyle/>
          <a:p>
            <a:r>
              <a:rPr lang="en-US" b="1" dirty="0" smtClean="0"/>
              <a:t>  Tubal &amp; Uterine causes</a:t>
            </a:r>
            <a:endParaRPr lang="ar-IQ" b="1" dirty="0"/>
          </a:p>
        </p:txBody>
      </p:sp>
      <p:sp>
        <p:nvSpPr>
          <p:cNvPr id="13" name="TextBox 12"/>
          <p:cNvSpPr txBox="1"/>
          <p:nvPr/>
        </p:nvSpPr>
        <p:spPr>
          <a:xfrm>
            <a:off x="4032425" y="6021288"/>
            <a:ext cx="1495922" cy="369332"/>
          </a:xfrm>
          <a:prstGeom prst="rect">
            <a:avLst/>
          </a:prstGeom>
          <a:noFill/>
        </p:spPr>
        <p:txBody>
          <a:bodyPr wrap="none" rtlCol="1">
            <a:spAutoFit/>
          </a:bodyPr>
          <a:lstStyle/>
          <a:p>
            <a:r>
              <a:rPr lang="en-US" b="1" dirty="0" smtClean="0"/>
              <a:t>Male cause</a:t>
            </a:r>
            <a:endParaRPr lang="ar-IQ" b="1" dirty="0"/>
          </a:p>
        </p:txBody>
      </p:sp>
      <p:pic>
        <p:nvPicPr>
          <p:cNvPr id="2050" name="Picture 2" descr="Free Remember Cliparts, Download Free Remember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96752"/>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Cloud 6"/>
          <p:cNvSpPr/>
          <p:nvPr/>
        </p:nvSpPr>
        <p:spPr>
          <a:xfrm>
            <a:off x="827584" y="3140968"/>
            <a:ext cx="2448272" cy="1152128"/>
          </a:xfrm>
          <a:prstGeom prst="cloud">
            <a:avLst/>
          </a:prstGeom>
          <a:noFill/>
          <a:ln w="38100">
            <a:solidFill>
              <a:srgbClr val="FF0000"/>
            </a:solidFill>
          </a:ln>
          <a:effectLst>
            <a:glow rad="1397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799981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scene3d>
            <a:camera prst="orthographicFront"/>
            <a:lightRig rig="threePt" dir="t"/>
          </a:scene3d>
          <a:sp3d>
            <a:bevelT/>
          </a:sp3d>
        </p:spPr>
        <p:txBody>
          <a:bodyPr>
            <a:normAutofit/>
          </a:bodyPr>
          <a:lstStyle/>
          <a:p>
            <a:r>
              <a:rPr lang="en-US" sz="2000" b="1" dirty="0" smtClean="0"/>
              <a:t>                        </a:t>
            </a:r>
            <a:r>
              <a:rPr lang="en-US" sz="2400" b="1" dirty="0" smtClean="0"/>
              <a:t>Ovulatory Causes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600" dirty="0"/>
              <a:t>	</a:t>
            </a:r>
            <a:endParaRPr lang="en-US" sz="1600" dirty="0" smtClean="0"/>
          </a:p>
          <a:p>
            <a:pPr marL="109728" indent="0" algn="l" rtl="0">
              <a:lnSpc>
                <a:spcPct val="115000"/>
              </a:lnSpc>
              <a:spcAft>
                <a:spcPts val="1000"/>
              </a:spcAft>
              <a:buNone/>
            </a:pPr>
            <a:endParaRPr lang="ar-IQ" sz="1600" dirty="0"/>
          </a:p>
        </p:txBody>
      </p:sp>
      <p:sp>
        <p:nvSpPr>
          <p:cNvPr id="8" name="Explosion 2 7"/>
          <p:cNvSpPr/>
          <p:nvPr/>
        </p:nvSpPr>
        <p:spPr>
          <a:xfrm>
            <a:off x="-108520" y="0"/>
            <a:ext cx="2232248" cy="155679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prstClr val="white"/>
                </a:solidFill>
              </a:rPr>
              <a:t>WHO</a:t>
            </a:r>
            <a:endParaRPr lang="ar-IQ" b="1"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63545591"/>
              </p:ext>
            </p:extLst>
          </p:nvPr>
        </p:nvGraphicFramePr>
        <p:xfrm>
          <a:off x="323527" y="1700808"/>
          <a:ext cx="8352931" cy="4928304"/>
        </p:xfrm>
        <a:graphic>
          <a:graphicData uri="http://schemas.openxmlformats.org/drawingml/2006/table">
            <a:tbl>
              <a:tblPr rtl="1" firstRow="1" bandRow="1">
                <a:tableStyleId>{5C22544A-7EE6-4342-B048-85BDC9FD1C3A}</a:tableStyleId>
              </a:tblPr>
              <a:tblGrid>
                <a:gridCol w="802382"/>
                <a:gridCol w="495243"/>
                <a:gridCol w="483099"/>
                <a:gridCol w="519287"/>
                <a:gridCol w="533026"/>
                <a:gridCol w="2324337"/>
                <a:gridCol w="2093417"/>
                <a:gridCol w="1102140"/>
              </a:tblGrid>
              <a:tr h="774952">
                <a:tc>
                  <a:txBody>
                    <a:bodyPr/>
                    <a:lstStyle/>
                    <a:p>
                      <a:pPr algn="l" rtl="0"/>
                      <a:r>
                        <a:rPr lang="en-US" sz="1000" dirty="0" smtClean="0"/>
                        <a:t>Prolactin</a:t>
                      </a:r>
                      <a:endParaRPr lang="ar-IQ" sz="1000" dirty="0"/>
                    </a:p>
                  </a:txBody>
                  <a:tcPr/>
                </a:tc>
                <a:tc>
                  <a:txBody>
                    <a:bodyPr/>
                    <a:lstStyle/>
                    <a:p>
                      <a:pPr algn="l" rtl="0"/>
                      <a:r>
                        <a:rPr lang="en-US" sz="1000" dirty="0" smtClean="0"/>
                        <a:t>TSH</a:t>
                      </a:r>
                      <a:endParaRPr lang="ar-IQ" sz="1000" dirty="0"/>
                    </a:p>
                  </a:txBody>
                  <a:tcPr/>
                </a:tc>
                <a:tc>
                  <a:txBody>
                    <a:bodyPr/>
                    <a:lstStyle/>
                    <a:p>
                      <a:pPr algn="l" rtl="0"/>
                      <a:r>
                        <a:rPr lang="en-US" sz="1000" dirty="0" smtClean="0"/>
                        <a:t>S E2</a:t>
                      </a:r>
                      <a:endParaRPr lang="ar-IQ" sz="1000" dirty="0"/>
                    </a:p>
                  </a:txBody>
                  <a:tcPr/>
                </a:tc>
                <a:tc>
                  <a:txBody>
                    <a:bodyPr/>
                    <a:lstStyle/>
                    <a:p>
                      <a:pPr algn="l" rtl="0"/>
                      <a:r>
                        <a:rPr lang="en-US" sz="1000" dirty="0" smtClean="0"/>
                        <a:t>LH</a:t>
                      </a:r>
                      <a:endParaRPr lang="ar-IQ" sz="1000" dirty="0"/>
                    </a:p>
                  </a:txBody>
                  <a:tcPr/>
                </a:tc>
                <a:tc>
                  <a:txBody>
                    <a:bodyPr/>
                    <a:lstStyle/>
                    <a:p>
                      <a:pPr algn="l" rtl="0"/>
                      <a:r>
                        <a:rPr lang="en-US" sz="1000" dirty="0" smtClean="0"/>
                        <a:t>FSH</a:t>
                      </a:r>
                      <a:endParaRPr lang="ar-IQ" sz="1000" dirty="0"/>
                    </a:p>
                  </a:txBody>
                  <a:tcPr/>
                </a:tc>
                <a:tc>
                  <a:txBody>
                    <a:bodyPr/>
                    <a:lstStyle/>
                    <a:p>
                      <a:pPr algn="l" rtl="0"/>
                      <a:r>
                        <a:rPr lang="en-US" sz="1400" dirty="0" smtClean="0"/>
                        <a:t>Cause </a:t>
                      </a:r>
                      <a:endParaRPr lang="ar-IQ" sz="1400" dirty="0"/>
                    </a:p>
                  </a:txBody>
                  <a:tcPr/>
                </a:tc>
                <a:tc>
                  <a:txBody>
                    <a:bodyPr/>
                    <a:lstStyle/>
                    <a:p>
                      <a:pPr algn="l" rtl="0"/>
                      <a:r>
                        <a:rPr lang="en-US" sz="1400" dirty="0" smtClean="0"/>
                        <a:t>Name</a:t>
                      </a:r>
                      <a:r>
                        <a:rPr lang="en-US" sz="1400" baseline="0" dirty="0" smtClean="0"/>
                        <a:t> </a:t>
                      </a:r>
                      <a:endParaRPr lang="ar-IQ" sz="1400" dirty="0"/>
                    </a:p>
                  </a:txBody>
                  <a:tcPr/>
                </a:tc>
                <a:tc>
                  <a:txBody>
                    <a:bodyPr/>
                    <a:lstStyle/>
                    <a:p>
                      <a:pPr algn="ctr" rtl="0"/>
                      <a:r>
                        <a:rPr lang="en-US" sz="1400" dirty="0" smtClean="0"/>
                        <a:t>WHO </a:t>
                      </a:r>
                    </a:p>
                    <a:p>
                      <a:pPr algn="ctr" rtl="0"/>
                      <a:r>
                        <a:rPr lang="en-US" sz="1400" dirty="0" smtClean="0"/>
                        <a:t>Class.</a:t>
                      </a:r>
                      <a:endParaRPr lang="ar-IQ" sz="1400" dirty="0"/>
                    </a:p>
                  </a:txBody>
                  <a:tcPr/>
                </a:tc>
              </a:tr>
              <a:tr h="1095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algn="l" rtl="0"/>
                      <a:r>
                        <a:rPr lang="en-US" sz="3200" b="1" dirty="0" smtClean="0"/>
                        <a:t>-</a:t>
                      </a:r>
                      <a:endParaRPr lang="ar-IQ" sz="3200" b="1" dirty="0"/>
                    </a:p>
                  </a:txBody>
                  <a:tcPr/>
                </a:tc>
                <a:tc>
                  <a:txBody>
                    <a:bodyPr/>
                    <a:lstStyle/>
                    <a:p>
                      <a:pPr algn="l" rtl="0"/>
                      <a:r>
                        <a:rPr kumimoji="0" lang="ar-IQ" sz="2400" b="1" i="0" u="none" strike="noStrike" kern="1200" cap="none" spc="0" normalizeH="0" baseline="0" noProof="0" dirty="0" smtClean="0">
                          <a:ln>
                            <a:noFill/>
                          </a:ln>
                          <a:solidFill>
                            <a:prstClr val="black"/>
                          </a:solidFill>
                          <a:effectLst/>
                          <a:uLnTx/>
                          <a:uFillTx/>
                          <a:latin typeface="Calibri"/>
                          <a:ea typeface="+mn-ea"/>
                          <a:cs typeface="Calibri"/>
                        </a:rPr>
                        <a:t>↓</a:t>
                      </a:r>
                      <a:endParaRPr lang="ar-IQ" sz="1400" dirty="0"/>
                    </a:p>
                  </a:txBody>
                  <a:tcPr/>
                </a:tc>
                <a:tc>
                  <a:txBody>
                    <a:bodyPr/>
                    <a:lstStyle/>
                    <a:p>
                      <a:pPr algn="l" rtl="0"/>
                      <a:r>
                        <a:rPr kumimoji="0" lang="ar-IQ" sz="2400" b="1" i="0" u="none" strike="noStrike" kern="1200" cap="none" spc="0" normalizeH="0" baseline="0" noProof="0" dirty="0" smtClean="0">
                          <a:ln>
                            <a:noFill/>
                          </a:ln>
                          <a:solidFill>
                            <a:prstClr val="black"/>
                          </a:solidFill>
                          <a:effectLst/>
                          <a:uLnTx/>
                          <a:uFillTx/>
                          <a:latin typeface="Calibri"/>
                          <a:ea typeface="+mn-ea"/>
                          <a:cs typeface="Calibri"/>
                        </a:rPr>
                        <a:t>↓</a:t>
                      </a:r>
                      <a:endParaRPr lang="ar-IQ" sz="1400" dirty="0"/>
                    </a:p>
                  </a:txBody>
                  <a:tcPr/>
                </a:tc>
                <a:tc>
                  <a:txBody>
                    <a:bodyPr/>
                    <a:lstStyle/>
                    <a:p>
                      <a:pPr algn="l" rtl="0"/>
                      <a:r>
                        <a:rPr lang="ar-IQ" sz="2400" b="1" dirty="0" smtClean="0">
                          <a:latin typeface="Calibri"/>
                          <a:cs typeface="Calibri"/>
                        </a:rPr>
                        <a:t>↓</a:t>
                      </a:r>
                      <a:r>
                        <a:rPr lang="en-US" sz="1400" dirty="0" smtClean="0">
                          <a:latin typeface="Calibri"/>
                          <a:cs typeface="Calibri"/>
                        </a:rPr>
                        <a:t> </a:t>
                      </a:r>
                      <a:endParaRPr lang="ar-IQ" sz="1400" dirty="0"/>
                    </a:p>
                  </a:txBody>
                  <a:tcPr/>
                </a:tc>
                <a:tc>
                  <a:txBody>
                    <a:bodyPr/>
                    <a:lstStyle/>
                    <a:p>
                      <a:pPr algn="l" rtl="0"/>
                      <a:r>
                        <a:rPr lang="en-US" sz="1400" dirty="0" smtClean="0"/>
                        <a:t>decreased hypothalamic secretion of GnRH or pituitary</a:t>
                      </a:r>
                      <a:r>
                        <a:rPr lang="en-US" sz="1400" baseline="0" dirty="0" smtClean="0"/>
                        <a:t> </a:t>
                      </a:r>
                      <a:r>
                        <a:rPr lang="en-US" sz="1400" dirty="0" smtClean="0"/>
                        <a:t>unresponsiveness to GnRH.</a:t>
                      </a:r>
                      <a:endParaRPr lang="ar-IQ" sz="1400" dirty="0"/>
                    </a:p>
                  </a:txBody>
                  <a:tcPr/>
                </a:tc>
                <a:tc>
                  <a:txBody>
                    <a:bodyPr/>
                    <a:lstStyle/>
                    <a:p>
                      <a:pPr algn="l" rtl="0"/>
                      <a:r>
                        <a:rPr lang="en-US" sz="1400" dirty="0" smtClean="0"/>
                        <a:t>Hypogonadotropic hypogonadal anovulation (hypothalamic amenorrhea)</a:t>
                      </a:r>
                      <a:endParaRPr lang="ar-IQ" sz="1400" dirty="0"/>
                    </a:p>
                  </a:txBody>
                  <a:tcPr/>
                </a:tc>
                <a:tc>
                  <a:txBody>
                    <a:bodyPr/>
                    <a:lstStyle/>
                    <a:p>
                      <a:pPr algn="ctr" rtl="0"/>
                      <a:r>
                        <a:rPr lang="en-US" sz="1400" dirty="0" smtClean="0"/>
                        <a:t>WHO Class 1</a:t>
                      </a:r>
                      <a:endParaRPr lang="ar-IQ" sz="1400" dirty="0"/>
                    </a:p>
                  </a:txBody>
                  <a:tcPr/>
                </a:tc>
              </a:tr>
              <a:tr h="893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r>
                        <a:rPr lang="en-US" sz="2400" b="1" dirty="0" smtClean="0">
                          <a:latin typeface="Calibri"/>
                          <a:cs typeface="Calibri"/>
                        </a:rPr>
                        <a:t>↑</a:t>
                      </a:r>
                      <a:endParaRPr lang="ar-IQ"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algn="l" rtl="0"/>
                      <a:r>
                        <a:rPr lang="en-US" sz="1400" dirty="0" smtClean="0"/>
                        <a:t>HPO-</a:t>
                      </a:r>
                      <a:r>
                        <a:rPr lang="en-US" sz="1400" baseline="0" dirty="0" smtClean="0"/>
                        <a:t> Dysfunction </a:t>
                      </a:r>
                    </a:p>
                    <a:p>
                      <a:pPr algn="l" rtl="0"/>
                      <a:r>
                        <a:rPr lang="en-US" sz="1400" baseline="0" dirty="0" smtClean="0"/>
                        <a:t>  </a:t>
                      </a:r>
                    </a:p>
                    <a:p>
                      <a:pPr algn="l" rtl="0"/>
                      <a:r>
                        <a:rPr lang="en-US" sz="1400" dirty="0" smtClean="0"/>
                        <a:t>PCOS </a:t>
                      </a:r>
                      <a:endParaRPr lang="ar-IQ" sz="1400" dirty="0"/>
                    </a:p>
                  </a:txBody>
                  <a:tcPr/>
                </a:tc>
                <a:tc>
                  <a:txBody>
                    <a:bodyPr/>
                    <a:lstStyle/>
                    <a:p>
                      <a:pPr algn="l" rtl="0"/>
                      <a:r>
                        <a:rPr lang="en-US" sz="1400" dirty="0" smtClean="0"/>
                        <a:t>Normogonadotropic normoestrogenic anovulation</a:t>
                      </a:r>
                      <a:endParaRPr lang="ar-IQ" sz="1400" dirty="0"/>
                    </a:p>
                  </a:txBody>
                  <a:tcPr/>
                </a:tc>
                <a:tc>
                  <a:txBody>
                    <a:bodyPr/>
                    <a:lstStyle/>
                    <a:p>
                      <a:pPr algn="ctr" rtl="0"/>
                      <a:r>
                        <a:rPr lang="en-US" sz="1400" dirty="0" smtClean="0"/>
                        <a:t>WHO Class 11</a:t>
                      </a:r>
                      <a:endParaRPr lang="ar-IQ" sz="1400" dirty="0"/>
                    </a:p>
                  </a:txBody>
                  <a:tcPr/>
                </a:tc>
              </a:tr>
              <a:tr h="8919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a:ea typeface="+mn-ea"/>
                          <a:cs typeface="Calibri"/>
                        </a:rPr>
                        <a:t>↓</a:t>
                      </a:r>
                      <a:endParaRPr kumimoji="0" lang="ar-IQ" sz="1400" b="0"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Calibri"/>
                        </a:rPr>
                        <a:t>↑</a:t>
                      </a:r>
                      <a:endParaRPr kumimoji="0" lang="ar-IQ" sz="24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Calibri"/>
                        </a:rPr>
                        <a:t>↑</a:t>
                      </a:r>
                      <a:endParaRPr kumimoji="0" lang="ar-IQ" sz="24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285750" indent="-285750" algn="l" rtl="0">
                        <a:buFont typeface="Arial" pitchFamily="34" charset="0"/>
                        <a:buChar char="•"/>
                      </a:pPr>
                      <a:r>
                        <a:rPr lang="en-US" sz="1400" dirty="0" smtClean="0"/>
                        <a:t>premature ovarian failure </a:t>
                      </a:r>
                    </a:p>
                    <a:p>
                      <a:pPr marL="285750" indent="-285750" algn="l" rtl="0">
                        <a:buFont typeface="Arial" pitchFamily="34" charset="0"/>
                        <a:buChar char="•"/>
                      </a:pPr>
                      <a:r>
                        <a:rPr lang="en-US" sz="1400" dirty="0" smtClean="0"/>
                        <a:t>ovarian resistance</a:t>
                      </a:r>
                      <a:endParaRPr lang="ar-IQ" sz="1400" dirty="0"/>
                    </a:p>
                  </a:txBody>
                  <a:tcPr/>
                </a:tc>
                <a:tc>
                  <a:txBody>
                    <a:bodyPr/>
                    <a:lstStyle/>
                    <a:p>
                      <a:pPr algn="l" rtl="0"/>
                      <a:r>
                        <a:rPr lang="en-US" sz="1400" dirty="0" smtClean="0"/>
                        <a:t>Hypergonadotropic hypoestrogenic anovulation</a:t>
                      </a:r>
                      <a:endParaRPr lang="ar-IQ" sz="1400" dirty="0"/>
                    </a:p>
                  </a:txBody>
                  <a:tcPr/>
                </a:tc>
                <a:tc>
                  <a:txBody>
                    <a:bodyPr/>
                    <a:lstStyle/>
                    <a:p>
                      <a:pPr algn="ctr" rtl="0"/>
                      <a:r>
                        <a:rPr lang="en-US" sz="1400" dirty="0" smtClean="0"/>
                        <a:t>WHO Class 111</a:t>
                      </a:r>
                      <a:endParaRPr lang="ar-IQ" sz="1400" dirty="0"/>
                    </a:p>
                  </a:txBody>
                  <a:tcPr/>
                </a:tc>
              </a:tr>
              <a:tr h="1095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Calibri"/>
                        </a:rPr>
                        <a:t>↑</a:t>
                      </a:r>
                      <a:endParaRPr kumimoji="0" lang="ar-IQ" sz="24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a:ea typeface="+mn-ea"/>
                          <a:cs typeface="Calibri"/>
                        </a:rPr>
                        <a:t>↑</a:t>
                      </a:r>
                      <a:endParaRPr kumimoji="0" lang="ar-IQ" sz="2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a:ea typeface="+mn-ea"/>
                          <a:cs typeface="Calibri"/>
                        </a:rPr>
                        <a:t>↓</a:t>
                      </a:r>
                      <a:endParaRPr kumimoji="0" lang="ar-IQ"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a:ea typeface="+mn-ea"/>
                          <a:cs typeface="Calibri"/>
                        </a:rPr>
                        <a:t>↓</a:t>
                      </a:r>
                      <a:endParaRPr kumimoji="0" lang="ar-IQ"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2400" b="1" i="0" u="none" strike="noStrike" kern="1200" cap="none" spc="0" normalizeH="0" baseline="0" noProof="0" dirty="0" smtClean="0">
                          <a:ln>
                            <a:noFill/>
                          </a:ln>
                          <a:solidFill>
                            <a:prstClr val="black"/>
                          </a:solidFill>
                          <a:effectLst/>
                          <a:uLnTx/>
                          <a:uFillTx/>
                          <a:latin typeface="Calibri"/>
                          <a:ea typeface="+mn-ea"/>
                          <a:cs typeface="Calibri"/>
                        </a:rPr>
                        <a:t>↓</a:t>
                      </a:r>
                      <a:endParaRPr kumimoji="0" lang="ar-IQ"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a:t>
                      </a:r>
                      <a:endParaRPr kumimoji="0" lang="ar-IQ" sz="3200" b="1" i="0" u="none" strike="noStrike" kern="1200" cap="none" spc="0" normalizeH="0" baseline="0" noProof="0" dirty="0" smtClean="0">
                        <a:ln>
                          <a:noFill/>
                        </a:ln>
                        <a:solidFill>
                          <a:prstClr val="black"/>
                        </a:solidFill>
                        <a:effectLst/>
                        <a:uLnTx/>
                        <a:uFillTx/>
                        <a:latin typeface="+mn-lt"/>
                        <a:ea typeface="+mn-ea"/>
                        <a:cs typeface="+mn-cs"/>
                      </a:endParaRPr>
                    </a:p>
                    <a:p>
                      <a:pPr algn="l" rtl="0"/>
                      <a:endParaRPr lang="ar-IQ" sz="1400" dirty="0"/>
                    </a:p>
                  </a:txBody>
                  <a:tcPr/>
                </a:tc>
                <a:tc>
                  <a:txBody>
                    <a:bodyPr/>
                    <a:lstStyle/>
                    <a:p>
                      <a:pPr algn="l" rtl="0"/>
                      <a:r>
                        <a:rPr lang="en-US" sz="1400" dirty="0" smtClean="0"/>
                        <a:t>Physiologic</a:t>
                      </a:r>
                      <a:r>
                        <a:rPr lang="en-US" sz="1400" baseline="0" dirty="0" smtClean="0"/>
                        <a:t>  </a:t>
                      </a:r>
                    </a:p>
                    <a:p>
                      <a:pPr algn="l" rtl="0"/>
                      <a:r>
                        <a:rPr lang="en-US" sz="1400" baseline="0" dirty="0" smtClean="0"/>
                        <a:t>Pathologic </a:t>
                      </a:r>
                      <a:endParaRPr lang="ar-IQ" sz="1400" dirty="0"/>
                    </a:p>
                  </a:txBody>
                  <a:tcPr/>
                </a:tc>
                <a:tc>
                  <a:txBody>
                    <a:bodyPr/>
                    <a:lstStyle/>
                    <a:p>
                      <a:pPr algn="l" rtl="0"/>
                      <a:r>
                        <a:rPr lang="en-US" sz="1400" dirty="0" smtClean="0"/>
                        <a:t>Hyperprolactinaemic anovulation</a:t>
                      </a:r>
                      <a:endParaRPr lang="ar-IQ" sz="1400" dirty="0"/>
                    </a:p>
                  </a:txBody>
                  <a:tcPr/>
                </a:tc>
                <a:tc>
                  <a:txBody>
                    <a:bodyPr/>
                    <a:lstStyle/>
                    <a:p>
                      <a:pPr algn="ctr" rtl="0"/>
                      <a:r>
                        <a:rPr lang="en-US" sz="1400" dirty="0" smtClean="0"/>
                        <a:t>WHO Class 1V</a:t>
                      </a:r>
                      <a:endParaRPr lang="ar-IQ" sz="1400" dirty="0"/>
                    </a:p>
                  </a:txBody>
                  <a:tcPr/>
                </a:tc>
              </a:tr>
            </a:tbl>
          </a:graphicData>
        </a:graphic>
      </p:graphicFrame>
    </p:spTree>
    <p:extLst>
      <p:ext uri="{BB962C8B-B14F-4D97-AF65-F5344CB8AC3E}">
        <p14:creationId xmlns:p14="http://schemas.microsoft.com/office/powerpoint/2010/main" val="3306654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marL="342900" lvl="0" indent="-342900" rtl="0">
              <a:lnSpc>
                <a:spcPct val="115000"/>
              </a:lnSpc>
              <a:spcAft>
                <a:spcPts val="1000"/>
              </a:spcAft>
              <a:buFont typeface="Wingdings" pitchFamily="2" charset="2"/>
              <a:buChar char="q"/>
            </a:pPr>
            <a:r>
              <a:rPr lang="en-US" sz="2400" b="1" u="sng" dirty="0" smtClean="0">
                <a:latin typeface="Calibri"/>
                <a:ea typeface="Calibri"/>
                <a:cs typeface="Arial"/>
              </a:rPr>
              <a:t>22 years  </a:t>
            </a:r>
            <a:r>
              <a:rPr lang="en-US" sz="2400" b="1" dirty="0" smtClean="0">
                <a:latin typeface="Calibri"/>
                <a:ea typeface="Calibri"/>
                <a:cs typeface="Arial"/>
              </a:rPr>
              <a:t>old woman, presented to infertility clinic with </a:t>
            </a:r>
            <a:r>
              <a:rPr lang="en-US" sz="2400" b="1" u="sng" dirty="0" smtClean="0">
                <a:latin typeface="Calibri"/>
                <a:ea typeface="Calibri"/>
                <a:cs typeface="Arial"/>
              </a:rPr>
              <a:t>primary infertility </a:t>
            </a:r>
            <a:r>
              <a:rPr lang="en-US" sz="2400" b="1" dirty="0" smtClean="0">
                <a:latin typeface="Calibri"/>
                <a:ea typeface="Calibri"/>
                <a:cs typeface="Arial"/>
              </a:rPr>
              <a:t>of </a:t>
            </a:r>
            <a:r>
              <a:rPr lang="en-US" sz="2400" b="1" u="sng" dirty="0">
                <a:latin typeface="Calibri"/>
                <a:ea typeface="Calibri"/>
                <a:cs typeface="Arial"/>
              </a:rPr>
              <a:t>2</a:t>
            </a:r>
            <a:r>
              <a:rPr lang="en-US" sz="2400" b="1" u="sng" dirty="0" smtClean="0">
                <a:latin typeface="Calibri"/>
                <a:ea typeface="Calibri"/>
                <a:cs typeface="Arial"/>
              </a:rPr>
              <a:t> years duration</a:t>
            </a:r>
            <a:r>
              <a:rPr lang="en-US" sz="2400" b="1" dirty="0" smtClean="0">
                <a:latin typeface="Calibri"/>
                <a:ea typeface="Calibri"/>
                <a:cs typeface="Arial"/>
              </a:rPr>
              <a:t>, she had </a:t>
            </a:r>
            <a:r>
              <a:rPr lang="en-US" sz="2400" b="1" u="sng" dirty="0" smtClean="0">
                <a:latin typeface="Calibri"/>
                <a:ea typeface="Calibri"/>
                <a:cs typeface="Arial"/>
              </a:rPr>
              <a:t>amenorrhoea for the last 4 months</a:t>
            </a:r>
            <a:r>
              <a:rPr lang="en-US" sz="2400" b="1" dirty="0" smtClean="0">
                <a:latin typeface="Calibri"/>
                <a:ea typeface="Calibri"/>
                <a:cs typeface="Arial"/>
              </a:rPr>
              <a:t> , her BMI is 18 , her </a:t>
            </a:r>
            <a:r>
              <a:rPr lang="en-US" sz="2400" b="1" u="sng" dirty="0" smtClean="0">
                <a:latin typeface="Calibri"/>
                <a:ea typeface="Calibri"/>
                <a:cs typeface="Arial"/>
              </a:rPr>
              <a:t>partner SFA </a:t>
            </a:r>
            <a:r>
              <a:rPr lang="en-US" sz="2400" b="1" dirty="0" smtClean="0">
                <a:latin typeface="Calibri"/>
                <a:ea typeface="Calibri"/>
                <a:cs typeface="Arial"/>
              </a:rPr>
              <a:t>was normal &amp; </a:t>
            </a:r>
            <a:r>
              <a:rPr lang="en-US" sz="2400" b="1" u="sng" dirty="0" smtClean="0">
                <a:latin typeface="Calibri"/>
                <a:ea typeface="Calibri"/>
                <a:cs typeface="Arial"/>
              </a:rPr>
              <a:t>her HSG </a:t>
            </a:r>
            <a:r>
              <a:rPr lang="en-US" sz="2400" b="1" dirty="0" smtClean="0">
                <a:latin typeface="Calibri"/>
                <a:ea typeface="Calibri"/>
                <a:cs typeface="Arial"/>
              </a:rPr>
              <a:t>was normal as well</a:t>
            </a:r>
            <a:endParaRPr lang="ar-IQ" sz="2400" b="1"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87849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15"/>
          <p:cNvSpPr/>
          <p:nvPr/>
        </p:nvSpPr>
        <p:spPr>
          <a:xfrm>
            <a:off x="5868144" y="2132856"/>
            <a:ext cx="3096344" cy="201622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sp>
        <p:nvSpPr>
          <p:cNvPr id="17" name="Rounded Rectangle 16"/>
          <p:cNvSpPr/>
          <p:nvPr/>
        </p:nvSpPr>
        <p:spPr>
          <a:xfrm>
            <a:off x="4211960" y="1052736"/>
            <a:ext cx="4536504" cy="512326"/>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145865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2520280"/>
          </a:xfrm>
          <a:solidFill>
            <a:schemeClr val="accent2">
              <a:lumMod val="60000"/>
              <a:lumOff val="40000"/>
            </a:schemeClr>
          </a:solidFill>
          <a:scene3d>
            <a:camera prst="orthographicFront"/>
            <a:lightRig rig="threePt" dir="t"/>
          </a:scene3d>
          <a:sp3d>
            <a:bevelT/>
          </a:sp3d>
        </p:spPr>
        <p:txBody>
          <a:bodyPr>
            <a:noAutofit/>
          </a:bodyPr>
          <a:lstStyle/>
          <a:p>
            <a:pPr marL="342900" lvl="0" indent="-342900" rtl="0">
              <a:lnSpc>
                <a:spcPct val="115000"/>
              </a:lnSpc>
              <a:spcAft>
                <a:spcPts val="1000"/>
              </a:spcAft>
              <a:buFont typeface="Wingdings" pitchFamily="2" charset="2"/>
              <a:buChar char="q"/>
            </a:pPr>
            <a:r>
              <a:rPr lang="en-US" sz="2400" b="1" u="sng" dirty="0">
                <a:latin typeface="Calibri"/>
                <a:ea typeface="Calibri"/>
                <a:cs typeface="Arial"/>
              </a:rPr>
              <a:t>22 years  </a:t>
            </a:r>
            <a:r>
              <a:rPr lang="en-US" sz="2400" b="1" dirty="0">
                <a:latin typeface="Calibri"/>
                <a:ea typeface="Calibri"/>
                <a:cs typeface="Arial"/>
              </a:rPr>
              <a:t>old woman, presented to infertility clinic with </a:t>
            </a:r>
            <a:r>
              <a:rPr lang="en-US" sz="2400" b="1" u="sng" dirty="0">
                <a:latin typeface="Calibri"/>
                <a:ea typeface="Calibri"/>
                <a:cs typeface="Arial"/>
              </a:rPr>
              <a:t>primary infertility </a:t>
            </a:r>
            <a:r>
              <a:rPr lang="en-US" sz="2400" b="1" dirty="0">
                <a:latin typeface="Calibri"/>
                <a:ea typeface="Calibri"/>
                <a:cs typeface="Arial"/>
              </a:rPr>
              <a:t>of </a:t>
            </a:r>
            <a:r>
              <a:rPr lang="en-US" sz="2400" b="1" u="sng" dirty="0">
                <a:latin typeface="Calibri"/>
                <a:ea typeface="Calibri"/>
                <a:cs typeface="Arial"/>
              </a:rPr>
              <a:t>2 years duration</a:t>
            </a:r>
            <a:r>
              <a:rPr lang="en-US" sz="2400" b="1" dirty="0">
                <a:latin typeface="Calibri"/>
                <a:ea typeface="Calibri"/>
                <a:cs typeface="Arial"/>
              </a:rPr>
              <a:t>, she had </a:t>
            </a:r>
            <a:r>
              <a:rPr lang="en-US" sz="2400" b="1" u="sng" dirty="0">
                <a:latin typeface="Calibri"/>
                <a:ea typeface="Calibri"/>
                <a:cs typeface="Arial"/>
              </a:rPr>
              <a:t>amenorrhoea for the last 4 months</a:t>
            </a:r>
            <a:r>
              <a:rPr lang="en-US" sz="2400" b="1" dirty="0">
                <a:latin typeface="Calibri"/>
                <a:ea typeface="Calibri"/>
                <a:cs typeface="Arial"/>
              </a:rPr>
              <a:t> , her BMI is 18 , her </a:t>
            </a:r>
            <a:r>
              <a:rPr lang="en-US" sz="2400" b="1" u="sng" dirty="0">
                <a:latin typeface="Calibri"/>
                <a:ea typeface="Calibri"/>
                <a:cs typeface="Arial"/>
              </a:rPr>
              <a:t>partner SFA </a:t>
            </a:r>
            <a:r>
              <a:rPr lang="en-US" sz="2400" b="1" dirty="0">
                <a:latin typeface="Calibri"/>
                <a:ea typeface="Calibri"/>
                <a:cs typeface="Arial"/>
              </a:rPr>
              <a:t>was normal &amp; </a:t>
            </a:r>
            <a:r>
              <a:rPr lang="en-US" sz="2400" b="1" u="sng" dirty="0">
                <a:latin typeface="Calibri"/>
                <a:ea typeface="Calibri"/>
                <a:cs typeface="Arial"/>
              </a:rPr>
              <a:t>her HSG </a:t>
            </a:r>
            <a:r>
              <a:rPr lang="en-US" sz="2400" b="1" dirty="0">
                <a:latin typeface="Calibri"/>
                <a:ea typeface="Calibri"/>
                <a:cs typeface="Arial"/>
              </a:rPr>
              <a:t>was normal as well</a:t>
            </a:r>
            <a:endParaRPr lang="ar-IQ" sz="2400" b="1" dirty="0"/>
          </a:p>
        </p:txBody>
      </p:sp>
      <p:sp>
        <p:nvSpPr>
          <p:cNvPr id="3" name="Content Placeholder 2"/>
          <p:cNvSpPr>
            <a:spLocks noGrp="1"/>
          </p:cNvSpPr>
          <p:nvPr>
            <p:ph idx="1"/>
          </p:nvPr>
        </p:nvSpPr>
        <p:spPr>
          <a:xfrm>
            <a:off x="107504" y="3212976"/>
            <a:ext cx="8856984" cy="2664296"/>
          </a:xfrm>
          <a:solidFill>
            <a:schemeClr val="accent2">
              <a:lumMod val="20000"/>
              <a:lumOff val="80000"/>
            </a:schemeClr>
          </a:solidFill>
          <a:scene3d>
            <a:camera prst="orthographicFront"/>
            <a:lightRig rig="threePt" dir="t"/>
          </a:scene3d>
          <a:sp3d>
            <a:bevelT/>
          </a:sp3d>
        </p:spPr>
        <p:txBody>
          <a:bodyPr>
            <a:noAutofit/>
          </a:bodyPr>
          <a:lstStyle/>
          <a:p>
            <a:pPr marL="109728" indent="0" algn="just" rtl="0">
              <a:lnSpc>
                <a:spcPct val="120000"/>
              </a:lnSpc>
              <a:buNone/>
            </a:pPr>
            <a:endParaRPr lang="en-US" sz="1800" dirty="0" smtClean="0"/>
          </a:p>
          <a:p>
            <a:pPr marL="109728" indent="0" algn="just" rtl="0">
              <a:lnSpc>
                <a:spcPct val="120000"/>
              </a:lnSpc>
              <a:buNone/>
            </a:pPr>
            <a:r>
              <a:rPr lang="en-US" sz="1800" dirty="0" smtClean="0"/>
              <a:t>Interpret data</a:t>
            </a:r>
          </a:p>
          <a:p>
            <a:pPr marL="566928" indent="-457200" algn="just" rtl="0">
              <a:lnSpc>
                <a:spcPct val="120000"/>
              </a:lnSpc>
              <a:buAutoNum type="arabicPeriod"/>
            </a:pPr>
            <a:r>
              <a:rPr lang="en-US" sz="1800" dirty="0" smtClean="0"/>
              <a:t>1</a:t>
            </a:r>
            <a:r>
              <a:rPr lang="en-US" sz="1800" baseline="30000" dirty="0" smtClean="0"/>
              <a:t>st</a:t>
            </a:r>
            <a:r>
              <a:rPr lang="en-US" sz="1800" dirty="0" smtClean="0"/>
              <a:t> step = exclude pregnancy </a:t>
            </a:r>
          </a:p>
          <a:p>
            <a:pPr marL="566928" indent="-457200" algn="just" rtl="0">
              <a:lnSpc>
                <a:spcPct val="120000"/>
              </a:lnSpc>
              <a:buAutoNum type="arabicPeriod"/>
            </a:pPr>
            <a:r>
              <a:rPr lang="en-US" sz="1800" dirty="0" smtClean="0"/>
              <a:t>Withdraw the cycle by progesterone (PCT)</a:t>
            </a:r>
          </a:p>
          <a:p>
            <a:pPr marL="566928" indent="-457200" algn="just" rtl="0">
              <a:lnSpc>
                <a:spcPct val="120000"/>
              </a:lnSpc>
              <a:buAutoNum type="arabicPeriod"/>
            </a:pPr>
            <a:r>
              <a:rPr lang="en-US" sz="1800" dirty="0" smtClean="0"/>
              <a:t>If PCT negative means the patient has low estrogen ; add estrogen to withdraw the cycle  </a:t>
            </a:r>
          </a:p>
          <a:p>
            <a:pPr marL="566928" indent="-457200" algn="just" rtl="0">
              <a:lnSpc>
                <a:spcPct val="120000"/>
              </a:lnSpc>
              <a:buAutoNum type="arabicPeriod"/>
            </a:pPr>
            <a:r>
              <a:rPr lang="en-US" sz="1800" dirty="0" smtClean="0"/>
              <a:t>Do hormonal assay at cycle day (2-5)  </a:t>
            </a:r>
            <a:endParaRPr lang="en-US" sz="1800" dirty="0"/>
          </a:p>
        </p:txBody>
      </p:sp>
      <p:sp>
        <p:nvSpPr>
          <p:cNvPr id="4" name="Cloud 3"/>
          <p:cNvSpPr/>
          <p:nvPr/>
        </p:nvSpPr>
        <p:spPr>
          <a:xfrm>
            <a:off x="6228184" y="3137778"/>
            <a:ext cx="2664296" cy="1584176"/>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cxnSp>
        <p:nvCxnSpPr>
          <p:cNvPr id="9" name="Straight Arrow Connector 8"/>
          <p:cNvCxnSpPr/>
          <p:nvPr/>
        </p:nvCxnSpPr>
        <p:spPr>
          <a:xfrm>
            <a:off x="2720691" y="3929866"/>
            <a:ext cx="32914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07504" y="5877272"/>
            <a:ext cx="8856984" cy="872480"/>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rtl="0">
              <a:lnSpc>
                <a:spcPct val="120000"/>
              </a:lnSpc>
              <a:buFont typeface="Georgia"/>
              <a:buNone/>
            </a:pPr>
            <a:endParaRPr lang="en-US" sz="1800" dirty="0" smtClean="0"/>
          </a:p>
          <a:p>
            <a:pPr algn="just" rtl="0">
              <a:lnSpc>
                <a:spcPct val="120000"/>
              </a:lnSpc>
              <a:buFont typeface="Wingdings" pitchFamily="2" charset="2"/>
              <a:buChar char="Ø"/>
            </a:pPr>
            <a:r>
              <a:rPr lang="en-US" sz="1800" dirty="0" smtClean="0"/>
              <a:t>PCT was negative – add estrogen = withdrawal of blood  </a:t>
            </a:r>
            <a:endParaRPr lang="en-US" sz="1800" dirty="0"/>
          </a:p>
        </p:txBody>
      </p:sp>
      <p:cxnSp>
        <p:nvCxnSpPr>
          <p:cNvPr id="7" name="Straight Arrow Connector 6"/>
          <p:cNvCxnSpPr/>
          <p:nvPr/>
        </p:nvCxnSpPr>
        <p:spPr>
          <a:xfrm>
            <a:off x="6372200" y="6453336"/>
            <a:ext cx="5254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33821" y="6268670"/>
            <a:ext cx="1898277" cy="369332"/>
          </a:xfrm>
          <a:prstGeom prst="rect">
            <a:avLst/>
          </a:prstGeom>
          <a:noFill/>
        </p:spPr>
        <p:txBody>
          <a:bodyPr wrap="none" rtlCol="1">
            <a:spAutoFit/>
          </a:bodyPr>
          <a:lstStyle/>
          <a:p>
            <a:r>
              <a:rPr lang="en-US" dirty="0" smtClean="0"/>
              <a:t>Hormonal assay </a:t>
            </a:r>
            <a:endParaRPr lang="ar-IQ" dirty="0"/>
          </a:p>
        </p:txBody>
      </p:sp>
      <p:sp>
        <p:nvSpPr>
          <p:cNvPr id="10" name="Rounded Rectangle 9"/>
          <p:cNvSpPr/>
          <p:nvPr/>
        </p:nvSpPr>
        <p:spPr>
          <a:xfrm>
            <a:off x="4211961" y="1412776"/>
            <a:ext cx="4557866" cy="512326"/>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3084148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u="sng" dirty="0" smtClean="0">
                <a:latin typeface="Calibri"/>
                <a:ea typeface="Calibri"/>
                <a:cs typeface="Arial"/>
              </a:rPr>
              <a:t>22 years  </a:t>
            </a:r>
            <a:r>
              <a:rPr lang="en-US" sz="2400" b="1" dirty="0" smtClean="0">
                <a:latin typeface="Calibri"/>
                <a:ea typeface="Calibri"/>
                <a:cs typeface="Arial"/>
              </a:rPr>
              <a:t>old woman, presented to infertility clinic with            </a:t>
            </a:r>
            <a:r>
              <a:rPr lang="en-US" sz="2400" b="1" u="sng" dirty="0" smtClean="0">
                <a:latin typeface="Calibri"/>
                <a:ea typeface="Calibri"/>
                <a:cs typeface="Arial"/>
              </a:rPr>
              <a:t>primary infertility </a:t>
            </a:r>
            <a:r>
              <a:rPr lang="en-US" sz="2400" b="1" dirty="0" smtClean="0">
                <a:latin typeface="Calibri"/>
                <a:ea typeface="Calibri"/>
                <a:cs typeface="Arial"/>
              </a:rPr>
              <a:t>of </a:t>
            </a:r>
            <a:r>
              <a:rPr lang="en-US" sz="2400" b="1" u="sng" dirty="0">
                <a:latin typeface="Calibri"/>
                <a:ea typeface="Calibri"/>
                <a:cs typeface="Arial"/>
              </a:rPr>
              <a:t>2</a:t>
            </a:r>
            <a:r>
              <a:rPr lang="en-US" sz="2400" b="1" u="sng" dirty="0" smtClean="0">
                <a:latin typeface="Calibri"/>
                <a:ea typeface="Calibri"/>
                <a:cs typeface="Arial"/>
              </a:rPr>
              <a:t> years duration</a:t>
            </a:r>
            <a:r>
              <a:rPr lang="en-US" sz="2400" b="1" dirty="0" smtClean="0">
                <a:latin typeface="Calibri"/>
                <a:ea typeface="Calibri"/>
                <a:cs typeface="Arial"/>
              </a:rPr>
              <a:t>, she had </a:t>
            </a:r>
            <a:r>
              <a:rPr lang="en-US" sz="2400" b="1" u="sng" dirty="0" smtClean="0">
                <a:latin typeface="Calibri"/>
                <a:ea typeface="Calibri"/>
                <a:cs typeface="Arial"/>
              </a:rPr>
              <a:t>amenorrhoea for the last 4 months</a:t>
            </a:r>
            <a:r>
              <a:rPr lang="en-US" sz="2400" b="1" dirty="0" smtClean="0">
                <a:latin typeface="Calibri"/>
                <a:ea typeface="Calibri"/>
                <a:cs typeface="Arial"/>
              </a:rPr>
              <a:t> , her BMI is 18 , her </a:t>
            </a:r>
            <a:r>
              <a:rPr lang="en-US" sz="2400" b="1" u="sng" dirty="0" smtClean="0">
                <a:latin typeface="Calibri"/>
                <a:ea typeface="Calibri"/>
                <a:cs typeface="Arial"/>
              </a:rPr>
              <a:t>partner SFA </a:t>
            </a:r>
            <a:r>
              <a:rPr lang="en-US" sz="2400" b="1" dirty="0" smtClean="0">
                <a:latin typeface="Calibri"/>
                <a:ea typeface="Calibri"/>
                <a:cs typeface="Arial"/>
              </a:rPr>
              <a:t>was normal &amp; </a:t>
            </a:r>
            <a:r>
              <a:rPr lang="en-US" sz="2400" b="1" u="sng" dirty="0" smtClean="0">
                <a:latin typeface="Calibri"/>
                <a:ea typeface="Calibri"/>
                <a:cs typeface="Arial"/>
              </a:rPr>
              <a:t>her HSG </a:t>
            </a:r>
            <a:r>
              <a:rPr lang="en-US" sz="2400" b="1" dirty="0" smtClean="0">
                <a:latin typeface="Calibri"/>
                <a:ea typeface="Calibri"/>
                <a:cs typeface="Arial"/>
              </a:rPr>
              <a:t>was normal as well</a:t>
            </a:r>
            <a:endParaRPr lang="ar-IQ" sz="2400" b="1" dirty="0"/>
          </a:p>
        </p:txBody>
      </p:sp>
      <p:sp>
        <p:nvSpPr>
          <p:cNvPr id="5" name="Content Placeholder 2"/>
          <p:cNvSpPr>
            <a:spLocks noGrp="1"/>
          </p:cNvSpPr>
          <p:nvPr>
            <p:ph idx="1"/>
          </p:nvPr>
        </p:nvSpPr>
        <p:spPr>
          <a:xfrm>
            <a:off x="107504" y="2276872"/>
            <a:ext cx="8856984" cy="4464496"/>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lnSpc>
                <a:spcPct val="115000"/>
              </a:lnSpc>
              <a:spcAft>
                <a:spcPts val="1000"/>
              </a:spcAft>
              <a:buFont typeface="Symbol"/>
              <a:buBlip>
                <a:blip r:embed="rId2"/>
              </a:buBlip>
            </a:pPr>
            <a:endParaRPr lang="en-US" sz="2200" dirty="0" smtClean="0">
              <a:latin typeface="Calibri"/>
              <a:ea typeface="Calibri"/>
              <a:cs typeface="Calibri"/>
            </a:endParaRPr>
          </a:p>
          <a:p>
            <a:pPr marL="796163" indent="0" algn="just" rtl="0">
              <a:lnSpc>
                <a:spcPct val="115000"/>
              </a:lnSpc>
              <a:spcAft>
                <a:spcPts val="1000"/>
              </a:spcAft>
              <a:buNone/>
            </a:pPr>
            <a:r>
              <a:rPr lang="en-US" sz="2200" dirty="0">
                <a:latin typeface="Calibri"/>
                <a:ea typeface="Calibri"/>
                <a:cs typeface="Calibri"/>
              </a:rPr>
              <a:t> </a:t>
            </a:r>
            <a:endParaRPr lang="en-US" sz="2200" dirty="0">
              <a:effectLst/>
              <a:latin typeface="Calibri"/>
              <a:ea typeface="Calibri"/>
              <a:cs typeface="Arial"/>
            </a:endParaRPr>
          </a:p>
        </p:txBody>
      </p:sp>
      <p:graphicFrame>
        <p:nvGraphicFramePr>
          <p:cNvPr id="6" name="Content Placeholder 5"/>
          <p:cNvGraphicFramePr>
            <a:graphicFrameLocks/>
          </p:cNvGraphicFramePr>
          <p:nvPr>
            <p:extLst>
              <p:ext uri="{D42A27DB-BD31-4B8C-83A1-F6EECF244321}">
                <p14:modId xmlns:p14="http://schemas.microsoft.com/office/powerpoint/2010/main" val="3232115780"/>
              </p:ext>
            </p:extLst>
          </p:nvPr>
        </p:nvGraphicFramePr>
        <p:xfrm>
          <a:off x="323528" y="2420888"/>
          <a:ext cx="2460960" cy="4104454"/>
        </p:xfrm>
        <a:graphic>
          <a:graphicData uri="http://schemas.openxmlformats.org/drawingml/2006/table">
            <a:tbl>
              <a:tblPr rtl="1" firstRow="1" bandRow="1">
                <a:tableStyleId>{5C22544A-7EE6-4342-B048-85BDC9FD1C3A}</a:tableStyleId>
              </a:tblPr>
              <a:tblGrid>
                <a:gridCol w="1204564"/>
                <a:gridCol w="1256396"/>
              </a:tblGrid>
              <a:tr h="705926">
                <a:tc>
                  <a:txBody>
                    <a:bodyPr/>
                    <a:lstStyle/>
                    <a:p>
                      <a:pPr rtl="1"/>
                      <a:r>
                        <a:rPr lang="en-US" dirty="0" smtClean="0"/>
                        <a:t>Level</a:t>
                      </a:r>
                      <a:r>
                        <a:rPr lang="en-US" baseline="0" dirty="0" smtClean="0"/>
                        <a:t>    </a:t>
                      </a:r>
                      <a:endParaRPr lang="ar-IQ" dirty="0"/>
                    </a:p>
                  </a:txBody>
                  <a:tcPr/>
                </a:tc>
                <a:tc>
                  <a:txBody>
                    <a:bodyPr/>
                    <a:lstStyle/>
                    <a:p>
                      <a:pPr rtl="1"/>
                      <a:r>
                        <a:rPr lang="en-US" sz="1400" dirty="0" smtClean="0"/>
                        <a:t>Hormone </a:t>
                      </a:r>
                      <a:endParaRPr lang="ar-IQ" sz="1400" dirty="0"/>
                    </a:p>
                  </a:txBody>
                  <a:tcPr/>
                </a:tc>
              </a:tr>
              <a:tr h="563366">
                <a:tc>
                  <a:txBody>
                    <a:bodyPr/>
                    <a:lstStyle/>
                    <a:p>
                      <a:pPr algn="l" rtl="0"/>
                      <a:r>
                        <a:rPr lang="en-US" dirty="0" smtClean="0"/>
                        <a:t>2.2 IU/L</a:t>
                      </a:r>
                      <a:endParaRPr lang="ar-IQ" dirty="0"/>
                    </a:p>
                  </a:txBody>
                  <a:tcPr/>
                </a:tc>
                <a:tc>
                  <a:txBody>
                    <a:bodyPr/>
                    <a:lstStyle/>
                    <a:p>
                      <a:pPr algn="l" rtl="0"/>
                      <a:r>
                        <a:rPr lang="en-US" sz="1400" dirty="0" smtClean="0"/>
                        <a:t>FSH</a:t>
                      </a:r>
                      <a:endParaRPr lang="ar-IQ" sz="1400" dirty="0"/>
                    </a:p>
                  </a:txBody>
                  <a:tcPr/>
                </a:tc>
              </a:tr>
              <a:tr h="492947">
                <a:tc>
                  <a:txBody>
                    <a:bodyPr/>
                    <a:lstStyle/>
                    <a:p>
                      <a:pPr algn="l" rtl="0"/>
                      <a:r>
                        <a:rPr lang="en-US" dirty="0" smtClean="0"/>
                        <a:t>1.8 IU/L</a:t>
                      </a:r>
                      <a:endParaRPr lang="ar-IQ" dirty="0"/>
                    </a:p>
                  </a:txBody>
                  <a:tcPr/>
                </a:tc>
                <a:tc>
                  <a:txBody>
                    <a:bodyPr/>
                    <a:lstStyle/>
                    <a:p>
                      <a:pPr algn="l" rtl="0"/>
                      <a:r>
                        <a:rPr lang="en-US" sz="1400" dirty="0" smtClean="0"/>
                        <a:t>LH</a:t>
                      </a:r>
                      <a:endParaRPr lang="ar-IQ" sz="1400" dirty="0"/>
                    </a:p>
                  </a:txBody>
                  <a:tcPr/>
                </a:tc>
              </a:tr>
              <a:tr h="563366">
                <a:tc>
                  <a:txBody>
                    <a:bodyPr/>
                    <a:lstStyle/>
                    <a:p>
                      <a:pPr algn="l" rtl="0"/>
                      <a:r>
                        <a:rPr lang="en-US" baseline="0" dirty="0" smtClean="0"/>
                        <a:t>35  pg/ml</a:t>
                      </a:r>
                      <a:endParaRPr lang="ar-IQ" dirty="0"/>
                    </a:p>
                  </a:txBody>
                  <a:tcPr/>
                </a:tc>
                <a:tc>
                  <a:txBody>
                    <a:bodyPr/>
                    <a:lstStyle/>
                    <a:p>
                      <a:pPr algn="l" rtl="0"/>
                      <a:r>
                        <a:rPr lang="en-US" sz="1400" dirty="0" smtClean="0"/>
                        <a:t>S.E2</a:t>
                      </a:r>
                      <a:endParaRPr lang="ar-IQ" sz="1400" dirty="0"/>
                    </a:p>
                  </a:txBody>
                  <a:tcPr/>
                </a:tc>
              </a:tr>
              <a:tr h="563366">
                <a:tc>
                  <a:txBody>
                    <a:bodyPr/>
                    <a:lstStyle/>
                    <a:p>
                      <a:pPr algn="l" rtl="0"/>
                      <a:r>
                        <a:rPr lang="en-US" dirty="0" smtClean="0">
                          <a:solidFill>
                            <a:schemeClr val="tx1"/>
                          </a:solidFill>
                        </a:rPr>
                        <a:t>2 ng/ml</a:t>
                      </a:r>
                      <a:endParaRPr lang="ar-IQ" dirty="0">
                        <a:solidFill>
                          <a:schemeClr val="tx1"/>
                        </a:solidFill>
                      </a:endParaRPr>
                    </a:p>
                  </a:txBody>
                  <a:tcPr/>
                </a:tc>
                <a:tc>
                  <a:txBody>
                    <a:bodyPr/>
                    <a:lstStyle/>
                    <a:p>
                      <a:pPr algn="l" rtl="0"/>
                      <a:r>
                        <a:rPr lang="en-US" sz="1400" dirty="0" smtClean="0">
                          <a:solidFill>
                            <a:schemeClr val="tx1"/>
                          </a:solidFill>
                        </a:rPr>
                        <a:t>AMH</a:t>
                      </a:r>
                      <a:endParaRPr lang="ar-IQ" sz="1400" dirty="0">
                        <a:solidFill>
                          <a:schemeClr val="tx1"/>
                        </a:solidFill>
                      </a:endParaRPr>
                    </a:p>
                  </a:txBody>
                  <a:tcPr/>
                </a:tc>
              </a:tr>
              <a:tr h="465031">
                <a:tc>
                  <a:txBody>
                    <a:bodyPr/>
                    <a:lstStyle/>
                    <a:p>
                      <a:pPr algn="l" rtl="0"/>
                      <a:r>
                        <a:rPr lang="en-US" dirty="0" smtClean="0"/>
                        <a:t>4</a:t>
                      </a:r>
                      <a:r>
                        <a:rPr lang="en-US" baseline="0" dirty="0" smtClean="0"/>
                        <a:t> IU/L</a:t>
                      </a:r>
                      <a:endParaRPr lang="ar-IQ" dirty="0"/>
                    </a:p>
                  </a:txBody>
                  <a:tcPr/>
                </a:tc>
                <a:tc>
                  <a:txBody>
                    <a:bodyPr/>
                    <a:lstStyle/>
                    <a:p>
                      <a:pPr algn="l" rtl="0"/>
                      <a:r>
                        <a:rPr lang="en-US" sz="1400" dirty="0" smtClean="0"/>
                        <a:t>TSH</a:t>
                      </a:r>
                      <a:endParaRPr lang="ar-IQ" sz="1400" dirty="0"/>
                    </a:p>
                  </a:txBody>
                  <a:tcPr/>
                </a:tc>
              </a:tr>
              <a:tr h="750452">
                <a:tc>
                  <a:txBody>
                    <a:bodyPr/>
                    <a:lstStyle/>
                    <a:p>
                      <a:pPr algn="l" rtl="0"/>
                      <a:r>
                        <a:rPr lang="en-US" dirty="0" smtClean="0"/>
                        <a:t>11 ng /ml</a:t>
                      </a:r>
                      <a:endParaRPr lang="ar-IQ" dirty="0"/>
                    </a:p>
                  </a:txBody>
                  <a:tcPr/>
                </a:tc>
                <a:tc>
                  <a:txBody>
                    <a:bodyPr/>
                    <a:lstStyle/>
                    <a:p>
                      <a:pPr algn="l" rtl="0"/>
                      <a:r>
                        <a:rPr lang="en-US" sz="1400" dirty="0" smtClean="0"/>
                        <a:t>S.prolactine</a:t>
                      </a:r>
                      <a:endParaRPr lang="ar-IQ" sz="1400" dirty="0"/>
                    </a:p>
                  </a:txBody>
                  <a:tcPr/>
                </a:tc>
              </a:tr>
            </a:tbl>
          </a:graphicData>
        </a:graphic>
      </p:graphicFrame>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581128"/>
            <a:ext cx="2376264" cy="185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420889"/>
            <a:ext cx="237626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entagon 8"/>
          <p:cNvSpPr/>
          <p:nvPr/>
        </p:nvSpPr>
        <p:spPr>
          <a:xfrm>
            <a:off x="5436096" y="2497217"/>
            <a:ext cx="1117527" cy="39418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TextBox 2"/>
          <p:cNvSpPr txBox="1"/>
          <p:nvPr/>
        </p:nvSpPr>
        <p:spPr>
          <a:xfrm>
            <a:off x="6732240" y="4214520"/>
            <a:ext cx="2016224" cy="523220"/>
          </a:xfrm>
          <a:prstGeom prst="rect">
            <a:avLst/>
          </a:prstGeom>
          <a:noFill/>
        </p:spPr>
        <p:txBody>
          <a:bodyPr wrap="square" rtlCol="1">
            <a:spAutoFit/>
          </a:bodyPr>
          <a:lstStyle/>
          <a:p>
            <a:pPr algn="ctr" rtl="0"/>
            <a:r>
              <a:rPr lang="en-US" sz="1400" b="1" dirty="0" smtClean="0"/>
              <a:t>Hypogonadotropic </a:t>
            </a:r>
          </a:p>
          <a:p>
            <a:pPr algn="ctr" rtl="0"/>
            <a:r>
              <a:rPr lang="en-US" sz="1400" b="1" dirty="0" smtClean="0"/>
              <a:t>Hypogonadism </a:t>
            </a:r>
            <a:endParaRPr lang="ar-IQ" sz="1400" b="1" dirty="0"/>
          </a:p>
        </p:txBody>
      </p:sp>
      <p:sp>
        <p:nvSpPr>
          <p:cNvPr id="10" name="Rounded Rectangle 9"/>
          <p:cNvSpPr/>
          <p:nvPr/>
        </p:nvSpPr>
        <p:spPr>
          <a:xfrm>
            <a:off x="5004048" y="1052736"/>
            <a:ext cx="3744416" cy="512326"/>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77878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marL="342900" lvl="0" indent="-342900" rtl="0">
              <a:lnSpc>
                <a:spcPct val="115000"/>
              </a:lnSpc>
              <a:spcAft>
                <a:spcPts val="1000"/>
              </a:spcAft>
              <a:buFont typeface="Wingdings" pitchFamily="2" charset="2"/>
              <a:buChar char="q"/>
            </a:pPr>
            <a:r>
              <a:rPr lang="en-US" sz="2000" b="1" u="sng" dirty="0" smtClean="0">
                <a:latin typeface="Calibri"/>
                <a:ea typeface="Calibri"/>
                <a:cs typeface="Arial"/>
              </a:rPr>
              <a:t>22 years  </a:t>
            </a:r>
            <a:r>
              <a:rPr lang="en-US" sz="2000" b="1" dirty="0" smtClean="0">
                <a:latin typeface="Calibri"/>
                <a:ea typeface="Calibri"/>
                <a:cs typeface="Arial"/>
              </a:rPr>
              <a:t>old P3 woman, presented to infertility clinic with </a:t>
            </a:r>
            <a:r>
              <a:rPr lang="en-US" sz="2000" b="1" u="sng" dirty="0" smtClean="0">
                <a:latin typeface="Calibri"/>
                <a:ea typeface="Calibri"/>
                <a:cs typeface="Arial"/>
              </a:rPr>
              <a:t>secondary infertility </a:t>
            </a:r>
            <a:r>
              <a:rPr lang="en-US" sz="2000" b="1" dirty="0" smtClean="0">
                <a:latin typeface="Calibri"/>
                <a:ea typeface="Calibri"/>
                <a:cs typeface="Arial"/>
              </a:rPr>
              <a:t>of </a:t>
            </a:r>
            <a:r>
              <a:rPr lang="en-US" sz="2000" b="1" u="sng" dirty="0">
                <a:latin typeface="Calibri"/>
                <a:ea typeface="Calibri"/>
                <a:cs typeface="Arial"/>
              </a:rPr>
              <a:t>2</a:t>
            </a:r>
            <a:r>
              <a:rPr lang="en-US" sz="2000" b="1" u="sng" dirty="0" smtClean="0">
                <a:latin typeface="Calibri"/>
                <a:ea typeface="Calibri"/>
                <a:cs typeface="Arial"/>
              </a:rPr>
              <a:t> years duration</a:t>
            </a:r>
            <a:r>
              <a:rPr lang="en-US" sz="2000" b="1" dirty="0" smtClean="0">
                <a:latin typeface="Calibri"/>
                <a:ea typeface="Calibri"/>
                <a:cs typeface="Arial"/>
              </a:rPr>
              <a:t>, she had </a:t>
            </a:r>
            <a:r>
              <a:rPr lang="en-US" sz="2000" b="1" u="sng" dirty="0" smtClean="0">
                <a:latin typeface="Calibri"/>
                <a:ea typeface="Calibri"/>
                <a:cs typeface="Arial"/>
              </a:rPr>
              <a:t>amenorrhoea for the last 1 year</a:t>
            </a:r>
            <a:r>
              <a:rPr lang="en-US" sz="2000" b="1" dirty="0" smtClean="0">
                <a:latin typeface="Calibri"/>
                <a:ea typeface="Calibri"/>
                <a:cs typeface="Arial"/>
              </a:rPr>
              <a:t> , her last delivery ended by sever PPH that needs 6pints of blood &amp; blood products   &amp; she couldn’t lactate her last baby; her </a:t>
            </a:r>
            <a:r>
              <a:rPr lang="en-US" sz="2000" b="1" u="sng" dirty="0" smtClean="0">
                <a:latin typeface="Calibri"/>
                <a:ea typeface="Calibri"/>
                <a:cs typeface="Arial"/>
              </a:rPr>
              <a:t>partner SFA </a:t>
            </a:r>
            <a:r>
              <a:rPr lang="en-US" sz="2000" b="1" dirty="0" smtClean="0">
                <a:latin typeface="Calibri"/>
                <a:ea typeface="Calibri"/>
                <a:cs typeface="Arial"/>
              </a:rPr>
              <a:t>was normal &amp; </a:t>
            </a:r>
            <a:r>
              <a:rPr lang="en-US" sz="2000" b="1" u="sng" dirty="0" smtClean="0">
                <a:latin typeface="Calibri"/>
                <a:ea typeface="Calibri"/>
                <a:cs typeface="Arial"/>
              </a:rPr>
              <a:t>her HSG </a:t>
            </a:r>
            <a:r>
              <a:rPr lang="en-US" sz="2000" b="1" dirty="0" smtClean="0">
                <a:latin typeface="Calibri"/>
                <a:ea typeface="Calibri"/>
                <a:cs typeface="Arial"/>
              </a:rPr>
              <a:t>was normal as well</a:t>
            </a:r>
            <a:endParaRPr lang="ar-IQ" sz="2000" b="1"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87849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15"/>
          <p:cNvSpPr/>
          <p:nvPr/>
        </p:nvSpPr>
        <p:spPr>
          <a:xfrm>
            <a:off x="5868144" y="2276872"/>
            <a:ext cx="3096344" cy="201622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sp>
        <p:nvSpPr>
          <p:cNvPr id="5" name="Rounded Rectangle 4"/>
          <p:cNvSpPr/>
          <p:nvPr/>
        </p:nvSpPr>
        <p:spPr>
          <a:xfrm>
            <a:off x="2699792" y="980728"/>
            <a:ext cx="4320480" cy="348212"/>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24433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2520280"/>
          </a:xfrm>
          <a:solidFill>
            <a:schemeClr val="accent2">
              <a:lumMod val="60000"/>
              <a:lumOff val="40000"/>
            </a:schemeClr>
          </a:solidFill>
          <a:scene3d>
            <a:camera prst="orthographicFront"/>
            <a:lightRig rig="threePt" dir="t"/>
          </a:scene3d>
          <a:sp3d>
            <a:bevelT/>
          </a:sp3d>
        </p:spPr>
        <p:txBody>
          <a:bodyPr>
            <a:noAutofit/>
          </a:bodyPr>
          <a:lstStyle/>
          <a:p>
            <a:pPr marL="342900" lvl="0" indent="-342900" rtl="0">
              <a:lnSpc>
                <a:spcPct val="115000"/>
              </a:lnSpc>
              <a:spcAft>
                <a:spcPts val="1000"/>
              </a:spcAft>
              <a:buFont typeface="Wingdings" pitchFamily="2" charset="2"/>
              <a:buChar char="q"/>
            </a:pPr>
            <a:r>
              <a:rPr lang="en-US" sz="2000" b="1" dirty="0"/>
              <a:t>22 years  old P3 woman, presented to infertility clinic with secondary infertility of 2 years duration, she had amenorrhoea for the last 1 year , her last delivery ended by sever PPH that needs 6pints of blood &amp; blood products   &amp; she couldn’t lactate her last baby; her partner SFA was normal &amp; her HSG was normal as well</a:t>
            </a:r>
            <a:endParaRPr lang="ar-IQ" sz="2000" b="1" dirty="0"/>
          </a:p>
        </p:txBody>
      </p:sp>
      <p:sp>
        <p:nvSpPr>
          <p:cNvPr id="3" name="Content Placeholder 2"/>
          <p:cNvSpPr>
            <a:spLocks noGrp="1"/>
          </p:cNvSpPr>
          <p:nvPr>
            <p:ph idx="1"/>
          </p:nvPr>
        </p:nvSpPr>
        <p:spPr>
          <a:xfrm>
            <a:off x="107504" y="3212976"/>
            <a:ext cx="8856984" cy="2664296"/>
          </a:xfrm>
          <a:solidFill>
            <a:schemeClr val="accent2">
              <a:lumMod val="20000"/>
              <a:lumOff val="80000"/>
            </a:schemeClr>
          </a:solidFill>
          <a:scene3d>
            <a:camera prst="orthographicFront"/>
            <a:lightRig rig="threePt" dir="t"/>
          </a:scene3d>
          <a:sp3d>
            <a:bevelT/>
          </a:sp3d>
        </p:spPr>
        <p:txBody>
          <a:bodyPr>
            <a:noAutofit/>
          </a:bodyPr>
          <a:lstStyle/>
          <a:p>
            <a:pPr marL="109728" indent="0" algn="just" rtl="0">
              <a:lnSpc>
                <a:spcPct val="120000"/>
              </a:lnSpc>
              <a:buNone/>
            </a:pPr>
            <a:endParaRPr lang="en-US" sz="1800" dirty="0" smtClean="0"/>
          </a:p>
          <a:p>
            <a:pPr marL="109728" indent="0" algn="just" rtl="0">
              <a:lnSpc>
                <a:spcPct val="120000"/>
              </a:lnSpc>
              <a:buNone/>
            </a:pPr>
            <a:r>
              <a:rPr lang="en-US" sz="1800" dirty="0" smtClean="0"/>
              <a:t>Interpret data</a:t>
            </a:r>
          </a:p>
          <a:p>
            <a:pPr marL="566928" indent="-457200" algn="just" rtl="0">
              <a:lnSpc>
                <a:spcPct val="120000"/>
              </a:lnSpc>
              <a:buAutoNum type="arabicPeriod"/>
            </a:pPr>
            <a:r>
              <a:rPr lang="en-US" sz="1800" dirty="0" smtClean="0"/>
              <a:t>1</a:t>
            </a:r>
            <a:r>
              <a:rPr lang="en-US" sz="1800" baseline="30000" dirty="0" smtClean="0"/>
              <a:t>st</a:t>
            </a:r>
            <a:r>
              <a:rPr lang="en-US" sz="1800" dirty="0" smtClean="0"/>
              <a:t> step = exclude pregnancy </a:t>
            </a:r>
          </a:p>
          <a:p>
            <a:pPr marL="566928" indent="-457200" algn="just" rtl="0">
              <a:lnSpc>
                <a:spcPct val="120000"/>
              </a:lnSpc>
              <a:buAutoNum type="arabicPeriod"/>
            </a:pPr>
            <a:r>
              <a:rPr lang="en-US" sz="1800" dirty="0" smtClean="0"/>
              <a:t>Withdraw the cycle by progesterone (PCT)</a:t>
            </a:r>
          </a:p>
          <a:p>
            <a:pPr marL="566928" indent="-457200" algn="just" rtl="0">
              <a:lnSpc>
                <a:spcPct val="120000"/>
              </a:lnSpc>
              <a:buAutoNum type="arabicPeriod"/>
            </a:pPr>
            <a:r>
              <a:rPr lang="en-US" sz="1800" dirty="0" smtClean="0"/>
              <a:t>If PCT negative means the patient has low estrogen ; add estrogen to withdraw the cycle  </a:t>
            </a:r>
          </a:p>
          <a:p>
            <a:pPr marL="566928" indent="-457200" algn="just" rtl="0">
              <a:lnSpc>
                <a:spcPct val="120000"/>
              </a:lnSpc>
              <a:buAutoNum type="arabicPeriod"/>
            </a:pPr>
            <a:r>
              <a:rPr lang="en-US" sz="1800" dirty="0" smtClean="0"/>
              <a:t>Do hormonal assay at cycle day (2-5)  </a:t>
            </a:r>
            <a:endParaRPr lang="en-US" sz="1800" dirty="0"/>
          </a:p>
        </p:txBody>
      </p:sp>
      <p:sp>
        <p:nvSpPr>
          <p:cNvPr id="4" name="Cloud 3"/>
          <p:cNvSpPr/>
          <p:nvPr/>
        </p:nvSpPr>
        <p:spPr>
          <a:xfrm>
            <a:off x="6228184" y="3137778"/>
            <a:ext cx="2664296" cy="1584176"/>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cxnSp>
        <p:nvCxnSpPr>
          <p:cNvPr id="9" name="Straight Arrow Connector 8"/>
          <p:cNvCxnSpPr/>
          <p:nvPr/>
        </p:nvCxnSpPr>
        <p:spPr>
          <a:xfrm>
            <a:off x="2720691" y="3929866"/>
            <a:ext cx="32914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07504" y="5877272"/>
            <a:ext cx="8856984" cy="872480"/>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rtl="0">
              <a:lnSpc>
                <a:spcPct val="120000"/>
              </a:lnSpc>
              <a:buFont typeface="Georgia"/>
              <a:buNone/>
            </a:pPr>
            <a:endParaRPr lang="en-US" sz="1800" dirty="0" smtClean="0"/>
          </a:p>
          <a:p>
            <a:pPr algn="just" rtl="0">
              <a:lnSpc>
                <a:spcPct val="120000"/>
              </a:lnSpc>
              <a:buFont typeface="Wingdings" pitchFamily="2" charset="2"/>
              <a:buChar char="Ø"/>
            </a:pPr>
            <a:r>
              <a:rPr lang="en-US" sz="1800" dirty="0" smtClean="0"/>
              <a:t>PCT was negative – add estrogen = withdrawal of blood  </a:t>
            </a:r>
            <a:endParaRPr lang="en-US" sz="1800" dirty="0"/>
          </a:p>
        </p:txBody>
      </p:sp>
      <p:cxnSp>
        <p:nvCxnSpPr>
          <p:cNvPr id="7" name="Straight Arrow Connector 6"/>
          <p:cNvCxnSpPr/>
          <p:nvPr/>
        </p:nvCxnSpPr>
        <p:spPr>
          <a:xfrm>
            <a:off x="6372200" y="6453336"/>
            <a:ext cx="5254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33821" y="6268670"/>
            <a:ext cx="1898277" cy="369332"/>
          </a:xfrm>
          <a:prstGeom prst="rect">
            <a:avLst/>
          </a:prstGeom>
          <a:noFill/>
        </p:spPr>
        <p:txBody>
          <a:bodyPr wrap="none" rtlCol="1">
            <a:spAutoFit/>
          </a:bodyPr>
          <a:lstStyle/>
          <a:p>
            <a:r>
              <a:rPr lang="en-US" dirty="0" smtClean="0"/>
              <a:t>Hormonal assay </a:t>
            </a:r>
            <a:endParaRPr lang="ar-IQ" dirty="0"/>
          </a:p>
        </p:txBody>
      </p:sp>
    </p:spTree>
    <p:extLst>
      <p:ext uri="{BB962C8B-B14F-4D97-AF65-F5344CB8AC3E}">
        <p14:creationId xmlns:p14="http://schemas.microsoft.com/office/powerpoint/2010/main" val="1579295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u="sng" dirty="0" smtClean="0">
                <a:latin typeface="Calibri"/>
                <a:ea typeface="Calibri"/>
                <a:cs typeface="Arial"/>
              </a:rPr>
              <a:t>22 years  </a:t>
            </a:r>
            <a:r>
              <a:rPr lang="en-US" sz="2400" b="1" dirty="0" smtClean="0">
                <a:latin typeface="Calibri"/>
                <a:ea typeface="Calibri"/>
                <a:cs typeface="Arial"/>
              </a:rPr>
              <a:t>old woman, presented to infertility clinic with            </a:t>
            </a:r>
            <a:r>
              <a:rPr lang="en-US" sz="2400" b="1" u="sng" dirty="0" smtClean="0">
                <a:latin typeface="Calibri"/>
                <a:ea typeface="Calibri"/>
                <a:cs typeface="Arial"/>
              </a:rPr>
              <a:t>primary infertility </a:t>
            </a:r>
            <a:r>
              <a:rPr lang="en-US" sz="2400" b="1" dirty="0" smtClean="0">
                <a:latin typeface="Calibri"/>
                <a:ea typeface="Calibri"/>
                <a:cs typeface="Arial"/>
              </a:rPr>
              <a:t>of </a:t>
            </a:r>
            <a:r>
              <a:rPr lang="en-US" sz="2400" b="1" u="sng" dirty="0">
                <a:latin typeface="Calibri"/>
                <a:ea typeface="Calibri"/>
                <a:cs typeface="Arial"/>
              </a:rPr>
              <a:t>2</a:t>
            </a:r>
            <a:r>
              <a:rPr lang="en-US" sz="2400" b="1" u="sng" dirty="0" smtClean="0">
                <a:latin typeface="Calibri"/>
                <a:ea typeface="Calibri"/>
                <a:cs typeface="Arial"/>
              </a:rPr>
              <a:t> years duration</a:t>
            </a:r>
            <a:r>
              <a:rPr lang="en-US" sz="2400" b="1" dirty="0" smtClean="0">
                <a:latin typeface="Calibri"/>
                <a:ea typeface="Calibri"/>
                <a:cs typeface="Arial"/>
              </a:rPr>
              <a:t>, she had </a:t>
            </a:r>
            <a:r>
              <a:rPr lang="en-US" sz="2400" b="1" u="sng" dirty="0" smtClean="0">
                <a:latin typeface="Calibri"/>
                <a:ea typeface="Calibri"/>
                <a:cs typeface="Arial"/>
              </a:rPr>
              <a:t>amenorrhoea for the last 4 months</a:t>
            </a:r>
            <a:r>
              <a:rPr lang="en-US" sz="2400" b="1" dirty="0" smtClean="0">
                <a:latin typeface="Calibri"/>
                <a:ea typeface="Calibri"/>
                <a:cs typeface="Arial"/>
              </a:rPr>
              <a:t> , her BMI is 18 , her </a:t>
            </a:r>
            <a:r>
              <a:rPr lang="en-US" sz="2400" b="1" u="sng" dirty="0" smtClean="0">
                <a:latin typeface="Calibri"/>
                <a:ea typeface="Calibri"/>
                <a:cs typeface="Arial"/>
              </a:rPr>
              <a:t>partner SFA </a:t>
            </a:r>
            <a:r>
              <a:rPr lang="en-US" sz="2400" b="1" dirty="0" smtClean="0">
                <a:latin typeface="Calibri"/>
                <a:ea typeface="Calibri"/>
                <a:cs typeface="Arial"/>
              </a:rPr>
              <a:t>was normal &amp; </a:t>
            </a:r>
            <a:r>
              <a:rPr lang="en-US" sz="2400" b="1" u="sng" dirty="0" smtClean="0">
                <a:latin typeface="Calibri"/>
                <a:ea typeface="Calibri"/>
                <a:cs typeface="Arial"/>
              </a:rPr>
              <a:t>her HSG </a:t>
            </a:r>
            <a:r>
              <a:rPr lang="en-US" sz="2400" b="1" dirty="0" smtClean="0">
                <a:latin typeface="Calibri"/>
                <a:ea typeface="Calibri"/>
                <a:cs typeface="Arial"/>
              </a:rPr>
              <a:t>was normal as well</a:t>
            </a:r>
            <a:endParaRPr lang="ar-IQ" sz="2400" b="1" dirty="0"/>
          </a:p>
        </p:txBody>
      </p:sp>
      <p:sp>
        <p:nvSpPr>
          <p:cNvPr id="5" name="Content Placeholder 2"/>
          <p:cNvSpPr>
            <a:spLocks noGrp="1"/>
          </p:cNvSpPr>
          <p:nvPr>
            <p:ph idx="1"/>
          </p:nvPr>
        </p:nvSpPr>
        <p:spPr>
          <a:xfrm>
            <a:off x="107504" y="2276872"/>
            <a:ext cx="8856984" cy="4464496"/>
          </a:xfrm>
          <a:solidFill>
            <a:schemeClr val="accent2">
              <a:lumMod val="20000"/>
              <a:lumOff val="80000"/>
            </a:schemeClr>
          </a:solidFill>
          <a:scene3d>
            <a:camera prst="orthographicFront"/>
            <a:lightRig rig="threePt" dir="t"/>
          </a:scene3d>
          <a:sp3d>
            <a:bevelT/>
          </a:sp3d>
        </p:spPr>
        <p:txBody>
          <a:bodyPr>
            <a:noAutofit/>
          </a:bodyPr>
          <a:lstStyle/>
          <a:p>
            <a:pPr marL="342900" lvl="0" indent="-342900" algn="just" rtl="0">
              <a:lnSpc>
                <a:spcPct val="115000"/>
              </a:lnSpc>
              <a:spcAft>
                <a:spcPts val="1000"/>
              </a:spcAft>
              <a:buFont typeface="Symbol"/>
              <a:buBlip>
                <a:blip r:embed="rId2"/>
              </a:buBlip>
            </a:pPr>
            <a:endParaRPr lang="en-US" sz="2200" dirty="0" smtClean="0">
              <a:latin typeface="Calibri"/>
              <a:ea typeface="Calibri"/>
              <a:cs typeface="Calibri"/>
            </a:endParaRPr>
          </a:p>
          <a:p>
            <a:pPr marL="796163" indent="0" algn="just" rtl="0">
              <a:lnSpc>
                <a:spcPct val="115000"/>
              </a:lnSpc>
              <a:spcAft>
                <a:spcPts val="1000"/>
              </a:spcAft>
              <a:buNone/>
            </a:pPr>
            <a:r>
              <a:rPr lang="en-US" sz="2200" dirty="0">
                <a:latin typeface="Calibri"/>
                <a:ea typeface="Calibri"/>
                <a:cs typeface="Calibri"/>
              </a:rPr>
              <a:t> </a:t>
            </a:r>
            <a:endParaRPr lang="en-US" sz="2200" dirty="0">
              <a:effectLst/>
              <a:latin typeface="Calibri"/>
              <a:ea typeface="Calibri"/>
              <a:cs typeface="Arial"/>
            </a:endParaRPr>
          </a:p>
        </p:txBody>
      </p:sp>
      <p:graphicFrame>
        <p:nvGraphicFramePr>
          <p:cNvPr id="6" name="Content Placeholder 5"/>
          <p:cNvGraphicFramePr>
            <a:graphicFrameLocks/>
          </p:cNvGraphicFramePr>
          <p:nvPr>
            <p:extLst>
              <p:ext uri="{D42A27DB-BD31-4B8C-83A1-F6EECF244321}">
                <p14:modId xmlns:p14="http://schemas.microsoft.com/office/powerpoint/2010/main" val="705784047"/>
              </p:ext>
            </p:extLst>
          </p:nvPr>
        </p:nvGraphicFramePr>
        <p:xfrm>
          <a:off x="251520" y="2497217"/>
          <a:ext cx="3240360" cy="3941831"/>
        </p:xfrm>
        <a:graphic>
          <a:graphicData uri="http://schemas.openxmlformats.org/drawingml/2006/table">
            <a:tbl>
              <a:tblPr rtl="1" firstRow="1" bandRow="1">
                <a:tableStyleId>{5C22544A-7EE6-4342-B048-85BDC9FD1C3A}</a:tableStyleId>
              </a:tblPr>
              <a:tblGrid>
                <a:gridCol w="1575533"/>
                <a:gridCol w="1664827"/>
              </a:tblGrid>
              <a:tr h="777094">
                <a:tc>
                  <a:txBody>
                    <a:bodyPr/>
                    <a:lstStyle/>
                    <a:p>
                      <a:pPr rtl="1"/>
                      <a:r>
                        <a:rPr lang="en-US" dirty="0" smtClean="0"/>
                        <a:t>Level</a:t>
                      </a:r>
                      <a:r>
                        <a:rPr lang="en-US" baseline="0" dirty="0" smtClean="0"/>
                        <a:t>    </a:t>
                      </a:r>
                      <a:endParaRPr lang="ar-IQ" dirty="0"/>
                    </a:p>
                  </a:txBody>
                  <a:tcPr/>
                </a:tc>
                <a:tc>
                  <a:txBody>
                    <a:bodyPr/>
                    <a:lstStyle/>
                    <a:p>
                      <a:pPr rtl="1"/>
                      <a:r>
                        <a:rPr lang="en-US" sz="1400" dirty="0" smtClean="0"/>
                        <a:t>Hormone </a:t>
                      </a:r>
                      <a:endParaRPr lang="ar-IQ" sz="1400" dirty="0"/>
                    </a:p>
                  </a:txBody>
                  <a:tcPr/>
                </a:tc>
              </a:tr>
              <a:tr h="620162">
                <a:tc>
                  <a:txBody>
                    <a:bodyPr/>
                    <a:lstStyle/>
                    <a:p>
                      <a:pPr algn="l" rtl="0"/>
                      <a:r>
                        <a:rPr lang="en-US" dirty="0" smtClean="0"/>
                        <a:t>1.2 IU/L</a:t>
                      </a:r>
                      <a:endParaRPr lang="ar-IQ" dirty="0"/>
                    </a:p>
                  </a:txBody>
                  <a:tcPr/>
                </a:tc>
                <a:tc>
                  <a:txBody>
                    <a:bodyPr/>
                    <a:lstStyle/>
                    <a:p>
                      <a:pPr algn="l" rtl="0"/>
                      <a:r>
                        <a:rPr lang="en-US" sz="1400" dirty="0" smtClean="0"/>
                        <a:t>FSH</a:t>
                      </a:r>
                      <a:endParaRPr lang="ar-IQ" sz="1400" dirty="0"/>
                    </a:p>
                  </a:txBody>
                  <a:tcPr/>
                </a:tc>
              </a:tr>
              <a:tr h="586392">
                <a:tc>
                  <a:txBody>
                    <a:bodyPr/>
                    <a:lstStyle/>
                    <a:p>
                      <a:pPr algn="l" rtl="0"/>
                      <a:r>
                        <a:rPr lang="en-US" dirty="0" smtClean="0"/>
                        <a:t>1 IU/L</a:t>
                      </a:r>
                      <a:endParaRPr lang="ar-IQ" dirty="0"/>
                    </a:p>
                  </a:txBody>
                  <a:tcPr/>
                </a:tc>
                <a:tc>
                  <a:txBody>
                    <a:bodyPr/>
                    <a:lstStyle/>
                    <a:p>
                      <a:pPr algn="l" rtl="0"/>
                      <a:r>
                        <a:rPr lang="en-US" sz="1400" dirty="0" smtClean="0"/>
                        <a:t>LH</a:t>
                      </a:r>
                      <a:endParaRPr lang="ar-IQ" sz="1400" dirty="0"/>
                    </a:p>
                  </a:txBody>
                  <a:tcPr/>
                </a:tc>
              </a:tr>
              <a:tr h="620162">
                <a:tc>
                  <a:txBody>
                    <a:bodyPr/>
                    <a:lstStyle/>
                    <a:p>
                      <a:pPr algn="l" rtl="0"/>
                      <a:r>
                        <a:rPr lang="en-US" baseline="0" dirty="0" smtClean="0"/>
                        <a:t>25  pg/ml</a:t>
                      </a:r>
                      <a:endParaRPr lang="ar-IQ" dirty="0"/>
                    </a:p>
                  </a:txBody>
                  <a:tcPr/>
                </a:tc>
                <a:tc>
                  <a:txBody>
                    <a:bodyPr/>
                    <a:lstStyle/>
                    <a:p>
                      <a:pPr algn="l" rtl="0"/>
                      <a:r>
                        <a:rPr lang="en-US" sz="1400" dirty="0" smtClean="0"/>
                        <a:t>S.E2</a:t>
                      </a:r>
                      <a:endParaRPr lang="ar-IQ" sz="1400" dirty="0"/>
                    </a:p>
                  </a:txBody>
                  <a:tcPr/>
                </a:tc>
              </a:tr>
              <a:tr h="511913">
                <a:tc>
                  <a:txBody>
                    <a:bodyPr/>
                    <a:lstStyle/>
                    <a:p>
                      <a:pPr algn="l" rtl="0"/>
                      <a:r>
                        <a:rPr lang="en-US" baseline="0" dirty="0" smtClean="0"/>
                        <a:t>15IU/L</a:t>
                      </a:r>
                      <a:endParaRPr lang="ar-IQ" dirty="0"/>
                    </a:p>
                  </a:txBody>
                  <a:tcPr/>
                </a:tc>
                <a:tc>
                  <a:txBody>
                    <a:bodyPr/>
                    <a:lstStyle/>
                    <a:p>
                      <a:pPr algn="l" rtl="0"/>
                      <a:r>
                        <a:rPr lang="en-US" sz="1400" dirty="0" smtClean="0"/>
                        <a:t>TSH</a:t>
                      </a:r>
                      <a:endParaRPr lang="ar-IQ" sz="1400" dirty="0"/>
                    </a:p>
                  </a:txBody>
                  <a:tcPr/>
                </a:tc>
              </a:tr>
              <a:tr h="826108">
                <a:tc>
                  <a:txBody>
                    <a:bodyPr/>
                    <a:lstStyle/>
                    <a:p>
                      <a:pPr algn="l" rtl="0"/>
                      <a:r>
                        <a:rPr lang="en-US" dirty="0" smtClean="0"/>
                        <a:t>5ng /ml</a:t>
                      </a:r>
                      <a:endParaRPr lang="ar-IQ" dirty="0"/>
                    </a:p>
                  </a:txBody>
                  <a:tcPr/>
                </a:tc>
                <a:tc>
                  <a:txBody>
                    <a:bodyPr/>
                    <a:lstStyle/>
                    <a:p>
                      <a:pPr algn="l" rtl="0"/>
                      <a:r>
                        <a:rPr lang="en-US" sz="1400" dirty="0" smtClean="0"/>
                        <a:t>S.prolactine</a:t>
                      </a:r>
                      <a:endParaRPr lang="ar-IQ" sz="1400" dirty="0"/>
                    </a:p>
                  </a:txBody>
                  <a:tcPr/>
                </a:tc>
              </a:tr>
            </a:tbl>
          </a:graphicData>
        </a:graphic>
      </p:graphicFrame>
      <p:sp>
        <p:nvSpPr>
          <p:cNvPr id="9" name="Pentagon 8"/>
          <p:cNvSpPr/>
          <p:nvPr/>
        </p:nvSpPr>
        <p:spPr>
          <a:xfrm>
            <a:off x="3707904" y="2497217"/>
            <a:ext cx="2845719" cy="39418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3" name="TextBox 2"/>
          <p:cNvSpPr txBox="1"/>
          <p:nvPr/>
        </p:nvSpPr>
        <p:spPr>
          <a:xfrm>
            <a:off x="6732240" y="4005064"/>
            <a:ext cx="2016224" cy="707886"/>
          </a:xfrm>
          <a:prstGeom prst="rect">
            <a:avLst/>
          </a:prstGeom>
          <a:noFill/>
        </p:spPr>
        <p:txBody>
          <a:bodyPr wrap="square" rtlCol="1">
            <a:spAutoFit/>
          </a:bodyPr>
          <a:lstStyle/>
          <a:p>
            <a:pPr algn="ctr" rtl="0"/>
            <a:r>
              <a:rPr lang="en-US" sz="2000" b="1" dirty="0" smtClean="0"/>
              <a:t>Sheehan syndrome</a:t>
            </a:r>
            <a:endParaRPr lang="ar-IQ" sz="2000" b="1" dirty="0"/>
          </a:p>
        </p:txBody>
      </p:sp>
    </p:spTree>
    <p:extLst>
      <p:ext uri="{BB962C8B-B14F-4D97-AF65-F5344CB8AC3E}">
        <p14:creationId xmlns:p14="http://schemas.microsoft.com/office/powerpoint/2010/main" val="362466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u="sng" dirty="0" smtClean="0">
                <a:latin typeface="Calibri"/>
                <a:ea typeface="Calibri"/>
                <a:cs typeface="Arial"/>
              </a:rPr>
              <a:t>28 years  </a:t>
            </a:r>
            <a:r>
              <a:rPr lang="en-US" sz="2400" b="1" dirty="0" smtClean="0">
                <a:latin typeface="Calibri"/>
                <a:ea typeface="Calibri"/>
                <a:cs typeface="Arial"/>
              </a:rPr>
              <a:t>old woman, presented to infertility clinic with </a:t>
            </a:r>
            <a:r>
              <a:rPr lang="en-US" sz="2400" b="1" u="sng" dirty="0" smtClean="0">
                <a:latin typeface="Calibri"/>
                <a:ea typeface="Calibri"/>
                <a:cs typeface="Arial"/>
              </a:rPr>
              <a:t>primary infertility </a:t>
            </a:r>
            <a:r>
              <a:rPr lang="en-US" sz="2400" b="1" dirty="0" smtClean="0">
                <a:latin typeface="Calibri"/>
                <a:ea typeface="Calibri"/>
                <a:cs typeface="Arial"/>
              </a:rPr>
              <a:t>of </a:t>
            </a:r>
            <a:r>
              <a:rPr lang="en-US" sz="2400" b="1" u="sng" dirty="0" smtClean="0">
                <a:latin typeface="Calibri"/>
                <a:ea typeface="Calibri"/>
                <a:cs typeface="Arial"/>
              </a:rPr>
              <a:t>3 years duration</a:t>
            </a:r>
            <a:r>
              <a:rPr lang="en-US" sz="2400" b="1" dirty="0" smtClean="0">
                <a:latin typeface="Calibri"/>
                <a:ea typeface="Calibri"/>
                <a:cs typeface="Arial"/>
              </a:rPr>
              <a:t>, she had </a:t>
            </a:r>
            <a:r>
              <a:rPr lang="en-US" sz="2400" b="1" u="sng" dirty="0" smtClean="0">
                <a:latin typeface="Calibri"/>
                <a:ea typeface="Calibri"/>
                <a:cs typeface="Arial"/>
              </a:rPr>
              <a:t>amenorrhoea for the last 3 months</a:t>
            </a:r>
            <a:r>
              <a:rPr lang="en-US" sz="2400" b="1" dirty="0" smtClean="0">
                <a:latin typeface="Calibri"/>
                <a:ea typeface="Calibri"/>
                <a:cs typeface="Arial"/>
              </a:rPr>
              <a:t> , her BMI is 30, she had hirsutism &amp; acne, her </a:t>
            </a:r>
            <a:r>
              <a:rPr lang="en-US" sz="2400" b="1" u="sng" dirty="0" smtClean="0">
                <a:latin typeface="Calibri"/>
                <a:ea typeface="Calibri"/>
                <a:cs typeface="Arial"/>
              </a:rPr>
              <a:t>partner SFA </a:t>
            </a:r>
            <a:r>
              <a:rPr lang="en-US" sz="2400" b="1" dirty="0" smtClean="0">
                <a:latin typeface="Calibri"/>
                <a:ea typeface="Calibri"/>
                <a:cs typeface="Arial"/>
              </a:rPr>
              <a:t>was normal &amp; </a:t>
            </a:r>
            <a:r>
              <a:rPr lang="en-US" sz="2400" b="1" u="sng" dirty="0" smtClean="0">
                <a:latin typeface="Calibri"/>
                <a:ea typeface="Calibri"/>
                <a:cs typeface="Arial"/>
              </a:rPr>
              <a:t>her HSG </a:t>
            </a:r>
            <a:r>
              <a:rPr lang="en-US" sz="2400" b="1" dirty="0" smtClean="0">
                <a:latin typeface="Calibri"/>
                <a:ea typeface="Calibri"/>
                <a:cs typeface="Arial"/>
              </a:rPr>
              <a:t>was normal as well</a:t>
            </a:r>
            <a:endParaRPr lang="ar-IQ" sz="2400" b="1"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87849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15"/>
          <p:cNvSpPr/>
          <p:nvPr/>
        </p:nvSpPr>
        <p:spPr>
          <a:xfrm>
            <a:off x="5868144" y="2132856"/>
            <a:ext cx="3096344" cy="201622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sp>
        <p:nvSpPr>
          <p:cNvPr id="5" name="Rounded Rectangle 4"/>
          <p:cNvSpPr/>
          <p:nvPr/>
        </p:nvSpPr>
        <p:spPr>
          <a:xfrm>
            <a:off x="5004048" y="1052736"/>
            <a:ext cx="3744416" cy="512326"/>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191465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5" y="764704"/>
            <a:ext cx="8300573" cy="1080120"/>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Infertility - Definition</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404845" y="1844824"/>
            <a:ext cx="8291264" cy="1224136"/>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algn="l" rtl="0">
              <a:lnSpc>
                <a:spcPct val="115000"/>
              </a:lnSpc>
              <a:spcAft>
                <a:spcPts val="1000"/>
              </a:spcAft>
              <a:buFont typeface="Wingdings" pitchFamily="2" charset="2"/>
              <a:buChar char="q"/>
            </a:pPr>
            <a:r>
              <a:rPr lang="en-US" sz="2400" b="1" dirty="0">
                <a:latin typeface="Times New Roman"/>
                <a:ea typeface="Calibri"/>
                <a:cs typeface="Arial"/>
              </a:rPr>
              <a:t>Is a failure to conceive after 12 months of regular unprotected intercourse.</a:t>
            </a:r>
          </a:p>
        </p:txBody>
      </p:sp>
      <p:sp>
        <p:nvSpPr>
          <p:cNvPr id="4" name="Title 1"/>
          <p:cNvSpPr txBox="1">
            <a:spLocks/>
          </p:cNvSpPr>
          <p:nvPr/>
        </p:nvSpPr>
        <p:spPr>
          <a:xfrm>
            <a:off x="2483768" y="2852936"/>
            <a:ext cx="4320480" cy="1008112"/>
          </a:xfrm>
          <a:prstGeom prst="rect">
            <a:avLst/>
          </a:prstGeo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vert="horz" anchor="ctr">
            <a:normAutofit fontScale="97500"/>
          </a:bodyPr>
          <a:lstStyle>
            <a:lvl1pPr algn="l" rtl="1" eaLnBrk="1" latinLnBrk="0" hangingPunct="1">
              <a:spcBef>
                <a:spcPct val="0"/>
              </a:spcBef>
              <a:buNone/>
              <a:defRPr kumimoji="0" sz="4000" kern="1200">
                <a:solidFill>
                  <a:schemeClr val="tx2"/>
                </a:solidFill>
                <a:latin typeface="+mj-lt"/>
                <a:ea typeface="+mj-ea"/>
                <a:cs typeface="+mj-cs"/>
              </a:defRPr>
            </a:lvl1pPr>
          </a:lstStyle>
          <a:p>
            <a:pPr rtl="0">
              <a:lnSpc>
                <a:spcPct val="115000"/>
              </a:lnSpc>
              <a:spcBef>
                <a:spcPts val="0"/>
              </a:spcBef>
              <a:spcAft>
                <a:spcPts val="1000"/>
              </a:spcAft>
            </a:pPr>
            <a:r>
              <a:rPr lang="en-US" sz="2400" b="1" dirty="0" smtClean="0">
                <a:solidFill>
                  <a:srgbClr val="424456"/>
                </a:solidFill>
              </a:rPr>
              <a:t>Natural conception </a:t>
            </a:r>
            <a:endParaRPr lang="en-US" sz="2400" b="1" dirty="0">
              <a:solidFill>
                <a:prstClr val="black"/>
              </a:solidFill>
              <a:latin typeface="Calibri"/>
              <a:ea typeface="Calibri"/>
              <a:cs typeface="Arial"/>
            </a:endParaRPr>
          </a:p>
        </p:txBody>
      </p:sp>
      <p:sp>
        <p:nvSpPr>
          <p:cNvPr id="6" name="Content Placeholder 2"/>
          <p:cNvSpPr txBox="1">
            <a:spLocks/>
          </p:cNvSpPr>
          <p:nvPr/>
        </p:nvSpPr>
        <p:spPr>
          <a:xfrm>
            <a:off x="404845" y="3789040"/>
            <a:ext cx="8291264" cy="2880320"/>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l" rtl="0">
              <a:lnSpc>
                <a:spcPct val="115000"/>
              </a:lnSpc>
              <a:spcAft>
                <a:spcPts val="1000"/>
              </a:spcAft>
              <a:buClr>
                <a:srgbClr val="A04DA3"/>
              </a:buClr>
              <a:buFont typeface="Georgia"/>
              <a:buNone/>
            </a:pPr>
            <a:endParaRPr lang="ar-IQ" sz="240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67150"/>
            <a:ext cx="648072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p:cNvSpPr/>
          <p:nvPr/>
        </p:nvSpPr>
        <p:spPr>
          <a:xfrm>
            <a:off x="6542757" y="620688"/>
            <a:ext cx="2153352"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Why one year ?</a:t>
            </a:r>
            <a:endParaRPr lang="ar-IQ" b="1" dirty="0">
              <a:solidFill>
                <a:schemeClr val="tx1"/>
              </a:solidFill>
            </a:endParaRPr>
          </a:p>
        </p:txBody>
      </p:sp>
    </p:spTree>
    <p:extLst>
      <p:ext uri="{BB962C8B-B14F-4D97-AF65-F5344CB8AC3E}">
        <p14:creationId xmlns:p14="http://schemas.microsoft.com/office/powerpoint/2010/main" val="347660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2520280"/>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dirty="0"/>
              <a:t>28 years  old woman, presented to infertility clinic with primary infertility of 3 years duration, she had amenorrhoea for the last 3 months , her BMI is 30, she had hirsutism &amp; acne, her partner SFA was normal &amp; her HSG was normal as well</a:t>
            </a:r>
            <a:endParaRPr lang="ar-IQ" sz="2400" b="1" dirty="0"/>
          </a:p>
        </p:txBody>
      </p:sp>
      <p:sp>
        <p:nvSpPr>
          <p:cNvPr id="3" name="Content Placeholder 2"/>
          <p:cNvSpPr>
            <a:spLocks noGrp="1"/>
          </p:cNvSpPr>
          <p:nvPr>
            <p:ph idx="1"/>
          </p:nvPr>
        </p:nvSpPr>
        <p:spPr>
          <a:xfrm>
            <a:off x="107504" y="3212976"/>
            <a:ext cx="8856984" cy="2664296"/>
          </a:xfrm>
          <a:solidFill>
            <a:schemeClr val="accent2">
              <a:lumMod val="20000"/>
              <a:lumOff val="80000"/>
            </a:schemeClr>
          </a:solidFill>
          <a:scene3d>
            <a:camera prst="orthographicFront"/>
            <a:lightRig rig="threePt" dir="t"/>
          </a:scene3d>
          <a:sp3d>
            <a:bevelT/>
          </a:sp3d>
        </p:spPr>
        <p:txBody>
          <a:bodyPr>
            <a:noAutofit/>
          </a:bodyPr>
          <a:lstStyle/>
          <a:p>
            <a:pPr marL="109728" indent="0" algn="just" rtl="0">
              <a:lnSpc>
                <a:spcPct val="120000"/>
              </a:lnSpc>
              <a:buNone/>
            </a:pPr>
            <a:endParaRPr lang="en-US" sz="1800" dirty="0" smtClean="0"/>
          </a:p>
          <a:p>
            <a:pPr marL="109728" indent="0" algn="just" rtl="0">
              <a:lnSpc>
                <a:spcPct val="120000"/>
              </a:lnSpc>
              <a:buNone/>
            </a:pPr>
            <a:r>
              <a:rPr lang="en-US" sz="1800" dirty="0" smtClean="0"/>
              <a:t>Interpret data</a:t>
            </a:r>
          </a:p>
          <a:p>
            <a:pPr marL="566928" indent="-457200" algn="just" rtl="0">
              <a:lnSpc>
                <a:spcPct val="120000"/>
              </a:lnSpc>
              <a:buAutoNum type="arabicPeriod"/>
            </a:pPr>
            <a:r>
              <a:rPr lang="en-US" sz="1800" dirty="0" smtClean="0"/>
              <a:t>1</a:t>
            </a:r>
            <a:r>
              <a:rPr lang="en-US" sz="1800" baseline="30000" dirty="0" smtClean="0"/>
              <a:t>st</a:t>
            </a:r>
            <a:r>
              <a:rPr lang="en-US" sz="1800" dirty="0" smtClean="0"/>
              <a:t> step = exclude pregnancy </a:t>
            </a:r>
          </a:p>
          <a:p>
            <a:pPr marL="566928" indent="-457200" algn="just" rtl="0">
              <a:lnSpc>
                <a:spcPct val="120000"/>
              </a:lnSpc>
              <a:buAutoNum type="arabicPeriod"/>
            </a:pPr>
            <a:r>
              <a:rPr lang="en-US" sz="1800" dirty="0" smtClean="0"/>
              <a:t>Withdraw the cycle by progesterone (PCT)</a:t>
            </a:r>
          </a:p>
          <a:p>
            <a:pPr marL="566928" indent="-457200" algn="just" rtl="0">
              <a:lnSpc>
                <a:spcPct val="120000"/>
              </a:lnSpc>
              <a:buAutoNum type="arabicPeriod"/>
            </a:pPr>
            <a:r>
              <a:rPr lang="en-US" sz="1800" dirty="0" smtClean="0"/>
              <a:t>If PCT negative means the patient has low estrogen ; add estrogen to withdraw the cycle  </a:t>
            </a:r>
          </a:p>
          <a:p>
            <a:pPr marL="566928" indent="-457200" algn="just" rtl="0">
              <a:lnSpc>
                <a:spcPct val="120000"/>
              </a:lnSpc>
              <a:buAutoNum type="arabicPeriod"/>
            </a:pPr>
            <a:r>
              <a:rPr lang="en-US" sz="1800" dirty="0" smtClean="0"/>
              <a:t>Do hormonal assay at cycle day (2-5)  </a:t>
            </a:r>
            <a:endParaRPr lang="en-US" sz="1800" dirty="0"/>
          </a:p>
        </p:txBody>
      </p:sp>
      <p:sp>
        <p:nvSpPr>
          <p:cNvPr id="4" name="Cloud 3"/>
          <p:cNvSpPr/>
          <p:nvPr/>
        </p:nvSpPr>
        <p:spPr>
          <a:xfrm>
            <a:off x="6228184" y="3137778"/>
            <a:ext cx="2664296" cy="1584176"/>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cxnSp>
        <p:nvCxnSpPr>
          <p:cNvPr id="9" name="Straight Arrow Connector 8"/>
          <p:cNvCxnSpPr/>
          <p:nvPr/>
        </p:nvCxnSpPr>
        <p:spPr>
          <a:xfrm>
            <a:off x="2720691" y="3929866"/>
            <a:ext cx="32914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07504" y="5877272"/>
            <a:ext cx="8856984" cy="872480"/>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rtl="0">
              <a:lnSpc>
                <a:spcPct val="120000"/>
              </a:lnSpc>
              <a:buFont typeface="Georgia"/>
              <a:buNone/>
            </a:pPr>
            <a:endParaRPr lang="en-US" sz="1800" dirty="0" smtClean="0"/>
          </a:p>
          <a:p>
            <a:pPr algn="just" rtl="0">
              <a:lnSpc>
                <a:spcPct val="120000"/>
              </a:lnSpc>
              <a:buFont typeface="Wingdings" pitchFamily="2" charset="2"/>
              <a:buChar char="Ø"/>
            </a:pPr>
            <a:r>
              <a:rPr lang="en-US" sz="1800" dirty="0" smtClean="0"/>
              <a:t>PCT was positive = withdrawal of blood  </a:t>
            </a:r>
            <a:endParaRPr lang="en-US" sz="1800" dirty="0"/>
          </a:p>
        </p:txBody>
      </p:sp>
      <p:cxnSp>
        <p:nvCxnSpPr>
          <p:cNvPr id="7" name="Straight Arrow Connector 6"/>
          <p:cNvCxnSpPr/>
          <p:nvPr/>
        </p:nvCxnSpPr>
        <p:spPr>
          <a:xfrm>
            <a:off x="5076056" y="6453336"/>
            <a:ext cx="5254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2160" y="6268670"/>
            <a:ext cx="2645276" cy="369332"/>
          </a:xfrm>
          <a:prstGeom prst="rect">
            <a:avLst/>
          </a:prstGeom>
          <a:noFill/>
        </p:spPr>
        <p:txBody>
          <a:bodyPr wrap="none" rtlCol="1">
            <a:spAutoFit/>
          </a:bodyPr>
          <a:lstStyle/>
          <a:p>
            <a:r>
              <a:rPr lang="en-US" dirty="0" smtClean="0"/>
              <a:t>Hormonal assay &amp; TVU </a:t>
            </a:r>
            <a:endParaRPr lang="ar-IQ" dirty="0"/>
          </a:p>
        </p:txBody>
      </p:sp>
    </p:spTree>
    <p:extLst>
      <p:ext uri="{BB962C8B-B14F-4D97-AF65-F5344CB8AC3E}">
        <p14:creationId xmlns:p14="http://schemas.microsoft.com/office/powerpoint/2010/main" val="2954838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656184"/>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000" b="1" dirty="0"/>
              <a:t>28 years  old woman, presented to infertility clinic with primary infertility of 3 years duration, she had </a:t>
            </a:r>
            <a:r>
              <a:rPr lang="en-US" sz="2000" b="1" u="sng" dirty="0">
                <a:solidFill>
                  <a:srgbClr val="FF0000"/>
                </a:solidFill>
              </a:rPr>
              <a:t>amenorrhoea</a:t>
            </a:r>
            <a:r>
              <a:rPr lang="en-US" sz="2000" b="1" dirty="0"/>
              <a:t> for the last 3 months , her BMI is 30, </a:t>
            </a:r>
            <a:r>
              <a:rPr lang="en-US" sz="2000" b="1" u="sng" dirty="0">
                <a:solidFill>
                  <a:srgbClr val="FF0000"/>
                </a:solidFill>
              </a:rPr>
              <a:t>she had hirsutism &amp; acne</a:t>
            </a:r>
            <a:r>
              <a:rPr lang="en-US" sz="2000" b="1" dirty="0"/>
              <a:t>, her partner SFA was normal &amp; her HSG was normal as well</a:t>
            </a:r>
            <a:endParaRPr lang="ar-IQ" sz="2000" b="1" dirty="0"/>
          </a:p>
        </p:txBody>
      </p:sp>
      <p:sp>
        <p:nvSpPr>
          <p:cNvPr id="3" name="Content Placeholder 2"/>
          <p:cNvSpPr>
            <a:spLocks noGrp="1"/>
          </p:cNvSpPr>
          <p:nvPr>
            <p:ph idx="1"/>
          </p:nvPr>
        </p:nvSpPr>
        <p:spPr>
          <a:xfrm>
            <a:off x="107504" y="2420888"/>
            <a:ext cx="8856984" cy="4320480"/>
          </a:xfrm>
          <a:solidFill>
            <a:schemeClr val="accent2">
              <a:lumMod val="20000"/>
              <a:lumOff val="80000"/>
            </a:schemeClr>
          </a:solidFill>
          <a:scene3d>
            <a:camera prst="orthographicFront"/>
            <a:lightRig rig="threePt" dir="t"/>
          </a:scene3d>
          <a:sp3d>
            <a:bevelT/>
          </a:sp3d>
        </p:spPr>
        <p:txBody>
          <a:bodyPr>
            <a:noAutofit/>
          </a:bodyPr>
          <a:lstStyle/>
          <a:p>
            <a:pPr marL="109728" indent="0" algn="just" rtl="0">
              <a:lnSpc>
                <a:spcPct val="120000"/>
              </a:lnSpc>
              <a:buNone/>
            </a:pPr>
            <a:endParaRPr lang="en-US" sz="1800" dirty="0" smtClean="0"/>
          </a:p>
          <a:p>
            <a:pPr marL="109728" indent="0" algn="just" rtl="0">
              <a:lnSpc>
                <a:spcPct val="120000"/>
              </a:lnSpc>
              <a:buNone/>
            </a:pPr>
            <a:endParaRPr lang="en-US" sz="1800" dirty="0"/>
          </a:p>
        </p:txBody>
      </p:sp>
      <p:sp>
        <p:nvSpPr>
          <p:cNvPr id="5" name="Pentagon 4"/>
          <p:cNvSpPr/>
          <p:nvPr/>
        </p:nvSpPr>
        <p:spPr>
          <a:xfrm>
            <a:off x="6553622" y="2598072"/>
            <a:ext cx="1186729" cy="20640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TextBox 11"/>
          <p:cNvSpPr txBox="1"/>
          <p:nvPr/>
        </p:nvSpPr>
        <p:spPr>
          <a:xfrm>
            <a:off x="7946535" y="3445443"/>
            <a:ext cx="849913" cy="369332"/>
          </a:xfrm>
          <a:prstGeom prst="rect">
            <a:avLst/>
          </a:prstGeom>
          <a:noFill/>
        </p:spPr>
        <p:txBody>
          <a:bodyPr wrap="none" rtlCol="1">
            <a:spAutoFit/>
          </a:bodyPr>
          <a:lstStyle/>
          <a:p>
            <a:pPr algn="ctr" rtl="0"/>
            <a:r>
              <a:rPr lang="en-US" b="1" dirty="0" smtClean="0"/>
              <a:t>PCOS</a:t>
            </a:r>
            <a:endParaRPr lang="ar-IQ" b="1" dirty="0"/>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840" y="2636912"/>
            <a:ext cx="3347640" cy="2025234"/>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131840" y="4244716"/>
            <a:ext cx="2830452" cy="369332"/>
          </a:xfrm>
          <a:prstGeom prst="rect">
            <a:avLst/>
          </a:prstGeom>
          <a:noFill/>
        </p:spPr>
        <p:txBody>
          <a:bodyPr wrap="square" rtlCol="1">
            <a:spAutoFit/>
          </a:bodyPr>
          <a:lstStyle/>
          <a:p>
            <a:pPr algn="l" rtl="0"/>
            <a:r>
              <a:rPr lang="en-US" dirty="0" smtClean="0">
                <a:solidFill>
                  <a:prstClr val="white"/>
                </a:solidFill>
              </a:rPr>
              <a:t>No. F≥12 (20) of 2-9mm </a:t>
            </a:r>
            <a:endParaRPr lang="ar-IQ" dirty="0">
              <a:solidFill>
                <a:prstClr val="white"/>
              </a:solidFill>
            </a:endParaRPr>
          </a:p>
        </p:txBody>
      </p:sp>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797152"/>
            <a:ext cx="5880632" cy="1840850"/>
          </a:xfrm>
          <a:prstGeom prst="rect">
            <a:avLst/>
          </a:prstGeom>
          <a:noFill/>
          <a:ln>
            <a:noFill/>
          </a:ln>
          <a:effectLst>
            <a:glow rad="635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Heptagon 12"/>
          <p:cNvSpPr/>
          <p:nvPr/>
        </p:nvSpPr>
        <p:spPr>
          <a:xfrm>
            <a:off x="8029708" y="980728"/>
            <a:ext cx="683568" cy="457200"/>
          </a:xfrm>
          <a:prstGeom prst="heptagon">
            <a:avLst/>
          </a:prstGeom>
          <a:ln>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1</a:t>
            </a:r>
            <a:endParaRPr lang="ar-IQ" dirty="0"/>
          </a:p>
        </p:txBody>
      </p:sp>
      <p:sp>
        <p:nvSpPr>
          <p:cNvPr id="19" name="Heptagon 18"/>
          <p:cNvSpPr/>
          <p:nvPr/>
        </p:nvSpPr>
        <p:spPr>
          <a:xfrm>
            <a:off x="5278724" y="1793093"/>
            <a:ext cx="683568" cy="457200"/>
          </a:xfrm>
          <a:prstGeom prst="heptagon">
            <a:avLst/>
          </a:prstGeom>
          <a:ln>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2</a:t>
            </a:r>
            <a:endParaRPr lang="ar-IQ" dirty="0"/>
          </a:p>
        </p:txBody>
      </p:sp>
      <p:sp>
        <p:nvSpPr>
          <p:cNvPr id="20" name="Heptagon 19"/>
          <p:cNvSpPr/>
          <p:nvPr/>
        </p:nvSpPr>
        <p:spPr>
          <a:xfrm>
            <a:off x="3131840" y="2846250"/>
            <a:ext cx="683568" cy="457200"/>
          </a:xfrm>
          <a:prstGeom prst="heptagon">
            <a:avLst/>
          </a:prstGeom>
          <a:ln>
            <a:solidFill>
              <a:srgbClr val="FF000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3</a:t>
            </a:r>
            <a:endParaRPr lang="ar-IQ" dirty="0"/>
          </a:p>
        </p:txBody>
      </p:sp>
      <p:graphicFrame>
        <p:nvGraphicFramePr>
          <p:cNvPr id="21" name="Content Placeholder 5"/>
          <p:cNvGraphicFramePr>
            <a:graphicFrameLocks/>
          </p:cNvGraphicFramePr>
          <p:nvPr>
            <p:extLst>
              <p:ext uri="{D42A27DB-BD31-4B8C-83A1-F6EECF244321}">
                <p14:modId xmlns:p14="http://schemas.microsoft.com/office/powerpoint/2010/main" val="1350368625"/>
              </p:ext>
            </p:extLst>
          </p:nvPr>
        </p:nvGraphicFramePr>
        <p:xfrm>
          <a:off x="323528" y="2564906"/>
          <a:ext cx="2460960" cy="4104454"/>
        </p:xfrm>
        <a:graphic>
          <a:graphicData uri="http://schemas.openxmlformats.org/drawingml/2006/table">
            <a:tbl>
              <a:tblPr rtl="1" firstRow="1" bandRow="1">
                <a:tableStyleId>{5C22544A-7EE6-4342-B048-85BDC9FD1C3A}</a:tableStyleId>
              </a:tblPr>
              <a:tblGrid>
                <a:gridCol w="1204564"/>
                <a:gridCol w="1256396"/>
              </a:tblGrid>
              <a:tr h="705926">
                <a:tc>
                  <a:txBody>
                    <a:bodyPr/>
                    <a:lstStyle/>
                    <a:p>
                      <a:pPr rtl="1"/>
                      <a:r>
                        <a:rPr lang="en-US" dirty="0" smtClean="0"/>
                        <a:t>Level</a:t>
                      </a:r>
                      <a:r>
                        <a:rPr lang="en-US" baseline="0" dirty="0" smtClean="0"/>
                        <a:t>    </a:t>
                      </a:r>
                      <a:endParaRPr lang="ar-IQ" dirty="0"/>
                    </a:p>
                  </a:txBody>
                  <a:tcPr/>
                </a:tc>
                <a:tc>
                  <a:txBody>
                    <a:bodyPr/>
                    <a:lstStyle/>
                    <a:p>
                      <a:pPr rtl="1"/>
                      <a:r>
                        <a:rPr lang="en-US" sz="1400" dirty="0" smtClean="0"/>
                        <a:t>Hormone </a:t>
                      </a:r>
                      <a:endParaRPr lang="ar-IQ" sz="1400" dirty="0"/>
                    </a:p>
                  </a:txBody>
                  <a:tcPr/>
                </a:tc>
              </a:tr>
              <a:tr h="563366">
                <a:tc>
                  <a:txBody>
                    <a:bodyPr/>
                    <a:lstStyle/>
                    <a:p>
                      <a:pPr algn="l" rtl="0"/>
                      <a:r>
                        <a:rPr lang="en-US" dirty="0" smtClean="0"/>
                        <a:t>4.2 IU/L</a:t>
                      </a:r>
                      <a:endParaRPr lang="ar-IQ" dirty="0"/>
                    </a:p>
                  </a:txBody>
                  <a:tcPr/>
                </a:tc>
                <a:tc>
                  <a:txBody>
                    <a:bodyPr/>
                    <a:lstStyle/>
                    <a:p>
                      <a:pPr algn="l" rtl="0"/>
                      <a:r>
                        <a:rPr lang="en-US" sz="1400" dirty="0" smtClean="0"/>
                        <a:t>FSH</a:t>
                      </a:r>
                      <a:endParaRPr lang="ar-IQ" sz="1400" dirty="0"/>
                    </a:p>
                  </a:txBody>
                  <a:tcPr/>
                </a:tc>
              </a:tr>
              <a:tr h="492947">
                <a:tc>
                  <a:txBody>
                    <a:bodyPr/>
                    <a:lstStyle/>
                    <a:p>
                      <a:pPr algn="l" rtl="0"/>
                      <a:r>
                        <a:rPr lang="en-US" dirty="0" smtClean="0"/>
                        <a:t>8.5 IU/L</a:t>
                      </a:r>
                      <a:endParaRPr lang="ar-IQ" dirty="0"/>
                    </a:p>
                  </a:txBody>
                  <a:tcPr/>
                </a:tc>
                <a:tc>
                  <a:txBody>
                    <a:bodyPr/>
                    <a:lstStyle/>
                    <a:p>
                      <a:pPr algn="l" rtl="0"/>
                      <a:r>
                        <a:rPr lang="en-US" sz="1400" dirty="0" smtClean="0"/>
                        <a:t>LH</a:t>
                      </a:r>
                      <a:endParaRPr lang="ar-IQ" sz="1400" dirty="0"/>
                    </a:p>
                  </a:txBody>
                  <a:tcPr/>
                </a:tc>
              </a:tr>
              <a:tr h="563366">
                <a:tc>
                  <a:txBody>
                    <a:bodyPr/>
                    <a:lstStyle/>
                    <a:p>
                      <a:pPr algn="l" rtl="0"/>
                      <a:r>
                        <a:rPr lang="en-US" baseline="0" dirty="0" smtClean="0"/>
                        <a:t>50  pg/ml</a:t>
                      </a:r>
                      <a:endParaRPr lang="ar-IQ" dirty="0"/>
                    </a:p>
                  </a:txBody>
                  <a:tcPr/>
                </a:tc>
                <a:tc>
                  <a:txBody>
                    <a:bodyPr/>
                    <a:lstStyle/>
                    <a:p>
                      <a:pPr algn="l" rtl="0"/>
                      <a:r>
                        <a:rPr lang="en-US" sz="1400" dirty="0" smtClean="0"/>
                        <a:t>S.E2</a:t>
                      </a:r>
                      <a:endParaRPr lang="ar-IQ" sz="1400" dirty="0"/>
                    </a:p>
                  </a:txBody>
                  <a:tcPr/>
                </a:tc>
              </a:tr>
              <a:tr h="563366">
                <a:tc>
                  <a:txBody>
                    <a:bodyPr/>
                    <a:lstStyle/>
                    <a:p>
                      <a:pPr algn="l" rtl="0"/>
                      <a:r>
                        <a:rPr lang="en-US" dirty="0" smtClean="0">
                          <a:solidFill>
                            <a:schemeClr val="tx1"/>
                          </a:solidFill>
                        </a:rPr>
                        <a:t>4.5ng/ml</a:t>
                      </a:r>
                      <a:endParaRPr lang="ar-IQ" dirty="0">
                        <a:solidFill>
                          <a:schemeClr val="tx1"/>
                        </a:solidFill>
                      </a:endParaRPr>
                    </a:p>
                  </a:txBody>
                  <a:tcPr/>
                </a:tc>
                <a:tc>
                  <a:txBody>
                    <a:bodyPr/>
                    <a:lstStyle/>
                    <a:p>
                      <a:pPr algn="l" rtl="0"/>
                      <a:r>
                        <a:rPr lang="en-US" sz="1400" dirty="0" smtClean="0">
                          <a:solidFill>
                            <a:schemeClr val="tx1"/>
                          </a:solidFill>
                        </a:rPr>
                        <a:t>AMH</a:t>
                      </a:r>
                      <a:endParaRPr lang="ar-IQ" sz="1400" dirty="0">
                        <a:solidFill>
                          <a:schemeClr val="tx1"/>
                        </a:solidFill>
                      </a:endParaRPr>
                    </a:p>
                  </a:txBody>
                  <a:tcPr/>
                </a:tc>
              </a:tr>
              <a:tr h="465031">
                <a:tc>
                  <a:txBody>
                    <a:bodyPr/>
                    <a:lstStyle/>
                    <a:p>
                      <a:pPr algn="l" rtl="0"/>
                      <a:r>
                        <a:rPr lang="en-US" dirty="0" smtClean="0"/>
                        <a:t>4</a:t>
                      </a:r>
                      <a:r>
                        <a:rPr lang="en-US" baseline="0" dirty="0" smtClean="0"/>
                        <a:t> IU/L</a:t>
                      </a:r>
                      <a:endParaRPr lang="ar-IQ" dirty="0"/>
                    </a:p>
                  </a:txBody>
                  <a:tcPr/>
                </a:tc>
                <a:tc>
                  <a:txBody>
                    <a:bodyPr/>
                    <a:lstStyle/>
                    <a:p>
                      <a:pPr algn="l" rtl="0"/>
                      <a:r>
                        <a:rPr lang="en-US" sz="1400" dirty="0" smtClean="0"/>
                        <a:t>TSH</a:t>
                      </a:r>
                      <a:endParaRPr lang="ar-IQ" sz="1400" dirty="0"/>
                    </a:p>
                  </a:txBody>
                  <a:tcPr/>
                </a:tc>
              </a:tr>
              <a:tr h="750452">
                <a:tc>
                  <a:txBody>
                    <a:bodyPr/>
                    <a:lstStyle/>
                    <a:p>
                      <a:pPr algn="l" rtl="0"/>
                      <a:r>
                        <a:rPr lang="en-US" dirty="0" smtClean="0"/>
                        <a:t>11 ng /ml</a:t>
                      </a:r>
                      <a:endParaRPr lang="ar-IQ" dirty="0"/>
                    </a:p>
                  </a:txBody>
                  <a:tcPr/>
                </a:tc>
                <a:tc>
                  <a:txBody>
                    <a:bodyPr/>
                    <a:lstStyle/>
                    <a:p>
                      <a:pPr algn="l" rtl="0"/>
                      <a:r>
                        <a:rPr lang="en-US" sz="1400" dirty="0" smtClean="0"/>
                        <a:t>S.prolactine</a:t>
                      </a:r>
                      <a:endParaRPr lang="ar-IQ" sz="1400" dirty="0"/>
                    </a:p>
                  </a:txBody>
                  <a:tcPr/>
                </a:tc>
              </a:tr>
            </a:tbl>
          </a:graphicData>
        </a:graphic>
      </p:graphicFrame>
    </p:spTree>
    <p:extLst>
      <p:ext uri="{BB962C8B-B14F-4D97-AF65-F5344CB8AC3E}">
        <p14:creationId xmlns:p14="http://schemas.microsoft.com/office/powerpoint/2010/main" val="35335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dirty="0"/>
              <a:t>38 years old woman, presented to infertility clinic with primary infertility of 3 years duration, she had amenorrhoea for the last 3 months , her partner SFA was normal &amp; her HSG was normal as well</a:t>
            </a:r>
            <a:endParaRPr lang="ar-IQ" sz="2400" b="1"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87849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15"/>
          <p:cNvSpPr/>
          <p:nvPr/>
        </p:nvSpPr>
        <p:spPr>
          <a:xfrm>
            <a:off x="5868144" y="2132856"/>
            <a:ext cx="3096344" cy="201622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sp>
        <p:nvSpPr>
          <p:cNvPr id="5" name="Rounded Rectangle 4"/>
          <p:cNvSpPr/>
          <p:nvPr/>
        </p:nvSpPr>
        <p:spPr>
          <a:xfrm>
            <a:off x="5724128" y="1052736"/>
            <a:ext cx="3024336" cy="512326"/>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Tree>
    <p:extLst>
      <p:ext uri="{BB962C8B-B14F-4D97-AF65-F5344CB8AC3E}">
        <p14:creationId xmlns:p14="http://schemas.microsoft.com/office/powerpoint/2010/main" val="17249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2520280"/>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u="sng" dirty="0" smtClean="0">
                <a:latin typeface="Calibri"/>
                <a:ea typeface="Calibri"/>
                <a:cs typeface="Arial"/>
              </a:rPr>
              <a:t>38 years </a:t>
            </a:r>
            <a:r>
              <a:rPr lang="en-US" sz="2400" b="1" dirty="0" smtClean="0">
                <a:latin typeface="Calibri"/>
                <a:ea typeface="Calibri"/>
                <a:cs typeface="Arial"/>
              </a:rPr>
              <a:t>old woman, presented to infertility clinic with </a:t>
            </a:r>
            <a:r>
              <a:rPr lang="en-US" sz="2400" b="1" u="sng" dirty="0" smtClean="0">
                <a:latin typeface="Calibri"/>
                <a:ea typeface="Calibri"/>
                <a:cs typeface="Arial"/>
              </a:rPr>
              <a:t>primary infertility </a:t>
            </a:r>
            <a:r>
              <a:rPr lang="en-US" sz="2400" b="1" dirty="0" smtClean="0">
                <a:latin typeface="Calibri"/>
                <a:ea typeface="Calibri"/>
                <a:cs typeface="Arial"/>
              </a:rPr>
              <a:t>of </a:t>
            </a:r>
            <a:r>
              <a:rPr lang="en-US" sz="2400" b="1" u="sng" dirty="0" smtClean="0">
                <a:latin typeface="Calibri"/>
                <a:ea typeface="Calibri"/>
                <a:cs typeface="Arial"/>
              </a:rPr>
              <a:t>3 years duration</a:t>
            </a:r>
            <a:r>
              <a:rPr lang="en-US" sz="2400" b="1" dirty="0" smtClean="0">
                <a:latin typeface="Calibri"/>
                <a:ea typeface="Calibri"/>
                <a:cs typeface="Arial"/>
              </a:rPr>
              <a:t>, she had </a:t>
            </a:r>
            <a:r>
              <a:rPr lang="en-US" sz="2400" b="1" u="sng" dirty="0" smtClean="0">
                <a:latin typeface="Calibri"/>
                <a:ea typeface="Calibri"/>
                <a:cs typeface="Arial"/>
              </a:rPr>
              <a:t>amenorrhoea for the last 3 months</a:t>
            </a:r>
            <a:r>
              <a:rPr lang="en-US" sz="2400" b="1" dirty="0" smtClean="0">
                <a:latin typeface="Calibri"/>
                <a:ea typeface="Calibri"/>
                <a:cs typeface="Arial"/>
              </a:rPr>
              <a:t> , her </a:t>
            </a:r>
            <a:r>
              <a:rPr lang="en-US" sz="2400" b="1" u="sng" dirty="0" smtClean="0">
                <a:latin typeface="Calibri"/>
                <a:ea typeface="Calibri"/>
                <a:cs typeface="Arial"/>
              </a:rPr>
              <a:t>partner SFA </a:t>
            </a:r>
            <a:r>
              <a:rPr lang="en-US" sz="2400" b="1" dirty="0" smtClean="0">
                <a:latin typeface="Calibri"/>
                <a:ea typeface="Calibri"/>
                <a:cs typeface="Arial"/>
              </a:rPr>
              <a:t>was normal &amp; </a:t>
            </a:r>
            <a:r>
              <a:rPr lang="en-US" sz="2400" b="1" u="sng" dirty="0" smtClean="0">
                <a:latin typeface="Calibri"/>
                <a:ea typeface="Calibri"/>
                <a:cs typeface="Arial"/>
              </a:rPr>
              <a:t>her HSG </a:t>
            </a:r>
            <a:r>
              <a:rPr lang="en-US" sz="2400" b="1" dirty="0" smtClean="0">
                <a:latin typeface="Calibri"/>
                <a:ea typeface="Calibri"/>
                <a:cs typeface="Arial"/>
              </a:rPr>
              <a:t>was normal as well</a:t>
            </a:r>
            <a:endParaRPr lang="ar-IQ" sz="2400" b="1" dirty="0"/>
          </a:p>
        </p:txBody>
      </p:sp>
      <p:sp>
        <p:nvSpPr>
          <p:cNvPr id="3" name="Content Placeholder 2"/>
          <p:cNvSpPr>
            <a:spLocks noGrp="1"/>
          </p:cNvSpPr>
          <p:nvPr>
            <p:ph idx="1"/>
          </p:nvPr>
        </p:nvSpPr>
        <p:spPr>
          <a:xfrm>
            <a:off x="107504" y="3212976"/>
            <a:ext cx="8856984" cy="2664296"/>
          </a:xfrm>
          <a:solidFill>
            <a:schemeClr val="accent2">
              <a:lumMod val="20000"/>
              <a:lumOff val="80000"/>
            </a:schemeClr>
          </a:solidFill>
          <a:scene3d>
            <a:camera prst="orthographicFront"/>
            <a:lightRig rig="threePt" dir="t"/>
          </a:scene3d>
          <a:sp3d>
            <a:bevelT/>
          </a:sp3d>
        </p:spPr>
        <p:txBody>
          <a:bodyPr>
            <a:noAutofit/>
          </a:bodyPr>
          <a:lstStyle/>
          <a:p>
            <a:pPr marL="109728" indent="0" algn="just" rtl="0">
              <a:lnSpc>
                <a:spcPct val="120000"/>
              </a:lnSpc>
              <a:buNone/>
            </a:pPr>
            <a:endParaRPr lang="en-US" sz="1800" dirty="0" smtClean="0"/>
          </a:p>
          <a:p>
            <a:pPr marL="109728" indent="0" algn="just" rtl="0">
              <a:lnSpc>
                <a:spcPct val="120000"/>
              </a:lnSpc>
              <a:buNone/>
            </a:pPr>
            <a:r>
              <a:rPr lang="en-US" sz="1800" dirty="0" smtClean="0"/>
              <a:t>Interpret data</a:t>
            </a:r>
          </a:p>
          <a:p>
            <a:pPr marL="566928" indent="-457200" algn="just" rtl="0">
              <a:lnSpc>
                <a:spcPct val="120000"/>
              </a:lnSpc>
              <a:buAutoNum type="arabicPeriod"/>
            </a:pPr>
            <a:r>
              <a:rPr lang="en-US" sz="1800" dirty="0" smtClean="0"/>
              <a:t>1</a:t>
            </a:r>
            <a:r>
              <a:rPr lang="en-US" sz="1800" baseline="30000" dirty="0" smtClean="0"/>
              <a:t>st</a:t>
            </a:r>
            <a:r>
              <a:rPr lang="en-US" sz="1800" dirty="0" smtClean="0"/>
              <a:t> step = exclude pregnancy </a:t>
            </a:r>
          </a:p>
          <a:p>
            <a:pPr marL="566928" indent="-457200" algn="just" rtl="0">
              <a:lnSpc>
                <a:spcPct val="120000"/>
              </a:lnSpc>
              <a:buAutoNum type="arabicPeriod"/>
            </a:pPr>
            <a:r>
              <a:rPr lang="en-US" sz="1800" dirty="0" smtClean="0"/>
              <a:t>Withdraw the cycle by progesterone (PCT)</a:t>
            </a:r>
          </a:p>
          <a:p>
            <a:pPr marL="566928" indent="-457200" algn="just" rtl="0">
              <a:lnSpc>
                <a:spcPct val="120000"/>
              </a:lnSpc>
              <a:buAutoNum type="arabicPeriod"/>
            </a:pPr>
            <a:r>
              <a:rPr lang="en-US" sz="1800" dirty="0" smtClean="0"/>
              <a:t>If PCT negative means the patient has low estrogen ; add estrogen to withdraw the cycle  </a:t>
            </a:r>
          </a:p>
          <a:p>
            <a:pPr marL="566928" indent="-457200" algn="just" rtl="0">
              <a:lnSpc>
                <a:spcPct val="120000"/>
              </a:lnSpc>
              <a:buAutoNum type="arabicPeriod"/>
            </a:pPr>
            <a:r>
              <a:rPr lang="en-US" sz="1800" dirty="0" smtClean="0"/>
              <a:t>Do hormonal assay at cycle day (2-5)  </a:t>
            </a:r>
            <a:endParaRPr lang="en-US" sz="1800" dirty="0"/>
          </a:p>
        </p:txBody>
      </p:sp>
      <p:sp>
        <p:nvSpPr>
          <p:cNvPr id="4" name="Cloud 3"/>
          <p:cNvSpPr/>
          <p:nvPr/>
        </p:nvSpPr>
        <p:spPr>
          <a:xfrm>
            <a:off x="6228184" y="3137778"/>
            <a:ext cx="2664296" cy="1584176"/>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cxnSp>
        <p:nvCxnSpPr>
          <p:cNvPr id="9" name="Straight Arrow Connector 8"/>
          <p:cNvCxnSpPr/>
          <p:nvPr/>
        </p:nvCxnSpPr>
        <p:spPr>
          <a:xfrm>
            <a:off x="2720691" y="3929866"/>
            <a:ext cx="32914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07504" y="5877272"/>
            <a:ext cx="8856984" cy="872480"/>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rtl="0">
              <a:lnSpc>
                <a:spcPct val="120000"/>
              </a:lnSpc>
              <a:buFont typeface="Georgia"/>
              <a:buNone/>
            </a:pPr>
            <a:endParaRPr lang="en-US" sz="1800" dirty="0" smtClean="0"/>
          </a:p>
          <a:p>
            <a:pPr algn="just" rtl="0">
              <a:lnSpc>
                <a:spcPct val="120000"/>
              </a:lnSpc>
              <a:buFont typeface="Wingdings" pitchFamily="2" charset="2"/>
              <a:buChar char="Ø"/>
            </a:pPr>
            <a:r>
              <a:rPr lang="en-US" sz="1800" dirty="0" smtClean="0"/>
              <a:t>PCT was negative – add estrogen = withdrawal of blood  </a:t>
            </a:r>
            <a:endParaRPr lang="en-US" sz="1800" dirty="0"/>
          </a:p>
        </p:txBody>
      </p:sp>
      <p:cxnSp>
        <p:nvCxnSpPr>
          <p:cNvPr id="7" name="Straight Arrow Connector 6"/>
          <p:cNvCxnSpPr/>
          <p:nvPr/>
        </p:nvCxnSpPr>
        <p:spPr>
          <a:xfrm>
            <a:off x="6372200" y="6453336"/>
            <a:ext cx="5254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33821" y="6268670"/>
            <a:ext cx="1898277" cy="369332"/>
          </a:xfrm>
          <a:prstGeom prst="rect">
            <a:avLst/>
          </a:prstGeom>
          <a:noFill/>
        </p:spPr>
        <p:txBody>
          <a:bodyPr wrap="none" rtlCol="1">
            <a:spAutoFit/>
          </a:bodyPr>
          <a:lstStyle/>
          <a:p>
            <a:r>
              <a:rPr lang="en-US" dirty="0" smtClean="0"/>
              <a:t>Hormonal assay </a:t>
            </a:r>
            <a:endParaRPr lang="ar-IQ" dirty="0"/>
          </a:p>
        </p:txBody>
      </p:sp>
    </p:spTree>
    <p:extLst>
      <p:ext uri="{BB962C8B-B14F-4D97-AF65-F5344CB8AC3E}">
        <p14:creationId xmlns:p14="http://schemas.microsoft.com/office/powerpoint/2010/main" val="907776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656184"/>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u="sng" dirty="0" smtClean="0">
                <a:latin typeface="Calibri"/>
                <a:ea typeface="Calibri"/>
                <a:cs typeface="Arial"/>
              </a:rPr>
              <a:t>38 years </a:t>
            </a:r>
            <a:r>
              <a:rPr lang="en-US" sz="2400" b="1" dirty="0" smtClean="0">
                <a:latin typeface="Calibri"/>
                <a:ea typeface="Calibri"/>
                <a:cs typeface="Arial"/>
              </a:rPr>
              <a:t>old woman, presented to infertility clinic with </a:t>
            </a:r>
            <a:r>
              <a:rPr lang="en-US" sz="2400" b="1" u="sng" dirty="0" smtClean="0">
                <a:latin typeface="Calibri"/>
                <a:ea typeface="Calibri"/>
                <a:cs typeface="Arial"/>
              </a:rPr>
              <a:t>primary infertility </a:t>
            </a:r>
            <a:r>
              <a:rPr lang="en-US" sz="2400" b="1" dirty="0" smtClean="0">
                <a:latin typeface="Calibri"/>
                <a:ea typeface="Calibri"/>
                <a:cs typeface="Arial"/>
              </a:rPr>
              <a:t>of </a:t>
            </a:r>
            <a:r>
              <a:rPr lang="en-US" sz="2400" b="1" u="sng" dirty="0" smtClean="0">
                <a:latin typeface="Calibri"/>
                <a:ea typeface="Calibri"/>
                <a:cs typeface="Arial"/>
              </a:rPr>
              <a:t>3 years duration</a:t>
            </a:r>
            <a:r>
              <a:rPr lang="en-US" sz="2400" b="1" dirty="0" smtClean="0">
                <a:latin typeface="Calibri"/>
                <a:ea typeface="Calibri"/>
                <a:cs typeface="Arial"/>
              </a:rPr>
              <a:t>, she had </a:t>
            </a:r>
            <a:r>
              <a:rPr lang="en-US" sz="2400" b="1" u="sng" dirty="0" smtClean="0">
                <a:latin typeface="Calibri"/>
                <a:ea typeface="Calibri"/>
                <a:cs typeface="Arial"/>
              </a:rPr>
              <a:t>amenorrhoea for the last 3 months</a:t>
            </a:r>
            <a:r>
              <a:rPr lang="en-US" sz="2400" b="1" dirty="0" smtClean="0">
                <a:latin typeface="Calibri"/>
                <a:ea typeface="Calibri"/>
                <a:cs typeface="Arial"/>
              </a:rPr>
              <a:t> , her </a:t>
            </a:r>
            <a:r>
              <a:rPr lang="en-US" sz="2400" b="1" u="sng" dirty="0" smtClean="0">
                <a:latin typeface="Calibri"/>
                <a:ea typeface="Calibri"/>
                <a:cs typeface="Arial"/>
              </a:rPr>
              <a:t>partner SFA </a:t>
            </a:r>
            <a:r>
              <a:rPr lang="en-US" sz="2400" b="1" dirty="0" smtClean="0">
                <a:latin typeface="Calibri"/>
                <a:ea typeface="Calibri"/>
                <a:cs typeface="Arial"/>
              </a:rPr>
              <a:t>was normal &amp; </a:t>
            </a:r>
            <a:r>
              <a:rPr lang="en-US" sz="2400" b="1" u="sng" dirty="0" smtClean="0">
                <a:latin typeface="Calibri"/>
                <a:ea typeface="Calibri"/>
                <a:cs typeface="Arial"/>
              </a:rPr>
              <a:t>her HSG </a:t>
            </a:r>
            <a:r>
              <a:rPr lang="en-US" sz="2400" b="1" dirty="0" smtClean="0">
                <a:latin typeface="Calibri"/>
                <a:ea typeface="Calibri"/>
                <a:cs typeface="Arial"/>
              </a:rPr>
              <a:t>was normal as well</a:t>
            </a:r>
            <a:endParaRPr lang="ar-IQ" sz="2400" b="1" dirty="0"/>
          </a:p>
        </p:txBody>
      </p:sp>
      <p:sp>
        <p:nvSpPr>
          <p:cNvPr id="3" name="Content Placeholder 2"/>
          <p:cNvSpPr>
            <a:spLocks noGrp="1"/>
          </p:cNvSpPr>
          <p:nvPr>
            <p:ph idx="1"/>
          </p:nvPr>
        </p:nvSpPr>
        <p:spPr>
          <a:xfrm>
            <a:off x="107504" y="2420888"/>
            <a:ext cx="8856984" cy="4320480"/>
          </a:xfrm>
          <a:solidFill>
            <a:schemeClr val="accent2">
              <a:lumMod val="20000"/>
              <a:lumOff val="80000"/>
            </a:schemeClr>
          </a:solidFill>
          <a:scene3d>
            <a:camera prst="orthographicFront"/>
            <a:lightRig rig="threePt" dir="t"/>
          </a:scene3d>
          <a:sp3d>
            <a:bevelT/>
          </a:sp3d>
        </p:spPr>
        <p:txBody>
          <a:bodyPr>
            <a:noAutofit/>
          </a:bodyPr>
          <a:lstStyle/>
          <a:p>
            <a:pPr marL="109728" indent="0" algn="just" rtl="0">
              <a:lnSpc>
                <a:spcPct val="120000"/>
              </a:lnSpc>
              <a:buNone/>
            </a:pPr>
            <a:endParaRPr lang="en-US" sz="1800" dirty="0" smtClean="0"/>
          </a:p>
          <a:p>
            <a:pPr marL="109728" indent="0" algn="just" rtl="0">
              <a:lnSpc>
                <a:spcPct val="120000"/>
              </a:lnSpc>
              <a:buNone/>
            </a:pPr>
            <a:endParaRPr lang="en-US" sz="1800" dirty="0"/>
          </a:p>
        </p:txBody>
      </p:sp>
      <p:graphicFrame>
        <p:nvGraphicFramePr>
          <p:cNvPr id="10" name="Content Placeholder 4"/>
          <p:cNvGraphicFramePr>
            <a:graphicFrameLocks/>
          </p:cNvGraphicFramePr>
          <p:nvPr>
            <p:extLst>
              <p:ext uri="{D42A27DB-BD31-4B8C-83A1-F6EECF244321}">
                <p14:modId xmlns:p14="http://schemas.microsoft.com/office/powerpoint/2010/main" val="1384131323"/>
              </p:ext>
            </p:extLst>
          </p:nvPr>
        </p:nvGraphicFramePr>
        <p:xfrm>
          <a:off x="395536" y="2780928"/>
          <a:ext cx="3347864" cy="3744416"/>
        </p:xfrm>
        <a:graphic>
          <a:graphicData uri="http://schemas.openxmlformats.org/drawingml/2006/table">
            <a:tbl>
              <a:tblPr rtl="1" firstRow="1" bandRow="1">
                <a:tableStyleId>{5C22544A-7EE6-4342-B048-85BDC9FD1C3A}</a:tableStyleId>
              </a:tblPr>
              <a:tblGrid>
                <a:gridCol w="1676250"/>
                <a:gridCol w="1671614"/>
              </a:tblGrid>
              <a:tr h="598766">
                <a:tc>
                  <a:txBody>
                    <a:bodyPr/>
                    <a:lstStyle/>
                    <a:p>
                      <a:pPr rtl="1"/>
                      <a:r>
                        <a:rPr lang="en-US" sz="1000" dirty="0" smtClean="0"/>
                        <a:t>PT.VALUE </a:t>
                      </a:r>
                    </a:p>
                  </a:txBody>
                  <a:tcPr/>
                </a:tc>
                <a:tc>
                  <a:txBody>
                    <a:bodyPr/>
                    <a:lstStyle/>
                    <a:p>
                      <a:pPr algn="ctr" rtl="0"/>
                      <a:r>
                        <a:rPr lang="en-US" sz="1200" dirty="0" smtClean="0"/>
                        <a:t>HORMONE</a:t>
                      </a:r>
                      <a:endParaRPr lang="ar-IQ" sz="1200" dirty="0"/>
                    </a:p>
                  </a:txBody>
                  <a:tcPr/>
                </a:tc>
              </a:tr>
              <a:tr h="598766">
                <a:tc>
                  <a:txBody>
                    <a:bodyPr/>
                    <a:lstStyle/>
                    <a:p>
                      <a:pPr algn="ctr" rtl="0"/>
                      <a:r>
                        <a:rPr lang="en-US" sz="1200" b="1" dirty="0" smtClean="0"/>
                        <a:t>40IU/L</a:t>
                      </a:r>
                    </a:p>
                    <a:p>
                      <a:pPr algn="ctr" rtl="0"/>
                      <a:endParaRPr lang="ar-IQ" sz="1200" b="1" dirty="0"/>
                    </a:p>
                  </a:txBody>
                  <a:tcPr/>
                </a:tc>
                <a:tc>
                  <a:txBody>
                    <a:bodyPr/>
                    <a:lstStyle/>
                    <a:p>
                      <a:pPr algn="l" rtl="0"/>
                      <a:r>
                        <a:rPr lang="en-US" sz="1200" dirty="0" smtClean="0"/>
                        <a:t>FSH</a:t>
                      </a:r>
                      <a:endParaRPr lang="ar-IQ" sz="1200" dirty="0"/>
                    </a:p>
                  </a:txBody>
                  <a:tcPr/>
                </a:tc>
              </a:tr>
              <a:tr h="598766">
                <a:tc>
                  <a:txBody>
                    <a:bodyPr/>
                    <a:lstStyle/>
                    <a:p>
                      <a:pPr algn="ctr" rtl="1"/>
                      <a:r>
                        <a:rPr lang="en-US" sz="1200" b="1" dirty="0" smtClean="0"/>
                        <a:t>0.o1ng</a:t>
                      </a:r>
                      <a:r>
                        <a:rPr lang="en-US" sz="1200" b="1" baseline="0" dirty="0" smtClean="0"/>
                        <a:t> /ml</a:t>
                      </a:r>
                      <a:endParaRPr lang="ar-IQ" sz="1200" b="1" dirty="0"/>
                    </a:p>
                  </a:txBody>
                  <a:tcPr/>
                </a:tc>
                <a:tc>
                  <a:txBody>
                    <a:bodyPr/>
                    <a:lstStyle/>
                    <a:p>
                      <a:pPr algn="l" rtl="0"/>
                      <a:r>
                        <a:rPr lang="en-US" sz="1200" dirty="0" smtClean="0"/>
                        <a:t>AMH</a:t>
                      </a:r>
                      <a:r>
                        <a:rPr lang="en-US" sz="1200" baseline="0" dirty="0" smtClean="0"/>
                        <a:t> </a:t>
                      </a:r>
                      <a:endParaRPr lang="ar-IQ" sz="1200" dirty="0"/>
                    </a:p>
                  </a:txBody>
                  <a:tcPr/>
                </a:tc>
              </a:tr>
              <a:tr h="599712">
                <a:tc>
                  <a:txBody>
                    <a:bodyPr/>
                    <a:lstStyle/>
                    <a:p>
                      <a:pPr algn="ctr" rtl="0"/>
                      <a:r>
                        <a:rPr lang="en-US" sz="1200" b="1" dirty="0" smtClean="0"/>
                        <a:t>20 pg/ml</a:t>
                      </a:r>
                      <a:endParaRPr lang="ar-IQ" sz="1200" b="1" dirty="0"/>
                    </a:p>
                  </a:txBody>
                  <a:tcPr/>
                </a:tc>
                <a:tc>
                  <a:txBody>
                    <a:bodyPr/>
                    <a:lstStyle/>
                    <a:p>
                      <a:pPr algn="l" rtl="0"/>
                      <a:r>
                        <a:rPr lang="en-US" sz="1200" dirty="0" smtClean="0"/>
                        <a:t>S.E2</a:t>
                      </a:r>
                      <a:endParaRPr lang="ar-IQ" sz="1200" dirty="0"/>
                    </a:p>
                  </a:txBody>
                  <a:tcPr/>
                </a:tc>
              </a:tr>
              <a:tr h="598766">
                <a:tc>
                  <a:txBody>
                    <a:bodyPr/>
                    <a:lstStyle/>
                    <a:p>
                      <a:pPr algn="ctr" rtl="1"/>
                      <a:r>
                        <a:rPr lang="en-US" sz="1200" b="1" dirty="0" smtClean="0"/>
                        <a:t>3 .5 </a:t>
                      </a:r>
                      <a:r>
                        <a:rPr lang="en-US" sz="1200" b="1" dirty="0" err="1" smtClean="0"/>
                        <a:t>Miu</a:t>
                      </a:r>
                      <a:r>
                        <a:rPr lang="en-US" sz="1200" b="1" dirty="0" smtClean="0"/>
                        <a:t>/L</a:t>
                      </a:r>
                      <a:endParaRPr lang="ar-IQ" sz="1200" b="1" dirty="0"/>
                    </a:p>
                  </a:txBody>
                  <a:tcPr/>
                </a:tc>
                <a:tc>
                  <a:txBody>
                    <a:bodyPr/>
                    <a:lstStyle/>
                    <a:p>
                      <a:pPr algn="l" rtl="0"/>
                      <a:r>
                        <a:rPr lang="en-US" sz="1200" dirty="0" smtClean="0"/>
                        <a:t>TSH</a:t>
                      </a:r>
                      <a:endParaRPr lang="ar-IQ" sz="1200" dirty="0"/>
                    </a:p>
                  </a:txBody>
                  <a:tcPr/>
                </a:tc>
              </a:tr>
              <a:tr h="749640">
                <a:tc>
                  <a:txBody>
                    <a:bodyPr/>
                    <a:lstStyle/>
                    <a:p>
                      <a:pPr algn="ctr" rtl="1"/>
                      <a:r>
                        <a:rPr lang="en-US" sz="1200" b="1" dirty="0" smtClean="0"/>
                        <a:t>15</a:t>
                      </a:r>
                      <a:r>
                        <a:rPr lang="en-US" sz="1200" b="1" baseline="0" dirty="0" smtClean="0"/>
                        <a:t> </a:t>
                      </a:r>
                      <a:r>
                        <a:rPr lang="en-US" sz="1200" b="1" dirty="0" smtClean="0"/>
                        <a:t> </a:t>
                      </a:r>
                      <a:r>
                        <a:rPr lang="en-US" sz="1200" b="1" dirty="0" err="1" smtClean="0"/>
                        <a:t>ng</a:t>
                      </a:r>
                      <a:r>
                        <a:rPr lang="en-US" sz="1200" b="1" dirty="0" smtClean="0"/>
                        <a:t>/mL</a:t>
                      </a:r>
                      <a:endParaRPr lang="ar-IQ" sz="1200" b="1" dirty="0"/>
                    </a:p>
                  </a:txBody>
                  <a:tcPr/>
                </a:tc>
                <a:tc>
                  <a:txBody>
                    <a:bodyPr/>
                    <a:lstStyle/>
                    <a:p>
                      <a:pPr algn="l" rtl="0"/>
                      <a:r>
                        <a:rPr lang="en-US" sz="1200" dirty="0" smtClean="0"/>
                        <a:t>S.PROLACTINE</a:t>
                      </a:r>
                      <a:endParaRPr lang="ar-IQ" sz="1200" dirty="0"/>
                    </a:p>
                  </a:txBody>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4614" y="2708920"/>
            <a:ext cx="249555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Thin uterine lining - Causes and Treatments - IV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614" y="4653136"/>
            <a:ext cx="249555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Pentagon 4"/>
          <p:cNvSpPr/>
          <p:nvPr/>
        </p:nvSpPr>
        <p:spPr>
          <a:xfrm>
            <a:off x="6553623" y="2746160"/>
            <a:ext cx="978408" cy="37357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TextBox 11"/>
          <p:cNvSpPr txBox="1"/>
          <p:nvPr/>
        </p:nvSpPr>
        <p:spPr>
          <a:xfrm>
            <a:off x="7524328" y="3975447"/>
            <a:ext cx="1527982" cy="923330"/>
          </a:xfrm>
          <a:prstGeom prst="rect">
            <a:avLst/>
          </a:prstGeom>
          <a:noFill/>
        </p:spPr>
        <p:txBody>
          <a:bodyPr wrap="none" rtlCol="1">
            <a:spAutoFit/>
          </a:bodyPr>
          <a:lstStyle/>
          <a:p>
            <a:pPr algn="ctr" rtl="0"/>
            <a:r>
              <a:rPr lang="en-US" b="1" dirty="0" smtClean="0"/>
              <a:t>Premature </a:t>
            </a:r>
          </a:p>
          <a:p>
            <a:pPr algn="ctr" rtl="0"/>
            <a:r>
              <a:rPr lang="en-US" b="1" dirty="0" smtClean="0"/>
              <a:t>ovarian </a:t>
            </a:r>
          </a:p>
          <a:p>
            <a:pPr algn="ctr" rtl="0"/>
            <a:r>
              <a:rPr lang="en-US" b="1" dirty="0" smtClean="0"/>
              <a:t>failure </a:t>
            </a:r>
            <a:endParaRPr lang="ar-IQ" b="1" dirty="0"/>
          </a:p>
        </p:txBody>
      </p:sp>
    </p:spTree>
    <p:extLst>
      <p:ext uri="{BB962C8B-B14F-4D97-AF65-F5344CB8AC3E}">
        <p14:creationId xmlns:p14="http://schemas.microsoft.com/office/powerpoint/2010/main" val="274944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dirty="0"/>
              <a:t>25 years old woman presented to endocrinology unit complains from oligomenorrhoea, amenorrhea, galactorrhea, decreased libido &amp;  infertility  for one year duration  , PT negative , no CNS manifestation </a:t>
            </a:r>
            <a:endParaRPr lang="ar-IQ" sz="2400" b="1"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8"/>
            <a:ext cx="878497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15"/>
          <p:cNvSpPr/>
          <p:nvPr/>
        </p:nvSpPr>
        <p:spPr>
          <a:xfrm>
            <a:off x="5868144" y="2132856"/>
            <a:ext cx="3096344" cy="201622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spTree>
    <p:extLst>
      <p:ext uri="{BB962C8B-B14F-4D97-AF65-F5344CB8AC3E}">
        <p14:creationId xmlns:p14="http://schemas.microsoft.com/office/powerpoint/2010/main" val="2588093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2520280"/>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dirty="0"/>
              <a:t>25 years old woman presented to endocrinology unit complains from oligomenorrhoea, amenorrhea, galactorrhea, decreased libido &amp;  infertility  for one year duration  , PT negative , no CNS manifestation </a:t>
            </a:r>
            <a:endParaRPr lang="ar-IQ" sz="2400" b="1" dirty="0"/>
          </a:p>
        </p:txBody>
      </p:sp>
      <p:sp>
        <p:nvSpPr>
          <p:cNvPr id="3" name="Content Placeholder 2"/>
          <p:cNvSpPr>
            <a:spLocks noGrp="1"/>
          </p:cNvSpPr>
          <p:nvPr>
            <p:ph idx="1"/>
          </p:nvPr>
        </p:nvSpPr>
        <p:spPr>
          <a:xfrm>
            <a:off x="107504" y="3212976"/>
            <a:ext cx="8856984" cy="2664296"/>
          </a:xfrm>
          <a:solidFill>
            <a:schemeClr val="accent2">
              <a:lumMod val="20000"/>
              <a:lumOff val="80000"/>
            </a:schemeClr>
          </a:solidFill>
          <a:scene3d>
            <a:camera prst="orthographicFront"/>
            <a:lightRig rig="threePt" dir="t"/>
          </a:scene3d>
          <a:sp3d>
            <a:bevelT/>
          </a:sp3d>
        </p:spPr>
        <p:txBody>
          <a:bodyPr>
            <a:noAutofit/>
          </a:bodyPr>
          <a:lstStyle/>
          <a:p>
            <a:pPr marL="109728" indent="0" algn="just" rtl="0">
              <a:lnSpc>
                <a:spcPct val="120000"/>
              </a:lnSpc>
              <a:buNone/>
            </a:pPr>
            <a:endParaRPr lang="en-US" sz="1800" dirty="0" smtClean="0"/>
          </a:p>
          <a:p>
            <a:pPr marL="109728" indent="0" algn="just" rtl="0">
              <a:lnSpc>
                <a:spcPct val="120000"/>
              </a:lnSpc>
              <a:buNone/>
            </a:pPr>
            <a:r>
              <a:rPr lang="en-US" sz="1800" dirty="0" smtClean="0"/>
              <a:t>Interpret data</a:t>
            </a:r>
          </a:p>
          <a:p>
            <a:pPr marL="566928" indent="-457200" algn="just" rtl="0">
              <a:lnSpc>
                <a:spcPct val="120000"/>
              </a:lnSpc>
              <a:buAutoNum type="arabicPeriod"/>
            </a:pPr>
            <a:r>
              <a:rPr lang="en-US" sz="1800" dirty="0" smtClean="0"/>
              <a:t>1</a:t>
            </a:r>
            <a:r>
              <a:rPr lang="en-US" sz="1800" baseline="30000" dirty="0" smtClean="0"/>
              <a:t>st</a:t>
            </a:r>
            <a:r>
              <a:rPr lang="en-US" sz="1800" dirty="0" smtClean="0"/>
              <a:t> step = exclude pregnancy </a:t>
            </a:r>
          </a:p>
          <a:p>
            <a:pPr marL="566928" indent="-457200" algn="just" rtl="0">
              <a:lnSpc>
                <a:spcPct val="120000"/>
              </a:lnSpc>
              <a:buAutoNum type="arabicPeriod"/>
            </a:pPr>
            <a:r>
              <a:rPr lang="en-US" sz="1800" dirty="0" smtClean="0"/>
              <a:t>Withdraw the cycle by progesterone (PCT)</a:t>
            </a:r>
          </a:p>
          <a:p>
            <a:pPr marL="566928" indent="-457200" algn="just" rtl="0">
              <a:lnSpc>
                <a:spcPct val="120000"/>
              </a:lnSpc>
              <a:buAutoNum type="arabicPeriod"/>
            </a:pPr>
            <a:r>
              <a:rPr lang="en-US" sz="1800" dirty="0" smtClean="0"/>
              <a:t>If PCT negative means the patient has low estrogen ; add estrogen to withdraw the cycle  </a:t>
            </a:r>
          </a:p>
          <a:p>
            <a:pPr marL="566928" indent="-457200" algn="just" rtl="0">
              <a:lnSpc>
                <a:spcPct val="120000"/>
              </a:lnSpc>
              <a:buAutoNum type="arabicPeriod"/>
            </a:pPr>
            <a:r>
              <a:rPr lang="en-US" sz="1800" dirty="0" smtClean="0"/>
              <a:t>Do hormonal assay at cycle day (2-5)  </a:t>
            </a:r>
            <a:endParaRPr lang="en-US" sz="1800" dirty="0"/>
          </a:p>
        </p:txBody>
      </p:sp>
      <p:sp>
        <p:nvSpPr>
          <p:cNvPr id="4" name="Cloud 3"/>
          <p:cNvSpPr/>
          <p:nvPr/>
        </p:nvSpPr>
        <p:spPr>
          <a:xfrm>
            <a:off x="6228184" y="3137778"/>
            <a:ext cx="2664296" cy="1584176"/>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cxnSp>
        <p:nvCxnSpPr>
          <p:cNvPr id="9" name="Straight Arrow Connector 8"/>
          <p:cNvCxnSpPr/>
          <p:nvPr/>
        </p:nvCxnSpPr>
        <p:spPr>
          <a:xfrm>
            <a:off x="2720691" y="3929866"/>
            <a:ext cx="32914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07504" y="5877272"/>
            <a:ext cx="8856984" cy="872480"/>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rtl="0">
              <a:lnSpc>
                <a:spcPct val="120000"/>
              </a:lnSpc>
              <a:buFont typeface="Georgia"/>
              <a:buNone/>
            </a:pPr>
            <a:endParaRPr lang="en-US" sz="1800" dirty="0" smtClean="0"/>
          </a:p>
          <a:p>
            <a:pPr algn="just" rtl="0">
              <a:lnSpc>
                <a:spcPct val="120000"/>
              </a:lnSpc>
              <a:buFont typeface="Wingdings" pitchFamily="2" charset="2"/>
              <a:buChar char="Ø"/>
            </a:pPr>
            <a:r>
              <a:rPr lang="en-US" sz="1800" dirty="0" smtClean="0"/>
              <a:t>PCT was negative – add estrogen = withdrawal of blood  </a:t>
            </a:r>
            <a:endParaRPr lang="en-US" sz="1800" dirty="0"/>
          </a:p>
        </p:txBody>
      </p:sp>
      <p:cxnSp>
        <p:nvCxnSpPr>
          <p:cNvPr id="7" name="Straight Arrow Connector 6"/>
          <p:cNvCxnSpPr/>
          <p:nvPr/>
        </p:nvCxnSpPr>
        <p:spPr>
          <a:xfrm>
            <a:off x="6372200" y="6453336"/>
            <a:ext cx="5254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33821" y="6268670"/>
            <a:ext cx="1898277" cy="369332"/>
          </a:xfrm>
          <a:prstGeom prst="rect">
            <a:avLst/>
          </a:prstGeom>
          <a:noFill/>
        </p:spPr>
        <p:txBody>
          <a:bodyPr wrap="none" rtlCol="1">
            <a:spAutoFit/>
          </a:bodyPr>
          <a:lstStyle/>
          <a:p>
            <a:r>
              <a:rPr lang="en-US" dirty="0" smtClean="0"/>
              <a:t>Hormonal assay </a:t>
            </a:r>
            <a:endParaRPr lang="ar-IQ" dirty="0"/>
          </a:p>
        </p:txBody>
      </p:sp>
    </p:spTree>
    <p:extLst>
      <p:ext uri="{BB962C8B-B14F-4D97-AF65-F5344CB8AC3E}">
        <p14:creationId xmlns:p14="http://schemas.microsoft.com/office/powerpoint/2010/main" val="1206245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872208"/>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dirty="0"/>
              <a:t>25 years old woman presented to endocrinology unit complains from oligomenorrhoea, amenorrhea, galactorrhea, decreased libido &amp;  infertility  for one year duration  , PT negative , no CNS manifestation </a:t>
            </a:r>
            <a:endParaRPr lang="ar-IQ" sz="2400" b="1" dirty="0"/>
          </a:p>
        </p:txBody>
      </p:sp>
      <p:sp>
        <p:nvSpPr>
          <p:cNvPr id="3" name="Content Placeholder 2"/>
          <p:cNvSpPr>
            <a:spLocks noGrp="1"/>
          </p:cNvSpPr>
          <p:nvPr>
            <p:ph idx="1"/>
          </p:nvPr>
        </p:nvSpPr>
        <p:spPr>
          <a:xfrm>
            <a:off x="107504" y="2636912"/>
            <a:ext cx="8856984" cy="4104456"/>
          </a:xfrm>
          <a:solidFill>
            <a:schemeClr val="accent2">
              <a:lumMod val="20000"/>
              <a:lumOff val="80000"/>
            </a:schemeClr>
          </a:solidFill>
          <a:scene3d>
            <a:camera prst="orthographicFront"/>
            <a:lightRig rig="threePt" dir="t"/>
          </a:scene3d>
          <a:sp3d>
            <a:bevelT/>
          </a:sp3d>
        </p:spPr>
        <p:txBody>
          <a:bodyPr>
            <a:noAutofit/>
          </a:bodyPr>
          <a:lstStyle/>
          <a:p>
            <a:pPr marL="109728" indent="0" algn="just" rtl="0">
              <a:lnSpc>
                <a:spcPct val="120000"/>
              </a:lnSpc>
              <a:buNone/>
            </a:pPr>
            <a:endParaRPr lang="en-US" sz="1800" dirty="0" smtClean="0"/>
          </a:p>
          <a:p>
            <a:pPr marL="109728" indent="0" algn="just" rtl="0">
              <a:lnSpc>
                <a:spcPct val="120000"/>
              </a:lnSpc>
              <a:buNone/>
            </a:pPr>
            <a:endParaRPr lang="en-US" sz="1800" dirty="0"/>
          </a:p>
        </p:txBody>
      </p:sp>
      <p:sp>
        <p:nvSpPr>
          <p:cNvPr id="5" name="Pentagon 4"/>
          <p:cNvSpPr/>
          <p:nvPr/>
        </p:nvSpPr>
        <p:spPr>
          <a:xfrm>
            <a:off x="3995936" y="2852936"/>
            <a:ext cx="1296144" cy="345638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TextBox 11"/>
          <p:cNvSpPr txBox="1"/>
          <p:nvPr/>
        </p:nvSpPr>
        <p:spPr>
          <a:xfrm>
            <a:off x="5562281" y="4396462"/>
            <a:ext cx="2744661" cy="369332"/>
          </a:xfrm>
          <a:prstGeom prst="rect">
            <a:avLst/>
          </a:prstGeom>
          <a:noFill/>
        </p:spPr>
        <p:txBody>
          <a:bodyPr wrap="none" rtlCol="1">
            <a:spAutoFit/>
          </a:bodyPr>
          <a:lstStyle/>
          <a:p>
            <a:pPr algn="ctr" rtl="0"/>
            <a:r>
              <a:rPr lang="en-US" b="1" dirty="0" smtClean="0"/>
              <a:t>Hyperprolactinaemia</a:t>
            </a:r>
            <a:endParaRPr lang="ar-IQ" b="1" dirty="0"/>
          </a:p>
        </p:txBody>
      </p:sp>
      <p:graphicFrame>
        <p:nvGraphicFramePr>
          <p:cNvPr id="9" name="Content Placeholder 4"/>
          <p:cNvGraphicFramePr>
            <a:graphicFrameLocks/>
          </p:cNvGraphicFramePr>
          <p:nvPr>
            <p:extLst>
              <p:ext uri="{D42A27DB-BD31-4B8C-83A1-F6EECF244321}">
                <p14:modId xmlns:p14="http://schemas.microsoft.com/office/powerpoint/2010/main" val="121863355"/>
              </p:ext>
            </p:extLst>
          </p:nvPr>
        </p:nvGraphicFramePr>
        <p:xfrm>
          <a:off x="395536" y="2896709"/>
          <a:ext cx="3024336" cy="3434678"/>
        </p:xfrm>
        <a:graphic>
          <a:graphicData uri="http://schemas.openxmlformats.org/drawingml/2006/table">
            <a:tbl>
              <a:tblPr rtl="1" firstRow="1" bandRow="1">
                <a:tableStyleId>{5C22544A-7EE6-4342-B048-85BDC9FD1C3A}</a:tableStyleId>
              </a:tblPr>
              <a:tblGrid>
                <a:gridCol w="1514262"/>
                <a:gridCol w="1510074"/>
              </a:tblGrid>
              <a:tr h="549236">
                <a:tc>
                  <a:txBody>
                    <a:bodyPr/>
                    <a:lstStyle/>
                    <a:p>
                      <a:pPr rtl="1"/>
                      <a:r>
                        <a:rPr lang="en-US" sz="1000" dirty="0" smtClean="0"/>
                        <a:t>PT.VALUE </a:t>
                      </a:r>
                    </a:p>
                  </a:txBody>
                  <a:tcPr/>
                </a:tc>
                <a:tc>
                  <a:txBody>
                    <a:bodyPr/>
                    <a:lstStyle/>
                    <a:p>
                      <a:pPr algn="ctr" rtl="0"/>
                      <a:r>
                        <a:rPr lang="en-US" sz="1200" dirty="0" smtClean="0"/>
                        <a:t>HORMONE</a:t>
                      </a:r>
                      <a:endParaRPr lang="ar-IQ" sz="1200" dirty="0"/>
                    </a:p>
                  </a:txBody>
                  <a:tcPr/>
                </a:tc>
              </a:tr>
              <a:tr h="549236">
                <a:tc>
                  <a:txBody>
                    <a:bodyPr/>
                    <a:lstStyle/>
                    <a:p>
                      <a:pPr algn="ctr" rtl="0"/>
                      <a:r>
                        <a:rPr lang="en-US" sz="1200" b="1" dirty="0" smtClean="0"/>
                        <a:t>2.5</a:t>
                      </a:r>
                      <a:r>
                        <a:rPr lang="en-US" sz="1200" b="1" baseline="0" dirty="0" smtClean="0"/>
                        <a:t> </a:t>
                      </a:r>
                      <a:r>
                        <a:rPr lang="en-US" sz="1200" b="1" dirty="0" smtClean="0"/>
                        <a:t>IU/L</a:t>
                      </a:r>
                    </a:p>
                    <a:p>
                      <a:pPr algn="ctr" rtl="0"/>
                      <a:endParaRPr lang="ar-IQ" sz="1200" b="1" dirty="0"/>
                    </a:p>
                  </a:txBody>
                  <a:tcPr/>
                </a:tc>
                <a:tc>
                  <a:txBody>
                    <a:bodyPr/>
                    <a:lstStyle/>
                    <a:p>
                      <a:pPr algn="l" rtl="0"/>
                      <a:r>
                        <a:rPr lang="en-US" sz="1200" dirty="0" smtClean="0"/>
                        <a:t>FSH</a:t>
                      </a:r>
                      <a:endParaRPr lang="ar-IQ" sz="1200" dirty="0"/>
                    </a:p>
                  </a:txBody>
                  <a:tcPr/>
                </a:tc>
              </a:tr>
              <a:tr h="549236">
                <a:tc>
                  <a:txBody>
                    <a:bodyPr/>
                    <a:lstStyle/>
                    <a:p>
                      <a:pPr algn="ctr" rtl="1"/>
                      <a:r>
                        <a:rPr lang="en-US" sz="1200" b="1" dirty="0" smtClean="0"/>
                        <a:t>2.2</a:t>
                      </a:r>
                      <a:r>
                        <a:rPr lang="en-US" sz="1200" b="1" baseline="0" dirty="0" smtClean="0"/>
                        <a:t> </a:t>
                      </a:r>
                      <a:r>
                        <a:rPr lang="en-US" sz="1200" b="1" dirty="0" smtClean="0"/>
                        <a:t>ng</a:t>
                      </a:r>
                      <a:r>
                        <a:rPr lang="en-US" sz="1200" b="1" baseline="0" dirty="0" smtClean="0"/>
                        <a:t> /ml</a:t>
                      </a:r>
                      <a:endParaRPr lang="ar-IQ" sz="1200" b="1" dirty="0"/>
                    </a:p>
                  </a:txBody>
                  <a:tcPr/>
                </a:tc>
                <a:tc>
                  <a:txBody>
                    <a:bodyPr/>
                    <a:lstStyle/>
                    <a:p>
                      <a:pPr algn="l" rtl="0"/>
                      <a:r>
                        <a:rPr lang="en-US" sz="1200" dirty="0" smtClean="0"/>
                        <a:t>AMH</a:t>
                      </a:r>
                      <a:r>
                        <a:rPr lang="en-US" sz="1200" baseline="0" dirty="0" smtClean="0"/>
                        <a:t> </a:t>
                      </a:r>
                      <a:endParaRPr lang="ar-IQ" sz="1200" dirty="0"/>
                    </a:p>
                  </a:txBody>
                  <a:tcPr/>
                </a:tc>
              </a:tr>
              <a:tr h="550104">
                <a:tc>
                  <a:txBody>
                    <a:bodyPr/>
                    <a:lstStyle/>
                    <a:p>
                      <a:pPr algn="ctr" rtl="0"/>
                      <a:r>
                        <a:rPr lang="en-US" sz="1200" b="1" dirty="0" smtClean="0"/>
                        <a:t>35</a:t>
                      </a:r>
                      <a:r>
                        <a:rPr lang="en-US" sz="1200" b="1" baseline="0" dirty="0" smtClean="0"/>
                        <a:t> </a:t>
                      </a:r>
                      <a:r>
                        <a:rPr lang="en-US" sz="1200" b="1" dirty="0" smtClean="0"/>
                        <a:t> pg/ml</a:t>
                      </a:r>
                      <a:endParaRPr lang="ar-IQ" sz="1200" b="1" dirty="0"/>
                    </a:p>
                  </a:txBody>
                  <a:tcPr/>
                </a:tc>
                <a:tc>
                  <a:txBody>
                    <a:bodyPr/>
                    <a:lstStyle/>
                    <a:p>
                      <a:pPr algn="l" rtl="0"/>
                      <a:r>
                        <a:rPr lang="en-US" sz="1200" dirty="0" smtClean="0"/>
                        <a:t>S.E2</a:t>
                      </a:r>
                      <a:endParaRPr lang="ar-IQ" sz="1200" dirty="0"/>
                    </a:p>
                  </a:txBody>
                  <a:tcPr/>
                </a:tc>
              </a:tr>
              <a:tr h="549236">
                <a:tc>
                  <a:txBody>
                    <a:bodyPr/>
                    <a:lstStyle/>
                    <a:p>
                      <a:pPr algn="ctr" rtl="1"/>
                      <a:r>
                        <a:rPr lang="en-US" sz="1200" b="1" dirty="0" smtClean="0"/>
                        <a:t>3 .8</a:t>
                      </a:r>
                      <a:r>
                        <a:rPr lang="en-US" sz="1200" b="1" baseline="0" dirty="0" smtClean="0"/>
                        <a:t> </a:t>
                      </a:r>
                      <a:r>
                        <a:rPr lang="en-US" sz="1200" b="1" dirty="0" smtClean="0"/>
                        <a:t> </a:t>
                      </a:r>
                      <a:r>
                        <a:rPr lang="en-US" sz="1200" b="1" dirty="0" err="1" smtClean="0"/>
                        <a:t>Miu</a:t>
                      </a:r>
                      <a:r>
                        <a:rPr lang="en-US" sz="1200" b="1" dirty="0" smtClean="0"/>
                        <a:t>/L</a:t>
                      </a:r>
                      <a:endParaRPr lang="ar-IQ" sz="1200" b="1" dirty="0"/>
                    </a:p>
                  </a:txBody>
                  <a:tcPr/>
                </a:tc>
                <a:tc>
                  <a:txBody>
                    <a:bodyPr/>
                    <a:lstStyle/>
                    <a:p>
                      <a:pPr algn="l" rtl="0"/>
                      <a:r>
                        <a:rPr lang="en-US" sz="1200" dirty="0" smtClean="0"/>
                        <a:t>TSH</a:t>
                      </a:r>
                      <a:endParaRPr lang="ar-IQ" sz="1200" dirty="0"/>
                    </a:p>
                  </a:txBody>
                  <a:tcPr/>
                </a:tc>
              </a:tr>
              <a:tr h="687630">
                <a:tc>
                  <a:txBody>
                    <a:bodyPr/>
                    <a:lstStyle/>
                    <a:p>
                      <a:pPr algn="ctr" rtl="0"/>
                      <a:r>
                        <a:rPr lang="en-US" sz="1200" b="1" dirty="0" smtClean="0"/>
                        <a:t>65</a:t>
                      </a:r>
                      <a:r>
                        <a:rPr lang="en-US" sz="1200" b="1" baseline="0" dirty="0" smtClean="0"/>
                        <a:t> </a:t>
                      </a:r>
                      <a:r>
                        <a:rPr lang="en-US" sz="1200" b="1" dirty="0" smtClean="0"/>
                        <a:t>  Ng /mL</a:t>
                      </a:r>
                      <a:endParaRPr lang="ar-IQ" sz="1200" b="1" dirty="0"/>
                    </a:p>
                  </a:txBody>
                  <a:tcPr/>
                </a:tc>
                <a:tc>
                  <a:txBody>
                    <a:bodyPr/>
                    <a:lstStyle/>
                    <a:p>
                      <a:pPr algn="l" rtl="0"/>
                      <a:r>
                        <a:rPr lang="en-US" sz="1200" dirty="0" smtClean="0"/>
                        <a:t>S.PROLACTINE</a:t>
                      </a:r>
                      <a:endParaRPr lang="ar-IQ" sz="1200" dirty="0"/>
                    </a:p>
                  </a:txBody>
                  <a:tcPr/>
                </a:tc>
              </a:tr>
            </a:tbl>
          </a:graphicData>
        </a:graphic>
      </p:graphicFrame>
    </p:spTree>
    <p:extLst>
      <p:ext uri="{BB962C8B-B14F-4D97-AF65-F5344CB8AC3E}">
        <p14:creationId xmlns:p14="http://schemas.microsoft.com/office/powerpoint/2010/main" val="23207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80733991"/>
              </p:ext>
            </p:extLst>
          </p:nvPr>
        </p:nvGraphicFramePr>
        <p:xfrm>
          <a:off x="149080" y="1412776"/>
          <a:ext cx="8925636" cy="5277398"/>
        </p:xfrm>
        <a:graphic>
          <a:graphicData uri="http://schemas.openxmlformats.org/drawingml/2006/table">
            <a:tbl>
              <a:tblPr rtl="1" firstRow="1" bandRow="1">
                <a:tableStyleId>{5C22544A-7EE6-4342-B048-85BDC9FD1C3A}</a:tableStyleId>
              </a:tblPr>
              <a:tblGrid>
                <a:gridCol w="4277610"/>
                <a:gridCol w="3660150"/>
                <a:gridCol w="987876"/>
              </a:tblGrid>
              <a:tr h="898028">
                <a:tc>
                  <a:txBody>
                    <a:bodyPr/>
                    <a:lstStyle/>
                    <a:p>
                      <a:pPr algn="l" rtl="0"/>
                      <a:endParaRPr lang="en-US" b="1" dirty="0" smtClean="0"/>
                    </a:p>
                    <a:p>
                      <a:pPr algn="l" rtl="0"/>
                      <a:r>
                        <a:rPr lang="en-US" b="1" dirty="0" smtClean="0"/>
                        <a:t>Type of treatment </a:t>
                      </a:r>
                      <a:endParaRPr lang="ar-IQ" b="1" dirty="0"/>
                    </a:p>
                  </a:txBody>
                  <a:tcPr/>
                </a:tc>
                <a:tc>
                  <a:txBody>
                    <a:bodyPr/>
                    <a:lstStyle/>
                    <a:p>
                      <a:pPr algn="l" rtl="0"/>
                      <a:endParaRPr lang="en-US" b="1" dirty="0" smtClean="0"/>
                    </a:p>
                    <a:p>
                      <a:pPr algn="l" rtl="0"/>
                      <a:r>
                        <a:rPr lang="en-US" b="1" dirty="0" smtClean="0"/>
                        <a:t> Type</a:t>
                      </a:r>
                      <a:endParaRPr lang="ar-IQ" b="1" dirty="0"/>
                    </a:p>
                  </a:txBody>
                  <a:tcPr/>
                </a:tc>
                <a:tc>
                  <a:txBody>
                    <a:bodyPr/>
                    <a:lstStyle/>
                    <a:p>
                      <a:pPr algn="ctr" rtl="0"/>
                      <a:endParaRPr lang="en-US" b="1" dirty="0" smtClean="0"/>
                    </a:p>
                    <a:p>
                      <a:pPr algn="ctr" rtl="0"/>
                      <a:r>
                        <a:rPr lang="en-US" sz="1400" b="1" dirty="0" smtClean="0"/>
                        <a:t>WHO</a:t>
                      </a:r>
                      <a:endParaRPr lang="ar-IQ" sz="1400" b="1" dirty="0"/>
                    </a:p>
                  </a:txBody>
                  <a:tcPr/>
                </a:tc>
              </a:tr>
              <a:tr h="1046189">
                <a:tc>
                  <a:txBody>
                    <a:bodyPr/>
                    <a:lstStyle/>
                    <a:p>
                      <a:pPr marL="285750" indent="-285750" algn="l" rtl="0">
                        <a:buFont typeface="Wingdings" pitchFamily="2" charset="2"/>
                        <a:buChar char="Ø"/>
                      </a:pPr>
                      <a:r>
                        <a:rPr lang="en-US" sz="1600" b="1" dirty="0" smtClean="0">
                          <a:solidFill>
                            <a:schemeClr val="tx1">
                              <a:lumMod val="65000"/>
                              <a:lumOff val="35000"/>
                            </a:schemeClr>
                          </a:solidFill>
                        </a:rPr>
                        <a:t>Treat the underlying</a:t>
                      </a:r>
                      <a:r>
                        <a:rPr lang="en-US" sz="1600" b="1" baseline="0" dirty="0" smtClean="0">
                          <a:solidFill>
                            <a:schemeClr val="tx1">
                              <a:lumMod val="65000"/>
                              <a:lumOff val="35000"/>
                            </a:schemeClr>
                          </a:solidFill>
                        </a:rPr>
                        <a:t> cause if any? </a:t>
                      </a:r>
                    </a:p>
                    <a:p>
                      <a:pPr marL="171450" indent="-171450" algn="l" rtl="0">
                        <a:buFont typeface="Wingdings" pitchFamily="2" charset="2"/>
                        <a:buChar char="Ø"/>
                      </a:pPr>
                      <a:r>
                        <a:rPr lang="en-US" sz="1600" b="1" baseline="0" dirty="0" smtClean="0">
                          <a:solidFill>
                            <a:schemeClr val="tx1">
                              <a:lumMod val="65000"/>
                              <a:lumOff val="35000"/>
                            </a:schemeClr>
                          </a:solidFill>
                        </a:rPr>
                        <a:t> Gn treatment ( FSH &amp; LH)</a:t>
                      </a:r>
                    </a:p>
                    <a:p>
                      <a:pPr marL="171450" indent="-171450" algn="l" rtl="0">
                        <a:buFont typeface="Wingdings" pitchFamily="2" charset="2"/>
                        <a:buChar char="Ø"/>
                      </a:pPr>
                      <a:r>
                        <a:rPr lang="en-US" sz="1600" b="1" baseline="0" dirty="0" smtClean="0">
                          <a:solidFill>
                            <a:schemeClr val="tx1">
                              <a:lumMod val="65000"/>
                              <a:lumOff val="35000"/>
                            </a:schemeClr>
                          </a:solidFill>
                        </a:rPr>
                        <a:t> Oral agent has no or minimal role ?</a:t>
                      </a:r>
                      <a:endParaRPr lang="ar-IQ" sz="1600" b="1" dirty="0">
                        <a:solidFill>
                          <a:schemeClr val="tx1">
                            <a:lumMod val="65000"/>
                            <a:lumOff val="35000"/>
                          </a:schemeClr>
                        </a:solidFill>
                      </a:endParaRPr>
                    </a:p>
                  </a:txBody>
                  <a:tcPr/>
                </a:tc>
                <a:tc>
                  <a:txBody>
                    <a:bodyPr/>
                    <a:lstStyle/>
                    <a:p>
                      <a:pPr algn="l" rtl="0"/>
                      <a:r>
                        <a:rPr lang="en-US" sz="1600" b="1" dirty="0" smtClean="0">
                          <a:solidFill>
                            <a:schemeClr val="tx1">
                              <a:lumMod val="65000"/>
                              <a:lumOff val="35000"/>
                            </a:schemeClr>
                          </a:solidFill>
                        </a:rPr>
                        <a:t>Hypothalamic-pituitary failure</a:t>
                      </a:r>
                      <a:r>
                        <a:rPr lang="en-US" sz="1600" b="1" baseline="0" dirty="0" smtClean="0">
                          <a:solidFill>
                            <a:schemeClr val="tx1">
                              <a:lumMod val="65000"/>
                              <a:lumOff val="35000"/>
                            </a:schemeClr>
                          </a:solidFill>
                        </a:rPr>
                        <a:t> (</a:t>
                      </a:r>
                      <a:r>
                        <a:rPr lang="en-US" sz="1600" b="1" dirty="0" smtClean="0">
                          <a:solidFill>
                            <a:schemeClr val="tx1">
                              <a:lumMod val="65000"/>
                              <a:lumOff val="35000"/>
                            </a:schemeClr>
                          </a:solidFill>
                        </a:rPr>
                        <a:t>HH)</a:t>
                      </a:r>
                    </a:p>
                    <a:p>
                      <a:pPr algn="l" rtl="0"/>
                      <a:endParaRPr lang="ar-IQ" sz="1600" b="1" dirty="0">
                        <a:solidFill>
                          <a:srgbClr val="C00000"/>
                        </a:solidFill>
                      </a:endParaRPr>
                    </a:p>
                  </a:txBody>
                  <a:tcPr/>
                </a:tc>
                <a:tc>
                  <a:txBody>
                    <a:bodyPr/>
                    <a:lstStyle/>
                    <a:p>
                      <a:pPr algn="ctr" rtl="0"/>
                      <a:r>
                        <a:rPr lang="en-US" sz="1600" b="1" dirty="0" smtClean="0">
                          <a:solidFill>
                            <a:schemeClr val="tx1">
                              <a:lumMod val="65000"/>
                              <a:lumOff val="35000"/>
                            </a:schemeClr>
                          </a:solidFill>
                        </a:rPr>
                        <a:t>I</a:t>
                      </a:r>
                      <a:endParaRPr lang="ar-IQ" sz="1600" b="1" dirty="0">
                        <a:solidFill>
                          <a:schemeClr val="tx1">
                            <a:lumMod val="65000"/>
                            <a:lumOff val="35000"/>
                          </a:schemeClr>
                        </a:solidFill>
                      </a:endParaRPr>
                    </a:p>
                  </a:txBody>
                  <a:tcPr/>
                </a:tc>
              </a:tr>
              <a:tr h="1057369">
                <a:tc>
                  <a:txBody>
                    <a:bodyPr/>
                    <a:lstStyle/>
                    <a:p>
                      <a:pPr marL="342900" indent="-342900" algn="l" rtl="0">
                        <a:buFont typeface="Wingdings" pitchFamily="2" charset="2"/>
                        <a:buChar char="Ø"/>
                      </a:pPr>
                      <a:r>
                        <a:rPr lang="en-US" sz="1600" b="1" dirty="0" smtClean="0"/>
                        <a:t>Oral Ovulogens ± Metformin</a:t>
                      </a:r>
                    </a:p>
                    <a:p>
                      <a:pPr marL="342900" indent="-342900" algn="l" rtl="0">
                        <a:buFont typeface="Wingdings" pitchFamily="2" charset="2"/>
                        <a:buChar char="Ø"/>
                      </a:pPr>
                      <a:r>
                        <a:rPr lang="en-US" sz="1600" b="1" dirty="0" smtClean="0"/>
                        <a:t>Gn </a:t>
                      </a:r>
                    </a:p>
                    <a:p>
                      <a:pPr marL="342900" indent="-342900" algn="l" rtl="0">
                        <a:buFont typeface="Wingdings" pitchFamily="2" charset="2"/>
                        <a:buChar char="Ø"/>
                      </a:pPr>
                      <a:r>
                        <a:rPr lang="en-US" sz="1600" b="1" dirty="0" smtClean="0"/>
                        <a:t>Both ?  </a:t>
                      </a:r>
                      <a:endParaRPr lang="ar-IQ" sz="1600" b="1" dirty="0"/>
                    </a:p>
                  </a:txBody>
                  <a:tcPr/>
                </a:tc>
                <a:tc>
                  <a:txBody>
                    <a:bodyPr/>
                    <a:lstStyle/>
                    <a:p>
                      <a:pPr algn="l" rtl="0"/>
                      <a:r>
                        <a:rPr lang="en-US" sz="1600" b="1" dirty="0" smtClean="0"/>
                        <a:t>Hypothalamic pituitary dysfunction</a:t>
                      </a:r>
                      <a:endParaRPr lang="ar-IQ" sz="1600" b="1" dirty="0"/>
                    </a:p>
                  </a:txBody>
                  <a:tcPr/>
                </a:tc>
                <a:tc>
                  <a:txBody>
                    <a:bodyPr/>
                    <a:lstStyle/>
                    <a:p>
                      <a:pPr algn="ctr" rtl="1"/>
                      <a:r>
                        <a:rPr lang="en-US" sz="1600" b="1" dirty="0" smtClean="0">
                          <a:solidFill>
                            <a:schemeClr val="tx1">
                              <a:lumMod val="65000"/>
                              <a:lumOff val="35000"/>
                            </a:schemeClr>
                          </a:solidFill>
                        </a:rPr>
                        <a:t>II</a:t>
                      </a:r>
                      <a:endParaRPr lang="ar-IQ" sz="1600" b="1" dirty="0">
                        <a:solidFill>
                          <a:schemeClr val="tx1">
                            <a:lumMod val="65000"/>
                            <a:lumOff val="35000"/>
                          </a:schemeClr>
                        </a:solidFill>
                      </a:endParaRPr>
                    </a:p>
                  </a:txBody>
                  <a:tcPr/>
                </a:tc>
              </a:tr>
              <a:tr h="898028">
                <a:tc>
                  <a:txBody>
                    <a:bodyPr/>
                    <a:lstStyle/>
                    <a:p>
                      <a:pPr algn="l" rtl="0"/>
                      <a:r>
                        <a:rPr lang="en-US" sz="1600" b="1" dirty="0" smtClean="0"/>
                        <a:t>No place for</a:t>
                      </a:r>
                      <a:r>
                        <a:rPr lang="en-US" sz="1600" b="1" baseline="0" dirty="0" smtClean="0"/>
                        <a:t> OI?</a:t>
                      </a:r>
                      <a:endParaRPr lang="ar-IQ" sz="1600" b="1" dirty="0"/>
                    </a:p>
                  </a:txBody>
                  <a:tcPr/>
                </a:tc>
                <a:tc>
                  <a:txBody>
                    <a:bodyPr/>
                    <a:lstStyle/>
                    <a:p>
                      <a:pPr algn="l" rtl="0"/>
                      <a:r>
                        <a:rPr lang="en-US" sz="1600" b="1" dirty="0" smtClean="0"/>
                        <a:t>Ovarian failure</a:t>
                      </a:r>
                    </a:p>
                    <a:p>
                      <a:pPr algn="l" rtl="0"/>
                      <a:endParaRPr lang="ar-IQ" sz="1600" b="1" dirty="0"/>
                    </a:p>
                  </a:txBody>
                  <a:tcPr/>
                </a:tc>
                <a:tc>
                  <a:txBody>
                    <a:bodyPr/>
                    <a:lstStyle/>
                    <a:p>
                      <a:pPr algn="ctr" rtl="0"/>
                      <a:r>
                        <a:rPr lang="en-US" sz="1600" b="1" dirty="0" smtClean="0">
                          <a:solidFill>
                            <a:schemeClr val="tx1">
                              <a:lumMod val="65000"/>
                              <a:lumOff val="35000"/>
                            </a:schemeClr>
                          </a:solidFill>
                        </a:rPr>
                        <a:t>III</a:t>
                      </a:r>
                      <a:endParaRPr lang="ar-IQ" sz="1600" b="1" dirty="0">
                        <a:solidFill>
                          <a:schemeClr val="tx1">
                            <a:lumMod val="65000"/>
                            <a:lumOff val="35000"/>
                          </a:schemeClr>
                        </a:solidFill>
                      </a:endParaRPr>
                    </a:p>
                  </a:txBody>
                  <a:tcPr/>
                </a:tc>
              </a:tr>
              <a:tr h="1377784">
                <a:tc>
                  <a:txBody>
                    <a:bodyPr/>
                    <a:lstStyle/>
                    <a:p>
                      <a:pPr marL="342900" indent="-342900" algn="l" rtl="0">
                        <a:buFont typeface="Wingdings" pitchFamily="2" charset="2"/>
                        <a:buChar char="Ø"/>
                      </a:pPr>
                      <a:r>
                        <a:rPr lang="en-US" sz="1600" b="1" dirty="0" smtClean="0"/>
                        <a:t>Treat</a:t>
                      </a:r>
                      <a:r>
                        <a:rPr lang="en-US" sz="1600" b="1" baseline="0" dirty="0" smtClean="0"/>
                        <a:t> the underlying cause if any? </a:t>
                      </a:r>
                    </a:p>
                    <a:p>
                      <a:pPr marL="342900" indent="-342900" algn="l" rtl="0">
                        <a:buFont typeface="Wingdings" pitchFamily="2" charset="2"/>
                        <a:buChar char="Ø"/>
                      </a:pPr>
                      <a:r>
                        <a:rPr lang="en-US" sz="1600" b="1" baseline="0" dirty="0" smtClean="0"/>
                        <a:t>Treat Hypothyroidism </a:t>
                      </a:r>
                    </a:p>
                    <a:p>
                      <a:pPr marL="342900" indent="-342900" algn="l" rtl="0">
                        <a:buFont typeface="Wingdings" pitchFamily="2" charset="2"/>
                        <a:buChar char="Ø"/>
                      </a:pPr>
                      <a:r>
                        <a:rPr lang="en-US" sz="1600" b="1" baseline="0" dirty="0" smtClean="0"/>
                        <a:t>Dopamine agonist ± OI  </a:t>
                      </a:r>
                      <a:endParaRPr lang="ar-IQ" sz="1600" b="1" dirty="0"/>
                    </a:p>
                  </a:txBody>
                  <a:tcPr/>
                </a:tc>
                <a:tc>
                  <a:txBody>
                    <a:bodyPr/>
                    <a:lstStyle/>
                    <a:p>
                      <a:pPr algn="l" rtl="0"/>
                      <a:r>
                        <a:rPr lang="en-US" sz="1600" b="1" dirty="0" smtClean="0"/>
                        <a:t>Hyperprolactinaemia</a:t>
                      </a:r>
                    </a:p>
                    <a:p>
                      <a:pPr algn="l" rtl="0"/>
                      <a:endParaRPr lang="ar-IQ" sz="1600" b="1" dirty="0"/>
                    </a:p>
                  </a:txBody>
                  <a:tcPr/>
                </a:tc>
                <a:tc>
                  <a:txBody>
                    <a:bodyPr/>
                    <a:lstStyle/>
                    <a:p>
                      <a:pPr algn="ctr" rtl="1"/>
                      <a:r>
                        <a:rPr lang="en-US" sz="1600" b="1" dirty="0" smtClean="0">
                          <a:solidFill>
                            <a:schemeClr val="tx1">
                              <a:lumMod val="65000"/>
                              <a:lumOff val="35000"/>
                            </a:schemeClr>
                          </a:solidFill>
                        </a:rPr>
                        <a:t>IV</a:t>
                      </a:r>
                      <a:endParaRPr lang="ar-IQ" sz="1600" b="1" dirty="0">
                        <a:solidFill>
                          <a:schemeClr val="tx1">
                            <a:lumMod val="65000"/>
                            <a:lumOff val="35000"/>
                          </a:schemeClr>
                        </a:solidFill>
                      </a:endParaRPr>
                    </a:p>
                  </a:txBody>
                  <a:tcPr/>
                </a:tc>
              </a:tr>
            </a:tbl>
          </a:graphicData>
        </a:graphic>
      </p:graphicFrame>
      <p:sp>
        <p:nvSpPr>
          <p:cNvPr id="4" name="Rounded Rectangle 3"/>
          <p:cNvSpPr/>
          <p:nvPr/>
        </p:nvSpPr>
        <p:spPr>
          <a:xfrm>
            <a:off x="183406" y="692696"/>
            <a:ext cx="8856984" cy="576064"/>
          </a:xfrm>
          <a:prstGeom prst="roundRect">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800" b="1" dirty="0" smtClean="0">
                <a:solidFill>
                  <a:prstClr val="white"/>
                </a:solidFill>
              </a:rPr>
              <a:t>Ovulatory – disorders  Rx</a:t>
            </a:r>
            <a:endParaRPr lang="ar-IQ" sz="2800" b="1" dirty="0">
              <a:solidFill>
                <a:prstClr val="white"/>
              </a:solidFill>
            </a:endParaRPr>
          </a:p>
        </p:txBody>
      </p:sp>
    </p:spTree>
    <p:extLst>
      <p:ext uri="{BB962C8B-B14F-4D97-AF65-F5344CB8AC3E}">
        <p14:creationId xmlns:p14="http://schemas.microsoft.com/office/powerpoint/2010/main" val="495704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036496" cy="792088"/>
          </a:xfrm>
          <a:solidFill>
            <a:schemeClr val="accent2">
              <a:lumMod val="60000"/>
              <a:lumOff val="40000"/>
            </a:schemeClr>
          </a:solidFill>
          <a:scene3d>
            <a:camera prst="orthographicFront"/>
            <a:lightRig rig="threePt" dir="t"/>
          </a:scene3d>
          <a:sp3d>
            <a:bevelT/>
          </a:sp3d>
        </p:spPr>
        <p:txBody>
          <a:bodyPr>
            <a:normAutofit/>
          </a:bodyPr>
          <a:lstStyle/>
          <a:p>
            <a:r>
              <a:rPr lang="en-US" sz="2400" b="1" dirty="0" smtClean="0"/>
              <a:t>Cases based discussion according to the causes of infertility </a:t>
            </a:r>
            <a:endParaRPr lang="ar-IQ" sz="2400" b="1" dirty="0"/>
          </a:p>
        </p:txBody>
      </p:sp>
      <p:sp>
        <p:nvSpPr>
          <p:cNvPr id="3" name="Content Placeholder 2"/>
          <p:cNvSpPr>
            <a:spLocks noGrp="1"/>
          </p:cNvSpPr>
          <p:nvPr>
            <p:ph idx="1"/>
          </p:nvPr>
        </p:nvSpPr>
        <p:spPr>
          <a:xfrm>
            <a:off x="107504" y="1438807"/>
            <a:ext cx="892899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600" dirty="0"/>
              <a:t>	</a:t>
            </a:r>
            <a:endParaRPr lang="en-US" sz="1600" dirty="0" smtClean="0"/>
          </a:p>
          <a:p>
            <a:pPr marL="109728" indent="0" algn="l" rtl="0">
              <a:lnSpc>
                <a:spcPct val="115000"/>
              </a:lnSpc>
              <a:spcAft>
                <a:spcPts val="1000"/>
              </a:spcAft>
              <a:buNone/>
            </a:pPr>
            <a:endParaRPr lang="ar-IQ" sz="1600" dirty="0"/>
          </a:p>
        </p:txBody>
      </p:sp>
      <p:sp>
        <p:nvSpPr>
          <p:cNvPr id="4" name="Isosceles Triangle 3"/>
          <p:cNvSpPr/>
          <p:nvPr/>
        </p:nvSpPr>
        <p:spPr>
          <a:xfrm>
            <a:off x="1547664" y="2564904"/>
            <a:ext cx="6120680" cy="3096344"/>
          </a:xfrm>
          <a:prstGeom prst="triangle">
            <a:avLst/>
          </a:prstGeom>
          <a:solidFill>
            <a:schemeClr val="accent2">
              <a:lumMod val="40000"/>
              <a:lumOff val="6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Both male &amp; female </a:t>
            </a:r>
          </a:p>
          <a:p>
            <a:pPr algn="ctr"/>
            <a:r>
              <a:rPr lang="en-US" b="1" dirty="0" smtClean="0">
                <a:solidFill>
                  <a:schemeClr val="tx1"/>
                </a:solidFill>
              </a:rPr>
              <a:t>&amp;</a:t>
            </a:r>
          </a:p>
          <a:p>
            <a:pPr algn="ctr"/>
            <a:r>
              <a:rPr lang="en-US" b="1" dirty="0" smtClean="0">
                <a:solidFill>
                  <a:schemeClr val="tx1"/>
                </a:solidFill>
              </a:rPr>
              <a:t>Unexplained infertility</a:t>
            </a:r>
          </a:p>
          <a:p>
            <a:pPr algn="ctr"/>
            <a:endParaRPr lang="en-US" b="1" dirty="0">
              <a:solidFill>
                <a:schemeClr val="tx1"/>
              </a:solidFill>
            </a:endParaRPr>
          </a:p>
          <a:p>
            <a:pPr algn="ctr"/>
            <a:r>
              <a:rPr lang="en-US" b="1" dirty="0" smtClean="0">
                <a:solidFill>
                  <a:schemeClr val="tx1"/>
                </a:solidFill>
              </a:rPr>
              <a:t> </a:t>
            </a:r>
            <a:endParaRPr lang="ar-IQ" b="1" dirty="0">
              <a:solidFill>
                <a:schemeClr val="tx1"/>
              </a:solidFill>
            </a:endParaRPr>
          </a:p>
        </p:txBody>
      </p:sp>
      <p:sp>
        <p:nvSpPr>
          <p:cNvPr id="5" name="TextBox 4"/>
          <p:cNvSpPr txBox="1"/>
          <p:nvPr/>
        </p:nvSpPr>
        <p:spPr>
          <a:xfrm>
            <a:off x="998342" y="3501008"/>
            <a:ext cx="1986442" cy="369332"/>
          </a:xfrm>
          <a:prstGeom prst="rect">
            <a:avLst/>
          </a:prstGeom>
          <a:noFill/>
        </p:spPr>
        <p:txBody>
          <a:bodyPr wrap="none" rtlCol="1">
            <a:spAutoFit/>
          </a:bodyPr>
          <a:lstStyle/>
          <a:p>
            <a:r>
              <a:rPr lang="en-US" b="1" dirty="0" smtClean="0"/>
              <a:t>Ovarian causes</a:t>
            </a:r>
            <a:endParaRPr lang="ar-IQ" b="1" dirty="0"/>
          </a:p>
        </p:txBody>
      </p:sp>
      <p:sp>
        <p:nvSpPr>
          <p:cNvPr id="6" name="TextBox 5"/>
          <p:cNvSpPr txBox="1"/>
          <p:nvPr/>
        </p:nvSpPr>
        <p:spPr>
          <a:xfrm>
            <a:off x="5759266" y="3429000"/>
            <a:ext cx="3039615" cy="369332"/>
          </a:xfrm>
          <a:prstGeom prst="rect">
            <a:avLst/>
          </a:prstGeom>
          <a:noFill/>
        </p:spPr>
        <p:txBody>
          <a:bodyPr wrap="none" rtlCol="1">
            <a:spAutoFit/>
          </a:bodyPr>
          <a:lstStyle/>
          <a:p>
            <a:r>
              <a:rPr lang="en-US" b="1" dirty="0" smtClean="0"/>
              <a:t>  Tubal &amp; Uterine causes</a:t>
            </a:r>
            <a:endParaRPr lang="ar-IQ" b="1" dirty="0"/>
          </a:p>
        </p:txBody>
      </p:sp>
      <p:sp>
        <p:nvSpPr>
          <p:cNvPr id="13" name="TextBox 12"/>
          <p:cNvSpPr txBox="1"/>
          <p:nvPr/>
        </p:nvSpPr>
        <p:spPr>
          <a:xfrm>
            <a:off x="4032425" y="6021288"/>
            <a:ext cx="1495922" cy="369332"/>
          </a:xfrm>
          <a:prstGeom prst="rect">
            <a:avLst/>
          </a:prstGeom>
          <a:noFill/>
        </p:spPr>
        <p:txBody>
          <a:bodyPr wrap="none" rtlCol="1">
            <a:spAutoFit/>
          </a:bodyPr>
          <a:lstStyle/>
          <a:p>
            <a:r>
              <a:rPr lang="en-US" b="1" dirty="0" smtClean="0"/>
              <a:t>Male cause</a:t>
            </a:r>
            <a:endParaRPr lang="ar-IQ" b="1" dirty="0"/>
          </a:p>
        </p:txBody>
      </p:sp>
      <p:pic>
        <p:nvPicPr>
          <p:cNvPr id="2050" name="Picture 2" descr="Free Remember Cliparts, Download Free Remember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693" y="1274238"/>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Cloud 6"/>
          <p:cNvSpPr/>
          <p:nvPr/>
        </p:nvSpPr>
        <p:spPr>
          <a:xfrm>
            <a:off x="5759265" y="2852936"/>
            <a:ext cx="3176857" cy="1440160"/>
          </a:xfrm>
          <a:prstGeom prst="cloud">
            <a:avLst/>
          </a:prstGeom>
          <a:noFill/>
          <a:ln w="38100">
            <a:solidFill>
              <a:srgbClr val="FF0000"/>
            </a:solidFill>
          </a:ln>
          <a:effectLst>
            <a:glow rad="1397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0" name="Rounded Rectangle 9"/>
          <p:cNvSpPr/>
          <p:nvPr/>
        </p:nvSpPr>
        <p:spPr>
          <a:xfrm>
            <a:off x="5868144" y="4509120"/>
            <a:ext cx="3067978" cy="2160240"/>
          </a:xfrm>
          <a:prstGeom prst="roundRect">
            <a:avLst/>
          </a:prstGeom>
          <a:solidFill>
            <a:schemeClr val="accent2">
              <a:lumMod val="60000"/>
              <a:lumOff val="40000"/>
            </a:schemeClr>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rtl="0">
              <a:buFont typeface="Wingdings" pitchFamily="2" charset="2"/>
              <a:buChar char="Ø"/>
            </a:pPr>
            <a:r>
              <a:rPr lang="en-US" b="1" dirty="0">
                <a:solidFill>
                  <a:schemeClr val="tx1"/>
                </a:solidFill>
              </a:rPr>
              <a:t>Tubal Patency Test</a:t>
            </a:r>
            <a:br>
              <a:rPr lang="en-US" b="1" dirty="0">
                <a:solidFill>
                  <a:schemeClr val="tx1"/>
                </a:solidFill>
              </a:rPr>
            </a:br>
            <a:endParaRPr lang="en-US" b="1" dirty="0" smtClean="0">
              <a:solidFill>
                <a:schemeClr val="tx1"/>
              </a:solidFill>
            </a:endParaRPr>
          </a:p>
          <a:p>
            <a:pPr marL="285750" indent="-285750" algn="l" rtl="0">
              <a:buFont typeface="Courier New" pitchFamily="49" charset="0"/>
              <a:buChar char="o"/>
            </a:pPr>
            <a:r>
              <a:rPr lang="en-US" b="1" dirty="0" smtClean="0">
                <a:solidFill>
                  <a:schemeClr val="tx1"/>
                </a:solidFill>
              </a:rPr>
              <a:t>What ?</a:t>
            </a:r>
            <a:endParaRPr lang="en-US" b="1" dirty="0">
              <a:solidFill>
                <a:schemeClr val="tx1"/>
              </a:solidFill>
            </a:endParaRPr>
          </a:p>
          <a:p>
            <a:pPr marL="285750" indent="-285750" algn="l" rtl="0">
              <a:buFont typeface="Courier New" pitchFamily="49" charset="0"/>
              <a:buChar char="o"/>
            </a:pPr>
            <a:r>
              <a:rPr lang="en-US" b="1" dirty="0" smtClean="0">
                <a:solidFill>
                  <a:schemeClr val="tx1"/>
                </a:solidFill>
              </a:rPr>
              <a:t>Why? </a:t>
            </a:r>
          </a:p>
          <a:p>
            <a:pPr marL="285750" indent="-285750" algn="l" rtl="0">
              <a:buFont typeface="Courier New" pitchFamily="49" charset="0"/>
              <a:buChar char="o"/>
            </a:pPr>
            <a:r>
              <a:rPr lang="en-US" b="1" dirty="0" smtClean="0">
                <a:solidFill>
                  <a:schemeClr val="tx1"/>
                </a:solidFill>
              </a:rPr>
              <a:t>When? </a:t>
            </a:r>
            <a:r>
              <a:rPr lang="en-US" b="1" dirty="0">
                <a:solidFill>
                  <a:schemeClr val="tx1"/>
                </a:solidFill>
              </a:rPr>
              <a:t/>
            </a:r>
            <a:br>
              <a:rPr lang="en-US" b="1" dirty="0">
                <a:solidFill>
                  <a:schemeClr val="tx1"/>
                </a:solidFill>
              </a:rPr>
            </a:br>
            <a:endParaRPr lang="ar-IQ" b="1" dirty="0">
              <a:solidFill>
                <a:schemeClr val="tx1"/>
              </a:solidFill>
            </a:endParaRPr>
          </a:p>
        </p:txBody>
      </p:sp>
    </p:spTree>
    <p:extLst>
      <p:ext uri="{BB962C8B-B14F-4D97-AF65-F5344CB8AC3E}">
        <p14:creationId xmlns:p14="http://schemas.microsoft.com/office/powerpoint/2010/main" val="13773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548680"/>
            <a:ext cx="5112568" cy="1008112"/>
          </a:xfrm>
          <a:prstGeom prst="rect">
            <a:avLst/>
          </a:prstGeo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vert="horz" anchor="ctr">
            <a:normAutofit fontScale="97500"/>
          </a:bodyPr>
          <a:lstStyle>
            <a:lvl1pPr algn="l" rtl="1" eaLnBrk="1" latinLnBrk="0" hangingPunct="1">
              <a:spcBef>
                <a:spcPct val="0"/>
              </a:spcBef>
              <a:buNone/>
              <a:defRPr kumimoji="0" sz="4000" kern="1200">
                <a:solidFill>
                  <a:schemeClr val="tx2"/>
                </a:solidFill>
                <a:latin typeface="+mj-lt"/>
                <a:ea typeface="+mj-ea"/>
                <a:cs typeface="+mj-cs"/>
              </a:defRPr>
            </a:lvl1pPr>
          </a:lstStyle>
          <a:p>
            <a:pPr rtl="0">
              <a:lnSpc>
                <a:spcPct val="115000"/>
              </a:lnSpc>
              <a:spcBef>
                <a:spcPts val="0"/>
              </a:spcBef>
              <a:spcAft>
                <a:spcPts val="1000"/>
              </a:spcAft>
            </a:pPr>
            <a:r>
              <a:rPr lang="en-US" sz="2400" b="1" dirty="0" smtClean="0">
                <a:solidFill>
                  <a:srgbClr val="424456"/>
                </a:solidFill>
              </a:rPr>
              <a:t>   Natural conception </a:t>
            </a:r>
            <a:endParaRPr lang="en-US" sz="2400" b="1" dirty="0">
              <a:solidFill>
                <a:prstClr val="black"/>
              </a:solidFill>
              <a:latin typeface="Calibri"/>
              <a:ea typeface="Calibri"/>
              <a:cs typeface="Arial"/>
            </a:endParaRPr>
          </a:p>
        </p:txBody>
      </p:sp>
      <p:sp>
        <p:nvSpPr>
          <p:cNvPr id="6" name="Content Placeholder 2"/>
          <p:cNvSpPr txBox="1">
            <a:spLocks/>
          </p:cNvSpPr>
          <p:nvPr/>
        </p:nvSpPr>
        <p:spPr>
          <a:xfrm>
            <a:off x="107504" y="1772816"/>
            <a:ext cx="8784976" cy="4896544"/>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spcAft>
                <a:spcPts val="1000"/>
              </a:spcAft>
              <a:buClr>
                <a:srgbClr val="A04DA3"/>
              </a:buClr>
              <a:buFont typeface="Wingdings" pitchFamily="2" charset="2"/>
              <a:buChar char="Ø"/>
            </a:pPr>
            <a:endParaRPr lang="en-US" sz="2400" dirty="0" smtClean="0">
              <a:solidFill>
                <a:prstClr val="black"/>
              </a:solidFill>
            </a:endParaRPr>
          </a:p>
          <a:p>
            <a:pPr algn="l" rtl="0">
              <a:spcAft>
                <a:spcPts val="1000"/>
              </a:spcAft>
              <a:buClr>
                <a:srgbClr val="A04DA3"/>
              </a:buClr>
              <a:buFont typeface="Wingdings" pitchFamily="2" charset="2"/>
              <a:buChar char="Ø"/>
            </a:pPr>
            <a:r>
              <a:rPr lang="en-US" sz="2400" dirty="0" smtClean="0">
                <a:solidFill>
                  <a:prstClr val="black"/>
                </a:solidFill>
              </a:rPr>
              <a:t>There </a:t>
            </a:r>
            <a:r>
              <a:rPr lang="en-US" sz="2400" dirty="0">
                <a:solidFill>
                  <a:prstClr val="black"/>
                </a:solidFill>
              </a:rPr>
              <a:t>is cumulative increase in pregnancy rates over time as couples try for conception. </a:t>
            </a:r>
          </a:p>
          <a:p>
            <a:pPr algn="l" rtl="0">
              <a:spcAft>
                <a:spcPts val="1000"/>
              </a:spcAft>
              <a:buClr>
                <a:srgbClr val="A04DA3"/>
              </a:buClr>
              <a:buFont typeface="Courier New" pitchFamily="49" charset="0"/>
              <a:buChar char="o"/>
            </a:pPr>
            <a:r>
              <a:rPr lang="en-US" sz="2400" dirty="0">
                <a:solidFill>
                  <a:prstClr val="black"/>
                </a:solidFill>
              </a:rPr>
              <a:t>Within 6 months 70% </a:t>
            </a:r>
            <a:endParaRPr lang="en-US" sz="2400" dirty="0" smtClean="0">
              <a:solidFill>
                <a:prstClr val="black"/>
              </a:solidFill>
            </a:endParaRPr>
          </a:p>
          <a:p>
            <a:pPr algn="l" rtl="0">
              <a:spcAft>
                <a:spcPts val="1000"/>
              </a:spcAft>
              <a:buClr>
                <a:srgbClr val="A04DA3"/>
              </a:buClr>
              <a:buFont typeface="Courier New" pitchFamily="49" charset="0"/>
              <a:buChar char="o"/>
            </a:pPr>
            <a:r>
              <a:rPr lang="en-US" sz="2400" dirty="0" smtClean="0">
                <a:solidFill>
                  <a:prstClr val="black"/>
                </a:solidFill>
              </a:rPr>
              <a:t>after </a:t>
            </a:r>
            <a:r>
              <a:rPr lang="en-US" sz="2400" dirty="0">
                <a:solidFill>
                  <a:prstClr val="black"/>
                </a:solidFill>
              </a:rPr>
              <a:t>12 months 80% </a:t>
            </a:r>
            <a:endParaRPr lang="en-US" sz="2400" dirty="0" smtClean="0">
              <a:solidFill>
                <a:prstClr val="black"/>
              </a:solidFill>
            </a:endParaRPr>
          </a:p>
          <a:p>
            <a:pPr algn="l" rtl="0">
              <a:spcAft>
                <a:spcPts val="1000"/>
              </a:spcAft>
              <a:buClr>
                <a:srgbClr val="A04DA3"/>
              </a:buClr>
              <a:buFont typeface="Courier New" pitchFamily="49" charset="0"/>
              <a:buChar char="o"/>
            </a:pPr>
            <a:r>
              <a:rPr lang="en-US" sz="2400" dirty="0" smtClean="0">
                <a:solidFill>
                  <a:prstClr val="black"/>
                </a:solidFill>
              </a:rPr>
              <a:t>after </a:t>
            </a:r>
            <a:r>
              <a:rPr lang="en-US" sz="2400" dirty="0">
                <a:solidFill>
                  <a:prstClr val="black"/>
                </a:solidFill>
              </a:rPr>
              <a:t>24 months 90%</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500" y="3573016"/>
            <a:ext cx="4824536" cy="2654329"/>
          </a:xfrm>
          <a:prstGeom prst="rect">
            <a:avLst/>
          </a:prstGeom>
          <a:solidFill>
            <a:schemeClr val="accent2"/>
          </a:solidFill>
          <a:ln>
            <a:solidFill>
              <a:schemeClr val="accent2"/>
            </a:solidFill>
          </a:ln>
          <a:effectLst>
            <a:glow rad="139700">
              <a:schemeClr val="accent5">
                <a:satMod val="175000"/>
                <a:alpha val="40000"/>
              </a:schemeClr>
            </a:glow>
          </a:effectLst>
          <a:extLst/>
        </p:spPr>
      </p:pic>
      <p:sp>
        <p:nvSpPr>
          <p:cNvPr id="10" name="Cloud 9"/>
          <p:cNvSpPr/>
          <p:nvPr/>
        </p:nvSpPr>
        <p:spPr>
          <a:xfrm>
            <a:off x="6542757" y="620688"/>
            <a:ext cx="2153352"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Why one year ?</a:t>
            </a:r>
            <a:endParaRPr lang="ar-IQ" b="1" dirty="0">
              <a:solidFill>
                <a:schemeClr val="tx1"/>
              </a:solidFill>
            </a:endParaRPr>
          </a:p>
        </p:txBody>
      </p:sp>
    </p:spTree>
    <p:extLst>
      <p:ext uri="{BB962C8B-B14F-4D97-AF65-F5344CB8AC3E}">
        <p14:creationId xmlns:p14="http://schemas.microsoft.com/office/powerpoint/2010/main" val="40465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80920" cy="864096"/>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When &amp; Why  to do TPT ?     </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323528" y="1700808"/>
            <a:ext cx="8291264" cy="4968552"/>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fontScale="70000" lnSpcReduction="20000"/>
          </a:bodyPr>
          <a:lstStyle/>
          <a:p>
            <a:pPr algn="l" rtl="0">
              <a:lnSpc>
                <a:spcPct val="115000"/>
              </a:lnSpc>
              <a:spcAft>
                <a:spcPts val="1000"/>
              </a:spcAft>
              <a:buFont typeface="Wingdings" pitchFamily="2" charset="2"/>
              <a:buChar char="q"/>
            </a:pPr>
            <a:r>
              <a:rPr lang="en-US" sz="2400" b="1" dirty="0" smtClean="0">
                <a:latin typeface="Times New Roman"/>
                <a:ea typeface="Calibri"/>
                <a:cs typeface="Arial"/>
              </a:rPr>
              <a:t> An </a:t>
            </a:r>
            <a:r>
              <a:rPr lang="en-US" sz="2400" b="1" dirty="0">
                <a:latin typeface="Times New Roman"/>
                <a:ea typeface="Calibri"/>
                <a:cs typeface="Arial"/>
              </a:rPr>
              <a:t>infertility evaluation is usually </a:t>
            </a:r>
            <a:r>
              <a:rPr lang="en-US" sz="2400" b="1" dirty="0" smtClean="0">
                <a:latin typeface="Times New Roman"/>
                <a:ea typeface="Calibri"/>
                <a:cs typeface="Arial"/>
              </a:rPr>
              <a:t>initiated:</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 </a:t>
            </a:r>
            <a:r>
              <a:rPr lang="en-US" sz="2400" b="1" dirty="0">
                <a:latin typeface="Times New Roman"/>
                <a:ea typeface="Calibri"/>
                <a:cs typeface="Arial"/>
              </a:rPr>
              <a:t>after </a:t>
            </a:r>
            <a:r>
              <a:rPr lang="en-US" sz="2400" b="1" u="sng" dirty="0">
                <a:latin typeface="Times New Roman"/>
                <a:ea typeface="Calibri"/>
                <a:cs typeface="Arial"/>
              </a:rPr>
              <a:t>one year </a:t>
            </a:r>
            <a:r>
              <a:rPr lang="en-US" sz="2400" b="1" dirty="0">
                <a:latin typeface="Times New Roman"/>
                <a:ea typeface="Calibri"/>
                <a:cs typeface="Arial"/>
              </a:rPr>
              <a:t>of regular unprotected intercourse in women </a:t>
            </a:r>
            <a:r>
              <a:rPr lang="en-US" sz="2400" b="1" u="sng" dirty="0">
                <a:latin typeface="Times New Roman"/>
                <a:ea typeface="Calibri"/>
                <a:cs typeface="Arial"/>
              </a:rPr>
              <a:t>under age 35 years </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after </a:t>
            </a:r>
            <a:r>
              <a:rPr lang="en-US" sz="2400" b="1" u="sng" dirty="0">
                <a:latin typeface="Times New Roman"/>
                <a:ea typeface="Calibri"/>
                <a:cs typeface="Arial"/>
              </a:rPr>
              <a:t>six months </a:t>
            </a:r>
            <a:r>
              <a:rPr lang="en-US" sz="2400" b="1" dirty="0">
                <a:latin typeface="Times New Roman"/>
                <a:ea typeface="Calibri"/>
                <a:cs typeface="Arial"/>
              </a:rPr>
              <a:t>of unprotected intercourse in women </a:t>
            </a:r>
            <a:r>
              <a:rPr lang="en-US" sz="2400" b="1" u="sng" dirty="0">
                <a:latin typeface="Times New Roman"/>
                <a:ea typeface="Calibri"/>
                <a:cs typeface="Arial"/>
              </a:rPr>
              <a:t>age 35 years and older</a:t>
            </a:r>
            <a:r>
              <a:rPr lang="en-US" sz="2400" b="1" u="sng" dirty="0" smtClean="0">
                <a:latin typeface="Times New Roman"/>
                <a:ea typeface="Calibri"/>
                <a:cs typeface="Arial"/>
              </a:rPr>
              <a:t>.</a:t>
            </a:r>
          </a:p>
          <a:p>
            <a:pPr algn="l" rtl="0">
              <a:lnSpc>
                <a:spcPct val="115000"/>
              </a:lnSpc>
              <a:spcAft>
                <a:spcPts val="1000"/>
              </a:spcAft>
              <a:buFont typeface="Wingdings" pitchFamily="2" charset="2"/>
              <a:buChar char="q"/>
            </a:pPr>
            <a:r>
              <a:rPr lang="en-US" sz="2400" b="1" dirty="0">
                <a:latin typeface="Times New Roman"/>
                <a:ea typeface="Calibri"/>
                <a:cs typeface="Arial"/>
              </a:rPr>
              <a:t>T</a:t>
            </a:r>
            <a:r>
              <a:rPr lang="en-US" sz="2400" b="1" dirty="0" smtClean="0">
                <a:latin typeface="Times New Roman"/>
                <a:ea typeface="Calibri"/>
                <a:cs typeface="Arial"/>
              </a:rPr>
              <a:t>he </a:t>
            </a:r>
            <a:r>
              <a:rPr lang="en-US" sz="2400" b="1" dirty="0">
                <a:latin typeface="Times New Roman"/>
                <a:ea typeface="Calibri"/>
                <a:cs typeface="Arial"/>
              </a:rPr>
              <a:t>evaluation may be initiated </a:t>
            </a:r>
            <a:r>
              <a:rPr lang="en-US" sz="2400" b="1" u="sng" dirty="0">
                <a:latin typeface="Times New Roman"/>
                <a:ea typeface="Calibri"/>
                <a:cs typeface="Arial"/>
              </a:rPr>
              <a:t>sooner</a:t>
            </a:r>
            <a:r>
              <a:rPr lang="en-US" sz="2400" b="1" dirty="0">
                <a:latin typeface="Times New Roman"/>
                <a:ea typeface="Calibri"/>
                <a:cs typeface="Arial"/>
              </a:rPr>
              <a:t> in women with </a:t>
            </a:r>
            <a:endParaRPr lang="en-US" sz="2400" b="1" dirty="0" smtClean="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amenorrhoea</a:t>
            </a:r>
            <a:r>
              <a:rPr lang="en-US" sz="2400" b="1" dirty="0">
                <a:latin typeface="Times New Roman"/>
                <a:ea typeface="Calibri"/>
                <a:cs typeface="Arial"/>
              </a:rPr>
              <a:t>, oligomenorrhoea</a:t>
            </a:r>
          </a:p>
          <a:p>
            <a:pPr algn="l" rtl="0">
              <a:lnSpc>
                <a:spcPct val="115000"/>
              </a:lnSpc>
              <a:spcAft>
                <a:spcPts val="1000"/>
              </a:spcAft>
              <a:buFont typeface="Courier New" pitchFamily="49" charset="0"/>
              <a:buChar char="o"/>
            </a:pPr>
            <a:r>
              <a:rPr lang="en-US" sz="2400" b="1" dirty="0" smtClean="0">
                <a:latin typeface="Times New Roman"/>
                <a:ea typeface="Calibri"/>
                <a:cs typeface="Arial"/>
              </a:rPr>
              <a:t>women </a:t>
            </a:r>
            <a:r>
              <a:rPr lang="en-US" sz="2400" b="1" dirty="0">
                <a:latin typeface="Times New Roman"/>
                <a:ea typeface="Calibri"/>
                <a:cs typeface="Arial"/>
              </a:rPr>
              <a:t>with low ovarian reserve </a:t>
            </a:r>
          </a:p>
          <a:p>
            <a:pPr algn="l" rtl="0">
              <a:lnSpc>
                <a:spcPct val="115000"/>
              </a:lnSpc>
              <a:spcAft>
                <a:spcPts val="1000"/>
              </a:spcAft>
              <a:buFont typeface="Courier New" pitchFamily="49" charset="0"/>
              <a:buChar char="o"/>
            </a:pPr>
            <a:r>
              <a:rPr lang="en-US" sz="2400" b="1" dirty="0">
                <a:latin typeface="Times New Roman"/>
                <a:ea typeface="Calibri"/>
                <a:cs typeface="Arial"/>
              </a:rPr>
              <a:t> known male factor </a:t>
            </a:r>
            <a:r>
              <a:rPr lang="en-US" sz="2400" b="1" dirty="0" smtClean="0">
                <a:latin typeface="Times New Roman"/>
                <a:ea typeface="Calibri"/>
                <a:cs typeface="Arial"/>
              </a:rPr>
              <a:t>subfertility </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endometriosis</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H</a:t>
            </a:r>
            <a:r>
              <a:rPr lang="en-US" sz="2400" b="1" dirty="0" smtClean="0">
                <a:latin typeface="Times New Roman"/>
                <a:ea typeface="Calibri"/>
                <a:cs typeface="Arial"/>
              </a:rPr>
              <a:t>istory </a:t>
            </a:r>
            <a:r>
              <a:rPr lang="en-US" sz="2400" b="1" dirty="0">
                <a:latin typeface="Times New Roman"/>
                <a:ea typeface="Calibri"/>
                <a:cs typeface="Arial"/>
              </a:rPr>
              <a:t>of pelvic inflammatory </a:t>
            </a:r>
            <a:r>
              <a:rPr lang="en-US" sz="2400" b="1" dirty="0" smtClean="0">
                <a:latin typeface="Times New Roman"/>
                <a:ea typeface="Calibri"/>
                <a:cs typeface="Arial"/>
              </a:rPr>
              <a:t>disease (PID).</a:t>
            </a:r>
          </a:p>
          <a:p>
            <a:pPr algn="l" rtl="0">
              <a:lnSpc>
                <a:spcPct val="115000"/>
              </a:lnSpc>
              <a:spcAft>
                <a:spcPts val="1000"/>
              </a:spcAft>
              <a:buFont typeface="Courier New" pitchFamily="49" charset="0"/>
              <a:buChar char="o"/>
            </a:pPr>
            <a:r>
              <a:rPr lang="en-US" sz="2400" b="1" dirty="0" smtClean="0">
                <a:latin typeface="Times New Roman"/>
                <a:ea typeface="Calibri"/>
                <a:cs typeface="Arial"/>
              </a:rPr>
              <a:t>Pelvic surgery  &amp; adhesion</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reproductive tract malformations.</a:t>
            </a:r>
          </a:p>
        </p:txBody>
      </p:sp>
      <p:sp>
        <p:nvSpPr>
          <p:cNvPr id="4" name="Rounded Rectangle 3"/>
          <p:cNvSpPr/>
          <p:nvPr/>
        </p:nvSpPr>
        <p:spPr>
          <a:xfrm>
            <a:off x="395536" y="4941168"/>
            <a:ext cx="8136904" cy="1656184"/>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88098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000" b="1" dirty="0">
                <a:solidFill>
                  <a:srgbClr val="232323"/>
                </a:solidFill>
                <a:latin typeface="Noto Sans"/>
              </a:rPr>
              <a:t>F</a:t>
            </a:r>
            <a:r>
              <a:rPr lang="en-US" sz="2000" b="1" dirty="0" smtClean="0">
                <a:solidFill>
                  <a:srgbClr val="232323"/>
                </a:solidFill>
                <a:latin typeface="Noto Sans"/>
              </a:rPr>
              <a:t>allopian tube abnormalities / Pelvic adhesions</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scene3d>
            <a:camera prst="orthographicFront"/>
            <a:lightRig rig="threePt" dir="t"/>
          </a:scene3d>
          <a:sp3d>
            <a:bevelT/>
          </a:sp3d>
        </p:spPr>
        <p:txBody>
          <a:bodyPr>
            <a:normAutofit lnSpcReduction="10000"/>
          </a:bodyPr>
          <a:lstStyle/>
          <a:p>
            <a:pPr algn="l" rtl="0">
              <a:buFont typeface="Wingdings" pitchFamily="2" charset="2"/>
              <a:buChar char="q"/>
            </a:pPr>
            <a:endParaRPr lang="en-US" sz="1800" dirty="0" smtClean="0"/>
          </a:p>
          <a:p>
            <a:pPr algn="l" rtl="0">
              <a:buFont typeface="Wingdings" pitchFamily="2" charset="2"/>
              <a:buChar char="q"/>
            </a:pPr>
            <a:r>
              <a:rPr lang="en-US" sz="1800" dirty="0"/>
              <a:t> </a:t>
            </a:r>
            <a:r>
              <a:rPr lang="en-US" sz="1800" b="1" u="sng" dirty="0" smtClean="0"/>
              <a:t>Causes</a:t>
            </a:r>
          </a:p>
          <a:p>
            <a:pPr algn="l" rtl="0">
              <a:buFont typeface="Wingdings" pitchFamily="2" charset="2"/>
              <a:buChar char="q"/>
            </a:pPr>
            <a:endParaRPr lang="en-US" sz="1800" b="1" u="sng" dirty="0"/>
          </a:p>
          <a:p>
            <a:pPr marL="452628" indent="-342900" algn="l" rtl="0">
              <a:buAutoNum type="arabicPeriod"/>
            </a:pPr>
            <a:r>
              <a:rPr lang="en-US" sz="1800" b="1" u="sng" dirty="0" smtClean="0"/>
              <a:t>Congenital:</a:t>
            </a:r>
          </a:p>
          <a:p>
            <a:pPr marL="452628" indent="-342900" algn="l" rtl="0">
              <a:buAutoNum type="arabicPeriod"/>
            </a:pPr>
            <a:endParaRPr lang="en-US" sz="1800" b="1" u="sng" dirty="0" smtClean="0"/>
          </a:p>
          <a:p>
            <a:pPr marL="452628" indent="-342900" algn="l" rtl="0">
              <a:buAutoNum type="arabicPeriod"/>
            </a:pPr>
            <a:r>
              <a:rPr lang="en-US" sz="1800" b="1" u="sng" dirty="0" smtClean="0"/>
              <a:t>Acquired :</a:t>
            </a:r>
          </a:p>
          <a:p>
            <a:pPr marL="452628" indent="-342900" algn="l" rtl="0">
              <a:buFont typeface="+mj-lt"/>
              <a:buAutoNum type="arabicParenR"/>
            </a:pPr>
            <a:endParaRPr lang="en-US" sz="1800" b="1" u="sng" dirty="0"/>
          </a:p>
          <a:p>
            <a:pPr marL="452628" indent="-342900" algn="l" rtl="0">
              <a:buFont typeface="+mj-lt"/>
              <a:buAutoNum type="arabicParenR"/>
            </a:pPr>
            <a:r>
              <a:rPr lang="en-US" sz="1600" dirty="0" smtClean="0"/>
              <a:t>PID ( </a:t>
            </a:r>
            <a:r>
              <a:rPr lang="en-US" sz="1600" dirty="0"/>
              <a:t>chlamydial or </a:t>
            </a:r>
            <a:r>
              <a:rPr lang="en-US" sz="1600" dirty="0" smtClean="0"/>
              <a:t>gonorrhea )</a:t>
            </a:r>
          </a:p>
          <a:p>
            <a:pPr marL="452628" indent="-342900" algn="l" rtl="0">
              <a:buFont typeface="+mj-lt"/>
              <a:buAutoNum type="arabicParenR"/>
            </a:pPr>
            <a:endParaRPr lang="en-US" sz="1600" dirty="0" smtClean="0"/>
          </a:p>
          <a:p>
            <a:pPr marL="452628" indent="-342900" algn="l" rtl="0">
              <a:buFont typeface="+mj-lt"/>
              <a:buAutoNum type="arabicParenR"/>
            </a:pPr>
            <a:r>
              <a:rPr lang="en-US" sz="1600" dirty="0" smtClean="0"/>
              <a:t>Moderate &amp; severe </a:t>
            </a:r>
            <a:r>
              <a:rPr lang="en-US" sz="1600" dirty="0"/>
              <a:t>endometriosis </a:t>
            </a:r>
            <a:endParaRPr lang="en-US" sz="1600" dirty="0" smtClean="0"/>
          </a:p>
          <a:p>
            <a:pPr marL="452628" indent="-342900" algn="l" rtl="0">
              <a:buFont typeface="+mj-lt"/>
              <a:buAutoNum type="arabicParenR"/>
            </a:pPr>
            <a:endParaRPr lang="en-US" sz="1600" dirty="0" smtClean="0"/>
          </a:p>
          <a:p>
            <a:pPr marL="452628" indent="-342900" algn="l" rtl="0">
              <a:buFont typeface="+mj-lt"/>
              <a:buAutoNum type="arabicParenR"/>
            </a:pPr>
            <a:r>
              <a:rPr lang="en-US" sz="1600" dirty="0" smtClean="0"/>
              <a:t>Adhesions </a:t>
            </a:r>
            <a:r>
              <a:rPr lang="en-US" sz="1600" dirty="0"/>
              <a:t>from </a:t>
            </a:r>
            <a:r>
              <a:rPr lang="en-US" sz="1600" dirty="0" smtClean="0"/>
              <a:t>                                                                                                                                         * previous </a:t>
            </a:r>
            <a:r>
              <a:rPr lang="en-US" sz="1600" dirty="0"/>
              <a:t>surgery or  </a:t>
            </a:r>
            <a:r>
              <a:rPr lang="en-US" sz="1600" dirty="0" smtClean="0"/>
              <a:t>                                                                                                                      *non-tubal </a:t>
            </a:r>
            <a:r>
              <a:rPr lang="en-US" sz="1600" dirty="0"/>
              <a:t>infection (eg, appendicitis, inflammatory bowel disease), pelvic </a:t>
            </a:r>
            <a:r>
              <a:rPr lang="en-US" sz="1600" dirty="0" smtClean="0"/>
              <a:t>tuberculosis, salpingitis </a:t>
            </a:r>
            <a:r>
              <a:rPr lang="en-US" sz="1600" dirty="0"/>
              <a:t>isthmica </a:t>
            </a:r>
            <a:r>
              <a:rPr lang="en-US" sz="1600" dirty="0" smtClean="0"/>
              <a:t>nodosa.</a:t>
            </a:r>
            <a:endParaRPr lang="en-US" sz="1600" dirty="0"/>
          </a:p>
          <a:p>
            <a:pPr marL="452628" indent="-342900" algn="l" rtl="0">
              <a:buFont typeface="+mj-lt"/>
              <a:buAutoNum type="arabicParenR"/>
            </a:pPr>
            <a:endParaRPr lang="en-US" sz="1600" dirty="0" smtClean="0"/>
          </a:p>
          <a:p>
            <a:pPr marL="452628" indent="-342900" algn="l" rtl="0">
              <a:buFont typeface="+mj-lt"/>
              <a:buAutoNum type="arabicParenR"/>
            </a:pPr>
            <a:r>
              <a:rPr lang="en-US" sz="1600" dirty="0" smtClean="0"/>
              <a:t>Proximal </a:t>
            </a:r>
            <a:r>
              <a:rPr lang="en-US" sz="1600" dirty="0"/>
              <a:t>tubal blockage may result from plugs of mucus and amorphous debris or spasm of the uterotubal ostium, but does not reflect true anatomic </a:t>
            </a:r>
            <a:r>
              <a:rPr lang="en-US" sz="1600" dirty="0" smtClean="0"/>
              <a:t>occlusion</a:t>
            </a:r>
          </a:p>
          <a:p>
            <a:pPr marL="452628" indent="-342900" algn="l" rtl="0">
              <a:buFont typeface="+mj-lt"/>
              <a:buAutoNum type="arabicParenR"/>
            </a:pPr>
            <a:endParaRPr lang="en-US" sz="1600" dirty="0" smtClean="0"/>
          </a:p>
          <a:p>
            <a:pPr marL="452628" indent="-342900" algn="l" rtl="0">
              <a:buFont typeface="+mj-lt"/>
              <a:buAutoNum type="arabicParenR"/>
            </a:pPr>
            <a:r>
              <a:rPr lang="en-US" sz="1600" dirty="0" smtClean="0"/>
              <a:t>Fallopian tube polyp.</a:t>
            </a:r>
            <a:r>
              <a:rPr lang="en-US" sz="1600" dirty="0"/>
              <a:t>	</a:t>
            </a:r>
            <a:endParaRPr lang="en-US" sz="1600" dirty="0" smtClean="0"/>
          </a:p>
          <a:p>
            <a:pPr algn="l" rtl="0">
              <a:lnSpc>
                <a:spcPct val="115000"/>
              </a:lnSpc>
              <a:spcAft>
                <a:spcPts val="1000"/>
              </a:spcAft>
              <a:buFont typeface="Wingdings" pitchFamily="2" charset="2"/>
              <a:buChar char="q"/>
            </a:pPr>
            <a:endParaRPr lang="ar-IQ" sz="1800" dirty="0"/>
          </a:p>
        </p:txBody>
      </p:sp>
      <p:sp>
        <p:nvSpPr>
          <p:cNvPr id="4" name="TextBox 3"/>
          <p:cNvSpPr txBox="1"/>
          <p:nvPr/>
        </p:nvSpPr>
        <p:spPr>
          <a:xfrm>
            <a:off x="2771800" y="2146297"/>
            <a:ext cx="3012363" cy="923330"/>
          </a:xfrm>
          <a:prstGeom prst="rect">
            <a:avLst/>
          </a:prstGeom>
          <a:noFill/>
        </p:spPr>
        <p:txBody>
          <a:bodyPr wrap="none" rtlCol="1">
            <a:spAutoFit/>
          </a:bodyPr>
          <a:lstStyle/>
          <a:p>
            <a:pPr marL="285750" indent="-285750" algn="l" rtl="0">
              <a:buFont typeface="Courier New" pitchFamily="49" charset="0"/>
              <a:buChar char="o"/>
            </a:pPr>
            <a:r>
              <a:rPr lang="en-US" dirty="0" smtClean="0"/>
              <a:t>Agenesis</a:t>
            </a:r>
          </a:p>
          <a:p>
            <a:pPr marL="285750" indent="-285750" algn="l" rtl="0">
              <a:buFont typeface="Courier New" pitchFamily="49" charset="0"/>
              <a:buChar char="o"/>
            </a:pPr>
            <a:r>
              <a:rPr lang="en-US" dirty="0" smtClean="0"/>
              <a:t>Hypoplasia</a:t>
            </a:r>
          </a:p>
          <a:p>
            <a:pPr marL="285750" indent="-285750" algn="l" rtl="0">
              <a:buFont typeface="Courier New" pitchFamily="49" charset="0"/>
              <a:buChar char="o"/>
            </a:pPr>
            <a:r>
              <a:rPr lang="en-US" dirty="0" smtClean="0"/>
              <a:t>Accessory Fallopian tube</a:t>
            </a:r>
            <a:endParaRPr lang="ar-IQ" dirty="0"/>
          </a:p>
        </p:txBody>
      </p:sp>
    </p:spTree>
    <p:extLst>
      <p:ext uri="{BB962C8B-B14F-4D97-AF65-F5344CB8AC3E}">
        <p14:creationId xmlns:p14="http://schemas.microsoft.com/office/powerpoint/2010/main" val="3877306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fontScale="92500" lnSpcReduction="10000"/>
          </a:bodyPr>
          <a:lstStyle/>
          <a:p>
            <a:pPr marL="566928" lvl="0" indent="-457200" algn="l" rtl="0">
              <a:buClr>
                <a:srgbClr val="A04DA3"/>
              </a:buClr>
              <a:buFont typeface="+mj-lt"/>
              <a:buAutoNum type="arabicPeriod"/>
            </a:pPr>
            <a:endParaRPr lang="en-US" sz="2400" dirty="0">
              <a:solidFill>
                <a:prstClr val="black"/>
              </a:solidFill>
            </a:endParaRPr>
          </a:p>
          <a:p>
            <a:pPr marL="566928" lvl="0" indent="-457200" algn="l" rtl="0">
              <a:buClr>
                <a:srgbClr val="A04DA3"/>
              </a:buClr>
              <a:buFont typeface="+mj-lt"/>
              <a:buAutoNum type="arabicPeriod"/>
            </a:pPr>
            <a:r>
              <a:rPr lang="en-US" sz="2400" dirty="0" smtClean="0">
                <a:solidFill>
                  <a:prstClr val="black"/>
                </a:solidFill>
              </a:rPr>
              <a:t>Fibroids </a:t>
            </a:r>
            <a:r>
              <a:rPr lang="en-US" sz="2400" dirty="0">
                <a:solidFill>
                  <a:prstClr val="black"/>
                </a:solidFill>
              </a:rPr>
              <a:t>can interfere with fertility, but their impact depends on their size </a:t>
            </a:r>
            <a:r>
              <a:rPr lang="en-US" sz="2400" dirty="0" smtClean="0">
                <a:solidFill>
                  <a:prstClr val="black"/>
                </a:solidFill>
              </a:rPr>
              <a:t>and location</a:t>
            </a:r>
            <a:r>
              <a:rPr lang="en-US" sz="2400" dirty="0">
                <a:solidFill>
                  <a:prstClr val="black"/>
                </a:solidFill>
              </a:rPr>
              <a:t>. </a:t>
            </a:r>
          </a:p>
          <a:p>
            <a:pPr marL="566928" lvl="0" indent="-457200" algn="l" rtl="0">
              <a:buClr>
                <a:srgbClr val="A04DA3"/>
              </a:buClr>
              <a:buFont typeface="+mj-lt"/>
              <a:buAutoNum type="arabicPeriod"/>
            </a:pPr>
            <a:endParaRPr lang="en-US" sz="2400" dirty="0" smtClean="0">
              <a:solidFill>
                <a:prstClr val="black"/>
              </a:solidFill>
            </a:endParaRPr>
          </a:p>
          <a:p>
            <a:pPr marL="566928" lvl="0" indent="-457200" algn="l" rtl="0">
              <a:buClr>
                <a:srgbClr val="A04DA3"/>
              </a:buClr>
              <a:buFont typeface="+mj-lt"/>
              <a:buAutoNum type="arabicPeriod"/>
            </a:pPr>
            <a:r>
              <a:rPr lang="en-US" sz="2400" dirty="0" smtClean="0">
                <a:solidFill>
                  <a:prstClr val="black"/>
                </a:solidFill>
              </a:rPr>
              <a:t>Endometrial </a:t>
            </a:r>
            <a:r>
              <a:rPr lang="en-US" sz="2400" dirty="0">
                <a:solidFill>
                  <a:prstClr val="black"/>
                </a:solidFill>
              </a:rPr>
              <a:t>polyps can reduce the chance of implantation, although </a:t>
            </a:r>
            <a:r>
              <a:rPr lang="en-US" sz="2400" dirty="0" smtClean="0">
                <a:solidFill>
                  <a:prstClr val="black"/>
                </a:solidFill>
              </a:rPr>
              <a:t>this tends </a:t>
            </a:r>
            <a:r>
              <a:rPr lang="en-US" sz="2400" dirty="0">
                <a:solidFill>
                  <a:prstClr val="black"/>
                </a:solidFill>
              </a:rPr>
              <a:t>not to be absolute. </a:t>
            </a:r>
            <a:endParaRPr lang="en-US" sz="2400" dirty="0" smtClean="0">
              <a:solidFill>
                <a:prstClr val="black"/>
              </a:solidFill>
            </a:endParaRPr>
          </a:p>
          <a:p>
            <a:pPr marL="566928" lvl="0" indent="-457200" algn="l" rtl="0">
              <a:buClr>
                <a:srgbClr val="A04DA3"/>
              </a:buClr>
              <a:buFont typeface="+mj-lt"/>
              <a:buAutoNum type="arabicPeriod"/>
            </a:pPr>
            <a:endParaRPr lang="en-US" sz="2400" dirty="0" smtClean="0">
              <a:solidFill>
                <a:prstClr val="black"/>
              </a:solidFill>
            </a:endParaRPr>
          </a:p>
          <a:p>
            <a:pPr marL="566928" lvl="0" indent="-457200" algn="l" rtl="0">
              <a:buClr>
                <a:srgbClr val="A04DA3"/>
              </a:buClr>
              <a:buFont typeface="+mj-lt"/>
              <a:buAutoNum type="arabicPeriod"/>
            </a:pPr>
            <a:r>
              <a:rPr lang="en-US" sz="2400" dirty="0" smtClean="0">
                <a:solidFill>
                  <a:prstClr val="black"/>
                </a:solidFill>
              </a:rPr>
              <a:t>Endometrial </a:t>
            </a:r>
            <a:r>
              <a:rPr lang="en-US" sz="2400" dirty="0">
                <a:solidFill>
                  <a:prstClr val="black"/>
                </a:solidFill>
              </a:rPr>
              <a:t>scarring (Asherman’s syndrome</a:t>
            </a:r>
            <a:r>
              <a:rPr lang="en-US" sz="2400" dirty="0" smtClean="0">
                <a:solidFill>
                  <a:prstClr val="black"/>
                </a:solidFill>
              </a:rPr>
              <a:t>)</a:t>
            </a:r>
          </a:p>
          <a:p>
            <a:pPr marL="566928" lvl="0" indent="-457200" algn="l" rtl="0">
              <a:buClr>
                <a:srgbClr val="A04DA3"/>
              </a:buClr>
              <a:buFont typeface="+mj-lt"/>
              <a:buAutoNum type="arabicPeriod"/>
            </a:pPr>
            <a:endParaRPr lang="en-US" sz="2400" dirty="0" smtClean="0">
              <a:solidFill>
                <a:prstClr val="black"/>
              </a:solidFill>
            </a:endParaRPr>
          </a:p>
          <a:p>
            <a:pPr marL="566928" lvl="0" indent="-457200" algn="l" rtl="0">
              <a:buClr>
                <a:srgbClr val="A04DA3"/>
              </a:buClr>
              <a:buFont typeface="+mj-lt"/>
              <a:buAutoNum type="arabicPeriod"/>
            </a:pPr>
            <a:r>
              <a:rPr lang="en-US" sz="2400" dirty="0" smtClean="0">
                <a:solidFill>
                  <a:prstClr val="black"/>
                </a:solidFill>
              </a:rPr>
              <a:t>Adenomyosis : focal or diffuse</a:t>
            </a:r>
          </a:p>
          <a:p>
            <a:pPr marL="566928" lvl="0" indent="-457200" algn="l" rtl="0">
              <a:buClr>
                <a:srgbClr val="A04DA3"/>
              </a:buClr>
              <a:buFont typeface="+mj-lt"/>
              <a:buAutoNum type="arabicPeriod"/>
            </a:pPr>
            <a:endParaRPr lang="en-US" sz="2400" dirty="0" smtClean="0">
              <a:solidFill>
                <a:prstClr val="black"/>
              </a:solidFill>
            </a:endParaRPr>
          </a:p>
          <a:p>
            <a:pPr marL="566928" lvl="0" indent="-457200" algn="l" rtl="0">
              <a:buClr>
                <a:srgbClr val="A04DA3"/>
              </a:buClr>
              <a:buFont typeface="+mj-lt"/>
              <a:buAutoNum type="arabicPeriod"/>
            </a:pPr>
            <a:r>
              <a:rPr lang="en-US" sz="2400" dirty="0">
                <a:solidFill>
                  <a:prstClr val="black"/>
                </a:solidFill>
              </a:rPr>
              <a:t>C</a:t>
            </a:r>
            <a:r>
              <a:rPr lang="en-US" sz="2400" dirty="0" smtClean="0">
                <a:solidFill>
                  <a:prstClr val="black"/>
                </a:solidFill>
              </a:rPr>
              <a:t>ongenital </a:t>
            </a:r>
            <a:r>
              <a:rPr lang="en-US" sz="2400" dirty="0">
                <a:solidFill>
                  <a:prstClr val="black"/>
                </a:solidFill>
              </a:rPr>
              <a:t>uterine anomalies, such as a </a:t>
            </a:r>
            <a:r>
              <a:rPr lang="en-US" sz="2400" dirty="0" smtClean="0">
                <a:solidFill>
                  <a:prstClr val="black"/>
                </a:solidFill>
              </a:rPr>
              <a:t>septum</a:t>
            </a:r>
          </a:p>
          <a:p>
            <a:pPr marL="566928" lvl="0" indent="-457200" algn="l" rtl="0">
              <a:buClr>
                <a:srgbClr val="A04DA3"/>
              </a:buClr>
              <a:buFont typeface="+mj-lt"/>
              <a:buAutoNum type="arabicPeriod"/>
            </a:pPr>
            <a:endParaRPr lang="en-US" sz="2400" dirty="0" smtClean="0">
              <a:solidFill>
                <a:prstClr val="black"/>
              </a:solidFill>
            </a:endParaRPr>
          </a:p>
          <a:p>
            <a:pPr marL="566928" lvl="0" indent="-457200" algn="l" rtl="0">
              <a:buClr>
                <a:srgbClr val="A04DA3"/>
              </a:buClr>
              <a:buFont typeface="+mj-lt"/>
              <a:buAutoNum type="arabicPeriod"/>
            </a:pPr>
            <a:r>
              <a:rPr lang="en-US" sz="2400" dirty="0" smtClean="0">
                <a:solidFill>
                  <a:prstClr val="black"/>
                </a:solidFill>
              </a:rPr>
              <a:t>Cervical </a:t>
            </a:r>
            <a:r>
              <a:rPr lang="en-US" sz="2400" dirty="0">
                <a:solidFill>
                  <a:prstClr val="black"/>
                </a:solidFill>
              </a:rPr>
              <a:t>factors </a:t>
            </a:r>
            <a:endParaRPr lang="en-US" sz="2400" dirty="0" smtClean="0">
              <a:solidFill>
                <a:prstClr val="black"/>
              </a:solidFill>
            </a:endParaRPr>
          </a:p>
        </p:txBody>
      </p:sp>
      <p:sp>
        <p:nvSpPr>
          <p:cNvPr id="4" name="Title 1"/>
          <p:cNvSpPr txBox="1">
            <a:spLocks/>
          </p:cNvSpPr>
          <p:nvPr/>
        </p:nvSpPr>
        <p:spPr>
          <a:xfrm>
            <a:off x="467544" y="476672"/>
            <a:ext cx="4690864" cy="1008112"/>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a:t>Uterine </a:t>
            </a:r>
            <a:r>
              <a:rPr lang="en-US" sz="2800" b="1" dirty="0" smtClean="0"/>
              <a:t>problems </a:t>
            </a:r>
            <a:endParaRPr lang="ar-IQ" sz="2800" b="1" dirty="0"/>
          </a:p>
        </p:txBody>
      </p:sp>
    </p:spTree>
    <p:extLst>
      <p:ext uri="{BB962C8B-B14F-4D97-AF65-F5344CB8AC3E}">
        <p14:creationId xmlns:p14="http://schemas.microsoft.com/office/powerpoint/2010/main" val="2297832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5017744"/>
          </a:xfrm>
          <a:solidFill>
            <a:schemeClr val="accent2">
              <a:lumMod val="20000"/>
              <a:lumOff val="80000"/>
            </a:schemeClr>
          </a:solidFill>
          <a:scene3d>
            <a:camera prst="orthographicFront"/>
            <a:lightRig rig="threePt" dir="t"/>
          </a:scene3d>
          <a:sp3d>
            <a:bevelT/>
          </a:sp3d>
        </p:spPr>
        <p:txBody>
          <a:bodyPr>
            <a:normAutofit fontScale="92500" lnSpcReduction="10000"/>
          </a:bodyPr>
          <a:lstStyle/>
          <a:p>
            <a:pPr algn="l" rtl="0">
              <a:buFont typeface="Wingdings" pitchFamily="2" charset="2"/>
              <a:buChar char="q"/>
            </a:pPr>
            <a:endParaRPr lang="en-US" sz="1600" dirty="0" smtClean="0"/>
          </a:p>
          <a:p>
            <a:pPr algn="l" rtl="0">
              <a:buFont typeface="Wingdings" pitchFamily="2" charset="2"/>
              <a:buChar char="Ø"/>
            </a:pPr>
            <a:r>
              <a:rPr lang="en-US" sz="1600" b="1" dirty="0" smtClean="0"/>
              <a:t>Tubal </a:t>
            </a:r>
            <a:r>
              <a:rPr lang="en-US" sz="1600" b="1" dirty="0"/>
              <a:t>patency and an assessment of the uterine cavity are </a:t>
            </a:r>
            <a:r>
              <a:rPr lang="en-US" sz="1600" b="1" dirty="0" smtClean="0"/>
              <a:t>investigated by:</a:t>
            </a:r>
          </a:p>
          <a:p>
            <a:pPr marL="109728" indent="0" algn="l" rtl="0">
              <a:buNone/>
            </a:pPr>
            <a:endParaRPr lang="en-US" sz="1600" dirty="0"/>
          </a:p>
          <a:p>
            <a:pPr marL="624078" indent="-514350" algn="l" rtl="0">
              <a:buFont typeface="+mj-lt"/>
              <a:buAutoNum type="arabicPeriod"/>
            </a:pPr>
            <a:r>
              <a:rPr lang="en-US" sz="1600" dirty="0" smtClean="0"/>
              <a:t>Hysterosalpingography </a:t>
            </a:r>
            <a:r>
              <a:rPr lang="en-US" sz="1600" dirty="0"/>
              <a:t>(HSG) using </a:t>
            </a:r>
            <a:r>
              <a:rPr lang="en-US" sz="1600" dirty="0" smtClean="0"/>
              <a:t>X-ray </a:t>
            </a:r>
          </a:p>
          <a:p>
            <a:pPr marL="624078" indent="-514350" algn="l" rtl="0">
              <a:buFont typeface="+mj-lt"/>
              <a:buAutoNum type="arabicPeriod"/>
            </a:pPr>
            <a:endParaRPr lang="en-US" sz="1600" dirty="0" smtClean="0"/>
          </a:p>
          <a:p>
            <a:pPr marL="624078" indent="-514350" algn="l" rtl="0">
              <a:buFont typeface="+mj-lt"/>
              <a:buAutoNum type="arabicPeriod"/>
            </a:pPr>
            <a:r>
              <a:rPr lang="en-US" sz="1600" dirty="0" smtClean="0"/>
              <a:t>Hysterocontrast sonography </a:t>
            </a:r>
            <a:r>
              <a:rPr lang="en-US" sz="1600" dirty="0"/>
              <a:t>(HyCoSy</a:t>
            </a:r>
            <a:r>
              <a:rPr lang="en-US" sz="1600" dirty="0" smtClean="0"/>
              <a:t>)  </a:t>
            </a:r>
            <a:r>
              <a:rPr lang="en-US" sz="1600" dirty="0"/>
              <a:t>using </a:t>
            </a:r>
            <a:r>
              <a:rPr lang="en-US" sz="1600" dirty="0" smtClean="0"/>
              <a:t>ultrasound</a:t>
            </a:r>
          </a:p>
          <a:p>
            <a:pPr marL="624078" indent="-514350" algn="l" rtl="0">
              <a:buFont typeface="+mj-lt"/>
              <a:buAutoNum type="arabicPeriod"/>
            </a:pPr>
            <a:endParaRPr lang="en-US" sz="1600" dirty="0" smtClean="0"/>
          </a:p>
          <a:p>
            <a:pPr marL="624078" indent="-514350" algn="l" rtl="0">
              <a:buFont typeface="+mj-lt"/>
              <a:buAutoNum type="arabicPeriod"/>
            </a:pPr>
            <a:r>
              <a:rPr lang="en-US" sz="1600" dirty="0" smtClean="0"/>
              <a:t>HyFoSy</a:t>
            </a:r>
          </a:p>
          <a:p>
            <a:pPr marL="624078" indent="-514350" algn="l" rtl="0">
              <a:buFont typeface="+mj-lt"/>
              <a:buAutoNum type="arabicPeriod"/>
            </a:pPr>
            <a:endParaRPr lang="en-US" sz="1600" dirty="0" smtClean="0"/>
          </a:p>
          <a:p>
            <a:pPr marL="624078" indent="-514350" algn="l" rtl="0">
              <a:buFont typeface="+mj-lt"/>
              <a:buAutoNum type="arabicPeriod"/>
            </a:pPr>
            <a:r>
              <a:rPr lang="en-US" sz="1600" dirty="0" smtClean="0"/>
              <a:t>Saline infusion sonography  (SIS)</a:t>
            </a:r>
          </a:p>
          <a:p>
            <a:pPr marL="624078" indent="-514350" algn="l" rtl="0">
              <a:buFont typeface="+mj-lt"/>
              <a:buAutoNum type="arabicPeriod"/>
            </a:pPr>
            <a:endParaRPr lang="en-US" sz="1600" dirty="0"/>
          </a:p>
          <a:p>
            <a:pPr marL="624078" indent="-514350" algn="l" rtl="0">
              <a:buFont typeface="+mj-lt"/>
              <a:buAutoNum type="arabicPeriod"/>
            </a:pPr>
            <a:r>
              <a:rPr lang="en-US" sz="1600" dirty="0" smtClean="0"/>
              <a:t>3D </a:t>
            </a:r>
            <a:r>
              <a:rPr lang="en-US" sz="1600" dirty="0"/>
              <a:t>hysterocontrast </a:t>
            </a:r>
            <a:r>
              <a:rPr lang="en-US" sz="1600" dirty="0" smtClean="0"/>
              <a:t>sonography</a:t>
            </a:r>
          </a:p>
          <a:p>
            <a:pPr marL="624078" indent="-514350" algn="l" rtl="0">
              <a:buFont typeface="+mj-lt"/>
              <a:buAutoNum type="arabicPeriod"/>
            </a:pPr>
            <a:endParaRPr lang="en-US" sz="1600" dirty="0" smtClean="0"/>
          </a:p>
          <a:p>
            <a:pPr marL="624078" indent="-514350" algn="l" rtl="0">
              <a:buFont typeface="+mj-lt"/>
              <a:buAutoNum type="arabicPeriod"/>
            </a:pPr>
            <a:r>
              <a:rPr lang="en-US" sz="1600" dirty="0" smtClean="0"/>
              <a:t>MRI+HSG</a:t>
            </a:r>
          </a:p>
          <a:p>
            <a:pPr marL="624078" indent="-514350" algn="l" rtl="0">
              <a:buFont typeface="+mj-lt"/>
              <a:buAutoNum type="arabicPeriod"/>
            </a:pPr>
            <a:endParaRPr lang="en-US" sz="1600" dirty="0" smtClean="0"/>
          </a:p>
          <a:p>
            <a:pPr marL="624078" indent="-514350" algn="l" rtl="0">
              <a:buFont typeface="+mj-lt"/>
              <a:buAutoNum type="arabicPeriod"/>
            </a:pPr>
            <a:r>
              <a:rPr lang="en-US" sz="1600" dirty="0" smtClean="0"/>
              <a:t>CT + HSG  </a:t>
            </a:r>
            <a:endParaRPr lang="en-US" sz="1600" dirty="0"/>
          </a:p>
          <a:p>
            <a:pPr marL="624078" indent="-514350" algn="l" rtl="0">
              <a:buFont typeface="+mj-lt"/>
              <a:buAutoNum type="arabicPeriod"/>
            </a:pPr>
            <a:endParaRPr lang="en-US" sz="1600" dirty="0"/>
          </a:p>
          <a:p>
            <a:pPr marL="624078" indent="-514350" algn="l" rtl="0">
              <a:buFont typeface="+mj-lt"/>
              <a:buAutoNum type="arabicPeriod"/>
            </a:pPr>
            <a:r>
              <a:rPr lang="en-US" sz="1600" dirty="0" smtClean="0"/>
              <a:t>Patients  at </a:t>
            </a:r>
            <a:r>
              <a:rPr lang="en-US" sz="1600" dirty="0"/>
              <a:t>high risk of pelvic pathology </a:t>
            </a:r>
            <a:r>
              <a:rPr lang="en-US" sz="1600" dirty="0" smtClean="0"/>
              <a:t> </a:t>
            </a:r>
            <a:r>
              <a:rPr lang="en-US" sz="1600" dirty="0"/>
              <a:t>benefit from </a:t>
            </a:r>
            <a:r>
              <a:rPr lang="en-US" sz="1600" dirty="0" smtClean="0"/>
              <a:t> </a:t>
            </a:r>
            <a:r>
              <a:rPr lang="en-US" sz="1600" dirty="0"/>
              <a:t>laparoscopy and hysteroscopy as </a:t>
            </a:r>
            <a:r>
              <a:rPr lang="en-US" sz="1600" dirty="0" smtClean="0"/>
              <a:t>a dual </a:t>
            </a:r>
            <a:r>
              <a:rPr lang="en-US" sz="1600" dirty="0"/>
              <a:t>diagnostic and potentially therapeutic </a:t>
            </a:r>
            <a:r>
              <a:rPr lang="en-US" sz="1600" dirty="0" smtClean="0"/>
              <a:t>procedure.</a:t>
            </a:r>
            <a:endParaRPr lang="ar-IQ" sz="1600" dirty="0"/>
          </a:p>
        </p:txBody>
      </p:sp>
      <p:sp>
        <p:nvSpPr>
          <p:cNvPr id="4" name="Title 1"/>
          <p:cNvSpPr txBox="1">
            <a:spLocks/>
          </p:cNvSpPr>
          <p:nvPr/>
        </p:nvSpPr>
        <p:spPr>
          <a:xfrm>
            <a:off x="467544" y="548680"/>
            <a:ext cx="4690864" cy="894071"/>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What are the tests?  </a:t>
            </a:r>
            <a:endParaRPr lang="en-US" sz="2800" b="1" dirty="0"/>
          </a:p>
        </p:txBody>
      </p:sp>
      <p:sp>
        <p:nvSpPr>
          <p:cNvPr id="5" name="Rounded Rectangle 4"/>
          <p:cNvSpPr/>
          <p:nvPr/>
        </p:nvSpPr>
        <p:spPr>
          <a:xfrm>
            <a:off x="467544" y="2060848"/>
            <a:ext cx="8136904" cy="648072"/>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933028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t>Tubal Patency Test  </a:t>
            </a:r>
            <a:endParaRPr lang="ar-IQ" sz="2400" b="1" dirty="0"/>
          </a:p>
        </p:txBody>
      </p:sp>
      <p:sp>
        <p:nvSpPr>
          <p:cNvPr id="3" name="Content Placeholder 2"/>
          <p:cNvSpPr>
            <a:spLocks noGrp="1"/>
          </p:cNvSpPr>
          <p:nvPr>
            <p:ph idx="1"/>
          </p:nvPr>
        </p:nvSpPr>
        <p:spPr>
          <a:xfrm>
            <a:off x="107504" y="1438807"/>
            <a:ext cx="8826152" cy="2350233"/>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algn="l" rtl="0">
              <a:buFont typeface="Wingdings" pitchFamily="2" charset="2"/>
              <a:buChar char="q"/>
            </a:pPr>
            <a:r>
              <a:rPr lang="en-US" sz="1800" b="1" u="sng" dirty="0" smtClean="0"/>
              <a:t>Definition:</a:t>
            </a:r>
          </a:p>
          <a:p>
            <a:pPr algn="l" rtl="0">
              <a:buFont typeface="Courier New" pitchFamily="49" charset="0"/>
              <a:buChar char="o"/>
            </a:pPr>
            <a:r>
              <a:rPr lang="en-US" sz="1800" dirty="0" smtClean="0"/>
              <a:t>  HSG </a:t>
            </a:r>
            <a:r>
              <a:rPr lang="en-US" sz="1800" dirty="0"/>
              <a:t>is the </a:t>
            </a:r>
            <a:r>
              <a:rPr lang="en-US" sz="1800" dirty="0" smtClean="0"/>
              <a:t>evaluation </a:t>
            </a:r>
            <a:r>
              <a:rPr lang="en-US" sz="1800" dirty="0"/>
              <a:t>of the uterine cavity, fallopian tubes, and adjacent peritoneal cavity following the injection of contrast material through the cervical </a:t>
            </a:r>
            <a:r>
              <a:rPr lang="en-US" sz="1800" dirty="0" smtClean="0"/>
              <a:t>canal</a:t>
            </a:r>
          </a:p>
          <a:p>
            <a:pPr algn="l" rtl="0">
              <a:buFont typeface="Courier New" pitchFamily="49" charset="0"/>
              <a:buChar char="o"/>
            </a:pPr>
            <a:r>
              <a:rPr lang="en-US" sz="1800" dirty="0" smtClean="0"/>
              <a:t>It </a:t>
            </a:r>
            <a:r>
              <a:rPr lang="en-US" sz="1800" dirty="0"/>
              <a:t>is performed as a real-time outpatient examination under fluoroscopy with iodinated water-soluble contrast </a:t>
            </a:r>
            <a:r>
              <a:rPr lang="en-US" sz="1800" dirty="0" smtClean="0"/>
              <a:t>(10-30 ml) material.</a:t>
            </a:r>
          </a:p>
          <a:p>
            <a:pPr algn="l" rtl="0">
              <a:buFont typeface="Courier New" pitchFamily="49" charset="0"/>
              <a:buChar char="o"/>
            </a:pPr>
            <a:endParaRPr lang="en-US" sz="1800" dirty="0"/>
          </a:p>
          <a:p>
            <a:pPr marL="109728" indent="0" algn="l" rtl="0">
              <a:buNone/>
            </a:pPr>
            <a:endParaRPr lang="ar-IQ" sz="1800" dirty="0"/>
          </a:p>
        </p:txBody>
      </p:sp>
      <p:sp>
        <p:nvSpPr>
          <p:cNvPr id="4" name="Title 1"/>
          <p:cNvSpPr txBox="1">
            <a:spLocks/>
          </p:cNvSpPr>
          <p:nvPr/>
        </p:nvSpPr>
        <p:spPr>
          <a:xfrm>
            <a:off x="4572000" y="836712"/>
            <a:ext cx="4356992"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t>HSG </a:t>
            </a:r>
            <a:endParaRPr lang="ar-IQ" sz="2400" b="1" dirty="0"/>
          </a:p>
        </p:txBody>
      </p:sp>
      <p:sp>
        <p:nvSpPr>
          <p:cNvPr id="6" name="Content Placeholder 2"/>
          <p:cNvSpPr txBox="1">
            <a:spLocks/>
          </p:cNvSpPr>
          <p:nvPr/>
        </p:nvSpPr>
        <p:spPr>
          <a:xfrm>
            <a:off x="4860032" y="3861048"/>
            <a:ext cx="4068960" cy="2871553"/>
          </a:xfrm>
          <a:prstGeom prst="rect">
            <a:avLst/>
          </a:prstGeom>
          <a:solidFill>
            <a:schemeClr val="accent2">
              <a:lumMod val="20000"/>
              <a:lumOff val="80000"/>
            </a:schemeClr>
          </a:solidFill>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q"/>
            </a:pPr>
            <a:endParaRPr lang="en-US" sz="1800" dirty="0" smtClean="0"/>
          </a:p>
          <a:p>
            <a:pPr algn="l" rtl="0">
              <a:buFont typeface="Wingdings" pitchFamily="2" charset="2"/>
              <a:buChar char="q"/>
            </a:pPr>
            <a:r>
              <a:rPr lang="en-US" sz="1800" dirty="0"/>
              <a:t> </a:t>
            </a:r>
            <a:r>
              <a:rPr lang="en-US" sz="1800" b="1" u="sng" dirty="0" smtClean="0"/>
              <a:t>Timing </a:t>
            </a:r>
          </a:p>
          <a:p>
            <a:pPr marL="109728" indent="0" algn="l" rtl="0">
              <a:buNone/>
            </a:pPr>
            <a:endParaRPr lang="en-US" sz="1800" b="1" u="sng" dirty="0" smtClean="0"/>
          </a:p>
          <a:p>
            <a:pPr algn="l" rtl="0">
              <a:buFont typeface="Wingdings" pitchFamily="2" charset="2"/>
              <a:buChar char="Ø"/>
            </a:pPr>
            <a:r>
              <a:rPr lang="en-US" sz="1800" dirty="0" smtClean="0"/>
              <a:t>Less than 12 days of cycle = 6- 11 days </a:t>
            </a:r>
          </a:p>
          <a:p>
            <a:pPr algn="l" rtl="0">
              <a:buFont typeface="Wingdings" pitchFamily="2" charset="2"/>
              <a:buChar char="Ø"/>
            </a:pPr>
            <a:endParaRPr lang="en-US" sz="1800" dirty="0"/>
          </a:p>
          <a:p>
            <a:pPr algn="l" rtl="0">
              <a:buFont typeface="Wingdings" pitchFamily="2" charset="2"/>
              <a:buChar char="Ø"/>
            </a:pPr>
            <a:r>
              <a:rPr lang="en-US" sz="1800" dirty="0" smtClean="0"/>
              <a:t>When to retain to sexual life after HSG  ----- immediately ? </a:t>
            </a:r>
          </a:p>
          <a:p>
            <a:pPr algn="l" rtl="0">
              <a:buFont typeface="Wingdings" pitchFamily="2" charset="2"/>
              <a:buChar char="q"/>
            </a:pPr>
            <a:endParaRPr lang="en-US" sz="1800" dirty="0" smtClean="0"/>
          </a:p>
          <a:p>
            <a:pPr algn="l" rtl="0">
              <a:buFont typeface="Wingdings" pitchFamily="2" charset="2"/>
              <a:buChar char="q"/>
            </a:pPr>
            <a:endParaRPr lang="ar-IQ" sz="1800" dirty="0"/>
          </a:p>
        </p:txBody>
      </p:sp>
      <p:sp>
        <p:nvSpPr>
          <p:cNvPr id="7" name="Content Placeholder 2"/>
          <p:cNvSpPr txBox="1">
            <a:spLocks/>
          </p:cNvSpPr>
          <p:nvPr/>
        </p:nvSpPr>
        <p:spPr>
          <a:xfrm>
            <a:off x="107504" y="3861048"/>
            <a:ext cx="4608512" cy="2871553"/>
          </a:xfrm>
          <a:prstGeom prst="rect">
            <a:avLst/>
          </a:prstGeom>
          <a:solidFill>
            <a:schemeClr val="accent2">
              <a:lumMod val="20000"/>
              <a:lumOff val="80000"/>
            </a:schemeClr>
          </a:solidFill>
          <a:scene3d>
            <a:camera prst="orthographicFront"/>
            <a:lightRig rig="threePt" dir="t"/>
          </a:scene3d>
          <a:sp3d>
            <a:bevelT/>
          </a:sp3d>
        </p:spPr>
        <p:txBody>
          <a:bodyPr vert="horz">
            <a:normAutofit fontScale="85000" lnSpcReduction="100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q"/>
            </a:pPr>
            <a:endParaRPr lang="en-US" sz="1800" dirty="0" smtClean="0"/>
          </a:p>
          <a:p>
            <a:pPr algn="l" rtl="0">
              <a:buFont typeface="Wingdings" pitchFamily="2" charset="2"/>
              <a:buChar char="q"/>
            </a:pPr>
            <a:r>
              <a:rPr lang="en-US" sz="1800" b="1" u="sng" dirty="0"/>
              <a:t>E</a:t>
            </a:r>
            <a:r>
              <a:rPr lang="en-US" sz="1800" b="1" u="sng" dirty="0" smtClean="0"/>
              <a:t>valuation </a:t>
            </a:r>
            <a:r>
              <a:rPr lang="en-US" sz="1800" b="1" u="sng" dirty="0"/>
              <a:t>of </a:t>
            </a:r>
            <a:r>
              <a:rPr lang="en-US" sz="1800" b="1" u="sng" dirty="0" smtClean="0"/>
              <a:t>the</a:t>
            </a:r>
          </a:p>
          <a:p>
            <a:pPr marL="109728" indent="0" algn="l" rtl="0">
              <a:buNone/>
            </a:pPr>
            <a:r>
              <a:rPr lang="en-US" sz="1800" dirty="0" smtClean="0"/>
              <a:t> </a:t>
            </a:r>
          </a:p>
          <a:p>
            <a:pPr marL="452628" indent="-342900" algn="l" rtl="0">
              <a:buFont typeface="+mj-lt"/>
              <a:buAutoNum type="arabicPeriod"/>
            </a:pPr>
            <a:r>
              <a:rPr lang="en-US" sz="1800" dirty="0"/>
              <a:t>I</a:t>
            </a:r>
            <a:r>
              <a:rPr lang="en-US" sz="1800" dirty="0" smtClean="0"/>
              <a:t>nner </a:t>
            </a:r>
            <a:r>
              <a:rPr lang="en-US" sz="1800" dirty="0"/>
              <a:t>contour of the uterus and fallopian tubes</a:t>
            </a:r>
            <a:r>
              <a:rPr lang="en-US" sz="1800" dirty="0" smtClean="0"/>
              <a:t>.</a:t>
            </a:r>
          </a:p>
          <a:p>
            <a:pPr marL="452628" indent="-342900" algn="l" rtl="0">
              <a:buFont typeface="+mj-lt"/>
              <a:buAutoNum type="arabicPeriod"/>
            </a:pPr>
            <a:r>
              <a:rPr lang="en-US" sz="1800" dirty="0" smtClean="0"/>
              <a:t> </a:t>
            </a:r>
            <a:r>
              <a:rPr lang="en-US" sz="1800" dirty="0"/>
              <a:t>T</a:t>
            </a:r>
            <a:r>
              <a:rPr lang="en-US" sz="1800" dirty="0" smtClean="0"/>
              <a:t>he </a:t>
            </a:r>
            <a:r>
              <a:rPr lang="en-US" sz="1800" dirty="0"/>
              <a:t>width/length of the </a:t>
            </a:r>
            <a:r>
              <a:rPr lang="en-US" sz="1800" dirty="0" smtClean="0"/>
              <a:t>cervix</a:t>
            </a:r>
          </a:p>
          <a:p>
            <a:pPr marL="452628" indent="-342900" algn="l" rtl="0">
              <a:buFont typeface="+mj-lt"/>
              <a:buAutoNum type="arabicPeriod"/>
            </a:pPr>
            <a:r>
              <a:rPr lang="en-US" sz="1800" dirty="0"/>
              <a:t>S</a:t>
            </a:r>
            <a:r>
              <a:rPr lang="en-US" sz="1800" dirty="0" smtClean="0"/>
              <a:t>hape </a:t>
            </a:r>
            <a:r>
              <a:rPr lang="en-US" sz="1800" dirty="0"/>
              <a:t>of the uterine </a:t>
            </a:r>
            <a:r>
              <a:rPr lang="en-US" sz="1800" dirty="0" smtClean="0"/>
              <a:t>cavity</a:t>
            </a:r>
          </a:p>
          <a:p>
            <a:pPr marL="452628" indent="-342900" algn="l" rtl="0">
              <a:buFont typeface="+mj-lt"/>
              <a:buAutoNum type="arabicPeriod"/>
            </a:pPr>
            <a:r>
              <a:rPr lang="en-US" sz="1800" dirty="0"/>
              <a:t>O</a:t>
            </a:r>
            <a:r>
              <a:rPr lang="en-US" sz="1800" dirty="0" smtClean="0"/>
              <a:t>utline </a:t>
            </a:r>
            <a:r>
              <a:rPr lang="en-US" sz="1800" dirty="0"/>
              <a:t>of the cornua and lumen for each fallopian </a:t>
            </a:r>
            <a:r>
              <a:rPr lang="en-US" sz="1800" dirty="0" smtClean="0"/>
              <a:t>tube</a:t>
            </a:r>
          </a:p>
          <a:p>
            <a:pPr marL="452628" indent="-342900" algn="l" rtl="0">
              <a:buFont typeface="+mj-lt"/>
              <a:buAutoNum type="arabicPeriod"/>
            </a:pPr>
            <a:r>
              <a:rPr lang="en-US" sz="1800" dirty="0"/>
              <a:t>C</a:t>
            </a:r>
            <a:r>
              <a:rPr lang="en-US" sz="1800" dirty="0" smtClean="0"/>
              <a:t>ontrast </a:t>
            </a:r>
            <a:r>
              <a:rPr lang="en-US" sz="1800" dirty="0"/>
              <a:t>spill (or absence) from the </a:t>
            </a:r>
            <a:r>
              <a:rPr lang="en-US" sz="1800" dirty="0" smtClean="0"/>
              <a:t>tubes</a:t>
            </a:r>
          </a:p>
          <a:p>
            <a:pPr marL="452628" indent="-342900" algn="l" rtl="0">
              <a:buFont typeface="+mj-lt"/>
              <a:buAutoNum type="arabicPeriod"/>
            </a:pPr>
            <a:r>
              <a:rPr lang="en-US" sz="1800" dirty="0"/>
              <a:t>I</a:t>
            </a:r>
            <a:r>
              <a:rPr lang="en-US" sz="1800" dirty="0" smtClean="0"/>
              <a:t>nformation </a:t>
            </a:r>
            <a:r>
              <a:rPr lang="en-US" sz="1800" dirty="0"/>
              <a:t>about peritoneal adhesions around the tubes</a:t>
            </a:r>
            <a:endParaRPr lang="ar-IQ" sz="1800" dirty="0"/>
          </a:p>
        </p:txBody>
      </p:sp>
    </p:spTree>
    <p:extLst>
      <p:ext uri="{BB962C8B-B14F-4D97-AF65-F5344CB8AC3E}">
        <p14:creationId xmlns:p14="http://schemas.microsoft.com/office/powerpoint/2010/main" val="27860406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t>Tubal Patency Test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algn="l" rtl="0">
              <a:buFont typeface="Wingdings" pitchFamily="2" charset="2"/>
              <a:buChar char="q"/>
            </a:pPr>
            <a:endParaRPr lang="en-US" sz="1800" dirty="0"/>
          </a:p>
          <a:p>
            <a:pPr algn="l" rtl="0">
              <a:buFont typeface="Wingdings" pitchFamily="2" charset="2"/>
              <a:buChar char="q"/>
            </a:pPr>
            <a:r>
              <a:rPr lang="en-US" sz="1800" dirty="0" smtClean="0"/>
              <a:t>Dorsal lithotomy</a:t>
            </a:r>
          </a:p>
          <a:p>
            <a:pPr algn="l" rtl="0">
              <a:buFont typeface="Wingdings" pitchFamily="2" charset="2"/>
              <a:buChar char="q"/>
            </a:pPr>
            <a:r>
              <a:rPr lang="en-US" sz="1800" dirty="0"/>
              <a:t> </a:t>
            </a:r>
            <a:r>
              <a:rPr lang="en-US" sz="1800" dirty="0" smtClean="0"/>
              <a:t>BME</a:t>
            </a:r>
          </a:p>
          <a:p>
            <a:pPr algn="l" rtl="0">
              <a:buFont typeface="Wingdings" pitchFamily="2" charset="2"/>
              <a:buChar char="q"/>
            </a:pPr>
            <a:r>
              <a:rPr lang="en-US" sz="1800" dirty="0"/>
              <a:t> S</a:t>
            </a:r>
            <a:r>
              <a:rPr lang="en-US" sz="1800" dirty="0" smtClean="0"/>
              <a:t>peculum</a:t>
            </a:r>
          </a:p>
          <a:p>
            <a:pPr algn="l" rtl="0">
              <a:buFont typeface="Wingdings" pitchFamily="2" charset="2"/>
              <a:buChar char="q"/>
            </a:pPr>
            <a:r>
              <a:rPr lang="en-US" sz="1800" dirty="0" smtClean="0"/>
              <a:t>Swabs</a:t>
            </a:r>
          </a:p>
          <a:p>
            <a:pPr algn="l" rtl="0">
              <a:buFont typeface="Wingdings" pitchFamily="2" charset="2"/>
              <a:buChar char="q"/>
            </a:pPr>
            <a:r>
              <a:rPr lang="en-US" sz="1800" dirty="0" smtClean="0"/>
              <a:t>Blunt dilator</a:t>
            </a:r>
          </a:p>
          <a:p>
            <a:pPr algn="l" rtl="0">
              <a:buFont typeface="Wingdings" pitchFamily="2" charset="2"/>
              <a:buChar char="q"/>
            </a:pPr>
            <a:r>
              <a:rPr lang="en-US" sz="1800" dirty="0" smtClean="0"/>
              <a:t>Long </a:t>
            </a:r>
            <a:r>
              <a:rPr lang="en-US" sz="1800" dirty="0"/>
              <a:t>forceps </a:t>
            </a:r>
            <a:r>
              <a:rPr lang="en-US" sz="1800" dirty="0" smtClean="0"/>
              <a:t>to</a:t>
            </a:r>
          </a:p>
          <a:p>
            <a:pPr marL="109728" indent="0" algn="l" rtl="0">
              <a:buNone/>
            </a:pPr>
            <a:r>
              <a:rPr lang="en-US" sz="1800" dirty="0" smtClean="0"/>
              <a:t> </a:t>
            </a:r>
            <a:r>
              <a:rPr lang="en-US" sz="1800" dirty="0"/>
              <a:t>pass a 5-F </a:t>
            </a:r>
            <a:r>
              <a:rPr lang="en-US" sz="1800" dirty="0" smtClean="0"/>
              <a:t>flexible</a:t>
            </a:r>
          </a:p>
          <a:p>
            <a:pPr marL="109728" indent="0" algn="l" rtl="0">
              <a:buNone/>
            </a:pPr>
            <a:r>
              <a:rPr lang="en-US" sz="1800" dirty="0" smtClean="0"/>
              <a:t> </a:t>
            </a:r>
            <a:r>
              <a:rPr lang="en-US" sz="1800" dirty="0"/>
              <a:t>balloon-tipped </a:t>
            </a:r>
            <a:r>
              <a:rPr lang="en-US" sz="1800" dirty="0" smtClean="0"/>
              <a:t>catheter</a:t>
            </a:r>
          </a:p>
          <a:p>
            <a:pPr marL="109728" indent="0" algn="l" rtl="0">
              <a:buNone/>
            </a:pPr>
            <a:r>
              <a:rPr lang="en-US" sz="1800" dirty="0"/>
              <a:t>(1.0 -</a:t>
            </a:r>
            <a:r>
              <a:rPr lang="en-US" sz="1800" dirty="0" smtClean="0"/>
              <a:t>1.5 cc)</a:t>
            </a:r>
          </a:p>
          <a:p>
            <a:pPr marL="109728" indent="0" algn="l" rtl="0">
              <a:buNone/>
            </a:pPr>
            <a:endParaRPr lang="en-US" sz="1800" dirty="0"/>
          </a:p>
          <a:p>
            <a:pPr marL="109728" indent="0" algn="l" rtl="0">
              <a:buNone/>
            </a:pPr>
            <a:r>
              <a:rPr lang="en-US" sz="1800" dirty="0" smtClean="0"/>
              <a:t>OR</a:t>
            </a:r>
          </a:p>
          <a:p>
            <a:pPr marL="109728" indent="0" algn="l" rtl="0">
              <a:buNone/>
            </a:pPr>
            <a:endParaRPr lang="en-US" sz="1800" dirty="0" smtClean="0"/>
          </a:p>
          <a:p>
            <a:pPr algn="l" rtl="0">
              <a:buFont typeface="Wingdings" pitchFamily="2" charset="2"/>
              <a:buChar char="q"/>
            </a:pPr>
            <a:r>
              <a:rPr lang="en-US" sz="1800" dirty="0"/>
              <a:t>Jarcho cannula and tenaculum </a:t>
            </a:r>
            <a:endParaRPr lang="en-US" sz="1800" dirty="0" smtClean="0"/>
          </a:p>
          <a:p>
            <a:pPr algn="l" rtl="0">
              <a:buFont typeface="Wingdings" pitchFamily="2" charset="2"/>
              <a:buChar char="q"/>
            </a:pPr>
            <a:endParaRPr lang="en-US" sz="1800" dirty="0" smtClean="0"/>
          </a:p>
          <a:p>
            <a:pPr algn="l" rtl="0">
              <a:buFont typeface="Wingdings" pitchFamily="2" charset="2"/>
              <a:buChar char="q"/>
            </a:pPr>
            <a:endParaRPr lang="en-US" sz="1800" dirty="0" smtClean="0"/>
          </a:p>
          <a:p>
            <a:pPr algn="l" rtl="0">
              <a:buFont typeface="Wingdings" pitchFamily="2" charset="2"/>
              <a:buChar char="q"/>
            </a:pPr>
            <a:endParaRPr lang="en-US" sz="1800" dirty="0" smtClean="0"/>
          </a:p>
          <a:p>
            <a:pPr algn="l" rtl="0">
              <a:buFont typeface="Wingdings" pitchFamily="2" charset="2"/>
              <a:buChar char="q"/>
            </a:pPr>
            <a:endParaRPr lang="en-US" sz="1800" dirty="0" smtClean="0"/>
          </a:p>
        </p:txBody>
      </p:sp>
      <p:sp>
        <p:nvSpPr>
          <p:cNvPr id="4" name="Title 1"/>
          <p:cNvSpPr txBox="1">
            <a:spLocks/>
          </p:cNvSpPr>
          <p:nvPr/>
        </p:nvSpPr>
        <p:spPr>
          <a:xfrm>
            <a:off x="4572000" y="836712"/>
            <a:ext cx="4356992"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t>HSG - Set &amp; Procedure  </a:t>
            </a:r>
            <a:endParaRPr lang="ar-IQ" sz="2400"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844824"/>
            <a:ext cx="4753544" cy="3312368"/>
          </a:xfrm>
          <a:prstGeom prst="rect">
            <a:avLst/>
          </a:prstGeom>
          <a:noFill/>
          <a:ln w="57150">
            <a:solidFill>
              <a:schemeClr val="accent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5445224"/>
            <a:ext cx="4753544" cy="111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3111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t>Tubal Patency Test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p:txBody>
      </p:sp>
      <p:sp>
        <p:nvSpPr>
          <p:cNvPr id="4" name="Title 1"/>
          <p:cNvSpPr txBox="1">
            <a:spLocks/>
          </p:cNvSpPr>
          <p:nvPr/>
        </p:nvSpPr>
        <p:spPr>
          <a:xfrm>
            <a:off x="4572000" y="836712"/>
            <a:ext cx="4356992"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t>HSG </a:t>
            </a:r>
            <a:endParaRPr lang="ar-IQ" sz="2400"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72" y="1944530"/>
            <a:ext cx="8496944" cy="4436797"/>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7782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scene3d>
            <a:camera prst="orthographicFront"/>
            <a:lightRig rig="threePt" dir="t"/>
          </a:scene3d>
          <a:sp3d>
            <a:bevelT/>
          </a:sp3d>
        </p:spPr>
        <p:txBody>
          <a:bodyPr>
            <a:normAutofit/>
          </a:bodyPr>
          <a:lstStyle/>
          <a:p>
            <a:pPr algn="ctr"/>
            <a:r>
              <a:rPr lang="en-US" sz="2400" b="1" dirty="0" smtClean="0"/>
              <a:t>Tubal Patency Test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algn="l" rtl="0">
              <a:buFont typeface="Wingdings" pitchFamily="2" charset="2"/>
              <a:buChar char="q"/>
            </a:pPr>
            <a:r>
              <a:rPr lang="en-US" sz="1800" b="1" u="sng" dirty="0" smtClean="0"/>
              <a:t>Contraindications</a:t>
            </a:r>
          </a:p>
          <a:p>
            <a:pPr marL="109728" indent="0" algn="l" rtl="0">
              <a:buNone/>
            </a:pPr>
            <a:endParaRPr lang="en-US" sz="1800" b="1" u="sng" dirty="0" smtClean="0"/>
          </a:p>
          <a:p>
            <a:pPr algn="l" rtl="0">
              <a:buFont typeface="Courier New" pitchFamily="49" charset="0"/>
              <a:buChar char="o"/>
            </a:pPr>
            <a:r>
              <a:rPr lang="en-US" sz="1800" dirty="0"/>
              <a:t>P</a:t>
            </a:r>
            <a:r>
              <a:rPr lang="en-US" sz="1800" dirty="0" smtClean="0"/>
              <a:t>regnancy</a:t>
            </a:r>
          </a:p>
          <a:p>
            <a:pPr algn="l" rtl="0">
              <a:buFont typeface="Courier New" pitchFamily="49" charset="0"/>
              <a:buChar char="o"/>
            </a:pPr>
            <a:r>
              <a:rPr lang="en-US" sz="1800" dirty="0"/>
              <a:t>A</a:t>
            </a:r>
            <a:r>
              <a:rPr lang="en-US" sz="1800" dirty="0" smtClean="0"/>
              <a:t>ctive </a:t>
            </a:r>
            <a:r>
              <a:rPr lang="en-US" sz="1800" dirty="0"/>
              <a:t>undiagnosed vaginal </a:t>
            </a:r>
            <a:r>
              <a:rPr lang="en-US" sz="1800" dirty="0" smtClean="0"/>
              <a:t>bleeding</a:t>
            </a:r>
          </a:p>
          <a:p>
            <a:pPr algn="l" rtl="0">
              <a:buFont typeface="Courier New" pitchFamily="49" charset="0"/>
              <a:buChar char="o"/>
            </a:pPr>
            <a:r>
              <a:rPr lang="en-US" sz="1800" dirty="0"/>
              <a:t>A</a:t>
            </a:r>
            <a:r>
              <a:rPr lang="en-US" sz="1800" dirty="0" smtClean="0"/>
              <a:t>ctive </a:t>
            </a:r>
            <a:r>
              <a:rPr lang="en-US" sz="1800" dirty="0"/>
              <a:t>pelvic infection (even if the patient is receiving antibiotic </a:t>
            </a:r>
            <a:r>
              <a:rPr lang="en-US" sz="1800" dirty="0" smtClean="0"/>
              <a:t>therapy)</a:t>
            </a:r>
          </a:p>
          <a:p>
            <a:pPr algn="l" rtl="0">
              <a:buFont typeface="Courier New" pitchFamily="49" charset="0"/>
              <a:buChar char="o"/>
            </a:pPr>
            <a:r>
              <a:rPr lang="en-US" sz="1800" dirty="0"/>
              <a:t>H</a:t>
            </a:r>
            <a:r>
              <a:rPr lang="en-US" sz="1800" dirty="0" smtClean="0"/>
              <a:t>istory </a:t>
            </a:r>
            <a:r>
              <a:rPr lang="en-US" sz="1800" dirty="0"/>
              <a:t>of a moderate or severe reaction to iodinated contrast </a:t>
            </a:r>
            <a:endParaRPr lang="en-US" sz="1800" dirty="0" smtClean="0"/>
          </a:p>
          <a:p>
            <a:pPr algn="l" rtl="0">
              <a:buFont typeface="Courier New" pitchFamily="49" charset="0"/>
              <a:buChar char="o"/>
            </a:pPr>
            <a:r>
              <a:rPr lang="en-US" sz="1800" dirty="0" smtClean="0"/>
              <a:t>Active </a:t>
            </a:r>
            <a:r>
              <a:rPr lang="en-US" sz="1800" dirty="0"/>
              <a:t>menstruation is a relative contraindication. </a:t>
            </a:r>
            <a:endParaRPr lang="en-US" sz="1800" dirty="0" smtClean="0"/>
          </a:p>
          <a:p>
            <a:pPr marL="109728" indent="0" algn="l" rtl="0">
              <a:buNone/>
            </a:pPr>
            <a:endParaRPr lang="en-US" sz="1800" dirty="0"/>
          </a:p>
          <a:p>
            <a:pPr algn="l" rtl="0">
              <a:buFont typeface="Wingdings" pitchFamily="2" charset="2"/>
              <a:buChar char="q"/>
            </a:pPr>
            <a:endParaRPr lang="en-US" sz="1800" dirty="0" smtClean="0"/>
          </a:p>
        </p:txBody>
      </p:sp>
      <p:sp>
        <p:nvSpPr>
          <p:cNvPr id="4" name="Title 1"/>
          <p:cNvSpPr txBox="1">
            <a:spLocks/>
          </p:cNvSpPr>
          <p:nvPr/>
        </p:nvSpPr>
        <p:spPr>
          <a:xfrm>
            <a:off x="4572000" y="836712"/>
            <a:ext cx="4356992"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pPr algn="ctr"/>
            <a:r>
              <a:rPr lang="en-US" sz="2400" b="1" dirty="0" smtClean="0"/>
              <a:t>HSG </a:t>
            </a:r>
            <a:endParaRPr lang="ar-IQ" sz="24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21088"/>
            <a:ext cx="8136904" cy="2190750"/>
          </a:xfrm>
          <a:prstGeom prst="rect">
            <a:avLst/>
          </a:prstGeom>
          <a:noFill/>
          <a:ln w="76200">
            <a:solidFill>
              <a:schemeClr val="accent2">
                <a:lumMod val="40000"/>
                <a:lumOff val="6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967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704"/>
            <a:ext cx="8382000" cy="792088"/>
          </a:xfrm>
          <a:solidFill>
            <a:schemeClr val="accent2">
              <a:lumMod val="20000"/>
              <a:lumOff val="80000"/>
            </a:schemeClr>
          </a:solidFill>
          <a:ln>
            <a:solidFill>
              <a:schemeClr val="accent2"/>
            </a:solidFill>
          </a:ln>
          <a:scene3d>
            <a:camera prst="orthographicFront"/>
            <a:lightRig rig="threePt" dir="t"/>
          </a:scene3d>
          <a:sp3d>
            <a:bevelT/>
          </a:sp3d>
        </p:spPr>
        <p:txBody>
          <a:bodyPr>
            <a:normAutofit/>
          </a:bodyPr>
          <a:lstStyle/>
          <a:p>
            <a:pPr rtl="0"/>
            <a:r>
              <a:rPr lang="en-US" sz="3200" b="1" dirty="0" smtClean="0"/>
              <a:t>HSG</a:t>
            </a:r>
            <a:endParaRPr lang="en-US" sz="3200" b="1" dirty="0"/>
          </a:p>
        </p:txBody>
      </p:sp>
      <p:sp>
        <p:nvSpPr>
          <p:cNvPr id="3" name="Text Placeholder 2"/>
          <p:cNvSpPr>
            <a:spLocks noGrp="1"/>
          </p:cNvSpPr>
          <p:nvPr>
            <p:ph type="body" idx="1"/>
          </p:nvPr>
        </p:nvSpPr>
        <p:spPr>
          <a:xfrm>
            <a:off x="395536" y="1700808"/>
            <a:ext cx="4041648" cy="457200"/>
          </a:xfrm>
          <a:scene3d>
            <a:camera prst="orthographicFront"/>
            <a:lightRig rig="threePt" dir="t"/>
          </a:scene3d>
          <a:sp3d>
            <a:bevelT/>
          </a:sp3d>
        </p:spPr>
        <p:txBody>
          <a:bodyPr/>
          <a:lstStyle/>
          <a:p>
            <a:pPr algn="l" rtl="0"/>
            <a:r>
              <a:rPr lang="en-US" dirty="0" smtClean="0"/>
              <a:t>HSG</a:t>
            </a:r>
            <a:endParaRPr lang="ar-IQ" dirty="0"/>
          </a:p>
        </p:txBody>
      </p:sp>
      <p:sp>
        <p:nvSpPr>
          <p:cNvPr id="4" name="Text Placeholder 3"/>
          <p:cNvSpPr>
            <a:spLocks noGrp="1"/>
          </p:cNvSpPr>
          <p:nvPr>
            <p:ph type="body" sz="half" idx="3"/>
          </p:nvPr>
        </p:nvSpPr>
        <p:spPr>
          <a:xfrm>
            <a:off x="4716016" y="1700808"/>
            <a:ext cx="4041775" cy="457200"/>
          </a:xfrm>
          <a:scene3d>
            <a:camera prst="orthographicFront"/>
            <a:lightRig rig="threePt" dir="t"/>
          </a:scene3d>
          <a:sp3d>
            <a:bevelT/>
          </a:sp3d>
        </p:spPr>
        <p:txBody>
          <a:bodyPr/>
          <a:lstStyle/>
          <a:p>
            <a:pPr algn="l"/>
            <a:r>
              <a:rPr lang="en-US" dirty="0"/>
              <a:t>Normal  HSG</a:t>
            </a:r>
          </a:p>
        </p:txBody>
      </p:sp>
      <p:sp>
        <p:nvSpPr>
          <p:cNvPr id="5" name="Content Placeholder 4"/>
          <p:cNvSpPr>
            <a:spLocks noGrp="1"/>
          </p:cNvSpPr>
          <p:nvPr>
            <p:ph sz="quarter" idx="2"/>
          </p:nvPr>
        </p:nvSpPr>
        <p:spPr>
          <a:xfrm>
            <a:off x="395536" y="2204864"/>
            <a:ext cx="4041648" cy="4392488"/>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r>
              <a:rPr lang="en-US" dirty="0"/>
              <a:t>HSG is the evaluation of the uterine cavity, fallopian tubes, and adjacent peritoneal cavity following the injection of contrast material through the cervical canal </a:t>
            </a:r>
          </a:p>
          <a:p>
            <a:pPr algn="l" rtl="0"/>
            <a:endParaRPr lang="en-US" dirty="0" smtClean="0"/>
          </a:p>
          <a:p>
            <a:pPr algn="l" rtl="0"/>
            <a:r>
              <a:rPr lang="en-US" dirty="0" smtClean="0"/>
              <a:t>It </a:t>
            </a:r>
            <a:r>
              <a:rPr lang="en-US" dirty="0"/>
              <a:t>is performed as a real-time outpatient examination under fluoroscopy with iodinated water-soluble contrast material (10 to 30 m</a:t>
            </a:r>
            <a:r>
              <a:rPr lang="en-US" dirty="0" smtClean="0"/>
              <a:t>l).</a:t>
            </a:r>
            <a:endParaRPr lang="ar-IQ" dirty="0"/>
          </a:p>
        </p:txBody>
      </p:sp>
      <p:sp>
        <p:nvSpPr>
          <p:cNvPr id="6" name="Content Placeholder 5"/>
          <p:cNvSpPr>
            <a:spLocks noGrp="1"/>
          </p:cNvSpPr>
          <p:nvPr>
            <p:ph sz="quarter" idx="4"/>
          </p:nvPr>
        </p:nvSpPr>
        <p:spPr>
          <a:xfrm>
            <a:off x="4718304" y="2204864"/>
            <a:ext cx="4041775" cy="4389855"/>
          </a:xfrm>
          <a:solidFill>
            <a:schemeClr val="accent6">
              <a:lumMod val="20000"/>
              <a:lumOff val="80000"/>
            </a:schemeClr>
          </a:solidFill>
          <a:ln>
            <a:solidFill>
              <a:schemeClr val="accent1">
                <a:lumMod val="20000"/>
                <a:lumOff val="80000"/>
              </a:schemeClr>
            </a:solidFill>
          </a:ln>
          <a:scene3d>
            <a:camera prst="orthographicFront"/>
            <a:lightRig rig="threePt" dir="t"/>
          </a:scene3d>
          <a:sp3d>
            <a:bevelT/>
          </a:sp3d>
        </p:spPr>
        <p:txBody>
          <a:bodyPr>
            <a:normAutofit/>
          </a:bodyPr>
          <a:lstStyle/>
          <a:p>
            <a:pPr algn="l" rtl="0"/>
            <a:endParaRPr lang="en-US" dirty="0" smtClean="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276872"/>
            <a:ext cx="3817913" cy="41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918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dirty="0" smtClean="0"/>
              <a:t>30 </a:t>
            </a:r>
            <a:r>
              <a:rPr lang="en-US" sz="2400" b="1" dirty="0"/>
              <a:t>years old </a:t>
            </a:r>
            <a:r>
              <a:rPr lang="en-US" sz="2400" b="1" dirty="0" smtClean="0"/>
              <a:t>woman Para 1, </a:t>
            </a:r>
            <a:r>
              <a:rPr lang="en-US" sz="2400" b="1" u="sng" dirty="0" smtClean="0"/>
              <a:t>previous CS</a:t>
            </a:r>
            <a:r>
              <a:rPr lang="en-US" sz="2400" b="1" dirty="0" smtClean="0"/>
              <a:t>, </a:t>
            </a:r>
            <a:r>
              <a:rPr lang="en-US" sz="2400" b="1" dirty="0"/>
              <a:t>presented to infertility clinic with </a:t>
            </a:r>
            <a:r>
              <a:rPr lang="en-US" sz="2400" b="1" u="sng" dirty="0" smtClean="0"/>
              <a:t>secondary </a:t>
            </a:r>
            <a:r>
              <a:rPr lang="en-US" sz="2400" b="1" u="sng" dirty="0"/>
              <a:t>infertility </a:t>
            </a:r>
            <a:r>
              <a:rPr lang="en-US" sz="2400" b="1" dirty="0"/>
              <a:t>of 3 years duration, she </a:t>
            </a:r>
            <a:r>
              <a:rPr lang="en-US" sz="2400" b="1" dirty="0" smtClean="0"/>
              <a:t>had </a:t>
            </a:r>
            <a:r>
              <a:rPr lang="en-US" sz="2400" b="1" u="sng" dirty="0" smtClean="0"/>
              <a:t>regular MC </a:t>
            </a:r>
            <a:r>
              <a:rPr lang="en-US" sz="2400" b="1" dirty="0"/>
              <a:t>, her partner </a:t>
            </a:r>
            <a:r>
              <a:rPr lang="en-US" sz="2400" b="1" u="sng" dirty="0"/>
              <a:t>SFA was </a:t>
            </a:r>
            <a:r>
              <a:rPr lang="en-US" sz="2400" b="1" u="sng" dirty="0" smtClean="0"/>
              <a:t>normal</a:t>
            </a:r>
            <a:endParaRPr lang="ar-IQ" sz="2400" b="1" u="sng"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8"/>
            <a:ext cx="669674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15"/>
          <p:cNvSpPr/>
          <p:nvPr/>
        </p:nvSpPr>
        <p:spPr>
          <a:xfrm>
            <a:off x="6444208" y="2441969"/>
            <a:ext cx="2520280" cy="1728192"/>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Tubal cause</a:t>
            </a:r>
            <a:endParaRPr lang="ar-IQ" b="1" dirty="0">
              <a:solidFill>
                <a:schemeClr val="tx1"/>
              </a:solidFill>
            </a:endParaRPr>
          </a:p>
        </p:txBody>
      </p:sp>
      <p:sp>
        <p:nvSpPr>
          <p:cNvPr id="3" name="Rectangle 2"/>
          <p:cNvSpPr/>
          <p:nvPr/>
        </p:nvSpPr>
        <p:spPr>
          <a:xfrm>
            <a:off x="107504" y="2420888"/>
            <a:ext cx="2016224" cy="2016224"/>
          </a:xfrm>
          <a:prstGeom prst="rect">
            <a:avLst/>
          </a:prstGeom>
          <a:solidFill>
            <a:schemeClr val="accent2">
              <a:lumMod val="40000"/>
              <a:lumOff val="60000"/>
            </a:schemeClr>
          </a:solidFill>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What's next? </a:t>
            </a:r>
            <a:endParaRPr lang="ar-IQ" b="1" dirty="0">
              <a:solidFill>
                <a:schemeClr val="tx1"/>
              </a:solidFill>
            </a:endParaRPr>
          </a:p>
        </p:txBody>
      </p:sp>
      <p:sp>
        <p:nvSpPr>
          <p:cNvPr id="6" name="Rectangle 5"/>
          <p:cNvSpPr/>
          <p:nvPr/>
        </p:nvSpPr>
        <p:spPr>
          <a:xfrm>
            <a:off x="107504" y="4632055"/>
            <a:ext cx="2016224" cy="2037305"/>
          </a:xfrm>
          <a:prstGeom prst="rect">
            <a:avLst/>
          </a:prstGeom>
          <a:solidFill>
            <a:schemeClr val="accent2">
              <a:lumMod val="40000"/>
              <a:lumOff val="60000"/>
            </a:schemeClr>
          </a:solidFill>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TPT –</a:t>
            </a:r>
          </a:p>
          <a:p>
            <a:pPr algn="ctr"/>
            <a:endParaRPr lang="en-US" b="1" dirty="0" smtClean="0">
              <a:solidFill>
                <a:schemeClr val="tx1"/>
              </a:solidFill>
            </a:endParaRPr>
          </a:p>
          <a:p>
            <a:pPr algn="ctr"/>
            <a:r>
              <a:rPr lang="en-US" b="1" dirty="0" smtClean="0">
                <a:solidFill>
                  <a:schemeClr val="tx1"/>
                </a:solidFill>
              </a:rPr>
              <a:t>HSG  </a:t>
            </a:r>
            <a:endParaRPr lang="ar-IQ" b="1" dirty="0">
              <a:solidFill>
                <a:schemeClr val="tx1"/>
              </a:solidFill>
            </a:endParaRPr>
          </a:p>
        </p:txBody>
      </p:sp>
    </p:spTree>
    <p:extLst>
      <p:ext uri="{BB962C8B-B14F-4D97-AF65-F5344CB8AC3E}">
        <p14:creationId xmlns:p14="http://schemas.microsoft.com/office/powerpoint/2010/main" val="29809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692696"/>
            <a:ext cx="8856984" cy="1008112"/>
          </a:xfrm>
          <a:prstGeom prst="rect">
            <a:avLst/>
          </a:prstGeo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vert="horz" anchor="ctr">
            <a:normAutofit fontScale="97500"/>
          </a:bodyPr>
          <a:lstStyle>
            <a:lvl1pPr algn="l" rtl="1" eaLnBrk="1" latinLnBrk="0" hangingPunct="1">
              <a:spcBef>
                <a:spcPct val="0"/>
              </a:spcBef>
              <a:buNone/>
              <a:defRPr kumimoji="0" sz="4000" kern="1200">
                <a:solidFill>
                  <a:schemeClr val="tx2"/>
                </a:solidFill>
                <a:latin typeface="+mj-lt"/>
                <a:ea typeface="+mj-ea"/>
                <a:cs typeface="+mj-cs"/>
              </a:defRPr>
            </a:lvl1pPr>
          </a:lstStyle>
          <a:p>
            <a:pPr lvl="0" rtl="0">
              <a:lnSpc>
                <a:spcPct val="115000"/>
              </a:lnSpc>
              <a:spcBef>
                <a:spcPts val="0"/>
              </a:spcBef>
              <a:spcAft>
                <a:spcPts val="1000"/>
              </a:spcAft>
            </a:pPr>
            <a:r>
              <a:rPr lang="en-US" sz="2400" b="1" dirty="0">
                <a:solidFill>
                  <a:schemeClr val="tx1"/>
                </a:solidFill>
                <a:latin typeface="Calibri"/>
                <a:ea typeface="Calibri"/>
                <a:cs typeface="Arial"/>
              </a:rPr>
              <a:t>C</a:t>
            </a:r>
            <a:r>
              <a:rPr lang="en-US" sz="2400" b="1" dirty="0" smtClean="0">
                <a:solidFill>
                  <a:schemeClr val="tx1"/>
                </a:solidFill>
                <a:latin typeface="Calibri"/>
                <a:ea typeface="Calibri"/>
                <a:cs typeface="Arial"/>
              </a:rPr>
              <a:t>hance </a:t>
            </a:r>
            <a:r>
              <a:rPr lang="en-US" sz="2400" b="1" dirty="0">
                <a:solidFill>
                  <a:schemeClr val="tx1"/>
                </a:solidFill>
                <a:latin typeface="Calibri"/>
                <a:ea typeface="Calibri"/>
                <a:cs typeface="Arial"/>
              </a:rPr>
              <a:t>of </a:t>
            </a:r>
            <a:r>
              <a:rPr lang="en-US" sz="2400" b="1" dirty="0" smtClean="0">
                <a:solidFill>
                  <a:schemeClr val="tx1"/>
                </a:solidFill>
                <a:latin typeface="Calibri"/>
                <a:ea typeface="Calibri"/>
                <a:cs typeface="Arial"/>
              </a:rPr>
              <a:t>Natural </a:t>
            </a:r>
            <a:r>
              <a:rPr lang="en-US" sz="2400" b="1" dirty="0">
                <a:solidFill>
                  <a:schemeClr val="tx1"/>
                </a:solidFill>
                <a:latin typeface="Calibri"/>
                <a:ea typeface="Calibri"/>
                <a:cs typeface="Arial"/>
              </a:rPr>
              <a:t>C</a:t>
            </a:r>
            <a:r>
              <a:rPr lang="en-US" sz="2400" b="1" dirty="0" smtClean="0">
                <a:solidFill>
                  <a:schemeClr val="tx1"/>
                </a:solidFill>
                <a:latin typeface="Calibri"/>
                <a:ea typeface="Calibri"/>
                <a:cs typeface="Arial"/>
              </a:rPr>
              <a:t>onception</a:t>
            </a:r>
            <a:endParaRPr lang="en-US" sz="2400" b="1" dirty="0">
              <a:solidFill>
                <a:schemeClr val="tx1"/>
              </a:solidFill>
              <a:latin typeface="Calibri"/>
              <a:ea typeface="Calibri"/>
              <a:cs typeface="Arial"/>
            </a:endParaRPr>
          </a:p>
        </p:txBody>
      </p:sp>
      <p:sp>
        <p:nvSpPr>
          <p:cNvPr id="6" name="Content Placeholder 2"/>
          <p:cNvSpPr txBox="1">
            <a:spLocks/>
          </p:cNvSpPr>
          <p:nvPr/>
        </p:nvSpPr>
        <p:spPr>
          <a:xfrm>
            <a:off x="179512" y="1844824"/>
            <a:ext cx="8856984" cy="4824536"/>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vert="horz">
            <a:normAutofit fontScale="77500" lnSpcReduction="20000"/>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2900" lvl="0" indent="-342900" algn="just" rtl="0">
              <a:lnSpc>
                <a:spcPct val="115000"/>
              </a:lnSpc>
              <a:spcAft>
                <a:spcPts val="1000"/>
              </a:spcAft>
              <a:buFont typeface="Symbol"/>
              <a:buBlip>
                <a:blip r:embed="rId2"/>
              </a:buBlip>
            </a:pPr>
            <a:endParaRPr lang="en-US" sz="2400" dirty="0" smtClean="0">
              <a:latin typeface="Calibri" pitchFamily="34" charset="0"/>
              <a:ea typeface="Calibri"/>
              <a:cs typeface="Calibri" pitchFamily="34" charset="0"/>
            </a:endParaRPr>
          </a:p>
          <a:p>
            <a:pPr marL="342900" lvl="0" indent="-342900" algn="just" rtl="0">
              <a:lnSpc>
                <a:spcPct val="115000"/>
              </a:lnSpc>
              <a:spcAft>
                <a:spcPts val="1000"/>
              </a:spcAft>
              <a:buFont typeface="Symbol"/>
              <a:buBlip>
                <a:blip r:embed="rId2"/>
              </a:buBlip>
            </a:pPr>
            <a:r>
              <a:rPr lang="en-US" sz="2900" dirty="0">
                <a:latin typeface="Calibri" pitchFamily="34" charset="0"/>
                <a:ea typeface="Calibri"/>
                <a:cs typeface="Calibri" pitchFamily="34" charset="0"/>
              </a:rPr>
              <a:t>A healthy couple having frequent intercourse have about an 18–20% chance of conceiving in a single menstrual cycle. </a:t>
            </a:r>
          </a:p>
          <a:p>
            <a:pPr marL="342900" lvl="0" indent="-342900" algn="just" rtl="0">
              <a:lnSpc>
                <a:spcPct val="115000"/>
              </a:lnSpc>
              <a:spcAft>
                <a:spcPts val="1000"/>
              </a:spcAft>
              <a:buFont typeface="Symbol"/>
              <a:buBlip>
                <a:blip r:embed="rId2"/>
              </a:buBlip>
            </a:pPr>
            <a:r>
              <a:rPr lang="en-US" sz="2900" dirty="0" smtClean="0">
                <a:latin typeface="Calibri" pitchFamily="34" charset="0"/>
                <a:ea typeface="Calibri"/>
                <a:cs typeface="Calibri" pitchFamily="34" charset="0"/>
              </a:rPr>
              <a:t>Over </a:t>
            </a:r>
            <a:r>
              <a:rPr lang="en-US" sz="2900" dirty="0">
                <a:latin typeface="Calibri" pitchFamily="34" charset="0"/>
                <a:ea typeface="Calibri"/>
                <a:cs typeface="Calibri" pitchFamily="34" charset="0"/>
              </a:rPr>
              <a:t>80% of couples </a:t>
            </a:r>
            <a:r>
              <a:rPr lang="en-US" sz="2900" dirty="0" smtClean="0">
                <a:latin typeface="Calibri" pitchFamily="34" charset="0"/>
                <a:ea typeface="Calibri"/>
                <a:cs typeface="Calibri" pitchFamily="34" charset="0"/>
              </a:rPr>
              <a:t>will </a:t>
            </a:r>
            <a:r>
              <a:rPr lang="en-US" sz="2900" dirty="0">
                <a:latin typeface="Calibri" pitchFamily="34" charset="0"/>
                <a:ea typeface="Calibri"/>
                <a:cs typeface="Calibri" pitchFamily="34" charset="0"/>
              </a:rPr>
              <a:t>conceive within 1 year if</a:t>
            </a:r>
            <a:r>
              <a:rPr lang="ar-IQ" sz="2900" dirty="0">
                <a:latin typeface="Calibri" pitchFamily="34" charset="0"/>
                <a:ea typeface="Calibri"/>
                <a:cs typeface="Calibri" pitchFamily="34" charset="0"/>
              </a:rPr>
              <a:t>:</a:t>
            </a:r>
            <a:endParaRPr lang="en-US" sz="2900" dirty="0">
              <a:latin typeface="Calibri" pitchFamily="34" charset="0"/>
              <a:ea typeface="Calibri"/>
              <a:cs typeface="Calibri" pitchFamily="34" charset="0"/>
            </a:endParaRPr>
          </a:p>
          <a:p>
            <a:pPr marL="457200" algn="just" rtl="0">
              <a:lnSpc>
                <a:spcPct val="115000"/>
              </a:lnSpc>
              <a:spcAft>
                <a:spcPts val="1000"/>
              </a:spcAft>
            </a:pPr>
            <a:r>
              <a:rPr lang="en-US" sz="2900" dirty="0">
                <a:latin typeface="Calibri" pitchFamily="34" charset="0"/>
                <a:ea typeface="Calibri"/>
                <a:cs typeface="Calibri" pitchFamily="34" charset="0"/>
              </a:rPr>
              <a:t>a) Woman is aged under 35(37) years and</a:t>
            </a:r>
          </a:p>
          <a:p>
            <a:pPr marL="457200" algn="just" rtl="0">
              <a:lnSpc>
                <a:spcPct val="115000"/>
              </a:lnSpc>
              <a:spcAft>
                <a:spcPts val="1000"/>
              </a:spcAft>
            </a:pPr>
            <a:r>
              <a:rPr lang="en-US" sz="2900" dirty="0">
                <a:latin typeface="Calibri" pitchFamily="34" charset="0"/>
                <a:ea typeface="Calibri"/>
                <a:cs typeface="Calibri" pitchFamily="34" charset="0"/>
              </a:rPr>
              <a:t>b) Couple does not use contraception.</a:t>
            </a:r>
          </a:p>
          <a:p>
            <a:pPr marL="457200" algn="just" rtl="0">
              <a:lnSpc>
                <a:spcPct val="115000"/>
              </a:lnSpc>
              <a:spcAft>
                <a:spcPts val="1000"/>
              </a:spcAft>
            </a:pPr>
            <a:r>
              <a:rPr lang="en-US" sz="2900" dirty="0">
                <a:latin typeface="Calibri" pitchFamily="34" charset="0"/>
                <a:ea typeface="Calibri"/>
                <a:cs typeface="Calibri" pitchFamily="34" charset="0"/>
              </a:rPr>
              <a:t>c) Have regular sexual intercourse.</a:t>
            </a:r>
          </a:p>
          <a:p>
            <a:pPr marL="342900" lvl="0" indent="-342900" algn="just" rtl="0">
              <a:lnSpc>
                <a:spcPct val="115000"/>
              </a:lnSpc>
              <a:spcAft>
                <a:spcPts val="1000"/>
              </a:spcAft>
              <a:buFont typeface="Symbol"/>
              <a:buBlip>
                <a:blip r:embed="rId2"/>
              </a:buBlip>
            </a:pPr>
            <a:r>
              <a:rPr lang="en-GB" sz="2900" dirty="0">
                <a:latin typeface="Calibri" pitchFamily="34" charset="0"/>
                <a:ea typeface="Calibri"/>
                <a:cs typeface="Calibri" pitchFamily="34" charset="0"/>
              </a:rPr>
              <a:t>Of those who do not conceive in the first year, about half will do so in the second year (cumulative pregnancy rate over 90%) </a:t>
            </a:r>
            <a:r>
              <a:rPr lang="en-GB" sz="2900" dirty="0" smtClean="0">
                <a:latin typeface="Calibri" pitchFamily="34" charset="0"/>
                <a:ea typeface="Calibri"/>
                <a:cs typeface="Calibri" pitchFamily="34" charset="0"/>
              </a:rPr>
              <a:t>.</a:t>
            </a:r>
            <a:endParaRPr lang="en-US" sz="2900" dirty="0">
              <a:latin typeface="Calibri" pitchFamily="34" charset="0"/>
              <a:ea typeface="Calibri"/>
              <a:cs typeface="Calibri" pitchFamily="34" charset="0"/>
            </a:endParaRPr>
          </a:p>
          <a:p>
            <a:pPr marL="342900" lvl="0" indent="-342900" algn="just" rtl="0">
              <a:lnSpc>
                <a:spcPct val="115000"/>
              </a:lnSpc>
              <a:spcAft>
                <a:spcPts val="1000"/>
              </a:spcAft>
              <a:buFont typeface="Symbol"/>
              <a:buBlip>
                <a:blip r:embed="rId2"/>
              </a:buBlip>
            </a:pPr>
            <a:r>
              <a:rPr lang="en-GB" sz="2900" dirty="0">
                <a:latin typeface="Calibri" pitchFamily="34" charset="0"/>
                <a:ea typeface="Calibri"/>
                <a:cs typeface="Calibri" pitchFamily="34" charset="0"/>
              </a:rPr>
              <a:t>Vaginal sexual intercourse every 2 to 3 days optimises the chance of pregnancy</a:t>
            </a:r>
            <a:r>
              <a:rPr lang="en-GB" sz="2900" dirty="0" smtClean="0">
                <a:latin typeface="Calibri" pitchFamily="34" charset="0"/>
                <a:ea typeface="Calibri"/>
                <a:cs typeface="Calibri" pitchFamily="34" charset="0"/>
              </a:rPr>
              <a:t>.</a:t>
            </a:r>
            <a:endParaRPr lang="en-US" sz="2900" dirty="0">
              <a:latin typeface="Calibri" pitchFamily="34" charset="0"/>
              <a:ea typeface="Calibri"/>
              <a:cs typeface="Calibri" pitchFamily="34" charset="0"/>
            </a:endParaRPr>
          </a:p>
        </p:txBody>
      </p:sp>
      <p:sp>
        <p:nvSpPr>
          <p:cNvPr id="8" name="Cloud 7"/>
          <p:cNvSpPr/>
          <p:nvPr/>
        </p:nvSpPr>
        <p:spPr>
          <a:xfrm>
            <a:off x="6542757" y="620688"/>
            <a:ext cx="2153352"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Why one year ?</a:t>
            </a:r>
            <a:endParaRPr lang="ar-IQ" b="1" dirty="0">
              <a:solidFill>
                <a:schemeClr val="tx1"/>
              </a:solidFill>
            </a:endParaRPr>
          </a:p>
        </p:txBody>
      </p:sp>
    </p:spTree>
    <p:extLst>
      <p:ext uri="{BB962C8B-B14F-4D97-AF65-F5344CB8AC3E}">
        <p14:creationId xmlns:p14="http://schemas.microsoft.com/office/powerpoint/2010/main" val="16126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400" b="1" dirty="0" smtClean="0"/>
              <a:t>30 </a:t>
            </a:r>
            <a:r>
              <a:rPr lang="en-US" sz="2400" b="1" dirty="0"/>
              <a:t>years old </a:t>
            </a:r>
            <a:r>
              <a:rPr lang="en-US" sz="2400" b="1" dirty="0" smtClean="0"/>
              <a:t>woman Para 1, </a:t>
            </a:r>
            <a:r>
              <a:rPr lang="en-US" sz="2400" b="1" u="sng" dirty="0" smtClean="0"/>
              <a:t>previous CS</a:t>
            </a:r>
            <a:r>
              <a:rPr lang="en-US" sz="2400" b="1" dirty="0" smtClean="0"/>
              <a:t>, </a:t>
            </a:r>
            <a:r>
              <a:rPr lang="en-US" sz="2400" b="1" dirty="0"/>
              <a:t>presented to infertility clinic with </a:t>
            </a:r>
            <a:r>
              <a:rPr lang="en-US" sz="2400" b="1" u="sng" dirty="0" smtClean="0"/>
              <a:t>secondary </a:t>
            </a:r>
            <a:r>
              <a:rPr lang="en-US" sz="2400" b="1" u="sng" dirty="0"/>
              <a:t>infertility </a:t>
            </a:r>
            <a:r>
              <a:rPr lang="en-US" sz="2400" b="1" dirty="0"/>
              <a:t>of 3 years duration, she </a:t>
            </a:r>
            <a:r>
              <a:rPr lang="en-US" sz="2400" b="1" dirty="0" smtClean="0"/>
              <a:t>had </a:t>
            </a:r>
            <a:r>
              <a:rPr lang="en-US" sz="2400" b="1" u="sng" dirty="0" smtClean="0"/>
              <a:t>regular MC </a:t>
            </a:r>
            <a:r>
              <a:rPr lang="en-US" sz="2400" b="1" dirty="0"/>
              <a:t>, her partner </a:t>
            </a:r>
            <a:r>
              <a:rPr lang="en-US" sz="2400" b="1" u="sng" dirty="0"/>
              <a:t>SFA was </a:t>
            </a:r>
            <a:r>
              <a:rPr lang="en-US" sz="2400" b="1" u="sng" dirty="0" smtClean="0"/>
              <a:t>normal</a:t>
            </a:r>
            <a:endParaRPr lang="ar-IQ" sz="2400" b="1" u="sng" dirty="0"/>
          </a:p>
        </p:txBody>
      </p:sp>
      <p:sp>
        <p:nvSpPr>
          <p:cNvPr id="6" name="Rectangle 5"/>
          <p:cNvSpPr/>
          <p:nvPr/>
        </p:nvSpPr>
        <p:spPr>
          <a:xfrm>
            <a:off x="107504" y="2420889"/>
            <a:ext cx="3600400" cy="4248472"/>
          </a:xfrm>
          <a:prstGeom prst="rect">
            <a:avLst/>
          </a:prstGeom>
          <a:solidFill>
            <a:schemeClr val="accent2">
              <a:lumMod val="40000"/>
              <a:lumOff val="60000"/>
            </a:schemeClr>
          </a:solidFill>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b="1" dirty="0">
                <a:solidFill>
                  <a:schemeClr val="tx1"/>
                </a:solidFill>
              </a:rPr>
              <a:t>HSG </a:t>
            </a:r>
            <a:r>
              <a:rPr lang="en-US" b="1" dirty="0" smtClean="0">
                <a:solidFill>
                  <a:schemeClr val="tx1"/>
                </a:solidFill>
              </a:rPr>
              <a:t>view</a:t>
            </a:r>
          </a:p>
          <a:p>
            <a:pPr algn="l" rtl="0"/>
            <a:endParaRPr lang="en-US" b="1" dirty="0" smtClean="0">
              <a:solidFill>
                <a:schemeClr val="tx1"/>
              </a:solidFill>
            </a:endParaRPr>
          </a:p>
          <a:p>
            <a:pPr marL="285750" indent="-285750" algn="l" rtl="0">
              <a:buFont typeface="Wingdings" pitchFamily="2" charset="2"/>
              <a:buChar char="v"/>
            </a:pPr>
            <a:r>
              <a:rPr lang="en-US" b="1" dirty="0" smtClean="0">
                <a:solidFill>
                  <a:schemeClr val="tx1"/>
                </a:solidFill>
              </a:rPr>
              <a:t>normal </a:t>
            </a:r>
            <a:r>
              <a:rPr lang="en-US" b="1" dirty="0">
                <a:solidFill>
                  <a:schemeClr val="tx1"/>
                </a:solidFill>
              </a:rPr>
              <a:t>uterine </a:t>
            </a:r>
            <a:r>
              <a:rPr lang="en-US" b="1" dirty="0" smtClean="0">
                <a:solidFill>
                  <a:schemeClr val="tx1"/>
                </a:solidFill>
              </a:rPr>
              <a:t>cavity filling </a:t>
            </a:r>
          </a:p>
          <a:p>
            <a:pPr marL="285750" indent="-285750" algn="l" rtl="0">
              <a:buFont typeface="Wingdings" pitchFamily="2" charset="2"/>
              <a:buChar char="v"/>
            </a:pPr>
            <a:r>
              <a:rPr lang="en-US" b="1" dirty="0" smtClean="0">
                <a:solidFill>
                  <a:schemeClr val="tx1"/>
                </a:solidFill>
              </a:rPr>
              <a:t>but </a:t>
            </a:r>
            <a:r>
              <a:rPr lang="en-US" b="1" dirty="0">
                <a:solidFill>
                  <a:schemeClr val="tx1"/>
                </a:solidFill>
              </a:rPr>
              <a:t>no definite spillage from the tubes &amp; bilateral hydrosalpinx can be seen</a:t>
            </a:r>
            <a:endParaRPr lang="en-US" b="1" dirty="0" smtClean="0">
              <a:solidFill>
                <a:schemeClr val="tx1"/>
              </a:solidFill>
            </a:endParaRPr>
          </a:p>
          <a:p>
            <a:pPr algn="l" rtl="0"/>
            <a:r>
              <a:rPr lang="en-US" b="1" dirty="0" smtClean="0">
                <a:solidFill>
                  <a:schemeClr val="tx1"/>
                </a:solidFill>
              </a:rPr>
              <a:t>  </a:t>
            </a:r>
            <a:endParaRPr lang="ar-IQ" b="1" dirty="0">
              <a:solidFill>
                <a:schemeClr val="tx1"/>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420888"/>
            <a:ext cx="507809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8477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000" b="1" dirty="0" smtClean="0"/>
              <a:t>32 </a:t>
            </a:r>
            <a:r>
              <a:rPr lang="en-US" sz="2000" b="1" dirty="0"/>
              <a:t>years old </a:t>
            </a:r>
            <a:r>
              <a:rPr lang="en-US" sz="2000" b="1" dirty="0" smtClean="0"/>
              <a:t>woman Para 2 VD + Abortion 2 with history of one vigorous curettage 1 year ago , </a:t>
            </a:r>
            <a:r>
              <a:rPr lang="en-US" sz="2000" b="1" dirty="0"/>
              <a:t>presented to infertility clinic with </a:t>
            </a:r>
            <a:r>
              <a:rPr lang="en-US" sz="2000" b="1" u="sng" dirty="0" smtClean="0"/>
              <a:t>secondary </a:t>
            </a:r>
            <a:r>
              <a:rPr lang="en-US" sz="2000" b="1" u="sng" dirty="0"/>
              <a:t>infertility </a:t>
            </a:r>
            <a:r>
              <a:rPr lang="en-US" sz="2000" b="1" dirty="0"/>
              <a:t>of </a:t>
            </a:r>
            <a:r>
              <a:rPr lang="en-US" sz="2000" b="1" dirty="0" smtClean="0"/>
              <a:t>1 </a:t>
            </a:r>
            <a:r>
              <a:rPr lang="en-US" sz="2000" b="1" dirty="0"/>
              <a:t>years duration, she </a:t>
            </a:r>
            <a:r>
              <a:rPr lang="en-US" sz="2000" b="1" dirty="0" smtClean="0"/>
              <a:t>had </a:t>
            </a:r>
            <a:r>
              <a:rPr lang="en-US" sz="2000" b="1" u="sng" dirty="0" smtClean="0"/>
              <a:t>amenorrhoea with slight infrequent VB </a:t>
            </a:r>
            <a:r>
              <a:rPr lang="en-US" sz="2000" b="1" dirty="0" smtClean="0"/>
              <a:t>, </a:t>
            </a:r>
            <a:r>
              <a:rPr lang="en-US" sz="2000" b="1" dirty="0"/>
              <a:t>her partner </a:t>
            </a:r>
            <a:r>
              <a:rPr lang="en-US" sz="2000" b="1" u="sng" dirty="0"/>
              <a:t>SFA was </a:t>
            </a:r>
            <a:r>
              <a:rPr lang="en-US" sz="2000" b="1" u="sng" dirty="0" smtClean="0"/>
              <a:t>normal</a:t>
            </a:r>
            <a:endParaRPr lang="ar-IQ" sz="2000" b="1" u="sng"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8"/>
            <a:ext cx="669674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loud 15"/>
          <p:cNvSpPr/>
          <p:nvPr/>
        </p:nvSpPr>
        <p:spPr>
          <a:xfrm>
            <a:off x="6444208" y="2441969"/>
            <a:ext cx="2520280" cy="1728192"/>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Uterine cause</a:t>
            </a:r>
            <a:endParaRPr lang="ar-IQ" b="1" dirty="0">
              <a:solidFill>
                <a:schemeClr val="tx1"/>
              </a:solidFill>
            </a:endParaRPr>
          </a:p>
        </p:txBody>
      </p:sp>
      <p:sp>
        <p:nvSpPr>
          <p:cNvPr id="3" name="Rectangle 2"/>
          <p:cNvSpPr/>
          <p:nvPr/>
        </p:nvSpPr>
        <p:spPr>
          <a:xfrm>
            <a:off x="107504" y="2420888"/>
            <a:ext cx="2016224" cy="2016224"/>
          </a:xfrm>
          <a:prstGeom prst="rect">
            <a:avLst/>
          </a:prstGeom>
          <a:solidFill>
            <a:schemeClr val="accent2">
              <a:lumMod val="40000"/>
              <a:lumOff val="60000"/>
            </a:schemeClr>
          </a:solidFill>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What's next? </a:t>
            </a:r>
            <a:endParaRPr lang="ar-IQ" b="1" dirty="0">
              <a:solidFill>
                <a:schemeClr val="tx1"/>
              </a:solidFill>
            </a:endParaRPr>
          </a:p>
        </p:txBody>
      </p:sp>
      <p:sp>
        <p:nvSpPr>
          <p:cNvPr id="6" name="Rectangle 5"/>
          <p:cNvSpPr/>
          <p:nvPr/>
        </p:nvSpPr>
        <p:spPr>
          <a:xfrm>
            <a:off x="107504" y="4632055"/>
            <a:ext cx="2016224" cy="2037305"/>
          </a:xfrm>
          <a:prstGeom prst="rect">
            <a:avLst/>
          </a:prstGeom>
          <a:solidFill>
            <a:schemeClr val="accent2">
              <a:lumMod val="40000"/>
              <a:lumOff val="60000"/>
            </a:schemeClr>
          </a:solidFill>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TPT –</a:t>
            </a:r>
          </a:p>
          <a:p>
            <a:pPr algn="ctr"/>
            <a:endParaRPr lang="en-US" b="1" dirty="0" smtClean="0">
              <a:solidFill>
                <a:schemeClr val="tx1"/>
              </a:solidFill>
            </a:endParaRPr>
          </a:p>
          <a:p>
            <a:pPr algn="ctr"/>
            <a:r>
              <a:rPr lang="en-US" b="1" dirty="0" smtClean="0">
                <a:solidFill>
                  <a:schemeClr val="tx1"/>
                </a:solidFill>
              </a:rPr>
              <a:t>HSG  </a:t>
            </a:r>
            <a:endParaRPr lang="ar-IQ" b="1" dirty="0">
              <a:solidFill>
                <a:schemeClr val="tx1"/>
              </a:solidFill>
            </a:endParaRPr>
          </a:p>
        </p:txBody>
      </p:sp>
    </p:spTree>
    <p:extLst>
      <p:ext uri="{BB962C8B-B14F-4D97-AF65-F5344CB8AC3E}">
        <p14:creationId xmlns:p14="http://schemas.microsoft.com/office/powerpoint/2010/main" val="180425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856984" cy="1728192"/>
          </a:xfrm>
          <a:solidFill>
            <a:schemeClr val="accent2">
              <a:lumMod val="60000"/>
              <a:lumOff val="40000"/>
            </a:schemeClr>
          </a:solidFill>
          <a:scene3d>
            <a:camera prst="orthographicFront"/>
            <a:lightRig rig="threePt" dir="t"/>
          </a:scene3d>
          <a:sp3d>
            <a:bevelT/>
          </a:sp3d>
        </p:spPr>
        <p:txBody>
          <a:bodyPr>
            <a:noAutofit/>
          </a:bodyPr>
          <a:lstStyle/>
          <a:p>
            <a:pPr lvl="0" rtl="0">
              <a:lnSpc>
                <a:spcPct val="115000"/>
              </a:lnSpc>
              <a:spcAft>
                <a:spcPts val="1000"/>
              </a:spcAft>
            </a:pPr>
            <a:r>
              <a:rPr lang="en-US" sz="2000" b="1" dirty="0" smtClean="0"/>
              <a:t>32 </a:t>
            </a:r>
            <a:r>
              <a:rPr lang="en-US" sz="2000" b="1" dirty="0"/>
              <a:t>years old </a:t>
            </a:r>
            <a:r>
              <a:rPr lang="en-US" sz="2000" b="1" dirty="0" smtClean="0"/>
              <a:t>woman Para 2 VD + Abortion 2 with history of one vigorous curettage 1 year ago , </a:t>
            </a:r>
            <a:r>
              <a:rPr lang="en-US" sz="2000" b="1" dirty="0"/>
              <a:t>presented to infertility clinic with </a:t>
            </a:r>
            <a:r>
              <a:rPr lang="en-US" sz="2000" b="1" u="sng" dirty="0" smtClean="0"/>
              <a:t>secondary </a:t>
            </a:r>
            <a:r>
              <a:rPr lang="en-US" sz="2000" b="1" u="sng" dirty="0"/>
              <a:t>infertility </a:t>
            </a:r>
            <a:r>
              <a:rPr lang="en-US" sz="2000" b="1" dirty="0"/>
              <a:t>of </a:t>
            </a:r>
            <a:r>
              <a:rPr lang="en-US" sz="2000" b="1" dirty="0" smtClean="0"/>
              <a:t>1 </a:t>
            </a:r>
            <a:r>
              <a:rPr lang="en-US" sz="2000" b="1" dirty="0"/>
              <a:t>years duration, she </a:t>
            </a:r>
            <a:r>
              <a:rPr lang="en-US" sz="2000" b="1" dirty="0" smtClean="0"/>
              <a:t>had </a:t>
            </a:r>
            <a:r>
              <a:rPr lang="en-US" sz="2000" b="1" u="sng" dirty="0" smtClean="0"/>
              <a:t>amenorrhoea with slight infrequent VB </a:t>
            </a:r>
            <a:r>
              <a:rPr lang="en-US" sz="2000" b="1" dirty="0" smtClean="0"/>
              <a:t>, </a:t>
            </a:r>
            <a:r>
              <a:rPr lang="en-US" sz="2000" b="1" dirty="0"/>
              <a:t>her partner </a:t>
            </a:r>
            <a:r>
              <a:rPr lang="en-US" sz="2000" b="1" u="sng" dirty="0"/>
              <a:t>SFA was </a:t>
            </a:r>
            <a:r>
              <a:rPr lang="en-US" sz="2000" b="1" u="sng" dirty="0" smtClean="0"/>
              <a:t>normal</a:t>
            </a:r>
            <a:endParaRPr lang="ar-IQ" sz="2000" b="1" u="sng" dirty="0"/>
          </a:p>
        </p:txBody>
      </p:sp>
      <p:sp>
        <p:nvSpPr>
          <p:cNvPr id="6" name="Rectangle 5"/>
          <p:cNvSpPr/>
          <p:nvPr/>
        </p:nvSpPr>
        <p:spPr>
          <a:xfrm>
            <a:off x="179512" y="2457746"/>
            <a:ext cx="4392488" cy="4174753"/>
          </a:xfrm>
          <a:prstGeom prst="rect">
            <a:avLst/>
          </a:prstGeom>
          <a:solidFill>
            <a:schemeClr val="accent2">
              <a:lumMod val="40000"/>
              <a:lumOff val="60000"/>
            </a:schemeClr>
          </a:solidFill>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sz="2000" b="1" dirty="0" smtClean="0">
                <a:solidFill>
                  <a:schemeClr val="tx1"/>
                </a:solidFill>
              </a:rPr>
              <a:t> interpret data</a:t>
            </a:r>
          </a:p>
          <a:p>
            <a:pPr marL="285750" indent="-285750" algn="ctr" rtl="0">
              <a:buFont typeface="Wingdings" pitchFamily="2" charset="2"/>
              <a:buChar char="§"/>
            </a:pPr>
            <a:endParaRPr lang="en-US" sz="2000" b="1" dirty="0">
              <a:solidFill>
                <a:schemeClr val="tx1"/>
              </a:solidFill>
            </a:endParaRPr>
          </a:p>
          <a:p>
            <a:pPr marL="285750" indent="-285750" algn="l" rtl="0">
              <a:buFont typeface="Wingdings" pitchFamily="2" charset="2"/>
              <a:buChar char="Ø"/>
            </a:pPr>
            <a:r>
              <a:rPr lang="en-US" sz="2000" b="1" dirty="0" smtClean="0">
                <a:solidFill>
                  <a:schemeClr val="tx1"/>
                </a:solidFill>
              </a:rPr>
              <a:t>History of 2</a:t>
            </a:r>
            <a:r>
              <a:rPr lang="en-US" sz="2000" b="1" baseline="30000" dirty="0" smtClean="0">
                <a:solidFill>
                  <a:schemeClr val="tx1"/>
                </a:solidFill>
              </a:rPr>
              <a:t>nd</a:t>
            </a:r>
            <a:r>
              <a:rPr lang="en-US" sz="2000" b="1" dirty="0" smtClean="0">
                <a:solidFill>
                  <a:schemeClr val="tx1"/>
                </a:solidFill>
              </a:rPr>
              <a:t> infertility after vigorous curettage with slight infrequent cycle  is highly suggestive of Asherman syndrome    </a:t>
            </a:r>
            <a:endParaRPr lang="ar-IQ" sz="2000" b="1" dirty="0">
              <a:solidFill>
                <a:schemeClr val="tx1"/>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57746"/>
            <a:ext cx="4104382" cy="417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5923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036496" cy="792088"/>
          </a:xfrm>
          <a:solidFill>
            <a:schemeClr val="accent2">
              <a:lumMod val="60000"/>
              <a:lumOff val="40000"/>
            </a:schemeClr>
          </a:solidFill>
          <a:scene3d>
            <a:camera prst="orthographicFront"/>
            <a:lightRig rig="threePt" dir="t"/>
          </a:scene3d>
          <a:sp3d>
            <a:bevelT/>
          </a:sp3d>
        </p:spPr>
        <p:txBody>
          <a:bodyPr>
            <a:normAutofit/>
          </a:bodyPr>
          <a:lstStyle/>
          <a:p>
            <a:r>
              <a:rPr lang="en-US" sz="2400" b="1" dirty="0" smtClean="0"/>
              <a:t>Cases based discussion according to the cause of infertility </a:t>
            </a:r>
            <a:endParaRPr lang="ar-IQ" sz="2400" b="1" dirty="0"/>
          </a:p>
        </p:txBody>
      </p:sp>
      <p:sp>
        <p:nvSpPr>
          <p:cNvPr id="3" name="Content Placeholder 2"/>
          <p:cNvSpPr>
            <a:spLocks noGrp="1"/>
          </p:cNvSpPr>
          <p:nvPr>
            <p:ph idx="1"/>
          </p:nvPr>
        </p:nvSpPr>
        <p:spPr>
          <a:xfrm>
            <a:off x="107504" y="1438807"/>
            <a:ext cx="8928992" cy="5305776"/>
          </a:xfrm>
          <a:solidFill>
            <a:schemeClr val="accent2">
              <a:lumMod val="20000"/>
              <a:lumOff val="80000"/>
            </a:schemeClr>
          </a:solidFill>
          <a:scene3d>
            <a:camera prst="orthographicFront"/>
            <a:lightRig rig="threePt" dir="t"/>
          </a:scene3d>
          <a:sp3d>
            <a:bevelT/>
          </a:sp3d>
        </p:spPr>
        <p:txBody>
          <a:bodyPr>
            <a:normAutofit/>
          </a:bodyPr>
          <a:lstStyle/>
          <a:p>
            <a:pPr marL="109728" indent="0" algn="l" rtl="0">
              <a:buNone/>
            </a:pPr>
            <a:r>
              <a:rPr lang="en-US" sz="1600" dirty="0"/>
              <a:t>	</a:t>
            </a:r>
            <a:endParaRPr lang="en-US" sz="1600" dirty="0" smtClean="0"/>
          </a:p>
          <a:p>
            <a:pPr marL="109728" indent="0" algn="l" rtl="0">
              <a:lnSpc>
                <a:spcPct val="115000"/>
              </a:lnSpc>
              <a:spcAft>
                <a:spcPts val="1000"/>
              </a:spcAft>
              <a:buNone/>
            </a:pPr>
            <a:endParaRPr lang="ar-IQ" sz="1600" dirty="0"/>
          </a:p>
        </p:txBody>
      </p:sp>
      <p:sp>
        <p:nvSpPr>
          <p:cNvPr id="4" name="Isosceles Triangle 3"/>
          <p:cNvSpPr/>
          <p:nvPr/>
        </p:nvSpPr>
        <p:spPr>
          <a:xfrm>
            <a:off x="1547664" y="2564904"/>
            <a:ext cx="6120680" cy="3096344"/>
          </a:xfrm>
          <a:prstGeom prst="triangle">
            <a:avLst/>
          </a:prstGeom>
          <a:solidFill>
            <a:schemeClr val="accent2">
              <a:lumMod val="40000"/>
              <a:lumOff val="60000"/>
            </a:schemeClr>
          </a:solidFill>
          <a:ln>
            <a:solidFill>
              <a:schemeClr val="accent2"/>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Both male &amp; female </a:t>
            </a:r>
          </a:p>
          <a:p>
            <a:pPr algn="ctr"/>
            <a:r>
              <a:rPr lang="en-US" b="1" dirty="0" smtClean="0">
                <a:solidFill>
                  <a:schemeClr val="tx1"/>
                </a:solidFill>
              </a:rPr>
              <a:t>&amp;</a:t>
            </a:r>
          </a:p>
          <a:p>
            <a:pPr algn="ctr"/>
            <a:r>
              <a:rPr lang="en-US" b="1" dirty="0" smtClean="0">
                <a:solidFill>
                  <a:schemeClr val="tx1"/>
                </a:solidFill>
              </a:rPr>
              <a:t>Unexplained infertility</a:t>
            </a:r>
          </a:p>
          <a:p>
            <a:pPr algn="ctr"/>
            <a:endParaRPr lang="en-US" b="1" dirty="0">
              <a:solidFill>
                <a:schemeClr val="tx1"/>
              </a:solidFill>
            </a:endParaRPr>
          </a:p>
          <a:p>
            <a:pPr algn="ctr"/>
            <a:r>
              <a:rPr lang="en-US" b="1" dirty="0" smtClean="0">
                <a:solidFill>
                  <a:schemeClr val="tx1"/>
                </a:solidFill>
              </a:rPr>
              <a:t> </a:t>
            </a:r>
            <a:endParaRPr lang="ar-IQ" b="1" dirty="0">
              <a:solidFill>
                <a:schemeClr val="tx1"/>
              </a:solidFill>
            </a:endParaRPr>
          </a:p>
        </p:txBody>
      </p:sp>
      <p:sp>
        <p:nvSpPr>
          <p:cNvPr id="5" name="TextBox 4"/>
          <p:cNvSpPr txBox="1"/>
          <p:nvPr/>
        </p:nvSpPr>
        <p:spPr>
          <a:xfrm>
            <a:off x="998342" y="3501008"/>
            <a:ext cx="1986442" cy="369332"/>
          </a:xfrm>
          <a:prstGeom prst="rect">
            <a:avLst/>
          </a:prstGeom>
          <a:noFill/>
        </p:spPr>
        <p:txBody>
          <a:bodyPr wrap="none" rtlCol="1">
            <a:spAutoFit/>
          </a:bodyPr>
          <a:lstStyle/>
          <a:p>
            <a:r>
              <a:rPr lang="en-US" b="1" dirty="0" smtClean="0"/>
              <a:t>Ovarian causes</a:t>
            </a:r>
            <a:endParaRPr lang="ar-IQ" b="1" dirty="0"/>
          </a:p>
        </p:txBody>
      </p:sp>
      <p:sp>
        <p:nvSpPr>
          <p:cNvPr id="6" name="TextBox 5"/>
          <p:cNvSpPr txBox="1"/>
          <p:nvPr/>
        </p:nvSpPr>
        <p:spPr>
          <a:xfrm>
            <a:off x="5759266" y="3429000"/>
            <a:ext cx="3039615" cy="369332"/>
          </a:xfrm>
          <a:prstGeom prst="rect">
            <a:avLst/>
          </a:prstGeom>
          <a:noFill/>
        </p:spPr>
        <p:txBody>
          <a:bodyPr wrap="none" rtlCol="1">
            <a:spAutoFit/>
          </a:bodyPr>
          <a:lstStyle/>
          <a:p>
            <a:r>
              <a:rPr lang="en-US" b="1" dirty="0" smtClean="0"/>
              <a:t>  Tubal &amp; Uterine causes</a:t>
            </a:r>
            <a:endParaRPr lang="ar-IQ" b="1" dirty="0"/>
          </a:p>
        </p:txBody>
      </p:sp>
      <p:sp>
        <p:nvSpPr>
          <p:cNvPr id="13" name="TextBox 12"/>
          <p:cNvSpPr txBox="1"/>
          <p:nvPr/>
        </p:nvSpPr>
        <p:spPr>
          <a:xfrm>
            <a:off x="4032425" y="6021288"/>
            <a:ext cx="1495922" cy="369332"/>
          </a:xfrm>
          <a:prstGeom prst="rect">
            <a:avLst/>
          </a:prstGeom>
          <a:noFill/>
        </p:spPr>
        <p:txBody>
          <a:bodyPr wrap="none" rtlCol="1">
            <a:spAutoFit/>
          </a:bodyPr>
          <a:lstStyle/>
          <a:p>
            <a:r>
              <a:rPr lang="en-US" b="1" dirty="0" smtClean="0"/>
              <a:t>Male cause</a:t>
            </a:r>
            <a:endParaRPr lang="ar-IQ" b="1" dirty="0"/>
          </a:p>
        </p:txBody>
      </p:sp>
      <p:pic>
        <p:nvPicPr>
          <p:cNvPr id="2050" name="Picture 2" descr="Free Remember Cliparts, Download Free Remember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96752"/>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Cloud 9"/>
          <p:cNvSpPr/>
          <p:nvPr/>
        </p:nvSpPr>
        <p:spPr>
          <a:xfrm>
            <a:off x="3556250" y="5629890"/>
            <a:ext cx="2448272" cy="1152128"/>
          </a:xfrm>
          <a:prstGeom prst="cloud">
            <a:avLst/>
          </a:prstGeom>
          <a:noFill/>
          <a:ln w="38100">
            <a:solidFill>
              <a:srgbClr val="FF0000"/>
            </a:solidFill>
          </a:ln>
          <a:effectLst>
            <a:glow rad="1397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38678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681" y="1412776"/>
            <a:ext cx="8373616" cy="5161760"/>
          </a:xfrm>
          <a:solidFill>
            <a:schemeClr val="accent2">
              <a:lumMod val="20000"/>
              <a:lumOff val="80000"/>
            </a:schemeClr>
          </a:solidFill>
          <a:scene3d>
            <a:camera prst="orthographicFront"/>
            <a:lightRig rig="threePt" dir="t"/>
          </a:scene3d>
          <a:sp3d>
            <a:bevelT/>
          </a:sp3d>
        </p:spPr>
        <p:txBody>
          <a:bodyPr>
            <a:normAutofit fontScale="70000" lnSpcReduction="20000"/>
          </a:bodyPr>
          <a:lstStyle/>
          <a:p>
            <a:pPr marL="109728" indent="0" algn="l" rtl="0">
              <a:buNone/>
            </a:pPr>
            <a:r>
              <a:rPr lang="en-US" dirty="0" smtClean="0"/>
              <a:t> </a:t>
            </a:r>
          </a:p>
          <a:p>
            <a:pPr algn="l" rtl="0">
              <a:buFont typeface="Wingdings" pitchFamily="2" charset="2"/>
              <a:buChar char="q"/>
            </a:pPr>
            <a:r>
              <a:rPr lang="en-US" dirty="0" smtClean="0"/>
              <a:t>The </a:t>
            </a:r>
            <a:r>
              <a:rPr lang="en-US" dirty="0"/>
              <a:t>causes of male infertility can be divided into four main areas </a:t>
            </a:r>
            <a:r>
              <a:rPr lang="en-US" dirty="0" smtClean="0"/>
              <a:t>:</a:t>
            </a:r>
            <a:endParaRPr lang="en-US" dirty="0"/>
          </a:p>
          <a:p>
            <a:pPr marL="624078" indent="-514350" algn="l" rtl="0">
              <a:buFont typeface="+mj-lt"/>
              <a:buAutoNum type="arabicPeriod"/>
            </a:pPr>
            <a:endParaRPr lang="en-US" dirty="0"/>
          </a:p>
          <a:p>
            <a:pPr marL="624078" indent="-514350" algn="l" rtl="0">
              <a:buFont typeface="+mj-lt"/>
              <a:buAutoNum type="arabicPeriod"/>
            </a:pPr>
            <a:r>
              <a:rPr lang="en-US" dirty="0" smtClean="0"/>
              <a:t>Endocrine </a:t>
            </a:r>
            <a:r>
              <a:rPr lang="en-US" dirty="0"/>
              <a:t>and systemic disorders (usually related to secondary </a:t>
            </a:r>
            <a:r>
              <a:rPr lang="en-US" dirty="0" smtClean="0"/>
              <a:t>[Hypogonadotropic] </a:t>
            </a:r>
            <a:r>
              <a:rPr lang="en-US" dirty="0"/>
              <a:t>hypogonadism) – 2 </a:t>
            </a:r>
            <a:r>
              <a:rPr lang="en-US" dirty="0" smtClean="0"/>
              <a:t>-  5%.</a:t>
            </a:r>
            <a:endParaRPr lang="en-US" dirty="0"/>
          </a:p>
          <a:p>
            <a:pPr marL="624078" indent="-514350" algn="l" rtl="0">
              <a:buFont typeface="+mj-lt"/>
              <a:buAutoNum type="arabicPeriod"/>
            </a:pPr>
            <a:endParaRPr lang="en-US" dirty="0"/>
          </a:p>
          <a:p>
            <a:pPr marL="624078" indent="-514350" algn="l" rtl="0">
              <a:buFont typeface="+mj-lt"/>
              <a:buAutoNum type="arabicPeriod"/>
            </a:pPr>
            <a:r>
              <a:rPr lang="en-US" dirty="0" smtClean="0"/>
              <a:t>Primary </a:t>
            </a:r>
            <a:r>
              <a:rPr lang="en-US" dirty="0"/>
              <a:t>testicular defects in spermatogenesis – 65 -</a:t>
            </a:r>
            <a:r>
              <a:rPr lang="en-US" dirty="0" smtClean="0"/>
              <a:t>80 % (of </a:t>
            </a:r>
            <a:r>
              <a:rPr lang="en-US" dirty="0"/>
              <a:t>which the majority have idiopathic dysspermatogenesis, an isolated defect in spermatogenesis without an identifiable cause).</a:t>
            </a:r>
          </a:p>
          <a:p>
            <a:pPr marL="624078" indent="-514350" algn="l" rtl="0">
              <a:buFont typeface="+mj-lt"/>
              <a:buAutoNum type="arabicPeriod"/>
            </a:pPr>
            <a:endParaRPr lang="en-US" dirty="0"/>
          </a:p>
          <a:p>
            <a:pPr marL="624078" indent="-514350" algn="l" rtl="0">
              <a:buFont typeface="+mj-lt"/>
              <a:buAutoNum type="arabicPeriod"/>
            </a:pPr>
            <a:r>
              <a:rPr lang="en-US" dirty="0" smtClean="0"/>
              <a:t>Sperm </a:t>
            </a:r>
            <a:r>
              <a:rPr lang="en-US" dirty="0"/>
              <a:t>transport disorders – </a:t>
            </a:r>
            <a:r>
              <a:rPr lang="en-US" dirty="0" smtClean="0"/>
              <a:t>5%.</a:t>
            </a:r>
            <a:endParaRPr lang="en-US" dirty="0"/>
          </a:p>
          <a:p>
            <a:pPr marL="624078" indent="-514350" algn="l" rtl="0">
              <a:buFont typeface="+mj-lt"/>
              <a:buAutoNum type="arabicPeriod"/>
            </a:pPr>
            <a:endParaRPr lang="en-US" dirty="0"/>
          </a:p>
          <a:p>
            <a:pPr marL="624078" indent="-514350" algn="l" rtl="0">
              <a:buFont typeface="+mj-lt"/>
              <a:buAutoNum type="arabicPeriod"/>
            </a:pPr>
            <a:r>
              <a:rPr lang="en-US" dirty="0" smtClean="0"/>
              <a:t>Idiopathic </a:t>
            </a:r>
            <a:r>
              <a:rPr lang="en-US" dirty="0"/>
              <a:t>male infertility – 10 </a:t>
            </a:r>
            <a:r>
              <a:rPr lang="en-US" dirty="0" smtClean="0"/>
              <a:t>- 20 </a:t>
            </a:r>
            <a:r>
              <a:rPr lang="en-US" dirty="0"/>
              <a:t>%</a:t>
            </a:r>
            <a:r>
              <a:rPr lang="en-US" dirty="0" smtClean="0"/>
              <a:t>. </a:t>
            </a:r>
            <a:r>
              <a:rPr lang="en-US" dirty="0"/>
              <a:t>Idiopathic male infertility </a:t>
            </a:r>
            <a:endParaRPr lang="en-US" dirty="0" smtClean="0"/>
          </a:p>
          <a:p>
            <a:pPr algn="l" rtl="0">
              <a:buFont typeface="Wingdings" pitchFamily="2" charset="2"/>
              <a:buChar char="Ø"/>
            </a:pPr>
            <a:endParaRPr lang="en-US" dirty="0"/>
          </a:p>
          <a:p>
            <a:pPr algn="l" rtl="0">
              <a:buFont typeface="Wingdings" pitchFamily="2" charset="2"/>
              <a:buChar char="Ø"/>
            </a:pPr>
            <a:r>
              <a:rPr lang="en-US" dirty="0" smtClean="0"/>
              <a:t>should </a:t>
            </a:r>
            <a:r>
              <a:rPr lang="en-US" dirty="0"/>
              <a:t>be distinguished from idiopathic dysspermatogenesis. Idiopathic male infertility describes an infertile man with a normal semen analysis and no apparent cause for infertility, whereas infertile men with idiopathic dysspermatogenesis have abnormal semen analyses.</a:t>
            </a:r>
            <a:endParaRPr lang="ar-IQ" dirty="0"/>
          </a:p>
        </p:txBody>
      </p:sp>
      <p:sp>
        <p:nvSpPr>
          <p:cNvPr id="4" name="Title 1"/>
          <p:cNvSpPr txBox="1">
            <a:spLocks/>
          </p:cNvSpPr>
          <p:nvPr/>
        </p:nvSpPr>
        <p:spPr>
          <a:xfrm>
            <a:off x="467544" y="620688"/>
            <a:ext cx="4690864" cy="648072"/>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Male </a:t>
            </a:r>
            <a:r>
              <a:rPr lang="en-US" sz="2800" b="1" dirty="0"/>
              <a:t>subfertility</a:t>
            </a:r>
            <a:endParaRPr lang="ar-IQ" sz="2800" b="1" dirty="0"/>
          </a:p>
        </p:txBody>
      </p:sp>
    </p:spTree>
    <p:extLst>
      <p:ext uri="{BB962C8B-B14F-4D97-AF65-F5344CB8AC3E}">
        <p14:creationId xmlns:p14="http://schemas.microsoft.com/office/powerpoint/2010/main" val="17812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6647"/>
            <a:ext cx="4618856"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Investigations</a:t>
            </a:r>
            <a:endParaRPr lang="ar-IQ" sz="2800" b="1" dirty="0"/>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marL="624078" indent="-514350" algn="l" rtl="0">
              <a:buFont typeface="+mj-lt"/>
              <a:buAutoNum type="arabicPeriod"/>
            </a:pPr>
            <a:endParaRPr lang="en-US" sz="1800" dirty="0" smtClean="0"/>
          </a:p>
          <a:p>
            <a:pPr marL="624078" indent="-514350" algn="l" rtl="0">
              <a:buFont typeface="+mj-lt"/>
              <a:buAutoNum type="arabicPeriod"/>
            </a:pPr>
            <a:endParaRPr lang="en-US" sz="1800" dirty="0"/>
          </a:p>
          <a:p>
            <a:pPr marL="566928" indent="-457200" algn="l" rtl="0">
              <a:buFont typeface="+mj-lt"/>
              <a:buAutoNum type="arabicPeriod"/>
            </a:pPr>
            <a:r>
              <a:rPr lang="en-US" sz="1800" dirty="0" smtClean="0"/>
              <a:t> SFA</a:t>
            </a:r>
          </a:p>
          <a:p>
            <a:pPr marL="566928" indent="-457200" algn="l" rtl="0">
              <a:buFont typeface="+mj-lt"/>
              <a:buAutoNum type="arabicPeriod"/>
            </a:pPr>
            <a:r>
              <a:rPr lang="en-US" sz="1800" dirty="0" smtClean="0"/>
              <a:t>Hormonal assay ( FSH,LH , S. testosterone &amp;S.prolactine)  is indicated in the cases of  </a:t>
            </a:r>
            <a:r>
              <a:rPr lang="en-US" sz="1800" dirty="0"/>
              <a:t>very low sperm count </a:t>
            </a:r>
            <a:r>
              <a:rPr lang="en-US" sz="1800" dirty="0" smtClean="0"/>
              <a:t>or azoospermia</a:t>
            </a:r>
          </a:p>
          <a:p>
            <a:pPr marL="566928" indent="-457200" algn="l" rtl="0">
              <a:buFont typeface="+mj-lt"/>
              <a:buAutoNum type="arabicPeriod"/>
            </a:pPr>
            <a:r>
              <a:rPr lang="en-US" sz="1800" dirty="0"/>
              <a:t>Scrotal and transrectal </a:t>
            </a:r>
            <a:r>
              <a:rPr lang="en-US" sz="1800" dirty="0" smtClean="0"/>
              <a:t>ultrasound &amp; Imaging </a:t>
            </a:r>
            <a:r>
              <a:rPr lang="en-US" sz="1800" dirty="0"/>
              <a:t>of accessory glands and ducts </a:t>
            </a:r>
            <a:endParaRPr lang="en-US" sz="1800" dirty="0" smtClean="0"/>
          </a:p>
          <a:p>
            <a:pPr marL="566928" indent="-457200" algn="l" rtl="0">
              <a:buFont typeface="+mj-lt"/>
              <a:buAutoNum type="arabicPeriod"/>
            </a:pPr>
            <a:r>
              <a:rPr lang="en-US" sz="1800" dirty="0" smtClean="0"/>
              <a:t>Testicular biopsy ?????</a:t>
            </a:r>
          </a:p>
          <a:p>
            <a:pPr marL="566928" indent="-457200" algn="l" rtl="0">
              <a:buFont typeface="+mj-lt"/>
              <a:buAutoNum type="arabicPeriod"/>
            </a:pPr>
            <a:r>
              <a:rPr lang="en-US" sz="1800" dirty="0"/>
              <a:t>Less evidence-based tests include measuring deoxyribonucleic acid (DNA) fragmentation levels in </a:t>
            </a:r>
            <a:r>
              <a:rPr lang="en-US" sz="1800" dirty="0" smtClean="0"/>
              <a:t>the sperm</a:t>
            </a:r>
            <a:r>
              <a:rPr lang="en-US" sz="1800" dirty="0"/>
              <a:t>.</a:t>
            </a:r>
            <a:endParaRPr lang="en-US" sz="1800" dirty="0" smtClean="0"/>
          </a:p>
          <a:p>
            <a:pPr marL="566928" indent="-457200" algn="l" rtl="0">
              <a:buFont typeface="+mj-lt"/>
              <a:buAutoNum type="arabicPeriod"/>
            </a:pPr>
            <a:r>
              <a:rPr lang="en-US" sz="1800" dirty="0" smtClean="0"/>
              <a:t>Genetic study : in azoospermia mainly</a:t>
            </a:r>
          </a:p>
          <a:p>
            <a:pPr algn="l" rtl="0">
              <a:buFont typeface="Courier New" pitchFamily="49" charset="0"/>
              <a:buChar char="o"/>
            </a:pPr>
            <a:r>
              <a:rPr lang="en-US" sz="1800" dirty="0"/>
              <a:t>karyotype </a:t>
            </a:r>
          </a:p>
          <a:p>
            <a:pPr algn="l" rtl="0">
              <a:buFont typeface="Courier New" pitchFamily="49" charset="0"/>
              <a:buChar char="o"/>
            </a:pPr>
            <a:r>
              <a:rPr lang="en-US" sz="1800" dirty="0" smtClean="0"/>
              <a:t> </a:t>
            </a:r>
            <a:r>
              <a:rPr lang="en-US" sz="1800" dirty="0"/>
              <a:t>cystic fibrosis screen</a:t>
            </a:r>
            <a:r>
              <a:rPr lang="en-US" sz="1800" dirty="0" smtClean="0"/>
              <a:t>.</a:t>
            </a:r>
          </a:p>
          <a:p>
            <a:pPr algn="l" rtl="0">
              <a:buFont typeface="Courier New" pitchFamily="49" charset="0"/>
              <a:buChar char="o"/>
            </a:pPr>
            <a:r>
              <a:rPr lang="en-US" sz="1800" dirty="0"/>
              <a:t>Microdeletions of the AZFa and AZFb regions of the Y chromosome are not tested for </a:t>
            </a:r>
            <a:r>
              <a:rPr lang="en-US" sz="1800" dirty="0" smtClean="0"/>
              <a:t>routinely, because </a:t>
            </a:r>
            <a:r>
              <a:rPr lang="en-US" sz="1800" dirty="0"/>
              <a:t>they are not ameliorable to treatment. However, they carry a poor prognosis for surgical </a:t>
            </a:r>
            <a:r>
              <a:rPr lang="en-US" sz="1800" dirty="0" smtClean="0"/>
              <a:t>sperm retrieval </a:t>
            </a:r>
            <a:r>
              <a:rPr lang="en-US" sz="1800" dirty="0"/>
              <a:t>procedures and may be tested for in this context in the presence of azoospermia. </a:t>
            </a:r>
            <a:endParaRPr lang="ar-IQ" sz="1800" dirty="0"/>
          </a:p>
        </p:txBody>
      </p:sp>
      <p:sp>
        <p:nvSpPr>
          <p:cNvPr id="4" name="Title 1"/>
          <p:cNvSpPr txBox="1">
            <a:spLocks/>
          </p:cNvSpPr>
          <p:nvPr/>
        </p:nvSpPr>
        <p:spPr>
          <a:xfrm>
            <a:off x="3981377" y="959998"/>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Male  </a:t>
            </a:r>
            <a:r>
              <a:rPr lang="en-US" sz="2800" b="1" dirty="0"/>
              <a:t>investigations</a:t>
            </a:r>
            <a:endParaRPr lang="ar-IQ" sz="2800" b="1" dirty="0"/>
          </a:p>
        </p:txBody>
      </p:sp>
    </p:spTree>
    <p:extLst>
      <p:ext uri="{BB962C8B-B14F-4D97-AF65-F5344CB8AC3E}">
        <p14:creationId xmlns:p14="http://schemas.microsoft.com/office/powerpoint/2010/main" val="211385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4690864" cy="648072"/>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340768"/>
            <a:ext cx="8435280" cy="5040560"/>
          </a:xfrm>
          <a:solidFill>
            <a:schemeClr val="accent2">
              <a:lumMod val="20000"/>
              <a:lumOff val="80000"/>
            </a:schemeClr>
          </a:solidFill>
          <a:scene3d>
            <a:camera prst="orthographicFront"/>
            <a:lightRig rig="threePt" dir="t"/>
          </a:scene3d>
          <a:sp3d>
            <a:bevelT/>
          </a:sp3d>
        </p:spPr>
        <p:txBody>
          <a:bodyPr>
            <a:noAutofit/>
          </a:bodyPr>
          <a:lstStyle/>
          <a:p>
            <a:pPr marL="109728" indent="0" algn="l" rtl="0">
              <a:buNone/>
            </a:pPr>
            <a:endParaRPr lang="en-US" sz="2000" dirty="0"/>
          </a:p>
          <a:p>
            <a:pPr algn="l" rtl="0">
              <a:buFont typeface="Wingdings" pitchFamily="2" charset="2"/>
              <a:buChar char="q"/>
            </a:pPr>
            <a:r>
              <a:rPr lang="en-US" sz="2000" dirty="0" smtClean="0"/>
              <a:t>The </a:t>
            </a:r>
            <a:r>
              <a:rPr lang="en-US" sz="2000" dirty="0"/>
              <a:t>only routine investigation on the male </a:t>
            </a:r>
            <a:r>
              <a:rPr lang="en-US" sz="2000" dirty="0" smtClean="0"/>
              <a:t>side</a:t>
            </a:r>
          </a:p>
          <a:p>
            <a:pPr marL="109728" indent="0" algn="l" rtl="0">
              <a:buNone/>
            </a:pPr>
            <a:endParaRPr lang="en-US" sz="2000" dirty="0" smtClean="0"/>
          </a:p>
          <a:p>
            <a:pPr algn="l" rtl="0">
              <a:buFont typeface="Wingdings" pitchFamily="2" charset="2"/>
              <a:buChar char="q"/>
            </a:pPr>
            <a:r>
              <a:rPr lang="en-US" sz="2000" dirty="0"/>
              <a:t>Most </a:t>
            </a:r>
            <a:r>
              <a:rPr lang="en-US" sz="2000" dirty="0" smtClean="0"/>
              <a:t>centers recommend between </a:t>
            </a:r>
            <a:r>
              <a:rPr lang="en-US" sz="2000" dirty="0"/>
              <a:t>a </a:t>
            </a:r>
            <a:r>
              <a:rPr lang="en-US" sz="2000" dirty="0" smtClean="0"/>
              <a:t>2-4 ( up to 7 days)day </a:t>
            </a:r>
            <a:r>
              <a:rPr lang="en-US" sz="2000" dirty="0"/>
              <a:t>abstinence from ejaculation before providing the semen </a:t>
            </a:r>
            <a:r>
              <a:rPr lang="en-US" sz="2000" dirty="0" smtClean="0"/>
              <a:t>sample.</a:t>
            </a:r>
          </a:p>
          <a:p>
            <a:pPr marL="109728" indent="0" algn="l" rtl="0">
              <a:buNone/>
            </a:pPr>
            <a:endParaRPr lang="en-US" sz="2000" dirty="0" smtClean="0"/>
          </a:p>
          <a:p>
            <a:pPr algn="l" rtl="0">
              <a:buFont typeface="Wingdings" pitchFamily="2" charset="2"/>
              <a:buChar char="q"/>
            </a:pPr>
            <a:r>
              <a:rPr lang="en-US" sz="2000" dirty="0"/>
              <a:t> If possible, the patient should collect the sample by masturbation at the doctor's office. If not possible, then the sample may be collected at home and delivered to the laboratory within an hour of collection.</a:t>
            </a:r>
            <a:endParaRPr lang="en-US" sz="2000" dirty="0" smtClean="0"/>
          </a:p>
          <a:p>
            <a:pPr marL="109728" indent="0" algn="l" rtl="0">
              <a:buNone/>
            </a:pPr>
            <a:endParaRPr lang="en-US" sz="2000" dirty="0" smtClean="0"/>
          </a:p>
          <a:p>
            <a:pPr algn="l" rtl="0">
              <a:buFont typeface="Wingdings" pitchFamily="2" charset="2"/>
              <a:buChar char="q"/>
            </a:pPr>
            <a:r>
              <a:rPr lang="en-US" sz="2000" dirty="0"/>
              <a:t>If the initial SFA is abnormal it </a:t>
            </a:r>
            <a:r>
              <a:rPr lang="en-US" sz="2000" dirty="0" smtClean="0"/>
              <a:t>should be </a:t>
            </a:r>
            <a:r>
              <a:rPr lang="en-US" sz="2000" dirty="0"/>
              <a:t>repeated 3 months later, to allow adequate time for spermatogenesis, because occasionally </a:t>
            </a:r>
            <a:r>
              <a:rPr lang="en-US" sz="2000" dirty="0" smtClean="0"/>
              <a:t>an abnormal </a:t>
            </a:r>
            <a:r>
              <a:rPr lang="en-US" sz="2000" dirty="0"/>
              <a:t>SFA will result from insults such as viral infections</a:t>
            </a:r>
            <a:r>
              <a:rPr lang="en-US" sz="2000" dirty="0" smtClean="0"/>
              <a:t>.</a:t>
            </a:r>
          </a:p>
          <a:p>
            <a:pPr marL="109728" indent="0" algn="l" rtl="0">
              <a:buNone/>
            </a:pPr>
            <a:endParaRPr lang="en-US" sz="2000" dirty="0" smtClean="0"/>
          </a:p>
        </p:txBody>
      </p:sp>
      <p:sp>
        <p:nvSpPr>
          <p:cNvPr id="4" name="Title 1"/>
          <p:cNvSpPr txBox="1">
            <a:spLocks/>
          </p:cNvSpPr>
          <p:nvPr/>
        </p:nvSpPr>
        <p:spPr>
          <a:xfrm>
            <a:off x="3996928" y="764705"/>
            <a:ext cx="4896544" cy="720080"/>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fontScale="85000" lnSpcReduction="10000"/>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a:t>
            </a:r>
            <a:r>
              <a:rPr lang="en-US" sz="2800" b="1" dirty="0">
                <a:solidFill>
                  <a:prstClr val="black"/>
                </a:solidFill>
                <a:latin typeface="Georgia"/>
                <a:ea typeface="+mn-ea"/>
                <a:cs typeface="+mn-cs"/>
              </a:rPr>
              <a:t>Seminal Fluid Analysis ( </a:t>
            </a:r>
            <a:r>
              <a:rPr lang="en-US" sz="2800" b="1" dirty="0" smtClean="0">
                <a:solidFill>
                  <a:srgbClr val="FF0000"/>
                </a:solidFill>
              </a:rPr>
              <a:t>SFA</a:t>
            </a:r>
            <a:r>
              <a:rPr lang="en-US" sz="2800" b="1" dirty="0" smtClean="0"/>
              <a:t>)</a:t>
            </a:r>
            <a:endParaRPr lang="ar-IQ" sz="2800" b="1" dirty="0"/>
          </a:p>
        </p:txBody>
      </p:sp>
    </p:spTree>
    <p:extLst>
      <p:ext uri="{BB962C8B-B14F-4D97-AF65-F5344CB8AC3E}">
        <p14:creationId xmlns:p14="http://schemas.microsoft.com/office/powerpoint/2010/main" val="7728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Wingdings" pitchFamily="2" charset="2"/>
              <a:buChar char="Ø"/>
            </a:pPr>
            <a:endParaRPr lang="en-US" sz="2000" dirty="0"/>
          </a:p>
          <a:p>
            <a:pPr algn="l" rtl="0">
              <a:buFont typeface="Wingdings" pitchFamily="2" charset="2"/>
              <a:buChar char="Ø"/>
            </a:pPr>
            <a:r>
              <a:rPr lang="en-US" sz="2000" dirty="0" smtClean="0"/>
              <a:t>Semen </a:t>
            </a:r>
            <a:r>
              <a:rPr lang="en-US" sz="2000" dirty="0"/>
              <a:t>analysis is the key laboratory assessment of the male partner of an infertile couple. </a:t>
            </a:r>
            <a:endParaRPr lang="en-US" sz="2000" dirty="0" smtClean="0"/>
          </a:p>
          <a:p>
            <a:pPr algn="l" rtl="0">
              <a:buFont typeface="Wingdings" pitchFamily="2" charset="2"/>
              <a:buChar char="Ø"/>
            </a:pPr>
            <a:r>
              <a:rPr lang="en-US" sz="2000" dirty="0" smtClean="0"/>
              <a:t>The </a:t>
            </a:r>
            <a:r>
              <a:rPr lang="en-US" sz="2000" dirty="0"/>
              <a:t>standard semen analysis consists of the following:</a:t>
            </a:r>
          </a:p>
          <a:p>
            <a:pPr algn="l" rtl="0">
              <a:buFont typeface="Wingdings" pitchFamily="2" charset="2"/>
              <a:buChar char="Ø"/>
            </a:pPr>
            <a:endParaRPr lang="en-US" sz="2000" dirty="0"/>
          </a:p>
          <a:p>
            <a:pPr marL="566928" indent="-457200" algn="l" rtl="0">
              <a:buFont typeface="+mj-lt"/>
              <a:buAutoNum type="arabicPeriod"/>
            </a:pPr>
            <a:r>
              <a:rPr lang="en-US" sz="2000" dirty="0" smtClean="0"/>
              <a:t>Semen </a:t>
            </a:r>
            <a:r>
              <a:rPr lang="en-US" sz="2000" dirty="0"/>
              <a:t>volume and </a:t>
            </a:r>
            <a:r>
              <a:rPr lang="en-US" sz="2000" dirty="0" smtClean="0"/>
              <a:t>pH</a:t>
            </a:r>
          </a:p>
          <a:p>
            <a:pPr marL="566928" indent="-457200" algn="l" rtl="0">
              <a:buFont typeface="+mj-lt"/>
              <a:buAutoNum type="arabicPeriod"/>
            </a:pPr>
            <a:r>
              <a:rPr lang="en-US" sz="2000" dirty="0" smtClean="0"/>
              <a:t>Microscopy for:</a:t>
            </a:r>
          </a:p>
          <a:p>
            <a:pPr algn="l" rtl="0">
              <a:buFont typeface="Arial" pitchFamily="34" charset="0"/>
              <a:buChar char="•"/>
            </a:pPr>
            <a:r>
              <a:rPr lang="en-US" sz="2000" dirty="0" smtClean="0"/>
              <a:t>Sperm </a:t>
            </a:r>
            <a:r>
              <a:rPr lang="en-US" sz="2000" dirty="0"/>
              <a:t>concentration, count, motility, and </a:t>
            </a:r>
            <a:r>
              <a:rPr lang="en-US" sz="2000" dirty="0" smtClean="0"/>
              <a:t>morphology</a:t>
            </a:r>
          </a:p>
          <a:p>
            <a:pPr algn="l" rtl="0">
              <a:buFont typeface="Arial" pitchFamily="34" charset="0"/>
              <a:buChar char="•"/>
            </a:pPr>
            <a:r>
              <a:rPr lang="en-US" sz="2000" dirty="0" smtClean="0"/>
              <a:t>Debris </a:t>
            </a:r>
            <a:r>
              <a:rPr lang="en-US" sz="2000" dirty="0"/>
              <a:t>and </a:t>
            </a:r>
            <a:r>
              <a:rPr lang="en-US" sz="2000" dirty="0" smtClean="0"/>
              <a:t>agglutination</a:t>
            </a:r>
          </a:p>
          <a:p>
            <a:pPr algn="l" rtl="0">
              <a:buFont typeface="Arial" pitchFamily="34" charset="0"/>
              <a:buChar char="•"/>
            </a:pPr>
            <a:r>
              <a:rPr lang="en-US" sz="2000" dirty="0" smtClean="0"/>
              <a:t>Leukocyte count</a:t>
            </a:r>
          </a:p>
          <a:p>
            <a:pPr algn="l" rtl="0">
              <a:buFont typeface="Arial" pitchFamily="34" charset="0"/>
              <a:buChar char="•"/>
            </a:pPr>
            <a:r>
              <a:rPr lang="en-US" sz="2000" dirty="0" smtClean="0"/>
              <a:t>Immature </a:t>
            </a:r>
            <a:r>
              <a:rPr lang="en-US" sz="2000" dirty="0"/>
              <a:t>germ cells</a:t>
            </a:r>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SFA</a:t>
            </a:r>
            <a:endParaRPr lang="ar-IQ" sz="2800" b="1" dirty="0"/>
          </a:p>
        </p:txBody>
      </p:sp>
    </p:spTree>
    <p:extLst>
      <p:ext uri="{BB962C8B-B14F-4D97-AF65-F5344CB8AC3E}">
        <p14:creationId xmlns:p14="http://schemas.microsoft.com/office/powerpoint/2010/main" val="21750811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67544" y="1556792"/>
            <a:ext cx="8424936" cy="5184576"/>
          </a:xfrm>
          <a:solidFill>
            <a:schemeClr val="accent2">
              <a:lumMod val="20000"/>
              <a:lumOff val="80000"/>
            </a:schemeClr>
          </a:solidFill>
          <a:scene3d>
            <a:camera prst="orthographicFront"/>
            <a:lightRig rig="threePt" dir="t"/>
          </a:scene3d>
          <a:sp3d>
            <a:bevelT/>
          </a:sp3d>
        </p:spPr>
        <p:txBody>
          <a:bodyPr>
            <a:noAutofit/>
          </a:bodyPr>
          <a:lstStyle/>
          <a:p>
            <a:pPr marL="624078" indent="-514350" algn="l" rtl="0">
              <a:buFont typeface="+mj-lt"/>
              <a:buAutoNum type="arabicPeriod"/>
            </a:pPr>
            <a:endParaRPr lang="en-US" sz="2000" dirty="0" smtClean="0"/>
          </a:p>
          <a:p>
            <a:pPr marL="109728" indent="0" algn="l" rtl="0">
              <a:buNone/>
            </a:pPr>
            <a:endParaRPr lang="en-US" sz="2000" dirty="0"/>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            SFA</a:t>
            </a:r>
            <a:endParaRPr lang="ar-IQ" sz="2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276872"/>
            <a:ext cx="8047806" cy="406201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8310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smtClean="0"/>
              <a:t>Nomenclatures used :</a:t>
            </a:r>
          </a:p>
          <a:p>
            <a:pPr marL="109728" indent="0" algn="l" rtl="0">
              <a:buNone/>
            </a:pPr>
            <a:endParaRPr lang="en-US" sz="2000" dirty="0"/>
          </a:p>
          <a:p>
            <a:pPr marL="566928" indent="-457200" algn="l" rtl="0">
              <a:buFont typeface="+mj-lt"/>
              <a:buAutoNum type="arabicPeriod"/>
            </a:pPr>
            <a:r>
              <a:rPr lang="en-US" sz="2000" dirty="0" smtClean="0"/>
              <a:t>Oligozoospermia = low </a:t>
            </a:r>
            <a:r>
              <a:rPr lang="en-US" sz="2000" dirty="0"/>
              <a:t>number of sperm cells in the ejaculate compared with reference </a:t>
            </a:r>
            <a:r>
              <a:rPr lang="en-US" sz="2000" dirty="0" smtClean="0"/>
              <a:t>ranges</a:t>
            </a:r>
          </a:p>
          <a:p>
            <a:pPr marL="566928" indent="-457200" algn="l" rtl="0">
              <a:buFont typeface="+mj-lt"/>
              <a:buAutoNum type="arabicPeriod"/>
            </a:pPr>
            <a:r>
              <a:rPr lang="en-US" sz="2000" dirty="0"/>
              <a:t>A</a:t>
            </a:r>
            <a:r>
              <a:rPr lang="en-US" sz="2000" dirty="0" smtClean="0"/>
              <a:t>zoospermia = no </a:t>
            </a:r>
            <a:r>
              <a:rPr lang="en-US" sz="2000" dirty="0"/>
              <a:t>sperm cells in the </a:t>
            </a:r>
            <a:r>
              <a:rPr lang="en-US" sz="2000" dirty="0" smtClean="0"/>
              <a:t>ejaculate</a:t>
            </a:r>
          </a:p>
          <a:p>
            <a:pPr marL="566928" indent="-457200" algn="l" rtl="0">
              <a:buFont typeface="+mj-lt"/>
              <a:buAutoNum type="arabicPeriod"/>
            </a:pPr>
            <a:r>
              <a:rPr lang="en-US" sz="2000" dirty="0"/>
              <a:t>Asthenozoospermia = decrease in sperm </a:t>
            </a:r>
            <a:r>
              <a:rPr lang="en-US" sz="2000" dirty="0" smtClean="0"/>
              <a:t>motility</a:t>
            </a:r>
          </a:p>
          <a:p>
            <a:pPr marL="566928" indent="-457200" algn="l" rtl="0">
              <a:buFont typeface="+mj-lt"/>
              <a:buAutoNum type="arabicPeriod"/>
            </a:pPr>
            <a:r>
              <a:rPr lang="en-US" sz="2000" dirty="0"/>
              <a:t>Teratozoospermia =increase in spermatozoa with abnormal morphology </a:t>
            </a:r>
          </a:p>
          <a:p>
            <a:pPr marL="566928" indent="-457200" algn="l" rtl="0">
              <a:buFont typeface="+mj-lt"/>
              <a:buAutoNum type="arabicPeriod"/>
            </a:pPr>
            <a:r>
              <a:rPr lang="en-US" sz="2000" dirty="0"/>
              <a:t> Aspermia =inability to produce or ejaculate semen  </a:t>
            </a:r>
          </a:p>
        </p:txBody>
      </p:sp>
      <p:sp>
        <p:nvSpPr>
          <p:cNvPr id="4" name="Title 1"/>
          <p:cNvSpPr txBox="1">
            <a:spLocks/>
          </p:cNvSpPr>
          <p:nvPr/>
        </p:nvSpPr>
        <p:spPr>
          <a:xfrm>
            <a:off x="3995936" y="1298735"/>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a:t> </a:t>
            </a:r>
            <a:r>
              <a:rPr lang="en-US" sz="2800" b="1" dirty="0" smtClean="0"/>
              <a:t>              SFA</a:t>
            </a:r>
            <a:endParaRPr lang="ar-IQ" sz="2800" b="1" dirty="0"/>
          </a:p>
        </p:txBody>
      </p:sp>
    </p:spTree>
    <p:extLst>
      <p:ext uri="{BB962C8B-B14F-4D97-AF65-F5344CB8AC3E}">
        <p14:creationId xmlns:p14="http://schemas.microsoft.com/office/powerpoint/2010/main" val="1988452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784976" cy="1080120"/>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200" b="1" dirty="0" smtClean="0">
                <a:solidFill>
                  <a:srgbClr val="424456"/>
                </a:solidFill>
              </a:rPr>
              <a:t>Types of subfertility </a:t>
            </a:r>
            <a:endParaRPr lang="en-US" sz="22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179512" y="1772816"/>
            <a:ext cx="8784976" cy="1656184"/>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algn="l" rtl="0">
              <a:lnSpc>
                <a:spcPct val="115000"/>
              </a:lnSpc>
              <a:spcAft>
                <a:spcPts val="1000"/>
              </a:spcAft>
              <a:buFont typeface="Wingdings" pitchFamily="2" charset="2"/>
              <a:buChar char="q"/>
            </a:pPr>
            <a:r>
              <a:rPr lang="en-US" sz="2200" b="1" dirty="0">
                <a:latin typeface="Times New Roman"/>
                <a:ea typeface="Calibri"/>
                <a:cs typeface="Arial"/>
              </a:rPr>
              <a:t> </a:t>
            </a:r>
            <a:r>
              <a:rPr lang="en-US" sz="2200" b="1" dirty="0" smtClean="0">
                <a:latin typeface="Times New Roman"/>
                <a:ea typeface="Calibri"/>
                <a:cs typeface="Arial"/>
              </a:rPr>
              <a:t>Primary </a:t>
            </a:r>
            <a:r>
              <a:rPr lang="en-US" sz="2200" b="1" dirty="0">
                <a:latin typeface="Times New Roman"/>
                <a:ea typeface="Calibri"/>
                <a:cs typeface="Arial"/>
              </a:rPr>
              <a:t>Subfertility</a:t>
            </a:r>
            <a:r>
              <a:rPr lang="en-US" sz="2200" dirty="0" smtClean="0">
                <a:latin typeface="Times New Roman"/>
                <a:ea typeface="Calibri"/>
                <a:cs typeface="Arial"/>
              </a:rPr>
              <a:t>: couples </a:t>
            </a:r>
            <a:r>
              <a:rPr lang="en-US" sz="2200" dirty="0">
                <a:latin typeface="Times New Roman"/>
                <a:ea typeface="Calibri"/>
                <a:cs typeface="Arial"/>
              </a:rPr>
              <a:t>that have </a:t>
            </a:r>
            <a:r>
              <a:rPr lang="en-US" sz="2200" dirty="0" smtClean="0">
                <a:latin typeface="Times New Roman"/>
                <a:ea typeface="Calibri"/>
                <a:cs typeface="Arial"/>
              </a:rPr>
              <a:t>never conceived </a:t>
            </a:r>
          </a:p>
          <a:p>
            <a:pPr algn="l" rtl="0">
              <a:lnSpc>
                <a:spcPct val="115000"/>
              </a:lnSpc>
              <a:spcAft>
                <a:spcPts val="1000"/>
              </a:spcAft>
              <a:buFont typeface="Wingdings" pitchFamily="2" charset="2"/>
              <a:buChar char="q"/>
            </a:pPr>
            <a:r>
              <a:rPr lang="en-US" sz="2200" dirty="0">
                <a:latin typeface="Times New Roman"/>
                <a:ea typeface="Calibri"/>
                <a:cs typeface="Arial"/>
              </a:rPr>
              <a:t> </a:t>
            </a:r>
            <a:r>
              <a:rPr lang="en-US" sz="2200" b="1" dirty="0" smtClean="0">
                <a:latin typeface="Times New Roman"/>
                <a:ea typeface="Calibri"/>
                <a:cs typeface="Arial"/>
              </a:rPr>
              <a:t>Secondary Subfertility: </a:t>
            </a:r>
            <a:r>
              <a:rPr lang="en-US" sz="2200" dirty="0" smtClean="0">
                <a:latin typeface="Times New Roman"/>
                <a:ea typeface="Calibri"/>
                <a:cs typeface="Arial"/>
              </a:rPr>
              <a:t>couples </a:t>
            </a:r>
            <a:r>
              <a:rPr lang="en-US" sz="2200" dirty="0">
                <a:latin typeface="Times New Roman"/>
                <a:ea typeface="Calibri"/>
                <a:cs typeface="Arial"/>
              </a:rPr>
              <a:t>that have previously conceived </a:t>
            </a:r>
            <a:r>
              <a:rPr lang="en-US" sz="2200" dirty="0" smtClean="0">
                <a:latin typeface="Times New Roman"/>
                <a:ea typeface="Calibri"/>
                <a:cs typeface="Arial"/>
              </a:rPr>
              <a:t>together (even if pregnancy was not eventful) </a:t>
            </a:r>
            <a:endParaRPr lang="en-US" sz="2200" dirty="0">
              <a:latin typeface="Times New Roman"/>
              <a:ea typeface="Calibri"/>
              <a:cs typeface="Arial"/>
            </a:endParaRPr>
          </a:p>
        </p:txBody>
      </p:sp>
      <p:sp>
        <p:nvSpPr>
          <p:cNvPr id="4" name="Title 1"/>
          <p:cNvSpPr txBox="1">
            <a:spLocks/>
          </p:cNvSpPr>
          <p:nvPr/>
        </p:nvSpPr>
        <p:spPr>
          <a:xfrm>
            <a:off x="179512" y="3573016"/>
            <a:ext cx="8784976" cy="1080119"/>
          </a:xfrm>
          <a:prstGeom prst="rect">
            <a:avLst/>
          </a:prstGeo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vert="horz" anchor="ctr">
            <a:normAutofit fontScale="97500"/>
          </a:bodyPr>
          <a:lstStyle>
            <a:lvl1pPr algn="l" rtl="1" eaLnBrk="1" latinLnBrk="0" hangingPunct="1">
              <a:spcBef>
                <a:spcPct val="0"/>
              </a:spcBef>
              <a:buNone/>
              <a:defRPr kumimoji="0" sz="4000" kern="1200">
                <a:solidFill>
                  <a:schemeClr val="tx2"/>
                </a:solidFill>
                <a:latin typeface="+mj-lt"/>
                <a:ea typeface="+mj-ea"/>
                <a:cs typeface="+mj-cs"/>
              </a:defRPr>
            </a:lvl1pPr>
          </a:lstStyle>
          <a:p>
            <a:pPr lvl="0" rtl="0">
              <a:lnSpc>
                <a:spcPct val="115000"/>
              </a:lnSpc>
              <a:spcBef>
                <a:spcPts val="0"/>
              </a:spcBef>
              <a:spcAft>
                <a:spcPts val="1000"/>
              </a:spcAft>
            </a:pPr>
            <a:r>
              <a:rPr lang="en-US" sz="2200" b="1" dirty="0">
                <a:solidFill>
                  <a:srgbClr val="424456"/>
                </a:solidFill>
              </a:rPr>
              <a:t>Incidence </a:t>
            </a:r>
            <a:endParaRPr lang="en-US" sz="2200" b="1" dirty="0">
              <a:solidFill>
                <a:schemeClr val="tx1"/>
              </a:solidFill>
              <a:latin typeface="Calibri"/>
              <a:ea typeface="Calibri"/>
              <a:cs typeface="Arial"/>
            </a:endParaRPr>
          </a:p>
        </p:txBody>
      </p:sp>
      <p:sp>
        <p:nvSpPr>
          <p:cNvPr id="6" name="Content Placeholder 2"/>
          <p:cNvSpPr txBox="1">
            <a:spLocks/>
          </p:cNvSpPr>
          <p:nvPr/>
        </p:nvSpPr>
        <p:spPr>
          <a:xfrm>
            <a:off x="179512" y="4653136"/>
            <a:ext cx="8784976" cy="2016224"/>
          </a:xfrm>
          <a:prstGeom prst="rect">
            <a:avLst/>
          </a:prstGeo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vert="horz">
            <a:norm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2900" lvl="0" indent="-342900" algn="just" rtl="0">
              <a:lnSpc>
                <a:spcPct val="115000"/>
              </a:lnSpc>
              <a:spcAft>
                <a:spcPts val="1000"/>
              </a:spcAft>
              <a:buFont typeface="Symbol"/>
              <a:buBlip>
                <a:blip r:embed="rId2"/>
              </a:buBlip>
            </a:pPr>
            <a:r>
              <a:rPr lang="en-US" sz="2200" dirty="0">
                <a:latin typeface="Calibri"/>
                <a:ea typeface="Calibri"/>
                <a:cs typeface="Calibri"/>
              </a:rPr>
              <a:t>Exact incidence in Iraq, not known?</a:t>
            </a:r>
            <a:endParaRPr lang="en-US" sz="2200" dirty="0">
              <a:latin typeface="Calibri"/>
              <a:ea typeface="Calibri"/>
              <a:cs typeface="Arial"/>
            </a:endParaRPr>
          </a:p>
          <a:p>
            <a:pPr marL="342900" lvl="0" indent="-342900" algn="just" rtl="0">
              <a:lnSpc>
                <a:spcPct val="115000"/>
              </a:lnSpc>
              <a:spcAft>
                <a:spcPts val="1000"/>
              </a:spcAft>
              <a:buFont typeface="Symbol"/>
              <a:buBlip>
                <a:blip r:embed="rId2"/>
              </a:buBlip>
            </a:pPr>
            <a:r>
              <a:rPr lang="en-US" sz="2200" dirty="0">
                <a:latin typeface="Calibri"/>
                <a:ea typeface="Calibri"/>
                <a:cs typeface="Calibri"/>
              </a:rPr>
              <a:t>In population studies, it was estimated that infertility affects up to 15% of couples and that subfertility is thought to affect about one in seven couples.</a:t>
            </a:r>
            <a:endParaRPr lang="en-US" sz="2200" dirty="0">
              <a:effectLst/>
              <a:latin typeface="Calibri"/>
              <a:ea typeface="Calibri"/>
              <a:cs typeface="Arial"/>
            </a:endParaRPr>
          </a:p>
        </p:txBody>
      </p:sp>
    </p:spTree>
    <p:extLst>
      <p:ext uri="{BB962C8B-B14F-4D97-AF65-F5344CB8AC3E}">
        <p14:creationId xmlns:p14="http://schemas.microsoft.com/office/powerpoint/2010/main" val="2050178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4690864" cy="792088"/>
          </a:xfrm>
          <a:solidFill>
            <a:schemeClr val="accent2">
              <a:lumMod val="60000"/>
              <a:lumOff val="40000"/>
            </a:schemeClr>
          </a:solidFill>
          <a:scene3d>
            <a:camera prst="orthographicFront"/>
            <a:lightRig rig="threePt" dir="t"/>
          </a:scene3d>
          <a:sp3d>
            <a:bevelT/>
          </a:sp3d>
        </p:spPr>
        <p:txBody>
          <a:bodyPr>
            <a:normAutofit/>
          </a:bodyPr>
          <a:lstStyle/>
          <a:p>
            <a:r>
              <a:rPr lang="en-US" sz="2800" b="1" dirty="0"/>
              <a:t>Male  investigations</a:t>
            </a:r>
          </a:p>
        </p:txBody>
      </p:sp>
      <p:sp>
        <p:nvSpPr>
          <p:cNvPr id="3" name="Content Placeholder 2"/>
          <p:cNvSpPr>
            <a:spLocks noGrp="1"/>
          </p:cNvSpPr>
          <p:nvPr>
            <p:ph idx="1"/>
          </p:nvPr>
        </p:nvSpPr>
        <p:spPr>
          <a:xfrm>
            <a:off x="457200" y="1556792"/>
            <a:ext cx="8435280" cy="5017744"/>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Wingdings" pitchFamily="2" charset="2"/>
              <a:buChar char="Ø"/>
            </a:pPr>
            <a:endParaRPr lang="en-US" sz="2000" dirty="0" smtClean="0"/>
          </a:p>
          <a:p>
            <a:pPr algn="l" rtl="0">
              <a:buFont typeface="Wingdings" pitchFamily="2" charset="2"/>
              <a:buChar char="Ø"/>
            </a:pPr>
            <a:r>
              <a:rPr lang="en-US" sz="2000" dirty="0"/>
              <a:t> </a:t>
            </a:r>
            <a:r>
              <a:rPr lang="en-US" sz="2000" dirty="0" smtClean="0"/>
              <a:t>when to send for hormonal assay ( FSH, LH , Serum testosterone, S. prolactin)</a:t>
            </a:r>
          </a:p>
          <a:p>
            <a:pPr marL="566928" indent="-457200" algn="l" rtl="0">
              <a:buFont typeface="+mj-lt"/>
              <a:buAutoNum type="arabicPeriod"/>
            </a:pPr>
            <a:r>
              <a:rPr lang="en-US" sz="2000" dirty="0"/>
              <a:t> Sperm concentration &lt;10 </a:t>
            </a:r>
            <a:r>
              <a:rPr lang="en-US" sz="2000" dirty="0" smtClean="0"/>
              <a:t>million/mL</a:t>
            </a:r>
          </a:p>
          <a:p>
            <a:pPr marL="566928" indent="-457200" algn="l" rtl="0">
              <a:buFont typeface="+mj-lt"/>
              <a:buAutoNum type="arabicPeriod"/>
            </a:pPr>
            <a:r>
              <a:rPr lang="en-US" sz="2000" dirty="0"/>
              <a:t>Severe oligozoospermia or </a:t>
            </a:r>
            <a:r>
              <a:rPr lang="en-US" sz="2000" dirty="0" smtClean="0"/>
              <a:t>azoospermia</a:t>
            </a:r>
          </a:p>
          <a:p>
            <a:pPr marL="566928" indent="-457200" algn="l" rtl="0">
              <a:buFont typeface="+mj-lt"/>
              <a:buAutoNum type="arabicPeriod"/>
            </a:pPr>
            <a:endParaRPr lang="en-US" sz="2000" dirty="0"/>
          </a:p>
          <a:p>
            <a:pPr marL="109728" indent="0" algn="l" rtl="0">
              <a:buNone/>
            </a:pPr>
            <a:endParaRPr lang="en-US" sz="2000" dirty="0" smtClean="0"/>
          </a:p>
        </p:txBody>
      </p:sp>
      <p:sp>
        <p:nvSpPr>
          <p:cNvPr id="4" name="Title 1"/>
          <p:cNvSpPr txBox="1">
            <a:spLocks/>
          </p:cNvSpPr>
          <p:nvPr/>
        </p:nvSpPr>
        <p:spPr>
          <a:xfrm>
            <a:off x="3995936" y="1196752"/>
            <a:ext cx="4896544" cy="792088"/>
          </a:xfrm>
          <a:prstGeom prst="rect">
            <a:avLst/>
          </a:prstGeom>
          <a:solidFill>
            <a:schemeClr val="accent2">
              <a:lumMod val="60000"/>
              <a:lumOff val="40000"/>
            </a:schemeClr>
          </a:solidFill>
          <a:scene3d>
            <a:camera prst="orthographicFront"/>
            <a:lightRig rig="threePt" dir="t"/>
          </a:scene3d>
          <a:sp3d>
            <a:bevelT/>
          </a:sp3d>
        </p:spPr>
        <p:txBody>
          <a:bodyPr vert="horz" anchor="ctr">
            <a:normAutofit/>
          </a:bodyPr>
          <a:lstStyle>
            <a:lvl1pPr algn="l" rtl="1" eaLnBrk="1" latinLnBrk="0" hangingPunct="1">
              <a:spcBef>
                <a:spcPct val="0"/>
              </a:spcBef>
              <a:buNone/>
              <a:defRPr kumimoji="0" sz="4000" kern="1200">
                <a:solidFill>
                  <a:schemeClr val="tx2"/>
                </a:solidFill>
                <a:latin typeface="+mj-lt"/>
                <a:ea typeface="+mj-ea"/>
                <a:cs typeface="+mj-cs"/>
              </a:defRPr>
            </a:lvl1pPr>
          </a:lstStyle>
          <a:p>
            <a:r>
              <a:rPr lang="en-US" sz="2800" b="1" dirty="0" smtClean="0"/>
              <a:t>Hormonal assay </a:t>
            </a:r>
            <a:endParaRPr lang="ar-IQ" sz="2800" b="1" dirty="0"/>
          </a:p>
        </p:txBody>
      </p:sp>
      <p:sp>
        <p:nvSpPr>
          <p:cNvPr id="5" name="Rounded Rectangle 4"/>
          <p:cNvSpPr/>
          <p:nvPr/>
        </p:nvSpPr>
        <p:spPr>
          <a:xfrm>
            <a:off x="683568" y="4149080"/>
            <a:ext cx="7776864" cy="16561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solidFill>
              </a:rPr>
              <a:t>men with severe oligozoospermia or azoospermia require genetic testing</a:t>
            </a:r>
            <a:endParaRPr lang="ar-IQ" sz="2000" b="1" dirty="0">
              <a:solidFill>
                <a:schemeClr val="tx1"/>
              </a:solidFill>
            </a:endParaRPr>
          </a:p>
        </p:txBody>
      </p:sp>
    </p:spTree>
    <p:extLst>
      <p:ext uri="{BB962C8B-B14F-4D97-AF65-F5344CB8AC3E}">
        <p14:creationId xmlns:p14="http://schemas.microsoft.com/office/powerpoint/2010/main" val="8853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800200"/>
          </a:xfrm>
          <a:solidFill>
            <a:schemeClr val="accent2">
              <a:lumMod val="60000"/>
              <a:lumOff val="40000"/>
            </a:schemeClr>
          </a:solidFill>
          <a:scene3d>
            <a:camera prst="orthographicFront"/>
            <a:lightRig rig="threePt" dir="t"/>
          </a:scene3d>
          <a:sp3d>
            <a:bevelT/>
          </a:sp3d>
        </p:spPr>
        <p:txBody>
          <a:bodyPr>
            <a:normAutofit/>
          </a:bodyPr>
          <a:lstStyle/>
          <a:p>
            <a:pPr rtl="0"/>
            <a:r>
              <a:rPr lang="en-US" sz="2800" b="1" dirty="0" smtClean="0"/>
              <a:t>28 years old woman attend infertility seeking for pregnancy for 2 years , she had regular MC , her HSG   normal and her partner SFA shows:</a:t>
            </a:r>
            <a:endParaRPr lang="en-US" sz="2800" b="1" dirty="0"/>
          </a:p>
        </p:txBody>
      </p:sp>
      <p:sp>
        <p:nvSpPr>
          <p:cNvPr id="3" name="Content Placeholder 2"/>
          <p:cNvSpPr>
            <a:spLocks noGrp="1"/>
          </p:cNvSpPr>
          <p:nvPr>
            <p:ph idx="1"/>
          </p:nvPr>
        </p:nvSpPr>
        <p:spPr>
          <a:xfrm>
            <a:off x="179512" y="2492896"/>
            <a:ext cx="4320480" cy="4248472"/>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Arial" pitchFamily="34" charset="0"/>
              <a:buChar char="•"/>
            </a:pPr>
            <a:r>
              <a:rPr lang="en-US" sz="2000" dirty="0" smtClean="0"/>
              <a:t>Volume 2ml</a:t>
            </a:r>
          </a:p>
          <a:p>
            <a:pPr algn="l" rtl="0">
              <a:buFont typeface="Arial" pitchFamily="34" charset="0"/>
              <a:buChar char="•"/>
            </a:pPr>
            <a:r>
              <a:rPr lang="en-US" sz="2000" dirty="0" smtClean="0"/>
              <a:t>Sperm concentration /ml 12million </a:t>
            </a:r>
          </a:p>
          <a:p>
            <a:pPr algn="l" rtl="0">
              <a:buFont typeface="Arial" pitchFamily="34" charset="0"/>
              <a:buChar char="•"/>
            </a:pPr>
            <a:r>
              <a:rPr lang="en-US" sz="2000" dirty="0" smtClean="0"/>
              <a:t>Total motility 20%</a:t>
            </a:r>
          </a:p>
          <a:p>
            <a:pPr algn="l" rtl="0">
              <a:buFont typeface="Arial" pitchFamily="34" charset="0"/>
              <a:buChar char="•"/>
            </a:pPr>
            <a:r>
              <a:rPr lang="en-US" sz="2000" dirty="0" smtClean="0"/>
              <a:t>Progressive motility 12%</a:t>
            </a:r>
          </a:p>
          <a:p>
            <a:pPr algn="l" rtl="0">
              <a:buFont typeface="Arial" pitchFamily="34" charset="0"/>
              <a:buChar char="•"/>
            </a:pPr>
            <a:r>
              <a:rPr lang="en-US" sz="2000" dirty="0" smtClean="0"/>
              <a:t>Viability 60%</a:t>
            </a:r>
          </a:p>
          <a:p>
            <a:pPr algn="l" rtl="0">
              <a:buFont typeface="Arial" pitchFamily="34" charset="0"/>
              <a:buChar char="•"/>
            </a:pPr>
            <a:r>
              <a:rPr lang="en-US" sz="2000" dirty="0" smtClean="0"/>
              <a:t>Morphology normal 40% </a:t>
            </a:r>
          </a:p>
        </p:txBody>
      </p:sp>
      <p:sp>
        <p:nvSpPr>
          <p:cNvPr id="5" name="Content Placeholder 2"/>
          <p:cNvSpPr txBox="1">
            <a:spLocks/>
          </p:cNvSpPr>
          <p:nvPr/>
        </p:nvSpPr>
        <p:spPr>
          <a:xfrm>
            <a:off x="4572000" y="2492896"/>
            <a:ext cx="4464496" cy="4248472"/>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endParaRPr lang="en-US" sz="2000" smtClean="0"/>
          </a:p>
          <a:p>
            <a:pPr marL="109728" indent="0" algn="l" rtl="0">
              <a:buFont typeface="Georgia"/>
              <a:buNone/>
            </a:pPr>
            <a:endParaRPr lang="en-US" sz="20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79353"/>
            <a:ext cx="4050450" cy="3845991"/>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Free Remember Cliparts, Download Free Remember Clipart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693" y="2106028"/>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01733" y="3252678"/>
            <a:ext cx="4068452" cy="648072"/>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Rounded Rectangle 8"/>
          <p:cNvSpPr/>
          <p:nvPr/>
        </p:nvSpPr>
        <p:spPr>
          <a:xfrm>
            <a:off x="539552" y="5605552"/>
            <a:ext cx="3672408" cy="914400"/>
          </a:xfrm>
          <a:prstGeom prst="roundRect">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Oligozoospermia</a:t>
            </a:r>
            <a:endParaRPr lang="ar-IQ" b="1" dirty="0">
              <a:solidFill>
                <a:schemeClr val="tx1"/>
              </a:solidFill>
            </a:endParaRPr>
          </a:p>
        </p:txBody>
      </p:sp>
    </p:spTree>
    <p:extLst>
      <p:ext uri="{BB962C8B-B14F-4D97-AF65-F5344CB8AC3E}">
        <p14:creationId xmlns:p14="http://schemas.microsoft.com/office/powerpoint/2010/main" val="328911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800200"/>
          </a:xfrm>
          <a:solidFill>
            <a:schemeClr val="accent2">
              <a:lumMod val="60000"/>
              <a:lumOff val="40000"/>
            </a:schemeClr>
          </a:solidFill>
          <a:scene3d>
            <a:camera prst="orthographicFront"/>
            <a:lightRig rig="threePt" dir="t"/>
          </a:scene3d>
          <a:sp3d>
            <a:bevelT/>
          </a:sp3d>
        </p:spPr>
        <p:txBody>
          <a:bodyPr>
            <a:normAutofit/>
          </a:bodyPr>
          <a:lstStyle/>
          <a:p>
            <a:pPr rtl="0"/>
            <a:r>
              <a:rPr lang="en-US" sz="2800" b="1" dirty="0" smtClean="0"/>
              <a:t>28 years old woman attend infertility seeking for pregnancy for 2 years , she had regular MC , her HSG   normal and her partner SFA shows:</a:t>
            </a:r>
            <a:endParaRPr lang="en-US" sz="2800" b="1" dirty="0"/>
          </a:p>
        </p:txBody>
      </p:sp>
      <p:sp>
        <p:nvSpPr>
          <p:cNvPr id="3" name="Content Placeholder 2"/>
          <p:cNvSpPr>
            <a:spLocks noGrp="1"/>
          </p:cNvSpPr>
          <p:nvPr>
            <p:ph idx="1"/>
          </p:nvPr>
        </p:nvSpPr>
        <p:spPr>
          <a:xfrm>
            <a:off x="179512" y="2492896"/>
            <a:ext cx="4320480" cy="4248472"/>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Arial" pitchFamily="34" charset="0"/>
              <a:buChar char="•"/>
            </a:pPr>
            <a:r>
              <a:rPr lang="en-US" sz="2000" dirty="0" smtClean="0"/>
              <a:t>Volume 2ml</a:t>
            </a:r>
          </a:p>
          <a:p>
            <a:pPr algn="l" rtl="0">
              <a:buFont typeface="Arial" pitchFamily="34" charset="0"/>
              <a:buChar char="•"/>
            </a:pPr>
            <a:r>
              <a:rPr lang="en-US" sz="2000" dirty="0" smtClean="0"/>
              <a:t>Sperm concentration /ml 20million </a:t>
            </a:r>
          </a:p>
          <a:p>
            <a:pPr algn="l" rtl="0">
              <a:buFont typeface="Arial" pitchFamily="34" charset="0"/>
              <a:buChar char="•"/>
            </a:pPr>
            <a:r>
              <a:rPr lang="en-US" sz="2000" dirty="0" smtClean="0"/>
              <a:t>Total motility 20%</a:t>
            </a:r>
          </a:p>
          <a:p>
            <a:pPr algn="l" rtl="0">
              <a:buFont typeface="Arial" pitchFamily="34" charset="0"/>
              <a:buChar char="•"/>
            </a:pPr>
            <a:r>
              <a:rPr lang="en-US" sz="2000" dirty="0" smtClean="0"/>
              <a:t>Progressive motility 12%</a:t>
            </a:r>
          </a:p>
          <a:p>
            <a:pPr algn="l" rtl="0">
              <a:buFont typeface="Arial" pitchFamily="34" charset="0"/>
              <a:buChar char="•"/>
            </a:pPr>
            <a:r>
              <a:rPr lang="en-US" sz="2000" dirty="0" smtClean="0"/>
              <a:t>Viability 60%</a:t>
            </a:r>
          </a:p>
          <a:p>
            <a:pPr algn="l" rtl="0">
              <a:buFont typeface="Arial" pitchFamily="34" charset="0"/>
              <a:buChar char="•"/>
            </a:pPr>
            <a:r>
              <a:rPr lang="en-US" sz="2000" dirty="0" smtClean="0"/>
              <a:t>Morphology normal 40% </a:t>
            </a:r>
          </a:p>
        </p:txBody>
      </p:sp>
      <p:sp>
        <p:nvSpPr>
          <p:cNvPr id="5" name="Content Placeholder 2"/>
          <p:cNvSpPr txBox="1">
            <a:spLocks/>
          </p:cNvSpPr>
          <p:nvPr/>
        </p:nvSpPr>
        <p:spPr>
          <a:xfrm>
            <a:off x="4572000" y="2492896"/>
            <a:ext cx="4464496" cy="4248472"/>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endParaRPr lang="en-US" sz="2000" smtClean="0"/>
          </a:p>
          <a:p>
            <a:pPr marL="109728" indent="0" algn="l" rtl="0">
              <a:buFont typeface="Georgia"/>
              <a:buNone/>
            </a:pPr>
            <a:endParaRPr lang="en-US" sz="20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79353"/>
            <a:ext cx="4050450" cy="3845991"/>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Free Remember Cliparts, Download Free Remember Clipart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693" y="2106028"/>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61074" y="3789040"/>
            <a:ext cx="4068452" cy="813308"/>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Rounded Rectangle 8"/>
          <p:cNvSpPr/>
          <p:nvPr/>
        </p:nvSpPr>
        <p:spPr>
          <a:xfrm>
            <a:off x="539552" y="5605552"/>
            <a:ext cx="3672408" cy="914400"/>
          </a:xfrm>
          <a:prstGeom prst="roundRect">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Asthenozoospermia</a:t>
            </a:r>
            <a:endParaRPr lang="ar-IQ" b="1" dirty="0">
              <a:solidFill>
                <a:schemeClr val="tx1"/>
              </a:solidFill>
            </a:endParaRPr>
          </a:p>
        </p:txBody>
      </p:sp>
    </p:spTree>
    <p:extLst>
      <p:ext uri="{BB962C8B-B14F-4D97-AF65-F5344CB8AC3E}">
        <p14:creationId xmlns:p14="http://schemas.microsoft.com/office/powerpoint/2010/main" val="60050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800200"/>
          </a:xfrm>
          <a:solidFill>
            <a:schemeClr val="accent2">
              <a:lumMod val="60000"/>
              <a:lumOff val="40000"/>
            </a:schemeClr>
          </a:solidFill>
          <a:scene3d>
            <a:camera prst="orthographicFront"/>
            <a:lightRig rig="threePt" dir="t"/>
          </a:scene3d>
          <a:sp3d>
            <a:bevelT/>
          </a:sp3d>
        </p:spPr>
        <p:txBody>
          <a:bodyPr>
            <a:normAutofit/>
          </a:bodyPr>
          <a:lstStyle/>
          <a:p>
            <a:pPr rtl="0"/>
            <a:r>
              <a:rPr lang="en-US" sz="2800" b="1" dirty="0" smtClean="0"/>
              <a:t>28 years old woman attend infertility seeking for pregnancy for 2 years , she had regular MC , her HSG   normal and her partner SFA shows:</a:t>
            </a:r>
            <a:endParaRPr lang="en-US" sz="2800" b="1" dirty="0"/>
          </a:p>
        </p:txBody>
      </p:sp>
      <p:sp>
        <p:nvSpPr>
          <p:cNvPr id="3" name="Content Placeholder 2"/>
          <p:cNvSpPr>
            <a:spLocks noGrp="1"/>
          </p:cNvSpPr>
          <p:nvPr>
            <p:ph idx="1"/>
          </p:nvPr>
        </p:nvSpPr>
        <p:spPr>
          <a:xfrm>
            <a:off x="179512" y="2492896"/>
            <a:ext cx="4320480" cy="4248472"/>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Arial" pitchFamily="34" charset="0"/>
              <a:buChar char="•"/>
            </a:pPr>
            <a:r>
              <a:rPr lang="en-US" sz="2000" dirty="0" smtClean="0"/>
              <a:t>Volume 2ml</a:t>
            </a:r>
          </a:p>
          <a:p>
            <a:pPr algn="l" rtl="0">
              <a:buFont typeface="Arial" pitchFamily="34" charset="0"/>
              <a:buChar char="•"/>
            </a:pPr>
            <a:r>
              <a:rPr lang="en-US" sz="2000" dirty="0" smtClean="0"/>
              <a:t>Sperm concentration /ml 20million </a:t>
            </a:r>
          </a:p>
          <a:p>
            <a:pPr algn="l" rtl="0">
              <a:buFont typeface="Arial" pitchFamily="34" charset="0"/>
              <a:buChar char="•"/>
            </a:pPr>
            <a:r>
              <a:rPr lang="en-US" sz="2000" dirty="0" smtClean="0"/>
              <a:t>Total motility 20%</a:t>
            </a:r>
          </a:p>
          <a:p>
            <a:pPr algn="l" rtl="0">
              <a:buFont typeface="Arial" pitchFamily="34" charset="0"/>
              <a:buChar char="•"/>
            </a:pPr>
            <a:r>
              <a:rPr lang="en-US" sz="2000" dirty="0" smtClean="0"/>
              <a:t>Progressive motility 12%</a:t>
            </a:r>
          </a:p>
          <a:p>
            <a:pPr algn="l" rtl="0">
              <a:buFont typeface="Arial" pitchFamily="34" charset="0"/>
              <a:buChar char="•"/>
            </a:pPr>
            <a:r>
              <a:rPr lang="en-US" sz="2000" dirty="0" smtClean="0"/>
              <a:t>Viability 60%</a:t>
            </a:r>
          </a:p>
          <a:p>
            <a:pPr algn="l" rtl="0">
              <a:buFont typeface="Arial" pitchFamily="34" charset="0"/>
              <a:buChar char="•"/>
            </a:pPr>
            <a:r>
              <a:rPr lang="en-US" sz="2000" dirty="0" smtClean="0"/>
              <a:t>Morphology normal 3% </a:t>
            </a:r>
          </a:p>
        </p:txBody>
      </p:sp>
      <p:sp>
        <p:nvSpPr>
          <p:cNvPr id="5" name="Content Placeholder 2"/>
          <p:cNvSpPr txBox="1">
            <a:spLocks/>
          </p:cNvSpPr>
          <p:nvPr/>
        </p:nvSpPr>
        <p:spPr>
          <a:xfrm>
            <a:off x="4572000" y="2492896"/>
            <a:ext cx="4464496" cy="4248472"/>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endParaRPr lang="en-US" sz="2000" smtClean="0"/>
          </a:p>
          <a:p>
            <a:pPr marL="109728" indent="0" algn="l" rtl="0">
              <a:buFont typeface="Georgia"/>
              <a:buNone/>
            </a:pPr>
            <a:endParaRPr lang="en-US" sz="20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79353"/>
            <a:ext cx="4050450" cy="3845991"/>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Free Remember Cliparts, Download Free Remember Clipart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693" y="2106028"/>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41530" y="4869159"/>
            <a:ext cx="4068452" cy="545313"/>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Rounded Rectangle 8"/>
          <p:cNvSpPr/>
          <p:nvPr/>
        </p:nvSpPr>
        <p:spPr>
          <a:xfrm>
            <a:off x="539552" y="5605552"/>
            <a:ext cx="3672408" cy="914400"/>
          </a:xfrm>
          <a:prstGeom prst="roundRect">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Teratozoospermia</a:t>
            </a:r>
            <a:endParaRPr lang="ar-IQ" b="1" dirty="0">
              <a:solidFill>
                <a:schemeClr val="tx1"/>
              </a:solidFill>
            </a:endParaRPr>
          </a:p>
        </p:txBody>
      </p:sp>
    </p:spTree>
    <p:extLst>
      <p:ext uri="{BB962C8B-B14F-4D97-AF65-F5344CB8AC3E}">
        <p14:creationId xmlns:p14="http://schemas.microsoft.com/office/powerpoint/2010/main" val="259224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800200"/>
          </a:xfrm>
          <a:solidFill>
            <a:schemeClr val="accent2">
              <a:lumMod val="60000"/>
              <a:lumOff val="40000"/>
            </a:schemeClr>
          </a:solidFill>
          <a:scene3d>
            <a:camera prst="orthographicFront"/>
            <a:lightRig rig="threePt" dir="t"/>
          </a:scene3d>
          <a:sp3d>
            <a:bevelT/>
          </a:sp3d>
        </p:spPr>
        <p:txBody>
          <a:bodyPr>
            <a:normAutofit/>
          </a:bodyPr>
          <a:lstStyle/>
          <a:p>
            <a:pPr rtl="0"/>
            <a:r>
              <a:rPr lang="en-US" sz="2800" b="1" dirty="0" smtClean="0"/>
              <a:t>28 years old woman attend infertility seeking for pregnancy for 2 years , she had regular MC , her HSG   normal and her partner SFA shows:</a:t>
            </a:r>
            <a:endParaRPr lang="en-US" sz="2800" b="1" dirty="0"/>
          </a:p>
        </p:txBody>
      </p:sp>
      <p:sp>
        <p:nvSpPr>
          <p:cNvPr id="3" name="Content Placeholder 2"/>
          <p:cNvSpPr>
            <a:spLocks noGrp="1"/>
          </p:cNvSpPr>
          <p:nvPr>
            <p:ph idx="1"/>
          </p:nvPr>
        </p:nvSpPr>
        <p:spPr>
          <a:xfrm>
            <a:off x="179512" y="2492896"/>
            <a:ext cx="4320480" cy="4248472"/>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Arial" pitchFamily="34" charset="0"/>
              <a:buChar char="•"/>
            </a:pPr>
            <a:r>
              <a:rPr lang="en-US" sz="2000" dirty="0" smtClean="0"/>
              <a:t>Volume 2ml</a:t>
            </a:r>
          </a:p>
          <a:p>
            <a:pPr algn="l" rtl="0">
              <a:buFont typeface="Arial" pitchFamily="34" charset="0"/>
              <a:buChar char="•"/>
            </a:pPr>
            <a:r>
              <a:rPr lang="en-US" sz="2000" dirty="0" smtClean="0"/>
              <a:t>Sperm concentration </a:t>
            </a:r>
            <a:r>
              <a:rPr lang="en-US" sz="2000" b="1" dirty="0" smtClean="0"/>
              <a:t>zero</a:t>
            </a:r>
            <a:r>
              <a:rPr lang="en-US" sz="2000" dirty="0" smtClean="0"/>
              <a:t>  </a:t>
            </a:r>
          </a:p>
          <a:p>
            <a:pPr algn="l" rtl="0">
              <a:buFont typeface="Arial" pitchFamily="34" charset="0"/>
              <a:buChar char="•"/>
            </a:pPr>
            <a:r>
              <a:rPr lang="en-US" sz="2000" dirty="0" smtClean="0"/>
              <a:t>Total motility</a:t>
            </a:r>
          </a:p>
          <a:p>
            <a:pPr algn="l" rtl="0">
              <a:buFont typeface="Arial" pitchFamily="34" charset="0"/>
              <a:buChar char="•"/>
            </a:pPr>
            <a:r>
              <a:rPr lang="en-US" sz="2000" dirty="0" smtClean="0"/>
              <a:t>Progressive motility </a:t>
            </a:r>
          </a:p>
          <a:p>
            <a:pPr algn="l" rtl="0">
              <a:buFont typeface="Arial" pitchFamily="34" charset="0"/>
              <a:buChar char="•"/>
            </a:pPr>
            <a:r>
              <a:rPr lang="en-US" sz="2000" dirty="0" smtClean="0"/>
              <a:t>Viability </a:t>
            </a:r>
          </a:p>
          <a:p>
            <a:pPr algn="l" rtl="0">
              <a:buFont typeface="Arial" pitchFamily="34" charset="0"/>
              <a:buChar char="•"/>
            </a:pPr>
            <a:r>
              <a:rPr lang="en-US" sz="2000" dirty="0" smtClean="0"/>
              <a:t>Morphology normal  </a:t>
            </a:r>
          </a:p>
        </p:txBody>
      </p:sp>
      <p:sp>
        <p:nvSpPr>
          <p:cNvPr id="5" name="Content Placeholder 2"/>
          <p:cNvSpPr txBox="1">
            <a:spLocks/>
          </p:cNvSpPr>
          <p:nvPr/>
        </p:nvSpPr>
        <p:spPr>
          <a:xfrm>
            <a:off x="4572000" y="2492896"/>
            <a:ext cx="4464496" cy="4248472"/>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endParaRPr lang="en-US" sz="2000" smtClean="0"/>
          </a:p>
          <a:p>
            <a:pPr marL="109728" indent="0" algn="l" rtl="0">
              <a:buFont typeface="Georgia"/>
              <a:buNone/>
            </a:pPr>
            <a:endParaRPr lang="en-US" sz="20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79353"/>
            <a:ext cx="4050450" cy="3845991"/>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Free Remember Cliparts, Download Free Remember Clipart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693" y="2106028"/>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41530" y="3252679"/>
            <a:ext cx="4068452" cy="392345"/>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Rounded Rectangle 8"/>
          <p:cNvSpPr/>
          <p:nvPr/>
        </p:nvSpPr>
        <p:spPr>
          <a:xfrm>
            <a:off x="539552" y="5605552"/>
            <a:ext cx="3672408" cy="914400"/>
          </a:xfrm>
          <a:prstGeom prst="roundRect">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Azoospermia </a:t>
            </a:r>
            <a:endParaRPr lang="ar-IQ" b="1" dirty="0">
              <a:solidFill>
                <a:schemeClr val="tx1"/>
              </a:solidFill>
            </a:endParaRPr>
          </a:p>
        </p:txBody>
      </p:sp>
    </p:spTree>
    <p:extLst>
      <p:ext uri="{BB962C8B-B14F-4D97-AF65-F5344CB8AC3E}">
        <p14:creationId xmlns:p14="http://schemas.microsoft.com/office/powerpoint/2010/main" val="338200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800200"/>
          </a:xfrm>
          <a:solidFill>
            <a:schemeClr val="accent2">
              <a:lumMod val="60000"/>
              <a:lumOff val="40000"/>
            </a:schemeClr>
          </a:solidFill>
          <a:scene3d>
            <a:camera prst="orthographicFront"/>
            <a:lightRig rig="threePt" dir="t"/>
          </a:scene3d>
          <a:sp3d>
            <a:bevelT/>
          </a:sp3d>
        </p:spPr>
        <p:txBody>
          <a:bodyPr>
            <a:normAutofit/>
          </a:bodyPr>
          <a:lstStyle/>
          <a:p>
            <a:pPr rtl="0"/>
            <a:r>
              <a:rPr lang="en-US" sz="2800" b="1" dirty="0" smtClean="0"/>
              <a:t>28 years old woman attend infertility seeking for pregnancy for 2 years , she had regular MC , her HSG   normal and her partner SFA shows:</a:t>
            </a:r>
            <a:endParaRPr lang="en-US" sz="2800" b="1" dirty="0"/>
          </a:p>
        </p:txBody>
      </p:sp>
      <p:sp>
        <p:nvSpPr>
          <p:cNvPr id="3" name="Content Placeholder 2"/>
          <p:cNvSpPr>
            <a:spLocks noGrp="1"/>
          </p:cNvSpPr>
          <p:nvPr>
            <p:ph idx="1"/>
          </p:nvPr>
        </p:nvSpPr>
        <p:spPr>
          <a:xfrm>
            <a:off x="179512" y="2492896"/>
            <a:ext cx="4320480" cy="4248472"/>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Arial" pitchFamily="34" charset="0"/>
              <a:buChar char="•"/>
            </a:pPr>
            <a:r>
              <a:rPr lang="en-US" sz="2000" dirty="0" smtClean="0"/>
              <a:t>Volume 2ml</a:t>
            </a:r>
          </a:p>
          <a:p>
            <a:pPr algn="l" rtl="0">
              <a:buFont typeface="Arial" pitchFamily="34" charset="0"/>
              <a:buChar char="•"/>
            </a:pPr>
            <a:r>
              <a:rPr lang="en-US" sz="2000" dirty="0" smtClean="0"/>
              <a:t>Sperm concentration </a:t>
            </a:r>
            <a:r>
              <a:rPr lang="en-US" sz="2000" b="1" dirty="0" smtClean="0"/>
              <a:t>zero</a:t>
            </a:r>
            <a:r>
              <a:rPr lang="en-US" sz="2000" dirty="0" smtClean="0"/>
              <a:t>  </a:t>
            </a:r>
          </a:p>
          <a:p>
            <a:pPr algn="l" rtl="0">
              <a:buFont typeface="Arial" pitchFamily="34" charset="0"/>
              <a:buChar char="•"/>
            </a:pPr>
            <a:r>
              <a:rPr lang="en-US" sz="2000" dirty="0" smtClean="0"/>
              <a:t>Total motility</a:t>
            </a:r>
          </a:p>
          <a:p>
            <a:pPr algn="l" rtl="0">
              <a:buFont typeface="Arial" pitchFamily="34" charset="0"/>
              <a:buChar char="•"/>
            </a:pPr>
            <a:r>
              <a:rPr lang="en-US" sz="2000" dirty="0" smtClean="0"/>
              <a:t>Progressive motility </a:t>
            </a:r>
          </a:p>
          <a:p>
            <a:pPr algn="l" rtl="0">
              <a:buFont typeface="Arial" pitchFamily="34" charset="0"/>
              <a:buChar char="•"/>
            </a:pPr>
            <a:r>
              <a:rPr lang="en-US" sz="2000" dirty="0" smtClean="0"/>
              <a:t>Viability </a:t>
            </a:r>
          </a:p>
          <a:p>
            <a:pPr algn="l" rtl="0">
              <a:buFont typeface="Arial" pitchFamily="34" charset="0"/>
              <a:buChar char="•"/>
            </a:pPr>
            <a:r>
              <a:rPr lang="en-US" sz="2000" dirty="0" smtClean="0"/>
              <a:t>Morphology normal  </a:t>
            </a:r>
          </a:p>
        </p:txBody>
      </p:sp>
      <p:sp>
        <p:nvSpPr>
          <p:cNvPr id="5" name="Content Placeholder 2"/>
          <p:cNvSpPr txBox="1">
            <a:spLocks/>
          </p:cNvSpPr>
          <p:nvPr/>
        </p:nvSpPr>
        <p:spPr>
          <a:xfrm>
            <a:off x="4572000" y="2492896"/>
            <a:ext cx="4464496" cy="4248472"/>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endParaRPr lang="en-US" sz="2000" smtClean="0"/>
          </a:p>
          <a:p>
            <a:pPr marL="109728" indent="0" algn="l" rtl="0">
              <a:buFont typeface="Georgia"/>
              <a:buNone/>
            </a:pPr>
            <a:endParaRPr lang="en-US" sz="20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79353"/>
            <a:ext cx="4050450" cy="3845991"/>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Free Remember Cliparts, Download Free Remember Cliparts png images, Free  ClipArts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693" y="2106028"/>
            <a:ext cx="1483803" cy="1146650"/>
          </a:xfrm>
          <a:prstGeom prst="rect">
            <a:avLst/>
          </a:prstGeom>
          <a:noFill/>
          <a:ln w="38100">
            <a:solidFill>
              <a:schemeClr val="accent2"/>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41530" y="3252679"/>
            <a:ext cx="4068452" cy="392345"/>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Rounded Rectangle 8"/>
          <p:cNvSpPr/>
          <p:nvPr/>
        </p:nvSpPr>
        <p:spPr>
          <a:xfrm>
            <a:off x="539552" y="5605552"/>
            <a:ext cx="3672408" cy="914400"/>
          </a:xfrm>
          <a:prstGeom prst="roundRect">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Azoospermia </a:t>
            </a:r>
            <a:endParaRPr lang="ar-IQ" b="1" dirty="0">
              <a:solidFill>
                <a:schemeClr val="tx1"/>
              </a:solidFill>
            </a:endParaRPr>
          </a:p>
        </p:txBody>
      </p:sp>
      <p:sp>
        <p:nvSpPr>
          <p:cNvPr id="4" name="Pentagon 3"/>
          <p:cNvSpPr/>
          <p:nvPr/>
        </p:nvSpPr>
        <p:spPr>
          <a:xfrm>
            <a:off x="4788024" y="5605552"/>
            <a:ext cx="4050450" cy="914400"/>
          </a:xfrm>
          <a:prstGeom prst="homePlate">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Send the male for hormonal assay </a:t>
            </a:r>
            <a:endParaRPr lang="ar-IQ" b="1" dirty="0">
              <a:solidFill>
                <a:schemeClr val="tx1"/>
              </a:solidFill>
            </a:endParaRPr>
          </a:p>
        </p:txBody>
      </p:sp>
    </p:spTree>
    <p:extLst>
      <p:ext uri="{BB962C8B-B14F-4D97-AF65-F5344CB8AC3E}">
        <p14:creationId xmlns:p14="http://schemas.microsoft.com/office/powerpoint/2010/main" val="286978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800200"/>
          </a:xfrm>
          <a:solidFill>
            <a:schemeClr val="accent2">
              <a:lumMod val="60000"/>
              <a:lumOff val="40000"/>
            </a:schemeClr>
          </a:solidFill>
          <a:scene3d>
            <a:camera prst="orthographicFront"/>
            <a:lightRig rig="threePt" dir="t"/>
          </a:scene3d>
          <a:sp3d>
            <a:bevelT/>
          </a:sp3d>
        </p:spPr>
        <p:txBody>
          <a:bodyPr>
            <a:normAutofit/>
          </a:bodyPr>
          <a:lstStyle/>
          <a:p>
            <a:pPr rtl="0"/>
            <a:r>
              <a:rPr lang="en-US" sz="2800" b="1" dirty="0" smtClean="0"/>
              <a:t>28 years old woman attend infertility seeking for pregnancy for 2 years , she had regular MC , her HSG   normal and her partner SFA shows:</a:t>
            </a:r>
            <a:endParaRPr lang="en-US" sz="2800" b="1" dirty="0"/>
          </a:p>
        </p:txBody>
      </p:sp>
      <p:sp>
        <p:nvSpPr>
          <p:cNvPr id="3" name="Content Placeholder 2"/>
          <p:cNvSpPr>
            <a:spLocks noGrp="1"/>
          </p:cNvSpPr>
          <p:nvPr>
            <p:ph idx="1"/>
          </p:nvPr>
        </p:nvSpPr>
        <p:spPr>
          <a:xfrm>
            <a:off x="179512" y="2492896"/>
            <a:ext cx="4320480" cy="4248472"/>
          </a:xfrm>
          <a:solidFill>
            <a:schemeClr val="accent2">
              <a:lumMod val="20000"/>
              <a:lumOff val="80000"/>
            </a:schemeClr>
          </a:solidFill>
          <a:scene3d>
            <a:camera prst="orthographicFront"/>
            <a:lightRig rig="threePt" dir="t"/>
          </a:scene3d>
          <a:sp3d>
            <a:bevelT/>
          </a:sp3d>
        </p:spPr>
        <p:txBody>
          <a:bodyPr>
            <a:noAutofit/>
          </a:bodyPr>
          <a:lstStyle/>
          <a:p>
            <a:pPr algn="l" rtl="0">
              <a:buFont typeface="Wingdings" pitchFamily="2" charset="2"/>
              <a:buChar char="Ø"/>
            </a:pPr>
            <a:endParaRPr lang="en-US" sz="2000" dirty="0" smtClean="0"/>
          </a:p>
          <a:p>
            <a:pPr algn="l" rtl="0">
              <a:buFont typeface="Arial" pitchFamily="34" charset="0"/>
              <a:buChar char="•"/>
            </a:pPr>
            <a:r>
              <a:rPr lang="en-US" sz="2000" dirty="0" smtClean="0"/>
              <a:t>Volume 2ml</a:t>
            </a:r>
          </a:p>
          <a:p>
            <a:pPr algn="l" rtl="0">
              <a:buFont typeface="Arial" pitchFamily="34" charset="0"/>
              <a:buChar char="•"/>
            </a:pPr>
            <a:r>
              <a:rPr lang="en-US" sz="2000" dirty="0" smtClean="0"/>
              <a:t>Sperm concentration </a:t>
            </a:r>
            <a:r>
              <a:rPr lang="en-US" sz="2000" b="1" dirty="0" smtClean="0"/>
              <a:t>zero </a:t>
            </a:r>
            <a:r>
              <a:rPr lang="en-US" sz="2000" dirty="0" smtClean="0"/>
              <a:t> </a:t>
            </a:r>
          </a:p>
          <a:p>
            <a:pPr algn="l" rtl="0">
              <a:buFont typeface="Arial" pitchFamily="34" charset="0"/>
              <a:buChar char="•"/>
            </a:pPr>
            <a:r>
              <a:rPr lang="en-US" sz="2000" dirty="0" smtClean="0"/>
              <a:t>Total motility</a:t>
            </a:r>
          </a:p>
          <a:p>
            <a:pPr algn="l" rtl="0">
              <a:buFont typeface="Arial" pitchFamily="34" charset="0"/>
              <a:buChar char="•"/>
            </a:pPr>
            <a:r>
              <a:rPr lang="en-US" sz="2000" dirty="0" smtClean="0"/>
              <a:t>Progressive motility </a:t>
            </a:r>
          </a:p>
          <a:p>
            <a:pPr algn="l" rtl="0">
              <a:buFont typeface="Arial" pitchFamily="34" charset="0"/>
              <a:buChar char="•"/>
            </a:pPr>
            <a:r>
              <a:rPr lang="en-US" sz="2000" dirty="0" smtClean="0"/>
              <a:t>Viability </a:t>
            </a:r>
          </a:p>
          <a:p>
            <a:pPr algn="l" rtl="0">
              <a:buFont typeface="Arial" pitchFamily="34" charset="0"/>
              <a:buChar char="•"/>
            </a:pPr>
            <a:r>
              <a:rPr lang="en-US" sz="2000" dirty="0" smtClean="0"/>
              <a:t>Morphology normal  </a:t>
            </a:r>
          </a:p>
        </p:txBody>
      </p:sp>
      <p:sp>
        <p:nvSpPr>
          <p:cNvPr id="5" name="Content Placeholder 2"/>
          <p:cNvSpPr txBox="1">
            <a:spLocks/>
          </p:cNvSpPr>
          <p:nvPr/>
        </p:nvSpPr>
        <p:spPr>
          <a:xfrm>
            <a:off x="4572000" y="2492896"/>
            <a:ext cx="4464496" cy="4248472"/>
          </a:xfrm>
          <a:prstGeom prst="rect">
            <a:avLst/>
          </a:prstGeom>
          <a:solidFill>
            <a:schemeClr val="accent2">
              <a:lumMod val="20000"/>
              <a:lumOff val="80000"/>
            </a:schemeClr>
          </a:solidFill>
          <a:scene3d>
            <a:camera prst="orthographicFront"/>
            <a:lightRig rig="threePt" dir="t"/>
          </a:scene3d>
          <a:sp3d>
            <a:bevelT/>
          </a:sp3d>
        </p:spPr>
        <p:txBody>
          <a:bodyPr vert="horz">
            <a:noAutofit/>
          </a:bodyPr>
          <a:lst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l" rtl="0">
              <a:buFont typeface="Wingdings" pitchFamily="2" charset="2"/>
              <a:buChar char="Ø"/>
            </a:pPr>
            <a:endParaRPr lang="en-US" sz="2000" dirty="0" smtClean="0"/>
          </a:p>
          <a:p>
            <a:pPr algn="l" rtl="0">
              <a:buFont typeface="Wingdings" pitchFamily="2" charset="2"/>
              <a:buChar char="Ø"/>
            </a:pPr>
            <a:r>
              <a:rPr lang="en-US" sz="2000" b="1" dirty="0" smtClean="0"/>
              <a:t>Hormonal assay interpretation :</a:t>
            </a:r>
          </a:p>
          <a:p>
            <a:pPr marL="109728" indent="0" algn="l" rtl="0">
              <a:buFont typeface="Georgia"/>
              <a:buNone/>
            </a:pPr>
            <a:endParaRPr lang="en-US" sz="2000" dirty="0" smtClean="0"/>
          </a:p>
          <a:p>
            <a:pPr marL="566928" indent="-457200" algn="l" rtl="0">
              <a:buFont typeface="Georgia"/>
              <a:buAutoNum type="arabicPeriod"/>
            </a:pPr>
            <a:r>
              <a:rPr lang="en-US" sz="2000" dirty="0" smtClean="0"/>
              <a:t>Low FSH,LH &amp; S.T=HH</a:t>
            </a:r>
          </a:p>
          <a:p>
            <a:pPr marL="566928" indent="-457200" algn="l" rtl="0">
              <a:buFont typeface="Georgia"/>
              <a:buAutoNum type="arabicPeriod"/>
            </a:pPr>
            <a:endParaRPr lang="en-US" sz="2000" dirty="0" smtClean="0"/>
          </a:p>
          <a:p>
            <a:pPr marL="566928" indent="-457200" algn="l" rtl="0">
              <a:buFont typeface="Georgia"/>
              <a:buAutoNum type="arabicPeriod"/>
            </a:pPr>
            <a:r>
              <a:rPr lang="en-US" sz="2000" dirty="0" smtClean="0"/>
              <a:t>Normal FSH,LH </a:t>
            </a:r>
            <a:r>
              <a:rPr lang="en-US" sz="2000" dirty="0"/>
              <a:t>&amp; </a:t>
            </a:r>
            <a:r>
              <a:rPr lang="en-US" sz="2000" dirty="0" smtClean="0"/>
              <a:t>S.T=NN</a:t>
            </a:r>
          </a:p>
          <a:p>
            <a:pPr marL="566928" indent="-457200" algn="l" rtl="0">
              <a:buFont typeface="Georgia"/>
              <a:buAutoNum type="arabicPeriod"/>
            </a:pPr>
            <a:endParaRPr lang="en-US" sz="2000" dirty="0" smtClean="0"/>
          </a:p>
          <a:p>
            <a:pPr marL="566928" indent="-457200" algn="l" rtl="0">
              <a:buFont typeface="Georgia"/>
              <a:buAutoNum type="arabicPeriod"/>
            </a:pPr>
            <a:r>
              <a:rPr lang="en-US" sz="2000" dirty="0" smtClean="0"/>
              <a:t>High FSH,LH &amp; Low S.T= Hypergonadotropic hypogonadism   </a:t>
            </a:r>
          </a:p>
        </p:txBody>
      </p:sp>
      <p:sp>
        <p:nvSpPr>
          <p:cNvPr id="8" name="Rounded Rectangle 7"/>
          <p:cNvSpPr/>
          <p:nvPr/>
        </p:nvSpPr>
        <p:spPr>
          <a:xfrm>
            <a:off x="341530" y="3252679"/>
            <a:ext cx="4068452" cy="392345"/>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9" name="Rounded Rectangle 8"/>
          <p:cNvSpPr/>
          <p:nvPr/>
        </p:nvSpPr>
        <p:spPr>
          <a:xfrm>
            <a:off x="539552" y="5605552"/>
            <a:ext cx="3672408" cy="914400"/>
          </a:xfrm>
          <a:prstGeom prst="roundRect">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Azoospermia </a:t>
            </a:r>
            <a:endParaRPr lang="ar-IQ" b="1" dirty="0">
              <a:solidFill>
                <a:schemeClr val="tx1"/>
              </a:solidFill>
            </a:endParaRPr>
          </a:p>
        </p:txBody>
      </p:sp>
    </p:spTree>
    <p:extLst>
      <p:ext uri="{BB962C8B-B14F-4D97-AF65-F5344CB8AC3E}">
        <p14:creationId xmlns:p14="http://schemas.microsoft.com/office/powerpoint/2010/main" val="34448891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80928"/>
            <a:ext cx="8458200" cy="1090984"/>
          </a:xfrm>
        </p:spPr>
        <p:txBody>
          <a:bodyPr>
            <a:normAutofit fontScale="90000"/>
          </a:bodyPr>
          <a:lstStyle/>
          <a:p>
            <a:r>
              <a:rPr lang="en-US" dirty="0" smtClean="0"/>
              <a:t/>
            </a:r>
            <a:br>
              <a:rPr lang="en-US" dirty="0" smtClean="0"/>
            </a:br>
            <a:r>
              <a:rPr lang="en-US" dirty="0"/>
              <a:t/>
            </a:r>
            <a:br>
              <a:rPr lang="en-US" dirty="0"/>
            </a:br>
            <a:r>
              <a:rPr lang="en-US" dirty="0" smtClean="0"/>
              <a:t>Slide - Exam </a:t>
            </a:r>
            <a:br>
              <a:rPr lang="en-US" dirty="0" smtClean="0"/>
            </a:br>
            <a:endParaRPr lang="ar-IQ"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58112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437112"/>
            <a:ext cx="216024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7462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1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844825"/>
            <a:ext cx="4392488" cy="2376263"/>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AutoNum type="arabicPeriod"/>
            </a:pPr>
            <a:r>
              <a:rPr lang="en-US" b="1" dirty="0">
                <a:solidFill>
                  <a:schemeClr val="tx1"/>
                </a:solidFill>
              </a:rPr>
              <a:t>W</a:t>
            </a:r>
            <a:r>
              <a:rPr lang="en-US" b="1" dirty="0" smtClean="0">
                <a:solidFill>
                  <a:schemeClr val="tx1"/>
                </a:solidFill>
              </a:rPr>
              <a:t>hat does this drug used for ?</a:t>
            </a:r>
          </a:p>
          <a:p>
            <a:pPr marL="342900" indent="-342900" algn="l" rtl="0">
              <a:buAutoNum type="arabicPeriod"/>
            </a:pPr>
            <a:r>
              <a:rPr lang="en-US" b="1" dirty="0" smtClean="0">
                <a:solidFill>
                  <a:schemeClr val="tx1"/>
                </a:solidFill>
              </a:rPr>
              <a:t>It belong to which drug family ?</a:t>
            </a:r>
          </a:p>
          <a:p>
            <a:pPr marL="342900" indent="-342900" algn="l" rtl="0">
              <a:buAutoNum type="arabicPeriod"/>
            </a:pPr>
            <a:r>
              <a:rPr lang="en-US" b="1" dirty="0" smtClean="0">
                <a:solidFill>
                  <a:schemeClr val="tx1"/>
                </a:solidFill>
              </a:rPr>
              <a:t>How its given ?</a:t>
            </a:r>
          </a:p>
          <a:p>
            <a:pPr algn="l" rtl="0"/>
            <a:r>
              <a:rPr lang="en-US" b="1" dirty="0" smtClean="0">
                <a:solidFill>
                  <a:schemeClr val="tx1"/>
                </a:solidFill>
              </a:rPr>
              <a:t>4. What are the main 2 risk of using ovulation induction drugs?</a:t>
            </a:r>
            <a:endParaRPr lang="ar-IQ" b="1" dirty="0">
              <a:solidFill>
                <a:schemeClr val="tx1"/>
              </a:solidFill>
            </a:endParaRPr>
          </a:p>
        </p:txBody>
      </p:sp>
      <p:sp>
        <p:nvSpPr>
          <p:cNvPr id="10" name="Rectangle 9"/>
          <p:cNvSpPr/>
          <p:nvPr/>
        </p:nvSpPr>
        <p:spPr>
          <a:xfrm>
            <a:off x="395536" y="4437112"/>
            <a:ext cx="8352928" cy="2249018"/>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Wingdings" pitchFamily="2" charset="2"/>
              <a:buChar char="Ø"/>
            </a:pPr>
            <a:endParaRPr lang="en-US" b="1" dirty="0" smtClean="0">
              <a:solidFill>
                <a:schemeClr val="tx1"/>
              </a:solidFill>
            </a:endParaRPr>
          </a:p>
          <a:p>
            <a:pPr marL="342900" indent="-342900" algn="l" rtl="0">
              <a:buAutoNum type="arabicPeriod"/>
            </a:pPr>
            <a:endParaRPr lang="en-US" b="1" dirty="0" smtClean="0">
              <a:solidFill>
                <a:schemeClr val="tx1"/>
              </a:solidFill>
            </a:endParaRPr>
          </a:p>
          <a:p>
            <a:pPr marL="342900" indent="-342900" algn="l" rtl="0">
              <a:buAutoNum type="arabicPeriod"/>
            </a:pPr>
            <a:r>
              <a:rPr lang="en-US" b="1" dirty="0" smtClean="0">
                <a:solidFill>
                  <a:schemeClr val="tx1"/>
                </a:solidFill>
              </a:rPr>
              <a:t>Used as OI drug in PCOS </a:t>
            </a:r>
          </a:p>
          <a:p>
            <a:pPr marL="342900" indent="-342900" algn="l" rtl="0">
              <a:buAutoNum type="arabicPeriod"/>
            </a:pPr>
            <a:r>
              <a:rPr lang="en-US" b="1" dirty="0">
                <a:solidFill>
                  <a:schemeClr val="tx1"/>
                </a:solidFill>
              </a:rPr>
              <a:t>Nonsteroidal selective estrogen receptor modulator (SERM</a:t>
            </a:r>
            <a:r>
              <a:rPr lang="en-US" b="1" dirty="0" smtClean="0">
                <a:solidFill>
                  <a:schemeClr val="tx1"/>
                </a:solidFill>
              </a:rPr>
              <a:t>)</a:t>
            </a:r>
          </a:p>
          <a:p>
            <a:pPr marL="342900" indent="-342900" algn="l" rtl="0">
              <a:buAutoNum type="arabicPeriod"/>
            </a:pPr>
            <a:r>
              <a:rPr lang="en-US" b="1" dirty="0">
                <a:solidFill>
                  <a:schemeClr val="tx1"/>
                </a:solidFill>
              </a:rPr>
              <a:t>2nd – 5th day cycle daily for five days in a dose of 2.5-7.5 mg with US follow up </a:t>
            </a:r>
            <a:endParaRPr lang="en-US" b="1" dirty="0" smtClean="0">
              <a:solidFill>
                <a:schemeClr val="tx1"/>
              </a:solidFill>
            </a:endParaRPr>
          </a:p>
          <a:p>
            <a:pPr marL="342900" indent="-342900" algn="l" rtl="0">
              <a:buAutoNum type="arabicPeriod"/>
            </a:pPr>
            <a:r>
              <a:rPr lang="en-US" b="1" dirty="0" smtClean="0">
                <a:solidFill>
                  <a:schemeClr val="tx1"/>
                </a:solidFill>
              </a:rPr>
              <a:t>2 main risk:</a:t>
            </a:r>
          </a:p>
          <a:p>
            <a:pPr marL="285750" indent="-285750" algn="l" rtl="0">
              <a:buFont typeface="Courier New" pitchFamily="49" charset="0"/>
              <a:buChar char="o"/>
            </a:pPr>
            <a:r>
              <a:rPr lang="en-US" b="1" dirty="0" smtClean="0">
                <a:solidFill>
                  <a:schemeClr val="tx1"/>
                </a:solidFill>
              </a:rPr>
              <a:t>Multiple pregnancy </a:t>
            </a:r>
          </a:p>
          <a:p>
            <a:pPr marL="285750" indent="-285750" algn="l" rtl="0">
              <a:buFont typeface="Courier New" pitchFamily="49" charset="0"/>
              <a:buChar char="o"/>
            </a:pPr>
            <a:r>
              <a:rPr lang="en-US" b="1" dirty="0" smtClean="0">
                <a:solidFill>
                  <a:schemeClr val="tx1"/>
                </a:solidFill>
              </a:rPr>
              <a:t>OHSS</a:t>
            </a:r>
            <a:endParaRPr lang="en-US" b="1" dirty="0">
              <a:solidFill>
                <a:schemeClr val="tx1"/>
              </a:solidFill>
            </a:endParaRPr>
          </a:p>
          <a:p>
            <a:pPr algn="l" rtl="0"/>
            <a:endParaRPr lang="en-US" b="1" dirty="0" smtClean="0">
              <a:solidFill>
                <a:schemeClr val="tx1"/>
              </a:solidFill>
            </a:endParaRPr>
          </a:p>
          <a:p>
            <a:pPr marL="342900" indent="-342900" algn="l" rtl="0">
              <a:buAutoNum type="arabicPeriod"/>
            </a:pPr>
            <a:endParaRPr lang="en-US" b="1" dirty="0" smtClean="0">
              <a:solidFill>
                <a:schemeClr val="tx1"/>
              </a:solidFill>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44825"/>
            <a:ext cx="3672408" cy="2376263"/>
          </a:xfrm>
          <a:prstGeom prst="rect">
            <a:avLst/>
          </a:prstGeom>
          <a:solidFill>
            <a:schemeClr val="accent2">
              <a:lumMod val="60000"/>
              <a:lumOff val="40000"/>
            </a:schemeClr>
          </a:solidFill>
          <a:ln>
            <a:solidFill>
              <a:schemeClr val="accent2"/>
            </a:solidFill>
          </a:ln>
          <a:effectLst>
            <a:glow rad="139700">
              <a:schemeClr val="accent5">
                <a:satMod val="175000"/>
                <a:alpha val="40000"/>
              </a:schemeClr>
            </a:glow>
          </a:effectLst>
        </p:spPr>
      </p:pic>
    </p:spTree>
    <p:extLst>
      <p:ext uri="{BB962C8B-B14F-4D97-AF65-F5344CB8AC3E}">
        <p14:creationId xmlns:p14="http://schemas.microsoft.com/office/powerpoint/2010/main" val="137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fade">
                                      <p:cBhvr>
                                        <p:cTn id="16" dur="500"/>
                                        <p:tgtEl>
                                          <p:spTgt spid="10">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animEffect transition="in" filter="fade">
                                      <p:cBhvr>
                                        <p:cTn id="19" dur="500"/>
                                        <p:tgtEl>
                                          <p:spTgt spid="1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2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844825"/>
            <a:ext cx="4464496" cy="2376263"/>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AutoNum type="arabicPeriod"/>
            </a:pPr>
            <a:r>
              <a:rPr lang="en-US" b="1" dirty="0">
                <a:solidFill>
                  <a:schemeClr val="tx1"/>
                </a:solidFill>
              </a:rPr>
              <a:t>W</a:t>
            </a:r>
            <a:r>
              <a:rPr lang="en-US" b="1" dirty="0" smtClean="0">
                <a:solidFill>
                  <a:schemeClr val="tx1"/>
                </a:solidFill>
              </a:rPr>
              <a:t>hat does this drug used for ?</a:t>
            </a:r>
          </a:p>
          <a:p>
            <a:pPr marL="342900" indent="-342900" algn="l" rtl="0">
              <a:buAutoNum type="arabicPeriod"/>
            </a:pPr>
            <a:r>
              <a:rPr lang="en-US" b="1" dirty="0" smtClean="0">
                <a:solidFill>
                  <a:schemeClr val="tx1"/>
                </a:solidFill>
              </a:rPr>
              <a:t>It belong to which drug family ?</a:t>
            </a:r>
          </a:p>
          <a:p>
            <a:pPr marL="342900" indent="-342900" algn="l" rtl="0">
              <a:buAutoNum type="arabicPeriod"/>
            </a:pPr>
            <a:r>
              <a:rPr lang="en-US" b="1" dirty="0" smtClean="0">
                <a:solidFill>
                  <a:schemeClr val="tx1"/>
                </a:solidFill>
              </a:rPr>
              <a:t>How its given ?</a:t>
            </a:r>
          </a:p>
          <a:p>
            <a:pPr marL="285750" indent="-285750" algn="l" rtl="0">
              <a:buFont typeface="Wingdings" pitchFamily="2" charset="2"/>
              <a:buChar char="q"/>
            </a:pPr>
            <a:endParaRPr lang="ar-IQ" b="1" dirty="0">
              <a:solidFill>
                <a:schemeClr val="tx1"/>
              </a:solidFill>
            </a:endParaRPr>
          </a:p>
        </p:txBody>
      </p:sp>
      <p:sp>
        <p:nvSpPr>
          <p:cNvPr id="10" name="Rectangle 9"/>
          <p:cNvSpPr/>
          <p:nvPr/>
        </p:nvSpPr>
        <p:spPr>
          <a:xfrm>
            <a:off x="395536" y="4437112"/>
            <a:ext cx="8352928" cy="2249018"/>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Wingdings" pitchFamily="2" charset="2"/>
              <a:buChar char="Ø"/>
            </a:pPr>
            <a:endParaRPr lang="en-US" b="1" dirty="0" smtClean="0">
              <a:solidFill>
                <a:schemeClr val="tx1"/>
              </a:solidFill>
            </a:endParaRPr>
          </a:p>
          <a:p>
            <a:pPr marL="342900" indent="-342900" algn="l" rtl="0">
              <a:buAutoNum type="arabicPeriod"/>
            </a:pPr>
            <a:r>
              <a:rPr lang="en-US" b="1" dirty="0" smtClean="0">
                <a:solidFill>
                  <a:schemeClr val="tx1"/>
                </a:solidFill>
              </a:rPr>
              <a:t>Ovulation induction in PCOS woman . It used in breast cancer</a:t>
            </a:r>
          </a:p>
          <a:p>
            <a:pPr marL="342900" indent="-342900" algn="l" rtl="0">
              <a:buAutoNum type="arabicPeriod"/>
            </a:pPr>
            <a:r>
              <a:rPr lang="en-US" b="1" dirty="0">
                <a:solidFill>
                  <a:schemeClr val="tx1"/>
                </a:solidFill>
              </a:rPr>
              <a:t>nonsteroidal aromatase </a:t>
            </a:r>
            <a:r>
              <a:rPr lang="en-US" b="1" dirty="0" smtClean="0">
                <a:solidFill>
                  <a:schemeClr val="tx1"/>
                </a:solidFill>
              </a:rPr>
              <a:t>inhibitors</a:t>
            </a:r>
          </a:p>
          <a:p>
            <a:pPr marL="342900" indent="-342900" algn="l" rtl="0">
              <a:buAutoNum type="arabicPeriod"/>
            </a:pPr>
            <a:r>
              <a:rPr lang="en-US" b="1" dirty="0" smtClean="0">
                <a:solidFill>
                  <a:schemeClr val="tx1"/>
                </a:solidFill>
              </a:rPr>
              <a:t>2</a:t>
            </a:r>
            <a:r>
              <a:rPr lang="en-US" b="1" baseline="30000" dirty="0" smtClean="0">
                <a:solidFill>
                  <a:schemeClr val="tx1"/>
                </a:solidFill>
              </a:rPr>
              <a:t>nd</a:t>
            </a:r>
            <a:r>
              <a:rPr lang="en-US" b="1" dirty="0" smtClean="0">
                <a:solidFill>
                  <a:schemeClr val="tx1"/>
                </a:solidFill>
              </a:rPr>
              <a:t> – 5</a:t>
            </a:r>
            <a:r>
              <a:rPr lang="en-US" b="1" baseline="30000" dirty="0" smtClean="0">
                <a:solidFill>
                  <a:schemeClr val="tx1"/>
                </a:solidFill>
              </a:rPr>
              <a:t>th</a:t>
            </a:r>
            <a:r>
              <a:rPr lang="en-US" b="1" dirty="0" smtClean="0">
                <a:solidFill>
                  <a:schemeClr val="tx1"/>
                </a:solidFill>
              </a:rPr>
              <a:t> day cycle daily for five days in a dose of 2.5-7.5 mg with US follow up </a:t>
            </a:r>
          </a:p>
          <a:p>
            <a:pPr marL="342900" indent="-342900" algn="l" rtl="0">
              <a:buAutoNum type="arabicPeriod"/>
            </a:pPr>
            <a:endParaRPr lang="en-US" b="1" dirty="0" smtClean="0">
              <a:solidFill>
                <a:schemeClr val="tx1"/>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4825"/>
            <a:ext cx="3600400" cy="2376263"/>
          </a:xfrm>
          <a:prstGeom prst="rect">
            <a:avLst/>
          </a:prstGeom>
          <a:noFill/>
          <a:ln w="9525">
            <a:solidFill>
              <a:schemeClr val="accent2"/>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956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80920" cy="864096"/>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When to Investigate ?</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323528" y="1700808"/>
            <a:ext cx="8291264" cy="4968552"/>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fontScale="77500" lnSpcReduction="20000"/>
          </a:bodyPr>
          <a:lstStyle/>
          <a:p>
            <a:pPr algn="l" rtl="0">
              <a:lnSpc>
                <a:spcPct val="115000"/>
              </a:lnSpc>
              <a:spcAft>
                <a:spcPts val="1000"/>
              </a:spcAft>
              <a:buFont typeface="Wingdings" pitchFamily="2" charset="2"/>
              <a:buChar char="q"/>
            </a:pPr>
            <a:r>
              <a:rPr lang="en-US" sz="2400" b="1" dirty="0" smtClean="0">
                <a:latin typeface="Times New Roman"/>
                <a:ea typeface="Calibri"/>
                <a:cs typeface="Arial"/>
              </a:rPr>
              <a:t> An </a:t>
            </a:r>
            <a:r>
              <a:rPr lang="en-US" sz="2400" b="1" dirty="0">
                <a:latin typeface="Times New Roman"/>
                <a:ea typeface="Calibri"/>
                <a:cs typeface="Arial"/>
              </a:rPr>
              <a:t>infertility evaluation is usually </a:t>
            </a:r>
            <a:r>
              <a:rPr lang="en-US" sz="2400" b="1" dirty="0" smtClean="0">
                <a:latin typeface="Times New Roman"/>
                <a:ea typeface="Calibri"/>
                <a:cs typeface="Arial"/>
              </a:rPr>
              <a:t>initiated:</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 </a:t>
            </a:r>
            <a:r>
              <a:rPr lang="en-US" sz="2400" b="1" dirty="0">
                <a:latin typeface="Times New Roman"/>
                <a:ea typeface="Calibri"/>
                <a:cs typeface="Arial"/>
              </a:rPr>
              <a:t>after </a:t>
            </a:r>
            <a:r>
              <a:rPr lang="en-US" sz="2400" b="1" u="sng" dirty="0">
                <a:latin typeface="Times New Roman"/>
                <a:ea typeface="Calibri"/>
                <a:cs typeface="Arial"/>
              </a:rPr>
              <a:t>one year </a:t>
            </a:r>
            <a:r>
              <a:rPr lang="en-US" sz="2400" b="1" dirty="0">
                <a:latin typeface="Times New Roman"/>
                <a:ea typeface="Calibri"/>
                <a:cs typeface="Arial"/>
              </a:rPr>
              <a:t>of regular unprotected intercourse in women </a:t>
            </a:r>
            <a:r>
              <a:rPr lang="en-US" sz="2400" b="1" u="sng" dirty="0">
                <a:latin typeface="Times New Roman"/>
                <a:ea typeface="Calibri"/>
                <a:cs typeface="Arial"/>
              </a:rPr>
              <a:t>under age 35 years </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after </a:t>
            </a:r>
            <a:r>
              <a:rPr lang="en-US" sz="2400" b="1" u="sng" dirty="0">
                <a:latin typeface="Times New Roman"/>
                <a:ea typeface="Calibri"/>
                <a:cs typeface="Arial"/>
              </a:rPr>
              <a:t>six months </a:t>
            </a:r>
            <a:r>
              <a:rPr lang="en-US" sz="2400" b="1" dirty="0">
                <a:latin typeface="Times New Roman"/>
                <a:ea typeface="Calibri"/>
                <a:cs typeface="Arial"/>
              </a:rPr>
              <a:t>of unprotected intercourse in women </a:t>
            </a:r>
            <a:r>
              <a:rPr lang="en-US" sz="2400" b="1" u="sng" dirty="0">
                <a:latin typeface="Times New Roman"/>
                <a:ea typeface="Calibri"/>
                <a:cs typeface="Arial"/>
              </a:rPr>
              <a:t>age 35 years and older</a:t>
            </a:r>
            <a:r>
              <a:rPr lang="en-US" sz="2400" b="1" u="sng" dirty="0" smtClean="0">
                <a:latin typeface="Times New Roman"/>
                <a:ea typeface="Calibri"/>
                <a:cs typeface="Arial"/>
              </a:rPr>
              <a:t>.</a:t>
            </a:r>
          </a:p>
          <a:p>
            <a:pPr algn="l" rtl="0">
              <a:lnSpc>
                <a:spcPct val="115000"/>
              </a:lnSpc>
              <a:spcAft>
                <a:spcPts val="1000"/>
              </a:spcAft>
              <a:buFont typeface="Wingdings" pitchFamily="2" charset="2"/>
              <a:buChar char="q"/>
            </a:pPr>
            <a:r>
              <a:rPr lang="en-US" sz="2400" b="1" dirty="0">
                <a:latin typeface="Times New Roman"/>
                <a:ea typeface="Calibri"/>
                <a:cs typeface="Arial"/>
              </a:rPr>
              <a:t>T</a:t>
            </a:r>
            <a:r>
              <a:rPr lang="en-US" sz="2400" b="1" dirty="0" smtClean="0">
                <a:latin typeface="Times New Roman"/>
                <a:ea typeface="Calibri"/>
                <a:cs typeface="Arial"/>
              </a:rPr>
              <a:t>he </a:t>
            </a:r>
            <a:r>
              <a:rPr lang="en-US" sz="2400" b="1" dirty="0">
                <a:latin typeface="Times New Roman"/>
                <a:ea typeface="Calibri"/>
                <a:cs typeface="Arial"/>
              </a:rPr>
              <a:t>evaluation may be initiated </a:t>
            </a:r>
            <a:r>
              <a:rPr lang="en-US" sz="2400" b="1" u="sng" dirty="0">
                <a:latin typeface="Times New Roman"/>
                <a:ea typeface="Calibri"/>
                <a:cs typeface="Arial"/>
              </a:rPr>
              <a:t>sooner</a:t>
            </a:r>
            <a:r>
              <a:rPr lang="en-US" sz="2400" b="1" dirty="0">
                <a:latin typeface="Times New Roman"/>
                <a:ea typeface="Calibri"/>
                <a:cs typeface="Arial"/>
              </a:rPr>
              <a:t> in women with </a:t>
            </a:r>
            <a:endParaRPr lang="en-US" sz="2400" b="1" dirty="0" smtClean="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MC abnormalities : amenorrhoea</a:t>
            </a:r>
            <a:r>
              <a:rPr lang="en-US" sz="2400" b="1" dirty="0">
                <a:latin typeface="Times New Roman"/>
                <a:ea typeface="Calibri"/>
                <a:cs typeface="Arial"/>
              </a:rPr>
              <a:t>, oligomenorrhoea</a:t>
            </a:r>
          </a:p>
          <a:p>
            <a:pPr algn="l" rtl="0">
              <a:lnSpc>
                <a:spcPct val="115000"/>
              </a:lnSpc>
              <a:spcAft>
                <a:spcPts val="1000"/>
              </a:spcAft>
              <a:buFont typeface="Courier New" pitchFamily="49" charset="0"/>
              <a:buChar char="o"/>
            </a:pPr>
            <a:r>
              <a:rPr lang="en-US" sz="2400" b="1" dirty="0" smtClean="0">
                <a:latin typeface="Times New Roman"/>
                <a:ea typeface="Calibri"/>
                <a:cs typeface="Arial"/>
              </a:rPr>
              <a:t>women </a:t>
            </a:r>
            <a:r>
              <a:rPr lang="en-US" sz="2400" b="1" dirty="0">
                <a:latin typeface="Times New Roman"/>
                <a:ea typeface="Calibri"/>
                <a:cs typeface="Arial"/>
              </a:rPr>
              <a:t>with low ovarian reserve </a:t>
            </a:r>
          </a:p>
          <a:p>
            <a:pPr algn="l" rtl="0">
              <a:lnSpc>
                <a:spcPct val="115000"/>
              </a:lnSpc>
              <a:spcAft>
                <a:spcPts val="1000"/>
              </a:spcAft>
              <a:buFont typeface="Courier New" pitchFamily="49" charset="0"/>
              <a:buChar char="o"/>
            </a:pPr>
            <a:r>
              <a:rPr lang="en-US" sz="2400" b="1" dirty="0">
                <a:latin typeface="Times New Roman"/>
                <a:ea typeface="Calibri"/>
                <a:cs typeface="Arial"/>
              </a:rPr>
              <a:t> known male factor </a:t>
            </a:r>
            <a:r>
              <a:rPr lang="en-US" sz="2400" b="1" dirty="0" smtClean="0">
                <a:latin typeface="Times New Roman"/>
                <a:ea typeface="Calibri"/>
                <a:cs typeface="Arial"/>
              </a:rPr>
              <a:t>subfertility </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endometriosis</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history of pelvic inflammatory </a:t>
            </a:r>
            <a:r>
              <a:rPr lang="en-US" sz="2400" b="1" dirty="0" smtClean="0">
                <a:latin typeface="Times New Roman"/>
                <a:ea typeface="Calibri"/>
                <a:cs typeface="Arial"/>
              </a:rPr>
              <a:t>disease (PID).</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reproductive tract malformations.</a:t>
            </a:r>
          </a:p>
        </p:txBody>
      </p:sp>
      <p:sp>
        <p:nvSpPr>
          <p:cNvPr id="4" name="Rounded Rectangle 3"/>
          <p:cNvSpPr/>
          <p:nvPr/>
        </p:nvSpPr>
        <p:spPr>
          <a:xfrm>
            <a:off x="323528" y="3933056"/>
            <a:ext cx="8280920" cy="936104"/>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5" name="Cloud 4"/>
          <p:cNvSpPr/>
          <p:nvPr/>
        </p:nvSpPr>
        <p:spPr>
          <a:xfrm>
            <a:off x="6588224" y="3717032"/>
            <a:ext cx="2088232"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Ovarian causes</a:t>
            </a:r>
            <a:endParaRPr lang="ar-IQ" b="1" dirty="0">
              <a:solidFill>
                <a:schemeClr val="tx1"/>
              </a:solidFill>
            </a:endParaRPr>
          </a:p>
        </p:txBody>
      </p:sp>
    </p:spTree>
    <p:extLst>
      <p:ext uri="{BB962C8B-B14F-4D97-AF65-F5344CB8AC3E}">
        <p14:creationId xmlns:p14="http://schemas.microsoft.com/office/powerpoint/2010/main" val="11726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3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844825"/>
            <a:ext cx="4464496" cy="2376263"/>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AutoNum type="arabicPeriod"/>
            </a:pPr>
            <a:r>
              <a:rPr lang="en-US" b="1" dirty="0">
                <a:solidFill>
                  <a:schemeClr val="tx1"/>
                </a:solidFill>
              </a:rPr>
              <a:t>W</a:t>
            </a:r>
            <a:r>
              <a:rPr lang="en-US" b="1" dirty="0" smtClean="0">
                <a:solidFill>
                  <a:schemeClr val="tx1"/>
                </a:solidFill>
              </a:rPr>
              <a:t>hat does this drug used for ?</a:t>
            </a:r>
          </a:p>
          <a:p>
            <a:pPr marL="342900" indent="-342900" algn="l" rtl="0">
              <a:buAutoNum type="arabicPeriod"/>
            </a:pPr>
            <a:r>
              <a:rPr lang="en-US" b="1" dirty="0" smtClean="0">
                <a:solidFill>
                  <a:schemeClr val="tx1"/>
                </a:solidFill>
              </a:rPr>
              <a:t>It belong to which drug family ?</a:t>
            </a:r>
          </a:p>
          <a:p>
            <a:pPr marL="342900" indent="-342900" algn="l" rtl="0">
              <a:buAutoNum type="arabicPeriod"/>
            </a:pPr>
            <a:r>
              <a:rPr lang="en-US" b="1" dirty="0" smtClean="0">
                <a:solidFill>
                  <a:schemeClr val="tx1"/>
                </a:solidFill>
              </a:rPr>
              <a:t>How its given ?</a:t>
            </a:r>
          </a:p>
          <a:p>
            <a:pPr marL="285750" indent="-285750" algn="l" rtl="0">
              <a:buFont typeface="Wingdings" pitchFamily="2" charset="2"/>
              <a:buChar char="q"/>
            </a:pPr>
            <a:endParaRPr lang="ar-IQ" b="1" dirty="0">
              <a:solidFill>
                <a:schemeClr val="tx1"/>
              </a:solidFill>
            </a:endParaRPr>
          </a:p>
        </p:txBody>
      </p:sp>
      <p:sp>
        <p:nvSpPr>
          <p:cNvPr id="10" name="Rectangle 9"/>
          <p:cNvSpPr/>
          <p:nvPr/>
        </p:nvSpPr>
        <p:spPr>
          <a:xfrm>
            <a:off x="395536" y="4437112"/>
            <a:ext cx="8352928" cy="2249018"/>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Wingdings" pitchFamily="2" charset="2"/>
              <a:buChar char="Ø"/>
            </a:pPr>
            <a:endParaRPr lang="en-US" b="1" dirty="0" smtClean="0">
              <a:solidFill>
                <a:schemeClr val="tx1"/>
              </a:solidFill>
            </a:endParaRPr>
          </a:p>
          <a:p>
            <a:pPr marL="342900" indent="-342900" algn="l" rtl="0">
              <a:buAutoNum type="arabicPeriod"/>
            </a:pPr>
            <a:r>
              <a:rPr lang="en-US" b="1" dirty="0" smtClean="0">
                <a:solidFill>
                  <a:schemeClr val="tx1"/>
                </a:solidFill>
              </a:rPr>
              <a:t>Ovulation induction used in WHO 1 &amp; 2 ovulatory dysfunction  (PCOS woman) . </a:t>
            </a:r>
          </a:p>
          <a:p>
            <a:pPr marL="342900" indent="-342900" algn="l" rtl="0">
              <a:buAutoNum type="arabicPeriod"/>
            </a:pPr>
            <a:r>
              <a:rPr lang="en-US" b="1" dirty="0" smtClean="0">
                <a:solidFill>
                  <a:schemeClr val="tx1"/>
                </a:solidFill>
              </a:rPr>
              <a:t>Gonadotropin </a:t>
            </a:r>
          </a:p>
          <a:p>
            <a:pPr marL="342900" indent="-342900" algn="l" rtl="0">
              <a:buAutoNum type="arabicPeriod"/>
            </a:pPr>
            <a:r>
              <a:rPr lang="en-US" b="1" dirty="0" smtClean="0">
                <a:solidFill>
                  <a:schemeClr val="tx1"/>
                </a:solidFill>
              </a:rPr>
              <a:t>In special protocol with high caution due to the risk of Multiple pregnancy &amp; OHSS</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72726"/>
            <a:ext cx="3672408" cy="234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9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4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844825"/>
            <a:ext cx="4464496" cy="3024335"/>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b="1" dirty="0" smtClean="0">
                <a:solidFill>
                  <a:schemeClr val="tx1"/>
                </a:solidFill>
              </a:rPr>
              <a:t>27 years old woman presented with history of secondary infertility of 3 years duration </a:t>
            </a:r>
          </a:p>
          <a:p>
            <a:pPr algn="l" rtl="0"/>
            <a:endParaRPr lang="en-US" b="1" dirty="0" smtClean="0">
              <a:solidFill>
                <a:schemeClr val="tx1"/>
              </a:solidFill>
            </a:endParaRPr>
          </a:p>
          <a:p>
            <a:pPr marL="285750" indent="-285750" algn="l" rtl="0">
              <a:buFont typeface="Courier New" pitchFamily="49" charset="0"/>
              <a:buChar char="o"/>
            </a:pPr>
            <a:r>
              <a:rPr lang="en-US" b="1" dirty="0" smtClean="0">
                <a:solidFill>
                  <a:schemeClr val="tx1"/>
                </a:solidFill>
              </a:rPr>
              <a:t>What does this slide show?</a:t>
            </a:r>
          </a:p>
          <a:p>
            <a:pPr algn="l" rtl="0"/>
            <a:endParaRPr lang="ar-IQ" b="1" dirty="0">
              <a:solidFill>
                <a:schemeClr val="tx1"/>
              </a:solidFill>
            </a:endParaRPr>
          </a:p>
        </p:txBody>
      </p:sp>
      <p:sp>
        <p:nvSpPr>
          <p:cNvPr id="10" name="Rectangle 9"/>
          <p:cNvSpPr/>
          <p:nvPr/>
        </p:nvSpPr>
        <p:spPr>
          <a:xfrm>
            <a:off x="395536" y="5157192"/>
            <a:ext cx="8352928" cy="1528938"/>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Wingdings" pitchFamily="2" charset="2"/>
              <a:buChar char="Ø"/>
            </a:pPr>
            <a:endParaRPr lang="en-US" b="1" dirty="0" smtClean="0">
              <a:solidFill>
                <a:schemeClr val="tx1"/>
              </a:solidFill>
            </a:endParaRPr>
          </a:p>
          <a:p>
            <a:pPr marL="342900" indent="-342900" algn="l" rtl="0">
              <a:buFont typeface="Wingdings" pitchFamily="2" charset="2"/>
              <a:buChar char="Ø"/>
            </a:pPr>
            <a:r>
              <a:rPr lang="en-US" b="1" dirty="0" smtClean="0">
                <a:solidFill>
                  <a:schemeClr val="tx1"/>
                </a:solidFill>
              </a:rPr>
              <a:t>HSG view shows</a:t>
            </a:r>
          </a:p>
          <a:p>
            <a:pPr marL="285750" indent="-285750" algn="l" rtl="0">
              <a:buFont typeface="Arial" pitchFamily="34" charset="0"/>
              <a:buChar char="•"/>
            </a:pPr>
            <a:r>
              <a:rPr lang="en-US" b="1" dirty="0" smtClean="0">
                <a:solidFill>
                  <a:schemeClr val="tx1"/>
                </a:solidFill>
              </a:rPr>
              <a:t>Normal uterine cavity </a:t>
            </a:r>
          </a:p>
          <a:p>
            <a:pPr marL="285750" indent="-285750" algn="l" rtl="0">
              <a:buFont typeface="Arial" pitchFamily="34" charset="0"/>
              <a:buChar char="•"/>
            </a:pPr>
            <a:r>
              <a:rPr lang="en-US" b="1" dirty="0" smtClean="0">
                <a:solidFill>
                  <a:schemeClr val="tx1"/>
                </a:solidFill>
              </a:rPr>
              <a:t>Bilateral tubal blockage  </a:t>
            </a:r>
          </a:p>
          <a:p>
            <a:pPr algn="l" rtl="0"/>
            <a:endParaRPr lang="en-US" b="1" dirty="0" smtClean="0">
              <a:solidFill>
                <a:schemeClr val="tx1"/>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1844825"/>
            <a:ext cx="3528392" cy="3024336"/>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6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5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844825"/>
            <a:ext cx="4464496" cy="2880319"/>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b="1" dirty="0" smtClean="0">
                <a:solidFill>
                  <a:schemeClr val="tx1"/>
                </a:solidFill>
              </a:rPr>
              <a:t>22years old woman presented with history of 3 months amenorrhea , headache &amp; blurring of vision </a:t>
            </a:r>
          </a:p>
          <a:p>
            <a:pPr marL="342900" indent="-342900" algn="l" rtl="0">
              <a:buAutoNum type="arabicPeriod"/>
            </a:pPr>
            <a:r>
              <a:rPr lang="en-US" b="1" dirty="0" smtClean="0">
                <a:solidFill>
                  <a:schemeClr val="tx1"/>
                </a:solidFill>
              </a:rPr>
              <a:t>What does this brain MRI show?</a:t>
            </a:r>
          </a:p>
          <a:p>
            <a:pPr marL="342900" indent="-342900" algn="l" rtl="0">
              <a:buAutoNum type="arabicPeriod"/>
            </a:pPr>
            <a:r>
              <a:rPr lang="en-US" b="1" dirty="0" smtClean="0">
                <a:solidFill>
                  <a:schemeClr val="tx1"/>
                </a:solidFill>
              </a:rPr>
              <a:t>What is the drug of choice in this condition ?</a:t>
            </a:r>
          </a:p>
          <a:p>
            <a:pPr algn="l" rtl="0"/>
            <a:endParaRPr lang="ar-IQ" b="1" dirty="0">
              <a:solidFill>
                <a:schemeClr val="tx1"/>
              </a:solidFill>
            </a:endParaRPr>
          </a:p>
        </p:txBody>
      </p:sp>
      <p:sp>
        <p:nvSpPr>
          <p:cNvPr id="10" name="Rectangle 9"/>
          <p:cNvSpPr/>
          <p:nvPr/>
        </p:nvSpPr>
        <p:spPr>
          <a:xfrm>
            <a:off x="395536" y="4941168"/>
            <a:ext cx="8352928" cy="1744962"/>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AutoNum type="arabicPeriod"/>
            </a:pPr>
            <a:r>
              <a:rPr lang="en-US" b="1" dirty="0" smtClean="0">
                <a:solidFill>
                  <a:schemeClr val="tx1"/>
                </a:solidFill>
              </a:rPr>
              <a:t>Pituitary macroadenoma</a:t>
            </a:r>
          </a:p>
          <a:p>
            <a:pPr marL="342900" indent="-342900" algn="l" rtl="0">
              <a:buAutoNum type="arabicPeriod"/>
            </a:pPr>
            <a:r>
              <a:rPr lang="en-US" b="1" dirty="0" smtClean="0">
                <a:solidFill>
                  <a:schemeClr val="tx1"/>
                </a:solidFill>
              </a:rPr>
              <a:t>Dopamine agonist : cabergoline </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844825"/>
            <a:ext cx="3672408" cy="2880319"/>
          </a:xfrm>
          <a:prstGeom prst="rect">
            <a:avLst/>
          </a:prstGeom>
          <a:noFill/>
          <a:ln w="12700">
            <a:solidFill>
              <a:schemeClr val="accent2"/>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887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6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700809"/>
            <a:ext cx="4176464" cy="2448272"/>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endParaRPr lang="en-US" b="1" dirty="0" smtClean="0">
              <a:solidFill>
                <a:schemeClr val="tx1"/>
              </a:solidFill>
            </a:endParaRPr>
          </a:p>
          <a:p>
            <a:pPr marL="285750" indent="-285750" algn="l" rtl="0">
              <a:buFont typeface="Wingdings" pitchFamily="2" charset="2"/>
              <a:buChar char="q"/>
            </a:pPr>
            <a:r>
              <a:rPr lang="en-US" b="1" dirty="0" smtClean="0">
                <a:solidFill>
                  <a:schemeClr val="tx1"/>
                </a:solidFill>
              </a:rPr>
              <a:t>22years old woman presented with history of 3 months amenorrhea , headache &amp; blurring of vision </a:t>
            </a:r>
          </a:p>
          <a:p>
            <a:pPr marL="342900" indent="-342900" algn="l" rtl="0">
              <a:buAutoNum type="arabicPeriod"/>
            </a:pPr>
            <a:r>
              <a:rPr lang="en-US" b="1" dirty="0" smtClean="0">
                <a:solidFill>
                  <a:schemeClr val="tx1"/>
                </a:solidFill>
              </a:rPr>
              <a:t>What does this slide show?</a:t>
            </a:r>
          </a:p>
          <a:p>
            <a:pPr marL="342900" indent="-342900" algn="l" rtl="0">
              <a:buAutoNum type="arabicPeriod"/>
            </a:pPr>
            <a:r>
              <a:rPr lang="en-US" b="1" dirty="0" smtClean="0">
                <a:solidFill>
                  <a:schemeClr val="tx1"/>
                </a:solidFill>
              </a:rPr>
              <a:t>What is the drug of choice in this condition ?</a:t>
            </a:r>
          </a:p>
          <a:p>
            <a:pPr algn="l" rtl="0"/>
            <a:endParaRPr lang="ar-IQ" b="1" dirty="0">
              <a:solidFill>
                <a:schemeClr val="tx1"/>
              </a:solidFill>
            </a:endParaRPr>
          </a:p>
        </p:txBody>
      </p:sp>
      <p:sp>
        <p:nvSpPr>
          <p:cNvPr id="10" name="Rectangle 9"/>
          <p:cNvSpPr/>
          <p:nvPr/>
        </p:nvSpPr>
        <p:spPr>
          <a:xfrm>
            <a:off x="395536" y="4365104"/>
            <a:ext cx="4176464" cy="2321026"/>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AutoNum type="arabicPeriod"/>
            </a:pPr>
            <a:r>
              <a:rPr lang="en-US" b="1" dirty="0" smtClean="0">
                <a:solidFill>
                  <a:schemeClr val="tx1"/>
                </a:solidFill>
              </a:rPr>
              <a:t>Visual field defect in pituitary macroadenoma </a:t>
            </a:r>
          </a:p>
          <a:p>
            <a:pPr marL="342900" indent="-342900" algn="l" rtl="0">
              <a:buAutoNum type="arabicPeriod"/>
            </a:pPr>
            <a:r>
              <a:rPr lang="en-US" b="1" dirty="0" smtClean="0">
                <a:solidFill>
                  <a:schemeClr val="tx1"/>
                </a:solidFill>
              </a:rPr>
              <a:t>Cabergoline</a:t>
            </a:r>
            <a:r>
              <a:rPr lang="en-US" b="1" dirty="0">
                <a:solidFill>
                  <a:schemeClr val="tx1"/>
                </a:solidFill>
              </a:rPr>
              <a:t>: Cabergoline is a synthetic ergoline derivative and a long-acting dopamine receptor agonist</a:t>
            </a:r>
          </a:p>
          <a:p>
            <a:pPr algn="l" rtl="0"/>
            <a:endParaRPr lang="en-US" b="1" dirty="0" smtClean="0">
              <a:solidFill>
                <a:schemeClr val="tx1"/>
              </a:solidFill>
            </a:endParaRPr>
          </a:p>
          <a:p>
            <a:pPr algn="l" rtl="0"/>
            <a:endParaRPr lang="en-US" b="1" dirty="0" smtClean="0">
              <a:solidFill>
                <a:schemeClr val="tx1"/>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0810"/>
            <a:ext cx="3744416" cy="2448272"/>
          </a:xfrm>
          <a:prstGeom prst="rect">
            <a:avLst/>
          </a:prstGeom>
          <a:noFill/>
          <a:ln w="9525">
            <a:solidFill>
              <a:schemeClr val="tx1"/>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365104"/>
            <a:ext cx="3744416" cy="2160240"/>
          </a:xfrm>
          <a:prstGeom prst="rect">
            <a:avLst/>
          </a:prstGeom>
          <a:noFill/>
          <a:ln w="9525">
            <a:solidFill>
              <a:schemeClr val="tx1"/>
            </a:solidFill>
            <a:miter lim="800000"/>
            <a:headEnd/>
            <a:tailEnd/>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883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7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844825"/>
            <a:ext cx="4464496" cy="2520279"/>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AutoNum type="arabicPeriod"/>
            </a:pPr>
            <a:r>
              <a:rPr lang="en-US" b="1" dirty="0" smtClean="0">
                <a:solidFill>
                  <a:schemeClr val="tx1"/>
                </a:solidFill>
              </a:rPr>
              <a:t>What does this drug belong to ?</a:t>
            </a:r>
          </a:p>
          <a:p>
            <a:pPr marL="342900" indent="-342900" algn="l" rtl="0">
              <a:buAutoNum type="arabicPeriod"/>
            </a:pPr>
            <a:r>
              <a:rPr lang="en-US" b="1" dirty="0" smtClean="0">
                <a:solidFill>
                  <a:schemeClr val="tx1"/>
                </a:solidFill>
              </a:rPr>
              <a:t>What is the main indication for its use ?</a:t>
            </a:r>
            <a:endParaRPr lang="ar-IQ" b="1" dirty="0">
              <a:solidFill>
                <a:schemeClr val="tx1"/>
              </a:solidFill>
            </a:endParaRPr>
          </a:p>
        </p:txBody>
      </p:sp>
      <p:sp>
        <p:nvSpPr>
          <p:cNvPr id="10" name="Rectangle 9"/>
          <p:cNvSpPr/>
          <p:nvPr/>
        </p:nvSpPr>
        <p:spPr>
          <a:xfrm>
            <a:off x="395536" y="4581128"/>
            <a:ext cx="8352928" cy="2105002"/>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q"/>
            </a:pPr>
            <a:r>
              <a:rPr lang="en-US" b="1" dirty="0" smtClean="0">
                <a:solidFill>
                  <a:schemeClr val="tx1"/>
                </a:solidFill>
              </a:rPr>
              <a:t>Cabergoline</a:t>
            </a:r>
            <a:r>
              <a:rPr lang="en-US" b="1" dirty="0">
                <a:solidFill>
                  <a:schemeClr val="tx1"/>
                </a:solidFill>
              </a:rPr>
              <a:t>: Cabergoline is a synthetic ergoline derivative and </a:t>
            </a:r>
            <a:r>
              <a:rPr lang="en-US" b="1" dirty="0" smtClean="0">
                <a:solidFill>
                  <a:schemeClr val="tx1"/>
                </a:solidFill>
              </a:rPr>
              <a:t>a long-acting </a:t>
            </a:r>
            <a:r>
              <a:rPr lang="en-US" b="1" dirty="0">
                <a:solidFill>
                  <a:schemeClr val="tx1"/>
                </a:solidFill>
              </a:rPr>
              <a:t>dopamine receptor </a:t>
            </a:r>
            <a:r>
              <a:rPr lang="en-US" b="1" dirty="0" smtClean="0">
                <a:solidFill>
                  <a:schemeClr val="tx1"/>
                </a:solidFill>
              </a:rPr>
              <a:t>agonist</a:t>
            </a:r>
          </a:p>
          <a:p>
            <a:pPr marL="285750" indent="-285750" algn="l" rtl="0">
              <a:buFont typeface="Wingdings" pitchFamily="2" charset="2"/>
              <a:buChar char="q"/>
            </a:pPr>
            <a:r>
              <a:rPr lang="en-US" b="1" dirty="0" smtClean="0">
                <a:solidFill>
                  <a:schemeClr val="tx1"/>
                </a:solidFill>
              </a:rPr>
              <a:t>Main indication for it is hyperprolactinaemia  </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844825"/>
            <a:ext cx="3240360" cy="2520279"/>
          </a:xfrm>
          <a:prstGeom prst="rect">
            <a:avLst/>
          </a:prstGeom>
          <a:noFill/>
          <a:ln w="9525">
            <a:solidFill>
              <a:schemeClr val="accent2"/>
            </a:solidFill>
            <a:miter lim="800000"/>
            <a:headEnd/>
            <a:tailEnd/>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299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8 </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700808"/>
            <a:ext cx="4320480" cy="3456383"/>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smtClean="0">
                <a:solidFill>
                  <a:schemeClr val="tx1"/>
                </a:solidFill>
              </a:rPr>
              <a:t>28 years old with presented to infertility clinic with history of primary amenorrhea of  3 years; she gave a history of    dysmenorrhea &amp; deep dyspareunia</a:t>
            </a:r>
          </a:p>
          <a:p>
            <a:pPr algn="l" rtl="0"/>
            <a:endParaRPr lang="en-US" b="1" dirty="0">
              <a:solidFill>
                <a:schemeClr val="tx1"/>
              </a:solidFill>
            </a:endParaRPr>
          </a:p>
          <a:p>
            <a:pPr marL="342900" indent="-342900" algn="l" rtl="0">
              <a:buAutoNum type="arabicPeriod"/>
            </a:pPr>
            <a:r>
              <a:rPr lang="en-US" b="1" dirty="0" smtClean="0">
                <a:solidFill>
                  <a:schemeClr val="tx1"/>
                </a:solidFill>
              </a:rPr>
              <a:t>What does this slide show?</a:t>
            </a:r>
          </a:p>
          <a:p>
            <a:pPr marL="342900" indent="-342900" algn="l" rtl="0">
              <a:buAutoNum type="arabicPeriod"/>
            </a:pPr>
            <a:r>
              <a:rPr lang="en-US" b="1" dirty="0" smtClean="0">
                <a:solidFill>
                  <a:schemeClr val="tx1"/>
                </a:solidFill>
              </a:rPr>
              <a:t>Stage this disease </a:t>
            </a:r>
          </a:p>
          <a:p>
            <a:pPr marL="342900" indent="-342900" algn="l" rtl="0">
              <a:buAutoNum type="arabicPeriod"/>
            </a:pPr>
            <a:r>
              <a:rPr lang="en-US" b="1" dirty="0" smtClean="0">
                <a:solidFill>
                  <a:schemeClr val="tx1"/>
                </a:solidFill>
              </a:rPr>
              <a:t>What is your next step for her to help her conceive? </a:t>
            </a:r>
          </a:p>
          <a:p>
            <a:pPr algn="l" rtl="0"/>
            <a:endParaRPr lang="ar-IQ" b="1" dirty="0">
              <a:solidFill>
                <a:schemeClr val="tx1"/>
              </a:solidFill>
            </a:endParaRPr>
          </a:p>
        </p:txBody>
      </p:sp>
      <p:sp>
        <p:nvSpPr>
          <p:cNvPr id="10" name="Rectangle 9"/>
          <p:cNvSpPr/>
          <p:nvPr/>
        </p:nvSpPr>
        <p:spPr>
          <a:xfrm>
            <a:off x="395536" y="5373216"/>
            <a:ext cx="8352928" cy="1312914"/>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AutoNum type="arabicPeriod"/>
            </a:pPr>
            <a:r>
              <a:rPr lang="en-US" b="1" dirty="0" smtClean="0">
                <a:solidFill>
                  <a:schemeClr val="tx1"/>
                </a:solidFill>
              </a:rPr>
              <a:t>Laparoscopical view shows massive adhesion with endometriosis</a:t>
            </a:r>
          </a:p>
          <a:p>
            <a:pPr marL="342900" indent="-342900" algn="l" rtl="0">
              <a:buAutoNum type="arabicPeriod"/>
            </a:pPr>
            <a:r>
              <a:rPr lang="en-US" b="1" dirty="0" smtClean="0">
                <a:solidFill>
                  <a:schemeClr val="tx1"/>
                </a:solidFill>
              </a:rPr>
              <a:t>Stage 4</a:t>
            </a:r>
          </a:p>
          <a:p>
            <a:pPr marL="342900" indent="-342900" algn="l" rtl="0">
              <a:buAutoNum type="arabicPeriod"/>
            </a:pPr>
            <a:r>
              <a:rPr lang="en-US" b="1" dirty="0" smtClean="0">
                <a:solidFill>
                  <a:schemeClr val="tx1"/>
                </a:solidFill>
              </a:rPr>
              <a:t>IVF  </a:t>
            </a:r>
          </a:p>
          <a:p>
            <a:pPr algn="l" rtl="0"/>
            <a:r>
              <a:rPr lang="en-US" b="1" dirty="0" smtClean="0">
                <a:solidFill>
                  <a:schemeClr val="tx1"/>
                </a:solidFill>
              </a:rPr>
              <a:t>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00809"/>
            <a:ext cx="3816424" cy="3456382"/>
          </a:xfrm>
          <a:prstGeom prst="rect">
            <a:avLst/>
          </a:prstGeom>
          <a:noFill/>
          <a:ln>
            <a:noFill/>
          </a:ln>
          <a:effectLst>
            <a:glow rad="1397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2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9</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844825"/>
            <a:ext cx="4320480" cy="2520279"/>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b="1" dirty="0" smtClean="0">
                <a:solidFill>
                  <a:schemeClr val="tx1"/>
                </a:solidFill>
              </a:rPr>
              <a:t>26 years old woman presented to ER with abdominal pain, SOB , nausea &amp; vomiting for 3 days duration after ET  </a:t>
            </a:r>
          </a:p>
          <a:p>
            <a:pPr marL="342900" indent="-342900" algn="l" rtl="0">
              <a:buAutoNum type="arabicPeriod"/>
            </a:pPr>
            <a:r>
              <a:rPr lang="en-US" b="1" dirty="0" smtClean="0">
                <a:solidFill>
                  <a:schemeClr val="tx1"/>
                </a:solidFill>
              </a:rPr>
              <a:t>What is this slide show </a:t>
            </a:r>
          </a:p>
          <a:p>
            <a:pPr marL="342900" indent="-342900" algn="l" rtl="0">
              <a:buAutoNum type="arabicPeriod"/>
            </a:pPr>
            <a:r>
              <a:rPr lang="en-US" b="1" dirty="0" smtClean="0">
                <a:solidFill>
                  <a:schemeClr val="tx1"/>
                </a:solidFill>
              </a:rPr>
              <a:t>What is the name of this complication </a:t>
            </a:r>
          </a:p>
          <a:p>
            <a:pPr marL="342900" indent="-342900" algn="l" rtl="0">
              <a:buAutoNum type="arabicPeriod"/>
            </a:pPr>
            <a:r>
              <a:rPr lang="en-US" b="1" dirty="0" smtClean="0">
                <a:solidFill>
                  <a:schemeClr val="tx1"/>
                </a:solidFill>
              </a:rPr>
              <a:t>How you can overcome it?</a:t>
            </a:r>
            <a:endParaRPr lang="ar-IQ" b="1" dirty="0">
              <a:solidFill>
                <a:schemeClr val="tx1"/>
              </a:solidFill>
            </a:endParaRPr>
          </a:p>
        </p:txBody>
      </p:sp>
      <p:sp>
        <p:nvSpPr>
          <p:cNvPr id="10" name="Rectangle 9"/>
          <p:cNvSpPr/>
          <p:nvPr/>
        </p:nvSpPr>
        <p:spPr>
          <a:xfrm>
            <a:off x="395536" y="4509120"/>
            <a:ext cx="4320480" cy="2177010"/>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Arial" pitchFamily="34" charset="0"/>
              <a:buChar char="•"/>
            </a:pPr>
            <a:r>
              <a:rPr lang="en-US" b="1" dirty="0">
                <a:solidFill>
                  <a:schemeClr val="tx1"/>
                </a:solidFill>
              </a:rPr>
              <a:t>typically shows bilateral symmetric enlargement of ovaries (often &gt;12 cm in size</a:t>
            </a:r>
            <a:r>
              <a:rPr lang="en-US" b="1" dirty="0" smtClean="0">
                <a:solidFill>
                  <a:schemeClr val="tx1"/>
                </a:solidFill>
              </a:rPr>
              <a:t>) with ascites</a:t>
            </a:r>
          </a:p>
          <a:p>
            <a:pPr marL="285750" indent="-285750" algn="l" rtl="0">
              <a:buFont typeface="Arial" pitchFamily="34" charset="0"/>
              <a:buChar char="•"/>
            </a:pPr>
            <a:r>
              <a:rPr lang="en-US" b="1" dirty="0" smtClean="0">
                <a:solidFill>
                  <a:schemeClr val="tx1"/>
                </a:solidFill>
              </a:rPr>
              <a:t>Late OHSS  </a:t>
            </a:r>
          </a:p>
          <a:p>
            <a:pPr marL="285750" indent="-285750" algn="l" rtl="0">
              <a:buFont typeface="Arial" pitchFamily="34" charset="0"/>
              <a:buChar char="•"/>
            </a:pPr>
            <a:r>
              <a:rPr lang="en-US" b="1" dirty="0" smtClean="0">
                <a:solidFill>
                  <a:schemeClr val="tx1"/>
                </a:solidFill>
              </a:rPr>
              <a:t>Freeze all policy </a:t>
            </a:r>
          </a:p>
          <a:p>
            <a:pPr marL="285750" indent="-285750" algn="l" rtl="0">
              <a:buFont typeface="Arial" pitchFamily="34" charset="0"/>
              <a:buChar char="•"/>
            </a:pPr>
            <a:endParaRPr lang="en-US" b="1" dirty="0">
              <a:solidFill>
                <a:schemeClr val="tx1"/>
              </a:solidFil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844825"/>
            <a:ext cx="3853607"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09120"/>
            <a:ext cx="3853607" cy="2016224"/>
          </a:xfrm>
          <a:prstGeom prst="rect">
            <a:avLst/>
          </a:prstGeom>
          <a:noFill/>
          <a:ln w="38100">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22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5040560" cy="792088"/>
          </a:xfrm>
          <a:solidFill>
            <a:schemeClr val="accent2">
              <a:lumMod val="60000"/>
              <a:lumOff val="4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r>
              <a:rPr lang="en-US" sz="2400" b="1" dirty="0" smtClean="0"/>
              <a:t>Slide no 10</a:t>
            </a:r>
            <a:endParaRPr lang="ar-IQ" sz="2400" b="1" dirty="0"/>
          </a:p>
        </p:txBody>
      </p:sp>
      <p:sp>
        <p:nvSpPr>
          <p:cNvPr id="3" name="Content Placeholder 2"/>
          <p:cNvSpPr>
            <a:spLocks noGrp="1"/>
          </p:cNvSpPr>
          <p:nvPr>
            <p:ph idx="1"/>
          </p:nvPr>
        </p:nvSpPr>
        <p:spPr>
          <a:xfrm>
            <a:off x="107504" y="1438807"/>
            <a:ext cx="8826152" cy="5305776"/>
          </a:xfrm>
          <a:solidFill>
            <a:schemeClr val="accent2">
              <a:lumMod val="20000"/>
              <a:lumOff val="80000"/>
            </a:schemeClr>
          </a:solidFill>
          <a:effectLst>
            <a:glow rad="139700">
              <a:schemeClr val="accent5">
                <a:satMod val="175000"/>
                <a:alpha val="40000"/>
              </a:schemeClr>
            </a:glow>
          </a:effectLst>
          <a:scene3d>
            <a:camera prst="orthographicFront"/>
            <a:lightRig rig="threePt" dir="t"/>
          </a:scene3d>
          <a:sp3d>
            <a:bevelT/>
          </a:sp3d>
        </p:spPr>
        <p:txBody>
          <a:bodyPr>
            <a:normAutofit/>
          </a:bodyPr>
          <a:lstStyle/>
          <a:p>
            <a:pPr marL="109728" indent="0" algn="l" rtl="0">
              <a:buNone/>
            </a:pPr>
            <a:r>
              <a:rPr lang="en-US" sz="1800" dirty="0"/>
              <a:t> </a:t>
            </a:r>
            <a:endParaRPr lang="en-US" sz="1800" dirty="0" smtClean="0"/>
          </a:p>
          <a:p>
            <a:pPr marL="109728" indent="0" algn="l" rtl="0">
              <a:buNone/>
            </a:pPr>
            <a:endParaRPr lang="en-US" sz="1800" dirty="0" smtClean="0"/>
          </a:p>
        </p:txBody>
      </p:sp>
      <p:sp>
        <p:nvSpPr>
          <p:cNvPr id="9" name="Rectangle 8"/>
          <p:cNvSpPr/>
          <p:nvPr/>
        </p:nvSpPr>
        <p:spPr>
          <a:xfrm>
            <a:off x="395536" y="1844825"/>
            <a:ext cx="4320480" cy="2520279"/>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AutoNum type="arabicPeriod"/>
            </a:pPr>
            <a:r>
              <a:rPr lang="en-US" b="1" dirty="0" smtClean="0">
                <a:solidFill>
                  <a:schemeClr val="tx1"/>
                </a:solidFill>
              </a:rPr>
              <a:t>What does this slide show ?</a:t>
            </a:r>
          </a:p>
          <a:p>
            <a:pPr marL="342900" indent="-342900" algn="l" rtl="0">
              <a:buAutoNum type="arabicPeriod"/>
            </a:pPr>
            <a:r>
              <a:rPr lang="en-US" b="1" dirty="0" smtClean="0">
                <a:solidFill>
                  <a:schemeClr val="tx1"/>
                </a:solidFill>
              </a:rPr>
              <a:t>What are the main indications ?</a:t>
            </a:r>
            <a:endParaRPr lang="ar-IQ" b="1" dirty="0">
              <a:solidFill>
                <a:schemeClr val="tx1"/>
              </a:solidFill>
            </a:endParaRPr>
          </a:p>
        </p:txBody>
      </p:sp>
      <p:sp>
        <p:nvSpPr>
          <p:cNvPr id="10" name="Rectangle 9"/>
          <p:cNvSpPr/>
          <p:nvPr/>
        </p:nvSpPr>
        <p:spPr>
          <a:xfrm>
            <a:off x="395536" y="4509120"/>
            <a:ext cx="8352928" cy="2177010"/>
          </a:xfrm>
          <a:prstGeom prst="rect">
            <a:avLst/>
          </a:prstGeom>
          <a:solidFill>
            <a:schemeClr val="accent2">
              <a:lumMod val="60000"/>
              <a:lumOff val="40000"/>
            </a:schemeClr>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Wingdings" pitchFamily="2" charset="2"/>
              <a:buChar char="Ø"/>
            </a:pPr>
            <a:r>
              <a:rPr lang="en-US" b="1" dirty="0">
                <a:solidFill>
                  <a:schemeClr val="tx1"/>
                </a:solidFill>
              </a:rPr>
              <a:t>Intracytoplasmic sperm </a:t>
            </a:r>
            <a:r>
              <a:rPr lang="en-US" b="1" dirty="0" smtClean="0">
                <a:solidFill>
                  <a:schemeClr val="tx1"/>
                </a:solidFill>
              </a:rPr>
              <a:t>injection(ICSI</a:t>
            </a:r>
            <a:r>
              <a:rPr lang="en-US" b="1" dirty="0">
                <a:solidFill>
                  <a:schemeClr val="tx1"/>
                </a:solidFill>
              </a:rPr>
              <a:t>) : individual sperm can be isolated and directly injected into the cytoplasm of the oocyte. </a:t>
            </a:r>
            <a:endParaRPr lang="en-US" b="1" dirty="0" smtClean="0">
              <a:solidFill>
                <a:schemeClr val="tx1"/>
              </a:solidFill>
            </a:endParaRPr>
          </a:p>
          <a:p>
            <a:pPr marL="285750" indent="-285750" algn="l" rtl="0">
              <a:buFont typeface="Wingdings" pitchFamily="2" charset="2"/>
              <a:buChar char="Ø"/>
            </a:pPr>
            <a:r>
              <a:rPr lang="en-US" b="1" dirty="0" smtClean="0">
                <a:solidFill>
                  <a:schemeClr val="tx1"/>
                </a:solidFill>
              </a:rPr>
              <a:t>Indications </a:t>
            </a:r>
            <a:r>
              <a:rPr lang="en-US" b="1" dirty="0">
                <a:solidFill>
                  <a:schemeClr val="tx1"/>
                </a:solidFill>
              </a:rPr>
              <a:t>of ICSI</a:t>
            </a:r>
            <a:r>
              <a:rPr lang="en-US" b="1" dirty="0" smtClean="0">
                <a:solidFill>
                  <a:schemeClr val="tx1"/>
                </a:solidFill>
              </a:rPr>
              <a:t>:</a:t>
            </a:r>
          </a:p>
          <a:p>
            <a:pPr marL="285750" indent="-285750" algn="l" rtl="0">
              <a:buFont typeface="Courier New" pitchFamily="49" charset="0"/>
              <a:buChar char="o"/>
            </a:pPr>
            <a:r>
              <a:rPr lang="en-US" b="1" dirty="0" smtClean="0">
                <a:solidFill>
                  <a:schemeClr val="tx1"/>
                </a:solidFill>
              </a:rPr>
              <a:t>Poor </a:t>
            </a:r>
            <a:r>
              <a:rPr lang="en-US" b="1" dirty="0">
                <a:solidFill>
                  <a:schemeClr val="tx1"/>
                </a:solidFill>
              </a:rPr>
              <a:t>sperm </a:t>
            </a:r>
            <a:r>
              <a:rPr lang="en-US" b="1" dirty="0" smtClean="0">
                <a:solidFill>
                  <a:schemeClr val="tx1"/>
                </a:solidFill>
              </a:rPr>
              <a:t>parameters</a:t>
            </a:r>
          </a:p>
          <a:p>
            <a:pPr marL="285750" indent="-285750" algn="l" rtl="0">
              <a:buFont typeface="Courier New" pitchFamily="49" charset="0"/>
              <a:buChar char="o"/>
            </a:pPr>
            <a:r>
              <a:rPr lang="en-US" b="1" dirty="0" smtClean="0">
                <a:solidFill>
                  <a:schemeClr val="tx1"/>
                </a:solidFill>
              </a:rPr>
              <a:t>previous </a:t>
            </a:r>
            <a:r>
              <a:rPr lang="en-US" b="1" dirty="0">
                <a:solidFill>
                  <a:schemeClr val="tx1"/>
                </a:solidFill>
              </a:rPr>
              <a:t>poor fertilization </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1844825"/>
            <a:ext cx="3744416" cy="252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33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2493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492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80920" cy="864096"/>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When to Investigate ?</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323528" y="1700808"/>
            <a:ext cx="8291264" cy="4968552"/>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fontScale="77500" lnSpcReduction="20000"/>
          </a:bodyPr>
          <a:lstStyle/>
          <a:p>
            <a:pPr algn="l" rtl="0">
              <a:lnSpc>
                <a:spcPct val="115000"/>
              </a:lnSpc>
              <a:spcAft>
                <a:spcPts val="1000"/>
              </a:spcAft>
              <a:buFont typeface="Wingdings" pitchFamily="2" charset="2"/>
              <a:buChar char="q"/>
            </a:pPr>
            <a:r>
              <a:rPr lang="en-US" sz="2400" b="1" dirty="0" smtClean="0">
                <a:latin typeface="Times New Roman"/>
                <a:ea typeface="Calibri"/>
                <a:cs typeface="Arial"/>
              </a:rPr>
              <a:t> An </a:t>
            </a:r>
            <a:r>
              <a:rPr lang="en-US" sz="2400" b="1" dirty="0">
                <a:latin typeface="Times New Roman"/>
                <a:ea typeface="Calibri"/>
                <a:cs typeface="Arial"/>
              </a:rPr>
              <a:t>infertility evaluation is usually </a:t>
            </a:r>
            <a:r>
              <a:rPr lang="en-US" sz="2400" b="1" dirty="0" smtClean="0">
                <a:latin typeface="Times New Roman"/>
                <a:ea typeface="Calibri"/>
                <a:cs typeface="Arial"/>
              </a:rPr>
              <a:t>initiated:</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After </a:t>
            </a:r>
            <a:r>
              <a:rPr lang="en-US" sz="2400" b="1" u="sng" dirty="0">
                <a:latin typeface="Times New Roman"/>
                <a:ea typeface="Calibri"/>
                <a:cs typeface="Arial"/>
              </a:rPr>
              <a:t>one year </a:t>
            </a:r>
            <a:r>
              <a:rPr lang="en-US" sz="2400" b="1" dirty="0">
                <a:latin typeface="Times New Roman"/>
                <a:ea typeface="Calibri"/>
                <a:cs typeface="Arial"/>
              </a:rPr>
              <a:t>of regular unprotected intercourse in women </a:t>
            </a:r>
            <a:r>
              <a:rPr lang="en-US" sz="2400" b="1" u="sng" dirty="0">
                <a:latin typeface="Times New Roman"/>
                <a:ea typeface="Calibri"/>
                <a:cs typeface="Arial"/>
              </a:rPr>
              <a:t>under age 35 years </a:t>
            </a:r>
          </a:p>
          <a:p>
            <a:pPr marL="566928" indent="-457200" algn="l" rtl="0">
              <a:lnSpc>
                <a:spcPct val="115000"/>
              </a:lnSpc>
              <a:spcAft>
                <a:spcPts val="1000"/>
              </a:spcAft>
              <a:buFont typeface="+mj-lt"/>
              <a:buAutoNum type="arabicPeriod"/>
            </a:pPr>
            <a:r>
              <a:rPr lang="en-US" sz="2400" b="1" dirty="0">
                <a:latin typeface="Times New Roman"/>
                <a:ea typeface="Calibri"/>
                <a:cs typeface="Arial"/>
              </a:rPr>
              <a:t>A</a:t>
            </a:r>
            <a:r>
              <a:rPr lang="en-US" sz="2400" b="1" dirty="0" smtClean="0">
                <a:latin typeface="Times New Roman"/>
                <a:ea typeface="Calibri"/>
                <a:cs typeface="Arial"/>
              </a:rPr>
              <a:t>fter </a:t>
            </a:r>
            <a:r>
              <a:rPr lang="en-US" sz="2400" b="1" u="sng" dirty="0">
                <a:latin typeface="Times New Roman"/>
                <a:ea typeface="Calibri"/>
                <a:cs typeface="Arial"/>
              </a:rPr>
              <a:t>six months </a:t>
            </a:r>
            <a:r>
              <a:rPr lang="en-US" sz="2400" b="1" dirty="0">
                <a:latin typeface="Times New Roman"/>
                <a:ea typeface="Calibri"/>
                <a:cs typeface="Arial"/>
              </a:rPr>
              <a:t>of unprotected intercourse in women </a:t>
            </a:r>
            <a:r>
              <a:rPr lang="en-US" sz="2400" b="1" u="sng" dirty="0">
                <a:latin typeface="Times New Roman"/>
                <a:ea typeface="Calibri"/>
                <a:cs typeface="Arial"/>
              </a:rPr>
              <a:t>age 35 years and older</a:t>
            </a:r>
            <a:r>
              <a:rPr lang="en-US" sz="2400" b="1" u="sng" dirty="0" smtClean="0">
                <a:latin typeface="Times New Roman"/>
                <a:ea typeface="Calibri"/>
                <a:cs typeface="Arial"/>
              </a:rPr>
              <a:t>.</a:t>
            </a:r>
          </a:p>
          <a:p>
            <a:pPr algn="l" rtl="0">
              <a:lnSpc>
                <a:spcPct val="115000"/>
              </a:lnSpc>
              <a:spcAft>
                <a:spcPts val="1000"/>
              </a:spcAft>
              <a:buFont typeface="Wingdings" pitchFamily="2" charset="2"/>
              <a:buChar char="q"/>
            </a:pPr>
            <a:r>
              <a:rPr lang="en-US" sz="2400" b="1" dirty="0">
                <a:latin typeface="Times New Roman"/>
                <a:ea typeface="Calibri"/>
                <a:cs typeface="Arial"/>
              </a:rPr>
              <a:t>T</a:t>
            </a:r>
            <a:r>
              <a:rPr lang="en-US" sz="2400" b="1" dirty="0" smtClean="0">
                <a:latin typeface="Times New Roman"/>
                <a:ea typeface="Calibri"/>
                <a:cs typeface="Arial"/>
              </a:rPr>
              <a:t>he </a:t>
            </a:r>
            <a:r>
              <a:rPr lang="en-US" sz="2400" b="1" dirty="0">
                <a:latin typeface="Times New Roman"/>
                <a:ea typeface="Calibri"/>
                <a:cs typeface="Arial"/>
              </a:rPr>
              <a:t>evaluation may be initiated </a:t>
            </a:r>
            <a:r>
              <a:rPr lang="en-US" sz="2400" b="1" u="sng" dirty="0">
                <a:latin typeface="Times New Roman"/>
                <a:ea typeface="Calibri"/>
                <a:cs typeface="Arial"/>
              </a:rPr>
              <a:t>sooner</a:t>
            </a:r>
            <a:r>
              <a:rPr lang="en-US" sz="2400" b="1" dirty="0">
                <a:latin typeface="Times New Roman"/>
                <a:ea typeface="Calibri"/>
                <a:cs typeface="Arial"/>
              </a:rPr>
              <a:t> in women with </a:t>
            </a:r>
            <a:endParaRPr lang="en-US" sz="2400" b="1" dirty="0" smtClean="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MC abnormalities : amenorrhoea</a:t>
            </a:r>
            <a:r>
              <a:rPr lang="en-US" sz="2400" b="1" dirty="0">
                <a:latin typeface="Times New Roman"/>
                <a:ea typeface="Calibri"/>
                <a:cs typeface="Arial"/>
              </a:rPr>
              <a:t>, oligomenorrhoea</a:t>
            </a:r>
          </a:p>
          <a:p>
            <a:pPr algn="l" rtl="0">
              <a:lnSpc>
                <a:spcPct val="115000"/>
              </a:lnSpc>
              <a:spcAft>
                <a:spcPts val="1000"/>
              </a:spcAft>
              <a:buFont typeface="Courier New" pitchFamily="49" charset="0"/>
              <a:buChar char="o"/>
            </a:pPr>
            <a:r>
              <a:rPr lang="en-US" sz="2400" b="1" dirty="0" smtClean="0">
                <a:latin typeface="Times New Roman"/>
                <a:ea typeface="Calibri"/>
                <a:cs typeface="Arial"/>
              </a:rPr>
              <a:t>women </a:t>
            </a:r>
            <a:r>
              <a:rPr lang="en-US" sz="2400" b="1" dirty="0">
                <a:latin typeface="Times New Roman"/>
                <a:ea typeface="Calibri"/>
                <a:cs typeface="Arial"/>
              </a:rPr>
              <a:t>with low ovarian reserve </a:t>
            </a:r>
          </a:p>
          <a:p>
            <a:pPr algn="l" rtl="0">
              <a:lnSpc>
                <a:spcPct val="115000"/>
              </a:lnSpc>
              <a:spcAft>
                <a:spcPts val="1000"/>
              </a:spcAft>
              <a:buFont typeface="Courier New" pitchFamily="49" charset="0"/>
              <a:buChar char="o"/>
            </a:pPr>
            <a:r>
              <a:rPr lang="en-US" sz="2400" b="1" dirty="0">
                <a:latin typeface="Times New Roman"/>
                <a:ea typeface="Calibri"/>
                <a:cs typeface="Arial"/>
              </a:rPr>
              <a:t> known male factor </a:t>
            </a:r>
            <a:r>
              <a:rPr lang="en-US" sz="2400" b="1" dirty="0" smtClean="0">
                <a:latin typeface="Times New Roman"/>
                <a:ea typeface="Calibri"/>
                <a:cs typeface="Arial"/>
              </a:rPr>
              <a:t>subfertility </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Endometriosis</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history of pelvic inflammatory </a:t>
            </a:r>
            <a:r>
              <a:rPr lang="en-US" sz="2400" b="1" dirty="0" smtClean="0">
                <a:latin typeface="Times New Roman"/>
                <a:ea typeface="Calibri"/>
                <a:cs typeface="Arial"/>
              </a:rPr>
              <a:t>disease (PID).</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reproductive tract malformations.</a:t>
            </a:r>
          </a:p>
        </p:txBody>
      </p:sp>
      <p:sp>
        <p:nvSpPr>
          <p:cNvPr id="4" name="Rounded Rectangle 3"/>
          <p:cNvSpPr/>
          <p:nvPr/>
        </p:nvSpPr>
        <p:spPr>
          <a:xfrm>
            <a:off x="319199" y="4882541"/>
            <a:ext cx="8280920" cy="468052"/>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5" name="Cloud 4"/>
          <p:cNvSpPr/>
          <p:nvPr/>
        </p:nvSpPr>
        <p:spPr>
          <a:xfrm>
            <a:off x="6448537" y="4468495"/>
            <a:ext cx="2227919" cy="1296144"/>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Male cause</a:t>
            </a:r>
            <a:endParaRPr lang="ar-IQ" b="1" dirty="0">
              <a:solidFill>
                <a:schemeClr val="tx1"/>
              </a:solidFill>
            </a:endParaRPr>
          </a:p>
        </p:txBody>
      </p:sp>
    </p:spTree>
    <p:extLst>
      <p:ext uri="{BB962C8B-B14F-4D97-AF65-F5344CB8AC3E}">
        <p14:creationId xmlns:p14="http://schemas.microsoft.com/office/powerpoint/2010/main" val="220897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80920" cy="864096"/>
          </a:xfrm>
          <a:solidFill>
            <a:schemeClr val="accent2">
              <a:lumMod val="60000"/>
              <a:lumOff val="40000"/>
            </a:schemeClr>
          </a:solidFill>
          <a:effectLst>
            <a:glow rad="63500">
              <a:schemeClr val="accent5">
                <a:satMod val="175000"/>
                <a:alpha val="40000"/>
              </a:schemeClr>
            </a:glow>
          </a:effectLst>
          <a:scene3d>
            <a:camera prst="orthographicFront"/>
            <a:lightRig rig="threePt" dir="t"/>
          </a:scene3d>
          <a:sp3d>
            <a:bevelT/>
          </a:sp3d>
        </p:spPr>
        <p:txBody>
          <a:bodyPr>
            <a:normAutofit/>
          </a:bodyPr>
          <a:lstStyle/>
          <a:p>
            <a:pPr marL="365760" lvl="0" indent="-256032" rtl="0">
              <a:lnSpc>
                <a:spcPct val="115000"/>
              </a:lnSpc>
              <a:spcBef>
                <a:spcPts val="300"/>
              </a:spcBef>
              <a:spcAft>
                <a:spcPts val="1000"/>
              </a:spcAft>
            </a:pPr>
            <a:r>
              <a:rPr lang="en-US" sz="2400" b="1" dirty="0" smtClean="0">
                <a:solidFill>
                  <a:srgbClr val="424456"/>
                </a:solidFill>
              </a:rPr>
              <a:t>When to Investigate ?</a:t>
            </a:r>
            <a:endParaRPr lang="en-US" sz="2400" b="1" dirty="0">
              <a:solidFill>
                <a:schemeClr val="tx1"/>
              </a:solidFill>
              <a:effectLst/>
              <a:latin typeface="Calibri"/>
              <a:ea typeface="Calibri"/>
              <a:cs typeface="Arial"/>
            </a:endParaRPr>
          </a:p>
        </p:txBody>
      </p:sp>
      <p:sp>
        <p:nvSpPr>
          <p:cNvPr id="3" name="Content Placeholder 2"/>
          <p:cNvSpPr>
            <a:spLocks noGrp="1"/>
          </p:cNvSpPr>
          <p:nvPr>
            <p:ph idx="1"/>
          </p:nvPr>
        </p:nvSpPr>
        <p:spPr>
          <a:xfrm>
            <a:off x="323528" y="1700808"/>
            <a:ext cx="8291264" cy="4968552"/>
          </a:xfrm>
          <a:solidFill>
            <a:schemeClr val="accent2">
              <a:lumMod val="20000"/>
              <a:lumOff val="80000"/>
            </a:schemeClr>
          </a:solidFill>
          <a:effectLst>
            <a:glow rad="63500">
              <a:schemeClr val="accent5">
                <a:satMod val="175000"/>
                <a:alpha val="40000"/>
              </a:schemeClr>
            </a:glow>
          </a:effectLst>
          <a:scene3d>
            <a:camera prst="orthographicFront"/>
            <a:lightRig rig="threePt" dir="t"/>
          </a:scene3d>
          <a:sp3d>
            <a:bevelT/>
          </a:sp3d>
        </p:spPr>
        <p:txBody>
          <a:bodyPr>
            <a:normAutofit fontScale="77500" lnSpcReduction="20000"/>
          </a:bodyPr>
          <a:lstStyle/>
          <a:p>
            <a:pPr algn="l" rtl="0">
              <a:lnSpc>
                <a:spcPct val="115000"/>
              </a:lnSpc>
              <a:spcAft>
                <a:spcPts val="1000"/>
              </a:spcAft>
              <a:buFont typeface="Wingdings" pitchFamily="2" charset="2"/>
              <a:buChar char="q"/>
            </a:pPr>
            <a:r>
              <a:rPr lang="en-US" sz="2400" b="1" dirty="0" smtClean="0">
                <a:latin typeface="Times New Roman"/>
                <a:ea typeface="Calibri"/>
                <a:cs typeface="Arial"/>
              </a:rPr>
              <a:t> An </a:t>
            </a:r>
            <a:r>
              <a:rPr lang="en-US" sz="2400" b="1" dirty="0">
                <a:latin typeface="Times New Roman"/>
                <a:ea typeface="Calibri"/>
                <a:cs typeface="Arial"/>
              </a:rPr>
              <a:t>infertility evaluation is usually </a:t>
            </a:r>
            <a:r>
              <a:rPr lang="en-US" sz="2400" b="1" dirty="0" smtClean="0">
                <a:latin typeface="Times New Roman"/>
                <a:ea typeface="Calibri"/>
                <a:cs typeface="Arial"/>
              </a:rPr>
              <a:t>initiated:</a:t>
            </a:r>
          </a:p>
          <a:p>
            <a:pPr marL="566928" indent="-457200" algn="l" rtl="0">
              <a:lnSpc>
                <a:spcPct val="115000"/>
              </a:lnSpc>
              <a:spcAft>
                <a:spcPts val="1000"/>
              </a:spcAft>
              <a:buFont typeface="+mj-lt"/>
              <a:buAutoNum type="arabicPeriod"/>
            </a:pPr>
            <a:r>
              <a:rPr lang="en-US" sz="2400" b="1" dirty="0" smtClean="0">
                <a:latin typeface="Times New Roman"/>
                <a:ea typeface="Calibri"/>
                <a:cs typeface="Arial"/>
              </a:rPr>
              <a:t>After </a:t>
            </a:r>
            <a:r>
              <a:rPr lang="en-US" sz="2400" b="1" u="sng" dirty="0">
                <a:latin typeface="Times New Roman"/>
                <a:ea typeface="Calibri"/>
                <a:cs typeface="Arial"/>
              </a:rPr>
              <a:t>one year </a:t>
            </a:r>
            <a:r>
              <a:rPr lang="en-US" sz="2400" b="1" dirty="0">
                <a:latin typeface="Times New Roman"/>
                <a:ea typeface="Calibri"/>
                <a:cs typeface="Arial"/>
              </a:rPr>
              <a:t>of regular unprotected intercourse in women </a:t>
            </a:r>
            <a:r>
              <a:rPr lang="en-US" sz="2400" b="1" u="sng" dirty="0">
                <a:latin typeface="Times New Roman"/>
                <a:ea typeface="Calibri"/>
                <a:cs typeface="Arial"/>
              </a:rPr>
              <a:t>under age 35 years </a:t>
            </a:r>
          </a:p>
          <a:p>
            <a:pPr marL="566928" indent="-457200" algn="l" rtl="0">
              <a:lnSpc>
                <a:spcPct val="115000"/>
              </a:lnSpc>
              <a:spcAft>
                <a:spcPts val="1000"/>
              </a:spcAft>
              <a:buFont typeface="+mj-lt"/>
              <a:buAutoNum type="arabicPeriod"/>
            </a:pPr>
            <a:r>
              <a:rPr lang="en-US" sz="2400" b="1" dirty="0">
                <a:latin typeface="Times New Roman"/>
                <a:ea typeface="Calibri"/>
                <a:cs typeface="Arial"/>
              </a:rPr>
              <a:t>A</a:t>
            </a:r>
            <a:r>
              <a:rPr lang="en-US" sz="2400" b="1" dirty="0" smtClean="0">
                <a:latin typeface="Times New Roman"/>
                <a:ea typeface="Calibri"/>
                <a:cs typeface="Arial"/>
              </a:rPr>
              <a:t>fter </a:t>
            </a:r>
            <a:r>
              <a:rPr lang="en-US" sz="2400" b="1" u="sng" dirty="0">
                <a:latin typeface="Times New Roman"/>
                <a:ea typeface="Calibri"/>
                <a:cs typeface="Arial"/>
              </a:rPr>
              <a:t>six months </a:t>
            </a:r>
            <a:r>
              <a:rPr lang="en-US" sz="2400" b="1" dirty="0">
                <a:latin typeface="Times New Roman"/>
                <a:ea typeface="Calibri"/>
                <a:cs typeface="Arial"/>
              </a:rPr>
              <a:t>of unprotected intercourse in women </a:t>
            </a:r>
            <a:r>
              <a:rPr lang="en-US" sz="2400" b="1" u="sng" dirty="0">
                <a:latin typeface="Times New Roman"/>
                <a:ea typeface="Calibri"/>
                <a:cs typeface="Arial"/>
              </a:rPr>
              <a:t>age 35 years and older</a:t>
            </a:r>
            <a:r>
              <a:rPr lang="en-US" sz="2400" b="1" u="sng" dirty="0" smtClean="0">
                <a:latin typeface="Times New Roman"/>
                <a:ea typeface="Calibri"/>
                <a:cs typeface="Arial"/>
              </a:rPr>
              <a:t>.</a:t>
            </a:r>
          </a:p>
          <a:p>
            <a:pPr algn="l" rtl="0">
              <a:lnSpc>
                <a:spcPct val="115000"/>
              </a:lnSpc>
              <a:spcAft>
                <a:spcPts val="1000"/>
              </a:spcAft>
              <a:buFont typeface="Wingdings" pitchFamily="2" charset="2"/>
              <a:buChar char="q"/>
            </a:pPr>
            <a:r>
              <a:rPr lang="en-US" sz="2400" b="1" dirty="0">
                <a:latin typeface="Times New Roman"/>
                <a:ea typeface="Calibri"/>
                <a:cs typeface="Arial"/>
              </a:rPr>
              <a:t>T</a:t>
            </a:r>
            <a:r>
              <a:rPr lang="en-US" sz="2400" b="1" dirty="0" smtClean="0">
                <a:latin typeface="Times New Roman"/>
                <a:ea typeface="Calibri"/>
                <a:cs typeface="Arial"/>
              </a:rPr>
              <a:t>he </a:t>
            </a:r>
            <a:r>
              <a:rPr lang="en-US" sz="2400" b="1" dirty="0">
                <a:latin typeface="Times New Roman"/>
                <a:ea typeface="Calibri"/>
                <a:cs typeface="Arial"/>
              </a:rPr>
              <a:t>evaluation may be initiated </a:t>
            </a:r>
            <a:r>
              <a:rPr lang="en-US" sz="2400" b="1" u="sng" dirty="0">
                <a:latin typeface="Times New Roman"/>
                <a:ea typeface="Calibri"/>
                <a:cs typeface="Arial"/>
              </a:rPr>
              <a:t>sooner</a:t>
            </a:r>
            <a:r>
              <a:rPr lang="en-US" sz="2400" b="1" dirty="0">
                <a:latin typeface="Times New Roman"/>
                <a:ea typeface="Calibri"/>
                <a:cs typeface="Arial"/>
              </a:rPr>
              <a:t> in women with </a:t>
            </a:r>
            <a:endParaRPr lang="en-US" sz="2400" b="1" dirty="0" smtClean="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MC abnormalities : amenorrhoea</a:t>
            </a:r>
            <a:r>
              <a:rPr lang="en-US" sz="2400" b="1" dirty="0">
                <a:latin typeface="Times New Roman"/>
                <a:ea typeface="Calibri"/>
                <a:cs typeface="Arial"/>
              </a:rPr>
              <a:t>, oligomenorrhoea</a:t>
            </a:r>
          </a:p>
          <a:p>
            <a:pPr algn="l" rtl="0">
              <a:lnSpc>
                <a:spcPct val="115000"/>
              </a:lnSpc>
              <a:spcAft>
                <a:spcPts val="1000"/>
              </a:spcAft>
              <a:buFont typeface="Courier New" pitchFamily="49" charset="0"/>
              <a:buChar char="o"/>
            </a:pPr>
            <a:r>
              <a:rPr lang="en-US" sz="2400" b="1" dirty="0" smtClean="0">
                <a:latin typeface="Times New Roman"/>
                <a:ea typeface="Calibri"/>
                <a:cs typeface="Arial"/>
              </a:rPr>
              <a:t>women </a:t>
            </a:r>
            <a:r>
              <a:rPr lang="en-US" sz="2400" b="1" dirty="0">
                <a:latin typeface="Times New Roman"/>
                <a:ea typeface="Calibri"/>
                <a:cs typeface="Arial"/>
              </a:rPr>
              <a:t>with low ovarian reserve </a:t>
            </a:r>
          </a:p>
          <a:p>
            <a:pPr algn="l" rtl="0">
              <a:lnSpc>
                <a:spcPct val="115000"/>
              </a:lnSpc>
              <a:spcAft>
                <a:spcPts val="1000"/>
              </a:spcAft>
              <a:buFont typeface="Courier New" pitchFamily="49" charset="0"/>
              <a:buChar char="o"/>
            </a:pPr>
            <a:r>
              <a:rPr lang="en-US" sz="2400" b="1" dirty="0">
                <a:latin typeface="Times New Roman"/>
                <a:ea typeface="Calibri"/>
                <a:cs typeface="Arial"/>
              </a:rPr>
              <a:t> known male factor </a:t>
            </a:r>
            <a:r>
              <a:rPr lang="en-US" sz="2400" b="1" dirty="0" smtClean="0">
                <a:latin typeface="Times New Roman"/>
                <a:ea typeface="Calibri"/>
                <a:cs typeface="Arial"/>
              </a:rPr>
              <a:t>subfertility </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Endometriosis</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H</a:t>
            </a:r>
            <a:r>
              <a:rPr lang="en-US" sz="2400" b="1" dirty="0" smtClean="0">
                <a:latin typeface="Times New Roman"/>
                <a:ea typeface="Calibri"/>
                <a:cs typeface="Arial"/>
              </a:rPr>
              <a:t>istory </a:t>
            </a:r>
            <a:r>
              <a:rPr lang="en-US" sz="2400" b="1" dirty="0">
                <a:latin typeface="Times New Roman"/>
                <a:ea typeface="Calibri"/>
                <a:cs typeface="Arial"/>
              </a:rPr>
              <a:t>of pelvic inflammatory </a:t>
            </a:r>
            <a:r>
              <a:rPr lang="en-US" sz="2400" b="1" dirty="0" smtClean="0">
                <a:latin typeface="Times New Roman"/>
                <a:ea typeface="Calibri"/>
                <a:cs typeface="Arial"/>
              </a:rPr>
              <a:t>disease (PID).</a:t>
            </a:r>
            <a:endParaRPr lang="en-US" sz="2400" b="1" dirty="0">
              <a:latin typeface="Times New Roman"/>
              <a:ea typeface="Calibri"/>
              <a:cs typeface="Arial"/>
            </a:endParaRPr>
          </a:p>
          <a:p>
            <a:pPr algn="l" rtl="0">
              <a:lnSpc>
                <a:spcPct val="115000"/>
              </a:lnSpc>
              <a:spcAft>
                <a:spcPts val="1000"/>
              </a:spcAft>
              <a:buFont typeface="Courier New" pitchFamily="49" charset="0"/>
              <a:buChar char="o"/>
            </a:pPr>
            <a:r>
              <a:rPr lang="en-US" sz="2400" b="1" dirty="0" smtClean="0">
                <a:latin typeface="Times New Roman"/>
                <a:ea typeface="Calibri"/>
                <a:cs typeface="Arial"/>
              </a:rPr>
              <a:t> </a:t>
            </a:r>
            <a:r>
              <a:rPr lang="en-US" sz="2400" b="1" dirty="0">
                <a:latin typeface="Times New Roman"/>
                <a:ea typeface="Calibri"/>
                <a:cs typeface="Arial"/>
              </a:rPr>
              <a:t>R</a:t>
            </a:r>
            <a:r>
              <a:rPr lang="en-US" sz="2400" b="1" dirty="0" smtClean="0">
                <a:latin typeface="Times New Roman"/>
                <a:ea typeface="Calibri"/>
                <a:cs typeface="Arial"/>
              </a:rPr>
              <a:t>eproductive </a:t>
            </a:r>
            <a:r>
              <a:rPr lang="en-US" sz="2400" b="1" dirty="0">
                <a:latin typeface="Times New Roman"/>
                <a:ea typeface="Calibri"/>
                <a:cs typeface="Arial"/>
              </a:rPr>
              <a:t>tract malformations.</a:t>
            </a:r>
          </a:p>
        </p:txBody>
      </p:sp>
      <p:sp>
        <p:nvSpPr>
          <p:cNvPr id="4" name="Rounded Rectangle 3"/>
          <p:cNvSpPr/>
          <p:nvPr/>
        </p:nvSpPr>
        <p:spPr>
          <a:xfrm>
            <a:off x="319199" y="5356676"/>
            <a:ext cx="8280920" cy="1312684"/>
          </a:xfrm>
          <a:prstGeom prst="roundRect">
            <a:avLst/>
          </a:prstGeom>
          <a:noFill/>
          <a:ln w="38100">
            <a:solidFill>
              <a:srgbClr val="FF0000"/>
            </a:solidFill>
          </a:ln>
          <a:effectLst>
            <a:glow rad="101600">
              <a:schemeClr val="accent4">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5" name="Cloud 4"/>
          <p:cNvSpPr/>
          <p:nvPr/>
        </p:nvSpPr>
        <p:spPr>
          <a:xfrm>
            <a:off x="6501984" y="5229200"/>
            <a:ext cx="2246480" cy="1431890"/>
          </a:xfrm>
          <a:prstGeom prst="cloud">
            <a:avLst/>
          </a:prstGeom>
          <a:solidFill>
            <a:schemeClr val="accent2">
              <a:lumMod val="60000"/>
              <a:lumOff val="40000"/>
            </a:schemeClr>
          </a:solidFill>
          <a:ln w="38100">
            <a:solidFill>
              <a:srgbClr val="FF0000"/>
            </a:solidFill>
          </a:ln>
          <a:effectLst>
            <a:glow rad="228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Tubal &amp; Uterine causes</a:t>
            </a:r>
            <a:endParaRPr lang="ar-IQ" b="1" dirty="0">
              <a:solidFill>
                <a:schemeClr val="tx1"/>
              </a:solidFill>
            </a:endParaRPr>
          </a:p>
        </p:txBody>
      </p:sp>
    </p:spTree>
    <p:extLst>
      <p:ext uri="{BB962C8B-B14F-4D97-AF65-F5344CB8AC3E}">
        <p14:creationId xmlns:p14="http://schemas.microsoft.com/office/powerpoint/2010/main" val="7092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35680</TotalTime>
  <Words>4519</Words>
  <Application>Microsoft Office PowerPoint</Application>
  <PresentationFormat>On-screen Show (4:3)</PresentationFormat>
  <Paragraphs>853</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Urban</vt:lpstr>
      <vt:lpstr>Basic Evaluation of Woman with Infertility   </vt:lpstr>
      <vt:lpstr>Infertility - Definition</vt:lpstr>
      <vt:lpstr>Infertility - Definition</vt:lpstr>
      <vt:lpstr>PowerPoint Presentation</vt:lpstr>
      <vt:lpstr>PowerPoint Presentation</vt:lpstr>
      <vt:lpstr>Types of subfertility </vt:lpstr>
      <vt:lpstr>When to Investigate ?</vt:lpstr>
      <vt:lpstr>When to Investigate ?</vt:lpstr>
      <vt:lpstr>When to Investigate ?</vt:lpstr>
      <vt:lpstr>Causes of subfertility</vt:lpstr>
      <vt:lpstr>Causes of subfertility </vt:lpstr>
      <vt:lpstr>How to Evaluate ? </vt:lpstr>
      <vt:lpstr>How to Evaluate ? </vt:lpstr>
      <vt:lpstr>  History </vt:lpstr>
      <vt:lpstr>  History </vt:lpstr>
      <vt:lpstr>  History </vt:lpstr>
      <vt:lpstr>  History </vt:lpstr>
      <vt:lpstr>Examination</vt:lpstr>
      <vt:lpstr>Investigations</vt:lpstr>
      <vt:lpstr>Infertility cases based discussion  </vt:lpstr>
      <vt:lpstr>Cases based discussion according to the cause of infertility </vt:lpstr>
      <vt:lpstr>                        Ovulatory Causes </vt:lpstr>
      <vt:lpstr>22 years  old woman, presented to infertility clinic with primary infertility of 2 years duration, she had amenorrhoea for the last 4 months , her BMI is 18 , her partner SFA was normal &amp; her HSG was normal as well</vt:lpstr>
      <vt:lpstr>22 years  old woman, presented to infertility clinic with primary infertility of 2 years duration, she had amenorrhoea for the last 4 months , her BMI is 18 , her partner SFA was normal &amp; her HSG was normal as well</vt:lpstr>
      <vt:lpstr>22 years  old woman, presented to infertility clinic with            primary infertility of 2 years duration, she had amenorrhoea for the last 4 months , her BMI is 18 , her partner SFA was normal &amp; her HSG was normal as well</vt:lpstr>
      <vt:lpstr>22 years  old P3 woman, presented to infertility clinic with secondary infertility of 2 years duration, she had amenorrhoea for the last 1 year , her last delivery ended by sever PPH that needs 6pints of blood &amp; blood products   &amp; she couldn’t lactate her last baby; her partner SFA was normal &amp; her HSG was normal as well</vt:lpstr>
      <vt:lpstr>22 years  old P3 woman, presented to infertility clinic with secondary infertility of 2 years duration, she had amenorrhoea for the last 1 year , her last delivery ended by sever PPH that needs 6pints of blood &amp; blood products   &amp; she couldn’t lactate her last baby; her partner SFA was normal &amp; her HSG was normal as well</vt:lpstr>
      <vt:lpstr>22 years  old woman, presented to infertility clinic with            primary infertility of 2 years duration, she had amenorrhoea for the last 4 months , her BMI is 18 , her partner SFA was normal &amp; her HSG was normal as well</vt:lpstr>
      <vt:lpstr>28 years  old woman, presented to infertility clinic with primary infertility of 3 years duration, she had amenorrhoea for the last 3 months , her BMI is 30, she had hirsutism &amp; acne, her partner SFA was normal &amp; her HSG was normal as well</vt:lpstr>
      <vt:lpstr>28 years  old woman, presented to infertility clinic with primary infertility of 3 years duration, she had amenorrhoea for the last 3 months , her BMI is 30, she had hirsutism &amp; acne, her partner SFA was normal &amp; her HSG was normal as well</vt:lpstr>
      <vt:lpstr>28 years  old woman, presented to infertility clinic with primary infertility of 3 years duration, she had amenorrhoea for the last 3 months , her BMI is 30, she had hirsutism &amp; acne, her partner SFA was normal &amp; her HSG was normal as well</vt:lpstr>
      <vt:lpstr>38 years old woman, presented to infertility clinic with primary infertility of 3 years duration, she had amenorrhoea for the last 3 months , her partner SFA was normal &amp; her HSG was normal as well</vt:lpstr>
      <vt:lpstr>38 years old woman, presented to infertility clinic with primary infertility of 3 years duration, she had amenorrhoea for the last 3 months , her partner SFA was normal &amp; her HSG was normal as well</vt:lpstr>
      <vt:lpstr>38 years old woman, presented to infertility clinic with primary infertility of 3 years duration, she had amenorrhoea for the last 3 months , her partner SFA was normal &amp; her HSG was normal as well</vt:lpstr>
      <vt:lpstr>25 years old woman presented to endocrinology unit complains from oligomenorrhoea, amenorrhea, galactorrhea, decreased libido &amp;  infertility  for one year duration  , PT negative , no CNS manifestation </vt:lpstr>
      <vt:lpstr>25 years old woman presented to endocrinology unit complains from oligomenorrhoea, amenorrhea, galactorrhea, decreased libido &amp;  infertility  for one year duration  , PT negative , no CNS manifestation </vt:lpstr>
      <vt:lpstr>25 years old woman presented to endocrinology unit complains from oligomenorrhoea, amenorrhea, galactorrhea, decreased libido &amp;  infertility  for one year duration  , PT negative , no CNS manifestation </vt:lpstr>
      <vt:lpstr>PowerPoint Presentation</vt:lpstr>
      <vt:lpstr>Cases based discussion according to the causes of infertility </vt:lpstr>
      <vt:lpstr>When &amp; Why  to do TPT ?     </vt:lpstr>
      <vt:lpstr>Fallopian tube abnormalities / Pelvic adhesions</vt:lpstr>
      <vt:lpstr>PowerPoint Presentation</vt:lpstr>
      <vt:lpstr>PowerPoint Presentation</vt:lpstr>
      <vt:lpstr>Tubal Patency Test  </vt:lpstr>
      <vt:lpstr>Tubal Patency Test  </vt:lpstr>
      <vt:lpstr>Tubal Patency Test  </vt:lpstr>
      <vt:lpstr>Tubal Patency Test  </vt:lpstr>
      <vt:lpstr>HSG</vt:lpstr>
      <vt:lpstr>30 years old woman Para 1, previous CS, presented to infertility clinic with secondary infertility of 3 years duration, she had regular MC , her partner SFA was normal</vt:lpstr>
      <vt:lpstr>30 years old woman Para 1, previous CS, presented to infertility clinic with secondary infertility of 3 years duration, she had regular MC , her partner SFA was normal</vt:lpstr>
      <vt:lpstr>32 years old woman Para 2 VD + Abortion 2 with history of one vigorous curettage 1 year ago , presented to infertility clinic with secondary infertility of 1 years duration, she had amenorrhoea with slight infrequent VB , her partner SFA was normal</vt:lpstr>
      <vt:lpstr>32 years old woman Para 2 VD + Abortion 2 with history of one vigorous curettage 1 year ago , presented to infertility clinic with secondary infertility of 1 years duration, she had amenorrhoea with slight infrequent VB , her partner SFA was normal</vt:lpstr>
      <vt:lpstr>Cases based discussion according to the cause of infertility </vt:lpstr>
      <vt:lpstr>PowerPoint Presentation</vt:lpstr>
      <vt:lpstr>Investigations</vt:lpstr>
      <vt:lpstr>Male  investigations</vt:lpstr>
      <vt:lpstr>Male  investigations</vt:lpstr>
      <vt:lpstr>Male  investigations</vt:lpstr>
      <vt:lpstr>Male  investigations</vt:lpstr>
      <vt:lpstr>Male  investigations</vt:lpstr>
      <vt:lpstr>28 years old woman attend infertility seeking for pregnancy for 2 years , she had regular MC , her HSG   normal and her partner SFA shows:</vt:lpstr>
      <vt:lpstr>28 years old woman attend infertility seeking for pregnancy for 2 years , she had regular MC , her HSG   normal and her partner SFA shows:</vt:lpstr>
      <vt:lpstr>28 years old woman attend infertility seeking for pregnancy for 2 years , she had regular MC , her HSG   normal and her partner SFA shows:</vt:lpstr>
      <vt:lpstr>28 years old woman attend infertility seeking for pregnancy for 2 years , she had regular MC , her HSG   normal and her partner SFA shows:</vt:lpstr>
      <vt:lpstr>28 years old woman attend infertility seeking for pregnancy for 2 years , she had regular MC , her HSG   normal and her partner SFA shows:</vt:lpstr>
      <vt:lpstr>28 years old woman attend infertility seeking for pregnancy for 2 years , she had regular MC , her HSG   normal and her partner SFA shows:</vt:lpstr>
      <vt:lpstr>  Slide - Exam  </vt:lpstr>
      <vt:lpstr>Slide no 1  </vt:lpstr>
      <vt:lpstr>Slide no 2  </vt:lpstr>
      <vt:lpstr>Slide no 3 </vt:lpstr>
      <vt:lpstr>Slide no 4 </vt:lpstr>
      <vt:lpstr>Slide no 5 </vt:lpstr>
      <vt:lpstr>Slide no 6 </vt:lpstr>
      <vt:lpstr>Slide no 7 </vt:lpstr>
      <vt:lpstr>Slide no 8 </vt:lpstr>
      <vt:lpstr>Slide no 9</vt:lpstr>
      <vt:lpstr>Slide no 10</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Subfertility</dc:title>
  <dc:creator>Rev.1</dc:creator>
  <cp:lastModifiedBy>Rev.1</cp:lastModifiedBy>
  <cp:revision>225</cp:revision>
  <dcterms:created xsi:type="dcterms:W3CDTF">2021-09-27T11:24:48Z</dcterms:created>
  <dcterms:modified xsi:type="dcterms:W3CDTF">2023-01-11T21:36:24Z</dcterms:modified>
</cp:coreProperties>
</file>