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00" r:id="rId1"/>
  </p:sldMasterIdLst>
  <p:sldIdLst>
    <p:sldId id="256" r:id="rId2"/>
    <p:sldId id="285" r:id="rId3"/>
    <p:sldId id="288" r:id="rId4"/>
    <p:sldId id="318" r:id="rId5"/>
    <p:sldId id="297" r:id="rId6"/>
    <p:sldId id="258" r:id="rId7"/>
    <p:sldId id="340" r:id="rId8"/>
    <p:sldId id="286" r:id="rId9"/>
    <p:sldId id="337" r:id="rId10"/>
    <p:sldId id="317" r:id="rId11"/>
    <p:sldId id="321" r:id="rId12"/>
    <p:sldId id="260" r:id="rId13"/>
    <p:sldId id="290" r:id="rId14"/>
    <p:sldId id="339" r:id="rId15"/>
    <p:sldId id="289" r:id="rId16"/>
    <p:sldId id="298" r:id="rId17"/>
    <p:sldId id="312" r:id="rId18"/>
    <p:sldId id="291" r:id="rId19"/>
    <p:sldId id="332" r:id="rId20"/>
    <p:sldId id="333" r:id="rId21"/>
    <p:sldId id="293" r:id="rId22"/>
    <p:sldId id="295" r:id="rId23"/>
    <p:sldId id="322" r:id="rId24"/>
    <p:sldId id="299" r:id="rId25"/>
    <p:sldId id="323" r:id="rId26"/>
    <p:sldId id="324" r:id="rId27"/>
    <p:sldId id="325" r:id="rId28"/>
    <p:sldId id="307" r:id="rId29"/>
    <p:sldId id="308" r:id="rId30"/>
    <p:sldId id="316" r:id="rId31"/>
    <p:sldId id="309" r:id="rId32"/>
    <p:sldId id="326" r:id="rId33"/>
    <p:sldId id="311" r:id="rId34"/>
    <p:sldId id="300" r:id="rId35"/>
    <p:sldId id="301" r:id="rId36"/>
    <p:sldId id="327" r:id="rId37"/>
    <p:sldId id="264" r:id="rId38"/>
    <p:sldId id="266" r:id="rId39"/>
    <p:sldId id="267" r:id="rId40"/>
    <p:sldId id="330" r:id="rId41"/>
    <p:sldId id="331" r:id="rId42"/>
    <p:sldId id="281" r:id="rId43"/>
    <p:sldId id="269" r:id="rId44"/>
    <p:sldId id="328" r:id="rId45"/>
    <p:sldId id="329" r:id="rId46"/>
    <p:sldId id="303" r:id="rId47"/>
    <p:sldId id="304" r:id="rId48"/>
    <p:sldId id="305" r:id="rId49"/>
    <p:sldId id="336" r:id="rId50"/>
    <p:sldId id="335" r:id="rId51"/>
    <p:sldId id="338" r:id="rId52"/>
    <p:sldId id="341" r:id="rId53"/>
    <p:sldId id="342" r:id="rId54"/>
    <p:sldId id="282" r:id="rId5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656"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CC58A08-613D-4E22-BBD8-EACBC71E0B95}" type="datetimeFigureOut">
              <a:rPr lang="ar-IQ" smtClean="0"/>
              <a:t>19/04/1444</a:t>
            </a:fld>
            <a:endParaRPr lang="ar-IQ"/>
          </a:p>
        </p:txBody>
      </p:sp>
      <p:sp>
        <p:nvSpPr>
          <p:cNvPr id="17" name="Footer Placeholder 16"/>
          <p:cNvSpPr>
            <a:spLocks noGrp="1"/>
          </p:cNvSpPr>
          <p:nvPr>
            <p:ph type="ftr" sz="quarter" idx="11"/>
          </p:nvPr>
        </p:nvSpPr>
        <p:spPr>
          <a:xfrm>
            <a:off x="5410200" y="4205288"/>
            <a:ext cx="1295400" cy="457200"/>
          </a:xfrm>
        </p:spPr>
        <p:txBody>
          <a:bodyPr/>
          <a:lstStyle/>
          <a:p>
            <a:endParaRPr lang="ar-IQ"/>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0640EC8-A6AB-4914-A431-6266F04860EE}"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C58A08-613D-4E22-BBD8-EACBC71E0B95}" type="datetimeFigureOut">
              <a:rPr lang="ar-IQ" smtClean="0"/>
              <a:t>19/04/1444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0640EC8-A6AB-4914-A431-6266F04860EE}"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C58A08-613D-4E22-BBD8-EACBC71E0B95}" type="datetimeFigureOut">
              <a:rPr lang="ar-IQ" smtClean="0"/>
              <a:t>19/04/1444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0640EC8-A6AB-4914-A431-6266F04860EE}"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C58A08-613D-4E22-BBD8-EACBC71E0B95}" type="datetimeFigureOut">
              <a:rPr lang="ar-IQ" smtClean="0"/>
              <a:t>19/04/1444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0640EC8-A6AB-4914-A431-6266F04860EE}"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C58A08-613D-4E22-BBD8-EACBC71E0B95}" type="datetimeFigureOut">
              <a:rPr lang="ar-IQ" smtClean="0"/>
              <a:t>19/04/1444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0640EC8-A6AB-4914-A431-6266F04860EE}"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C58A08-613D-4E22-BBD8-EACBC71E0B95}" type="datetimeFigureOut">
              <a:rPr lang="ar-IQ" smtClean="0"/>
              <a:t>19/04/1444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0640EC8-A6AB-4914-A431-6266F04860EE}"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CC58A08-613D-4E22-BBD8-EACBC71E0B95}" type="datetimeFigureOut">
              <a:rPr lang="ar-IQ" smtClean="0"/>
              <a:t>19/04/1444</a:t>
            </a:fld>
            <a:endParaRPr lang="ar-IQ"/>
          </a:p>
        </p:txBody>
      </p:sp>
      <p:sp>
        <p:nvSpPr>
          <p:cNvPr id="27" name="Slide Number Placeholder 26"/>
          <p:cNvSpPr>
            <a:spLocks noGrp="1"/>
          </p:cNvSpPr>
          <p:nvPr>
            <p:ph type="sldNum" sz="quarter" idx="11"/>
          </p:nvPr>
        </p:nvSpPr>
        <p:spPr/>
        <p:txBody>
          <a:bodyPr rtlCol="0"/>
          <a:lstStyle/>
          <a:p>
            <a:fld id="{60640EC8-A6AB-4914-A431-6266F04860EE}" type="slidenum">
              <a:rPr lang="ar-IQ" smtClean="0"/>
              <a:t>‹#›</a:t>
            </a:fld>
            <a:endParaRPr lang="ar-IQ"/>
          </a:p>
        </p:txBody>
      </p:sp>
      <p:sp>
        <p:nvSpPr>
          <p:cNvPr id="28" name="Footer Placeholder 27"/>
          <p:cNvSpPr>
            <a:spLocks noGrp="1"/>
          </p:cNvSpPr>
          <p:nvPr>
            <p:ph type="ftr" sz="quarter" idx="12"/>
          </p:nvPr>
        </p:nvSpPr>
        <p:spPr/>
        <p:txBody>
          <a:bodyPr rtlCol="0"/>
          <a:lstStyle/>
          <a:p>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CC58A08-613D-4E22-BBD8-EACBC71E0B95}" type="datetimeFigureOut">
              <a:rPr lang="ar-IQ" smtClean="0"/>
              <a:t>19/04/1444</a:t>
            </a:fld>
            <a:endParaRPr lang="ar-IQ"/>
          </a:p>
        </p:txBody>
      </p:sp>
      <p:sp>
        <p:nvSpPr>
          <p:cNvPr id="4" name="Footer Placeholder 3"/>
          <p:cNvSpPr>
            <a:spLocks noGrp="1"/>
          </p:cNvSpPr>
          <p:nvPr>
            <p:ph type="ftr" sz="quarter" idx="11"/>
          </p:nvPr>
        </p:nvSpPr>
        <p:spPr>
          <a:xfrm>
            <a:off x="5257800" y="612648"/>
            <a:ext cx="1325880" cy="457200"/>
          </a:xfrm>
        </p:spPr>
        <p:txBody>
          <a:bodyPr/>
          <a:lstStyle/>
          <a:p>
            <a:endParaRPr lang="ar-IQ"/>
          </a:p>
        </p:txBody>
      </p:sp>
      <p:sp>
        <p:nvSpPr>
          <p:cNvPr id="5" name="Slide Number Placeholder 4"/>
          <p:cNvSpPr>
            <a:spLocks noGrp="1"/>
          </p:cNvSpPr>
          <p:nvPr>
            <p:ph type="sldNum" sz="quarter" idx="12"/>
          </p:nvPr>
        </p:nvSpPr>
        <p:spPr>
          <a:xfrm>
            <a:off x="8174736" y="2272"/>
            <a:ext cx="762000" cy="365760"/>
          </a:xfrm>
        </p:spPr>
        <p:txBody>
          <a:bodyPr/>
          <a:lstStyle/>
          <a:p>
            <a:fld id="{60640EC8-A6AB-4914-A431-6266F04860EE}"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58A08-613D-4E22-BBD8-EACBC71E0B95}" type="datetimeFigureOut">
              <a:rPr lang="ar-IQ" smtClean="0"/>
              <a:t>19/04/1444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0640EC8-A6AB-4914-A431-6266F04860EE}"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C58A08-613D-4E22-BBD8-EACBC71E0B95}" type="datetimeFigureOut">
              <a:rPr lang="ar-IQ" smtClean="0"/>
              <a:t>19/04/1444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0640EC8-A6AB-4914-A431-6266F04860EE}"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C58A08-613D-4E22-BBD8-EACBC71E0B95}" type="datetimeFigureOut">
              <a:rPr lang="ar-IQ" smtClean="0"/>
              <a:t>19/04/1444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0640EC8-A6AB-4914-A431-6266F04860EE}"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CC58A08-613D-4E22-BBD8-EACBC71E0B95}" type="datetimeFigureOut">
              <a:rPr lang="ar-IQ" smtClean="0"/>
              <a:t>19/04/1444</a:t>
            </a:fld>
            <a:endParaRPr lang="ar-IQ"/>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IQ"/>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0640EC8-A6AB-4914-A431-6266F04860EE}"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rtl="0"/>
            <a:r>
              <a:rPr lang="ar-IQ" sz="3200" dirty="0" smtClean="0"/>
              <a:t/>
            </a:r>
            <a:br>
              <a:rPr lang="ar-IQ" sz="3200" dirty="0" smtClean="0"/>
            </a:br>
            <a:r>
              <a:rPr lang="en-US" sz="3200" dirty="0" smtClean="0"/>
              <a:t>Dystocia &amp; Abnormal Progress of Labour</a:t>
            </a:r>
            <a:br>
              <a:rPr lang="en-US" sz="3200" dirty="0" smtClean="0"/>
            </a:br>
            <a:r>
              <a:rPr lang="en-US" sz="3200" dirty="0" smtClean="0"/>
              <a:t> </a:t>
            </a:r>
            <a:endParaRPr lang="ar-IQ" sz="3200" dirty="0"/>
          </a:p>
        </p:txBody>
      </p:sp>
      <p:sp>
        <p:nvSpPr>
          <p:cNvPr id="4" name="Subtitle 2"/>
          <p:cNvSpPr>
            <a:spLocks noGrp="1"/>
          </p:cNvSpPr>
          <p:nvPr>
            <p:ph type="subTitle" idx="1"/>
          </p:nvPr>
        </p:nvSpPr>
        <p:spPr>
          <a:xfrm>
            <a:off x="107504" y="4005064"/>
            <a:ext cx="5112568" cy="2736304"/>
          </a:xfrm>
          <a:solidFill>
            <a:schemeClr val="accent2">
              <a:lumMod val="20000"/>
              <a:lumOff val="80000"/>
            </a:schemeClr>
          </a:solidFill>
          <a:ln>
            <a:solidFill>
              <a:schemeClr val="accent1"/>
            </a:solidFill>
          </a:ln>
          <a:effectLst>
            <a:glow rad="139700">
              <a:schemeClr val="accent2">
                <a:satMod val="175000"/>
                <a:alpha val="40000"/>
              </a:schemeClr>
            </a:glow>
          </a:effectLst>
          <a:scene3d>
            <a:camera prst="orthographicFront"/>
            <a:lightRig rig="threePt" dir="t"/>
          </a:scene3d>
          <a:sp3d>
            <a:bevelT prst="angle"/>
          </a:sp3d>
        </p:spPr>
        <p:txBody>
          <a:bodyPr>
            <a:normAutofit/>
          </a:bodyPr>
          <a:lstStyle/>
          <a:p>
            <a:pPr rtl="0"/>
            <a:endParaRPr lang="en-US" sz="1600" dirty="0" smtClean="0"/>
          </a:p>
          <a:p>
            <a:pPr algn="ctr" rtl="0"/>
            <a:endParaRPr lang="en-US" sz="1600" dirty="0" smtClean="0"/>
          </a:p>
          <a:p>
            <a:pPr algn="ctr" rtl="0"/>
            <a:endParaRPr lang="en-US" sz="1600" dirty="0"/>
          </a:p>
          <a:p>
            <a:pPr algn="ctr" rtl="0"/>
            <a:r>
              <a:rPr lang="en-US" sz="1600" dirty="0" smtClean="0"/>
              <a:t>Prof.Fadia J Alizzi</a:t>
            </a:r>
          </a:p>
          <a:p>
            <a:pPr algn="ctr" rtl="0"/>
            <a:r>
              <a:rPr lang="en-US" sz="1600" dirty="0" smtClean="0"/>
              <a:t>Consultant OBG &amp; Reproductive Medicine</a:t>
            </a:r>
          </a:p>
          <a:p>
            <a:pPr algn="ctr" rtl="0"/>
            <a:r>
              <a:rPr lang="en-US" sz="1600" dirty="0" smtClean="0"/>
              <a:t>Al-Mustansiriyia Medical College / Al-Yarmouk Teaching Hospital </a:t>
            </a:r>
          </a:p>
          <a:p>
            <a:endParaRPr lang="ar-IQ" sz="1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293096"/>
            <a:ext cx="352839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634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12568"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dirty="0" smtClean="0"/>
              <a:t>Abnormal Labour</a:t>
            </a:r>
            <a:endParaRPr lang="ar-IQ" sz="2400" dirty="0"/>
          </a:p>
        </p:txBody>
      </p:sp>
      <p:sp>
        <p:nvSpPr>
          <p:cNvPr id="3" name="Content Placeholder 2"/>
          <p:cNvSpPr>
            <a:spLocks noGrp="1"/>
          </p:cNvSpPr>
          <p:nvPr>
            <p:ph idx="1"/>
          </p:nvPr>
        </p:nvSpPr>
        <p:spPr>
          <a:xfrm>
            <a:off x="107504" y="1556792"/>
            <a:ext cx="8856984" cy="511256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10000"/>
          </a:bodyPr>
          <a:lstStyle/>
          <a:p>
            <a:pPr algn="l" rtl="0">
              <a:buFont typeface="Wingdings" pitchFamily="2" charset="2"/>
              <a:buChar char="q"/>
            </a:pPr>
            <a:endParaRPr lang="en-US" sz="2400" dirty="0" smtClean="0"/>
          </a:p>
          <a:p>
            <a:pPr algn="l" rtl="0">
              <a:buFont typeface="Wingdings" pitchFamily="2" charset="2"/>
              <a:buChar char="q"/>
            </a:pPr>
            <a:r>
              <a:rPr lang="en-US" sz="2400" dirty="0"/>
              <a:t>A</a:t>
            </a:r>
            <a:r>
              <a:rPr lang="en-US" sz="2400" dirty="0" smtClean="0"/>
              <a:t>bnormal </a:t>
            </a:r>
            <a:r>
              <a:rPr lang="en-US" sz="2400" dirty="0"/>
              <a:t>labor patterns  </a:t>
            </a:r>
            <a:r>
              <a:rPr lang="en-US" sz="2400" dirty="0" smtClean="0"/>
              <a:t>may be seen in</a:t>
            </a:r>
          </a:p>
          <a:p>
            <a:pPr marL="109728" indent="0" algn="l" rtl="0">
              <a:buNone/>
            </a:pPr>
            <a:r>
              <a:rPr lang="en-US" sz="2400" dirty="0" smtClean="0"/>
              <a:t> </a:t>
            </a:r>
          </a:p>
          <a:p>
            <a:pPr marL="566928" indent="-457200" algn="l" rtl="0">
              <a:buFont typeface="+mj-lt"/>
              <a:buAutoNum type="arabicPeriod"/>
            </a:pPr>
            <a:r>
              <a:rPr lang="en-US" sz="2400" dirty="0" smtClean="0"/>
              <a:t>Latent phase : prolonged latent phase </a:t>
            </a:r>
          </a:p>
          <a:p>
            <a:pPr marL="566928" indent="-457200" algn="l" rtl="0">
              <a:buFont typeface="+mj-lt"/>
              <a:buAutoNum type="arabicPeriod"/>
            </a:pPr>
            <a:r>
              <a:rPr lang="en-US" sz="2400" dirty="0"/>
              <a:t>A</a:t>
            </a:r>
            <a:r>
              <a:rPr lang="en-US" sz="2400" dirty="0" smtClean="0"/>
              <a:t>ctive phase of labour ( the </a:t>
            </a:r>
            <a:r>
              <a:rPr lang="en-US" sz="2400" dirty="0"/>
              <a:t>first </a:t>
            </a:r>
            <a:r>
              <a:rPr lang="en-US" sz="2400" dirty="0" smtClean="0"/>
              <a:t>stage, </a:t>
            </a:r>
            <a:r>
              <a:rPr lang="en-US" sz="2400" dirty="0"/>
              <a:t>second stage </a:t>
            </a:r>
            <a:r>
              <a:rPr lang="en-US" sz="2400" dirty="0" smtClean="0"/>
              <a:t>or  </a:t>
            </a:r>
            <a:r>
              <a:rPr lang="en-US" sz="2400" dirty="0"/>
              <a:t>third stage of </a:t>
            </a:r>
            <a:r>
              <a:rPr lang="en-US" sz="2400" dirty="0" smtClean="0"/>
              <a:t>labor)</a:t>
            </a:r>
          </a:p>
          <a:p>
            <a:pPr algn="l" rtl="0">
              <a:buFont typeface="Wingdings" pitchFamily="2" charset="2"/>
              <a:buChar char="q"/>
            </a:pPr>
            <a:endParaRPr lang="en-US" sz="2400" dirty="0"/>
          </a:p>
          <a:p>
            <a:pPr algn="l" rtl="0">
              <a:buFont typeface="Wingdings" pitchFamily="2" charset="2"/>
              <a:buChar char="q"/>
            </a:pPr>
            <a:r>
              <a:rPr lang="en-US" sz="2400" dirty="0" smtClean="0"/>
              <a:t>Labour abnormalities may be:</a:t>
            </a:r>
          </a:p>
          <a:p>
            <a:pPr marL="109728" indent="0" algn="l" rtl="0">
              <a:buNone/>
            </a:pPr>
            <a:endParaRPr lang="en-US" sz="2400" dirty="0"/>
          </a:p>
          <a:p>
            <a:pPr marL="566928" indent="-457200" algn="l" rtl="0">
              <a:buFont typeface="+mj-lt"/>
              <a:buAutoNum type="arabicPeriod"/>
            </a:pPr>
            <a:r>
              <a:rPr lang="en-US" sz="2400" dirty="0"/>
              <a:t>A</a:t>
            </a:r>
            <a:r>
              <a:rPr lang="en-US" sz="2400" dirty="0" smtClean="0"/>
              <a:t>bnormally slow (</a:t>
            </a:r>
            <a:r>
              <a:rPr lang="en-US" sz="2400" u="sng" dirty="0" smtClean="0"/>
              <a:t>Dystocia</a:t>
            </a:r>
            <a:r>
              <a:rPr lang="en-US" sz="2400" dirty="0" smtClean="0"/>
              <a:t> </a:t>
            </a:r>
            <a:r>
              <a:rPr lang="en-US" sz="2400" dirty="0"/>
              <a:t>of labor is defined as difficult labor or abnormally slow progress of </a:t>
            </a:r>
            <a:r>
              <a:rPr lang="en-US" sz="2400" dirty="0" smtClean="0"/>
              <a:t>labor or called  </a:t>
            </a:r>
            <a:r>
              <a:rPr lang="en-US" sz="2400" u="sng" dirty="0" smtClean="0"/>
              <a:t>dysfunctional labor</a:t>
            </a:r>
            <a:r>
              <a:rPr lang="en-US" sz="2400" dirty="0" smtClean="0"/>
              <a:t>)  </a:t>
            </a:r>
          </a:p>
          <a:p>
            <a:pPr marL="566928" indent="-457200" algn="l" rtl="0">
              <a:buFont typeface="+mj-lt"/>
              <a:buAutoNum type="arabicPeriod"/>
            </a:pPr>
            <a:endParaRPr lang="en-US" sz="2400" dirty="0" smtClean="0"/>
          </a:p>
          <a:p>
            <a:pPr marL="566928" indent="-457200" algn="l" rtl="0">
              <a:buFont typeface="+mj-lt"/>
              <a:buAutoNum type="arabicPeriod"/>
            </a:pPr>
            <a:r>
              <a:rPr lang="en-US" sz="2400" dirty="0" smtClean="0"/>
              <a:t>Abnormally  rapid  ( precipitate labour)</a:t>
            </a:r>
          </a:p>
          <a:p>
            <a:pPr algn="l" rtl="0">
              <a:buFont typeface="Wingdings" pitchFamily="2" charset="2"/>
              <a:buChar char="q"/>
            </a:pPr>
            <a:endParaRPr lang="en-US" sz="2400" dirty="0"/>
          </a:p>
          <a:p>
            <a:pPr marL="109728" indent="0" algn="l" rtl="0">
              <a:buNone/>
            </a:pPr>
            <a:r>
              <a:rPr lang="en-US" sz="2400" dirty="0"/>
              <a:t> </a:t>
            </a:r>
            <a:endParaRPr lang="en-US" sz="2400" dirty="0" smtClean="0"/>
          </a:p>
        </p:txBody>
      </p:sp>
    </p:spTree>
    <p:extLst>
      <p:ext uri="{BB962C8B-B14F-4D97-AF65-F5344CB8AC3E}">
        <p14:creationId xmlns:p14="http://schemas.microsoft.com/office/powerpoint/2010/main" val="865862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12568"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dirty="0" smtClean="0"/>
              <a:t> Abnormally slow labour (Dystocia) </a:t>
            </a:r>
            <a:endParaRPr lang="ar-IQ" sz="2400" dirty="0"/>
          </a:p>
        </p:txBody>
      </p:sp>
      <p:sp>
        <p:nvSpPr>
          <p:cNvPr id="3" name="Content Placeholder 2"/>
          <p:cNvSpPr>
            <a:spLocks noGrp="1"/>
          </p:cNvSpPr>
          <p:nvPr>
            <p:ph idx="1"/>
          </p:nvPr>
        </p:nvSpPr>
        <p:spPr>
          <a:xfrm>
            <a:off x="107504" y="1556792"/>
            <a:ext cx="8856984" cy="511256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70000" lnSpcReduction="20000"/>
          </a:bodyPr>
          <a:lstStyle/>
          <a:p>
            <a:pPr algn="l" rtl="0">
              <a:buFont typeface="Wingdings" pitchFamily="2" charset="2"/>
              <a:buChar char="q"/>
            </a:pPr>
            <a:endParaRPr lang="en-US" sz="2400" dirty="0" smtClean="0"/>
          </a:p>
          <a:p>
            <a:pPr algn="l" rtl="0">
              <a:buFont typeface="Wingdings" pitchFamily="2" charset="2"/>
              <a:buChar char="q"/>
            </a:pPr>
            <a:r>
              <a:rPr lang="en-US" sz="2400" dirty="0"/>
              <a:t> </a:t>
            </a:r>
            <a:r>
              <a:rPr lang="en-US" sz="2600" dirty="0"/>
              <a:t>Dystocia </a:t>
            </a:r>
            <a:r>
              <a:rPr lang="en-US" sz="2600" dirty="0" smtClean="0"/>
              <a:t>: means difficult labour; characterized </a:t>
            </a:r>
            <a:r>
              <a:rPr lang="en-US" sz="2600" dirty="0"/>
              <a:t>by abnormally slow progress of labour.</a:t>
            </a:r>
          </a:p>
          <a:p>
            <a:pPr algn="l" rtl="0">
              <a:buFont typeface="Wingdings" pitchFamily="2" charset="2"/>
              <a:buChar char="q"/>
            </a:pPr>
            <a:endParaRPr lang="en-US" sz="2600" dirty="0" smtClean="0"/>
          </a:p>
          <a:p>
            <a:pPr algn="l" rtl="0">
              <a:buFont typeface="Wingdings" pitchFamily="2" charset="2"/>
              <a:buChar char="q"/>
            </a:pPr>
            <a:r>
              <a:rPr lang="en-US" sz="2600" dirty="0" smtClean="0"/>
              <a:t> </a:t>
            </a:r>
            <a:r>
              <a:rPr lang="en-US" sz="2600" dirty="0"/>
              <a:t>M</a:t>
            </a:r>
            <a:r>
              <a:rPr lang="en-US" sz="2600" dirty="0" smtClean="0"/>
              <a:t>ay be seen in the latent or active phase of labour ( the </a:t>
            </a:r>
            <a:r>
              <a:rPr lang="en-US" sz="2600" dirty="0"/>
              <a:t>first </a:t>
            </a:r>
            <a:r>
              <a:rPr lang="en-US" sz="2600" dirty="0" smtClean="0"/>
              <a:t>stage, </a:t>
            </a:r>
            <a:r>
              <a:rPr lang="en-US" sz="2600" dirty="0"/>
              <a:t>second stage </a:t>
            </a:r>
            <a:r>
              <a:rPr lang="en-US" sz="2600" dirty="0" smtClean="0"/>
              <a:t>or  </a:t>
            </a:r>
            <a:r>
              <a:rPr lang="en-US" sz="2600" dirty="0"/>
              <a:t>third stage of </a:t>
            </a:r>
            <a:r>
              <a:rPr lang="en-US" sz="2600" dirty="0" smtClean="0"/>
              <a:t>labor)</a:t>
            </a:r>
          </a:p>
          <a:p>
            <a:pPr algn="l" rtl="0">
              <a:buFont typeface="Wingdings" pitchFamily="2" charset="2"/>
              <a:buChar char="q"/>
            </a:pPr>
            <a:endParaRPr lang="en-US" sz="2600" dirty="0"/>
          </a:p>
          <a:p>
            <a:pPr algn="l" rtl="0">
              <a:buFont typeface="Wingdings" pitchFamily="2" charset="2"/>
              <a:buChar char="q"/>
            </a:pPr>
            <a:r>
              <a:rPr lang="en-US" sz="2600" dirty="0" smtClean="0"/>
              <a:t>Its  is caused by one of the 3 P or more than one P</a:t>
            </a:r>
          </a:p>
          <a:p>
            <a:pPr algn="l" rtl="0">
              <a:buFont typeface="Wingdings" pitchFamily="2" charset="2"/>
              <a:buChar char="q"/>
            </a:pPr>
            <a:endParaRPr lang="en-US" sz="2600" dirty="0"/>
          </a:p>
          <a:p>
            <a:pPr algn="l" rtl="0">
              <a:buFont typeface="Wingdings" pitchFamily="2" charset="2"/>
              <a:buChar char="q"/>
            </a:pPr>
            <a:r>
              <a:rPr lang="en-US" sz="2600" dirty="0" smtClean="0"/>
              <a:t>Slow progress may occur in the </a:t>
            </a:r>
            <a:r>
              <a:rPr lang="en-US" sz="2600" dirty="0"/>
              <a:t>f</a:t>
            </a:r>
            <a:r>
              <a:rPr lang="en-US" sz="2600" dirty="0" smtClean="0"/>
              <a:t>irst or second-stage </a:t>
            </a:r>
            <a:r>
              <a:rPr lang="en-US" sz="2600" dirty="0"/>
              <a:t>abnormalities are described either </a:t>
            </a:r>
            <a:r>
              <a:rPr lang="en-US" sz="2600" dirty="0" smtClean="0"/>
              <a:t>as:  </a:t>
            </a:r>
          </a:p>
          <a:p>
            <a:pPr marL="566928" indent="-457200" algn="l" rtl="0">
              <a:buFont typeface="+mj-lt"/>
              <a:buAutoNum type="arabicPeriod"/>
            </a:pPr>
            <a:endParaRPr lang="en-US" sz="2600" dirty="0" smtClean="0"/>
          </a:p>
          <a:p>
            <a:pPr marL="566928" indent="-457200" algn="l" rtl="0">
              <a:buFont typeface="+mj-lt"/>
              <a:buAutoNum type="arabicPeriod"/>
            </a:pPr>
            <a:r>
              <a:rPr lang="en-US" sz="2600" dirty="0" smtClean="0"/>
              <a:t>Protraction </a:t>
            </a:r>
            <a:r>
              <a:rPr lang="en-US" sz="2600" dirty="0"/>
              <a:t>disorders (which means that delivery is progressing but is lower than normal) </a:t>
            </a:r>
          </a:p>
          <a:p>
            <a:pPr marL="566928" indent="-457200" algn="l" rtl="0">
              <a:buFont typeface="+mj-lt"/>
              <a:buAutoNum type="arabicPeriod"/>
            </a:pPr>
            <a:endParaRPr lang="en-US" sz="2600" dirty="0" smtClean="0"/>
          </a:p>
          <a:p>
            <a:pPr marL="566928" indent="-457200" algn="l" rtl="0">
              <a:buFont typeface="+mj-lt"/>
              <a:buAutoNum type="arabicPeriod"/>
            </a:pPr>
            <a:r>
              <a:rPr lang="en-US" sz="2600" dirty="0" smtClean="0"/>
              <a:t>Arrest </a:t>
            </a:r>
            <a:r>
              <a:rPr lang="en-US" sz="2600" dirty="0"/>
              <a:t>disorders (complete cessation in progress).  </a:t>
            </a:r>
            <a:endParaRPr lang="en-US" sz="2600" dirty="0" smtClean="0"/>
          </a:p>
          <a:p>
            <a:pPr marL="109728" indent="0" algn="l" rtl="0">
              <a:buNone/>
            </a:pPr>
            <a:endParaRPr lang="en-US" sz="2600" dirty="0"/>
          </a:p>
          <a:p>
            <a:pPr algn="l" rtl="0">
              <a:buFont typeface="Wingdings" pitchFamily="2" charset="2"/>
              <a:buChar char="q"/>
            </a:pPr>
            <a:r>
              <a:rPr lang="en-US" sz="2600" dirty="0" smtClean="0"/>
              <a:t>Abnormal </a:t>
            </a:r>
            <a:r>
              <a:rPr lang="en-US" sz="2600" dirty="0"/>
              <a:t>third-stage labor meriting intervention is placenta retention beyond 30 </a:t>
            </a:r>
            <a:r>
              <a:rPr lang="en-US" sz="2600" dirty="0" smtClean="0"/>
              <a:t>minutes.</a:t>
            </a:r>
          </a:p>
        </p:txBody>
      </p:sp>
    </p:spTree>
    <p:extLst>
      <p:ext uri="{BB962C8B-B14F-4D97-AF65-F5344CB8AC3E}">
        <p14:creationId xmlns:p14="http://schemas.microsoft.com/office/powerpoint/2010/main" val="3271845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5112568" cy="79208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dirty="0"/>
              <a:t>Prolonged latent phase</a:t>
            </a:r>
            <a:endParaRPr lang="ar-IQ" sz="2400" b="1" dirty="0"/>
          </a:p>
        </p:txBody>
      </p:sp>
      <p:sp>
        <p:nvSpPr>
          <p:cNvPr id="3" name="Content Placeholder 2"/>
          <p:cNvSpPr>
            <a:spLocks noGrp="1"/>
          </p:cNvSpPr>
          <p:nvPr>
            <p:ph idx="1"/>
          </p:nvPr>
        </p:nvSpPr>
        <p:spPr>
          <a:xfrm>
            <a:off x="179512" y="1484784"/>
            <a:ext cx="8784976" cy="526121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rtl="0">
              <a:buFont typeface="Courier New" pitchFamily="49" charset="0"/>
              <a:buChar char="o"/>
            </a:pPr>
            <a:endParaRPr lang="en-US" sz="2200" dirty="0" smtClean="0"/>
          </a:p>
          <a:p>
            <a:pPr algn="l" rtl="0">
              <a:buFont typeface="Courier New" pitchFamily="49" charset="0"/>
              <a:buChar char="o"/>
            </a:pPr>
            <a:r>
              <a:rPr lang="en-US" sz="2200" dirty="0" smtClean="0"/>
              <a:t>Occurs </a:t>
            </a:r>
            <a:r>
              <a:rPr lang="en-US" sz="2200" dirty="0"/>
              <a:t>when the latent phase is longer than the </a:t>
            </a:r>
            <a:r>
              <a:rPr lang="en-US" sz="2200" dirty="0" smtClean="0"/>
              <a:t>arbitrary time </a:t>
            </a:r>
            <a:r>
              <a:rPr lang="en-US" sz="2200" dirty="0"/>
              <a:t>limits (&gt;20 hours in </a:t>
            </a:r>
            <a:r>
              <a:rPr lang="en-US" sz="2200" dirty="0" smtClean="0"/>
              <a:t>the nullipara </a:t>
            </a:r>
            <a:r>
              <a:rPr lang="en-US" sz="2200" dirty="0"/>
              <a:t>and &gt;14 hours in the </a:t>
            </a:r>
            <a:r>
              <a:rPr lang="en-US" sz="2200" dirty="0" smtClean="0"/>
              <a:t>multipara).</a:t>
            </a:r>
          </a:p>
          <a:p>
            <a:pPr algn="l" rtl="0">
              <a:buFont typeface="Courier New" pitchFamily="49" charset="0"/>
              <a:buChar char="o"/>
            </a:pPr>
            <a:endParaRPr lang="en-US" sz="2200" dirty="0" smtClean="0"/>
          </a:p>
          <a:p>
            <a:pPr algn="l" rtl="0">
              <a:buFont typeface="Courier New" pitchFamily="49" charset="0"/>
              <a:buChar char="o"/>
            </a:pPr>
            <a:r>
              <a:rPr lang="en-US" sz="2200" dirty="0" smtClean="0"/>
              <a:t>It </a:t>
            </a:r>
            <a:r>
              <a:rPr lang="en-US" sz="2200" dirty="0"/>
              <a:t>is more common in primiparous women </a:t>
            </a:r>
            <a:r>
              <a:rPr lang="en-US" sz="2200" dirty="0" smtClean="0"/>
              <a:t>and probably </a:t>
            </a:r>
            <a:r>
              <a:rPr lang="en-US" sz="2200" dirty="0"/>
              <a:t>results from a delay in the chemical processes that occur </a:t>
            </a:r>
            <a:r>
              <a:rPr lang="en-US" sz="2200" dirty="0" smtClean="0"/>
              <a:t>within the cervix </a:t>
            </a:r>
            <a:r>
              <a:rPr lang="en-US" sz="2200" dirty="0"/>
              <a:t>that soften it and allow effacement. </a:t>
            </a:r>
          </a:p>
          <a:p>
            <a:pPr algn="l" rtl="0">
              <a:buFont typeface="Courier New" pitchFamily="49" charset="0"/>
              <a:buChar char="o"/>
            </a:pPr>
            <a:endParaRPr lang="en-US" sz="2200" dirty="0" smtClean="0"/>
          </a:p>
          <a:p>
            <a:pPr algn="l" rtl="0">
              <a:buFont typeface="Courier New" pitchFamily="49" charset="0"/>
              <a:buChar char="o"/>
            </a:pPr>
            <a:r>
              <a:rPr lang="en-US" sz="2200" dirty="0" smtClean="0"/>
              <a:t>It can be extremely </a:t>
            </a:r>
            <a:r>
              <a:rPr lang="en-US" sz="2200" dirty="0"/>
              <a:t>frustrating and tiring for the woman. </a:t>
            </a:r>
          </a:p>
          <a:p>
            <a:pPr algn="l" rtl="0">
              <a:buFont typeface="Courier New" pitchFamily="49" charset="0"/>
              <a:buChar char="o"/>
            </a:pPr>
            <a:endParaRPr lang="en-US" sz="2200" dirty="0" smtClean="0"/>
          </a:p>
          <a:p>
            <a:pPr algn="l" rtl="0">
              <a:buFont typeface="Courier New" pitchFamily="49" charset="0"/>
              <a:buChar char="o"/>
            </a:pPr>
            <a:r>
              <a:rPr lang="en-US" sz="2200" dirty="0" smtClean="0"/>
              <a:t>Prolonged </a:t>
            </a:r>
            <a:r>
              <a:rPr lang="en-US" sz="2200" dirty="0"/>
              <a:t>latent phase does not usually lead to any clinically significant adverse events for mother or the infant. </a:t>
            </a:r>
            <a:endParaRPr lang="ar-IQ" sz="2200" dirty="0"/>
          </a:p>
        </p:txBody>
      </p:sp>
    </p:spTree>
    <p:extLst>
      <p:ext uri="{BB962C8B-B14F-4D97-AF65-F5344CB8AC3E}">
        <p14:creationId xmlns:p14="http://schemas.microsoft.com/office/powerpoint/2010/main" val="2463396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741368"/>
          </a:xfrm>
          <a:prstGeom prst="rect">
            <a:avLst/>
          </a:prstGeom>
          <a:noFill/>
          <a:ln w="57150">
            <a:solidFill>
              <a:schemeClr val="accent2"/>
            </a:solidFill>
            <a:miter lim="800000"/>
            <a:headEnd/>
            <a:tailEnd/>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5" name="Multiply 4"/>
          <p:cNvSpPr/>
          <p:nvPr/>
        </p:nvSpPr>
        <p:spPr>
          <a:xfrm>
            <a:off x="2793504" y="2348880"/>
            <a:ext cx="914400" cy="914400"/>
          </a:xfrm>
          <a:prstGeom prst="mathMultiply">
            <a:avLst/>
          </a:prstGeom>
          <a:solidFill>
            <a:srgbClr val="FF0000"/>
          </a:solidFill>
          <a:ln w="28575">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TextBox 5"/>
          <p:cNvSpPr txBox="1"/>
          <p:nvPr/>
        </p:nvSpPr>
        <p:spPr>
          <a:xfrm>
            <a:off x="2915816" y="1425550"/>
            <a:ext cx="1089928" cy="923330"/>
          </a:xfrm>
          <a:prstGeom prst="rect">
            <a:avLst/>
          </a:prstGeom>
          <a:no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wrap="square" rtlCol="1">
            <a:spAutoFit/>
          </a:bodyPr>
          <a:lstStyle/>
          <a:p>
            <a:r>
              <a:rPr lang="ar-IQ" sz="5400" b="1" dirty="0" smtClean="0">
                <a:solidFill>
                  <a:srgbClr val="FF0000"/>
                </a:solidFill>
              </a:rPr>
              <a:t>√</a:t>
            </a:r>
            <a:endParaRPr lang="ar-IQ" sz="5400" b="1" dirty="0">
              <a:solidFill>
                <a:srgbClr val="FF0000"/>
              </a:solidFill>
            </a:endParaRPr>
          </a:p>
        </p:txBody>
      </p:sp>
    </p:spTree>
    <p:extLst>
      <p:ext uri="{BB962C8B-B14F-4D97-AF65-F5344CB8AC3E}">
        <p14:creationId xmlns:p14="http://schemas.microsoft.com/office/powerpoint/2010/main" val="2244762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5.2 Monitoring labour and delivery | MSF Medical Guide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72008"/>
            <a:ext cx="9036496" cy="6741368"/>
          </a:xfrm>
          <a:prstGeom prst="rect">
            <a:avLst/>
          </a:prstGeom>
          <a:noFill/>
          <a:ln w="76200">
            <a:solidFill>
              <a:schemeClr val="accent2"/>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Right Arrow 3"/>
          <p:cNvSpPr/>
          <p:nvPr/>
        </p:nvSpPr>
        <p:spPr>
          <a:xfrm>
            <a:off x="496552" y="253645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56256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5112568" cy="79208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r>
              <a:rPr lang="en-US" sz="2400" b="1" dirty="0"/>
              <a:t>Prolonged latent phase</a:t>
            </a:r>
            <a:endParaRPr lang="ar-IQ" sz="2400" b="1" dirty="0"/>
          </a:p>
        </p:txBody>
      </p:sp>
      <p:sp>
        <p:nvSpPr>
          <p:cNvPr id="3" name="Content Placeholder 2"/>
          <p:cNvSpPr>
            <a:spLocks noGrp="1"/>
          </p:cNvSpPr>
          <p:nvPr>
            <p:ph idx="1"/>
          </p:nvPr>
        </p:nvSpPr>
        <p:spPr>
          <a:xfrm>
            <a:off x="179512" y="1556792"/>
            <a:ext cx="8712968" cy="5112568"/>
          </a:xfrm>
          <a:solidFill>
            <a:schemeClr val="accent2">
              <a:lumMod val="20000"/>
              <a:lumOff val="80000"/>
            </a:schemeClr>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normAutofit/>
          </a:bodyPr>
          <a:lstStyle/>
          <a:p>
            <a:pPr algn="l" rtl="0">
              <a:buFont typeface="Courier New" pitchFamily="49" charset="0"/>
              <a:buChar char="o"/>
            </a:pPr>
            <a:endParaRPr lang="en-US" sz="2200" dirty="0" smtClean="0"/>
          </a:p>
          <a:p>
            <a:pPr algn="l" rtl="0">
              <a:buFont typeface="Wingdings" pitchFamily="2" charset="2"/>
              <a:buChar char="Ø"/>
            </a:pPr>
            <a:r>
              <a:rPr lang="en-US" sz="2200" dirty="0"/>
              <a:t> </a:t>
            </a:r>
            <a:r>
              <a:rPr lang="en-US" sz="2200" dirty="0" smtClean="0"/>
              <a:t>Management :</a:t>
            </a:r>
          </a:p>
          <a:p>
            <a:pPr marL="109728" indent="0" algn="l" rtl="0">
              <a:buNone/>
            </a:pPr>
            <a:endParaRPr lang="en-US" sz="2200" dirty="0"/>
          </a:p>
          <a:p>
            <a:pPr marL="566928" indent="-457200" algn="l" rtl="0">
              <a:buFont typeface="+mj-lt"/>
              <a:buAutoNum type="arabicPeriod"/>
            </a:pPr>
            <a:r>
              <a:rPr lang="en-US" sz="2200" dirty="0"/>
              <a:t>Intervention in the form of artificial rupture of membranes (ARM) or oxytocin infusion will increase the likelihood of poor progress later in the labour and the need for caesarean birth. </a:t>
            </a:r>
            <a:endParaRPr lang="en-US" sz="2200" dirty="0" smtClean="0"/>
          </a:p>
          <a:p>
            <a:pPr marL="566928" indent="-457200" algn="l" rtl="0">
              <a:buFont typeface="+mj-lt"/>
              <a:buAutoNum type="arabicPeriod"/>
            </a:pPr>
            <a:endParaRPr lang="en-US" sz="2200" dirty="0"/>
          </a:p>
          <a:p>
            <a:pPr marL="566928" indent="-457200" algn="l" rtl="0">
              <a:buFont typeface="+mj-lt"/>
              <a:buAutoNum type="arabicPeriod"/>
            </a:pPr>
            <a:r>
              <a:rPr lang="en-US" sz="2200" dirty="0" smtClean="0"/>
              <a:t>It </a:t>
            </a:r>
            <a:r>
              <a:rPr lang="en-US" sz="2200" dirty="0"/>
              <a:t>is best managed away from the labour suite with simple analgesics, mobilization and reassurance. </a:t>
            </a:r>
            <a:endParaRPr lang="en-US" sz="2200" dirty="0" smtClean="0"/>
          </a:p>
          <a:p>
            <a:pPr marL="566928" indent="-457200" algn="l" rtl="0">
              <a:buFont typeface="+mj-lt"/>
              <a:buAutoNum type="arabicPeriod"/>
            </a:pPr>
            <a:endParaRPr lang="en-US" sz="2200" dirty="0"/>
          </a:p>
          <a:p>
            <a:pPr marL="566928" indent="-457200" algn="l" rtl="0">
              <a:buFont typeface="+mj-lt"/>
              <a:buAutoNum type="arabicPeriod"/>
            </a:pPr>
            <a:r>
              <a:rPr lang="en-US" sz="2200" dirty="0" smtClean="0"/>
              <a:t>The </a:t>
            </a:r>
            <a:r>
              <a:rPr lang="en-US" sz="2200" dirty="0"/>
              <a:t>partogram should not be commenced until the latent phase of labour is complete.</a:t>
            </a:r>
          </a:p>
          <a:p>
            <a:pPr algn="l" rtl="0">
              <a:buFont typeface="Courier New" pitchFamily="49" charset="0"/>
              <a:buChar char="o"/>
            </a:pPr>
            <a:endParaRPr lang="en-US" sz="2200" dirty="0" smtClean="0"/>
          </a:p>
        </p:txBody>
      </p:sp>
    </p:spTree>
    <p:extLst>
      <p:ext uri="{BB962C8B-B14F-4D97-AF65-F5344CB8AC3E}">
        <p14:creationId xmlns:p14="http://schemas.microsoft.com/office/powerpoint/2010/main" val="3497548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5112568" cy="79208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dirty="0"/>
              <a:t>Active-phase Disorders</a:t>
            </a:r>
            <a:endParaRPr lang="ar-IQ" sz="2400" dirty="0"/>
          </a:p>
        </p:txBody>
      </p:sp>
      <p:sp>
        <p:nvSpPr>
          <p:cNvPr id="3" name="Content Placeholder 2"/>
          <p:cNvSpPr>
            <a:spLocks noGrp="1"/>
          </p:cNvSpPr>
          <p:nvPr>
            <p:ph idx="1"/>
          </p:nvPr>
        </p:nvSpPr>
        <p:spPr>
          <a:xfrm>
            <a:off x="179512" y="1484784"/>
            <a:ext cx="8856984" cy="3168352"/>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rtl="0">
              <a:buFont typeface="Wingdings" pitchFamily="2" charset="2"/>
              <a:buChar char="q"/>
            </a:pPr>
            <a:endParaRPr lang="en-US" sz="1800" dirty="0" smtClean="0"/>
          </a:p>
          <a:p>
            <a:pPr algn="l" rtl="0">
              <a:buFont typeface="Wingdings" pitchFamily="2" charset="2"/>
              <a:buChar char="q"/>
            </a:pPr>
            <a:r>
              <a:rPr lang="en-US" sz="1800" dirty="0" smtClean="0"/>
              <a:t>In </a:t>
            </a:r>
            <a:r>
              <a:rPr lang="en-US" sz="1800" dirty="0"/>
              <a:t>active labor, disorders are divided </a:t>
            </a:r>
            <a:r>
              <a:rPr lang="en-US" sz="1800" dirty="0" smtClean="0"/>
              <a:t>into:</a:t>
            </a:r>
          </a:p>
          <a:p>
            <a:pPr marL="452628" indent="-342900" algn="l" rtl="0">
              <a:buFont typeface="+mj-lt"/>
              <a:buAutoNum type="arabicPeriod"/>
            </a:pPr>
            <a:r>
              <a:rPr lang="en-US" sz="1800" dirty="0" smtClean="0"/>
              <a:t>Slow progress—a </a:t>
            </a:r>
            <a:r>
              <a:rPr lang="en-US" sz="1800" dirty="0"/>
              <a:t>protraction </a:t>
            </a:r>
            <a:r>
              <a:rPr lang="en-US" sz="1800" dirty="0" smtClean="0"/>
              <a:t>disorder : protraction  </a:t>
            </a:r>
            <a:r>
              <a:rPr lang="en-US" sz="1800" dirty="0"/>
              <a:t>defined as &lt;</a:t>
            </a:r>
            <a:r>
              <a:rPr lang="en-US" sz="1800" dirty="0" smtClean="0"/>
              <a:t>1 cm/hour </a:t>
            </a:r>
            <a:r>
              <a:rPr lang="en-US" sz="1800" dirty="0"/>
              <a:t>cervical dilation for a minimum of 4 hours (Women at ≥6 cm dilation, dilating less than approximately 1 /</a:t>
            </a:r>
            <a:r>
              <a:rPr lang="en-US" sz="1800" dirty="0" smtClean="0"/>
              <a:t>hour). </a:t>
            </a:r>
          </a:p>
          <a:p>
            <a:pPr marL="566928" indent="-457200" algn="l" rtl="0">
              <a:buFont typeface="+mj-lt"/>
              <a:buAutoNum type="arabicPeriod"/>
            </a:pPr>
            <a:r>
              <a:rPr lang="en-US" sz="1800" dirty="0" smtClean="0"/>
              <a:t>Arrest </a:t>
            </a:r>
            <a:r>
              <a:rPr lang="en-US" sz="1800" dirty="0"/>
              <a:t>disorder: defined as no dilation for ≥2 hours. </a:t>
            </a:r>
            <a:endParaRPr lang="en-US" sz="1800" dirty="0" smtClean="0"/>
          </a:p>
          <a:p>
            <a:pPr algn="l" rtl="0">
              <a:buFont typeface="Wingdings" pitchFamily="2" charset="2"/>
              <a:buChar char="Ø"/>
            </a:pPr>
            <a:r>
              <a:rPr lang="en-US" sz="1800" dirty="0" smtClean="0"/>
              <a:t> </a:t>
            </a:r>
            <a:r>
              <a:rPr lang="en-US" sz="1800" dirty="0"/>
              <a:t>A</a:t>
            </a:r>
            <a:r>
              <a:rPr lang="en-US" sz="1800" dirty="0" smtClean="0"/>
              <a:t>ctive-phase </a:t>
            </a:r>
            <a:r>
              <a:rPr lang="en-US" sz="1800" dirty="0"/>
              <a:t>arrest </a:t>
            </a:r>
            <a:r>
              <a:rPr lang="en-US" sz="1800" dirty="0" smtClean="0"/>
              <a:t>is best </a:t>
            </a:r>
            <a:r>
              <a:rPr lang="en-US" sz="1800" dirty="0"/>
              <a:t>reserved for women with cervical dilation ≥6 cm and </a:t>
            </a:r>
            <a:r>
              <a:rPr lang="en-US" sz="1800" dirty="0" smtClean="0"/>
              <a:t>ruptured membranes </a:t>
            </a:r>
            <a:r>
              <a:rPr lang="en-US" sz="1800" dirty="0"/>
              <a:t>who </a:t>
            </a:r>
            <a:endParaRPr lang="en-US" sz="1800" dirty="0" smtClean="0"/>
          </a:p>
          <a:p>
            <a:pPr marL="566928" indent="-457200" algn="l" rtl="0">
              <a:buFont typeface="+mj-lt"/>
              <a:buAutoNum type="arabicPeriod"/>
            </a:pPr>
            <a:r>
              <a:rPr lang="en-US" sz="1800" dirty="0"/>
              <a:t>F</a:t>
            </a:r>
            <a:r>
              <a:rPr lang="en-US" sz="1800" dirty="0" smtClean="0"/>
              <a:t>ail </a:t>
            </a:r>
            <a:r>
              <a:rPr lang="en-US" sz="1800" dirty="0"/>
              <a:t>to progress despite 4 hours of adequate uterine </a:t>
            </a:r>
            <a:r>
              <a:rPr lang="en-US" sz="1800" dirty="0" smtClean="0"/>
              <a:t>activity </a:t>
            </a:r>
          </a:p>
          <a:p>
            <a:pPr marL="566928" indent="-457200" algn="l" rtl="0">
              <a:buFont typeface="+mj-lt"/>
              <a:buAutoNum type="arabicPeriod"/>
            </a:pPr>
            <a:r>
              <a:rPr lang="en-US" sz="1800" dirty="0"/>
              <a:t>D</a:t>
            </a:r>
            <a:r>
              <a:rPr lang="en-US" sz="1800" dirty="0" smtClean="0"/>
              <a:t>espite </a:t>
            </a:r>
            <a:r>
              <a:rPr lang="en-US" sz="1800" dirty="0"/>
              <a:t>at least 6 hours of oxytocin administration but </a:t>
            </a:r>
            <a:r>
              <a:rPr lang="en-US" sz="1800" dirty="0" smtClean="0"/>
              <a:t>inadequate contractions</a:t>
            </a:r>
            <a:r>
              <a:rPr lang="en-US" sz="1800" dirty="0"/>
              <a:t>.</a:t>
            </a:r>
            <a:endParaRPr lang="en-US" sz="1800" dirty="0" smtClean="0"/>
          </a:p>
          <a:p>
            <a:pPr marL="566928" indent="-457200" algn="l" rtl="0">
              <a:buFont typeface="+mj-lt"/>
              <a:buAutoNum type="arabicPeriod"/>
            </a:pPr>
            <a:endParaRPr lang="en-US" sz="1800" dirty="0"/>
          </a:p>
          <a:p>
            <a:pPr marL="109728" indent="0" algn="l" rtl="0">
              <a:buNone/>
            </a:pPr>
            <a:endParaRPr lang="ar-IQ" sz="1800" dirty="0"/>
          </a:p>
        </p:txBody>
      </p:sp>
      <p:sp>
        <p:nvSpPr>
          <p:cNvPr id="4" name="Content Placeholder 2"/>
          <p:cNvSpPr txBox="1">
            <a:spLocks/>
          </p:cNvSpPr>
          <p:nvPr/>
        </p:nvSpPr>
        <p:spPr>
          <a:xfrm>
            <a:off x="179512" y="4797152"/>
            <a:ext cx="8856984" cy="1944216"/>
          </a:xfrm>
          <a:prstGeom prst="rect">
            <a:avLst/>
          </a:prstGeo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ormAutofit fontScale="92500" lnSpcReduction="10000"/>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l" rtl="0">
              <a:buFont typeface="Georgia"/>
              <a:buNone/>
            </a:pPr>
            <a:endParaRPr lang="en-US" sz="1800" dirty="0" smtClean="0"/>
          </a:p>
          <a:p>
            <a:pPr marL="109728" indent="0" algn="l" rtl="0">
              <a:buFont typeface="Georgia"/>
              <a:buNone/>
            </a:pPr>
            <a:endParaRPr lang="en-US" sz="1800" dirty="0" smtClean="0"/>
          </a:p>
          <a:p>
            <a:pPr algn="l" rtl="0">
              <a:buFont typeface="Wingdings" pitchFamily="2" charset="2"/>
              <a:buChar char="Ø"/>
            </a:pPr>
            <a:r>
              <a:rPr lang="en-US" sz="1800" b="1" u="sng" dirty="0" smtClean="0"/>
              <a:t>Primary arrest : </a:t>
            </a:r>
            <a:r>
              <a:rPr lang="en-US" sz="1800" dirty="0" smtClean="0"/>
              <a:t>It is the term used to describe poor progress in the active first stage of labour (&lt;2 cm cervical dilatation/4 hours).More common in primiparous women.</a:t>
            </a:r>
          </a:p>
          <a:p>
            <a:pPr marL="109728" indent="0" algn="l" rtl="0">
              <a:buNone/>
            </a:pPr>
            <a:r>
              <a:rPr lang="en-US" sz="1800" dirty="0" smtClean="0"/>
              <a:t> </a:t>
            </a:r>
          </a:p>
          <a:p>
            <a:pPr algn="l" rtl="0">
              <a:buFont typeface="Wingdings" pitchFamily="2" charset="2"/>
              <a:buChar char="Ø"/>
            </a:pPr>
            <a:r>
              <a:rPr lang="en-US" sz="1800" b="1" u="sng" dirty="0" smtClean="0"/>
              <a:t>Secondary arrest :</a:t>
            </a:r>
            <a:r>
              <a:rPr lang="en-US" sz="1800" dirty="0" smtClean="0"/>
              <a:t>It occurs when progress in the active first stage is initially good but then slows or stops altogether .Typically  seen after 7 cm dilatation </a:t>
            </a:r>
          </a:p>
          <a:p>
            <a:pPr algn="l" rtl="0">
              <a:buFont typeface="Wingdings" pitchFamily="2" charset="2"/>
              <a:buChar char="Ø"/>
            </a:pPr>
            <a:endParaRPr lang="en-US" sz="1800" dirty="0" smtClean="0"/>
          </a:p>
          <a:p>
            <a:pPr algn="l" rtl="0">
              <a:buFont typeface="Wingdings" pitchFamily="2" charset="2"/>
              <a:buChar char="Ø"/>
            </a:pPr>
            <a:endParaRPr lang="en-US" sz="1800" dirty="0" smtClean="0"/>
          </a:p>
          <a:p>
            <a:pPr algn="l" rtl="0">
              <a:buFont typeface="Wingdings" pitchFamily="2" charset="2"/>
              <a:buChar char="Ø"/>
            </a:pPr>
            <a:endParaRPr lang="en-US" sz="1800" dirty="0" smtClean="0"/>
          </a:p>
        </p:txBody>
      </p:sp>
    </p:spTree>
    <p:extLst>
      <p:ext uri="{BB962C8B-B14F-4D97-AF65-F5344CB8AC3E}">
        <p14:creationId xmlns:p14="http://schemas.microsoft.com/office/powerpoint/2010/main" val="4019155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856984" cy="648072"/>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000" dirty="0"/>
              <a:t>Abnormal Labor Patterns, Diagnostic Criteria, and </a:t>
            </a:r>
            <a:r>
              <a:rPr lang="en-US" sz="2000" dirty="0" smtClean="0"/>
              <a:t>Methods of </a:t>
            </a:r>
            <a:r>
              <a:rPr lang="en-US" sz="2000" dirty="0"/>
              <a:t>Treatment </a:t>
            </a:r>
            <a:endParaRPr lang="ar-IQ" sz="2000" dirty="0"/>
          </a:p>
        </p:txBody>
      </p:sp>
      <p:sp>
        <p:nvSpPr>
          <p:cNvPr id="3" name="Content Placeholder 2"/>
          <p:cNvSpPr>
            <a:spLocks noGrp="1"/>
          </p:cNvSpPr>
          <p:nvPr>
            <p:ph idx="1"/>
          </p:nvPr>
        </p:nvSpPr>
        <p:spPr>
          <a:xfrm>
            <a:off x="179512" y="1412776"/>
            <a:ext cx="8856984" cy="5256584"/>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109728" indent="0" algn="l" rtl="0">
              <a:buNone/>
            </a:pPr>
            <a:endParaRPr lang="en-US" sz="2400" dirty="0" smtClean="0"/>
          </a:p>
          <a:p>
            <a:pPr marL="109728" indent="0" algn="l" rtl="0">
              <a:buNone/>
            </a:pPr>
            <a:endParaRPr lang="en-US" sz="2400"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424936" cy="4824536"/>
          </a:xfrm>
          <a:prstGeom prst="rect">
            <a:avLst/>
          </a:prstGeom>
          <a:noFill/>
          <a:ln w="38100">
            <a:solidFill>
              <a:schemeClr val="accent2">
                <a:lumMod val="60000"/>
                <a:lumOff val="40000"/>
              </a:schemeClr>
            </a:solidFill>
            <a:miter lim="800000"/>
            <a:headEnd/>
            <a:tailEnd/>
          </a:ln>
          <a:effectLst>
            <a:glow rad="101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2517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5112568" cy="792088"/>
          </a:xfrm>
          <a:solidFill>
            <a:schemeClr val="accent2">
              <a:lumMod val="20000"/>
              <a:lumOff val="80000"/>
            </a:schemeClr>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dirty="0" smtClean="0"/>
              <a:t>Abnormal labour </a:t>
            </a:r>
            <a:endParaRPr lang="ar-IQ" sz="2400" dirty="0"/>
          </a:p>
        </p:txBody>
      </p:sp>
      <p:sp>
        <p:nvSpPr>
          <p:cNvPr id="3" name="Content Placeholder 2"/>
          <p:cNvSpPr>
            <a:spLocks noGrp="1"/>
          </p:cNvSpPr>
          <p:nvPr>
            <p:ph idx="1"/>
          </p:nvPr>
        </p:nvSpPr>
        <p:spPr>
          <a:xfrm>
            <a:off x="179512" y="1412776"/>
            <a:ext cx="8784976" cy="5333224"/>
          </a:xfrm>
          <a:solidFill>
            <a:schemeClr val="accent2">
              <a:lumMod val="20000"/>
              <a:lumOff val="80000"/>
            </a:schemeClr>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109728" indent="0" algn="l" rtl="0">
              <a:buNone/>
            </a:pPr>
            <a:endParaRPr lang="en-US" sz="2200" dirty="0" smtClean="0"/>
          </a:p>
          <a:p>
            <a:pPr marL="109728" indent="0" algn="l" rtl="0">
              <a:buNone/>
            </a:pPr>
            <a:endParaRPr lang="en-US" sz="22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80920" cy="4896544"/>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109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7849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dirty="0" smtClean="0"/>
              <a:t>Pattern of normal &amp; abnormal progress in partogram </a:t>
            </a:r>
            <a:endParaRPr lang="ar-IQ" sz="2400" b="1" dirty="0"/>
          </a:p>
        </p:txBody>
      </p:sp>
      <p:sp>
        <p:nvSpPr>
          <p:cNvPr id="3" name="Content Placeholder 2"/>
          <p:cNvSpPr>
            <a:spLocks noGrp="1"/>
          </p:cNvSpPr>
          <p:nvPr>
            <p:ph idx="1"/>
          </p:nvPr>
        </p:nvSpPr>
        <p:spPr>
          <a:xfrm>
            <a:off x="179512" y="1772816"/>
            <a:ext cx="8784976" cy="4968552"/>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rtl="0">
              <a:buFont typeface="Courier New" pitchFamily="49" charset="0"/>
              <a:buChar char="o"/>
            </a:pPr>
            <a:endParaRPr lang="en-US" dirty="0" smtClean="0"/>
          </a:p>
          <a:p>
            <a:pPr algn="l" rtl="0">
              <a:buFont typeface="Courier New" pitchFamily="49" charset="0"/>
              <a:buChar char="o"/>
            </a:pPr>
            <a:endParaRPr lang="en-US" dirty="0"/>
          </a:p>
          <a:p>
            <a:pPr algn="l" rtl="0">
              <a:buFont typeface="Courier New" pitchFamily="49" charset="0"/>
              <a:buChar char="o"/>
            </a:pPr>
            <a:endParaRPr lang="en-US" dirty="0" smtClean="0"/>
          </a:p>
          <a:p>
            <a:pPr marL="109728" indent="0" algn="l" rtl="0">
              <a:buNone/>
            </a:pPr>
            <a:endParaRPr lang="ar-IQ"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8136903" cy="4248472"/>
          </a:xfrm>
          <a:prstGeom prst="rect">
            <a:avLst/>
          </a:prstGeom>
          <a:noFill/>
          <a:ln w="38100">
            <a:solidFill>
              <a:schemeClr val="accent2">
                <a:lumMod val="60000"/>
                <a:lumOff val="40000"/>
              </a:schemeClr>
            </a:solidFill>
            <a:miter lim="800000"/>
            <a:headEnd/>
            <a:tailEnd/>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51304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5112568" cy="864096"/>
          </a:xfrm>
          <a:solidFill>
            <a:schemeClr val="accent2">
              <a:lumMod val="20000"/>
              <a:lumOff val="80000"/>
            </a:schemeClr>
          </a:solidFill>
          <a:ln>
            <a:noFill/>
          </a:ln>
          <a:effectLst>
            <a:glow rad="139700">
              <a:schemeClr val="accent5">
                <a:satMod val="175000"/>
                <a:alpha val="40000"/>
              </a:schemeClr>
            </a:glow>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dirty="0" smtClean="0"/>
              <a:t>Objective </a:t>
            </a:r>
            <a:endParaRPr lang="ar-IQ" sz="2400" dirty="0"/>
          </a:p>
        </p:txBody>
      </p:sp>
      <p:sp>
        <p:nvSpPr>
          <p:cNvPr id="3" name="Content Placeholder 2"/>
          <p:cNvSpPr>
            <a:spLocks noGrp="1"/>
          </p:cNvSpPr>
          <p:nvPr>
            <p:ph idx="1"/>
          </p:nvPr>
        </p:nvSpPr>
        <p:spPr>
          <a:xfrm>
            <a:off x="179512" y="1556792"/>
            <a:ext cx="8784976" cy="5112568"/>
          </a:xfrm>
          <a:solidFill>
            <a:schemeClr val="accent2">
              <a:lumMod val="20000"/>
              <a:lumOff val="80000"/>
            </a:schemeClr>
          </a:solidFill>
          <a:ln>
            <a:noFill/>
          </a:ln>
          <a:effectLst>
            <a:glow rad="139700">
              <a:schemeClr val="accent5">
                <a:satMod val="175000"/>
                <a:alpha val="40000"/>
              </a:schemeClr>
            </a:glow>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20000"/>
          </a:bodyPr>
          <a:lstStyle/>
          <a:p>
            <a:pPr algn="l" rtl="0">
              <a:buFont typeface="Wingdings" pitchFamily="2" charset="2"/>
              <a:buChar char="q"/>
            </a:pPr>
            <a:endParaRPr lang="en-US" sz="2400" dirty="0" smtClean="0"/>
          </a:p>
          <a:p>
            <a:pPr algn="l" rtl="0">
              <a:buFont typeface="Wingdings" pitchFamily="2" charset="2"/>
              <a:buChar char="q"/>
            </a:pPr>
            <a:r>
              <a:rPr lang="en-US" sz="2400" dirty="0" smtClean="0"/>
              <a:t> At </a:t>
            </a:r>
            <a:r>
              <a:rPr lang="en-US" sz="2400" dirty="0"/>
              <a:t>the </a:t>
            </a:r>
            <a:r>
              <a:rPr lang="en-US" sz="2400" dirty="0" smtClean="0"/>
              <a:t>end  </a:t>
            </a:r>
            <a:r>
              <a:rPr lang="en-US" sz="2400" dirty="0"/>
              <a:t>of this presentation, the </a:t>
            </a:r>
            <a:r>
              <a:rPr lang="en-US" sz="2400" dirty="0" smtClean="0"/>
              <a:t>student  </a:t>
            </a:r>
            <a:r>
              <a:rPr lang="en-US" sz="2400" dirty="0"/>
              <a:t>should know:</a:t>
            </a:r>
          </a:p>
          <a:p>
            <a:pPr marL="109728" indent="0" algn="l" rtl="0">
              <a:buNone/>
            </a:pPr>
            <a:endParaRPr lang="en-US" sz="2400" dirty="0"/>
          </a:p>
          <a:p>
            <a:pPr marL="566928" indent="-457200" algn="l" rtl="0">
              <a:buFont typeface="+mj-lt"/>
              <a:buAutoNum type="arabicPeriod"/>
            </a:pPr>
            <a:r>
              <a:rPr lang="en-US" sz="2400" dirty="0" smtClean="0"/>
              <a:t>Definition &amp; types  </a:t>
            </a:r>
            <a:r>
              <a:rPr lang="en-US" sz="2400" dirty="0"/>
              <a:t>of abnormal labour </a:t>
            </a:r>
          </a:p>
          <a:p>
            <a:pPr marL="566928" indent="-457200" algn="l" rtl="0">
              <a:buFont typeface="+mj-lt"/>
              <a:buAutoNum type="arabicPeriod"/>
            </a:pPr>
            <a:endParaRPr lang="en-US" sz="2400" dirty="0" smtClean="0"/>
          </a:p>
          <a:p>
            <a:pPr marL="566928" indent="-457200" algn="l" rtl="0">
              <a:buFont typeface="+mj-lt"/>
              <a:buAutoNum type="arabicPeriod"/>
            </a:pPr>
            <a:r>
              <a:rPr lang="en-US" sz="2400" dirty="0" smtClean="0"/>
              <a:t>Causes of abnormal labour .</a:t>
            </a:r>
            <a:endParaRPr lang="en-US" sz="2400" dirty="0"/>
          </a:p>
          <a:p>
            <a:pPr marL="566928" indent="-457200" algn="l" rtl="0">
              <a:buFont typeface="+mj-lt"/>
              <a:buAutoNum type="arabicPeriod"/>
            </a:pPr>
            <a:endParaRPr lang="en-US" sz="2400" dirty="0" smtClean="0"/>
          </a:p>
          <a:p>
            <a:pPr marL="566928" indent="-457200" algn="l" rtl="0">
              <a:buFont typeface="+mj-lt"/>
              <a:buAutoNum type="arabicPeriod"/>
            </a:pPr>
            <a:r>
              <a:rPr lang="en-US" sz="2400" dirty="0" smtClean="0"/>
              <a:t>Abnormalities </a:t>
            </a:r>
            <a:r>
              <a:rPr lang="en-US" sz="2400" dirty="0"/>
              <a:t>of the various stages( first and second) and phases </a:t>
            </a:r>
            <a:r>
              <a:rPr lang="en-US" sz="2400" dirty="0" smtClean="0"/>
              <a:t>of labour </a:t>
            </a:r>
            <a:r>
              <a:rPr lang="en-US" sz="2400" dirty="0"/>
              <a:t>( latent and active phase</a:t>
            </a:r>
            <a:r>
              <a:rPr lang="en-US" sz="2400" dirty="0" smtClean="0"/>
              <a:t>).</a:t>
            </a:r>
          </a:p>
          <a:p>
            <a:pPr marL="566928" indent="-457200" algn="l" rtl="0">
              <a:buFont typeface="+mj-lt"/>
              <a:buAutoNum type="arabicPeriod"/>
            </a:pPr>
            <a:endParaRPr lang="en-US" sz="2400" dirty="0"/>
          </a:p>
          <a:p>
            <a:pPr marL="566928" indent="-457200" algn="l" rtl="0">
              <a:buFont typeface="+mj-lt"/>
              <a:buAutoNum type="arabicPeriod"/>
            </a:pPr>
            <a:r>
              <a:rPr lang="en-US" sz="2400" dirty="0" smtClean="0"/>
              <a:t>What does uterine dysfunction means  </a:t>
            </a:r>
            <a:r>
              <a:rPr lang="en-US" sz="2400" dirty="0"/>
              <a:t>and its </a:t>
            </a:r>
            <a:r>
              <a:rPr lang="en-US" sz="2400" dirty="0" smtClean="0"/>
              <a:t> </a:t>
            </a:r>
            <a:r>
              <a:rPr lang="en-US" sz="2400" dirty="0"/>
              <a:t>types (hypertonic, </a:t>
            </a:r>
            <a:r>
              <a:rPr lang="en-US" sz="2400" dirty="0" smtClean="0"/>
              <a:t>hypotonic)</a:t>
            </a:r>
          </a:p>
          <a:p>
            <a:pPr marL="566928" indent="-457200" algn="l" rtl="0">
              <a:buFont typeface="+mj-lt"/>
              <a:buAutoNum type="arabicPeriod"/>
            </a:pPr>
            <a:endParaRPr lang="en-US" sz="2400" dirty="0"/>
          </a:p>
          <a:p>
            <a:pPr marL="566928" indent="-457200" algn="l" rtl="0">
              <a:buFont typeface="+mj-lt"/>
              <a:buAutoNum type="arabicPeriod"/>
            </a:pPr>
            <a:r>
              <a:rPr lang="en-US" sz="2400" dirty="0" smtClean="0"/>
              <a:t>How to interpret abnormal labour by using </a:t>
            </a:r>
            <a:r>
              <a:rPr lang="en-US" sz="2400" dirty="0" smtClean="0"/>
              <a:t>Partograph</a:t>
            </a:r>
          </a:p>
          <a:p>
            <a:pPr marL="566928" indent="-457200" algn="l" rtl="0">
              <a:buFont typeface="+mj-lt"/>
              <a:buAutoNum type="arabicPeriod"/>
            </a:pPr>
            <a:endParaRPr lang="en-US" sz="2400" dirty="0"/>
          </a:p>
          <a:p>
            <a:pPr marL="566928" indent="-457200" algn="l" rtl="0">
              <a:buFont typeface="+mj-lt"/>
              <a:buAutoNum type="arabicPeriod"/>
            </a:pPr>
            <a:r>
              <a:rPr lang="en-US" sz="2400" dirty="0" smtClean="0"/>
              <a:t>Cases based discussion </a:t>
            </a:r>
            <a:r>
              <a:rPr lang="en-US" sz="2400" dirty="0" smtClean="0"/>
              <a:t> </a:t>
            </a:r>
            <a:endParaRPr lang="en-US" sz="2400" dirty="0"/>
          </a:p>
          <a:p>
            <a:pPr marL="109728" indent="0" algn="l" rtl="0">
              <a:buNone/>
            </a:pPr>
            <a:endParaRPr lang="en-US" sz="2400" dirty="0" smtClean="0"/>
          </a:p>
        </p:txBody>
      </p:sp>
    </p:spTree>
    <p:extLst>
      <p:ext uri="{BB962C8B-B14F-4D97-AF65-F5344CB8AC3E}">
        <p14:creationId xmlns:p14="http://schemas.microsoft.com/office/powerpoint/2010/main" val="310617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7849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dirty="0" smtClean="0"/>
              <a:t>Pattern of normal &amp; abnormal progress in partogram </a:t>
            </a:r>
            <a:endParaRPr lang="ar-IQ" sz="2400" b="1" dirty="0"/>
          </a:p>
        </p:txBody>
      </p:sp>
      <p:sp>
        <p:nvSpPr>
          <p:cNvPr id="3" name="Content Placeholder 2"/>
          <p:cNvSpPr>
            <a:spLocks noGrp="1"/>
          </p:cNvSpPr>
          <p:nvPr>
            <p:ph idx="1"/>
          </p:nvPr>
        </p:nvSpPr>
        <p:spPr>
          <a:xfrm>
            <a:off x="179512" y="1772816"/>
            <a:ext cx="8784976" cy="4968552"/>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rtl="0">
              <a:buFont typeface="Courier New" pitchFamily="49" charset="0"/>
              <a:buChar char="o"/>
            </a:pPr>
            <a:endParaRPr lang="en-US" dirty="0" smtClean="0"/>
          </a:p>
          <a:p>
            <a:pPr algn="l" rtl="0">
              <a:buFont typeface="Courier New" pitchFamily="49" charset="0"/>
              <a:buChar char="o"/>
            </a:pPr>
            <a:endParaRPr lang="en-US" dirty="0"/>
          </a:p>
          <a:p>
            <a:pPr algn="l" rtl="0">
              <a:buFont typeface="Courier New" pitchFamily="49" charset="0"/>
              <a:buChar char="o"/>
            </a:pPr>
            <a:endParaRPr lang="en-US" dirty="0" smtClean="0"/>
          </a:p>
          <a:p>
            <a:pPr marL="109728" indent="0" algn="l" rtl="0">
              <a:buNone/>
            </a:pPr>
            <a:endParaRPr lang="ar-IQ"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916832"/>
            <a:ext cx="8424936" cy="4680520"/>
          </a:xfrm>
          <a:prstGeom prst="rect">
            <a:avLst/>
          </a:prstGeom>
          <a:noFill/>
          <a:ln w="57150">
            <a:solidFill>
              <a:schemeClr val="accent2">
                <a:lumMod val="40000"/>
                <a:lumOff val="60000"/>
              </a:schemeClr>
            </a:solidFill>
            <a:miter lim="800000"/>
            <a:headEnd/>
            <a:tailEnd/>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18778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dirty="0" smtClean="0">
                <a:solidFill>
                  <a:srgbClr val="424456"/>
                </a:solidFill>
              </a:rPr>
              <a:t>Causes of abnormal labour </a:t>
            </a:r>
            <a:endParaRPr lang="ar-IQ" sz="2400" b="1" dirty="0"/>
          </a:p>
        </p:txBody>
      </p:sp>
      <p:sp>
        <p:nvSpPr>
          <p:cNvPr id="3" name="Content Placeholder 2"/>
          <p:cNvSpPr>
            <a:spLocks noGrp="1"/>
          </p:cNvSpPr>
          <p:nvPr>
            <p:ph idx="1"/>
          </p:nvPr>
        </p:nvSpPr>
        <p:spPr>
          <a:xfrm>
            <a:off x="179512" y="1556792"/>
            <a:ext cx="8784976" cy="511256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109728" indent="0" algn="l" rtl="0">
              <a:buNone/>
            </a:pPr>
            <a:endParaRPr lang="en-US" sz="2400" dirty="0" smtClean="0"/>
          </a:p>
          <a:p>
            <a:pPr algn="l" rtl="0">
              <a:buFont typeface="Wingdings" pitchFamily="2" charset="2"/>
              <a:buChar char="q"/>
            </a:pPr>
            <a:r>
              <a:rPr lang="en-US" sz="2400" dirty="0"/>
              <a:t> Uterine monitoring can be either external or internal.</a:t>
            </a:r>
          </a:p>
          <a:p>
            <a:pPr marL="109728" indent="0" algn="l" rtl="0">
              <a:buNone/>
            </a:pPr>
            <a:endParaRPr lang="en-US" sz="2400" dirty="0"/>
          </a:p>
          <a:p>
            <a:pPr marL="566928" indent="-457200" algn="l" rtl="0">
              <a:buFont typeface="+mj-lt"/>
              <a:buAutoNum type="arabicPeriod"/>
            </a:pPr>
            <a:r>
              <a:rPr lang="en-US" sz="2400" dirty="0" smtClean="0"/>
              <a:t>External </a:t>
            </a:r>
            <a:r>
              <a:rPr lang="en-US" sz="2400" dirty="0"/>
              <a:t>monitoring by </a:t>
            </a:r>
            <a:r>
              <a:rPr lang="en-US" sz="2400" dirty="0" smtClean="0"/>
              <a:t>CTG : provides </a:t>
            </a:r>
            <a:r>
              <a:rPr lang="en-US" sz="2400" dirty="0"/>
              <a:t>information only about the frequency </a:t>
            </a:r>
            <a:r>
              <a:rPr lang="en-US" sz="2400" dirty="0" smtClean="0"/>
              <a:t>&amp; duration of contractions</a:t>
            </a:r>
          </a:p>
          <a:p>
            <a:pPr marL="566928" indent="-457200" algn="l" rtl="0">
              <a:buFont typeface="+mj-lt"/>
              <a:buAutoNum type="arabicPeriod"/>
            </a:pPr>
            <a:endParaRPr lang="en-US" sz="2400" dirty="0"/>
          </a:p>
          <a:p>
            <a:pPr marL="566928" indent="-457200" algn="l" rtl="0">
              <a:buFont typeface="+mj-lt"/>
              <a:buAutoNum type="arabicPeriod"/>
            </a:pPr>
            <a:r>
              <a:rPr lang="en-US" sz="2400" dirty="0"/>
              <a:t>Internal monitoring: performed by threading a pressure catheter through the cervix, around </a:t>
            </a:r>
            <a:r>
              <a:rPr lang="en-US" sz="2400" dirty="0" smtClean="0"/>
              <a:t>the presenting </a:t>
            </a:r>
            <a:r>
              <a:rPr lang="en-US" sz="2400" dirty="0"/>
              <a:t>part of the fetus, and into the uterine cavity. This method provides information on </a:t>
            </a:r>
            <a:r>
              <a:rPr lang="en-US" sz="2400" dirty="0" smtClean="0"/>
              <a:t>both the </a:t>
            </a:r>
            <a:r>
              <a:rPr lang="en-US" sz="2400" dirty="0"/>
              <a:t>strength and frequency of contractions</a:t>
            </a:r>
            <a:endParaRPr lang="en-US" sz="2400" dirty="0" smtClean="0"/>
          </a:p>
        </p:txBody>
      </p:sp>
      <p:sp>
        <p:nvSpPr>
          <p:cNvPr id="5" name="Title 1"/>
          <p:cNvSpPr txBox="1">
            <a:spLocks/>
          </p:cNvSpPr>
          <p:nvPr/>
        </p:nvSpPr>
        <p:spPr>
          <a:xfrm>
            <a:off x="4427984" y="908720"/>
            <a:ext cx="4536504" cy="864096"/>
          </a:xfrm>
          <a:prstGeom prst="rect">
            <a:avLst/>
          </a:prstGeo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200" b="1" dirty="0" smtClean="0">
                <a:solidFill>
                  <a:srgbClr val="424456"/>
                </a:solidFill>
              </a:rPr>
              <a:t>                   Power  </a:t>
            </a:r>
            <a:endParaRPr lang="ar-IQ" sz="2200" b="1" dirty="0"/>
          </a:p>
        </p:txBody>
      </p:sp>
    </p:spTree>
    <p:extLst>
      <p:ext uri="{BB962C8B-B14F-4D97-AF65-F5344CB8AC3E}">
        <p14:creationId xmlns:p14="http://schemas.microsoft.com/office/powerpoint/2010/main" val="1770264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dirty="0" smtClean="0"/>
              <a:t>  Monitoring of uterine contraction </a:t>
            </a:r>
            <a:endParaRPr lang="ar-IQ" sz="2400" dirty="0"/>
          </a:p>
        </p:txBody>
      </p:sp>
      <p:sp>
        <p:nvSpPr>
          <p:cNvPr id="3" name="Content Placeholder 2"/>
          <p:cNvSpPr>
            <a:spLocks noGrp="1"/>
          </p:cNvSpPr>
          <p:nvPr>
            <p:ph idx="1"/>
          </p:nvPr>
        </p:nvSpPr>
        <p:spPr>
          <a:xfrm>
            <a:off x="107504" y="1556792"/>
            <a:ext cx="8784976"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109728" indent="0" algn="l" rtl="0">
              <a:buNone/>
            </a:pPr>
            <a:endParaRPr lang="en-US" sz="2400" dirty="0" smtClean="0"/>
          </a:p>
          <a:p>
            <a:pPr marL="109728" indent="0" algn="l" rtl="0">
              <a:buNone/>
            </a:pPr>
            <a:endParaRPr lang="en-US" sz="24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958" y="4437112"/>
            <a:ext cx="8234505" cy="2088232"/>
          </a:xfrm>
          <a:prstGeom prst="rect">
            <a:avLst/>
          </a:prstGeom>
          <a:noFill/>
          <a:ln w="38100">
            <a:noFill/>
            <a:miter lim="800000"/>
            <a:headEnd/>
            <a:tailEnd/>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44824"/>
            <a:ext cx="8352928" cy="2088232"/>
          </a:xfrm>
          <a:prstGeom prst="rect">
            <a:avLst/>
          </a:prstGeom>
          <a:noFill/>
          <a:ln w="28575">
            <a:noFill/>
            <a:miter lim="800000"/>
            <a:headEnd/>
            <a:tailEnd/>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4" name="Oval Callout 3"/>
          <p:cNvSpPr/>
          <p:nvPr/>
        </p:nvSpPr>
        <p:spPr>
          <a:xfrm>
            <a:off x="6660231" y="728120"/>
            <a:ext cx="2088231" cy="1188712"/>
          </a:xfrm>
          <a:prstGeom prst="wedgeEllipseCallout">
            <a:avLst>
              <a:gd name="adj1" fmla="val -52187"/>
              <a:gd name="adj2" fmla="val 90766"/>
            </a:avLst>
          </a:prstGeom>
          <a:ln w="28575">
            <a:solidFill>
              <a:srgbClr val="FF0000"/>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External monitoring </a:t>
            </a:r>
            <a:endParaRPr lang="ar-IQ" dirty="0"/>
          </a:p>
        </p:txBody>
      </p:sp>
      <p:sp>
        <p:nvSpPr>
          <p:cNvPr id="7" name="Oval Callout 6"/>
          <p:cNvSpPr/>
          <p:nvPr/>
        </p:nvSpPr>
        <p:spPr>
          <a:xfrm>
            <a:off x="6663969" y="2996952"/>
            <a:ext cx="2088231" cy="1188712"/>
          </a:xfrm>
          <a:prstGeom prst="wedgeEllipseCallout">
            <a:avLst>
              <a:gd name="adj1" fmla="val -52187"/>
              <a:gd name="adj2" fmla="val 90766"/>
            </a:avLst>
          </a:prstGeom>
          <a:ln w="28575">
            <a:solidFill>
              <a:srgbClr val="FF0000"/>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Internal monitoring </a:t>
            </a:r>
            <a:endParaRPr lang="ar-IQ" dirty="0"/>
          </a:p>
        </p:txBody>
      </p:sp>
    </p:spTree>
    <p:extLst>
      <p:ext uri="{BB962C8B-B14F-4D97-AF65-F5344CB8AC3E}">
        <p14:creationId xmlns:p14="http://schemas.microsoft.com/office/powerpoint/2010/main" val="200355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dirty="0" smtClean="0">
                <a:solidFill>
                  <a:srgbClr val="424456"/>
                </a:solidFill>
              </a:rPr>
              <a:t>Causes of abnormal labour </a:t>
            </a:r>
            <a:endParaRPr lang="ar-IQ" sz="2400" b="1" dirty="0"/>
          </a:p>
        </p:txBody>
      </p:sp>
      <p:sp>
        <p:nvSpPr>
          <p:cNvPr id="3" name="Content Placeholder 2"/>
          <p:cNvSpPr>
            <a:spLocks noGrp="1"/>
          </p:cNvSpPr>
          <p:nvPr>
            <p:ph idx="1"/>
          </p:nvPr>
        </p:nvSpPr>
        <p:spPr>
          <a:xfrm>
            <a:off x="179512" y="1556792"/>
            <a:ext cx="8784976" cy="511256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20000"/>
          </a:bodyPr>
          <a:lstStyle/>
          <a:p>
            <a:pPr marL="109728" indent="0" algn="l" rtl="0">
              <a:buNone/>
            </a:pPr>
            <a:endParaRPr lang="en-US" sz="2400" dirty="0" smtClean="0"/>
          </a:p>
          <a:p>
            <a:pPr algn="l" rtl="0">
              <a:buFont typeface="Wingdings" pitchFamily="2" charset="2"/>
              <a:buChar char="q"/>
            </a:pPr>
            <a:r>
              <a:rPr lang="en-US" sz="2400" dirty="0"/>
              <a:t> An adequate contraction =  3- 4 contraction / 10 minutes , each one last for 40 seconds  and above &amp; of sufficient  strength to make cervical changes ( effacement &amp; dilatation).</a:t>
            </a:r>
          </a:p>
          <a:p>
            <a:pPr algn="l" rtl="0">
              <a:buFont typeface="Wingdings" pitchFamily="2" charset="2"/>
              <a:buChar char="q"/>
            </a:pPr>
            <a:endParaRPr lang="en-US" sz="2400" dirty="0"/>
          </a:p>
          <a:p>
            <a:pPr algn="l" rtl="0">
              <a:buFont typeface="Wingdings" pitchFamily="2" charset="2"/>
              <a:buChar char="q"/>
            </a:pPr>
            <a:r>
              <a:rPr lang="en-US" sz="2400" dirty="0"/>
              <a:t>Uterine contractions can be measured in Montevideo units: To calculate Montevideo units, total vertical displacement above resting uterine tone is multiplied by contraction frequency over a 10- minute period (an  intrauterine pressure catheter must be used). </a:t>
            </a:r>
          </a:p>
          <a:p>
            <a:pPr algn="l" rtl="0">
              <a:buFont typeface="Wingdings" pitchFamily="2" charset="2"/>
              <a:buChar char="q"/>
            </a:pPr>
            <a:endParaRPr lang="en-US" sz="2400" dirty="0"/>
          </a:p>
          <a:p>
            <a:pPr algn="l" rtl="0">
              <a:buFont typeface="Wingdings" pitchFamily="2" charset="2"/>
              <a:buChar char="q"/>
            </a:pPr>
            <a:r>
              <a:rPr lang="en-US" sz="2400" dirty="0"/>
              <a:t>Contractions are considered adequate when they reach 200 Montevideo units or greater. </a:t>
            </a:r>
          </a:p>
          <a:p>
            <a:pPr algn="l" rtl="0">
              <a:buFont typeface="Wingdings" pitchFamily="2" charset="2"/>
              <a:buChar char="q"/>
            </a:pPr>
            <a:endParaRPr lang="en-US" sz="2400" dirty="0"/>
          </a:p>
          <a:p>
            <a:pPr algn="l" rtl="0">
              <a:buFont typeface="Wingdings" pitchFamily="2" charset="2"/>
              <a:buChar char="q"/>
            </a:pPr>
            <a:r>
              <a:rPr lang="en-US" sz="2400" dirty="0"/>
              <a:t>Inadequate uterine contractions, defined as &lt;180 Montevideo units</a:t>
            </a:r>
          </a:p>
          <a:p>
            <a:pPr marL="109728" indent="0" algn="l" rtl="0">
              <a:buNone/>
            </a:pPr>
            <a:endParaRPr lang="en-US" sz="2400" dirty="0" smtClean="0"/>
          </a:p>
        </p:txBody>
      </p:sp>
      <p:sp>
        <p:nvSpPr>
          <p:cNvPr id="5" name="Title 1"/>
          <p:cNvSpPr txBox="1">
            <a:spLocks/>
          </p:cNvSpPr>
          <p:nvPr/>
        </p:nvSpPr>
        <p:spPr>
          <a:xfrm>
            <a:off x="4427984" y="908720"/>
            <a:ext cx="4536504" cy="864096"/>
          </a:xfrm>
          <a:prstGeom prst="rect">
            <a:avLst/>
          </a:prstGeo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200" b="1" dirty="0" smtClean="0">
                <a:solidFill>
                  <a:srgbClr val="424456"/>
                </a:solidFill>
              </a:rPr>
              <a:t>                   Power  </a:t>
            </a:r>
            <a:endParaRPr lang="ar-IQ" sz="2200" b="1" dirty="0"/>
          </a:p>
        </p:txBody>
      </p:sp>
    </p:spTree>
    <p:extLst>
      <p:ext uri="{BB962C8B-B14F-4D97-AF65-F5344CB8AC3E}">
        <p14:creationId xmlns:p14="http://schemas.microsoft.com/office/powerpoint/2010/main" val="4285132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dirty="0" smtClean="0"/>
              <a:t>  Monitoring of uterine contraction </a:t>
            </a:r>
            <a:endParaRPr lang="ar-IQ" sz="2400" dirty="0"/>
          </a:p>
        </p:txBody>
      </p:sp>
      <p:sp>
        <p:nvSpPr>
          <p:cNvPr id="3" name="Content Placeholder 2"/>
          <p:cNvSpPr>
            <a:spLocks noGrp="1"/>
          </p:cNvSpPr>
          <p:nvPr>
            <p:ph idx="1"/>
          </p:nvPr>
        </p:nvSpPr>
        <p:spPr>
          <a:xfrm>
            <a:off x="107504" y="1556792"/>
            <a:ext cx="8784976"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109728" indent="0" algn="l" rtl="0">
              <a:buNone/>
            </a:pPr>
            <a:endParaRPr lang="en-US" sz="2400" dirty="0" smtClean="0"/>
          </a:p>
          <a:p>
            <a:pPr marL="109728" indent="0" algn="l" rtl="0">
              <a:buNone/>
            </a:pPr>
            <a:endParaRPr lang="en-US" sz="24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49694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520" y="5517232"/>
            <a:ext cx="8496944" cy="1058416"/>
          </a:xfrm>
          <a:prstGeom prst="rect">
            <a:avLst/>
          </a:prstGeom>
          <a:solidFill>
            <a:schemeClr val="accent2">
              <a:lumMod val="60000"/>
              <a:lumOff val="40000"/>
            </a:schemeClr>
          </a:solidFill>
          <a:ln>
            <a:noFill/>
          </a:ln>
          <a:effectLst>
            <a:glow rad="101600">
              <a:schemeClr val="accent5">
                <a:satMod val="175000"/>
                <a:alpha val="40000"/>
              </a:scheme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400" dirty="0">
                <a:solidFill>
                  <a:schemeClr val="tx1"/>
                </a:solidFill>
              </a:rPr>
              <a:t>Montevideo units are calculated by subtracting the baseline uterine pressure from </a:t>
            </a:r>
            <a:r>
              <a:rPr lang="en-US" sz="1400" dirty="0" smtClean="0">
                <a:solidFill>
                  <a:schemeClr val="tx1"/>
                </a:solidFill>
              </a:rPr>
              <a:t>the peak </a:t>
            </a:r>
            <a:r>
              <a:rPr lang="en-US" sz="1400" dirty="0">
                <a:solidFill>
                  <a:schemeClr val="tx1"/>
                </a:solidFill>
              </a:rPr>
              <a:t>contraction pressure for each contraction in a 10-minute window and adding the </a:t>
            </a:r>
            <a:r>
              <a:rPr lang="en-US" sz="1400" dirty="0" smtClean="0">
                <a:solidFill>
                  <a:schemeClr val="tx1"/>
                </a:solidFill>
              </a:rPr>
              <a:t>pressures generated </a:t>
            </a:r>
            <a:r>
              <a:rPr lang="en-US" sz="1400" dirty="0">
                <a:solidFill>
                  <a:schemeClr val="tx1"/>
                </a:solidFill>
              </a:rPr>
              <a:t>by each contraction. In the example shown, there were five contractions producing </a:t>
            </a:r>
            <a:r>
              <a:rPr lang="en-US" sz="1400" dirty="0" smtClean="0">
                <a:solidFill>
                  <a:schemeClr val="tx1"/>
                </a:solidFill>
              </a:rPr>
              <a:t>pressure changes </a:t>
            </a:r>
            <a:r>
              <a:rPr lang="en-US" sz="1400" dirty="0">
                <a:solidFill>
                  <a:schemeClr val="tx1"/>
                </a:solidFill>
              </a:rPr>
              <a:t>of 52, 50, 47, 44, and 49 mm Hg, respectively. The sum of these five contractions is </a:t>
            </a:r>
            <a:r>
              <a:rPr lang="en-US" sz="1400" dirty="0" smtClean="0">
                <a:solidFill>
                  <a:schemeClr val="tx1"/>
                </a:solidFill>
              </a:rPr>
              <a:t>242Montevideo </a:t>
            </a:r>
            <a:r>
              <a:rPr lang="en-US" sz="1400" dirty="0">
                <a:solidFill>
                  <a:schemeClr val="tx1"/>
                </a:solidFill>
              </a:rPr>
              <a:t>units.</a:t>
            </a:r>
            <a:endParaRPr lang="ar-IQ" sz="1400" dirty="0">
              <a:solidFill>
                <a:schemeClr val="tx1"/>
              </a:solidFill>
            </a:endParaRPr>
          </a:p>
        </p:txBody>
      </p:sp>
    </p:spTree>
    <p:extLst>
      <p:ext uri="{BB962C8B-B14F-4D97-AF65-F5344CB8AC3E}">
        <p14:creationId xmlns:p14="http://schemas.microsoft.com/office/powerpoint/2010/main" val="3418763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dirty="0" smtClean="0">
                <a:solidFill>
                  <a:srgbClr val="424456"/>
                </a:solidFill>
              </a:rPr>
              <a:t>Causes of abnormal labour </a:t>
            </a:r>
            <a:endParaRPr lang="ar-IQ" sz="2400" b="1" dirty="0"/>
          </a:p>
        </p:txBody>
      </p:sp>
      <p:sp>
        <p:nvSpPr>
          <p:cNvPr id="3" name="Content Placeholder 2"/>
          <p:cNvSpPr>
            <a:spLocks noGrp="1"/>
          </p:cNvSpPr>
          <p:nvPr>
            <p:ph idx="1"/>
          </p:nvPr>
        </p:nvSpPr>
        <p:spPr>
          <a:xfrm>
            <a:off x="179512" y="1556792"/>
            <a:ext cx="8784976" cy="511256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lvl="0" algn="l" rtl="0">
              <a:buClr>
                <a:srgbClr val="A04DA3"/>
              </a:buClr>
              <a:buFont typeface="Wingdings" pitchFamily="2" charset="2"/>
              <a:buChar char="q"/>
            </a:pPr>
            <a:endParaRPr lang="en-US" sz="2400" dirty="0" smtClean="0">
              <a:solidFill>
                <a:prstClr val="black"/>
              </a:solidFill>
            </a:endParaRPr>
          </a:p>
          <a:p>
            <a:pPr lvl="0" algn="l" rtl="0">
              <a:buClr>
                <a:srgbClr val="A04DA3"/>
              </a:buClr>
              <a:buFont typeface="Wingdings" pitchFamily="2" charset="2"/>
              <a:buChar char="q"/>
            </a:pPr>
            <a:r>
              <a:rPr lang="en-US" sz="2400" dirty="0">
                <a:solidFill>
                  <a:prstClr val="black"/>
                </a:solidFill>
              </a:rPr>
              <a:t> </a:t>
            </a:r>
            <a:r>
              <a:rPr lang="en-US" sz="2400" dirty="0" smtClean="0">
                <a:solidFill>
                  <a:prstClr val="black"/>
                </a:solidFill>
              </a:rPr>
              <a:t>In </a:t>
            </a:r>
            <a:r>
              <a:rPr lang="en-US" sz="2400" dirty="0">
                <a:solidFill>
                  <a:prstClr val="black"/>
                </a:solidFill>
              </a:rPr>
              <a:t>abnormal labor, two physiological types of uterine dysfunction may develop:</a:t>
            </a:r>
          </a:p>
          <a:p>
            <a:pPr lvl="0" algn="l" rtl="0">
              <a:buClr>
                <a:srgbClr val="A04DA3"/>
              </a:buClr>
              <a:buFont typeface="Wingdings" pitchFamily="2" charset="2"/>
              <a:buChar char="q"/>
            </a:pPr>
            <a:endParaRPr lang="en-US" sz="2400" dirty="0">
              <a:solidFill>
                <a:prstClr val="black"/>
              </a:solidFill>
            </a:endParaRPr>
          </a:p>
          <a:p>
            <a:pPr marL="566928" lvl="0" indent="-457200" algn="l" rtl="0">
              <a:buClr>
                <a:srgbClr val="A04DA3"/>
              </a:buClr>
              <a:buFont typeface="+mj-lt"/>
              <a:buAutoNum type="arabicPeriod"/>
            </a:pPr>
            <a:r>
              <a:rPr lang="en-US" sz="2400" b="1" u="sng" dirty="0">
                <a:solidFill>
                  <a:prstClr val="black"/>
                </a:solidFill>
              </a:rPr>
              <a:t>Hypotonic uterine dysfunction</a:t>
            </a:r>
            <a:r>
              <a:rPr lang="en-US" sz="2400" dirty="0">
                <a:solidFill>
                  <a:prstClr val="black"/>
                </a:solidFill>
              </a:rPr>
              <a:t>: is the more common type;  basal tone is normal and uterine contractions have a normal gradient pattern (synchronous). However, pressure during a contraction is insufficient to dilate the cervix</a:t>
            </a:r>
          </a:p>
          <a:p>
            <a:pPr marL="566928" lvl="0" indent="-457200" algn="l" rtl="0">
              <a:buClr>
                <a:srgbClr val="A04DA3"/>
              </a:buClr>
              <a:buFont typeface="+mj-lt"/>
              <a:buAutoNum type="arabicPeriod"/>
            </a:pPr>
            <a:r>
              <a:rPr lang="en-US" sz="2400" b="1" u="sng" dirty="0">
                <a:solidFill>
                  <a:prstClr val="black"/>
                </a:solidFill>
              </a:rPr>
              <a:t>Hypertonic uterine dysfunction </a:t>
            </a:r>
            <a:r>
              <a:rPr lang="en-US" sz="2400" dirty="0">
                <a:solidFill>
                  <a:prstClr val="black"/>
                </a:solidFill>
              </a:rPr>
              <a:t>or </a:t>
            </a:r>
            <a:r>
              <a:rPr lang="en-US" sz="2400" b="1" u="sng" dirty="0">
                <a:solidFill>
                  <a:prstClr val="black"/>
                </a:solidFill>
              </a:rPr>
              <a:t>incoordinate uterine dysfunction</a:t>
            </a:r>
            <a:r>
              <a:rPr lang="en-US" sz="2400" dirty="0">
                <a:solidFill>
                  <a:prstClr val="black"/>
                </a:solidFill>
              </a:rPr>
              <a:t>:  either basal tone is elevated appreciably or the pressure gradient is distorted.</a:t>
            </a:r>
          </a:p>
        </p:txBody>
      </p:sp>
      <p:sp>
        <p:nvSpPr>
          <p:cNvPr id="5" name="Title 1"/>
          <p:cNvSpPr txBox="1">
            <a:spLocks/>
          </p:cNvSpPr>
          <p:nvPr/>
        </p:nvSpPr>
        <p:spPr>
          <a:xfrm>
            <a:off x="4427984" y="908720"/>
            <a:ext cx="4536504" cy="864096"/>
          </a:xfrm>
          <a:prstGeom prst="rect">
            <a:avLst/>
          </a:prstGeo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200" b="1" dirty="0" smtClean="0">
                <a:solidFill>
                  <a:srgbClr val="424456"/>
                </a:solidFill>
              </a:rPr>
              <a:t>                   Power  </a:t>
            </a:r>
            <a:endParaRPr lang="ar-IQ" sz="2200" b="1" dirty="0"/>
          </a:p>
        </p:txBody>
      </p:sp>
    </p:spTree>
    <p:extLst>
      <p:ext uri="{BB962C8B-B14F-4D97-AF65-F5344CB8AC3E}">
        <p14:creationId xmlns:p14="http://schemas.microsoft.com/office/powerpoint/2010/main" val="1397620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dirty="0" smtClean="0">
                <a:solidFill>
                  <a:srgbClr val="424456"/>
                </a:solidFill>
              </a:rPr>
              <a:t>Causes of abnormal labour </a:t>
            </a:r>
            <a:endParaRPr lang="ar-IQ" sz="2400" b="1" dirty="0"/>
          </a:p>
        </p:txBody>
      </p:sp>
      <p:sp>
        <p:nvSpPr>
          <p:cNvPr id="3" name="Content Placeholder 2"/>
          <p:cNvSpPr>
            <a:spLocks noGrp="1"/>
          </p:cNvSpPr>
          <p:nvPr>
            <p:ph idx="1"/>
          </p:nvPr>
        </p:nvSpPr>
        <p:spPr>
          <a:xfrm>
            <a:off x="179512" y="1556792"/>
            <a:ext cx="8784976" cy="511256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109728" indent="0" algn="l" rtl="0">
              <a:buNone/>
            </a:pPr>
            <a:endParaRPr lang="en-US" sz="2400" dirty="0" smtClean="0"/>
          </a:p>
          <a:p>
            <a:pPr marL="624078" lvl="0" indent="-514350" algn="l" rtl="0">
              <a:buClr>
                <a:srgbClr val="A04DA3"/>
              </a:buClr>
              <a:buFont typeface="Georgia"/>
              <a:buAutoNum type="arabicPeriod"/>
            </a:pPr>
            <a:r>
              <a:rPr lang="en-US" sz="2400" dirty="0" smtClean="0">
                <a:solidFill>
                  <a:prstClr val="black"/>
                </a:solidFill>
              </a:rPr>
              <a:t>The </a:t>
            </a:r>
            <a:r>
              <a:rPr lang="en-US" sz="2400" dirty="0">
                <a:solidFill>
                  <a:prstClr val="black"/>
                </a:solidFill>
              </a:rPr>
              <a:t>bony pelvis may cause delay in the progress of labour (CPD). </a:t>
            </a:r>
          </a:p>
          <a:p>
            <a:pPr marL="624078" lvl="0" indent="-514350" algn="l" rtl="0">
              <a:buClr>
                <a:srgbClr val="A04DA3"/>
              </a:buClr>
              <a:buFont typeface="Georgia"/>
              <a:buAutoNum type="arabicPeriod"/>
            </a:pPr>
            <a:endParaRPr lang="en-US" sz="2400" dirty="0">
              <a:solidFill>
                <a:prstClr val="black"/>
              </a:solidFill>
            </a:endParaRPr>
          </a:p>
          <a:p>
            <a:pPr marL="624078" lvl="0" indent="-514350" algn="l" rtl="0">
              <a:buClr>
                <a:srgbClr val="A04DA3"/>
              </a:buClr>
              <a:buFont typeface="Georgia"/>
              <a:buAutoNum type="arabicPeriod"/>
            </a:pPr>
            <a:r>
              <a:rPr lang="en-US" sz="2400" dirty="0">
                <a:solidFill>
                  <a:prstClr val="black"/>
                </a:solidFill>
              </a:rPr>
              <a:t>Abnormalities of the uterus and cervix can also delay </a:t>
            </a:r>
            <a:r>
              <a:rPr lang="en-US" sz="2400" dirty="0" smtClean="0">
                <a:solidFill>
                  <a:prstClr val="black"/>
                </a:solidFill>
              </a:rPr>
              <a:t>labour: </a:t>
            </a:r>
          </a:p>
          <a:p>
            <a:pPr marL="109728" lvl="0" indent="0" algn="l" rtl="0">
              <a:buClr>
                <a:srgbClr val="A04DA3"/>
              </a:buClr>
              <a:buNone/>
            </a:pPr>
            <a:endParaRPr lang="en-US" sz="2400" dirty="0">
              <a:solidFill>
                <a:prstClr val="black"/>
              </a:solidFill>
            </a:endParaRPr>
          </a:p>
          <a:p>
            <a:pPr lvl="0" algn="l" rtl="0">
              <a:buClr>
                <a:srgbClr val="A04DA3"/>
              </a:buClr>
              <a:buFont typeface="Courier New" pitchFamily="49" charset="0"/>
              <a:buChar char="o"/>
            </a:pPr>
            <a:r>
              <a:rPr lang="en-US" sz="2000" dirty="0">
                <a:solidFill>
                  <a:prstClr val="black"/>
                </a:solidFill>
              </a:rPr>
              <a:t>Unsuspected fibroids in the lower uterine segment can prevent descent of the fetal head.</a:t>
            </a:r>
          </a:p>
          <a:p>
            <a:pPr lvl="0" algn="l" rtl="0">
              <a:buClr>
                <a:srgbClr val="A04DA3"/>
              </a:buClr>
              <a:buFont typeface="Courier New" pitchFamily="49" charset="0"/>
              <a:buChar char="o"/>
            </a:pPr>
            <a:endParaRPr lang="en-US" sz="2000" dirty="0">
              <a:solidFill>
                <a:prstClr val="black"/>
              </a:solidFill>
            </a:endParaRPr>
          </a:p>
          <a:p>
            <a:pPr lvl="0" algn="l" rtl="0">
              <a:buClr>
                <a:srgbClr val="A04DA3"/>
              </a:buClr>
              <a:buFont typeface="Courier New" pitchFamily="49" charset="0"/>
              <a:buChar char="o"/>
            </a:pPr>
            <a:r>
              <a:rPr lang="en-US" sz="2000" dirty="0">
                <a:solidFill>
                  <a:prstClr val="black"/>
                </a:solidFill>
              </a:rPr>
              <a:t>Cervical dystocia: a term used to describe a noncompliant cervix that effaces but fails to dilate because of severe scarring or rigidity, usually as a result of previous cervical surgery such as a cone biopsy.</a:t>
            </a:r>
            <a:endParaRPr lang="ar-IQ" sz="2000" dirty="0">
              <a:solidFill>
                <a:prstClr val="black"/>
              </a:solidFill>
            </a:endParaRPr>
          </a:p>
          <a:p>
            <a:pPr algn="l" rtl="0">
              <a:buFont typeface="Wingdings" pitchFamily="2" charset="2"/>
              <a:buChar char="q"/>
            </a:pPr>
            <a:endParaRPr lang="en-US" sz="2400" dirty="0" smtClean="0"/>
          </a:p>
        </p:txBody>
      </p:sp>
      <p:sp>
        <p:nvSpPr>
          <p:cNvPr id="5" name="Title 1"/>
          <p:cNvSpPr txBox="1">
            <a:spLocks/>
          </p:cNvSpPr>
          <p:nvPr/>
        </p:nvSpPr>
        <p:spPr>
          <a:xfrm>
            <a:off x="4427984" y="908720"/>
            <a:ext cx="4536504" cy="864096"/>
          </a:xfrm>
          <a:prstGeom prst="rect">
            <a:avLst/>
          </a:prstGeo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200" b="1" dirty="0" smtClean="0">
                <a:solidFill>
                  <a:srgbClr val="424456"/>
                </a:solidFill>
              </a:rPr>
              <a:t>               Passages</a:t>
            </a:r>
            <a:endParaRPr lang="ar-IQ" sz="2200" b="1" dirty="0"/>
          </a:p>
        </p:txBody>
      </p:sp>
    </p:spTree>
    <p:extLst>
      <p:ext uri="{BB962C8B-B14F-4D97-AF65-F5344CB8AC3E}">
        <p14:creationId xmlns:p14="http://schemas.microsoft.com/office/powerpoint/2010/main" val="1368730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dirty="0" smtClean="0">
                <a:solidFill>
                  <a:srgbClr val="424456"/>
                </a:solidFill>
              </a:rPr>
              <a:t>Causes of abnormal labour </a:t>
            </a:r>
            <a:endParaRPr lang="ar-IQ" sz="2400" b="1" dirty="0"/>
          </a:p>
        </p:txBody>
      </p:sp>
      <p:sp>
        <p:nvSpPr>
          <p:cNvPr id="3" name="Content Placeholder 2"/>
          <p:cNvSpPr>
            <a:spLocks noGrp="1"/>
          </p:cNvSpPr>
          <p:nvPr>
            <p:ph idx="1"/>
          </p:nvPr>
        </p:nvSpPr>
        <p:spPr>
          <a:xfrm>
            <a:off x="179512" y="1556792"/>
            <a:ext cx="8784976" cy="511256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lvl="0" algn="l" rtl="0">
              <a:buClr>
                <a:srgbClr val="A04DA3"/>
              </a:buClr>
              <a:buFont typeface="Wingdings" pitchFamily="2" charset="2"/>
              <a:buChar char="q"/>
            </a:pPr>
            <a:endParaRPr lang="en-US" sz="2400" dirty="0" smtClean="0">
              <a:solidFill>
                <a:prstClr val="black"/>
              </a:solidFill>
            </a:endParaRPr>
          </a:p>
          <a:p>
            <a:pPr lvl="0" algn="l" rtl="0">
              <a:buClr>
                <a:srgbClr val="A04DA3"/>
              </a:buClr>
              <a:buFont typeface="Wingdings" pitchFamily="2" charset="2"/>
              <a:buChar char="q"/>
            </a:pPr>
            <a:endParaRPr lang="en-US" sz="2400" dirty="0">
              <a:solidFill>
                <a:prstClr val="black"/>
              </a:solidFill>
            </a:endParaRPr>
          </a:p>
          <a:p>
            <a:pPr lvl="0" algn="l" rtl="0">
              <a:buClr>
                <a:srgbClr val="A04DA3"/>
              </a:buClr>
              <a:buFont typeface="Wingdings" pitchFamily="2" charset="2"/>
              <a:buChar char="q"/>
            </a:pPr>
            <a:r>
              <a:rPr lang="en-US" sz="2400" dirty="0" smtClean="0">
                <a:solidFill>
                  <a:prstClr val="black"/>
                </a:solidFill>
              </a:rPr>
              <a:t>Any </a:t>
            </a:r>
            <a:r>
              <a:rPr lang="en-US" sz="2400" dirty="0">
                <a:solidFill>
                  <a:prstClr val="black"/>
                </a:solidFill>
              </a:rPr>
              <a:t>contraction of the pelvic diameters that diminishes pelvic capacity can create dystocia</a:t>
            </a:r>
          </a:p>
          <a:p>
            <a:pPr lvl="0" algn="l" rtl="0">
              <a:buClr>
                <a:srgbClr val="A04DA3"/>
              </a:buClr>
              <a:buFont typeface="Wingdings" pitchFamily="2" charset="2"/>
              <a:buChar char="q"/>
            </a:pPr>
            <a:endParaRPr lang="en-US" sz="2400" dirty="0">
              <a:solidFill>
                <a:prstClr val="black"/>
              </a:solidFill>
            </a:endParaRPr>
          </a:p>
          <a:p>
            <a:pPr lvl="0" algn="l" rtl="0">
              <a:buClr>
                <a:srgbClr val="A04DA3"/>
              </a:buClr>
              <a:buFont typeface="Wingdings" pitchFamily="2" charset="2"/>
              <a:buChar char="q"/>
            </a:pPr>
            <a:r>
              <a:rPr lang="en-US" sz="2400" dirty="0">
                <a:solidFill>
                  <a:prstClr val="black"/>
                </a:solidFill>
              </a:rPr>
              <a:t>Diminished pelvic capacity : </a:t>
            </a:r>
          </a:p>
          <a:p>
            <a:pPr marL="566928" lvl="0" indent="-457200" algn="l" rtl="0">
              <a:buClr>
                <a:srgbClr val="A04DA3"/>
              </a:buClr>
              <a:buFont typeface="+mj-lt"/>
              <a:buAutoNum type="arabicPeriod"/>
            </a:pPr>
            <a:r>
              <a:rPr lang="en-US" sz="2400" dirty="0">
                <a:solidFill>
                  <a:prstClr val="black"/>
                </a:solidFill>
              </a:rPr>
              <a:t>Pelvic inlet</a:t>
            </a:r>
          </a:p>
          <a:p>
            <a:pPr marL="566928" lvl="0" indent="-457200" algn="l" rtl="0">
              <a:buClr>
                <a:srgbClr val="A04DA3"/>
              </a:buClr>
              <a:buFont typeface="+mj-lt"/>
              <a:buAutoNum type="arabicPeriod"/>
            </a:pPr>
            <a:r>
              <a:rPr lang="en-US" sz="2400" dirty="0">
                <a:solidFill>
                  <a:prstClr val="black"/>
                </a:solidFill>
              </a:rPr>
              <a:t>Midpelvis</a:t>
            </a:r>
          </a:p>
          <a:p>
            <a:pPr marL="566928" lvl="0" indent="-457200" algn="l" rtl="0">
              <a:buClr>
                <a:srgbClr val="A04DA3"/>
              </a:buClr>
              <a:buFont typeface="+mj-lt"/>
              <a:buAutoNum type="arabicPeriod"/>
            </a:pPr>
            <a:r>
              <a:rPr lang="en-US" sz="2400" dirty="0">
                <a:solidFill>
                  <a:prstClr val="black"/>
                </a:solidFill>
              </a:rPr>
              <a:t>Pelvic outlet</a:t>
            </a:r>
          </a:p>
          <a:p>
            <a:pPr marL="566928" lvl="0" indent="-457200" algn="l" rtl="0">
              <a:buClr>
                <a:srgbClr val="A04DA3"/>
              </a:buClr>
              <a:buFont typeface="+mj-lt"/>
              <a:buAutoNum type="arabicPeriod"/>
            </a:pPr>
            <a:r>
              <a:rPr lang="en-US" sz="2400" dirty="0">
                <a:solidFill>
                  <a:prstClr val="black"/>
                </a:solidFill>
              </a:rPr>
              <a:t>May be contracted solely or in combination</a:t>
            </a:r>
            <a:endParaRPr lang="en-US" sz="2400" dirty="0" smtClean="0"/>
          </a:p>
        </p:txBody>
      </p:sp>
      <p:sp>
        <p:nvSpPr>
          <p:cNvPr id="5" name="Title 1"/>
          <p:cNvSpPr txBox="1">
            <a:spLocks/>
          </p:cNvSpPr>
          <p:nvPr/>
        </p:nvSpPr>
        <p:spPr>
          <a:xfrm>
            <a:off x="4427984" y="908720"/>
            <a:ext cx="4536504" cy="864096"/>
          </a:xfrm>
          <a:prstGeom prst="rect">
            <a:avLst/>
          </a:prstGeo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200" b="1" dirty="0" smtClean="0">
                <a:solidFill>
                  <a:srgbClr val="424456"/>
                </a:solidFill>
              </a:rPr>
              <a:t>               Passages</a:t>
            </a:r>
            <a:endParaRPr lang="ar-IQ" sz="2200" b="1" dirty="0"/>
          </a:p>
        </p:txBody>
      </p:sp>
    </p:spTree>
    <p:extLst>
      <p:ext uri="{BB962C8B-B14F-4D97-AF65-F5344CB8AC3E}">
        <p14:creationId xmlns:p14="http://schemas.microsoft.com/office/powerpoint/2010/main" val="270721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rtl="0"/>
            <a:r>
              <a:rPr lang="en-US" sz="2400" dirty="0" smtClean="0"/>
              <a:t> </a:t>
            </a:r>
            <a:r>
              <a:rPr lang="en-US" sz="2400" dirty="0"/>
              <a:t/>
            </a:r>
            <a:br>
              <a:rPr lang="en-US" sz="2400" dirty="0"/>
            </a:br>
            <a:r>
              <a:rPr lang="en-US" sz="2400" dirty="0" smtClean="0"/>
              <a:t>Normal vs. Contracted pelvic inlet</a:t>
            </a:r>
            <a:br>
              <a:rPr lang="en-US" sz="2400" dirty="0" smtClean="0"/>
            </a:br>
            <a:endParaRPr lang="ar-IQ" sz="2400" dirty="0"/>
          </a:p>
        </p:txBody>
      </p:sp>
      <p:sp>
        <p:nvSpPr>
          <p:cNvPr id="3" name="Content Placeholder 2"/>
          <p:cNvSpPr>
            <a:spLocks noGrp="1"/>
          </p:cNvSpPr>
          <p:nvPr>
            <p:ph idx="1"/>
          </p:nvPr>
        </p:nvSpPr>
        <p:spPr>
          <a:xfrm>
            <a:off x="4572000" y="1556792"/>
            <a:ext cx="4392488"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rtl="0">
              <a:buFont typeface="Wingdings" pitchFamily="2" charset="2"/>
              <a:buChar char="q"/>
            </a:pPr>
            <a:endParaRPr lang="en-US" sz="2200" dirty="0" smtClean="0"/>
          </a:p>
          <a:p>
            <a:pPr marL="566928" indent="-457200" algn="l" rtl="0">
              <a:buFont typeface="+mj-lt"/>
              <a:buAutoNum type="arabicPeriod"/>
            </a:pPr>
            <a:r>
              <a:rPr lang="en-US" sz="2200" dirty="0" smtClean="0"/>
              <a:t>The antero-posterior (obstetrical conjugate) : diameter of the inlet is &lt;10 cm </a:t>
            </a:r>
          </a:p>
          <a:p>
            <a:pPr marL="566928" indent="-457200" algn="l" rtl="0">
              <a:buFont typeface="+mj-lt"/>
              <a:buAutoNum type="arabicPeriod"/>
            </a:pPr>
            <a:endParaRPr lang="en-US" sz="2200" dirty="0" smtClean="0"/>
          </a:p>
          <a:p>
            <a:pPr marL="566928" indent="-457200" algn="l" rtl="0">
              <a:buFont typeface="+mj-lt"/>
              <a:buAutoNum type="arabicPeriod"/>
            </a:pPr>
            <a:r>
              <a:rPr lang="en-US" sz="2200" dirty="0" smtClean="0"/>
              <a:t>The transverse diameter of the inlet  is &lt;12 cm</a:t>
            </a:r>
          </a:p>
          <a:p>
            <a:pPr marL="566928" indent="-457200" algn="l" rtl="0">
              <a:buFont typeface="+mj-lt"/>
              <a:buAutoNum type="arabicPeriod"/>
            </a:pPr>
            <a:endParaRPr lang="en-US" sz="2200" dirty="0" smtClean="0"/>
          </a:p>
          <a:p>
            <a:pPr marL="566928" indent="-457200" algn="l" rtl="0">
              <a:buFont typeface="+mj-lt"/>
              <a:buAutoNum type="arabicPeriod"/>
            </a:pPr>
            <a:r>
              <a:rPr lang="en-US" sz="2200" dirty="0" smtClean="0"/>
              <a:t>Diagonal conjugate &lt;11.5 (obstetrical conjugate + 1.5cm)</a:t>
            </a:r>
          </a:p>
        </p:txBody>
      </p:sp>
      <p:sp>
        <p:nvSpPr>
          <p:cNvPr id="6" name="Content Placeholder 2"/>
          <p:cNvSpPr txBox="1">
            <a:spLocks/>
          </p:cNvSpPr>
          <p:nvPr/>
        </p:nvSpPr>
        <p:spPr>
          <a:xfrm>
            <a:off x="179512" y="1556792"/>
            <a:ext cx="4320480" cy="5184576"/>
          </a:xfrm>
          <a:prstGeom prst="rect">
            <a:avLst/>
          </a:prstGeo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orm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l" rtl="0">
              <a:buNone/>
            </a:pPr>
            <a:endParaRPr lang="en-US" sz="2400" dirty="0" smtClean="0"/>
          </a:p>
          <a:p>
            <a:pPr marL="109728" indent="0" algn="l" rtl="0">
              <a:buNone/>
            </a:pPr>
            <a:endParaRPr lang="en-US" sz="2400" dirty="0"/>
          </a:p>
          <a:p>
            <a:pPr marL="109728" indent="0" algn="l" rtl="0">
              <a:buNone/>
            </a:pPr>
            <a:endParaRPr lang="en-US" sz="2400" dirty="0" smtClean="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3888432" cy="3888432"/>
          </a:xfrm>
          <a:prstGeom prst="rect">
            <a:avLst/>
          </a:prstGeom>
          <a:noFill/>
          <a:ln>
            <a:noFill/>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97401" y="6300028"/>
            <a:ext cx="1484702" cy="369332"/>
          </a:xfrm>
          <a:prstGeom prst="rect">
            <a:avLst/>
          </a:prstGeom>
          <a:solidFill>
            <a:schemeClr val="accent2">
              <a:lumMod val="60000"/>
              <a:lumOff val="40000"/>
            </a:schemeClr>
          </a:solidFill>
          <a:ln>
            <a:solidFill>
              <a:schemeClr val="accent2"/>
            </a:solidFill>
          </a:ln>
        </p:spPr>
        <p:txBody>
          <a:bodyPr wrap="none" rtlCol="1">
            <a:spAutoFit/>
          </a:bodyPr>
          <a:lstStyle/>
          <a:p>
            <a:r>
              <a:rPr lang="en-US" dirty="0" smtClean="0"/>
              <a:t>Normal inlet</a:t>
            </a:r>
            <a:endParaRPr lang="ar-IQ" dirty="0"/>
          </a:p>
        </p:txBody>
      </p:sp>
      <p:sp>
        <p:nvSpPr>
          <p:cNvPr id="5" name="TextBox 4"/>
          <p:cNvSpPr txBox="1"/>
          <p:nvPr/>
        </p:nvSpPr>
        <p:spPr>
          <a:xfrm>
            <a:off x="5563941" y="6300028"/>
            <a:ext cx="1888659" cy="369332"/>
          </a:xfrm>
          <a:prstGeom prst="rect">
            <a:avLst/>
          </a:prstGeom>
          <a:solidFill>
            <a:schemeClr val="accent2">
              <a:lumMod val="60000"/>
              <a:lumOff val="40000"/>
            </a:schemeClr>
          </a:solidFill>
          <a:ln>
            <a:solidFill>
              <a:schemeClr val="accent2"/>
            </a:solidFill>
          </a:ln>
        </p:spPr>
        <p:txBody>
          <a:bodyPr wrap="none" rtlCol="1">
            <a:spAutoFit/>
          </a:bodyPr>
          <a:lstStyle/>
          <a:p>
            <a:r>
              <a:rPr lang="en-US" dirty="0" smtClean="0"/>
              <a:t>Contracted inlet </a:t>
            </a:r>
            <a:endParaRPr lang="ar-IQ" dirty="0"/>
          </a:p>
        </p:txBody>
      </p:sp>
    </p:spTree>
    <p:extLst>
      <p:ext uri="{BB962C8B-B14F-4D97-AF65-F5344CB8AC3E}">
        <p14:creationId xmlns:p14="http://schemas.microsoft.com/office/powerpoint/2010/main" val="3806545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5112568"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rtl="0"/>
            <a:r>
              <a:rPr lang="en-US" sz="2400" dirty="0"/>
              <a:t>Contracted Midpelvis</a:t>
            </a:r>
            <a:endParaRPr lang="ar-IQ" sz="2400" dirty="0"/>
          </a:p>
        </p:txBody>
      </p:sp>
      <p:sp>
        <p:nvSpPr>
          <p:cNvPr id="3" name="Content Placeholder 2"/>
          <p:cNvSpPr>
            <a:spLocks noGrp="1"/>
          </p:cNvSpPr>
          <p:nvPr>
            <p:ph idx="1"/>
          </p:nvPr>
        </p:nvSpPr>
        <p:spPr>
          <a:xfrm>
            <a:off x="179512" y="1556792"/>
            <a:ext cx="8784976" cy="511256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20000"/>
          </a:bodyPr>
          <a:lstStyle/>
          <a:p>
            <a:pPr algn="l" rtl="0">
              <a:buFont typeface="Wingdings" pitchFamily="2" charset="2"/>
              <a:buChar char="q"/>
            </a:pPr>
            <a:endParaRPr lang="en-US" sz="2400" dirty="0" smtClean="0"/>
          </a:p>
          <a:p>
            <a:pPr algn="l" rtl="0">
              <a:buFont typeface="Wingdings" pitchFamily="2" charset="2"/>
              <a:buChar char="q"/>
            </a:pPr>
            <a:r>
              <a:rPr lang="en-US" sz="2400" dirty="0" smtClean="0"/>
              <a:t>This </a:t>
            </a:r>
            <a:r>
              <a:rPr lang="en-US" sz="2400" dirty="0"/>
              <a:t>finding is more common than inlet contraction. </a:t>
            </a:r>
            <a:endParaRPr lang="en-US" sz="2400" dirty="0" smtClean="0"/>
          </a:p>
          <a:p>
            <a:pPr algn="l" rtl="0">
              <a:buFont typeface="Wingdings" pitchFamily="2" charset="2"/>
              <a:buChar char="q"/>
            </a:pPr>
            <a:endParaRPr lang="en-US" sz="2400" dirty="0" smtClean="0"/>
          </a:p>
          <a:p>
            <a:pPr algn="l" rtl="0">
              <a:buFont typeface="Wingdings" pitchFamily="2" charset="2"/>
              <a:buChar char="q"/>
            </a:pPr>
            <a:r>
              <a:rPr lang="en-US" sz="2400" dirty="0" smtClean="0"/>
              <a:t>It </a:t>
            </a:r>
            <a:r>
              <a:rPr lang="en-US" sz="2400" dirty="0"/>
              <a:t>frequently </a:t>
            </a:r>
            <a:r>
              <a:rPr lang="en-US" sz="2400" dirty="0" smtClean="0"/>
              <a:t>causes transverse </a:t>
            </a:r>
            <a:r>
              <a:rPr lang="en-US" sz="2400" dirty="0"/>
              <a:t>arrest of the fetal head, which potentially can lead to a </a:t>
            </a:r>
            <a:r>
              <a:rPr lang="en-US" sz="2400" dirty="0" smtClean="0"/>
              <a:t>difficult mid- forceps </a:t>
            </a:r>
            <a:r>
              <a:rPr lang="en-US" sz="2400" dirty="0"/>
              <a:t>operation or to cesarean </a:t>
            </a:r>
            <a:r>
              <a:rPr lang="en-US" sz="2400" dirty="0" smtClean="0"/>
              <a:t>delivery.</a:t>
            </a:r>
          </a:p>
          <a:p>
            <a:pPr algn="l" rtl="0">
              <a:buFont typeface="Wingdings" pitchFamily="2" charset="2"/>
              <a:buChar char="q"/>
            </a:pPr>
            <a:endParaRPr lang="en-US" sz="2400" dirty="0" smtClean="0"/>
          </a:p>
          <a:p>
            <a:pPr algn="l" rtl="0">
              <a:buFont typeface="Wingdings" pitchFamily="2" charset="2"/>
              <a:buChar char="q"/>
            </a:pPr>
            <a:r>
              <a:rPr lang="en-US" sz="2400" dirty="0" smtClean="0"/>
              <a:t>Average </a:t>
            </a:r>
            <a:r>
              <a:rPr lang="en-US" sz="2400" dirty="0"/>
              <a:t>midpelvis measurements are as follows: </a:t>
            </a:r>
            <a:endParaRPr lang="en-US" sz="2400" dirty="0" smtClean="0"/>
          </a:p>
          <a:p>
            <a:pPr marL="566928" indent="-457200" algn="l" rtl="0">
              <a:buFont typeface="+mj-lt"/>
              <a:buAutoNum type="arabicPeriod"/>
            </a:pPr>
            <a:r>
              <a:rPr lang="en-US" sz="2400" dirty="0"/>
              <a:t>T</a:t>
            </a:r>
            <a:r>
              <a:rPr lang="en-US" sz="2400" dirty="0" smtClean="0"/>
              <a:t>ransverse</a:t>
            </a:r>
            <a:r>
              <a:rPr lang="en-US" sz="2400" dirty="0"/>
              <a:t>, </a:t>
            </a:r>
            <a:r>
              <a:rPr lang="en-US" sz="2400" dirty="0" smtClean="0"/>
              <a:t>or interischial spinous =  </a:t>
            </a:r>
            <a:r>
              <a:rPr lang="en-US" sz="2400" dirty="0"/>
              <a:t>10.5 </a:t>
            </a:r>
            <a:r>
              <a:rPr lang="en-US" sz="2400" dirty="0" smtClean="0"/>
              <a:t>cm </a:t>
            </a:r>
          </a:p>
          <a:p>
            <a:pPr marL="566928" indent="-457200" algn="l" rtl="0">
              <a:buFont typeface="+mj-lt"/>
              <a:buAutoNum type="arabicPeriod"/>
            </a:pPr>
            <a:r>
              <a:rPr lang="en-US" sz="2400" dirty="0" smtClean="0"/>
              <a:t>Antero-posterior</a:t>
            </a:r>
            <a:r>
              <a:rPr lang="en-US" sz="2400" dirty="0"/>
              <a:t>, from the lower border of </a:t>
            </a:r>
            <a:r>
              <a:rPr lang="en-US" sz="2400" dirty="0" smtClean="0"/>
              <a:t>the symphysis </a:t>
            </a:r>
            <a:r>
              <a:rPr lang="en-US" sz="2400" dirty="0"/>
              <a:t>pubis to the junction of S4 and </a:t>
            </a:r>
            <a:r>
              <a:rPr lang="en-US" sz="2400" dirty="0" smtClean="0"/>
              <a:t>S5= </a:t>
            </a:r>
            <a:r>
              <a:rPr lang="en-US" sz="2400" dirty="0"/>
              <a:t>11.5 </a:t>
            </a:r>
            <a:r>
              <a:rPr lang="en-US" sz="2400" dirty="0" smtClean="0"/>
              <a:t>cm</a:t>
            </a:r>
            <a:endParaRPr lang="en-US" sz="2400" dirty="0"/>
          </a:p>
          <a:p>
            <a:pPr marL="566928" indent="-457200" algn="l" rtl="0">
              <a:buFont typeface="+mj-lt"/>
              <a:buAutoNum type="arabicPeriod"/>
            </a:pPr>
            <a:r>
              <a:rPr lang="en-US" sz="2400" dirty="0"/>
              <a:t>P</a:t>
            </a:r>
            <a:r>
              <a:rPr lang="en-US" sz="2400" dirty="0" smtClean="0"/>
              <a:t>osterior sagittal, from </a:t>
            </a:r>
            <a:r>
              <a:rPr lang="en-US" sz="2400" dirty="0"/>
              <a:t>the midpoint of the interspinous line to the same point on the </a:t>
            </a:r>
            <a:r>
              <a:rPr lang="en-US" sz="2400" dirty="0" smtClean="0"/>
              <a:t>sacrum =5 cm.</a:t>
            </a:r>
          </a:p>
          <a:p>
            <a:pPr algn="l" rtl="0">
              <a:buFont typeface="Wingdings" pitchFamily="2" charset="2"/>
              <a:buChar char="q"/>
            </a:pPr>
            <a:endParaRPr lang="en-US" sz="2400" dirty="0" smtClean="0"/>
          </a:p>
          <a:p>
            <a:pPr algn="l" rtl="0">
              <a:buFont typeface="Wingdings" pitchFamily="2" charset="2"/>
              <a:buChar char="q"/>
            </a:pPr>
            <a:r>
              <a:rPr lang="en-US" sz="2400" dirty="0"/>
              <a:t>C</a:t>
            </a:r>
            <a:r>
              <a:rPr lang="en-US" sz="2400" dirty="0" smtClean="0"/>
              <a:t>ontraction </a:t>
            </a:r>
            <a:r>
              <a:rPr lang="en-US" sz="2400" dirty="0"/>
              <a:t>sometimes can be inferred if </a:t>
            </a:r>
            <a:r>
              <a:rPr lang="en-US" sz="2400" dirty="0" smtClean="0"/>
              <a:t>the spines </a:t>
            </a:r>
            <a:r>
              <a:rPr lang="en-US" sz="2400" dirty="0"/>
              <a:t>are prominent, the pelvic sidewalls converge, or the </a:t>
            </a:r>
            <a:r>
              <a:rPr lang="en-US" sz="2400" dirty="0" smtClean="0"/>
              <a:t>sacro-sciatic notch </a:t>
            </a:r>
            <a:r>
              <a:rPr lang="en-US" sz="2400" dirty="0"/>
              <a:t>is narrow.</a:t>
            </a:r>
            <a:endParaRPr lang="en-US" sz="2400" dirty="0" smtClean="0"/>
          </a:p>
        </p:txBody>
      </p:sp>
    </p:spTree>
    <p:extLst>
      <p:ext uri="{BB962C8B-B14F-4D97-AF65-F5344CB8AC3E}">
        <p14:creationId xmlns:p14="http://schemas.microsoft.com/office/powerpoint/2010/main" val="3871809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4474840"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rtl="0"/>
            <a:r>
              <a:rPr lang="en-US" sz="2400" dirty="0"/>
              <a:t>  </a:t>
            </a:r>
            <a:r>
              <a:rPr lang="en-US" sz="2400" dirty="0" smtClean="0"/>
              <a:t/>
            </a:r>
            <a:br>
              <a:rPr lang="en-US" sz="2400" dirty="0" smtClean="0"/>
            </a:br>
            <a:r>
              <a:rPr lang="en-US" sz="2400" dirty="0"/>
              <a:t> </a:t>
            </a:r>
            <a:r>
              <a:rPr lang="en-US" sz="2400" dirty="0" smtClean="0"/>
              <a:t> Normal labour</a:t>
            </a:r>
            <a:r>
              <a:rPr lang="en-US" sz="2400" dirty="0"/>
              <a:t/>
            </a:r>
            <a:br>
              <a:rPr lang="en-US" sz="2400" dirty="0"/>
            </a:br>
            <a:endParaRPr lang="ar-IQ" sz="2400" dirty="0"/>
          </a:p>
        </p:txBody>
      </p:sp>
      <p:sp>
        <p:nvSpPr>
          <p:cNvPr id="3" name="Content Placeholder 2"/>
          <p:cNvSpPr>
            <a:spLocks noGrp="1"/>
          </p:cNvSpPr>
          <p:nvPr>
            <p:ph idx="1"/>
          </p:nvPr>
        </p:nvSpPr>
        <p:spPr>
          <a:xfrm>
            <a:off x="107504" y="1484784"/>
            <a:ext cx="8928992" cy="5256584"/>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109728" indent="0" algn="l" rtl="0">
              <a:buNone/>
            </a:pPr>
            <a:endParaRPr lang="en-US" sz="1800" dirty="0" smtClean="0">
              <a:latin typeface="Calibri" pitchFamily="34" charset="0"/>
              <a:cs typeface="Calibri" pitchFamily="34" charset="0"/>
            </a:endParaRPr>
          </a:p>
          <a:p>
            <a:pPr algn="l" rtl="0">
              <a:buFont typeface="Wingdings" pitchFamily="2" charset="2"/>
              <a:buChar char="q"/>
            </a:pPr>
            <a:r>
              <a:rPr lang="en-US" sz="1800" b="1" dirty="0">
                <a:solidFill>
                  <a:srgbClr val="000000"/>
                </a:solidFill>
                <a:latin typeface="Calibri" pitchFamily="34" charset="0"/>
                <a:cs typeface="Calibri" pitchFamily="34" charset="0"/>
              </a:rPr>
              <a:t>Normal labor </a:t>
            </a:r>
            <a:r>
              <a:rPr lang="en-US" sz="1800" b="1" dirty="0" smtClean="0">
                <a:solidFill>
                  <a:srgbClr val="000000"/>
                </a:solidFill>
                <a:latin typeface="Calibri" pitchFamily="34" charset="0"/>
                <a:cs typeface="Calibri" pitchFamily="34" charset="0"/>
              </a:rPr>
              <a:t>: </a:t>
            </a:r>
            <a:r>
              <a:rPr lang="en-US" sz="1800" dirty="0" smtClean="0">
                <a:solidFill>
                  <a:srgbClr val="000000"/>
                </a:solidFill>
                <a:latin typeface="Calibri" pitchFamily="34" charset="0"/>
                <a:cs typeface="Calibri" pitchFamily="34" charset="0"/>
              </a:rPr>
              <a:t>is </a:t>
            </a:r>
            <a:r>
              <a:rPr lang="en-US" sz="1800" dirty="0">
                <a:solidFill>
                  <a:srgbClr val="000000"/>
                </a:solidFill>
                <a:latin typeface="Calibri" pitchFamily="34" charset="0"/>
                <a:cs typeface="Calibri" pitchFamily="34" charset="0"/>
              </a:rPr>
              <a:t>characterized by regular and painful uterine contractions that conclude in progressive </a:t>
            </a:r>
            <a:r>
              <a:rPr lang="en-US" sz="1800" dirty="0" smtClean="0">
                <a:solidFill>
                  <a:srgbClr val="000000"/>
                </a:solidFill>
                <a:latin typeface="Calibri" pitchFamily="34" charset="0"/>
                <a:cs typeface="Calibri" pitchFamily="34" charset="0"/>
              </a:rPr>
              <a:t>labor ( cervical  effacement &amp; dilation ).</a:t>
            </a:r>
          </a:p>
          <a:p>
            <a:pPr algn="l" rtl="0">
              <a:buFont typeface="Wingdings" pitchFamily="2" charset="2"/>
              <a:buChar char="q"/>
            </a:pPr>
            <a:endParaRPr lang="en-US" sz="1800" b="1" dirty="0" smtClean="0">
              <a:solidFill>
                <a:srgbClr val="000000"/>
              </a:solidFill>
              <a:latin typeface="Calibri" pitchFamily="34" charset="0"/>
              <a:cs typeface="Calibri" pitchFamily="34" charset="0"/>
            </a:endParaRPr>
          </a:p>
          <a:p>
            <a:pPr algn="l" rtl="0">
              <a:buFont typeface="Wingdings" pitchFamily="2" charset="2"/>
              <a:buChar char="q"/>
            </a:pPr>
            <a:r>
              <a:rPr lang="en-US" sz="1800" b="1" dirty="0" smtClean="0">
                <a:solidFill>
                  <a:srgbClr val="000000"/>
                </a:solidFill>
                <a:latin typeface="Calibri" pitchFamily="34" charset="0"/>
                <a:cs typeface="Calibri" pitchFamily="34" charset="0"/>
              </a:rPr>
              <a:t>Stages of labour :</a:t>
            </a:r>
            <a:endParaRPr lang="en-US" sz="1800" b="1" dirty="0" smtClean="0">
              <a:latin typeface="Calibri" pitchFamily="34" charset="0"/>
              <a:cs typeface="Calibri" pitchFamily="34" charset="0"/>
            </a:endParaRPr>
          </a:p>
          <a:p>
            <a:pPr algn="l" rtl="0">
              <a:buFont typeface="Wingdings" pitchFamily="2" charset="2"/>
              <a:buChar char="v"/>
            </a:pPr>
            <a:r>
              <a:rPr lang="en-US" sz="1800" b="1" u="sng" dirty="0" smtClean="0">
                <a:latin typeface="Calibri" pitchFamily="34" charset="0"/>
                <a:cs typeface="Calibri" pitchFamily="34" charset="0"/>
              </a:rPr>
              <a:t>First stage : </a:t>
            </a:r>
            <a:r>
              <a:rPr lang="en-US" sz="1800" dirty="0" smtClean="0">
                <a:latin typeface="Calibri" pitchFamily="34" charset="0"/>
                <a:cs typeface="Calibri" pitchFamily="34" charset="0"/>
              </a:rPr>
              <a:t>begins </a:t>
            </a:r>
            <a:r>
              <a:rPr lang="en-US" sz="1800" dirty="0">
                <a:latin typeface="Calibri" pitchFamily="34" charset="0"/>
                <a:cs typeface="Calibri" pitchFamily="34" charset="0"/>
              </a:rPr>
              <a:t>with the onset of labor and ends when the cervix is fully dilated (10 cm). </a:t>
            </a:r>
            <a:r>
              <a:rPr lang="en-US" sz="1800" dirty="0" smtClean="0">
                <a:latin typeface="Calibri" pitchFamily="34" charset="0"/>
                <a:cs typeface="Calibri" pitchFamily="34" charset="0"/>
              </a:rPr>
              <a:t> It has 2 phases :</a:t>
            </a:r>
          </a:p>
          <a:p>
            <a:pPr marL="566928" indent="-457200" algn="l" rtl="0">
              <a:buFont typeface="+mj-lt"/>
              <a:buAutoNum type="arabicPeriod"/>
            </a:pPr>
            <a:r>
              <a:rPr lang="en-US" sz="1800" dirty="0" smtClean="0">
                <a:latin typeface="Calibri" pitchFamily="34" charset="0"/>
                <a:cs typeface="Calibri" pitchFamily="34" charset="0"/>
              </a:rPr>
              <a:t>Latent phase</a:t>
            </a:r>
          </a:p>
          <a:p>
            <a:pPr marL="566928" indent="-457200" algn="l" rtl="0">
              <a:buFont typeface="+mj-lt"/>
              <a:buAutoNum type="arabicPeriod"/>
            </a:pPr>
            <a:r>
              <a:rPr lang="en-US" sz="1800" dirty="0" smtClean="0">
                <a:latin typeface="Calibri" pitchFamily="34" charset="0"/>
                <a:cs typeface="Calibri" pitchFamily="34" charset="0"/>
              </a:rPr>
              <a:t>Active phases: it has 3 phases :</a:t>
            </a:r>
          </a:p>
          <a:p>
            <a:pPr algn="l" rtl="0">
              <a:buFont typeface="Arial" pitchFamily="34" charset="0"/>
              <a:buChar char="•"/>
            </a:pPr>
            <a:r>
              <a:rPr lang="en-US" sz="1800" dirty="0" smtClean="0">
                <a:latin typeface="Calibri" pitchFamily="34" charset="0"/>
                <a:cs typeface="Calibri" pitchFamily="34" charset="0"/>
              </a:rPr>
              <a:t>Acceleration phase</a:t>
            </a:r>
          </a:p>
          <a:p>
            <a:pPr algn="l" rtl="0">
              <a:buFont typeface="Arial" pitchFamily="34" charset="0"/>
              <a:buChar char="•"/>
            </a:pPr>
            <a:r>
              <a:rPr lang="en-US" sz="1800" dirty="0" smtClean="0">
                <a:latin typeface="Calibri" pitchFamily="34" charset="0"/>
                <a:cs typeface="Calibri" pitchFamily="34" charset="0"/>
              </a:rPr>
              <a:t>Phase of maximum slope</a:t>
            </a:r>
          </a:p>
          <a:p>
            <a:pPr algn="l" rtl="0">
              <a:buFont typeface="Arial" pitchFamily="34" charset="0"/>
              <a:buChar char="•"/>
            </a:pPr>
            <a:r>
              <a:rPr lang="en-US" sz="1800" dirty="0" smtClean="0">
                <a:latin typeface="Calibri" pitchFamily="34" charset="0"/>
                <a:cs typeface="Calibri" pitchFamily="34" charset="0"/>
              </a:rPr>
              <a:t>Deceleration phase </a:t>
            </a:r>
            <a:endParaRPr lang="en-US" sz="1800" dirty="0">
              <a:latin typeface="Calibri" pitchFamily="34" charset="0"/>
              <a:cs typeface="Calibri" pitchFamily="34" charset="0"/>
            </a:endParaRPr>
          </a:p>
          <a:p>
            <a:pPr algn="l" rtl="0">
              <a:buFont typeface="Wingdings" pitchFamily="2" charset="2"/>
              <a:buChar char="v"/>
            </a:pPr>
            <a:r>
              <a:rPr lang="en-US" sz="1800" b="1" u="sng" dirty="0" smtClean="0">
                <a:latin typeface="Calibri" pitchFamily="34" charset="0"/>
                <a:cs typeface="Calibri" pitchFamily="34" charset="0"/>
              </a:rPr>
              <a:t>Second stage: </a:t>
            </a:r>
            <a:r>
              <a:rPr lang="en-US" sz="1800" dirty="0">
                <a:latin typeface="Calibri" pitchFamily="34" charset="0"/>
                <a:cs typeface="Calibri" pitchFamily="34" charset="0"/>
              </a:rPr>
              <a:t>begins when dilation of the cervix is complete and ends with delivery of the infant. </a:t>
            </a:r>
            <a:endParaRPr lang="en-US" sz="1800" dirty="0" smtClean="0">
              <a:latin typeface="Calibri" pitchFamily="34" charset="0"/>
              <a:cs typeface="Calibri" pitchFamily="34" charset="0"/>
            </a:endParaRPr>
          </a:p>
          <a:p>
            <a:pPr algn="l" rtl="0">
              <a:buFont typeface="Wingdings" pitchFamily="2" charset="2"/>
              <a:buChar char="v"/>
            </a:pPr>
            <a:r>
              <a:rPr lang="en-US" sz="1800" b="1" u="sng" dirty="0" smtClean="0">
                <a:latin typeface="Calibri" pitchFamily="34" charset="0"/>
                <a:cs typeface="Calibri" pitchFamily="34" charset="0"/>
              </a:rPr>
              <a:t>Third </a:t>
            </a:r>
            <a:r>
              <a:rPr lang="en-US" sz="1800" b="1" u="sng" dirty="0">
                <a:latin typeface="Calibri" pitchFamily="34" charset="0"/>
                <a:cs typeface="Calibri" pitchFamily="34" charset="0"/>
              </a:rPr>
              <a:t>stage </a:t>
            </a:r>
            <a:r>
              <a:rPr lang="en-US" sz="1800" b="1" u="sng" dirty="0" smtClean="0">
                <a:latin typeface="Calibri" pitchFamily="34" charset="0"/>
                <a:cs typeface="Calibri" pitchFamily="34" charset="0"/>
              </a:rPr>
              <a:t>: </a:t>
            </a:r>
            <a:r>
              <a:rPr lang="en-US" sz="1800" dirty="0" smtClean="0">
                <a:latin typeface="Calibri" pitchFamily="34" charset="0"/>
                <a:cs typeface="Calibri" pitchFamily="34" charset="0"/>
              </a:rPr>
              <a:t>begins </a:t>
            </a:r>
            <a:r>
              <a:rPr lang="en-US" sz="1800" dirty="0">
                <a:latin typeface="Calibri" pitchFamily="34" charset="0"/>
                <a:cs typeface="Calibri" pitchFamily="34" charset="0"/>
              </a:rPr>
              <a:t>immediately after delivery of the infant and ends with delivery of the placenta</a:t>
            </a:r>
            <a:endParaRPr lang="en-US" sz="1800" dirty="0" smtClean="0">
              <a:latin typeface="Calibri" pitchFamily="34" charset="0"/>
              <a:cs typeface="Calibri" pitchFamily="34" charset="0"/>
            </a:endParaRPr>
          </a:p>
        </p:txBody>
      </p:sp>
    </p:spTree>
    <p:extLst>
      <p:ext uri="{BB962C8B-B14F-4D97-AF65-F5344CB8AC3E}">
        <p14:creationId xmlns:p14="http://schemas.microsoft.com/office/powerpoint/2010/main" val="3475668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12568"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rtl="0"/>
            <a:r>
              <a:rPr lang="en-US" sz="2400" dirty="0"/>
              <a:t>Contracted Midpelvis</a:t>
            </a:r>
            <a:endParaRPr lang="ar-IQ" sz="2400" dirty="0"/>
          </a:p>
        </p:txBody>
      </p:sp>
      <p:sp>
        <p:nvSpPr>
          <p:cNvPr id="3" name="Content Placeholder 2"/>
          <p:cNvSpPr>
            <a:spLocks noGrp="1"/>
          </p:cNvSpPr>
          <p:nvPr>
            <p:ph idx="1"/>
          </p:nvPr>
        </p:nvSpPr>
        <p:spPr>
          <a:xfrm>
            <a:off x="107504" y="1556792"/>
            <a:ext cx="8856984" cy="5017744"/>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rtl="0">
              <a:buFont typeface="Wingdings" pitchFamily="2" charset="2"/>
              <a:buChar char="q"/>
            </a:pPr>
            <a:endParaRPr lang="en-US" sz="2400" dirty="0" smtClean="0"/>
          </a:p>
          <a:p>
            <a:pPr marL="109728" indent="0" algn="l" rtl="0">
              <a:buNone/>
            </a:pPr>
            <a:endParaRPr lang="en-US" sz="2400"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7416824" cy="4320480"/>
          </a:xfrm>
          <a:prstGeom prst="rect">
            <a:avLst/>
          </a:prstGeom>
          <a:noFill/>
          <a:ln>
            <a:noFill/>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681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4474840"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rtl="0"/>
            <a:r>
              <a:rPr lang="en-US" sz="2400" dirty="0"/>
              <a:t>Contracted Outlet</a:t>
            </a:r>
            <a:endParaRPr lang="ar-IQ" sz="2400" dirty="0"/>
          </a:p>
        </p:txBody>
      </p:sp>
      <p:sp>
        <p:nvSpPr>
          <p:cNvPr id="3" name="Content Placeholder 2"/>
          <p:cNvSpPr>
            <a:spLocks noGrp="1"/>
          </p:cNvSpPr>
          <p:nvPr>
            <p:ph idx="1"/>
          </p:nvPr>
        </p:nvSpPr>
        <p:spPr>
          <a:xfrm>
            <a:off x="179512" y="1556792"/>
            <a:ext cx="8507288" cy="5017744"/>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109728" indent="0" algn="l" rtl="0">
              <a:buNone/>
            </a:pPr>
            <a:endParaRPr lang="en-US" sz="2400" dirty="0" smtClean="0"/>
          </a:p>
          <a:p>
            <a:pPr marL="109728" indent="0" algn="l" rtl="0">
              <a:buNone/>
            </a:pPr>
            <a:endParaRPr lang="en-US" sz="24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5" y="2204864"/>
            <a:ext cx="3808908" cy="3960440"/>
          </a:xfrm>
          <a:prstGeom prst="rect">
            <a:avLst/>
          </a:prstGeom>
          <a:noFill/>
          <a:ln>
            <a:noFill/>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60193" y="2229317"/>
            <a:ext cx="3888432" cy="3960440"/>
          </a:xfrm>
          <a:prstGeom prst="rect">
            <a:avLst/>
          </a:prstGeom>
          <a:solidFill>
            <a:schemeClr val="accent2">
              <a:lumMod val="60000"/>
              <a:lumOff val="4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q"/>
            </a:pPr>
            <a:r>
              <a:rPr lang="en-US" dirty="0">
                <a:solidFill>
                  <a:schemeClr val="tx1"/>
                </a:solidFill>
              </a:rPr>
              <a:t>This finding usually is </a:t>
            </a:r>
            <a:r>
              <a:rPr lang="en-US" dirty="0" smtClean="0">
                <a:solidFill>
                  <a:schemeClr val="tx1"/>
                </a:solidFill>
              </a:rPr>
              <a:t>defined as </a:t>
            </a:r>
            <a:r>
              <a:rPr lang="en-US" dirty="0">
                <a:solidFill>
                  <a:schemeClr val="tx1"/>
                </a:solidFill>
              </a:rPr>
              <a:t>an interischial tuberous </a:t>
            </a:r>
            <a:r>
              <a:rPr lang="en-US" dirty="0" smtClean="0">
                <a:solidFill>
                  <a:schemeClr val="tx1"/>
                </a:solidFill>
              </a:rPr>
              <a:t> diameter </a:t>
            </a:r>
            <a:r>
              <a:rPr lang="en-US" dirty="0">
                <a:solidFill>
                  <a:schemeClr val="tx1"/>
                </a:solidFill>
              </a:rPr>
              <a:t>of 8 cm or less</a:t>
            </a:r>
            <a:endParaRPr lang="ar-IQ" dirty="0">
              <a:solidFill>
                <a:schemeClr val="tx1"/>
              </a:solidFill>
            </a:endParaRPr>
          </a:p>
        </p:txBody>
      </p:sp>
    </p:spTree>
    <p:extLst>
      <p:ext uri="{BB962C8B-B14F-4D97-AF65-F5344CB8AC3E}">
        <p14:creationId xmlns:p14="http://schemas.microsoft.com/office/powerpoint/2010/main" val="2410043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dirty="0" smtClean="0">
                <a:solidFill>
                  <a:srgbClr val="424456"/>
                </a:solidFill>
              </a:rPr>
              <a:t>Causes of abnormal labour </a:t>
            </a:r>
            <a:endParaRPr lang="ar-IQ" sz="2400" b="1" dirty="0"/>
          </a:p>
        </p:txBody>
      </p:sp>
      <p:sp>
        <p:nvSpPr>
          <p:cNvPr id="3" name="Content Placeholder 2"/>
          <p:cNvSpPr>
            <a:spLocks noGrp="1"/>
          </p:cNvSpPr>
          <p:nvPr>
            <p:ph idx="1"/>
          </p:nvPr>
        </p:nvSpPr>
        <p:spPr>
          <a:xfrm>
            <a:off x="179512" y="1556792"/>
            <a:ext cx="8784976" cy="511256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lvl="0" algn="l" rtl="0">
              <a:buClr>
                <a:srgbClr val="A04DA3"/>
              </a:buClr>
              <a:buFont typeface="Wingdings" pitchFamily="2" charset="2"/>
              <a:buChar char="q"/>
            </a:pPr>
            <a:endParaRPr lang="en-US" sz="2400" dirty="0" smtClean="0">
              <a:solidFill>
                <a:prstClr val="black"/>
              </a:solidFill>
            </a:endParaRPr>
          </a:p>
          <a:p>
            <a:pPr lvl="0" algn="l" rtl="0">
              <a:buClr>
                <a:srgbClr val="A04DA3"/>
              </a:buClr>
              <a:buFont typeface="Wingdings" pitchFamily="2" charset="2"/>
              <a:buChar char="q"/>
            </a:pPr>
            <a:r>
              <a:rPr lang="en-US" sz="2400" dirty="0" smtClean="0">
                <a:solidFill>
                  <a:prstClr val="black"/>
                </a:solidFill>
              </a:rPr>
              <a:t>A </a:t>
            </a:r>
            <a:r>
              <a:rPr lang="en-US" sz="2400" dirty="0">
                <a:solidFill>
                  <a:prstClr val="black"/>
                </a:solidFill>
              </a:rPr>
              <a:t>firm application of the fetal presenting part on to the cervix is necessary for good progress in labour.</a:t>
            </a:r>
          </a:p>
          <a:p>
            <a:pPr lvl="0" algn="l" rtl="0">
              <a:buClr>
                <a:srgbClr val="A04DA3"/>
              </a:buClr>
              <a:buFont typeface="Wingdings" pitchFamily="2" charset="2"/>
              <a:buChar char="q"/>
            </a:pPr>
            <a:endParaRPr lang="en-US" sz="2400" dirty="0">
              <a:solidFill>
                <a:prstClr val="black"/>
              </a:solidFill>
            </a:endParaRPr>
          </a:p>
          <a:p>
            <a:pPr lvl="0" algn="l" rtl="0">
              <a:buClr>
                <a:srgbClr val="A04DA3"/>
              </a:buClr>
              <a:buFont typeface="Wingdings" pitchFamily="2" charset="2"/>
              <a:buChar char="q"/>
            </a:pPr>
            <a:r>
              <a:rPr lang="en-US" sz="2400" dirty="0">
                <a:solidFill>
                  <a:prstClr val="black"/>
                </a:solidFill>
              </a:rPr>
              <a:t>Face presentation may apply poorly to the cervix and the resulting progress in labour may be poor, although vaginal birth is still possible.</a:t>
            </a:r>
          </a:p>
          <a:p>
            <a:pPr lvl="0" algn="l" rtl="0">
              <a:buClr>
                <a:srgbClr val="A04DA3"/>
              </a:buClr>
              <a:buFont typeface="Wingdings" pitchFamily="2" charset="2"/>
              <a:buChar char="q"/>
            </a:pPr>
            <a:endParaRPr lang="en-US" sz="2400" dirty="0">
              <a:solidFill>
                <a:prstClr val="black"/>
              </a:solidFill>
            </a:endParaRPr>
          </a:p>
          <a:p>
            <a:pPr lvl="0" algn="l" rtl="0">
              <a:buClr>
                <a:srgbClr val="A04DA3"/>
              </a:buClr>
              <a:buFont typeface="Wingdings" pitchFamily="2" charset="2"/>
              <a:buChar char="q"/>
            </a:pPr>
            <a:r>
              <a:rPr lang="en-US" sz="2400" dirty="0">
                <a:solidFill>
                  <a:prstClr val="black"/>
                </a:solidFill>
              </a:rPr>
              <a:t>Brow presentation is associated with the mento-vertical: Diameter presenting, which is simply too large to fit through the bony pelvis unless flexion occurs or there is hyperextension to a face presentation</a:t>
            </a:r>
          </a:p>
          <a:p>
            <a:pPr lvl="0" algn="l" rtl="0">
              <a:buClr>
                <a:srgbClr val="A04DA3"/>
              </a:buClr>
              <a:buFont typeface="Wingdings" pitchFamily="2" charset="2"/>
              <a:buChar char="q"/>
            </a:pPr>
            <a:endParaRPr lang="en-US" sz="2400" dirty="0">
              <a:solidFill>
                <a:prstClr val="black"/>
              </a:solidFill>
            </a:endParaRPr>
          </a:p>
          <a:p>
            <a:pPr lvl="0" algn="l" rtl="0">
              <a:buClr>
                <a:srgbClr val="A04DA3"/>
              </a:buClr>
              <a:buFont typeface="Wingdings" pitchFamily="2" charset="2"/>
              <a:buChar char="q"/>
            </a:pPr>
            <a:r>
              <a:rPr lang="en-US" sz="2400" dirty="0">
                <a:solidFill>
                  <a:prstClr val="black"/>
                </a:solidFill>
              </a:rPr>
              <a:t>Shoulder presentations</a:t>
            </a:r>
          </a:p>
        </p:txBody>
      </p:sp>
      <p:sp>
        <p:nvSpPr>
          <p:cNvPr id="5" name="Title 1"/>
          <p:cNvSpPr txBox="1">
            <a:spLocks/>
          </p:cNvSpPr>
          <p:nvPr/>
        </p:nvSpPr>
        <p:spPr>
          <a:xfrm>
            <a:off x="4427984" y="908720"/>
            <a:ext cx="4536504" cy="864096"/>
          </a:xfrm>
          <a:prstGeom prst="rect">
            <a:avLst/>
          </a:prstGeo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200" b="1" dirty="0" smtClean="0">
                <a:solidFill>
                  <a:srgbClr val="424456"/>
                </a:solidFill>
              </a:rPr>
              <a:t>            Passenger</a:t>
            </a:r>
            <a:endParaRPr lang="ar-IQ" sz="2200" b="1" dirty="0"/>
          </a:p>
        </p:txBody>
      </p:sp>
    </p:spTree>
    <p:extLst>
      <p:ext uri="{BB962C8B-B14F-4D97-AF65-F5344CB8AC3E}">
        <p14:creationId xmlns:p14="http://schemas.microsoft.com/office/powerpoint/2010/main" val="2262111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12568"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rtl="0"/>
            <a:r>
              <a:rPr lang="en-US" sz="2400" dirty="0" smtClean="0"/>
              <a:t>Passenger                                     </a:t>
            </a:r>
            <a:r>
              <a:rPr lang="en-US" sz="1800" dirty="0" smtClean="0"/>
              <a:t>Big baby or Malpresentation  </a:t>
            </a:r>
            <a:endParaRPr lang="ar-IQ" sz="1800" dirty="0"/>
          </a:p>
        </p:txBody>
      </p:sp>
      <p:sp>
        <p:nvSpPr>
          <p:cNvPr id="3" name="Content Placeholder 2"/>
          <p:cNvSpPr>
            <a:spLocks noGrp="1"/>
          </p:cNvSpPr>
          <p:nvPr>
            <p:ph idx="1"/>
          </p:nvPr>
        </p:nvSpPr>
        <p:spPr>
          <a:xfrm>
            <a:off x="179512" y="1556792"/>
            <a:ext cx="8784976"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109728" indent="0" algn="l" rtl="0">
              <a:buNone/>
            </a:pPr>
            <a:endParaRPr lang="en-US" sz="2400" dirty="0" smtClean="0"/>
          </a:p>
          <a:p>
            <a:pPr marL="109728" indent="0" algn="l" rtl="0">
              <a:buNone/>
            </a:pPr>
            <a:endParaRPr lang="en-US" sz="24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06336"/>
            <a:ext cx="4032448" cy="2434200"/>
          </a:xfrm>
          <a:prstGeom prst="rect">
            <a:avLst/>
          </a:prstGeom>
          <a:noFill/>
          <a:ln>
            <a:noFill/>
          </a:ln>
          <a:effectLst>
            <a:glow rad="1397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91102"/>
            <a:ext cx="4104456" cy="2464668"/>
          </a:xfrm>
          <a:prstGeom prst="rect">
            <a:avLst/>
          </a:prstGeom>
          <a:noFill/>
          <a:ln>
            <a:noFill/>
          </a:ln>
          <a:effectLst>
            <a:glow rad="1397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986" y="4311287"/>
            <a:ext cx="4061997" cy="2197224"/>
          </a:xfrm>
          <a:prstGeom prst="rect">
            <a:avLst/>
          </a:prstGeom>
          <a:noFill/>
          <a:ln>
            <a:noFill/>
          </a:ln>
          <a:effectLst>
            <a:glow rad="1397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311287"/>
            <a:ext cx="4032448" cy="2197224"/>
          </a:xfrm>
          <a:prstGeom prst="rect">
            <a:avLst/>
          </a:prstGeom>
          <a:noFill/>
          <a:ln>
            <a:noFill/>
          </a:ln>
          <a:effectLst>
            <a:glow rad="1397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11165" y="3771204"/>
            <a:ext cx="2013693" cy="369332"/>
          </a:xfrm>
          <a:prstGeom prst="rect">
            <a:avLst/>
          </a:prstGeom>
          <a:noFill/>
        </p:spPr>
        <p:txBody>
          <a:bodyPr wrap="none" rtlCol="1">
            <a:spAutoFit/>
          </a:bodyPr>
          <a:lstStyle/>
          <a:p>
            <a:r>
              <a:rPr lang="en-US" dirty="0"/>
              <a:t>Face Presentation</a:t>
            </a:r>
          </a:p>
        </p:txBody>
      </p:sp>
      <p:sp>
        <p:nvSpPr>
          <p:cNvPr id="5" name="TextBox 4"/>
          <p:cNvSpPr txBox="1"/>
          <p:nvPr/>
        </p:nvSpPr>
        <p:spPr>
          <a:xfrm>
            <a:off x="5690929" y="3609287"/>
            <a:ext cx="2082622" cy="369332"/>
          </a:xfrm>
          <a:prstGeom prst="rect">
            <a:avLst/>
          </a:prstGeom>
          <a:noFill/>
        </p:spPr>
        <p:txBody>
          <a:bodyPr wrap="none" rtlCol="1">
            <a:spAutoFit/>
          </a:bodyPr>
          <a:lstStyle/>
          <a:p>
            <a:r>
              <a:rPr lang="en-US" dirty="0"/>
              <a:t>Brow Presentation</a:t>
            </a:r>
          </a:p>
        </p:txBody>
      </p:sp>
      <p:sp>
        <p:nvSpPr>
          <p:cNvPr id="6" name="TextBox 5"/>
          <p:cNvSpPr txBox="1"/>
          <p:nvPr/>
        </p:nvSpPr>
        <p:spPr>
          <a:xfrm>
            <a:off x="323528" y="6049632"/>
            <a:ext cx="4188968" cy="369332"/>
          </a:xfrm>
          <a:prstGeom prst="rect">
            <a:avLst/>
          </a:prstGeom>
          <a:noFill/>
        </p:spPr>
        <p:txBody>
          <a:bodyPr wrap="none" rtlCol="1">
            <a:spAutoFit/>
          </a:bodyPr>
          <a:lstStyle/>
          <a:p>
            <a:r>
              <a:rPr lang="en-US" dirty="0"/>
              <a:t>Transverse Lie (Shoulder presentation)</a:t>
            </a:r>
          </a:p>
        </p:txBody>
      </p:sp>
      <p:sp>
        <p:nvSpPr>
          <p:cNvPr id="7" name="TextBox 6"/>
          <p:cNvSpPr txBox="1"/>
          <p:nvPr/>
        </p:nvSpPr>
        <p:spPr>
          <a:xfrm>
            <a:off x="5721799" y="6067796"/>
            <a:ext cx="2677336" cy="369332"/>
          </a:xfrm>
          <a:prstGeom prst="rect">
            <a:avLst/>
          </a:prstGeom>
          <a:noFill/>
        </p:spPr>
        <p:txBody>
          <a:bodyPr wrap="none" rtlCol="1">
            <a:spAutoFit/>
          </a:bodyPr>
          <a:lstStyle/>
          <a:p>
            <a:r>
              <a:rPr lang="en-US" dirty="0"/>
              <a:t>Compound Presentation</a:t>
            </a:r>
          </a:p>
        </p:txBody>
      </p:sp>
    </p:spTree>
    <p:extLst>
      <p:ext uri="{BB962C8B-B14F-4D97-AF65-F5344CB8AC3E}">
        <p14:creationId xmlns:p14="http://schemas.microsoft.com/office/powerpoint/2010/main" val="640661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936104"/>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rtl="0"/>
            <a:r>
              <a:rPr lang="en-US" sz="2400" b="1" dirty="0"/>
              <a:t>C</a:t>
            </a:r>
            <a:r>
              <a:rPr lang="en-US" sz="2400" b="1" dirty="0" smtClean="0"/>
              <a:t>omplications with dystocia</a:t>
            </a:r>
            <a:endParaRPr lang="ar-IQ" sz="2400" b="1" dirty="0"/>
          </a:p>
        </p:txBody>
      </p:sp>
      <p:sp>
        <p:nvSpPr>
          <p:cNvPr id="3" name="Content Placeholder 2"/>
          <p:cNvSpPr>
            <a:spLocks noGrp="1"/>
          </p:cNvSpPr>
          <p:nvPr>
            <p:ph idx="1"/>
          </p:nvPr>
        </p:nvSpPr>
        <p:spPr>
          <a:xfrm>
            <a:off x="107504" y="1556792"/>
            <a:ext cx="8928992"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109728" indent="0" algn="l" rtl="0">
              <a:buNone/>
            </a:pPr>
            <a:r>
              <a:rPr lang="en-US" sz="2000" dirty="0" smtClean="0"/>
              <a:t> </a:t>
            </a:r>
          </a:p>
          <a:p>
            <a:pPr algn="l" rtl="0">
              <a:buFont typeface="Wingdings" pitchFamily="2" charset="2"/>
              <a:buChar char="q"/>
            </a:pPr>
            <a:r>
              <a:rPr lang="en-US" sz="2000" b="1" u="sng" dirty="0" smtClean="0"/>
              <a:t>Maternal complications</a:t>
            </a:r>
            <a:r>
              <a:rPr lang="en-US" sz="2000" dirty="0" smtClean="0"/>
              <a:t>:</a:t>
            </a:r>
          </a:p>
          <a:p>
            <a:pPr marL="109728" indent="0" algn="l" rtl="0">
              <a:buNone/>
            </a:pPr>
            <a:endParaRPr lang="en-US" sz="2000" dirty="0" smtClean="0"/>
          </a:p>
          <a:p>
            <a:pPr marL="566928" indent="-457200" algn="l" rtl="0">
              <a:buAutoNum type="arabicPeriod"/>
            </a:pPr>
            <a:r>
              <a:rPr lang="en-US" sz="2000" u="sng" dirty="0" smtClean="0"/>
              <a:t>Uterine rupture</a:t>
            </a:r>
          </a:p>
          <a:p>
            <a:pPr marL="566928" indent="-457200" algn="l" rtl="0">
              <a:buAutoNum type="arabicPeriod"/>
            </a:pPr>
            <a:r>
              <a:rPr lang="en-US" sz="2000" u="sng" dirty="0"/>
              <a:t>Postpartum hemorrhage </a:t>
            </a:r>
            <a:r>
              <a:rPr lang="en-US" sz="2000" dirty="0"/>
              <a:t>from atony is increased with prolonged </a:t>
            </a:r>
            <a:r>
              <a:rPr lang="en-US" sz="2000" dirty="0" smtClean="0"/>
              <a:t>and augmented </a:t>
            </a:r>
            <a:r>
              <a:rPr lang="en-US" sz="2000" dirty="0"/>
              <a:t>labors. </a:t>
            </a:r>
            <a:endParaRPr lang="en-US" sz="2000" dirty="0" smtClean="0"/>
          </a:p>
          <a:p>
            <a:pPr marL="566928" indent="-457200" algn="l" rtl="0">
              <a:buAutoNum type="arabicPeriod"/>
            </a:pPr>
            <a:r>
              <a:rPr lang="en-US" sz="2000" u="sng" dirty="0" smtClean="0"/>
              <a:t>Genital tract tears </a:t>
            </a:r>
            <a:r>
              <a:rPr lang="en-US" sz="2000" dirty="0" smtClean="0"/>
              <a:t>: cervical &amp; vaginal tears</a:t>
            </a:r>
          </a:p>
          <a:p>
            <a:pPr marL="566928" indent="-457200" algn="l" rtl="0">
              <a:buAutoNum type="arabicPeriod"/>
            </a:pPr>
            <a:r>
              <a:rPr lang="en-US" sz="2000" u="sng" dirty="0" smtClean="0"/>
              <a:t>Maternal </a:t>
            </a:r>
            <a:r>
              <a:rPr lang="en-US" sz="2000" u="sng" dirty="0"/>
              <a:t>infection</a:t>
            </a:r>
            <a:r>
              <a:rPr lang="en-US" sz="2000" dirty="0"/>
              <a:t>, either intrapartum chorioamnionitis </a:t>
            </a:r>
            <a:r>
              <a:rPr lang="en-US" sz="2000" dirty="0" smtClean="0"/>
              <a:t>or postpartum endomyometritis</a:t>
            </a:r>
          </a:p>
          <a:p>
            <a:pPr marL="566928" indent="-457200" algn="l" rtl="0">
              <a:buAutoNum type="arabicPeriod"/>
            </a:pPr>
            <a:r>
              <a:rPr lang="en-US" sz="2000" u="sng" dirty="0"/>
              <a:t>Fistula formation </a:t>
            </a:r>
            <a:r>
              <a:rPr lang="en-US" sz="2000" dirty="0"/>
              <a:t>due to pressure necrosis follows a very </a:t>
            </a:r>
            <a:r>
              <a:rPr lang="en-US" sz="2000" dirty="0" smtClean="0"/>
              <a:t>prolonged</a:t>
            </a:r>
            <a:r>
              <a:rPr lang="en-US" sz="2000" dirty="0"/>
              <a:t> </a:t>
            </a:r>
            <a:r>
              <a:rPr lang="en-US" sz="2000" dirty="0" smtClean="0"/>
              <a:t>first or more common </a:t>
            </a:r>
            <a:r>
              <a:rPr lang="en-US" sz="2000" dirty="0"/>
              <a:t>second stage ; </a:t>
            </a:r>
            <a:r>
              <a:rPr lang="en-US" sz="2000" dirty="0" smtClean="0"/>
              <a:t>It present several days after </a:t>
            </a:r>
            <a:r>
              <a:rPr lang="en-US" sz="2000" dirty="0"/>
              <a:t>delivery as vesicovaginal, vesicocervical, or rectovaginal </a:t>
            </a:r>
            <a:r>
              <a:rPr lang="en-US" sz="2000" dirty="0" smtClean="0"/>
              <a:t>fistulas</a:t>
            </a:r>
          </a:p>
          <a:p>
            <a:pPr marL="566928" indent="-457200" algn="l" rtl="0">
              <a:buAutoNum type="arabicPeriod"/>
            </a:pPr>
            <a:r>
              <a:rPr lang="en-US" sz="2000" u="sng" dirty="0"/>
              <a:t>Lower-extremity nerve injury </a:t>
            </a:r>
            <a:r>
              <a:rPr lang="en-US" sz="2000" dirty="0"/>
              <a:t>in the mother can follow </a:t>
            </a:r>
            <a:r>
              <a:rPr lang="en-US" sz="2000" dirty="0" smtClean="0"/>
              <a:t>prolonged second-stage </a:t>
            </a:r>
            <a:r>
              <a:rPr lang="en-US" sz="2000" dirty="0"/>
              <a:t>labor. </a:t>
            </a:r>
            <a:r>
              <a:rPr lang="en-US" sz="2000" dirty="0" smtClean="0"/>
              <a:t>Fortunately, deficits </a:t>
            </a:r>
            <a:r>
              <a:rPr lang="en-US" sz="2000" dirty="0"/>
              <a:t>are mainly sensory, and most resolve within 6 months of </a:t>
            </a:r>
            <a:r>
              <a:rPr lang="en-US" sz="2000" dirty="0" smtClean="0"/>
              <a:t>delivery.</a:t>
            </a:r>
          </a:p>
          <a:p>
            <a:pPr marL="566928" indent="-457200" algn="l" rtl="0">
              <a:buAutoNum type="arabicPeriod"/>
            </a:pP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692696"/>
            <a:ext cx="3672408" cy="2160240"/>
          </a:xfrm>
          <a:prstGeom prst="rect">
            <a:avLst/>
          </a:prstGeom>
          <a:noFill/>
          <a:ln w="38100">
            <a:solidFill>
              <a:schemeClr val="accent2"/>
            </a:solidFill>
            <a:miter lim="800000"/>
            <a:headEnd/>
            <a:tailEnd/>
          </a:ln>
          <a:effectLst>
            <a:glow rad="1397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944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936104"/>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rtl="0"/>
            <a:r>
              <a:rPr lang="en-US" sz="2400" b="1" dirty="0" smtClean="0"/>
              <a:t>Complications with dystocia</a:t>
            </a:r>
            <a:endParaRPr lang="ar-IQ" sz="2400" b="1" dirty="0"/>
          </a:p>
        </p:txBody>
      </p:sp>
      <p:sp>
        <p:nvSpPr>
          <p:cNvPr id="3" name="Content Placeholder 2"/>
          <p:cNvSpPr>
            <a:spLocks noGrp="1"/>
          </p:cNvSpPr>
          <p:nvPr>
            <p:ph idx="1"/>
          </p:nvPr>
        </p:nvSpPr>
        <p:spPr>
          <a:xfrm>
            <a:off x="107504" y="1556792"/>
            <a:ext cx="8928992"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marL="109728" indent="0" algn="l" rtl="0">
              <a:buNone/>
            </a:pPr>
            <a:endParaRPr lang="en-US" sz="2400" dirty="0" smtClean="0"/>
          </a:p>
          <a:p>
            <a:pPr algn="l" rtl="0">
              <a:buFont typeface="Wingdings" pitchFamily="2" charset="2"/>
              <a:buChar char="q"/>
            </a:pPr>
            <a:r>
              <a:rPr lang="en-US" sz="2400" dirty="0"/>
              <a:t> </a:t>
            </a:r>
            <a:r>
              <a:rPr lang="en-US" sz="2400" b="1" u="sng" dirty="0" smtClean="0"/>
              <a:t>Fetal  complications:</a:t>
            </a:r>
          </a:p>
          <a:p>
            <a:pPr algn="l" rtl="0">
              <a:buFont typeface="Wingdings" pitchFamily="2" charset="2"/>
              <a:buChar char="q"/>
            </a:pPr>
            <a:endParaRPr lang="en-US" sz="2400" dirty="0"/>
          </a:p>
          <a:p>
            <a:pPr marL="566928" indent="-457200" algn="l" rtl="0">
              <a:buAutoNum type="arabicPeriod"/>
            </a:pPr>
            <a:r>
              <a:rPr lang="en-US" sz="2400" dirty="0" smtClean="0"/>
              <a:t>Fetal distress &amp; low APGAR score</a:t>
            </a:r>
          </a:p>
          <a:p>
            <a:pPr marL="566928" indent="-457200" algn="l" rtl="0">
              <a:buAutoNum type="arabicPeriod"/>
            </a:pPr>
            <a:endParaRPr lang="en-US" sz="2400" dirty="0" smtClean="0"/>
          </a:p>
          <a:p>
            <a:pPr marL="566928" indent="-457200" algn="l" rtl="0">
              <a:buAutoNum type="arabicPeriod"/>
            </a:pPr>
            <a:r>
              <a:rPr lang="en-US" sz="2400" dirty="0" smtClean="0"/>
              <a:t>Birth asphyxia </a:t>
            </a:r>
          </a:p>
          <a:p>
            <a:pPr marL="566928" indent="-457200" algn="l" rtl="0">
              <a:buAutoNum type="arabicPeriod"/>
            </a:pPr>
            <a:endParaRPr lang="en-US" sz="2400" dirty="0"/>
          </a:p>
          <a:p>
            <a:pPr marL="566928" indent="-457200" algn="l" rtl="0">
              <a:buAutoNum type="arabicPeriod"/>
            </a:pPr>
            <a:r>
              <a:rPr lang="en-US" sz="2400" dirty="0" smtClean="0"/>
              <a:t>Peripartum </a:t>
            </a:r>
            <a:r>
              <a:rPr lang="en-US" sz="2400" dirty="0"/>
              <a:t>fetal sepsis rises </a:t>
            </a:r>
            <a:r>
              <a:rPr lang="en-US" sz="2400" dirty="0" smtClean="0"/>
              <a:t>with longer </a:t>
            </a:r>
            <a:r>
              <a:rPr lang="en-US" sz="2400" dirty="0"/>
              <a:t>labors. </a:t>
            </a:r>
            <a:endParaRPr lang="en-US" sz="2400" dirty="0" smtClean="0"/>
          </a:p>
          <a:p>
            <a:pPr marL="566928" indent="-457200" algn="l" rtl="0">
              <a:buAutoNum type="arabicPeriod"/>
            </a:pPr>
            <a:endParaRPr lang="en-US" sz="2400" dirty="0" smtClean="0"/>
          </a:p>
          <a:p>
            <a:pPr marL="566928" indent="-457200" algn="l" rtl="0">
              <a:buAutoNum type="arabicPeriod"/>
            </a:pPr>
            <a:r>
              <a:rPr lang="en-US" sz="2400" dirty="0" smtClean="0"/>
              <a:t>Caput </a:t>
            </a:r>
            <a:r>
              <a:rPr lang="en-US" sz="2400" dirty="0"/>
              <a:t>succedaneum and molding develop </a:t>
            </a:r>
            <a:r>
              <a:rPr lang="en-US" sz="2400" dirty="0" smtClean="0"/>
              <a:t>commonly. </a:t>
            </a:r>
          </a:p>
          <a:p>
            <a:pPr marL="566928" indent="-457200" algn="l" rtl="0">
              <a:buAutoNum type="arabicPeriod"/>
            </a:pPr>
            <a:endParaRPr lang="en-US" sz="2400" dirty="0" smtClean="0"/>
          </a:p>
          <a:p>
            <a:pPr marL="566928" indent="-457200" algn="l" rtl="0">
              <a:buAutoNum type="arabicPeriod"/>
            </a:pPr>
            <a:r>
              <a:rPr lang="en-US" sz="2400" dirty="0" smtClean="0"/>
              <a:t>Mechanical trauma such </a:t>
            </a:r>
            <a:r>
              <a:rPr lang="en-US" sz="2400" dirty="0"/>
              <a:t>as nerve injury, fractures, and cephalohematoma also are more frequent</a:t>
            </a:r>
          </a:p>
          <a:p>
            <a:pPr marL="109728" indent="0" algn="l" rtl="0">
              <a:buNone/>
            </a:pPr>
            <a:endParaRPr lang="en-US" sz="2400" dirty="0" smtClean="0"/>
          </a:p>
          <a:p>
            <a:pPr marL="566928" indent="-457200" algn="l" rtl="0">
              <a:buAutoNum type="arabicPeriod"/>
            </a:pPr>
            <a:endParaRPr lang="en-US" sz="2400" dirty="0"/>
          </a:p>
        </p:txBody>
      </p:sp>
    </p:spTree>
    <p:extLst>
      <p:ext uri="{BB962C8B-B14F-4D97-AF65-F5344CB8AC3E}">
        <p14:creationId xmlns:p14="http://schemas.microsoft.com/office/powerpoint/2010/main" val="7760650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rtl="0"/>
            <a:r>
              <a:rPr lang="en-US" sz="2400" dirty="0"/>
              <a:t>Management of abnormal labour</a:t>
            </a:r>
            <a:endParaRPr lang="ar-IQ" sz="2400" dirty="0"/>
          </a:p>
        </p:txBody>
      </p:sp>
      <p:sp>
        <p:nvSpPr>
          <p:cNvPr id="3" name="Content Placeholder 2"/>
          <p:cNvSpPr>
            <a:spLocks noGrp="1"/>
          </p:cNvSpPr>
          <p:nvPr>
            <p:ph idx="1"/>
          </p:nvPr>
        </p:nvSpPr>
        <p:spPr>
          <a:xfrm>
            <a:off x="107504" y="1723624"/>
            <a:ext cx="8856984" cy="494573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109728" indent="0" algn="l" rtl="0">
              <a:buNone/>
            </a:pPr>
            <a:r>
              <a:rPr lang="en-US" sz="2400" dirty="0"/>
              <a:t> </a:t>
            </a:r>
            <a:endParaRPr lang="en-US" sz="2400" dirty="0" smtClean="0"/>
          </a:p>
          <a:p>
            <a:pPr algn="l" rtl="0">
              <a:buFont typeface="Wingdings" pitchFamily="2" charset="2"/>
              <a:buChar char="q"/>
            </a:pPr>
            <a:r>
              <a:rPr lang="en-US" sz="2400" dirty="0" smtClean="0"/>
              <a:t>Poor </a:t>
            </a:r>
            <a:r>
              <a:rPr lang="en-US" sz="2400" dirty="0"/>
              <a:t>progress in the first stage of </a:t>
            </a:r>
            <a:r>
              <a:rPr lang="en-US" sz="2400" dirty="0" smtClean="0"/>
              <a:t>labour</a:t>
            </a:r>
          </a:p>
          <a:p>
            <a:pPr algn="l" rtl="0">
              <a:buFont typeface="Courier New" pitchFamily="49" charset="0"/>
              <a:buChar char="o"/>
            </a:pPr>
            <a:endParaRPr lang="en-US" sz="2400" dirty="0" smtClean="0"/>
          </a:p>
          <a:p>
            <a:pPr algn="l" rtl="0">
              <a:buFont typeface="Courier New" pitchFamily="49" charset="0"/>
              <a:buChar char="o"/>
            </a:pPr>
            <a:r>
              <a:rPr lang="en-US" sz="2400" dirty="0" smtClean="0"/>
              <a:t>Poor </a:t>
            </a:r>
            <a:r>
              <a:rPr lang="en-US" sz="2400" dirty="0"/>
              <a:t>progress in the first stage of labour has been defined as cervical dilatation </a:t>
            </a:r>
            <a:r>
              <a:rPr lang="en-US" sz="2400" dirty="0" smtClean="0"/>
              <a:t>of</a:t>
            </a:r>
            <a:r>
              <a:rPr lang="en-US" sz="2400" dirty="0"/>
              <a:t> </a:t>
            </a:r>
            <a:r>
              <a:rPr lang="en-US" sz="2400" dirty="0" smtClean="0"/>
              <a:t>less </a:t>
            </a:r>
            <a:r>
              <a:rPr lang="en-US" sz="2400" dirty="0"/>
              <a:t>than 2 cm in 4 </a:t>
            </a:r>
            <a:r>
              <a:rPr lang="en-US" sz="2400" dirty="0" smtClean="0"/>
              <a:t>hours</a:t>
            </a:r>
          </a:p>
          <a:p>
            <a:pPr algn="l" rtl="0">
              <a:buFont typeface="Courier New" pitchFamily="49" charset="0"/>
              <a:buChar char="o"/>
            </a:pPr>
            <a:endParaRPr lang="en-US" sz="2400" dirty="0" smtClean="0"/>
          </a:p>
          <a:p>
            <a:pPr algn="l" rtl="0">
              <a:buFont typeface="Courier New" pitchFamily="49" charset="0"/>
              <a:buChar char="o"/>
            </a:pPr>
            <a:r>
              <a:rPr lang="en-US" sz="2400" dirty="0"/>
              <a:t>U</a:t>
            </a:r>
            <a:r>
              <a:rPr lang="en-US" sz="2400" dirty="0" smtClean="0"/>
              <a:t>sually </a:t>
            </a:r>
            <a:r>
              <a:rPr lang="en-US" sz="2400" dirty="0"/>
              <a:t>associated with failure of descent and rotation </a:t>
            </a:r>
            <a:r>
              <a:rPr lang="en-US" sz="2400" dirty="0" smtClean="0"/>
              <a:t>of the </a:t>
            </a:r>
            <a:r>
              <a:rPr lang="en-US" sz="2400" dirty="0"/>
              <a:t>fetal head. </a:t>
            </a:r>
            <a:endParaRPr lang="en-US" sz="2400" dirty="0" smtClean="0"/>
          </a:p>
          <a:p>
            <a:pPr algn="l" rtl="0">
              <a:buFont typeface="Courier New" pitchFamily="49" charset="0"/>
              <a:buChar char="o"/>
            </a:pPr>
            <a:endParaRPr lang="en-US" sz="2400" dirty="0" smtClean="0"/>
          </a:p>
          <a:p>
            <a:pPr algn="l" rtl="0">
              <a:buFont typeface="Courier New" pitchFamily="49" charset="0"/>
              <a:buChar char="o"/>
            </a:pPr>
            <a:r>
              <a:rPr lang="en-US" sz="2400" dirty="0" smtClean="0"/>
              <a:t>It </a:t>
            </a:r>
            <a:r>
              <a:rPr lang="en-US" sz="2400" dirty="0"/>
              <a:t>may relate to the powers, the passages or the passenger</a:t>
            </a:r>
            <a:endParaRPr lang="ar-IQ" sz="2400" dirty="0"/>
          </a:p>
        </p:txBody>
      </p:sp>
    </p:spTree>
    <p:extLst>
      <p:ext uri="{BB962C8B-B14F-4D97-AF65-F5344CB8AC3E}">
        <p14:creationId xmlns:p14="http://schemas.microsoft.com/office/powerpoint/2010/main" val="37755008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936104"/>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rtl="0"/>
            <a:r>
              <a:rPr lang="en-US" sz="2000" b="1" dirty="0"/>
              <a:t>Dysfunctional uterine activity </a:t>
            </a:r>
            <a:r>
              <a:rPr lang="en-US" sz="2000" b="1" dirty="0" smtClean="0"/>
              <a:t>(‘</a:t>
            </a:r>
            <a:r>
              <a:rPr lang="en-US" sz="2000" b="1" dirty="0"/>
              <a:t>powers’)</a:t>
            </a:r>
            <a:endParaRPr lang="ar-IQ" sz="2000" b="1" dirty="0"/>
          </a:p>
        </p:txBody>
      </p:sp>
      <p:sp>
        <p:nvSpPr>
          <p:cNvPr id="3" name="Content Placeholder 2"/>
          <p:cNvSpPr>
            <a:spLocks noGrp="1"/>
          </p:cNvSpPr>
          <p:nvPr>
            <p:ph idx="1"/>
          </p:nvPr>
        </p:nvSpPr>
        <p:spPr>
          <a:xfrm>
            <a:off x="107504" y="1700808"/>
            <a:ext cx="8928992" cy="5040560"/>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10000"/>
          </a:bodyPr>
          <a:lstStyle/>
          <a:p>
            <a:pPr algn="l" rtl="0">
              <a:buFont typeface="Courier New" pitchFamily="49" charset="0"/>
              <a:buChar char="o"/>
            </a:pPr>
            <a:endParaRPr lang="en-US" sz="2400" dirty="0" smtClean="0"/>
          </a:p>
          <a:p>
            <a:pPr algn="l" rtl="0">
              <a:buFont typeface="Courier New" pitchFamily="49" charset="0"/>
              <a:buChar char="o"/>
            </a:pPr>
            <a:r>
              <a:rPr lang="en-US" sz="2400" dirty="0" smtClean="0"/>
              <a:t>This </a:t>
            </a:r>
            <a:r>
              <a:rPr lang="en-US" sz="2400" dirty="0"/>
              <a:t>is the most common cause of poor progress in labour. </a:t>
            </a:r>
            <a:endParaRPr lang="en-US" sz="2400" dirty="0" smtClean="0"/>
          </a:p>
          <a:p>
            <a:pPr algn="l" rtl="0">
              <a:buFont typeface="Courier New" pitchFamily="49" charset="0"/>
              <a:buChar char="o"/>
            </a:pPr>
            <a:endParaRPr lang="en-US" sz="2400" dirty="0" smtClean="0"/>
          </a:p>
          <a:p>
            <a:pPr algn="l" rtl="0">
              <a:buFont typeface="Courier New" pitchFamily="49" charset="0"/>
              <a:buChar char="o"/>
            </a:pPr>
            <a:r>
              <a:rPr lang="en-US" sz="2400" dirty="0" smtClean="0"/>
              <a:t>It </a:t>
            </a:r>
            <a:r>
              <a:rPr lang="en-US" sz="2400" dirty="0"/>
              <a:t>is more common </a:t>
            </a:r>
            <a:r>
              <a:rPr lang="en-US" sz="2400" dirty="0" smtClean="0"/>
              <a:t>in primigravida &amp; </a:t>
            </a:r>
            <a:r>
              <a:rPr lang="en-US" sz="2400" dirty="0"/>
              <a:t>in older </a:t>
            </a:r>
            <a:r>
              <a:rPr lang="en-US" sz="2400" dirty="0" smtClean="0"/>
              <a:t>women</a:t>
            </a:r>
          </a:p>
          <a:p>
            <a:pPr algn="l" rtl="0">
              <a:buFont typeface="Courier New" pitchFamily="49" charset="0"/>
              <a:buChar char="o"/>
            </a:pPr>
            <a:endParaRPr lang="en-US" sz="2400" dirty="0" smtClean="0"/>
          </a:p>
          <a:p>
            <a:pPr algn="l" rtl="0">
              <a:buFont typeface="Courier New" pitchFamily="49" charset="0"/>
              <a:buChar char="o"/>
            </a:pPr>
            <a:r>
              <a:rPr lang="en-US" sz="2400" dirty="0"/>
              <a:t>C</a:t>
            </a:r>
            <a:r>
              <a:rPr lang="en-US" sz="2400" dirty="0" smtClean="0"/>
              <a:t>haracterized </a:t>
            </a:r>
            <a:r>
              <a:rPr lang="en-US" sz="2400" dirty="0"/>
              <a:t>by weak, irregular </a:t>
            </a:r>
            <a:r>
              <a:rPr lang="en-US" sz="2400" dirty="0" smtClean="0"/>
              <a:t>and infrequent contractions</a:t>
            </a:r>
            <a:r>
              <a:rPr lang="en-US" sz="2400" dirty="0"/>
              <a:t>. </a:t>
            </a:r>
            <a:endParaRPr lang="en-US" sz="2400" dirty="0" smtClean="0"/>
          </a:p>
          <a:p>
            <a:pPr algn="l" rtl="0">
              <a:buFont typeface="Courier New" pitchFamily="49" charset="0"/>
              <a:buChar char="o"/>
            </a:pPr>
            <a:endParaRPr lang="en-US" sz="2400" dirty="0" smtClean="0"/>
          </a:p>
          <a:p>
            <a:pPr algn="l" rtl="0">
              <a:buFont typeface="Courier New" pitchFamily="49" charset="0"/>
              <a:buChar char="o"/>
            </a:pPr>
            <a:r>
              <a:rPr lang="en-US" sz="2400" dirty="0" smtClean="0"/>
              <a:t>The assessment of uterine contractions is carried out by:</a:t>
            </a:r>
          </a:p>
          <a:p>
            <a:pPr marL="109728" indent="0" algn="l" rtl="0">
              <a:buNone/>
            </a:pPr>
            <a:endParaRPr lang="en-US" sz="2400" dirty="0" smtClean="0"/>
          </a:p>
          <a:p>
            <a:pPr marL="624078" indent="-514350" algn="l" rtl="0">
              <a:buFont typeface="+mj-lt"/>
              <a:buAutoNum type="arabicPeriod"/>
            </a:pPr>
            <a:r>
              <a:rPr lang="en-US" sz="2400" dirty="0" smtClean="0"/>
              <a:t> </a:t>
            </a:r>
            <a:r>
              <a:rPr lang="en-US" sz="2400" dirty="0"/>
              <a:t>M</a:t>
            </a:r>
            <a:r>
              <a:rPr lang="en-US" sz="2400" dirty="0" smtClean="0"/>
              <a:t>ost commonly </a:t>
            </a:r>
            <a:r>
              <a:rPr lang="en-US" sz="2400" dirty="0"/>
              <a:t>by clinical examination </a:t>
            </a:r>
          </a:p>
          <a:p>
            <a:pPr marL="624078" indent="-514350" algn="l" rtl="0">
              <a:buFont typeface="+mj-lt"/>
              <a:buAutoNum type="arabicPeriod"/>
            </a:pPr>
            <a:r>
              <a:rPr lang="en-US" sz="2400" dirty="0" smtClean="0"/>
              <a:t> </a:t>
            </a:r>
            <a:r>
              <a:rPr lang="en-US" sz="2400" dirty="0"/>
              <a:t>E</a:t>
            </a:r>
            <a:r>
              <a:rPr lang="en-US" sz="2400" dirty="0" smtClean="0"/>
              <a:t>xternal </a:t>
            </a:r>
            <a:r>
              <a:rPr lang="en-US" sz="2400" dirty="0"/>
              <a:t>uterine </a:t>
            </a:r>
            <a:r>
              <a:rPr lang="en-US" sz="2400" dirty="0" smtClean="0"/>
              <a:t>tocography (CTG) .</a:t>
            </a:r>
          </a:p>
          <a:p>
            <a:pPr marL="624078" indent="-514350" algn="l" rtl="0">
              <a:buFont typeface="+mj-lt"/>
              <a:buAutoNum type="arabicPeriod"/>
            </a:pPr>
            <a:r>
              <a:rPr lang="en-US" sz="2400" dirty="0" smtClean="0"/>
              <a:t>Intrauterine </a:t>
            </a:r>
            <a:r>
              <a:rPr lang="en-US" sz="2400" dirty="0"/>
              <a:t>pressure catheters :</a:t>
            </a:r>
            <a:r>
              <a:rPr lang="en-US" sz="2400" dirty="0" smtClean="0"/>
              <a:t>these </a:t>
            </a:r>
            <a:r>
              <a:rPr lang="en-US" sz="2400" dirty="0"/>
              <a:t>do give a more </a:t>
            </a:r>
            <a:r>
              <a:rPr lang="en-US" sz="2400" dirty="0" smtClean="0"/>
              <a:t>accurate measurement </a:t>
            </a:r>
            <a:r>
              <a:rPr lang="en-US" sz="2400" dirty="0"/>
              <a:t>of the pressure being generated by the contractions, but they </a:t>
            </a:r>
            <a:r>
              <a:rPr lang="en-US" sz="2400" dirty="0" smtClean="0"/>
              <a:t>are invasive </a:t>
            </a:r>
            <a:r>
              <a:rPr lang="en-US" sz="2400" dirty="0"/>
              <a:t>and rarely necessary. </a:t>
            </a:r>
            <a:endParaRPr lang="ar-IQ" sz="2400" dirty="0"/>
          </a:p>
        </p:txBody>
      </p:sp>
    </p:spTree>
    <p:extLst>
      <p:ext uri="{BB962C8B-B14F-4D97-AF65-F5344CB8AC3E}">
        <p14:creationId xmlns:p14="http://schemas.microsoft.com/office/powerpoint/2010/main" val="4953769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556792"/>
            <a:ext cx="8856984"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70000" lnSpcReduction="20000"/>
          </a:bodyPr>
          <a:lstStyle/>
          <a:p>
            <a:pPr algn="l" rtl="0">
              <a:buFont typeface="Courier New" pitchFamily="49" charset="0"/>
              <a:buChar char="o"/>
            </a:pPr>
            <a:endParaRPr lang="en-US" dirty="0" smtClean="0"/>
          </a:p>
          <a:p>
            <a:pPr algn="l" rtl="0">
              <a:buFont typeface="Courier New" pitchFamily="49" charset="0"/>
              <a:buChar char="o"/>
            </a:pPr>
            <a:r>
              <a:rPr lang="en-US" dirty="0" smtClean="0"/>
              <a:t>A </a:t>
            </a:r>
            <a:r>
              <a:rPr lang="en-US" dirty="0"/>
              <a:t>frequency of four to five contractions per </a:t>
            </a:r>
            <a:r>
              <a:rPr lang="en-US" dirty="0" smtClean="0"/>
              <a:t>10 minutes </a:t>
            </a:r>
            <a:r>
              <a:rPr lang="en-US" dirty="0"/>
              <a:t>is usually considered ideal</a:t>
            </a:r>
            <a:r>
              <a:rPr lang="en-US" dirty="0" smtClean="0"/>
              <a:t>.</a:t>
            </a:r>
          </a:p>
          <a:p>
            <a:pPr algn="l" rtl="0">
              <a:buFont typeface="Courier New" pitchFamily="49" charset="0"/>
              <a:buChar char="o"/>
            </a:pPr>
            <a:endParaRPr lang="en-US" dirty="0" smtClean="0"/>
          </a:p>
          <a:p>
            <a:pPr algn="l" rtl="0">
              <a:buFont typeface="Courier New" pitchFamily="49" charset="0"/>
              <a:buChar char="o"/>
            </a:pPr>
            <a:r>
              <a:rPr lang="en-US" dirty="0" smtClean="0"/>
              <a:t> </a:t>
            </a:r>
            <a:r>
              <a:rPr lang="en-US" dirty="0"/>
              <a:t>Fewer contractions than this does </a:t>
            </a:r>
            <a:r>
              <a:rPr lang="en-US" dirty="0" smtClean="0"/>
              <a:t>not necessarily </a:t>
            </a:r>
            <a:r>
              <a:rPr lang="en-US" dirty="0"/>
              <a:t>mean progress will be slow, but more frequent examinations may </a:t>
            </a:r>
            <a:r>
              <a:rPr lang="en-US" dirty="0" smtClean="0"/>
              <a:t>be indicated </a:t>
            </a:r>
            <a:r>
              <a:rPr lang="en-US" dirty="0"/>
              <a:t>to detect poor progress earlier. </a:t>
            </a:r>
            <a:endParaRPr lang="en-US" dirty="0" smtClean="0"/>
          </a:p>
          <a:p>
            <a:pPr algn="l" rtl="0">
              <a:buFont typeface="Courier New" pitchFamily="49" charset="0"/>
              <a:buChar char="o"/>
            </a:pPr>
            <a:endParaRPr lang="en-US" dirty="0" smtClean="0"/>
          </a:p>
          <a:p>
            <a:pPr algn="l" rtl="0">
              <a:buFont typeface="Courier New" pitchFamily="49" charset="0"/>
              <a:buChar char="o"/>
            </a:pPr>
            <a:r>
              <a:rPr lang="en-US" dirty="0" smtClean="0"/>
              <a:t>When </a:t>
            </a:r>
            <a:r>
              <a:rPr lang="en-US" dirty="0"/>
              <a:t>poor progress in labour </a:t>
            </a:r>
            <a:r>
              <a:rPr lang="en-US" dirty="0" smtClean="0"/>
              <a:t>is suspected</a:t>
            </a:r>
            <a:r>
              <a:rPr lang="en-US" dirty="0"/>
              <a:t>, it is usual to recommend repeat vaginal examination at 2 hours </a:t>
            </a:r>
            <a:r>
              <a:rPr lang="en-US" dirty="0" smtClean="0"/>
              <a:t>rather than </a:t>
            </a:r>
            <a:r>
              <a:rPr lang="en-US" dirty="0"/>
              <a:t>4 hours after the last. </a:t>
            </a:r>
            <a:endParaRPr lang="en-US" dirty="0" smtClean="0"/>
          </a:p>
          <a:p>
            <a:pPr algn="l" rtl="0">
              <a:buFont typeface="Courier New" pitchFamily="49" charset="0"/>
              <a:buChar char="o"/>
            </a:pPr>
            <a:endParaRPr lang="en-US" dirty="0" smtClean="0"/>
          </a:p>
          <a:p>
            <a:pPr algn="l" rtl="0">
              <a:buFont typeface="Courier New" pitchFamily="49" charset="0"/>
              <a:buChar char="o"/>
            </a:pPr>
            <a:r>
              <a:rPr lang="en-US" dirty="0" smtClean="0"/>
              <a:t>If </a:t>
            </a:r>
            <a:r>
              <a:rPr lang="en-US" dirty="0"/>
              <a:t>delay is confirmed, the woman should be </a:t>
            </a:r>
            <a:r>
              <a:rPr lang="en-US" dirty="0" smtClean="0"/>
              <a:t>offered ARM </a:t>
            </a:r>
            <a:endParaRPr lang="en-US" dirty="0"/>
          </a:p>
          <a:p>
            <a:pPr algn="l" rtl="0">
              <a:buFont typeface="Courier New" pitchFamily="49" charset="0"/>
              <a:buChar char="o"/>
            </a:pPr>
            <a:endParaRPr lang="en-US" dirty="0" smtClean="0"/>
          </a:p>
          <a:p>
            <a:pPr algn="l" rtl="0">
              <a:buFont typeface="Courier New" pitchFamily="49" charset="0"/>
              <a:buChar char="o"/>
            </a:pPr>
            <a:r>
              <a:rPr lang="en-US" dirty="0"/>
              <a:t>I</a:t>
            </a:r>
            <a:r>
              <a:rPr lang="en-US" dirty="0" smtClean="0"/>
              <a:t>f </a:t>
            </a:r>
            <a:r>
              <a:rPr lang="en-US" dirty="0"/>
              <a:t>there is still poor progress in a further 2 hours, </a:t>
            </a:r>
            <a:r>
              <a:rPr lang="en-US" dirty="0" smtClean="0"/>
              <a:t> </a:t>
            </a:r>
            <a:r>
              <a:rPr lang="en-US" dirty="0"/>
              <a:t>use </a:t>
            </a:r>
            <a:r>
              <a:rPr lang="en-US" dirty="0" smtClean="0"/>
              <a:t> </a:t>
            </a:r>
            <a:r>
              <a:rPr lang="en-US" dirty="0"/>
              <a:t>oxytocin infusion to </a:t>
            </a:r>
            <a:r>
              <a:rPr lang="en-US" dirty="0" smtClean="0"/>
              <a:t>augment the </a:t>
            </a:r>
            <a:r>
              <a:rPr lang="en-US" dirty="0"/>
              <a:t>contractions</a:t>
            </a:r>
            <a:r>
              <a:rPr lang="en-US" dirty="0" smtClean="0"/>
              <a:t>.</a:t>
            </a:r>
          </a:p>
          <a:p>
            <a:pPr marL="109728" indent="0" algn="l" rtl="0">
              <a:buNone/>
            </a:pPr>
            <a:endParaRPr lang="en-US" dirty="0" smtClean="0"/>
          </a:p>
          <a:p>
            <a:pPr algn="l" rtl="0">
              <a:buFont typeface="Courier New" pitchFamily="49" charset="0"/>
              <a:buChar char="o"/>
            </a:pPr>
            <a:r>
              <a:rPr lang="en-US" dirty="0" smtClean="0"/>
              <a:t>The </a:t>
            </a:r>
            <a:r>
              <a:rPr lang="en-US" dirty="0"/>
              <a:t>infusion is commenced at a slow rate initially and </a:t>
            </a:r>
            <a:r>
              <a:rPr lang="en-US" dirty="0" smtClean="0"/>
              <a:t>increased every </a:t>
            </a:r>
            <a:r>
              <a:rPr lang="en-US" dirty="0"/>
              <a:t>30 minutes, according to a well-defined protocol.</a:t>
            </a:r>
            <a:endParaRPr lang="ar-IQ" dirty="0"/>
          </a:p>
        </p:txBody>
      </p:sp>
      <p:sp>
        <p:nvSpPr>
          <p:cNvPr id="5" name="Title 1"/>
          <p:cNvSpPr>
            <a:spLocks noGrp="1"/>
          </p:cNvSpPr>
          <p:nvPr>
            <p:ph type="title"/>
          </p:nvPr>
        </p:nvSpPr>
        <p:spPr>
          <a:xfrm>
            <a:off x="107504" y="548680"/>
            <a:ext cx="5040560" cy="936104"/>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rtl="0"/>
            <a:r>
              <a:rPr lang="en-US" sz="2000" b="1" dirty="0"/>
              <a:t>Dysfunctional uterine activity </a:t>
            </a:r>
            <a:r>
              <a:rPr lang="en-US" sz="2000" b="1" dirty="0" smtClean="0"/>
              <a:t>(‘</a:t>
            </a:r>
            <a:r>
              <a:rPr lang="en-US" sz="2000" b="1" dirty="0"/>
              <a:t>powers’)</a:t>
            </a:r>
            <a:endParaRPr lang="ar-IQ" sz="2000" b="1" dirty="0"/>
          </a:p>
        </p:txBody>
      </p:sp>
    </p:spTree>
    <p:extLst>
      <p:ext uri="{BB962C8B-B14F-4D97-AF65-F5344CB8AC3E}">
        <p14:creationId xmlns:p14="http://schemas.microsoft.com/office/powerpoint/2010/main" val="6196569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28800"/>
            <a:ext cx="8856984" cy="511256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rtl="0">
              <a:buFont typeface="Courier New" pitchFamily="49" charset="0"/>
              <a:buChar char="o"/>
            </a:pPr>
            <a:endParaRPr lang="en-US" sz="2400" dirty="0" smtClean="0"/>
          </a:p>
          <a:p>
            <a:pPr algn="l" rtl="0">
              <a:buFont typeface="Courier New" pitchFamily="49" charset="0"/>
              <a:buChar char="o"/>
            </a:pPr>
            <a:r>
              <a:rPr lang="en-US" sz="2400" dirty="0" smtClean="0"/>
              <a:t>Continuous </a:t>
            </a:r>
            <a:r>
              <a:rPr lang="en-US" sz="2400" dirty="0"/>
              <a:t>EFM </a:t>
            </a:r>
            <a:r>
              <a:rPr lang="en-US" sz="2400" dirty="0" smtClean="0"/>
              <a:t>is necessary </a:t>
            </a:r>
            <a:r>
              <a:rPr lang="en-US" sz="2400" dirty="0"/>
              <a:t>as excessively frequent strong contractions may cause fetal compromise</a:t>
            </a:r>
          </a:p>
          <a:p>
            <a:pPr algn="l" rtl="0">
              <a:buFont typeface="Courier New" pitchFamily="49" charset="0"/>
              <a:buChar char="o"/>
            </a:pPr>
            <a:endParaRPr lang="en-US" sz="2400" dirty="0" smtClean="0"/>
          </a:p>
          <a:p>
            <a:pPr algn="l" rtl="0">
              <a:buFont typeface="Courier New" pitchFamily="49" charset="0"/>
              <a:buChar char="o"/>
            </a:pPr>
            <a:r>
              <a:rPr lang="en-US" sz="2400" dirty="0" smtClean="0"/>
              <a:t>Women </a:t>
            </a:r>
            <a:r>
              <a:rPr lang="en-US" sz="2400" dirty="0"/>
              <a:t>should be offered an epidural before oxytocin is </a:t>
            </a:r>
            <a:r>
              <a:rPr lang="en-US" sz="2400" dirty="0" smtClean="0"/>
              <a:t>started, along </a:t>
            </a:r>
            <a:r>
              <a:rPr lang="en-US" sz="2400" dirty="0"/>
              <a:t>with ongoing hydration and emotional support</a:t>
            </a:r>
            <a:r>
              <a:rPr lang="en-US" sz="2400" dirty="0" smtClean="0"/>
              <a:t>.</a:t>
            </a:r>
          </a:p>
          <a:p>
            <a:pPr algn="l" rtl="0">
              <a:buFont typeface="Courier New" pitchFamily="49" charset="0"/>
              <a:buChar char="o"/>
            </a:pPr>
            <a:endParaRPr lang="en-US" sz="2400" dirty="0" smtClean="0"/>
          </a:p>
          <a:p>
            <a:pPr algn="l" rtl="0">
              <a:buFont typeface="Courier New" pitchFamily="49" charset="0"/>
              <a:buChar char="o"/>
            </a:pPr>
            <a:r>
              <a:rPr lang="en-US" sz="2400" dirty="0" smtClean="0"/>
              <a:t>If </a:t>
            </a:r>
            <a:r>
              <a:rPr lang="en-US" sz="2400" dirty="0"/>
              <a:t>progress fails to occur despite 4–6 hours of augmentation with oxytocin, </a:t>
            </a:r>
            <a:r>
              <a:rPr lang="en-US" sz="2400" dirty="0" smtClean="0"/>
              <a:t>a caesarean </a:t>
            </a:r>
            <a:r>
              <a:rPr lang="en-US" sz="2400" dirty="0"/>
              <a:t>section will usually be recommended.</a:t>
            </a:r>
            <a:endParaRPr lang="ar-IQ" sz="2400" dirty="0"/>
          </a:p>
        </p:txBody>
      </p:sp>
      <p:sp>
        <p:nvSpPr>
          <p:cNvPr id="5" name="Title 1"/>
          <p:cNvSpPr>
            <a:spLocks noGrp="1"/>
          </p:cNvSpPr>
          <p:nvPr>
            <p:ph type="title"/>
          </p:nvPr>
        </p:nvSpPr>
        <p:spPr>
          <a:xfrm>
            <a:off x="107504" y="548680"/>
            <a:ext cx="5040560" cy="936104"/>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rtl="0"/>
            <a:r>
              <a:rPr lang="en-US" sz="2000" b="1" dirty="0"/>
              <a:t>Dysfunctional uterine activity </a:t>
            </a:r>
            <a:r>
              <a:rPr lang="en-US" sz="2000" b="1" dirty="0" smtClean="0"/>
              <a:t>(‘</a:t>
            </a:r>
            <a:r>
              <a:rPr lang="en-US" sz="2000" b="1" dirty="0"/>
              <a:t>powers’)</a:t>
            </a:r>
            <a:endParaRPr lang="ar-IQ" sz="2000" b="1" dirty="0"/>
          </a:p>
        </p:txBody>
      </p:sp>
    </p:spTree>
    <p:extLst>
      <p:ext uri="{BB962C8B-B14F-4D97-AF65-F5344CB8AC3E}">
        <p14:creationId xmlns:p14="http://schemas.microsoft.com/office/powerpoint/2010/main" val="2265752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4474840" cy="864096"/>
          </a:xfrm>
          <a:solidFill>
            <a:schemeClr val="accent2">
              <a:lumMod val="20000"/>
              <a:lumOff val="80000"/>
            </a:schemeClr>
          </a:solidFill>
          <a:ln>
            <a:solidFill>
              <a:schemeClr val="accent2">
                <a:lumMod val="60000"/>
                <a:lumOff val="40000"/>
              </a:schemeClr>
            </a:solid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rtl="0"/>
            <a:r>
              <a:rPr lang="en-US" sz="2400" dirty="0"/>
              <a:t>  S</a:t>
            </a:r>
            <a:r>
              <a:rPr lang="en-US" sz="2400" dirty="0" smtClean="0"/>
              <a:t>tages of labour </a:t>
            </a:r>
            <a:endParaRPr lang="ar-IQ" sz="2400" dirty="0"/>
          </a:p>
        </p:txBody>
      </p:sp>
      <p:sp>
        <p:nvSpPr>
          <p:cNvPr id="3" name="Content Placeholder 2"/>
          <p:cNvSpPr>
            <a:spLocks noGrp="1"/>
          </p:cNvSpPr>
          <p:nvPr>
            <p:ph idx="1"/>
          </p:nvPr>
        </p:nvSpPr>
        <p:spPr>
          <a:xfrm>
            <a:off x="107504" y="1484784"/>
            <a:ext cx="8928992" cy="5256584"/>
          </a:xfrm>
          <a:solidFill>
            <a:schemeClr val="accent2">
              <a:lumMod val="20000"/>
              <a:lumOff val="80000"/>
            </a:schemeClr>
          </a:solidFill>
          <a:ln>
            <a:solidFill>
              <a:schemeClr val="accent2">
                <a:lumMod val="60000"/>
                <a:lumOff val="40000"/>
              </a:schemeClr>
            </a:solid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109728" indent="0" algn="l" rtl="0">
              <a:buNone/>
            </a:pPr>
            <a:endParaRPr lang="en-US" sz="1800" dirty="0" smtClean="0">
              <a:latin typeface="Calibri" pitchFamily="34" charset="0"/>
              <a:cs typeface="Calibri" pitchFamily="34" charset="0"/>
            </a:endParaRPr>
          </a:p>
          <a:p>
            <a:pPr marL="109728" indent="0" algn="l" rtl="0">
              <a:buNone/>
            </a:pPr>
            <a:endParaRPr lang="en-US" sz="1800" dirty="0">
              <a:latin typeface="Calibri" pitchFamily="34" charset="0"/>
              <a:cs typeface="Calibri" pitchFamily="34" charset="0"/>
            </a:endParaRPr>
          </a:p>
          <a:p>
            <a:pPr marL="109728" indent="0" algn="l" rtl="0">
              <a:buNone/>
            </a:pPr>
            <a:endParaRPr lang="en-US" sz="1800" dirty="0" smtClean="0">
              <a:latin typeface="Calibri" pitchFamily="34" charset="0"/>
              <a:cs typeface="Calibri" pitchFamily="34" charset="0"/>
            </a:endParaRPr>
          </a:p>
          <a:p>
            <a:pPr marL="109728" indent="0" algn="l" rtl="0">
              <a:buNone/>
            </a:pPr>
            <a:endParaRPr lang="en-US" sz="1800" dirty="0" smtClean="0">
              <a:latin typeface="Calibri" pitchFamily="34" charset="0"/>
              <a:cs typeface="Calibri"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424936" cy="2376264"/>
          </a:xfrm>
          <a:prstGeom prst="rect">
            <a:avLst/>
          </a:prstGeom>
          <a:noFill/>
          <a:ln w="9525">
            <a:solidFill>
              <a:schemeClr val="accent2">
                <a:lumMod val="60000"/>
                <a:lumOff val="40000"/>
              </a:schemeClr>
            </a:solidFill>
            <a:miter lim="800000"/>
            <a:headEnd/>
            <a:tailEnd/>
          </a:ln>
          <a:effectLst>
            <a:glow rad="101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221088"/>
            <a:ext cx="8424936" cy="2376264"/>
          </a:xfrm>
          <a:prstGeom prst="rect">
            <a:avLst/>
          </a:prstGeom>
          <a:noFill/>
          <a:ln w="9525">
            <a:solidFill>
              <a:schemeClr val="accent2">
                <a:lumMod val="60000"/>
                <a:lumOff val="40000"/>
              </a:schemeClr>
            </a:solidFill>
            <a:miter lim="800000"/>
            <a:headEnd/>
            <a:tailEnd/>
          </a:ln>
          <a:effectLst>
            <a:glow rad="101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915754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84576" cy="1066800"/>
          </a:xfrm>
          <a:solidFill>
            <a:schemeClr val="accent2">
              <a:lumMod val="20000"/>
              <a:lumOff val="80000"/>
            </a:schemeClr>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rtl="0"/>
            <a:r>
              <a:rPr lang="en-US" sz="2000" b="1" dirty="0"/>
              <a:t>Poor progress in the second stage of labour</a:t>
            </a:r>
            <a:endParaRPr lang="ar-IQ" sz="2000" b="1" dirty="0"/>
          </a:p>
        </p:txBody>
      </p:sp>
      <p:sp>
        <p:nvSpPr>
          <p:cNvPr id="3" name="Content Placeholder 2"/>
          <p:cNvSpPr>
            <a:spLocks noGrp="1"/>
          </p:cNvSpPr>
          <p:nvPr>
            <p:ph idx="1"/>
          </p:nvPr>
        </p:nvSpPr>
        <p:spPr>
          <a:xfrm>
            <a:off x="179512" y="1772816"/>
            <a:ext cx="8712968" cy="4968552"/>
          </a:xfrm>
          <a:solidFill>
            <a:schemeClr val="accent2">
              <a:lumMod val="20000"/>
              <a:lumOff val="80000"/>
            </a:schemeClr>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a:bodyPr>
          <a:lstStyle/>
          <a:p>
            <a:pPr algn="l" rtl="0">
              <a:buFont typeface="Courier New" pitchFamily="49" charset="0"/>
              <a:buChar char="o"/>
            </a:pPr>
            <a:endParaRPr lang="en-US" sz="2400" dirty="0" smtClean="0"/>
          </a:p>
          <a:p>
            <a:pPr algn="l" rtl="0">
              <a:buFont typeface="Courier New" pitchFamily="49" charset="0"/>
              <a:buChar char="o"/>
            </a:pPr>
            <a:r>
              <a:rPr lang="en-US" sz="2400" dirty="0" smtClean="0"/>
              <a:t>Birth </a:t>
            </a:r>
            <a:r>
              <a:rPr lang="en-US" sz="2400" dirty="0"/>
              <a:t>of the baby is expected to take place within 3 hours of the start of the </a:t>
            </a:r>
            <a:r>
              <a:rPr lang="en-US" sz="2400" dirty="0" smtClean="0"/>
              <a:t>active second </a:t>
            </a:r>
            <a:r>
              <a:rPr lang="en-US" sz="2400" dirty="0"/>
              <a:t>stage (pushing) in nulliparous women and 2 hours in parous women. </a:t>
            </a:r>
            <a:endParaRPr lang="en-US" sz="2400" dirty="0" smtClean="0"/>
          </a:p>
          <a:p>
            <a:pPr algn="l" rtl="0">
              <a:buFont typeface="Courier New" pitchFamily="49" charset="0"/>
              <a:buChar char="o"/>
            </a:pPr>
            <a:endParaRPr lang="en-US" sz="2400" dirty="0" smtClean="0"/>
          </a:p>
          <a:p>
            <a:pPr algn="l" rtl="0">
              <a:buFont typeface="Courier New" pitchFamily="49" charset="0"/>
              <a:buChar char="o"/>
            </a:pPr>
            <a:r>
              <a:rPr lang="en-US" sz="2400" dirty="0" smtClean="0"/>
              <a:t>Delay is </a:t>
            </a:r>
            <a:r>
              <a:rPr lang="en-US" sz="2400" dirty="0"/>
              <a:t>diagnosed if delivery is not imminent after 2 hours of pushing in a </a:t>
            </a:r>
            <a:r>
              <a:rPr lang="en-US" sz="2400" dirty="0" smtClean="0"/>
              <a:t>nulliparous labour </a:t>
            </a:r>
            <a:r>
              <a:rPr lang="en-US" sz="2400" dirty="0"/>
              <a:t>and 1 hour for a parous woman. </a:t>
            </a:r>
            <a:endParaRPr lang="en-US" sz="2400" dirty="0" smtClean="0"/>
          </a:p>
          <a:p>
            <a:pPr algn="l" rtl="0">
              <a:buFont typeface="Courier New" pitchFamily="49" charset="0"/>
              <a:buChar char="o"/>
            </a:pPr>
            <a:endParaRPr lang="en-US" sz="2400" dirty="0" smtClean="0"/>
          </a:p>
          <a:p>
            <a:pPr algn="l" rtl="0">
              <a:buFont typeface="Courier New" pitchFamily="49" charset="0"/>
              <a:buChar char="o"/>
            </a:pPr>
            <a:r>
              <a:rPr lang="en-US" sz="2400" dirty="0" smtClean="0"/>
              <a:t>The </a:t>
            </a:r>
            <a:r>
              <a:rPr lang="en-US" sz="2400" dirty="0"/>
              <a:t>causes of second stage delay </a:t>
            </a:r>
            <a:r>
              <a:rPr lang="en-US" sz="2400" dirty="0" smtClean="0"/>
              <a:t>can again </a:t>
            </a:r>
            <a:r>
              <a:rPr lang="en-US" sz="2400" dirty="0"/>
              <a:t>be classified as abnormalities of the </a:t>
            </a:r>
            <a:endParaRPr lang="en-US" sz="2400" dirty="0" smtClean="0"/>
          </a:p>
          <a:p>
            <a:pPr algn="l" rtl="0">
              <a:buFont typeface="Wingdings" pitchFamily="2" charset="2"/>
              <a:buChar char="ü"/>
            </a:pPr>
            <a:r>
              <a:rPr lang="en-US" sz="2400" dirty="0" smtClean="0"/>
              <a:t>Powers</a:t>
            </a:r>
          </a:p>
          <a:p>
            <a:pPr algn="l" rtl="0">
              <a:buFont typeface="Wingdings" pitchFamily="2" charset="2"/>
              <a:buChar char="ü"/>
            </a:pPr>
            <a:r>
              <a:rPr lang="en-US" sz="2400" dirty="0" smtClean="0"/>
              <a:t>passages </a:t>
            </a:r>
          </a:p>
          <a:p>
            <a:pPr algn="l" rtl="0">
              <a:buFont typeface="Wingdings" pitchFamily="2" charset="2"/>
              <a:buChar char="ü"/>
            </a:pPr>
            <a:r>
              <a:rPr lang="en-US" sz="2400" dirty="0" smtClean="0"/>
              <a:t>passenger</a:t>
            </a:r>
            <a:r>
              <a:rPr lang="en-US" sz="2400" dirty="0"/>
              <a:t>.</a:t>
            </a:r>
            <a:endParaRPr lang="ar-IQ" sz="2400" dirty="0"/>
          </a:p>
        </p:txBody>
      </p:sp>
    </p:spTree>
    <p:extLst>
      <p:ext uri="{BB962C8B-B14F-4D97-AF65-F5344CB8AC3E}">
        <p14:creationId xmlns:p14="http://schemas.microsoft.com/office/powerpoint/2010/main" val="40276307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12568" cy="1066800"/>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rtl="0"/>
            <a:r>
              <a:rPr lang="en-US" sz="2400" b="1" dirty="0" smtClean="0"/>
              <a:t>Causes of poor progress in 2</a:t>
            </a:r>
            <a:r>
              <a:rPr lang="en-US" sz="2400" b="1" baseline="30000" dirty="0" smtClean="0"/>
              <a:t>nd</a:t>
            </a:r>
            <a:r>
              <a:rPr lang="en-US" sz="2400" b="1" dirty="0" smtClean="0"/>
              <a:t> stage of labour </a:t>
            </a:r>
            <a:endParaRPr lang="ar-IQ" sz="2400" b="1" dirty="0"/>
          </a:p>
        </p:txBody>
      </p:sp>
      <p:sp>
        <p:nvSpPr>
          <p:cNvPr id="3" name="Content Placeholder 2"/>
          <p:cNvSpPr>
            <a:spLocks noGrp="1"/>
          </p:cNvSpPr>
          <p:nvPr>
            <p:ph idx="1"/>
          </p:nvPr>
        </p:nvSpPr>
        <p:spPr>
          <a:xfrm>
            <a:off x="107504" y="1700808"/>
            <a:ext cx="8928992" cy="5040560"/>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algn="l" rtl="0">
              <a:buFont typeface="Courier New" pitchFamily="49" charset="0"/>
              <a:buChar char="o"/>
            </a:pPr>
            <a:endParaRPr lang="en-US" sz="2000" dirty="0" smtClean="0"/>
          </a:p>
          <a:p>
            <a:pPr marL="566928" indent="-457200" algn="l" rtl="0">
              <a:buFont typeface="+mj-lt"/>
              <a:buAutoNum type="arabicPeriod"/>
            </a:pPr>
            <a:r>
              <a:rPr lang="en-US" sz="2000" b="1" u="sng" dirty="0" smtClean="0"/>
              <a:t>Power </a:t>
            </a:r>
            <a:r>
              <a:rPr lang="en-US" sz="2000" dirty="0" smtClean="0"/>
              <a:t>: Secondary </a:t>
            </a:r>
            <a:r>
              <a:rPr lang="en-US" sz="2000" dirty="0"/>
              <a:t>dysfunctional uterine activity (‘powers’) is a common </a:t>
            </a:r>
            <a:r>
              <a:rPr lang="en-US" sz="2000" dirty="0" smtClean="0"/>
              <a:t>cause of </a:t>
            </a:r>
            <a:r>
              <a:rPr lang="en-US" sz="2000" dirty="0"/>
              <a:t>second stage delay, and may be exacerbated by epidural analgesia</a:t>
            </a:r>
            <a:r>
              <a:rPr lang="en-US" sz="2000" dirty="0" smtClean="0"/>
              <a:t>.</a:t>
            </a:r>
          </a:p>
          <a:p>
            <a:pPr marL="566928" indent="-457200" algn="l" rtl="0">
              <a:buFont typeface="+mj-lt"/>
              <a:buAutoNum type="arabicPeriod"/>
            </a:pPr>
            <a:endParaRPr lang="en-US" sz="2000" dirty="0"/>
          </a:p>
          <a:p>
            <a:pPr marL="566928" indent="-457200" algn="l" rtl="0">
              <a:buFont typeface="+mj-lt"/>
              <a:buAutoNum type="arabicPeriod"/>
            </a:pPr>
            <a:r>
              <a:rPr lang="en-US" sz="2000" b="1" u="sng" dirty="0" smtClean="0"/>
              <a:t>Passages:</a:t>
            </a:r>
            <a:r>
              <a:rPr lang="en-US" sz="2000" dirty="0" smtClean="0"/>
              <a:t> Delay </a:t>
            </a:r>
            <a:r>
              <a:rPr lang="en-US" sz="2000" dirty="0"/>
              <a:t>in the second stage can occur because of a narrow mid pelvis (android pelvis), which prevents internal rotation of the fetal head (‘passages’). This may result in arrest of descent of the fetal head at the level of the ischial spines in the transverse position(deep transverse arrest ). </a:t>
            </a:r>
            <a:r>
              <a:rPr lang="en-US" sz="2000" dirty="0" smtClean="0"/>
              <a:t> It </a:t>
            </a:r>
            <a:r>
              <a:rPr lang="en-US" sz="2000" dirty="0"/>
              <a:t>may also occur due to a resistant perineum, particularly in a nulliparous </a:t>
            </a:r>
            <a:r>
              <a:rPr lang="en-US" sz="2000" dirty="0" smtClean="0"/>
              <a:t>woman.</a:t>
            </a:r>
          </a:p>
          <a:p>
            <a:pPr marL="566928" indent="-457200" algn="l" rtl="0">
              <a:buFont typeface="+mj-lt"/>
              <a:buAutoNum type="arabicPeriod"/>
            </a:pPr>
            <a:endParaRPr lang="en-US" sz="2000" dirty="0"/>
          </a:p>
          <a:p>
            <a:pPr marL="566928" indent="-457200" algn="l" rtl="0">
              <a:buFont typeface="+mj-lt"/>
              <a:buAutoNum type="arabicPeriod"/>
            </a:pPr>
            <a:r>
              <a:rPr lang="en-US" sz="2000" b="1" u="sng" dirty="0" smtClean="0"/>
              <a:t>Passenger : </a:t>
            </a:r>
            <a:r>
              <a:rPr lang="en-US" sz="2000" dirty="0" smtClean="0"/>
              <a:t>Delay </a:t>
            </a:r>
            <a:r>
              <a:rPr lang="en-US" sz="2000" dirty="0"/>
              <a:t>can also occur because of a persistent OP position of the fetal head (‘passenger’). In this situation, the head will either have to undergo a long rotation to OA or be delivered in the OP position (i.e. face to pubes</a:t>
            </a:r>
            <a:r>
              <a:rPr lang="en-US" sz="2000" dirty="0" smtClean="0"/>
              <a:t>). </a:t>
            </a:r>
          </a:p>
          <a:p>
            <a:pPr algn="l" rtl="0">
              <a:buFont typeface="Courier New" pitchFamily="49" charset="0"/>
              <a:buChar char="o"/>
            </a:pPr>
            <a:endParaRPr lang="en-US" sz="2000" dirty="0" smtClean="0"/>
          </a:p>
          <a:p>
            <a:pPr algn="l" rtl="0"/>
            <a:endParaRPr lang="ar-IQ" sz="2000" dirty="0"/>
          </a:p>
        </p:txBody>
      </p:sp>
    </p:spTree>
    <p:extLst>
      <p:ext uri="{BB962C8B-B14F-4D97-AF65-F5344CB8AC3E}">
        <p14:creationId xmlns:p14="http://schemas.microsoft.com/office/powerpoint/2010/main" val="2595969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22912" cy="936104"/>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rtl="0"/>
            <a:r>
              <a:rPr lang="en-US" sz="1800" b="1" dirty="0"/>
              <a:t> </a:t>
            </a:r>
            <a:r>
              <a:rPr lang="en-US" sz="2400" b="1" dirty="0" smtClean="0"/>
              <a:t>Management</a:t>
            </a:r>
            <a:endParaRPr lang="ar-IQ" sz="2400" b="1" dirty="0"/>
          </a:p>
        </p:txBody>
      </p:sp>
      <p:sp>
        <p:nvSpPr>
          <p:cNvPr id="3" name="Content Placeholder 2"/>
          <p:cNvSpPr>
            <a:spLocks noGrp="1"/>
          </p:cNvSpPr>
          <p:nvPr>
            <p:ph idx="1"/>
          </p:nvPr>
        </p:nvSpPr>
        <p:spPr>
          <a:xfrm>
            <a:off x="179512" y="1628800"/>
            <a:ext cx="8712968" cy="5040560"/>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20000"/>
          </a:bodyPr>
          <a:lstStyle/>
          <a:p>
            <a:pPr marL="624078" indent="-514350" algn="l" rtl="0">
              <a:buFont typeface="+mj-lt"/>
              <a:buAutoNum type="arabicPeriod"/>
            </a:pPr>
            <a:endParaRPr lang="en-US" dirty="0" smtClean="0"/>
          </a:p>
          <a:p>
            <a:pPr marL="624078" indent="-514350" algn="l" rtl="0">
              <a:buFont typeface="+mj-lt"/>
              <a:buAutoNum type="arabicPeriod"/>
            </a:pPr>
            <a:r>
              <a:rPr lang="en-US" dirty="0" smtClean="0"/>
              <a:t>Continued </a:t>
            </a:r>
            <a:r>
              <a:rPr lang="en-US" dirty="0"/>
              <a:t>pushing with </a:t>
            </a:r>
            <a:r>
              <a:rPr lang="en-US" dirty="0" smtClean="0"/>
              <a:t>encouragement.</a:t>
            </a:r>
          </a:p>
          <a:p>
            <a:pPr marL="624078" indent="-514350" algn="l" rtl="0">
              <a:buFont typeface="+mj-lt"/>
              <a:buAutoNum type="arabicPeriod"/>
            </a:pPr>
            <a:endParaRPr lang="en-US" dirty="0" smtClean="0"/>
          </a:p>
          <a:p>
            <a:pPr marL="624078" indent="-514350" algn="l" rtl="0">
              <a:buFont typeface="+mj-lt"/>
              <a:buAutoNum type="arabicPeriod"/>
            </a:pPr>
            <a:r>
              <a:rPr lang="en-US" dirty="0" smtClean="0"/>
              <a:t>Regular </a:t>
            </a:r>
            <a:r>
              <a:rPr lang="en-US" dirty="0"/>
              <a:t>reviews of progress and fetal </a:t>
            </a:r>
            <a:r>
              <a:rPr lang="en-US" dirty="0" smtClean="0"/>
              <a:t>wellbeing.</a:t>
            </a:r>
          </a:p>
          <a:p>
            <a:pPr marL="624078" indent="-514350" algn="l" rtl="0">
              <a:buFont typeface="+mj-lt"/>
              <a:buAutoNum type="arabicPeriod"/>
            </a:pPr>
            <a:endParaRPr lang="en-US" dirty="0" smtClean="0"/>
          </a:p>
          <a:p>
            <a:pPr marL="624078" indent="-514350" algn="l" rtl="0">
              <a:buFont typeface="+mj-lt"/>
              <a:buAutoNum type="arabicPeriod"/>
            </a:pPr>
            <a:r>
              <a:rPr lang="en-US" dirty="0" smtClean="0"/>
              <a:t>Oxytocin </a:t>
            </a:r>
            <a:r>
              <a:rPr lang="en-US" dirty="0"/>
              <a:t>to augment </a:t>
            </a:r>
            <a:r>
              <a:rPr lang="en-US" dirty="0" smtClean="0"/>
              <a:t>contractions.</a:t>
            </a:r>
          </a:p>
          <a:p>
            <a:pPr marL="624078" indent="-514350" algn="l" rtl="0">
              <a:buFont typeface="+mj-lt"/>
              <a:buAutoNum type="arabicPeriod"/>
            </a:pPr>
            <a:endParaRPr lang="en-US" dirty="0" smtClean="0"/>
          </a:p>
          <a:p>
            <a:pPr marL="624078" indent="-514350" algn="l" rtl="0">
              <a:buFont typeface="+mj-lt"/>
              <a:buAutoNum type="arabicPeriod"/>
            </a:pPr>
            <a:r>
              <a:rPr lang="en-US" dirty="0" smtClean="0"/>
              <a:t>Episiotomy </a:t>
            </a:r>
            <a:r>
              <a:rPr lang="en-US" dirty="0"/>
              <a:t>for a resistant </a:t>
            </a:r>
            <a:r>
              <a:rPr lang="en-US" dirty="0" smtClean="0"/>
              <a:t>perineum.</a:t>
            </a:r>
          </a:p>
          <a:p>
            <a:pPr marL="624078" indent="-514350" algn="l" rtl="0">
              <a:buFont typeface="+mj-lt"/>
              <a:buAutoNum type="arabicPeriod"/>
            </a:pPr>
            <a:endParaRPr lang="en-US" dirty="0" smtClean="0"/>
          </a:p>
          <a:p>
            <a:pPr marL="624078" indent="-514350" algn="l" rtl="0">
              <a:buFont typeface="+mj-lt"/>
              <a:buAutoNum type="arabicPeriod"/>
            </a:pPr>
            <a:r>
              <a:rPr lang="en-US" dirty="0" smtClean="0"/>
              <a:t>Instrumental </a:t>
            </a:r>
            <a:r>
              <a:rPr lang="en-US" dirty="0"/>
              <a:t>vaginal birth (forceps or ventouse/vacuum</a:t>
            </a:r>
            <a:r>
              <a:rPr lang="en-US" dirty="0" smtClean="0"/>
              <a:t>).</a:t>
            </a:r>
          </a:p>
          <a:p>
            <a:pPr marL="624078" indent="-514350" algn="l" rtl="0">
              <a:buFont typeface="+mj-lt"/>
              <a:buAutoNum type="arabicPeriod"/>
            </a:pPr>
            <a:endParaRPr lang="en-US" dirty="0" smtClean="0"/>
          </a:p>
          <a:p>
            <a:pPr marL="624078" indent="-514350" algn="l" rtl="0">
              <a:buFont typeface="+mj-lt"/>
              <a:buAutoNum type="arabicPeriod"/>
            </a:pPr>
            <a:r>
              <a:rPr lang="en-US" dirty="0" smtClean="0"/>
              <a:t>Caesarean </a:t>
            </a:r>
            <a:r>
              <a:rPr lang="en-US" dirty="0"/>
              <a:t>section.</a:t>
            </a:r>
            <a:endParaRPr lang="ar-IQ" dirty="0"/>
          </a:p>
        </p:txBody>
      </p:sp>
    </p:spTree>
    <p:extLst>
      <p:ext uri="{BB962C8B-B14F-4D97-AF65-F5344CB8AC3E}">
        <p14:creationId xmlns:p14="http://schemas.microsoft.com/office/powerpoint/2010/main" val="32616914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50904" cy="1008112"/>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rtl="0"/>
            <a:r>
              <a:rPr lang="en-US" sz="2000" b="1" dirty="0">
                <a:solidFill>
                  <a:schemeClr val="tx1"/>
                </a:solidFill>
                <a:latin typeface="LiberationSerif-Bold"/>
              </a:rPr>
              <a:t>Cephalopelvic disproportion </a:t>
            </a:r>
            <a:r>
              <a:rPr lang="en-US" sz="2000" b="1" dirty="0" smtClean="0">
                <a:solidFill>
                  <a:schemeClr val="tx1"/>
                </a:solidFill>
                <a:latin typeface="LiberationSerif-Bold"/>
              </a:rPr>
              <a:t>         </a:t>
            </a:r>
            <a:r>
              <a:rPr lang="en-US" sz="1800" b="1" dirty="0" smtClean="0">
                <a:solidFill>
                  <a:schemeClr val="tx1"/>
                </a:solidFill>
                <a:latin typeface="LiberationSerif-Bold"/>
              </a:rPr>
              <a:t>(‘</a:t>
            </a:r>
            <a:r>
              <a:rPr lang="en-US" sz="1800" b="1" dirty="0">
                <a:solidFill>
                  <a:schemeClr val="tx1"/>
                </a:solidFill>
                <a:latin typeface="LiberationSerif-Bold"/>
              </a:rPr>
              <a:t>passages’ </a:t>
            </a:r>
            <a:r>
              <a:rPr lang="en-US" sz="1800" b="1" dirty="0" smtClean="0">
                <a:solidFill>
                  <a:schemeClr val="tx1"/>
                </a:solidFill>
                <a:latin typeface="LiberationSerif-Bold"/>
              </a:rPr>
              <a:t>&amp; ‘passenger</a:t>
            </a:r>
            <a:r>
              <a:rPr lang="en-US" sz="1800" b="1" dirty="0">
                <a:solidFill>
                  <a:schemeClr val="tx1"/>
                </a:solidFill>
                <a:latin typeface="LiberationSerif-Bold"/>
              </a:rPr>
              <a:t>’)</a:t>
            </a:r>
            <a:endParaRPr lang="ar-IQ" sz="1800" dirty="0">
              <a:solidFill>
                <a:schemeClr val="tx1"/>
              </a:solidFill>
            </a:endParaRPr>
          </a:p>
        </p:txBody>
      </p:sp>
      <p:sp>
        <p:nvSpPr>
          <p:cNvPr id="3" name="Content Placeholder 2"/>
          <p:cNvSpPr>
            <a:spLocks noGrp="1"/>
          </p:cNvSpPr>
          <p:nvPr>
            <p:ph idx="1"/>
          </p:nvPr>
        </p:nvSpPr>
        <p:spPr>
          <a:xfrm>
            <a:off x="107504" y="1772816"/>
            <a:ext cx="8856984" cy="4968552"/>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rtl="0">
              <a:buFont typeface="Courier New" pitchFamily="49" charset="0"/>
              <a:buChar char="o"/>
            </a:pPr>
            <a:endParaRPr lang="en-US" sz="1800" dirty="0" smtClean="0"/>
          </a:p>
          <a:p>
            <a:pPr algn="l" rtl="0">
              <a:buFont typeface="Courier New" pitchFamily="49" charset="0"/>
              <a:buChar char="o"/>
            </a:pPr>
            <a:r>
              <a:rPr lang="en-US" sz="1800" dirty="0" smtClean="0"/>
              <a:t>CPD </a:t>
            </a:r>
            <a:r>
              <a:rPr lang="en-US" sz="1800" dirty="0"/>
              <a:t>implies anatomical disproportion between the fetal head and </a:t>
            </a:r>
            <a:r>
              <a:rPr lang="en-US" sz="1800" dirty="0" smtClean="0"/>
              <a:t>maternal pelvis</a:t>
            </a:r>
            <a:r>
              <a:rPr lang="en-US" sz="1800" dirty="0"/>
              <a:t>. </a:t>
            </a:r>
            <a:endParaRPr lang="en-US" sz="1800" dirty="0" smtClean="0"/>
          </a:p>
          <a:p>
            <a:pPr algn="l" rtl="0">
              <a:buFont typeface="Courier New" pitchFamily="49" charset="0"/>
              <a:buChar char="o"/>
            </a:pPr>
            <a:endParaRPr lang="en-US" sz="1800" dirty="0" smtClean="0"/>
          </a:p>
          <a:p>
            <a:pPr algn="l" rtl="0">
              <a:buFont typeface="Courier New" pitchFamily="49" charset="0"/>
              <a:buChar char="o"/>
            </a:pPr>
            <a:r>
              <a:rPr lang="en-US" sz="1800" dirty="0" smtClean="0"/>
              <a:t>It </a:t>
            </a:r>
            <a:r>
              <a:rPr lang="en-US" sz="1800" dirty="0"/>
              <a:t>can be due to a large head, small pelvis or a combination of the </a:t>
            </a:r>
            <a:r>
              <a:rPr lang="en-US" sz="1800" dirty="0" smtClean="0"/>
              <a:t>two relative </a:t>
            </a:r>
            <a:r>
              <a:rPr lang="en-US" sz="1800" dirty="0"/>
              <a:t>to each </a:t>
            </a:r>
            <a:r>
              <a:rPr lang="en-US" sz="1800" dirty="0" smtClean="0"/>
              <a:t>other</a:t>
            </a:r>
            <a:r>
              <a:rPr lang="en-US" sz="1800" dirty="0"/>
              <a:t>:</a:t>
            </a:r>
            <a:endParaRPr lang="en-US" sz="1800" dirty="0" smtClean="0"/>
          </a:p>
          <a:p>
            <a:pPr algn="l" rtl="0">
              <a:buFont typeface="Wingdings" pitchFamily="2" charset="2"/>
              <a:buChar char="Ø"/>
            </a:pPr>
            <a:endParaRPr lang="en-US" sz="1800" dirty="0" smtClean="0"/>
          </a:p>
          <a:p>
            <a:pPr marL="109728" indent="0" algn="l" rtl="0">
              <a:buNone/>
            </a:pPr>
            <a:r>
              <a:rPr lang="en-US" sz="1800" dirty="0" smtClean="0"/>
              <a:t>1. Pelvic causes:</a:t>
            </a:r>
          </a:p>
          <a:p>
            <a:pPr algn="l" rtl="0">
              <a:buFont typeface="Arial" pitchFamily="34" charset="0"/>
              <a:buChar char="•"/>
            </a:pPr>
            <a:r>
              <a:rPr lang="en-US" sz="1800" dirty="0"/>
              <a:t>Small pelvis </a:t>
            </a:r>
            <a:r>
              <a:rPr lang="en-US" sz="1800" dirty="0" smtClean="0"/>
              <a:t>in women </a:t>
            </a:r>
            <a:r>
              <a:rPr lang="en-US" sz="1800" dirty="0"/>
              <a:t>of short stature (&lt;1.60 m</a:t>
            </a:r>
            <a:r>
              <a:rPr lang="en-US" sz="1800" dirty="0" smtClean="0"/>
              <a:t>) &amp; large baby</a:t>
            </a:r>
          </a:p>
          <a:p>
            <a:pPr algn="l" rtl="0">
              <a:buFont typeface="Arial" pitchFamily="34" charset="0"/>
              <a:buChar char="•"/>
            </a:pPr>
            <a:r>
              <a:rPr lang="en-US" sz="1800" dirty="0"/>
              <a:t>previous fracture </a:t>
            </a:r>
            <a:r>
              <a:rPr lang="en-US" sz="1800" dirty="0" smtClean="0"/>
              <a:t>of the pelvis</a:t>
            </a:r>
          </a:p>
          <a:p>
            <a:pPr algn="l" rtl="0">
              <a:buFont typeface="Arial" pitchFamily="34" charset="0"/>
              <a:buChar char="•"/>
            </a:pPr>
            <a:r>
              <a:rPr lang="en-US" sz="1800" dirty="0" smtClean="0"/>
              <a:t>Maternal  </a:t>
            </a:r>
            <a:r>
              <a:rPr lang="en-US" sz="1800" dirty="0"/>
              <a:t>metabolic bone </a:t>
            </a:r>
            <a:r>
              <a:rPr lang="en-US" sz="1800" dirty="0" smtClean="0"/>
              <a:t>disease</a:t>
            </a:r>
          </a:p>
          <a:p>
            <a:pPr marL="109728" indent="0" algn="l" rtl="0">
              <a:buNone/>
            </a:pPr>
            <a:endParaRPr lang="en-US" sz="1800" dirty="0" smtClean="0"/>
          </a:p>
          <a:p>
            <a:pPr marL="109728" indent="0" algn="l" rtl="0">
              <a:buNone/>
            </a:pPr>
            <a:r>
              <a:rPr lang="en-US" sz="1800" dirty="0" smtClean="0"/>
              <a:t>2. Fetal </a:t>
            </a:r>
            <a:r>
              <a:rPr lang="en-US" sz="1800" dirty="0"/>
              <a:t>causes of CPD: fetal anomaly </a:t>
            </a:r>
          </a:p>
          <a:p>
            <a:pPr algn="l" rtl="0">
              <a:buFont typeface="Arial" pitchFamily="34" charset="0"/>
              <a:buChar char="•"/>
            </a:pPr>
            <a:r>
              <a:rPr lang="en-US" sz="1800" dirty="0"/>
              <a:t>Obstructive hydrocephalus</a:t>
            </a:r>
          </a:p>
          <a:p>
            <a:pPr algn="l" rtl="0">
              <a:buFont typeface="Arial" pitchFamily="34" charset="0"/>
              <a:buChar char="•"/>
            </a:pPr>
            <a:r>
              <a:rPr lang="en-US" sz="1800" dirty="0"/>
              <a:t>Fetal thyroid &amp; neck tumours may cause extension at the fetal neck</a:t>
            </a:r>
          </a:p>
          <a:p>
            <a:pPr marL="109728" indent="0" algn="l" rtl="0">
              <a:buNone/>
            </a:pPr>
            <a:endParaRPr lang="en-US" sz="1800" dirty="0"/>
          </a:p>
          <a:p>
            <a:pPr marL="624078" indent="-514350" algn="l" rtl="0">
              <a:buFont typeface="+mj-lt"/>
              <a:buAutoNum type="arabicPeriod"/>
            </a:pPr>
            <a:endParaRPr lang="ar-IQ" sz="1800" dirty="0"/>
          </a:p>
        </p:txBody>
      </p:sp>
    </p:spTree>
    <p:extLst>
      <p:ext uri="{BB962C8B-B14F-4D97-AF65-F5344CB8AC3E}">
        <p14:creationId xmlns:p14="http://schemas.microsoft.com/office/powerpoint/2010/main" val="8705601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5040560" cy="936104"/>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rtl="0"/>
            <a:r>
              <a:rPr lang="en-US" sz="2400" dirty="0">
                <a:solidFill>
                  <a:schemeClr val="tx1"/>
                </a:solidFill>
              </a:rPr>
              <a:t>Relative CPD</a:t>
            </a:r>
            <a:r>
              <a:rPr lang="en-US" sz="2400" dirty="0"/>
              <a:t> </a:t>
            </a:r>
            <a:endParaRPr lang="ar-IQ" sz="2400" dirty="0"/>
          </a:p>
        </p:txBody>
      </p:sp>
      <p:sp>
        <p:nvSpPr>
          <p:cNvPr id="3" name="Content Placeholder 2"/>
          <p:cNvSpPr>
            <a:spLocks noGrp="1"/>
          </p:cNvSpPr>
          <p:nvPr>
            <p:ph idx="1"/>
          </p:nvPr>
        </p:nvSpPr>
        <p:spPr>
          <a:xfrm>
            <a:off x="179512" y="1700808"/>
            <a:ext cx="8784976" cy="5040560"/>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85000" lnSpcReduction="20000"/>
          </a:bodyPr>
          <a:lstStyle/>
          <a:p>
            <a:pPr algn="l" rtl="0">
              <a:buFont typeface="Courier New" pitchFamily="49" charset="0"/>
              <a:buChar char="o"/>
            </a:pPr>
            <a:endParaRPr lang="en-US" dirty="0" smtClean="0"/>
          </a:p>
          <a:p>
            <a:pPr algn="l" rtl="0">
              <a:buFont typeface="Courier New" pitchFamily="49" charset="0"/>
              <a:buChar char="o"/>
            </a:pPr>
            <a:r>
              <a:rPr lang="en-US" dirty="0" smtClean="0"/>
              <a:t>It is </a:t>
            </a:r>
            <a:r>
              <a:rPr lang="en-US" dirty="0"/>
              <a:t>more common </a:t>
            </a:r>
            <a:r>
              <a:rPr lang="en-US" dirty="0" smtClean="0"/>
              <a:t>and occurs </a:t>
            </a:r>
            <a:r>
              <a:rPr lang="en-US" dirty="0"/>
              <a:t>with malposition of the fetal head</a:t>
            </a:r>
            <a:r>
              <a:rPr lang="en-US" dirty="0" smtClean="0"/>
              <a:t>.</a:t>
            </a:r>
          </a:p>
          <a:p>
            <a:pPr algn="l" rtl="0">
              <a:buFont typeface="Courier New" pitchFamily="49" charset="0"/>
              <a:buChar char="o"/>
            </a:pPr>
            <a:endParaRPr lang="en-US" dirty="0" smtClean="0"/>
          </a:p>
          <a:p>
            <a:pPr algn="l" rtl="0">
              <a:buFont typeface="Courier New" pitchFamily="49" charset="0"/>
              <a:buChar char="o"/>
            </a:pPr>
            <a:r>
              <a:rPr lang="en-US" dirty="0" smtClean="0"/>
              <a:t> </a:t>
            </a:r>
            <a:r>
              <a:rPr lang="en-US" dirty="0"/>
              <a:t>The OP position is associated </a:t>
            </a:r>
            <a:r>
              <a:rPr lang="en-US" dirty="0" smtClean="0"/>
              <a:t>with deflexion </a:t>
            </a:r>
            <a:r>
              <a:rPr lang="en-US" dirty="0"/>
              <a:t>of the fetal head and presents a larger skull diameter to the </a:t>
            </a:r>
            <a:r>
              <a:rPr lang="en-US" dirty="0" smtClean="0"/>
              <a:t>maternal pelvis . </a:t>
            </a:r>
          </a:p>
          <a:p>
            <a:pPr algn="l" rtl="0">
              <a:buFont typeface="Courier New" pitchFamily="49" charset="0"/>
              <a:buChar char="o"/>
            </a:pPr>
            <a:endParaRPr lang="en-US" dirty="0" smtClean="0"/>
          </a:p>
          <a:p>
            <a:pPr algn="l" rtl="0">
              <a:buFont typeface="Courier New" pitchFamily="49" charset="0"/>
              <a:buChar char="o"/>
            </a:pPr>
            <a:r>
              <a:rPr lang="en-US" dirty="0" smtClean="0"/>
              <a:t>Oxytocin </a:t>
            </a:r>
            <a:r>
              <a:rPr lang="en-US" dirty="0"/>
              <a:t>can be given carefully to a </a:t>
            </a:r>
            <a:r>
              <a:rPr lang="en-US" dirty="0" smtClean="0"/>
              <a:t>primigravida with </a:t>
            </a:r>
            <a:r>
              <a:rPr lang="en-US" dirty="0"/>
              <a:t>mild to moderate CPD as long as the CTG is </a:t>
            </a:r>
            <a:r>
              <a:rPr lang="en-US" dirty="0" smtClean="0"/>
              <a:t>normal.</a:t>
            </a:r>
          </a:p>
          <a:p>
            <a:pPr algn="l" rtl="0">
              <a:buFont typeface="Courier New" pitchFamily="49" charset="0"/>
              <a:buChar char="o"/>
            </a:pPr>
            <a:endParaRPr lang="en-US" dirty="0" smtClean="0"/>
          </a:p>
          <a:p>
            <a:pPr algn="l" rtl="0">
              <a:buFont typeface="Courier New" pitchFamily="49" charset="0"/>
              <a:buChar char="o"/>
            </a:pPr>
            <a:r>
              <a:rPr lang="en-US" dirty="0" smtClean="0"/>
              <a:t>Relative disproportion may </a:t>
            </a:r>
            <a:r>
              <a:rPr lang="en-US" dirty="0"/>
              <a:t>be overcome if the malposition is corrected (i.e. rotation to a flexed </a:t>
            </a:r>
            <a:r>
              <a:rPr lang="en-US" dirty="0" smtClean="0"/>
              <a:t>OA position</a:t>
            </a:r>
            <a:r>
              <a:rPr lang="en-US" dirty="0"/>
              <a:t>). </a:t>
            </a:r>
            <a:endParaRPr lang="en-US" dirty="0" smtClean="0"/>
          </a:p>
          <a:p>
            <a:pPr algn="l" rtl="0">
              <a:buFont typeface="Courier New" pitchFamily="49" charset="0"/>
              <a:buChar char="o"/>
            </a:pPr>
            <a:endParaRPr lang="en-US" dirty="0" smtClean="0"/>
          </a:p>
          <a:p>
            <a:pPr algn="l" rtl="0">
              <a:buFont typeface="Courier New" pitchFamily="49" charset="0"/>
              <a:buChar char="o"/>
            </a:pPr>
            <a:r>
              <a:rPr lang="en-US" dirty="0" smtClean="0"/>
              <a:t>Oxytocin </a:t>
            </a:r>
            <a:r>
              <a:rPr lang="en-US" dirty="0"/>
              <a:t>must never be used in a multiparous woman where CPD </a:t>
            </a:r>
            <a:r>
              <a:rPr lang="en-US" dirty="0" smtClean="0"/>
              <a:t>is suspected</a:t>
            </a:r>
            <a:r>
              <a:rPr lang="en-US" dirty="0"/>
              <a:t>.</a:t>
            </a:r>
            <a:endParaRPr lang="ar-IQ" dirty="0"/>
          </a:p>
        </p:txBody>
      </p:sp>
    </p:spTree>
    <p:extLst>
      <p:ext uri="{BB962C8B-B14F-4D97-AF65-F5344CB8AC3E}">
        <p14:creationId xmlns:p14="http://schemas.microsoft.com/office/powerpoint/2010/main" val="7983647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256584" cy="1066800"/>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rtl="0"/>
            <a:r>
              <a:rPr lang="en-US" sz="2400" b="1" dirty="0"/>
              <a:t>Findings suggestive of CPD</a:t>
            </a:r>
            <a:endParaRPr lang="ar-IQ" sz="2400" b="1" dirty="0"/>
          </a:p>
        </p:txBody>
      </p:sp>
      <p:sp>
        <p:nvSpPr>
          <p:cNvPr id="3" name="Content Placeholder 2"/>
          <p:cNvSpPr>
            <a:spLocks noGrp="1"/>
          </p:cNvSpPr>
          <p:nvPr>
            <p:ph idx="1"/>
          </p:nvPr>
        </p:nvSpPr>
        <p:spPr>
          <a:xfrm>
            <a:off x="179512" y="1772816"/>
            <a:ext cx="8784976" cy="4968552"/>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624078" indent="-514350" algn="l" rtl="0">
              <a:buAutoNum type="arabicPeriod"/>
            </a:pPr>
            <a:endParaRPr lang="en-US" sz="2400" dirty="0" smtClean="0"/>
          </a:p>
          <a:p>
            <a:pPr marL="624078" indent="-514350" algn="l" rtl="0">
              <a:buAutoNum type="arabicPeriod"/>
            </a:pPr>
            <a:r>
              <a:rPr lang="en-US" sz="2400" dirty="0" smtClean="0"/>
              <a:t>Fetal </a:t>
            </a:r>
            <a:r>
              <a:rPr lang="en-US" sz="2400" dirty="0"/>
              <a:t>head is not </a:t>
            </a:r>
            <a:r>
              <a:rPr lang="en-US" sz="2400" dirty="0" smtClean="0"/>
              <a:t>engaged.</a:t>
            </a:r>
          </a:p>
          <a:p>
            <a:pPr marL="624078" indent="-514350" algn="l" rtl="0">
              <a:buAutoNum type="arabicPeriod"/>
            </a:pPr>
            <a:endParaRPr lang="en-US" sz="2400" dirty="0" smtClean="0"/>
          </a:p>
          <a:p>
            <a:pPr marL="624078" indent="-514350" algn="l" rtl="0">
              <a:buAutoNum type="arabicPeriod"/>
            </a:pPr>
            <a:r>
              <a:rPr lang="en-US" sz="2400" dirty="0" smtClean="0"/>
              <a:t>Progress </a:t>
            </a:r>
            <a:r>
              <a:rPr lang="en-US" sz="2400" dirty="0"/>
              <a:t>is slow or arrests despite efficient uterine </a:t>
            </a:r>
            <a:r>
              <a:rPr lang="en-US" sz="2400" dirty="0" smtClean="0"/>
              <a:t>contractions.</a:t>
            </a:r>
          </a:p>
          <a:p>
            <a:pPr marL="624078" indent="-514350" algn="l" rtl="0">
              <a:buAutoNum type="arabicPeriod"/>
            </a:pPr>
            <a:endParaRPr lang="en-US" sz="2400" dirty="0" smtClean="0"/>
          </a:p>
          <a:p>
            <a:pPr marL="624078" indent="-514350" algn="l" rtl="0">
              <a:buAutoNum type="arabicPeriod"/>
            </a:pPr>
            <a:r>
              <a:rPr lang="en-US" sz="2400" dirty="0" smtClean="0"/>
              <a:t>Vaginal </a:t>
            </a:r>
            <a:r>
              <a:rPr lang="en-US" sz="2400" dirty="0"/>
              <a:t>examination shows severe moulding and caput </a:t>
            </a:r>
            <a:r>
              <a:rPr lang="en-US" sz="2400" dirty="0" smtClean="0"/>
              <a:t>formation.</a:t>
            </a:r>
          </a:p>
          <a:p>
            <a:pPr marL="624078" indent="-514350" algn="l" rtl="0">
              <a:buAutoNum type="arabicPeriod"/>
            </a:pPr>
            <a:endParaRPr lang="en-US" sz="2400" dirty="0" smtClean="0"/>
          </a:p>
          <a:p>
            <a:pPr marL="624078" indent="-514350" algn="l" rtl="0">
              <a:buAutoNum type="arabicPeriod"/>
            </a:pPr>
            <a:r>
              <a:rPr lang="en-US" sz="2400" dirty="0" smtClean="0"/>
              <a:t>Head </a:t>
            </a:r>
            <a:r>
              <a:rPr lang="en-US" sz="2400" dirty="0"/>
              <a:t>is poorly applied to the </a:t>
            </a:r>
            <a:r>
              <a:rPr lang="en-US" sz="2400" dirty="0" smtClean="0"/>
              <a:t>cervix.</a:t>
            </a:r>
          </a:p>
          <a:p>
            <a:pPr marL="624078" indent="-514350" algn="l" rtl="0">
              <a:buAutoNum type="arabicPeriod"/>
            </a:pPr>
            <a:endParaRPr lang="en-US" sz="2400" dirty="0" smtClean="0"/>
          </a:p>
          <a:p>
            <a:pPr marL="624078" indent="-514350" algn="l" rtl="0">
              <a:buAutoNum type="arabicPeriod"/>
            </a:pPr>
            <a:r>
              <a:rPr lang="en-US" sz="2400" dirty="0" smtClean="0"/>
              <a:t>Haematuria</a:t>
            </a:r>
            <a:r>
              <a:rPr lang="en-US" sz="2400" dirty="0"/>
              <a:t>.</a:t>
            </a:r>
            <a:endParaRPr lang="ar-IQ" sz="2400" dirty="0"/>
          </a:p>
        </p:txBody>
      </p:sp>
    </p:spTree>
    <p:extLst>
      <p:ext uri="{BB962C8B-B14F-4D97-AF65-F5344CB8AC3E}">
        <p14:creationId xmlns:p14="http://schemas.microsoft.com/office/powerpoint/2010/main" val="1054013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936104"/>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dirty="0"/>
              <a:t>P</a:t>
            </a:r>
            <a:r>
              <a:rPr lang="en-US" sz="2400" b="1" dirty="0" smtClean="0"/>
              <a:t>recipitous labor and delivery</a:t>
            </a:r>
            <a:endParaRPr lang="ar-IQ" sz="2400" b="1" dirty="0"/>
          </a:p>
        </p:txBody>
      </p:sp>
      <p:sp>
        <p:nvSpPr>
          <p:cNvPr id="3" name="Content Placeholder 2"/>
          <p:cNvSpPr>
            <a:spLocks noGrp="1"/>
          </p:cNvSpPr>
          <p:nvPr>
            <p:ph idx="1"/>
          </p:nvPr>
        </p:nvSpPr>
        <p:spPr>
          <a:xfrm>
            <a:off x="107504" y="1556792"/>
            <a:ext cx="8856984" cy="511256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rtl="0">
              <a:buFont typeface="Wingdings" pitchFamily="2" charset="2"/>
              <a:buChar char="q"/>
            </a:pPr>
            <a:endParaRPr lang="en-US" sz="2400" dirty="0" smtClean="0"/>
          </a:p>
          <a:p>
            <a:pPr algn="l" rtl="0">
              <a:buFont typeface="Wingdings" pitchFamily="2" charset="2"/>
              <a:buChar char="q"/>
            </a:pPr>
            <a:r>
              <a:rPr lang="en-US" sz="2400" dirty="0" smtClean="0"/>
              <a:t>Precipitous labor </a:t>
            </a:r>
            <a:r>
              <a:rPr lang="en-US" sz="2400" dirty="0"/>
              <a:t>and delivery is extremely rapid labor and delivery. </a:t>
            </a:r>
            <a:endParaRPr lang="en-US" sz="2400" dirty="0" smtClean="0"/>
          </a:p>
          <a:p>
            <a:pPr algn="l" rtl="0">
              <a:buFont typeface="Wingdings" pitchFamily="2" charset="2"/>
              <a:buChar char="q"/>
            </a:pPr>
            <a:r>
              <a:rPr lang="en-US" sz="2400" dirty="0"/>
              <a:t> </a:t>
            </a:r>
            <a:r>
              <a:rPr lang="en-US" sz="2400" dirty="0" smtClean="0"/>
              <a:t>Its complete delivery of </a:t>
            </a:r>
            <a:r>
              <a:rPr lang="en-US" sz="2400" dirty="0"/>
              <a:t>the fetus in &lt;3 </a:t>
            </a:r>
            <a:r>
              <a:rPr lang="en-US" sz="2400" dirty="0" smtClean="0"/>
              <a:t>( 4) hours </a:t>
            </a:r>
            <a:endParaRPr lang="en-US" sz="2400" dirty="0"/>
          </a:p>
          <a:p>
            <a:pPr algn="l" rtl="0">
              <a:buFont typeface="Wingdings" pitchFamily="2" charset="2"/>
              <a:buChar char="q"/>
            </a:pPr>
            <a:endParaRPr lang="en-US" sz="2400" dirty="0" smtClean="0"/>
          </a:p>
          <a:p>
            <a:pPr algn="l" rtl="0">
              <a:buFont typeface="Wingdings" pitchFamily="2" charset="2"/>
              <a:buChar char="q"/>
            </a:pPr>
            <a:r>
              <a:rPr lang="en-US" sz="2400" dirty="0" smtClean="0"/>
              <a:t>Causes :</a:t>
            </a:r>
          </a:p>
          <a:p>
            <a:pPr marL="566928" indent="-457200" algn="l" rtl="0">
              <a:buFont typeface="+mj-lt"/>
              <a:buAutoNum type="arabicPeriod"/>
            </a:pPr>
            <a:r>
              <a:rPr lang="en-US" sz="2400" dirty="0"/>
              <a:t> </a:t>
            </a:r>
            <a:r>
              <a:rPr lang="en-US" sz="2400" dirty="0" smtClean="0"/>
              <a:t>It </a:t>
            </a:r>
            <a:r>
              <a:rPr lang="en-US" sz="2400" dirty="0"/>
              <a:t>may result </a:t>
            </a:r>
            <a:r>
              <a:rPr lang="en-US" sz="2400" dirty="0" smtClean="0"/>
              <a:t>from an </a:t>
            </a:r>
            <a:r>
              <a:rPr lang="en-US" sz="2400" dirty="0"/>
              <a:t>abnormally low resistance of the soft parts of the birth </a:t>
            </a:r>
            <a:r>
              <a:rPr lang="en-US" sz="2400" dirty="0" smtClean="0"/>
              <a:t>canal.</a:t>
            </a:r>
          </a:p>
          <a:p>
            <a:pPr marL="566928" indent="-457200" algn="l" rtl="0">
              <a:buFont typeface="+mj-lt"/>
              <a:buAutoNum type="arabicPeriod"/>
            </a:pPr>
            <a:r>
              <a:rPr lang="en-US" sz="2400" dirty="0" smtClean="0"/>
              <a:t>abnormally </a:t>
            </a:r>
            <a:r>
              <a:rPr lang="en-US" sz="2400" dirty="0"/>
              <a:t>strong uterine and abdominal </a:t>
            </a:r>
            <a:r>
              <a:rPr lang="en-US" sz="2400" dirty="0" smtClean="0"/>
              <a:t>contractions</a:t>
            </a:r>
            <a:endParaRPr lang="en-US" sz="2400" dirty="0"/>
          </a:p>
          <a:p>
            <a:pPr marL="566928" indent="-457200" algn="l" rtl="0">
              <a:buFont typeface="+mj-lt"/>
              <a:buAutoNum type="arabicPeriod"/>
            </a:pPr>
            <a:endParaRPr lang="en-US" sz="2400" dirty="0" smtClean="0"/>
          </a:p>
          <a:p>
            <a:pPr marL="566928" indent="-457200" algn="l" rtl="0">
              <a:buFont typeface="+mj-lt"/>
              <a:buAutoNum type="arabicPeriod"/>
            </a:pPr>
            <a:r>
              <a:rPr lang="en-US" sz="2400" dirty="0" smtClean="0"/>
              <a:t> </a:t>
            </a:r>
            <a:r>
              <a:rPr lang="en-US" sz="2400" dirty="0"/>
              <a:t>rarely from a </a:t>
            </a:r>
            <a:r>
              <a:rPr lang="en-US" sz="2400" dirty="0" smtClean="0"/>
              <a:t>lack of </a:t>
            </a:r>
            <a:r>
              <a:rPr lang="en-US" sz="2400" dirty="0"/>
              <a:t>pain with contractions to cue advanced labor</a:t>
            </a:r>
            <a:r>
              <a:rPr lang="en-US" sz="2400" dirty="0" smtClean="0"/>
              <a:t>.</a:t>
            </a:r>
            <a:endParaRPr lang="en-US" sz="2400" dirty="0"/>
          </a:p>
        </p:txBody>
      </p:sp>
    </p:spTree>
    <p:extLst>
      <p:ext uri="{BB962C8B-B14F-4D97-AF65-F5344CB8AC3E}">
        <p14:creationId xmlns:p14="http://schemas.microsoft.com/office/powerpoint/2010/main" val="18784820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936104"/>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dirty="0"/>
              <a:t>P</a:t>
            </a:r>
            <a:r>
              <a:rPr lang="en-US" sz="2400" b="1" dirty="0" smtClean="0"/>
              <a:t>recipitous labor and delivery</a:t>
            </a:r>
            <a:endParaRPr lang="ar-IQ" sz="2400" b="1" dirty="0"/>
          </a:p>
        </p:txBody>
      </p:sp>
      <p:sp>
        <p:nvSpPr>
          <p:cNvPr id="3" name="Content Placeholder 2"/>
          <p:cNvSpPr>
            <a:spLocks noGrp="1"/>
          </p:cNvSpPr>
          <p:nvPr>
            <p:ph idx="1"/>
          </p:nvPr>
        </p:nvSpPr>
        <p:spPr>
          <a:xfrm>
            <a:off x="107504" y="1700808"/>
            <a:ext cx="8856984" cy="4968552"/>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10000"/>
          </a:bodyPr>
          <a:lstStyle/>
          <a:p>
            <a:pPr algn="l" rtl="0">
              <a:buFont typeface="Wingdings" pitchFamily="2" charset="2"/>
              <a:buChar char="q"/>
            </a:pPr>
            <a:endParaRPr lang="en-US" sz="2400" dirty="0" smtClean="0"/>
          </a:p>
          <a:p>
            <a:pPr algn="l" rtl="0">
              <a:buFont typeface="Wingdings" pitchFamily="2" charset="2"/>
              <a:buChar char="q"/>
            </a:pPr>
            <a:r>
              <a:rPr lang="en-US" sz="2400" dirty="0"/>
              <a:t> </a:t>
            </a:r>
            <a:r>
              <a:rPr lang="en-US" sz="2400" b="1" u="sng" dirty="0"/>
              <a:t>C</a:t>
            </a:r>
            <a:r>
              <a:rPr lang="en-US" sz="2400" b="1" u="sng" dirty="0" smtClean="0"/>
              <a:t>omplications:</a:t>
            </a:r>
          </a:p>
          <a:p>
            <a:pPr algn="l" rtl="0">
              <a:buFont typeface="Wingdings" pitchFamily="2" charset="2"/>
              <a:buChar char="Ø"/>
            </a:pPr>
            <a:endParaRPr lang="en-US" sz="2400" dirty="0" smtClean="0"/>
          </a:p>
          <a:p>
            <a:pPr algn="l" rtl="0">
              <a:buFont typeface="Wingdings" pitchFamily="2" charset="2"/>
              <a:buChar char="Ø"/>
            </a:pPr>
            <a:r>
              <a:rPr lang="en-US" sz="2400" u="sng" dirty="0" smtClean="0"/>
              <a:t>Maternal complications </a:t>
            </a:r>
          </a:p>
          <a:p>
            <a:pPr marL="566928" indent="-457200" algn="l" rtl="0">
              <a:buFont typeface="+mj-lt"/>
              <a:buAutoNum type="arabicPeriod"/>
            </a:pPr>
            <a:r>
              <a:rPr lang="en-US" sz="2400" dirty="0"/>
              <a:t>C</a:t>
            </a:r>
            <a:r>
              <a:rPr lang="en-US" sz="2400" dirty="0" smtClean="0"/>
              <a:t>omplications </a:t>
            </a:r>
            <a:r>
              <a:rPr lang="en-US" sz="2400" dirty="0"/>
              <a:t>are few if the cervix is </a:t>
            </a:r>
            <a:r>
              <a:rPr lang="en-US" sz="2400" dirty="0" smtClean="0"/>
              <a:t>effaced appreciably </a:t>
            </a:r>
            <a:r>
              <a:rPr lang="en-US" sz="2400" dirty="0"/>
              <a:t>and compliant, if the vagina has been stretched previously, and </a:t>
            </a:r>
            <a:r>
              <a:rPr lang="en-US" sz="2400" dirty="0" smtClean="0"/>
              <a:t>if the </a:t>
            </a:r>
            <a:r>
              <a:rPr lang="en-US" sz="2400" dirty="0"/>
              <a:t>perineum is relaxed</a:t>
            </a:r>
            <a:r>
              <a:rPr lang="en-US" sz="2400" dirty="0" smtClean="0"/>
              <a:t>.</a:t>
            </a:r>
          </a:p>
          <a:p>
            <a:pPr marL="566928" indent="-457200" algn="l" rtl="0">
              <a:buFont typeface="+mj-lt"/>
              <a:buAutoNum type="arabicPeriod"/>
            </a:pPr>
            <a:r>
              <a:rPr lang="en-US" sz="2400" dirty="0" smtClean="0"/>
              <a:t>Genital tract tears : cervical, vaginal , perineal tears </a:t>
            </a:r>
          </a:p>
          <a:p>
            <a:pPr marL="566928" indent="-457200" algn="l" rtl="0">
              <a:buFont typeface="+mj-lt"/>
              <a:buAutoNum type="arabicPeriod"/>
            </a:pPr>
            <a:r>
              <a:rPr lang="en-US" sz="2400" dirty="0"/>
              <a:t>F</a:t>
            </a:r>
            <a:r>
              <a:rPr lang="en-US" sz="2400" dirty="0" smtClean="0"/>
              <a:t>requently </a:t>
            </a:r>
            <a:r>
              <a:rPr lang="en-US" sz="2400" dirty="0"/>
              <a:t>followed by uterine </a:t>
            </a:r>
            <a:r>
              <a:rPr lang="en-US" sz="2400" dirty="0" smtClean="0"/>
              <a:t>atony</a:t>
            </a:r>
            <a:endParaRPr lang="en-US" sz="2400" dirty="0"/>
          </a:p>
          <a:p>
            <a:pPr marL="566928" indent="-457200" algn="l" rtl="0">
              <a:buFont typeface="+mj-lt"/>
              <a:buAutoNum type="arabicPeriod"/>
            </a:pPr>
            <a:r>
              <a:rPr lang="en-US" sz="2400" dirty="0"/>
              <a:t>A</a:t>
            </a:r>
            <a:r>
              <a:rPr lang="en-US" sz="2400" dirty="0" smtClean="0"/>
              <a:t>mnionic-fluid embolism</a:t>
            </a:r>
          </a:p>
          <a:p>
            <a:pPr marL="109728" indent="0" algn="l" rtl="0">
              <a:buNone/>
            </a:pPr>
            <a:endParaRPr lang="en-US" sz="2400" dirty="0"/>
          </a:p>
          <a:p>
            <a:pPr algn="l" rtl="0">
              <a:buFont typeface="Wingdings" pitchFamily="2" charset="2"/>
              <a:buChar char="Ø"/>
            </a:pPr>
            <a:r>
              <a:rPr lang="en-US" sz="2400" dirty="0" smtClean="0"/>
              <a:t> </a:t>
            </a:r>
            <a:r>
              <a:rPr lang="en-US" sz="2400" u="sng" dirty="0"/>
              <a:t>F</a:t>
            </a:r>
            <a:r>
              <a:rPr lang="en-US" sz="2400" u="sng" dirty="0" smtClean="0"/>
              <a:t>etal complications</a:t>
            </a:r>
            <a:r>
              <a:rPr lang="en-US" sz="2400" dirty="0" smtClean="0"/>
              <a:t>: fetal hypoxia</a:t>
            </a:r>
            <a:r>
              <a:rPr lang="en-US" sz="2400" dirty="0"/>
              <a:t>, intracranial injury, low Apgar </a:t>
            </a:r>
            <a:r>
              <a:rPr lang="en-US" sz="2400" dirty="0" smtClean="0"/>
              <a:t>scores &amp; during </a:t>
            </a:r>
            <a:r>
              <a:rPr lang="en-US" sz="2400" dirty="0"/>
              <a:t>unattended birth, the newborn may fall to </a:t>
            </a:r>
            <a:r>
              <a:rPr lang="en-US" sz="2400" dirty="0" smtClean="0"/>
              <a:t>the floor </a:t>
            </a:r>
            <a:r>
              <a:rPr lang="en-US" sz="2400" dirty="0"/>
              <a:t>and be injured.</a:t>
            </a:r>
            <a:endParaRPr lang="en-US" sz="2400" dirty="0" smtClean="0"/>
          </a:p>
        </p:txBody>
      </p:sp>
    </p:spTree>
    <p:extLst>
      <p:ext uri="{BB962C8B-B14F-4D97-AF65-F5344CB8AC3E}">
        <p14:creationId xmlns:p14="http://schemas.microsoft.com/office/powerpoint/2010/main" val="27451657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936104"/>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dirty="0"/>
              <a:t>P</a:t>
            </a:r>
            <a:r>
              <a:rPr lang="en-US" sz="2400" b="1" dirty="0" smtClean="0"/>
              <a:t>recipitous labor and delivery</a:t>
            </a:r>
            <a:endParaRPr lang="ar-IQ" sz="2400" b="1" dirty="0"/>
          </a:p>
        </p:txBody>
      </p:sp>
      <p:sp>
        <p:nvSpPr>
          <p:cNvPr id="3" name="Content Placeholder 2"/>
          <p:cNvSpPr>
            <a:spLocks noGrp="1"/>
          </p:cNvSpPr>
          <p:nvPr>
            <p:ph idx="1"/>
          </p:nvPr>
        </p:nvSpPr>
        <p:spPr>
          <a:xfrm>
            <a:off x="107504" y="1628800"/>
            <a:ext cx="8856984" cy="511256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rtl="0">
              <a:buFont typeface="Wingdings" pitchFamily="2" charset="2"/>
              <a:buChar char="q"/>
            </a:pPr>
            <a:endParaRPr lang="en-US" sz="2400" dirty="0" smtClean="0"/>
          </a:p>
          <a:p>
            <a:pPr algn="l" rtl="0">
              <a:buFont typeface="Wingdings" pitchFamily="2" charset="2"/>
              <a:buChar char="q"/>
            </a:pPr>
            <a:r>
              <a:rPr lang="en-US" sz="2400" dirty="0"/>
              <a:t> </a:t>
            </a:r>
            <a:r>
              <a:rPr lang="en-US" sz="2400" u="sng" dirty="0"/>
              <a:t>M</a:t>
            </a:r>
            <a:r>
              <a:rPr lang="en-US" sz="2400" u="sng" dirty="0" smtClean="0"/>
              <a:t>anagements:</a:t>
            </a:r>
          </a:p>
          <a:p>
            <a:pPr marL="109728" indent="0" algn="l" rtl="0">
              <a:buNone/>
            </a:pPr>
            <a:endParaRPr lang="en-US" sz="2400" dirty="0" smtClean="0"/>
          </a:p>
          <a:p>
            <a:pPr marL="566928" indent="-457200" algn="l" rtl="0">
              <a:buFont typeface="+mj-lt"/>
              <a:buAutoNum type="arabicPeriod"/>
            </a:pPr>
            <a:r>
              <a:rPr lang="en-US" sz="2400" dirty="0"/>
              <a:t>Oxytocin administration should be stopped</a:t>
            </a:r>
            <a:r>
              <a:rPr lang="en-US" sz="2400" dirty="0" smtClean="0"/>
              <a:t>.</a:t>
            </a:r>
          </a:p>
          <a:p>
            <a:pPr marL="566928" indent="-457200" algn="l" rtl="0">
              <a:buFont typeface="+mj-lt"/>
              <a:buAutoNum type="arabicPeriod"/>
            </a:pPr>
            <a:r>
              <a:rPr lang="en-US" sz="2400" dirty="0" smtClean="0"/>
              <a:t>Analgesia </a:t>
            </a:r>
            <a:r>
              <a:rPr lang="en-US" sz="2400" dirty="0"/>
              <a:t>is unlikely to modify these forceful </a:t>
            </a:r>
            <a:r>
              <a:rPr lang="en-US" sz="2400" dirty="0" smtClean="0"/>
              <a:t>contractions significantly</a:t>
            </a:r>
            <a:r>
              <a:rPr lang="en-US" sz="2400" dirty="0"/>
              <a:t>. </a:t>
            </a:r>
            <a:endParaRPr lang="en-US" sz="2400" dirty="0" smtClean="0"/>
          </a:p>
          <a:p>
            <a:pPr marL="566928" indent="-457200" algn="l" rtl="0">
              <a:buFont typeface="+mj-lt"/>
              <a:buAutoNum type="arabicPeriod"/>
            </a:pPr>
            <a:r>
              <a:rPr lang="en-US" sz="2400" dirty="0" smtClean="0"/>
              <a:t>The </a:t>
            </a:r>
            <a:r>
              <a:rPr lang="en-US" sz="2400" dirty="0"/>
              <a:t>use of tocolytic agents such as magnesium sulfate </a:t>
            </a:r>
            <a:r>
              <a:rPr lang="en-US" sz="2400" dirty="0" smtClean="0"/>
              <a:t>or terbutaline </a:t>
            </a:r>
            <a:r>
              <a:rPr lang="en-US" sz="2400" dirty="0"/>
              <a:t>is unproven in these circumstances. </a:t>
            </a:r>
            <a:endParaRPr lang="en-US" sz="2400" dirty="0" smtClean="0"/>
          </a:p>
          <a:p>
            <a:pPr marL="566928" indent="-457200" algn="l" rtl="0">
              <a:buFont typeface="+mj-lt"/>
              <a:buAutoNum type="arabicPeriod"/>
            </a:pPr>
            <a:r>
              <a:rPr lang="en-US" sz="2400" dirty="0" smtClean="0"/>
              <a:t>A </a:t>
            </a:r>
            <a:r>
              <a:rPr lang="en-US" sz="2400" dirty="0"/>
              <a:t>single, intramuscular </a:t>
            </a:r>
            <a:r>
              <a:rPr lang="en-US" sz="2400" dirty="0" smtClean="0"/>
              <a:t>250- ug </a:t>
            </a:r>
            <a:r>
              <a:rPr lang="en-US" sz="2400" dirty="0"/>
              <a:t>terbutaline dose may be reasonable in an attempt to resolve </a:t>
            </a:r>
            <a:r>
              <a:rPr lang="en-US" sz="2400" dirty="0" smtClean="0"/>
              <a:t>a non-reassuring </a:t>
            </a:r>
            <a:r>
              <a:rPr lang="en-US" sz="2400" dirty="0"/>
              <a:t>fetal heart rate pattern. This is balanced against the risk </a:t>
            </a:r>
            <a:r>
              <a:rPr lang="en-US" sz="2400" dirty="0" smtClean="0"/>
              <a:t>of associated </a:t>
            </a:r>
            <a:r>
              <a:rPr lang="en-US" sz="2400" dirty="0"/>
              <a:t>uterine atony if delivery is imminent. </a:t>
            </a:r>
            <a:endParaRPr lang="en-US" sz="2400" dirty="0" smtClean="0"/>
          </a:p>
          <a:p>
            <a:pPr algn="l" rtl="0">
              <a:buFont typeface="Wingdings" pitchFamily="2" charset="2"/>
              <a:buChar char="q"/>
            </a:pPr>
            <a:endParaRPr lang="en-US" sz="2400" dirty="0" smtClean="0"/>
          </a:p>
        </p:txBody>
      </p:sp>
    </p:spTree>
    <p:extLst>
      <p:ext uri="{BB962C8B-B14F-4D97-AF65-F5344CB8AC3E}">
        <p14:creationId xmlns:p14="http://schemas.microsoft.com/office/powerpoint/2010/main" val="18667013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936104"/>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dirty="0" smtClean="0"/>
              <a:t>Case Scenario</a:t>
            </a:r>
            <a:endParaRPr lang="ar-IQ" sz="2400" b="1" dirty="0"/>
          </a:p>
        </p:txBody>
      </p:sp>
      <p:sp>
        <p:nvSpPr>
          <p:cNvPr id="3" name="Content Placeholder 2"/>
          <p:cNvSpPr>
            <a:spLocks noGrp="1"/>
          </p:cNvSpPr>
          <p:nvPr>
            <p:ph idx="1"/>
          </p:nvPr>
        </p:nvSpPr>
        <p:spPr>
          <a:xfrm>
            <a:off x="107504" y="1628800"/>
            <a:ext cx="8856984" cy="511256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rtl="0">
              <a:buFont typeface="Wingdings" pitchFamily="2" charset="2"/>
              <a:buChar char="q"/>
            </a:pPr>
            <a:endParaRPr lang="en-US" sz="2400" dirty="0" smtClean="0"/>
          </a:p>
          <a:p>
            <a:pPr algn="l" rtl="0">
              <a:buFont typeface="Wingdings" pitchFamily="2" charset="2"/>
              <a:buChar char="q"/>
            </a:pPr>
            <a:r>
              <a:rPr lang="en-US" sz="2400" dirty="0" smtClean="0"/>
              <a:t> 25 years old G4P3A0 woman, admitted to labour room . She had labour like pain with history of watery vaginal of 1 hr. before admission</a:t>
            </a:r>
          </a:p>
          <a:p>
            <a:pPr algn="l" rtl="0">
              <a:buFont typeface="Wingdings" pitchFamily="2" charset="2"/>
              <a:buChar char="q"/>
            </a:pPr>
            <a:endParaRPr lang="en-US" sz="2400" dirty="0"/>
          </a:p>
          <a:p>
            <a:pPr algn="l" rtl="0">
              <a:buFont typeface="Wingdings" pitchFamily="2" charset="2"/>
              <a:buChar char="Ø"/>
            </a:pPr>
            <a:r>
              <a:rPr lang="en-US" sz="2400" dirty="0" smtClean="0"/>
              <a:t> Interpret the Partogram below </a:t>
            </a:r>
          </a:p>
          <a:p>
            <a:pPr algn="l" rtl="0">
              <a:buFont typeface="Wingdings" pitchFamily="2" charset="2"/>
              <a:buChar char="Ø"/>
            </a:pPr>
            <a:endParaRPr lang="en-US" sz="2400" dirty="0"/>
          </a:p>
          <a:p>
            <a:pPr algn="l" rtl="0">
              <a:buFont typeface="Wingdings" pitchFamily="2" charset="2"/>
              <a:buChar char="Ø"/>
            </a:pPr>
            <a:r>
              <a:rPr lang="en-US" sz="2400" dirty="0" smtClean="0"/>
              <a:t>What was the indication for emergency CS?   </a:t>
            </a:r>
          </a:p>
        </p:txBody>
      </p:sp>
    </p:spTree>
    <p:extLst>
      <p:ext uri="{BB962C8B-B14F-4D97-AF65-F5344CB8AC3E}">
        <p14:creationId xmlns:p14="http://schemas.microsoft.com/office/powerpoint/2010/main" val="1756421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 y="548680"/>
            <a:ext cx="4474840"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n-US" sz="2400" dirty="0" smtClean="0">
                <a:solidFill>
                  <a:srgbClr val="424456"/>
                </a:solidFill>
              </a:rPr>
              <a:t/>
            </a:r>
            <a:br>
              <a:rPr lang="en-US" sz="2400" dirty="0" smtClean="0">
                <a:solidFill>
                  <a:srgbClr val="424456"/>
                </a:solidFill>
              </a:rPr>
            </a:br>
            <a:r>
              <a:rPr lang="en-US" sz="2400" dirty="0">
                <a:solidFill>
                  <a:srgbClr val="424456"/>
                </a:solidFill>
              </a:rPr>
              <a:t> </a:t>
            </a:r>
            <a:r>
              <a:rPr lang="en-US" sz="2400" dirty="0" smtClean="0">
                <a:solidFill>
                  <a:srgbClr val="424456"/>
                </a:solidFill>
              </a:rPr>
              <a:t>Stages </a:t>
            </a:r>
            <a:r>
              <a:rPr lang="en-US" sz="2400" dirty="0">
                <a:solidFill>
                  <a:srgbClr val="424456"/>
                </a:solidFill>
              </a:rPr>
              <a:t>of labor</a:t>
            </a:r>
            <a:br>
              <a:rPr lang="en-US" sz="2400" dirty="0">
                <a:solidFill>
                  <a:srgbClr val="424456"/>
                </a:solidFill>
              </a:rPr>
            </a:br>
            <a:endParaRPr lang="ar-IQ" sz="2400" dirty="0"/>
          </a:p>
        </p:txBody>
      </p:sp>
      <p:sp>
        <p:nvSpPr>
          <p:cNvPr id="3" name="Content Placeholder 2"/>
          <p:cNvSpPr>
            <a:spLocks noGrp="1"/>
          </p:cNvSpPr>
          <p:nvPr>
            <p:ph idx="1"/>
          </p:nvPr>
        </p:nvSpPr>
        <p:spPr>
          <a:xfrm>
            <a:off x="179512" y="1556792"/>
            <a:ext cx="8856984"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109728" indent="0" algn="l" rtl="0">
              <a:buNone/>
            </a:pPr>
            <a:endParaRPr lang="en-US" sz="2400" dirty="0" smtClean="0"/>
          </a:p>
          <a:p>
            <a:pPr marL="109728" indent="0" algn="l" rtl="0">
              <a:buNone/>
            </a:pPr>
            <a:endParaRPr lang="en-US"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8280920" cy="4533900"/>
          </a:xfrm>
          <a:prstGeom prst="rect">
            <a:avLst/>
          </a:prstGeom>
          <a:noFill/>
          <a:ln w="9525">
            <a:solidFill>
              <a:schemeClr val="accent2">
                <a:lumMod val="60000"/>
                <a:lumOff val="40000"/>
              </a:schemeClr>
            </a:solidFill>
            <a:miter lim="800000"/>
            <a:headEnd/>
            <a:tailEnd/>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29291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76672"/>
            <a:ext cx="8928992" cy="62646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rtl="0">
              <a:buFont typeface="Courier New" pitchFamily="49" charset="0"/>
              <a:buChar char="o"/>
            </a:pPr>
            <a:endParaRPr lang="en-US" dirty="0" smtClean="0"/>
          </a:p>
          <a:p>
            <a:pPr algn="l" rtl="0">
              <a:buFont typeface="Courier New" pitchFamily="49" charset="0"/>
              <a:buChar char="o"/>
            </a:pPr>
            <a:endParaRPr lang="en-US" dirty="0"/>
          </a:p>
          <a:p>
            <a:pPr algn="l" rtl="0">
              <a:buFont typeface="Courier New" pitchFamily="49" charset="0"/>
              <a:buChar char="o"/>
            </a:pPr>
            <a:endParaRPr lang="en-US" dirty="0" smtClean="0"/>
          </a:p>
          <a:p>
            <a:pPr marL="109728" indent="0" algn="l" rtl="0">
              <a:buNone/>
            </a:pPr>
            <a:endParaRPr lang="ar-IQ"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864096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2970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36496" cy="6646118"/>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rtl="0">
              <a:buFont typeface="Courier New" pitchFamily="49" charset="0"/>
              <a:buChar char="o"/>
            </a:pPr>
            <a:endParaRPr lang="en-US" dirty="0" smtClean="0"/>
          </a:p>
          <a:p>
            <a:pPr algn="l" rtl="0">
              <a:buFont typeface="Courier New" pitchFamily="49" charset="0"/>
              <a:buChar char="o"/>
            </a:pPr>
            <a:endParaRPr lang="en-US" dirty="0"/>
          </a:p>
          <a:p>
            <a:pPr algn="l" rtl="0">
              <a:buFont typeface="Courier New" pitchFamily="49" charset="0"/>
              <a:buChar char="o"/>
            </a:pPr>
            <a:endParaRPr lang="en-US" dirty="0" smtClean="0"/>
          </a:p>
          <a:p>
            <a:pPr marL="109728" indent="0" algn="l" rtl="0">
              <a:buNone/>
            </a:pPr>
            <a:endParaRPr lang="ar-IQ"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9980"/>
            <a:ext cx="8712968" cy="603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2" y="116632"/>
            <a:ext cx="8712968" cy="646331"/>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en-US" b="1" dirty="0" smtClean="0"/>
              <a:t>QUIZ = Read this Partograph</a:t>
            </a:r>
          </a:p>
          <a:p>
            <a:pPr algn="ctr"/>
            <a:r>
              <a:rPr lang="en-US" b="1" dirty="0" smtClean="0"/>
              <a:t> </a:t>
            </a:r>
            <a:endParaRPr lang="ar-IQ" b="1" dirty="0"/>
          </a:p>
        </p:txBody>
      </p:sp>
    </p:spTree>
    <p:extLst>
      <p:ext uri="{BB962C8B-B14F-4D97-AF65-F5344CB8AC3E}">
        <p14:creationId xmlns:p14="http://schemas.microsoft.com/office/powerpoint/2010/main" val="1155396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4896544" cy="936104"/>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dirty="0" smtClean="0"/>
              <a:t>Case scenario with Partograph  </a:t>
            </a:r>
            <a:endParaRPr lang="ar-IQ" sz="2400" dirty="0"/>
          </a:p>
        </p:txBody>
      </p:sp>
      <p:sp>
        <p:nvSpPr>
          <p:cNvPr id="3" name="Content Placeholder 2"/>
          <p:cNvSpPr>
            <a:spLocks noGrp="1"/>
          </p:cNvSpPr>
          <p:nvPr>
            <p:ph idx="1"/>
          </p:nvPr>
        </p:nvSpPr>
        <p:spPr>
          <a:xfrm>
            <a:off x="107504" y="1700808"/>
            <a:ext cx="4824536" cy="5040560"/>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109728" indent="0" algn="l" rtl="0">
              <a:buNone/>
            </a:pPr>
            <a:r>
              <a:rPr lang="en-US" sz="2400" dirty="0"/>
              <a:t> </a:t>
            </a:r>
            <a:endParaRPr lang="en-US" sz="2400" dirty="0" smtClean="0"/>
          </a:p>
          <a:p>
            <a:pPr algn="l" rtl="0">
              <a:buFont typeface="Wingdings" pitchFamily="2" charset="2"/>
              <a:buChar char="q"/>
            </a:pPr>
            <a:r>
              <a:rPr lang="en-US" sz="2400" dirty="0"/>
              <a:t> </a:t>
            </a:r>
            <a:r>
              <a:rPr lang="en-US" sz="2400" dirty="0" smtClean="0"/>
              <a:t>Nora Ahmad is 25 years old primigravida woman. Admitted to labour room at 1:00 am complaining  from labour pain &amp; clear watery vaginal discharge before one hour before admission </a:t>
            </a:r>
          </a:p>
          <a:p>
            <a:pPr algn="l" rtl="0">
              <a:buFont typeface="Courier New" pitchFamily="49" charset="0"/>
              <a:buChar char="o"/>
            </a:pPr>
            <a:r>
              <a:rPr lang="en-US" sz="2400" dirty="0" smtClean="0"/>
              <a:t>PR 82bpm</a:t>
            </a:r>
          </a:p>
          <a:p>
            <a:pPr algn="l" rtl="0">
              <a:buFont typeface="Courier New" pitchFamily="49" charset="0"/>
              <a:buChar char="o"/>
            </a:pPr>
            <a:r>
              <a:rPr lang="en-US" sz="2400" dirty="0" smtClean="0"/>
              <a:t>BP 110/70</a:t>
            </a:r>
          </a:p>
          <a:p>
            <a:pPr algn="l" rtl="0">
              <a:buFont typeface="Courier New" pitchFamily="49" charset="0"/>
              <a:buChar char="o"/>
            </a:pPr>
            <a:r>
              <a:rPr lang="en-US" sz="2400" dirty="0" smtClean="0"/>
              <a:t>Temp 37 C </a:t>
            </a:r>
          </a:p>
          <a:p>
            <a:pPr algn="l" rtl="0">
              <a:buFont typeface="Courier New" pitchFamily="49" charset="0"/>
              <a:buChar char="o"/>
            </a:pPr>
            <a:r>
              <a:rPr lang="en-US" sz="2400" dirty="0" smtClean="0"/>
              <a:t>Base line FHR 140bpm </a:t>
            </a:r>
            <a:endParaRPr lang="ar-IQ" sz="2400" dirty="0"/>
          </a:p>
        </p:txBody>
      </p:sp>
      <p:sp>
        <p:nvSpPr>
          <p:cNvPr id="4" name="Content Placeholder 2"/>
          <p:cNvSpPr txBox="1">
            <a:spLocks/>
          </p:cNvSpPr>
          <p:nvPr/>
        </p:nvSpPr>
        <p:spPr>
          <a:xfrm>
            <a:off x="5148064" y="1700809"/>
            <a:ext cx="3888432" cy="5040560"/>
          </a:xfrm>
          <a:prstGeom prst="rect">
            <a:avLst/>
          </a:prstGeo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ormAutofit lnSpcReduction="10000"/>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rtl="0">
              <a:buFont typeface="Wingdings" pitchFamily="2" charset="2"/>
              <a:buChar char="v"/>
            </a:pPr>
            <a:endParaRPr lang="en-US" sz="2400" dirty="0" smtClean="0"/>
          </a:p>
          <a:p>
            <a:pPr algn="l" rtl="0">
              <a:buFont typeface="Wingdings" pitchFamily="2" charset="2"/>
              <a:buChar char="v"/>
            </a:pPr>
            <a:endParaRPr lang="en-US" sz="2400" dirty="0" smtClean="0"/>
          </a:p>
          <a:p>
            <a:pPr algn="l" rtl="0">
              <a:buFont typeface="Wingdings" pitchFamily="2" charset="2"/>
              <a:buChar char="v"/>
            </a:pPr>
            <a:r>
              <a:rPr lang="en-US" sz="2400" dirty="0" smtClean="0"/>
              <a:t>Abd. examination: LL , Cephalic , 3/5 palpable per abdomen; she has 3 contraction / 10 min of moderate strength lasting 40sec/min </a:t>
            </a:r>
          </a:p>
          <a:p>
            <a:pPr algn="l" rtl="0">
              <a:buFont typeface="Wingdings" pitchFamily="2" charset="2"/>
              <a:buChar char="v"/>
            </a:pPr>
            <a:endParaRPr lang="en-US" sz="2400" dirty="0"/>
          </a:p>
          <a:p>
            <a:pPr algn="l" rtl="0">
              <a:buFont typeface="Wingdings" pitchFamily="2" charset="2"/>
              <a:buChar char="v"/>
            </a:pPr>
            <a:r>
              <a:rPr lang="en-US" sz="2400" dirty="0" smtClean="0"/>
              <a:t>PV examination : 4 cm cervical dilation , RM with clear colour &amp; 70% effaced cervix , -1 to 0 station  Adequate pelvis   </a:t>
            </a:r>
          </a:p>
          <a:p>
            <a:pPr marL="109728" indent="0" algn="l" rtl="0">
              <a:buNone/>
            </a:pPr>
            <a:endParaRPr lang="ar-IQ" sz="2400" dirty="0"/>
          </a:p>
        </p:txBody>
      </p:sp>
      <p:sp>
        <p:nvSpPr>
          <p:cNvPr id="6" name="Cloud Callout 5"/>
          <p:cNvSpPr/>
          <p:nvPr/>
        </p:nvSpPr>
        <p:spPr>
          <a:xfrm>
            <a:off x="5148064" y="548679"/>
            <a:ext cx="3816424" cy="1008113"/>
          </a:xfrm>
          <a:prstGeom prst="cloudCallout">
            <a:avLst>
              <a:gd name="adj1" fmla="val -15554"/>
              <a:gd name="adj2" fmla="val 105004"/>
            </a:avLst>
          </a:prstGeom>
          <a:ln w="28575">
            <a:solidFill>
              <a:srgbClr val="FF0000"/>
            </a:solid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400" b="1" dirty="0" smtClean="0"/>
              <a:t>Home-work </a:t>
            </a:r>
            <a:endParaRPr lang="ar-IQ" sz="2400" b="1" dirty="0"/>
          </a:p>
        </p:txBody>
      </p:sp>
    </p:spTree>
    <p:extLst>
      <p:ext uri="{BB962C8B-B14F-4D97-AF65-F5344CB8AC3E}">
        <p14:creationId xmlns:p14="http://schemas.microsoft.com/office/powerpoint/2010/main" val="5680700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5.2 Monitoring labour and delivery | MSF Medical Guide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72008"/>
            <a:ext cx="9036496" cy="6741368"/>
          </a:xfrm>
          <a:prstGeom prst="rect">
            <a:avLst/>
          </a:prstGeom>
          <a:noFill/>
          <a:ln w="76200">
            <a:solidFill>
              <a:schemeClr val="accent2"/>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1849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112568" cy="1008112"/>
          </a:xfrm>
          <a:solidFill>
            <a:schemeClr val="accent2">
              <a:lumMod val="20000"/>
              <a:lumOff val="80000"/>
            </a:schemeClr>
          </a:solidFill>
          <a:ln>
            <a:solidFill>
              <a:schemeClr val="accent4"/>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b="1" dirty="0" smtClean="0">
                <a:solidFill>
                  <a:schemeClr val="tx1"/>
                </a:solidFill>
                <a:effectLst>
                  <a:outerShdw blurRad="38100" dist="38100" dir="2700000" algn="tl">
                    <a:srgbClr val="000000">
                      <a:alpha val="43137"/>
                    </a:srgbClr>
                  </a:outerShdw>
                </a:effectLst>
              </a:rPr>
              <a:t>Thank you </a:t>
            </a:r>
            <a:endParaRPr lang="ar-IQ"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7504" y="1700808"/>
            <a:ext cx="8856984" cy="4968552"/>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109728" indent="0" algn="l" rtl="0">
              <a:buNone/>
            </a:pPr>
            <a:endParaRPr lang="en-US" dirty="0" smtClean="0"/>
          </a:p>
          <a:p>
            <a:pPr marL="109728" indent="0" algn="l" rtl="0">
              <a:buNone/>
            </a:pPr>
            <a:endParaRPr lang="en-US" dirty="0"/>
          </a:p>
          <a:p>
            <a:pPr marL="109728" indent="0" algn="l" rtl="0">
              <a:buNone/>
            </a:pPr>
            <a:endParaRPr lang="ar-IQ"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8352928" cy="4248472"/>
          </a:xfrm>
          <a:prstGeom prst="rect">
            <a:avLst/>
          </a:prstGeom>
          <a:noFill/>
          <a:ln w="19050">
            <a:noFill/>
            <a:miter lim="800000"/>
            <a:headEnd/>
            <a:tailEnd/>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58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5122912" cy="936104"/>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dirty="0" smtClean="0"/>
              <a:t>Progress in labour </a:t>
            </a:r>
            <a:endParaRPr lang="ar-IQ" sz="2400" dirty="0"/>
          </a:p>
        </p:txBody>
      </p:sp>
      <p:sp>
        <p:nvSpPr>
          <p:cNvPr id="3" name="Content Placeholder 2"/>
          <p:cNvSpPr>
            <a:spLocks noGrp="1"/>
          </p:cNvSpPr>
          <p:nvPr>
            <p:ph idx="1"/>
          </p:nvPr>
        </p:nvSpPr>
        <p:spPr>
          <a:xfrm>
            <a:off x="107504" y="1700808"/>
            <a:ext cx="5112568" cy="5040560"/>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20000"/>
          </a:bodyPr>
          <a:lstStyle/>
          <a:p>
            <a:pPr marL="109728" indent="0" algn="l" rtl="0">
              <a:buNone/>
            </a:pPr>
            <a:endParaRPr lang="en-US" sz="2400" dirty="0" smtClean="0"/>
          </a:p>
          <a:p>
            <a:pPr algn="l" rtl="0">
              <a:buFont typeface="Wingdings" pitchFamily="2" charset="2"/>
              <a:buChar char="q"/>
            </a:pPr>
            <a:r>
              <a:rPr lang="en-US" sz="2400" dirty="0" smtClean="0"/>
              <a:t>Progress </a:t>
            </a:r>
            <a:r>
              <a:rPr lang="en-US" sz="2400" dirty="0"/>
              <a:t>in labour is dependent on the </a:t>
            </a:r>
            <a:r>
              <a:rPr lang="en-US" sz="2400" b="1" u="sng" dirty="0"/>
              <a:t>‘3 Ps’ </a:t>
            </a:r>
          </a:p>
          <a:p>
            <a:pPr algn="l" rtl="0">
              <a:buFont typeface="Courier New" pitchFamily="49" charset="0"/>
              <a:buChar char="o"/>
            </a:pPr>
            <a:endParaRPr lang="en-US" sz="2400" b="1" dirty="0" smtClean="0"/>
          </a:p>
          <a:p>
            <a:pPr algn="l" rtl="0">
              <a:buFont typeface="Courier New" pitchFamily="49" charset="0"/>
              <a:buChar char="o"/>
            </a:pPr>
            <a:r>
              <a:rPr lang="en-US" sz="2400" b="1" dirty="0" smtClean="0"/>
              <a:t>P</a:t>
            </a:r>
            <a:r>
              <a:rPr lang="en-US" sz="2400" dirty="0" smtClean="0"/>
              <a:t>owers ( uterine contraction)</a:t>
            </a:r>
          </a:p>
          <a:p>
            <a:pPr algn="l" rtl="0">
              <a:buFont typeface="Courier New" pitchFamily="49" charset="0"/>
              <a:buChar char="o"/>
            </a:pPr>
            <a:r>
              <a:rPr lang="en-US" sz="2400" b="1" dirty="0" smtClean="0"/>
              <a:t>P</a:t>
            </a:r>
            <a:r>
              <a:rPr lang="en-US" sz="2400" dirty="0" smtClean="0"/>
              <a:t>assages ( bony pelvis &amp; maternal pelvic soft tissue)</a:t>
            </a:r>
          </a:p>
          <a:p>
            <a:pPr algn="l" rtl="0">
              <a:buFont typeface="Courier New" pitchFamily="49" charset="0"/>
              <a:buChar char="o"/>
            </a:pPr>
            <a:r>
              <a:rPr lang="en-US" sz="2400" b="1" dirty="0" smtClean="0"/>
              <a:t>P</a:t>
            </a:r>
            <a:r>
              <a:rPr lang="en-US" sz="2400" dirty="0" smtClean="0"/>
              <a:t>assenger ( the fetus)</a:t>
            </a:r>
          </a:p>
          <a:p>
            <a:pPr marL="109728" indent="0" algn="l" rtl="0">
              <a:buNone/>
            </a:pPr>
            <a:endParaRPr lang="en-US" sz="2400" dirty="0" smtClean="0"/>
          </a:p>
          <a:p>
            <a:pPr algn="l" rtl="0">
              <a:buFont typeface="Wingdings" pitchFamily="2" charset="2"/>
              <a:buChar char="Ø"/>
            </a:pPr>
            <a:r>
              <a:rPr lang="en-US" sz="2400" dirty="0" smtClean="0"/>
              <a:t>Abnormalities </a:t>
            </a:r>
            <a:r>
              <a:rPr lang="en-US" sz="2400" dirty="0"/>
              <a:t>in one or more of </a:t>
            </a:r>
            <a:r>
              <a:rPr lang="en-US" sz="2400" dirty="0" smtClean="0"/>
              <a:t>these factors </a:t>
            </a:r>
            <a:r>
              <a:rPr lang="en-US" sz="2400" dirty="0"/>
              <a:t>can slow the normal progress of </a:t>
            </a:r>
            <a:r>
              <a:rPr lang="en-US" sz="2400" dirty="0" smtClean="0"/>
              <a:t>labour</a:t>
            </a:r>
          </a:p>
          <a:p>
            <a:pPr marL="109728" indent="0" algn="l" rtl="0">
              <a:buNone/>
            </a:pPr>
            <a:endParaRPr lang="en-US" sz="2400" dirty="0" smtClean="0"/>
          </a:p>
          <a:p>
            <a:pPr algn="l" rtl="0">
              <a:buFont typeface="Wingdings" pitchFamily="2" charset="2"/>
              <a:buChar char="q"/>
            </a:pPr>
            <a:r>
              <a:rPr lang="en-US" sz="2400" dirty="0" smtClean="0"/>
              <a:t> The </a:t>
            </a:r>
            <a:r>
              <a:rPr lang="en-US" sz="2400" dirty="0"/>
              <a:t>use of a partogram to plot the progress </a:t>
            </a:r>
            <a:r>
              <a:rPr lang="en-US" sz="2400" dirty="0" smtClean="0"/>
              <a:t>of labour </a:t>
            </a:r>
            <a:r>
              <a:rPr lang="en-US" sz="2400" dirty="0"/>
              <a:t>improves the detection </a:t>
            </a:r>
            <a:r>
              <a:rPr lang="en-US" sz="2400" dirty="0" smtClean="0"/>
              <a:t>of poor </a:t>
            </a:r>
            <a:r>
              <a:rPr lang="en-US" sz="2400" dirty="0"/>
              <a:t>progress</a:t>
            </a:r>
            <a:r>
              <a:rPr lang="en-US" sz="2400" dirty="0" smtClean="0"/>
              <a:t>.</a:t>
            </a:r>
          </a:p>
          <a:p>
            <a:pPr algn="l" rtl="0">
              <a:buFont typeface="Wingdings" pitchFamily="2" charset="2"/>
              <a:buChar char="q"/>
            </a:pPr>
            <a:endParaRPr lang="en-US" sz="2400" dirty="0" smtClean="0"/>
          </a:p>
          <a:p>
            <a:pPr algn="l" rtl="0">
              <a:buFont typeface="Wingdings" pitchFamily="2" charset="2"/>
              <a:buChar char="q"/>
            </a:pPr>
            <a:endParaRPr lang="ar-IQ" sz="2400" dirty="0"/>
          </a:p>
        </p:txBody>
      </p:sp>
      <p:sp>
        <p:nvSpPr>
          <p:cNvPr id="4" name="Content Placeholder 2"/>
          <p:cNvSpPr txBox="1">
            <a:spLocks/>
          </p:cNvSpPr>
          <p:nvPr/>
        </p:nvSpPr>
        <p:spPr>
          <a:xfrm>
            <a:off x="5364088" y="1700809"/>
            <a:ext cx="3672408" cy="5040560"/>
          </a:xfrm>
          <a:prstGeom prst="rect">
            <a:avLst/>
          </a:prstGeo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orm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l" rtl="0">
              <a:buFont typeface="Georgia"/>
              <a:buNone/>
            </a:pPr>
            <a:endParaRPr lang="en-US" sz="2400" dirty="0" smtClean="0"/>
          </a:p>
          <a:p>
            <a:pPr marL="109728" indent="0" algn="l" rtl="0">
              <a:buNone/>
            </a:pPr>
            <a:endParaRPr lang="ar-IQ" sz="2400"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060848"/>
            <a:ext cx="3240360" cy="4464496"/>
          </a:xfrm>
          <a:prstGeom prst="rect">
            <a:avLst/>
          </a:prstGeom>
          <a:noFill/>
          <a:ln>
            <a:noFill/>
          </a:ln>
          <a:effectLst>
            <a:glow rad="139700">
              <a:schemeClr val="accent5">
                <a:satMod val="175000"/>
                <a:alpha val="40000"/>
              </a:schemeClr>
            </a:glow>
            <a:outerShdw dist="35921" dir="2700000" algn="ctr" rotWithShape="0">
              <a:schemeClr val="bg2"/>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loud Callout 4"/>
          <p:cNvSpPr/>
          <p:nvPr/>
        </p:nvSpPr>
        <p:spPr>
          <a:xfrm>
            <a:off x="7200292" y="1124744"/>
            <a:ext cx="1836204" cy="1188713"/>
          </a:xfrm>
          <a:prstGeom prst="cloudCallout">
            <a:avLst>
              <a:gd name="adj1" fmla="val -36677"/>
              <a:gd name="adj2" fmla="val 98407"/>
            </a:avLst>
          </a:prstGeom>
          <a:solidFill>
            <a:schemeClr val="accent2">
              <a:lumMod val="60000"/>
              <a:lumOff val="40000"/>
            </a:schemeClr>
          </a:solidFill>
          <a:ln w="28575">
            <a:solidFill>
              <a:srgbClr val="FF0000"/>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power</a:t>
            </a:r>
            <a:endParaRPr lang="ar-IQ" sz="1400" b="1" dirty="0">
              <a:solidFill>
                <a:schemeClr val="tx1"/>
              </a:solidFill>
            </a:endParaRPr>
          </a:p>
        </p:txBody>
      </p:sp>
      <p:sp>
        <p:nvSpPr>
          <p:cNvPr id="8" name="Cloud Callout 7"/>
          <p:cNvSpPr/>
          <p:nvPr/>
        </p:nvSpPr>
        <p:spPr>
          <a:xfrm>
            <a:off x="5148064" y="1466491"/>
            <a:ext cx="1836204" cy="1188713"/>
          </a:xfrm>
          <a:prstGeom prst="cloudCallout">
            <a:avLst>
              <a:gd name="adj1" fmla="val 56051"/>
              <a:gd name="adj2" fmla="val 132890"/>
            </a:avLst>
          </a:prstGeom>
          <a:solidFill>
            <a:schemeClr val="accent2">
              <a:lumMod val="60000"/>
              <a:lumOff val="40000"/>
            </a:schemeClr>
          </a:solidFill>
          <a:ln w="28575">
            <a:solidFill>
              <a:srgbClr val="FF0000"/>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passenger</a:t>
            </a:r>
            <a:endParaRPr lang="ar-IQ" sz="1400" b="1" dirty="0">
              <a:solidFill>
                <a:schemeClr val="tx1"/>
              </a:solidFill>
            </a:endParaRPr>
          </a:p>
        </p:txBody>
      </p:sp>
      <p:sp>
        <p:nvSpPr>
          <p:cNvPr id="9" name="Cloud Callout 8"/>
          <p:cNvSpPr/>
          <p:nvPr/>
        </p:nvSpPr>
        <p:spPr>
          <a:xfrm>
            <a:off x="4590002" y="3284984"/>
            <a:ext cx="1836204" cy="1188713"/>
          </a:xfrm>
          <a:prstGeom prst="cloudCallout">
            <a:avLst>
              <a:gd name="adj1" fmla="val 54334"/>
              <a:gd name="adj2" fmla="val 128911"/>
            </a:avLst>
          </a:prstGeom>
          <a:solidFill>
            <a:schemeClr val="accent2">
              <a:lumMod val="60000"/>
              <a:lumOff val="40000"/>
            </a:schemeClr>
          </a:solidFill>
          <a:ln w="38100">
            <a:solidFill>
              <a:srgbClr val="FF0000"/>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rPr>
              <a:t>Passages </a:t>
            </a:r>
            <a:endParaRPr lang="ar-IQ" sz="1400" b="1" dirty="0">
              <a:solidFill>
                <a:schemeClr val="tx1"/>
              </a:solidFill>
            </a:endParaRPr>
          </a:p>
        </p:txBody>
      </p:sp>
    </p:spTree>
    <p:extLst>
      <p:ext uri="{BB962C8B-B14F-4D97-AF65-F5344CB8AC3E}">
        <p14:creationId xmlns:p14="http://schemas.microsoft.com/office/powerpoint/2010/main" val="285728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4896544" cy="936104"/>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dirty="0" smtClean="0"/>
              <a:t>Case scenario with Partograph  </a:t>
            </a:r>
            <a:endParaRPr lang="ar-IQ" sz="2400" dirty="0"/>
          </a:p>
        </p:txBody>
      </p:sp>
      <p:sp>
        <p:nvSpPr>
          <p:cNvPr id="3" name="Content Placeholder 2"/>
          <p:cNvSpPr>
            <a:spLocks noGrp="1"/>
          </p:cNvSpPr>
          <p:nvPr>
            <p:ph idx="1"/>
          </p:nvPr>
        </p:nvSpPr>
        <p:spPr>
          <a:xfrm>
            <a:off x="107504" y="1700808"/>
            <a:ext cx="4824536" cy="5040560"/>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109728" indent="0" algn="l" rtl="0">
              <a:buNone/>
            </a:pPr>
            <a:r>
              <a:rPr lang="en-US" sz="2400" dirty="0"/>
              <a:t> </a:t>
            </a:r>
            <a:endParaRPr lang="en-US" sz="2400" dirty="0" smtClean="0"/>
          </a:p>
          <a:p>
            <a:pPr algn="l" rtl="0">
              <a:buFont typeface="Wingdings" pitchFamily="2" charset="2"/>
              <a:buChar char="q"/>
            </a:pPr>
            <a:r>
              <a:rPr lang="en-US" sz="2400" dirty="0"/>
              <a:t> </a:t>
            </a:r>
            <a:r>
              <a:rPr lang="en-US" sz="2400" dirty="0" smtClean="0"/>
              <a:t>Nora Ahmad is 25 years old primigravida woman. Admitted to labour room at 1:00 am complaining  from labour pain &amp; clear watery vaginal discharge before one hour before admission </a:t>
            </a:r>
          </a:p>
          <a:p>
            <a:pPr algn="l" rtl="0">
              <a:buFont typeface="Courier New" pitchFamily="49" charset="0"/>
              <a:buChar char="o"/>
            </a:pPr>
            <a:r>
              <a:rPr lang="en-US" sz="2400" dirty="0" smtClean="0"/>
              <a:t>PR 82bpm</a:t>
            </a:r>
          </a:p>
          <a:p>
            <a:pPr algn="l" rtl="0">
              <a:buFont typeface="Courier New" pitchFamily="49" charset="0"/>
              <a:buChar char="o"/>
            </a:pPr>
            <a:r>
              <a:rPr lang="en-US" sz="2400" dirty="0" smtClean="0"/>
              <a:t>BP 110/70</a:t>
            </a:r>
          </a:p>
          <a:p>
            <a:pPr algn="l" rtl="0">
              <a:buFont typeface="Courier New" pitchFamily="49" charset="0"/>
              <a:buChar char="o"/>
            </a:pPr>
            <a:r>
              <a:rPr lang="en-US" sz="2400" dirty="0" smtClean="0"/>
              <a:t>Temp 37 C </a:t>
            </a:r>
          </a:p>
          <a:p>
            <a:pPr algn="l" rtl="0">
              <a:buFont typeface="Courier New" pitchFamily="49" charset="0"/>
              <a:buChar char="o"/>
            </a:pPr>
            <a:r>
              <a:rPr lang="en-US" sz="2400" dirty="0" smtClean="0"/>
              <a:t>Base line FHR 140bpm </a:t>
            </a:r>
            <a:endParaRPr lang="ar-IQ" sz="2400" dirty="0"/>
          </a:p>
        </p:txBody>
      </p:sp>
      <p:sp>
        <p:nvSpPr>
          <p:cNvPr id="4" name="Content Placeholder 2"/>
          <p:cNvSpPr txBox="1">
            <a:spLocks/>
          </p:cNvSpPr>
          <p:nvPr/>
        </p:nvSpPr>
        <p:spPr>
          <a:xfrm>
            <a:off x="5148064" y="1700809"/>
            <a:ext cx="3888432" cy="5040560"/>
          </a:xfrm>
          <a:prstGeom prst="rect">
            <a:avLst/>
          </a:prstGeo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ormAutofit lnSpcReduction="10000"/>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rtl="0">
              <a:buFont typeface="Wingdings" pitchFamily="2" charset="2"/>
              <a:buChar char="v"/>
            </a:pPr>
            <a:endParaRPr lang="en-US" sz="2400" dirty="0" smtClean="0"/>
          </a:p>
          <a:p>
            <a:pPr algn="l" rtl="0">
              <a:buFont typeface="Wingdings" pitchFamily="2" charset="2"/>
              <a:buChar char="v"/>
            </a:pPr>
            <a:endParaRPr lang="en-US" sz="2400" dirty="0" smtClean="0"/>
          </a:p>
          <a:p>
            <a:pPr algn="l" rtl="0">
              <a:buFont typeface="Wingdings" pitchFamily="2" charset="2"/>
              <a:buChar char="v"/>
            </a:pPr>
            <a:r>
              <a:rPr lang="en-US" sz="2400" dirty="0" smtClean="0"/>
              <a:t>Abd. examination: LL , Cephalic , 3/5 palpable per abdomen; she has 3 contraction / 10 min of moderate strength lasting 40sec/min </a:t>
            </a:r>
          </a:p>
          <a:p>
            <a:pPr algn="l" rtl="0">
              <a:buFont typeface="Wingdings" pitchFamily="2" charset="2"/>
              <a:buChar char="v"/>
            </a:pPr>
            <a:endParaRPr lang="en-US" sz="2400" dirty="0"/>
          </a:p>
          <a:p>
            <a:pPr algn="l" rtl="0">
              <a:buFont typeface="Wingdings" pitchFamily="2" charset="2"/>
              <a:buChar char="v"/>
            </a:pPr>
            <a:r>
              <a:rPr lang="en-US" sz="2400" dirty="0" smtClean="0"/>
              <a:t>PV examination : 4 cm cervical dilation , RM with clear colour &amp; 70% effaced cervix , -1 to 0 station  Adequate pelvis   </a:t>
            </a:r>
          </a:p>
          <a:p>
            <a:pPr marL="109728" indent="0" algn="l" rtl="0">
              <a:buNone/>
            </a:pPr>
            <a:endParaRPr lang="ar-IQ" sz="2400" dirty="0"/>
          </a:p>
        </p:txBody>
      </p:sp>
    </p:spTree>
    <p:extLst>
      <p:ext uri="{BB962C8B-B14F-4D97-AF65-F5344CB8AC3E}">
        <p14:creationId xmlns:p14="http://schemas.microsoft.com/office/powerpoint/2010/main" val="4137139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5.2 Monitoring labour and delivery | MSF Medical Guide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72008"/>
            <a:ext cx="9036496" cy="6741368"/>
          </a:xfrm>
          <a:prstGeom prst="rect">
            <a:avLst/>
          </a:prstGeom>
          <a:noFill/>
          <a:ln w="76200">
            <a:solidFill>
              <a:schemeClr val="accent2"/>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780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 y="548680"/>
            <a:ext cx="4474840" cy="86409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n-US" sz="2400" dirty="0" smtClean="0">
                <a:solidFill>
                  <a:srgbClr val="424456"/>
                </a:solidFill>
              </a:rPr>
              <a:t/>
            </a:r>
            <a:br>
              <a:rPr lang="en-US" sz="2400" dirty="0" smtClean="0">
                <a:solidFill>
                  <a:srgbClr val="424456"/>
                </a:solidFill>
              </a:rPr>
            </a:br>
            <a:r>
              <a:rPr lang="en-US" sz="2400" dirty="0">
                <a:solidFill>
                  <a:srgbClr val="424456"/>
                </a:solidFill>
              </a:rPr>
              <a:t> </a:t>
            </a:r>
            <a:r>
              <a:rPr lang="en-US" sz="2400" dirty="0" smtClean="0">
                <a:solidFill>
                  <a:srgbClr val="424456"/>
                </a:solidFill>
              </a:rPr>
              <a:t>Normal Partograph  </a:t>
            </a:r>
            <a:r>
              <a:rPr lang="en-US" sz="2400" dirty="0">
                <a:solidFill>
                  <a:srgbClr val="424456"/>
                </a:solidFill>
              </a:rPr>
              <a:t/>
            </a:r>
            <a:br>
              <a:rPr lang="en-US" sz="2400" dirty="0">
                <a:solidFill>
                  <a:srgbClr val="424456"/>
                </a:solidFill>
              </a:rPr>
            </a:br>
            <a:endParaRPr lang="ar-IQ" sz="2400" dirty="0"/>
          </a:p>
        </p:txBody>
      </p:sp>
      <p:sp>
        <p:nvSpPr>
          <p:cNvPr id="3" name="Content Placeholder 2"/>
          <p:cNvSpPr>
            <a:spLocks noGrp="1"/>
          </p:cNvSpPr>
          <p:nvPr>
            <p:ph idx="1"/>
          </p:nvPr>
        </p:nvSpPr>
        <p:spPr>
          <a:xfrm>
            <a:off x="179512" y="1556792"/>
            <a:ext cx="8856984" cy="5184576"/>
          </a:xfrm>
          <a:solidFill>
            <a:schemeClr val="accent2">
              <a:lumMod val="20000"/>
              <a:lumOff val="80000"/>
            </a:schemeClr>
          </a:solidFill>
          <a:ln>
            <a:no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109728" indent="0" algn="l" rtl="0">
              <a:buNone/>
            </a:pPr>
            <a:endParaRPr lang="en-US" sz="2400" dirty="0" smtClean="0"/>
          </a:p>
          <a:p>
            <a:pPr marL="109728" indent="0" algn="l" rtl="0">
              <a:buNone/>
            </a:pPr>
            <a:endParaRPr lang="en-US" sz="2400" dirty="0" smtClean="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280920" cy="4680520"/>
          </a:xfrm>
          <a:prstGeom prst="rect">
            <a:avLst/>
          </a:prstGeom>
          <a:noFill/>
          <a:ln w="57150">
            <a:solidFill>
              <a:schemeClr val="accent2">
                <a:lumMod val="40000"/>
                <a:lumOff val="60000"/>
              </a:schemeClr>
            </a:solidFill>
            <a:miter lim="800000"/>
            <a:headEnd/>
            <a:tailEnd/>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808046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4179</TotalTime>
  <Words>2975</Words>
  <Application>Microsoft Office PowerPoint</Application>
  <PresentationFormat>On-screen Show (4:3)</PresentationFormat>
  <Paragraphs>415</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Urban</vt:lpstr>
      <vt:lpstr> Dystocia &amp; Abnormal Progress of Labour  </vt:lpstr>
      <vt:lpstr>Objective </vt:lpstr>
      <vt:lpstr>     Normal labour </vt:lpstr>
      <vt:lpstr>  Stages of labour </vt:lpstr>
      <vt:lpstr>  Stages of labor </vt:lpstr>
      <vt:lpstr>Progress in labour </vt:lpstr>
      <vt:lpstr>Case scenario with Partograph  </vt:lpstr>
      <vt:lpstr>PowerPoint Presentation</vt:lpstr>
      <vt:lpstr>  Normal Partograph   </vt:lpstr>
      <vt:lpstr>Abnormal Labour</vt:lpstr>
      <vt:lpstr> Abnormally slow labour (Dystocia) </vt:lpstr>
      <vt:lpstr>Prolonged latent phase</vt:lpstr>
      <vt:lpstr>PowerPoint Presentation</vt:lpstr>
      <vt:lpstr>PowerPoint Presentation</vt:lpstr>
      <vt:lpstr>Prolonged latent phase</vt:lpstr>
      <vt:lpstr>Active-phase Disorders</vt:lpstr>
      <vt:lpstr>Abnormal Labor Patterns, Diagnostic Criteria, and Methods of Treatment </vt:lpstr>
      <vt:lpstr>Abnormal labour </vt:lpstr>
      <vt:lpstr>Pattern of normal &amp; abnormal progress in partogram </vt:lpstr>
      <vt:lpstr>Pattern of normal &amp; abnormal progress in partogram </vt:lpstr>
      <vt:lpstr>Causes of abnormal labour </vt:lpstr>
      <vt:lpstr>  Monitoring of uterine contraction </vt:lpstr>
      <vt:lpstr>Causes of abnormal labour </vt:lpstr>
      <vt:lpstr>  Monitoring of uterine contraction </vt:lpstr>
      <vt:lpstr>Causes of abnormal labour </vt:lpstr>
      <vt:lpstr>Causes of abnormal labour </vt:lpstr>
      <vt:lpstr>Causes of abnormal labour </vt:lpstr>
      <vt:lpstr>  Normal vs. Contracted pelvic inlet </vt:lpstr>
      <vt:lpstr>Contracted Midpelvis</vt:lpstr>
      <vt:lpstr>Contracted Midpelvis</vt:lpstr>
      <vt:lpstr>Contracted Outlet</vt:lpstr>
      <vt:lpstr>Causes of abnormal labour </vt:lpstr>
      <vt:lpstr>Passenger                                     Big baby or Malpresentation  </vt:lpstr>
      <vt:lpstr>Complications with dystocia</vt:lpstr>
      <vt:lpstr>Complications with dystocia</vt:lpstr>
      <vt:lpstr>Management of abnormal labour</vt:lpstr>
      <vt:lpstr>Dysfunctional uterine activity (‘powers’)</vt:lpstr>
      <vt:lpstr>Dysfunctional uterine activity (‘powers’)</vt:lpstr>
      <vt:lpstr>Dysfunctional uterine activity (‘powers’)</vt:lpstr>
      <vt:lpstr>Poor progress in the second stage of labour</vt:lpstr>
      <vt:lpstr>Causes of poor progress in 2nd stage of labour </vt:lpstr>
      <vt:lpstr> Management</vt:lpstr>
      <vt:lpstr>Cephalopelvic disproportion          (‘passages’ &amp; ‘passenger’)</vt:lpstr>
      <vt:lpstr>Relative CPD </vt:lpstr>
      <vt:lpstr>Findings suggestive of CPD</vt:lpstr>
      <vt:lpstr>Precipitous labor and delivery</vt:lpstr>
      <vt:lpstr>Precipitous labor and delivery</vt:lpstr>
      <vt:lpstr>Precipitous labor and delivery</vt:lpstr>
      <vt:lpstr>Case Scenario</vt:lpstr>
      <vt:lpstr>PowerPoint Presentation</vt:lpstr>
      <vt:lpstr>PowerPoint Presentation</vt:lpstr>
      <vt:lpstr>Case scenario with Partograph  </vt:lpstr>
      <vt:lpstr>PowerPoint Presentation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Dystocia &amp; Abnormal Progress of Labour</dc:title>
  <dc:creator>Rev.1</dc:creator>
  <cp:lastModifiedBy>Rev.1</cp:lastModifiedBy>
  <cp:revision>86</cp:revision>
  <dcterms:created xsi:type="dcterms:W3CDTF">2022-10-03T16:59:39Z</dcterms:created>
  <dcterms:modified xsi:type="dcterms:W3CDTF">2022-11-13T19:40:44Z</dcterms:modified>
</cp:coreProperties>
</file>