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333" r:id="rId3"/>
    <p:sldId id="268" r:id="rId4"/>
    <p:sldId id="336" r:id="rId5"/>
    <p:sldId id="382" r:id="rId6"/>
    <p:sldId id="305" r:id="rId7"/>
    <p:sldId id="383" r:id="rId8"/>
    <p:sldId id="291" r:id="rId9"/>
    <p:sldId id="374" r:id="rId10"/>
    <p:sldId id="337" r:id="rId11"/>
    <p:sldId id="338" r:id="rId12"/>
    <p:sldId id="375" r:id="rId13"/>
    <p:sldId id="259" r:id="rId14"/>
    <p:sldId id="292" r:id="rId15"/>
    <p:sldId id="339" r:id="rId16"/>
    <p:sldId id="307" r:id="rId17"/>
    <p:sldId id="340" r:id="rId18"/>
    <p:sldId id="341" r:id="rId19"/>
    <p:sldId id="342" r:id="rId20"/>
    <p:sldId id="343" r:id="rId21"/>
    <p:sldId id="344" r:id="rId22"/>
    <p:sldId id="345" r:id="rId23"/>
    <p:sldId id="384" r:id="rId24"/>
    <p:sldId id="346" r:id="rId25"/>
    <p:sldId id="347" r:id="rId26"/>
    <p:sldId id="348" r:id="rId27"/>
    <p:sldId id="349" r:id="rId28"/>
    <p:sldId id="381" r:id="rId29"/>
    <p:sldId id="380" r:id="rId30"/>
    <p:sldId id="351" r:id="rId31"/>
    <p:sldId id="385" r:id="rId32"/>
    <p:sldId id="353" r:id="rId33"/>
    <p:sldId id="354" r:id="rId34"/>
    <p:sldId id="355" r:id="rId35"/>
    <p:sldId id="376" r:id="rId36"/>
    <p:sldId id="356" r:id="rId37"/>
    <p:sldId id="357" r:id="rId38"/>
    <p:sldId id="377" r:id="rId39"/>
    <p:sldId id="358" r:id="rId40"/>
    <p:sldId id="359" r:id="rId41"/>
    <p:sldId id="378" r:id="rId42"/>
    <p:sldId id="360" r:id="rId43"/>
    <p:sldId id="379" r:id="rId44"/>
    <p:sldId id="362" r:id="rId45"/>
    <p:sldId id="367" r:id="rId46"/>
    <p:sldId id="361" r:id="rId47"/>
    <p:sldId id="392" r:id="rId48"/>
    <p:sldId id="387" r:id="rId49"/>
    <p:sldId id="389" r:id="rId50"/>
    <p:sldId id="390" r:id="rId51"/>
    <p:sldId id="391" r:id="rId52"/>
    <p:sldId id="368" r:id="rId53"/>
    <p:sldId id="369" r:id="rId54"/>
    <p:sldId id="372" r:id="rId55"/>
    <p:sldId id="373" r:id="rId56"/>
    <p:sldId id="370" r:id="rId57"/>
    <p:sldId id="363" r:id="rId58"/>
    <p:sldId id="364" r:id="rId59"/>
    <p:sldId id="327" r:id="rId60"/>
    <p:sldId id="386" r:id="rId6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0" d="100"/>
          <a:sy n="60" d="100"/>
        </p:scale>
        <p:origin x="-1656"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DCA3058-229B-477D-8F7C-6CDD1D23C2F9}" type="datetimeFigureOut">
              <a:rPr lang="ar-IQ" smtClean="0"/>
              <a:t>20/06/1444</a:t>
            </a:fld>
            <a:endParaRPr lang="ar-IQ"/>
          </a:p>
        </p:txBody>
      </p:sp>
      <p:sp>
        <p:nvSpPr>
          <p:cNvPr id="17" name="Footer Placeholder 16"/>
          <p:cNvSpPr>
            <a:spLocks noGrp="1"/>
          </p:cNvSpPr>
          <p:nvPr>
            <p:ph type="ftr" sz="quarter" idx="11"/>
          </p:nvPr>
        </p:nvSpPr>
        <p:spPr>
          <a:xfrm>
            <a:off x="5410200" y="4205288"/>
            <a:ext cx="1295400" cy="457200"/>
          </a:xfrm>
        </p:spPr>
        <p:txBody>
          <a:bodyPr/>
          <a:lstStyle/>
          <a:p>
            <a:endParaRPr lang="ar-IQ"/>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F6944EB-AD24-4A9D-8B7D-523CB91A2795}"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CA3058-229B-477D-8F7C-6CDD1D23C2F9}" type="datetimeFigureOut">
              <a:rPr lang="ar-IQ" smtClean="0"/>
              <a:t>20/06/1444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6944EB-AD24-4A9D-8B7D-523CB91A2795}"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CA3058-229B-477D-8F7C-6CDD1D23C2F9}" type="datetimeFigureOut">
              <a:rPr lang="ar-IQ" smtClean="0"/>
              <a:t>20/06/1444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6944EB-AD24-4A9D-8B7D-523CB91A2795}"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CA3058-229B-477D-8F7C-6CDD1D23C2F9}" type="datetimeFigureOut">
              <a:rPr lang="ar-IQ" smtClean="0"/>
              <a:t>20/06/1444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6944EB-AD24-4A9D-8B7D-523CB91A2795}"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DCA3058-229B-477D-8F7C-6CDD1D23C2F9}" type="datetimeFigureOut">
              <a:rPr lang="ar-IQ" smtClean="0"/>
              <a:t>20/06/1444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6944EB-AD24-4A9D-8B7D-523CB91A2795}"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DCA3058-229B-477D-8F7C-6CDD1D23C2F9}" type="datetimeFigureOut">
              <a:rPr lang="ar-IQ" smtClean="0"/>
              <a:t>20/06/1444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6944EB-AD24-4A9D-8B7D-523CB91A2795}"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7DCA3058-229B-477D-8F7C-6CDD1D23C2F9}" type="datetimeFigureOut">
              <a:rPr lang="ar-IQ" smtClean="0"/>
              <a:t>20/06/1444</a:t>
            </a:fld>
            <a:endParaRPr lang="ar-IQ"/>
          </a:p>
        </p:txBody>
      </p:sp>
      <p:sp>
        <p:nvSpPr>
          <p:cNvPr id="27" name="Slide Number Placeholder 26"/>
          <p:cNvSpPr>
            <a:spLocks noGrp="1"/>
          </p:cNvSpPr>
          <p:nvPr>
            <p:ph type="sldNum" sz="quarter" idx="11"/>
          </p:nvPr>
        </p:nvSpPr>
        <p:spPr/>
        <p:txBody>
          <a:bodyPr rtlCol="0"/>
          <a:lstStyle/>
          <a:p>
            <a:fld id="{1F6944EB-AD24-4A9D-8B7D-523CB91A2795}" type="slidenum">
              <a:rPr lang="ar-IQ" smtClean="0"/>
              <a:t>‹#›</a:t>
            </a:fld>
            <a:endParaRPr lang="ar-IQ"/>
          </a:p>
        </p:txBody>
      </p:sp>
      <p:sp>
        <p:nvSpPr>
          <p:cNvPr id="28" name="Footer Placeholder 27"/>
          <p:cNvSpPr>
            <a:spLocks noGrp="1"/>
          </p:cNvSpPr>
          <p:nvPr>
            <p:ph type="ftr" sz="quarter" idx="12"/>
          </p:nvPr>
        </p:nvSpPr>
        <p:spPr/>
        <p:txBody>
          <a:bodyPr rtlCol="0"/>
          <a:lstStyle/>
          <a:p>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7DCA3058-229B-477D-8F7C-6CDD1D23C2F9}" type="datetimeFigureOut">
              <a:rPr lang="ar-IQ" smtClean="0"/>
              <a:t>20/06/1444</a:t>
            </a:fld>
            <a:endParaRPr lang="ar-IQ"/>
          </a:p>
        </p:txBody>
      </p:sp>
      <p:sp>
        <p:nvSpPr>
          <p:cNvPr id="4" name="Footer Placeholder 3"/>
          <p:cNvSpPr>
            <a:spLocks noGrp="1"/>
          </p:cNvSpPr>
          <p:nvPr>
            <p:ph type="ftr" sz="quarter" idx="11"/>
          </p:nvPr>
        </p:nvSpPr>
        <p:spPr>
          <a:xfrm>
            <a:off x="5257800" y="612648"/>
            <a:ext cx="1325880" cy="457200"/>
          </a:xfrm>
        </p:spPr>
        <p:txBody>
          <a:bodyPr/>
          <a:lstStyle/>
          <a:p>
            <a:endParaRPr lang="ar-IQ"/>
          </a:p>
        </p:txBody>
      </p:sp>
      <p:sp>
        <p:nvSpPr>
          <p:cNvPr id="5" name="Slide Number Placeholder 4"/>
          <p:cNvSpPr>
            <a:spLocks noGrp="1"/>
          </p:cNvSpPr>
          <p:nvPr>
            <p:ph type="sldNum" sz="quarter" idx="12"/>
          </p:nvPr>
        </p:nvSpPr>
        <p:spPr>
          <a:xfrm>
            <a:off x="8174736" y="2272"/>
            <a:ext cx="762000" cy="365760"/>
          </a:xfrm>
        </p:spPr>
        <p:txBody>
          <a:bodyPr/>
          <a:lstStyle/>
          <a:p>
            <a:fld id="{1F6944EB-AD24-4A9D-8B7D-523CB91A2795}"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A3058-229B-477D-8F7C-6CDD1D23C2F9}" type="datetimeFigureOut">
              <a:rPr lang="ar-IQ" smtClean="0"/>
              <a:t>20/06/1444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F6944EB-AD24-4A9D-8B7D-523CB91A2795}"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DCA3058-229B-477D-8F7C-6CDD1D23C2F9}" type="datetimeFigureOut">
              <a:rPr lang="ar-IQ" smtClean="0"/>
              <a:t>20/06/1444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6944EB-AD24-4A9D-8B7D-523CB91A2795}"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DCA3058-229B-477D-8F7C-6CDD1D23C2F9}" type="datetimeFigureOut">
              <a:rPr lang="ar-IQ" smtClean="0"/>
              <a:t>20/06/1444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6944EB-AD24-4A9D-8B7D-523CB91A2795}"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DCA3058-229B-477D-8F7C-6CDD1D23C2F9}" type="datetimeFigureOut">
              <a:rPr lang="ar-IQ" smtClean="0"/>
              <a:t>20/06/1444</a:t>
            </a:fld>
            <a:endParaRPr lang="ar-IQ"/>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ar-IQ"/>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F6944EB-AD24-4A9D-8B7D-523CB91A2795}"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rtl="0"/>
            <a:r>
              <a:rPr lang="en-US" sz="3200" dirty="0" smtClean="0"/>
              <a:t>Intrapartum Evaluation of Fetal Wellbeing </a:t>
            </a:r>
            <a:br>
              <a:rPr lang="en-US" sz="3200" dirty="0" smtClean="0"/>
            </a:br>
            <a:r>
              <a:rPr lang="en-US" sz="3200" dirty="0" smtClean="0"/>
              <a:t> </a:t>
            </a:r>
            <a:endParaRPr lang="ar-IQ" sz="3200" dirty="0"/>
          </a:p>
        </p:txBody>
      </p:sp>
      <p:sp>
        <p:nvSpPr>
          <p:cNvPr id="4" name="Subtitle 2"/>
          <p:cNvSpPr txBox="1">
            <a:spLocks/>
          </p:cNvSpPr>
          <p:nvPr/>
        </p:nvSpPr>
        <p:spPr>
          <a:xfrm>
            <a:off x="24271" y="3924398"/>
            <a:ext cx="5169024" cy="2808312"/>
          </a:xfrm>
          <a:prstGeom prst="rect">
            <a:avLst/>
          </a:prstGeom>
          <a:solidFill>
            <a:schemeClr val="bg2"/>
          </a:solidFill>
          <a:ln>
            <a:solidFill>
              <a:schemeClr val="accent1"/>
            </a:solidFill>
          </a:ln>
          <a:effectLst>
            <a:glow rad="139700">
              <a:schemeClr val="accent2">
                <a:satMod val="175000"/>
                <a:alpha val="40000"/>
              </a:schemeClr>
            </a:glow>
          </a:effectLst>
          <a:scene3d>
            <a:camera prst="orthographicFront"/>
            <a:lightRig rig="threePt" dir="t"/>
          </a:scene3d>
          <a:sp3d>
            <a:bevelT prst="angle"/>
          </a:sp3d>
        </p:spPr>
        <p:txBody>
          <a:bodyPr vert="horz">
            <a:normAutofit/>
          </a:bodyPr>
          <a:lstStyle>
            <a:lvl1pPr marL="64008" indent="0" algn="l" rtl="1" eaLnBrk="1" latinLnBrk="0" hangingPunct="1">
              <a:spcBef>
                <a:spcPts val="300"/>
              </a:spcBef>
              <a:buClr>
                <a:schemeClr val="accent3"/>
              </a:buClr>
              <a:buFont typeface="Georgia"/>
              <a:buNone/>
              <a:defRPr kumimoji="0" sz="2400" kern="1200">
                <a:solidFill>
                  <a:schemeClr val="tx2"/>
                </a:solidFill>
                <a:latin typeface="+mn-lt"/>
                <a:ea typeface="+mn-ea"/>
                <a:cs typeface="+mn-cs"/>
              </a:defRPr>
            </a:lvl1pPr>
            <a:lvl2pPr marL="457200" indent="0" algn="ctr" rtl="1" eaLnBrk="1" latinLnBrk="0" hangingPunct="1">
              <a:spcBef>
                <a:spcPts val="300"/>
              </a:spcBef>
              <a:buClr>
                <a:schemeClr val="accent2"/>
              </a:buClr>
              <a:buFont typeface="Georgia"/>
              <a:buNone/>
              <a:defRPr kumimoji="0" sz="2600" kern="1200">
                <a:solidFill>
                  <a:schemeClr val="accent2"/>
                </a:solidFill>
                <a:latin typeface="+mn-lt"/>
                <a:ea typeface="+mn-ea"/>
                <a:cs typeface="+mn-cs"/>
              </a:defRPr>
            </a:lvl2pPr>
            <a:lvl3pPr marL="914400" indent="0" algn="ctr" rtl="1" eaLnBrk="1" latinLnBrk="0" hangingPunct="1">
              <a:spcBef>
                <a:spcPts val="300"/>
              </a:spcBef>
              <a:buClr>
                <a:schemeClr val="accent1"/>
              </a:buClr>
              <a:buFont typeface="Wingdings 2"/>
              <a:buNone/>
              <a:defRPr kumimoji="0" sz="2400" kern="1200">
                <a:solidFill>
                  <a:schemeClr val="accent1"/>
                </a:solidFill>
                <a:latin typeface="+mn-lt"/>
                <a:ea typeface="+mn-ea"/>
                <a:cs typeface="+mn-cs"/>
              </a:defRPr>
            </a:lvl3pPr>
            <a:lvl4pPr marL="1371600" indent="0" algn="ctr" rtl="1" eaLnBrk="1" latinLnBrk="0" hangingPunct="1">
              <a:spcBef>
                <a:spcPts val="300"/>
              </a:spcBef>
              <a:buClr>
                <a:schemeClr val="accent1"/>
              </a:buClr>
              <a:buFont typeface="Wingdings 2"/>
              <a:buNone/>
              <a:defRPr kumimoji="0" sz="2200" kern="1200">
                <a:solidFill>
                  <a:schemeClr val="accent1"/>
                </a:solidFill>
                <a:latin typeface="+mn-lt"/>
                <a:ea typeface="+mn-ea"/>
                <a:cs typeface="+mn-cs"/>
              </a:defRPr>
            </a:lvl4pPr>
            <a:lvl5pPr marL="1828800" indent="0" algn="ctr" rtl="1"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2286000" indent="0" algn="ctr" rtl="1"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1"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1"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1"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pPr rtl="0"/>
            <a:endParaRPr lang="en-US" sz="1600" smtClean="0"/>
          </a:p>
          <a:p>
            <a:pPr algn="ctr" rtl="0"/>
            <a:r>
              <a:rPr lang="en-US" sz="1600" smtClean="0"/>
              <a:t>Prof.Fadia J Alizzi</a:t>
            </a:r>
          </a:p>
          <a:p>
            <a:pPr algn="ctr" rtl="0"/>
            <a:r>
              <a:rPr lang="en-US" sz="1600" smtClean="0"/>
              <a:t>Consultant OBG &amp; Reproductive Medicine</a:t>
            </a:r>
          </a:p>
          <a:p>
            <a:pPr algn="ctr" rtl="0"/>
            <a:r>
              <a:rPr lang="en-US" sz="1600" smtClean="0"/>
              <a:t>Al-Mustansiriyia Medical College / Al-Yarmouk Teaching Hospital </a:t>
            </a:r>
          </a:p>
          <a:p>
            <a:endParaRPr lang="ar-IQ"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365105"/>
            <a:ext cx="3456384" cy="2278584"/>
          </a:xfrm>
          <a:prstGeom prst="rect">
            <a:avLst/>
          </a:prstGeom>
          <a:noFill/>
          <a:ln w="76200">
            <a:solidFill>
              <a:schemeClr val="tx1"/>
            </a:solidFill>
            <a:miter lim="800000"/>
            <a:headEnd/>
            <a:tailEnd/>
          </a:ln>
          <a:effectLst>
            <a:glow rad="139700">
              <a:schemeClr val="accent6">
                <a:satMod val="175000"/>
                <a:alpha val="40000"/>
              </a:schemeClr>
            </a:glow>
            <a:outerShdw dist="35921" dir="2700000" algn="ctr" rotWithShape="0">
              <a:schemeClr val="bg2"/>
            </a:outerShdw>
          </a:effectLst>
          <a:scene3d>
            <a:camera prst="orthographicFront">
              <a:rot lat="0" lon="0" rev="0"/>
            </a:camera>
            <a:lightRig rig="soft" dir="t">
              <a:rot lat="0" lon="0" rev="0"/>
            </a:lightRig>
          </a:scene3d>
          <a:sp3d contourW="44450" prstMaterial="matte">
            <a:bevelT w="63500" h="63500"/>
            <a:contourClr>
              <a:srgbClr val="FFFFFF"/>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6577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p:spPr>
        <p:txBody>
          <a:bodyPr>
            <a:noAutofit/>
          </a:bodyPr>
          <a:lstStyle/>
          <a:p>
            <a:pPr rtl="0"/>
            <a:r>
              <a:rPr lang="en-US" sz="1800" b="1" dirty="0" smtClean="0"/>
              <a:t> </a:t>
            </a:r>
            <a:r>
              <a:rPr lang="en-US" sz="1800" b="1" dirty="0"/>
              <a:t> </a:t>
            </a:r>
            <a:r>
              <a:rPr lang="en-US" sz="1800" b="1" dirty="0" smtClean="0"/>
              <a:t/>
            </a:r>
            <a:br>
              <a:rPr lang="en-US" sz="1800" b="1" dirty="0" smtClean="0"/>
            </a:br>
            <a:r>
              <a:rPr lang="en-US" sz="1800" b="1" dirty="0"/>
              <a:t> </a:t>
            </a:r>
            <a:r>
              <a:rPr lang="en-US" sz="2400" b="1" dirty="0" smtClean="0"/>
              <a:t>DR</a:t>
            </a:r>
            <a:r>
              <a:rPr lang="en-US" sz="2400" b="1" dirty="0"/>
              <a:t>: Define risk</a:t>
            </a:r>
            <a:br>
              <a:rPr lang="en-US" sz="2400" b="1" dirty="0"/>
            </a:br>
            <a:endParaRPr lang="ar-IQ" sz="2400" b="1" dirty="0"/>
          </a:p>
        </p:txBody>
      </p:sp>
      <p:sp>
        <p:nvSpPr>
          <p:cNvPr id="3" name="Content Placeholder 2"/>
          <p:cNvSpPr>
            <a:spLocks noGrp="1"/>
          </p:cNvSpPr>
          <p:nvPr>
            <p:ph idx="1"/>
          </p:nvPr>
        </p:nvSpPr>
        <p:spPr>
          <a:xfrm>
            <a:off x="107504" y="1556792"/>
            <a:ext cx="8856984" cy="5184576"/>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p:spPr>
        <p:txBody>
          <a:bodyPr>
            <a:normAutofit/>
          </a:bodyPr>
          <a:lstStyle/>
          <a:p>
            <a:pPr algn="l" rtl="0">
              <a:buFont typeface="Wingdings" pitchFamily="2" charset="2"/>
              <a:buChar char="q"/>
            </a:pPr>
            <a:endParaRPr lang="en-US" sz="2000" dirty="0" smtClean="0"/>
          </a:p>
          <a:p>
            <a:pPr algn="l" rtl="0">
              <a:buFont typeface="Wingdings" pitchFamily="2" charset="2"/>
              <a:buChar char="q"/>
            </a:pPr>
            <a:r>
              <a:rPr lang="en-US" sz="2000" dirty="0"/>
              <a:t> </a:t>
            </a:r>
            <a:r>
              <a:rPr lang="en-US" sz="2000" dirty="0" smtClean="0"/>
              <a:t>Every woman attend labour wither she is high or low risk should have admission CTG:</a:t>
            </a:r>
          </a:p>
          <a:p>
            <a:pPr marL="109728" indent="0" algn="l" rtl="0">
              <a:buNone/>
            </a:pPr>
            <a:endParaRPr lang="en-US" sz="2000" dirty="0"/>
          </a:p>
          <a:p>
            <a:pPr marL="566928" indent="-457200" algn="l" rtl="0">
              <a:buFont typeface="+mj-lt"/>
              <a:buAutoNum type="arabicPeriod"/>
            </a:pPr>
            <a:r>
              <a:rPr lang="en-US" sz="2000" dirty="0" smtClean="0"/>
              <a:t>Low risk intrapartum </a:t>
            </a:r>
            <a:r>
              <a:rPr lang="en-US" sz="2000" dirty="0"/>
              <a:t>fetal monitoring </a:t>
            </a:r>
            <a:r>
              <a:rPr lang="en-US" sz="2000" dirty="0" smtClean="0"/>
              <a:t>: </a:t>
            </a:r>
            <a:r>
              <a:rPr lang="en-US" sz="2000" dirty="0"/>
              <a:t>use of intermittent auscultation (pinard or hand-held </a:t>
            </a:r>
            <a:r>
              <a:rPr lang="en-US" sz="2000" dirty="0" smtClean="0"/>
              <a:t>Doppler) at </a:t>
            </a:r>
            <a:r>
              <a:rPr lang="en-US" sz="2000" dirty="0"/>
              <a:t>specific </a:t>
            </a:r>
            <a:r>
              <a:rPr lang="en-US" sz="2000" dirty="0" smtClean="0"/>
              <a:t>intervals ( One minute monitoring / 30minute ) , </a:t>
            </a:r>
            <a:r>
              <a:rPr lang="en-US" sz="2000" dirty="0"/>
              <a:t>with the aim of escalating monitoring </a:t>
            </a:r>
            <a:r>
              <a:rPr lang="en-US" sz="2000" dirty="0" smtClean="0"/>
              <a:t>if concerning </a:t>
            </a:r>
            <a:r>
              <a:rPr lang="en-US" sz="2000" dirty="0"/>
              <a:t>features arise</a:t>
            </a:r>
            <a:endParaRPr lang="en-US" sz="2000" dirty="0" smtClean="0"/>
          </a:p>
          <a:p>
            <a:pPr marL="566928" indent="-457200" algn="l" rtl="0">
              <a:buFont typeface="+mj-lt"/>
              <a:buAutoNum type="arabicPeriod"/>
            </a:pPr>
            <a:endParaRPr lang="en-US" sz="2000" dirty="0" smtClean="0"/>
          </a:p>
          <a:p>
            <a:pPr marL="566928" indent="-457200" algn="l" rtl="0">
              <a:buFont typeface="+mj-lt"/>
              <a:buAutoNum type="arabicPeriod"/>
            </a:pPr>
            <a:r>
              <a:rPr lang="en-US" sz="2000" dirty="0" smtClean="0"/>
              <a:t>High risk intrapartum </a:t>
            </a:r>
            <a:r>
              <a:rPr lang="en-US" sz="2000" dirty="0"/>
              <a:t>fetal </a:t>
            </a:r>
            <a:r>
              <a:rPr lang="en-US" sz="2000" dirty="0" smtClean="0"/>
              <a:t>monitoring:  use intermittent (One </a:t>
            </a:r>
            <a:r>
              <a:rPr lang="en-US" sz="2000" dirty="0"/>
              <a:t>minute monitoring / </a:t>
            </a:r>
            <a:r>
              <a:rPr lang="en-US" sz="2000" dirty="0" smtClean="0"/>
              <a:t>15 minute) </a:t>
            </a:r>
            <a:r>
              <a:rPr lang="en-US" sz="2000" dirty="0"/>
              <a:t>or </a:t>
            </a:r>
            <a:r>
              <a:rPr lang="en-US" sz="2000" dirty="0" smtClean="0"/>
              <a:t>continuous CTG  monitoring according to the woman condition . </a:t>
            </a:r>
            <a:endParaRPr lang="ar-IQ" sz="2000" dirty="0"/>
          </a:p>
        </p:txBody>
      </p:sp>
      <p:sp>
        <p:nvSpPr>
          <p:cNvPr id="4" name="Rounded Rectangle 3"/>
          <p:cNvSpPr/>
          <p:nvPr/>
        </p:nvSpPr>
        <p:spPr>
          <a:xfrm>
            <a:off x="4355976" y="908720"/>
            <a:ext cx="2520280" cy="914400"/>
          </a:xfrm>
          <a:prstGeom prst="roundRect">
            <a:avLst/>
          </a:prstGeom>
          <a:solidFill>
            <a:schemeClr val="accent2">
              <a:lumMod val="20000"/>
              <a:lumOff val="80000"/>
            </a:schemeClr>
          </a:solidFill>
          <a:ln>
            <a:solidFill>
              <a:srgbClr val="FF0000"/>
            </a:solidFill>
          </a:ln>
          <a:effectLst>
            <a:glow rad="101600">
              <a:schemeClr val="accent5">
                <a:satMod val="175000"/>
                <a:alpha val="40000"/>
              </a:schemeClr>
            </a:glow>
            <a:outerShdw blurRad="107950" dist="12700" dir="5400000" algn="ctr">
              <a:srgbClr val="000000"/>
            </a:outerShdw>
            <a:softEdge rad="317500"/>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a:solidFill>
                  <a:schemeClr val="tx2"/>
                </a:solidFill>
              </a:rPr>
              <a:t>DR</a:t>
            </a:r>
            <a:r>
              <a:rPr lang="en-US" b="1" dirty="0">
                <a:solidFill>
                  <a:schemeClr val="tx2"/>
                </a:solidFill>
              </a:rPr>
              <a:t> C </a:t>
            </a:r>
            <a:r>
              <a:rPr lang="en-US" b="1" dirty="0" smtClean="0">
                <a:solidFill>
                  <a:schemeClr val="tx2"/>
                </a:solidFill>
              </a:rPr>
              <a:t>BRAVADO</a:t>
            </a:r>
            <a:endParaRPr lang="en-US" b="1" dirty="0">
              <a:solidFill>
                <a:schemeClr val="tx2"/>
              </a:solidFill>
            </a:endParaRPr>
          </a:p>
        </p:txBody>
      </p:sp>
    </p:spTree>
    <p:extLst>
      <p:ext uri="{BB962C8B-B14F-4D97-AF65-F5344CB8AC3E}">
        <p14:creationId xmlns:p14="http://schemas.microsoft.com/office/powerpoint/2010/main" val="1779551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rtl="0"/>
            <a:r>
              <a:rPr lang="en-US" sz="1800" b="1" dirty="0" smtClean="0"/>
              <a:t>Methods of assessment </a:t>
            </a:r>
            <a:endParaRPr lang="ar-IQ" sz="1800" b="1" dirty="0"/>
          </a:p>
        </p:txBody>
      </p:sp>
      <p:sp>
        <p:nvSpPr>
          <p:cNvPr id="3" name="Content Placeholder 2"/>
          <p:cNvSpPr>
            <a:spLocks noGrp="1"/>
          </p:cNvSpPr>
          <p:nvPr>
            <p:ph idx="1"/>
          </p:nvPr>
        </p:nvSpPr>
        <p:spPr>
          <a:xfrm>
            <a:off x="107504" y="1556792"/>
            <a:ext cx="8856984" cy="518457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l" rtl="0">
              <a:buFont typeface="Wingdings" pitchFamily="2" charset="2"/>
              <a:buChar char="q"/>
            </a:pPr>
            <a:endParaRPr lang="en-US" sz="2000" dirty="0" smtClean="0"/>
          </a:p>
          <a:p>
            <a:pPr marL="109728" indent="0" algn="l" rtl="0">
              <a:buNone/>
            </a:pPr>
            <a:endParaRPr lang="ar-IQ"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3168352" cy="2376264"/>
          </a:xfrm>
          <a:prstGeom prst="rect">
            <a:avLst/>
          </a:prstGeom>
          <a:noFill/>
          <a:ln>
            <a:noFill/>
          </a:ln>
          <a:effectLst>
            <a:glow rad="139700">
              <a:schemeClr val="accent5">
                <a:satMod val="175000"/>
                <a:alpha val="40000"/>
              </a:schemeClr>
            </a:glow>
            <a:outerShdw dist="35921" dir="2700000" algn="ctr" rotWithShape="0">
              <a:schemeClr val="bg2"/>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172192"/>
            <a:ext cx="3168352" cy="2425160"/>
          </a:xfrm>
          <a:prstGeom prst="rect">
            <a:avLst/>
          </a:prstGeom>
          <a:noFill/>
          <a:ln>
            <a:noFill/>
          </a:ln>
          <a:effectLst>
            <a:glow rad="139700">
              <a:schemeClr val="accent5">
                <a:satMod val="175000"/>
                <a:alpha val="40000"/>
              </a:schemeClr>
            </a:glow>
            <a:outerShdw dist="35921" dir="2700000" algn="ctr" rotWithShape="0">
              <a:schemeClr val="bg2"/>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1700808"/>
            <a:ext cx="4968552" cy="4896544"/>
          </a:xfrm>
          <a:prstGeom prst="rect">
            <a:avLst/>
          </a:prstGeom>
          <a:noFill/>
          <a:ln>
            <a:noFill/>
          </a:ln>
          <a:effectLst>
            <a:glow rad="139700">
              <a:schemeClr val="accent5">
                <a:satMod val="175000"/>
                <a:alpha val="40000"/>
              </a:schemeClr>
            </a:glow>
            <a:outerShdw dist="35921" dir="2700000" algn="ctr" rotWithShape="0">
              <a:schemeClr val="bg2"/>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2713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r>
              <a:rPr lang="en-US" sz="2800" b="1" dirty="0" smtClean="0"/>
              <a:t>DR: Define </a:t>
            </a:r>
            <a:r>
              <a:rPr lang="en-US" sz="2800" b="1" dirty="0"/>
              <a:t>risk</a:t>
            </a:r>
            <a:endParaRPr lang="ar-IQ" sz="2800" b="1" dirty="0"/>
          </a:p>
        </p:txBody>
      </p:sp>
      <p:sp>
        <p:nvSpPr>
          <p:cNvPr id="3" name="Content Placeholder 2"/>
          <p:cNvSpPr>
            <a:spLocks noGrp="1"/>
          </p:cNvSpPr>
          <p:nvPr>
            <p:ph idx="1"/>
          </p:nvPr>
        </p:nvSpPr>
        <p:spPr>
          <a:xfrm>
            <a:off x="107504" y="1556792"/>
            <a:ext cx="8856984" cy="518457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109728" indent="0" algn="l" rtl="0">
              <a:buNone/>
            </a:pPr>
            <a:endParaRPr lang="en-US" sz="1800" dirty="0" smtClean="0"/>
          </a:p>
          <a:p>
            <a:pPr algn="l" rtl="0">
              <a:buFont typeface="Wingdings" pitchFamily="2" charset="2"/>
              <a:buChar char="q"/>
            </a:pPr>
            <a:r>
              <a:rPr lang="en-US" sz="2000" b="1" u="sng" dirty="0" smtClean="0"/>
              <a:t>High risk groups </a:t>
            </a:r>
          </a:p>
          <a:p>
            <a:pPr algn="l" rtl="0">
              <a:buFont typeface="Wingdings" pitchFamily="2" charset="2"/>
              <a:buChar char="q"/>
            </a:pPr>
            <a:endParaRPr lang="en-US" sz="1800" dirty="0" smtClean="0"/>
          </a:p>
          <a:p>
            <a:pPr algn="l" rtl="0">
              <a:buFont typeface="Wingdings" pitchFamily="2" charset="2"/>
              <a:buChar char="q"/>
            </a:pPr>
            <a:endParaRPr lang="ar-IQ" sz="1800" dirty="0"/>
          </a:p>
        </p:txBody>
      </p:sp>
      <p:sp>
        <p:nvSpPr>
          <p:cNvPr id="4" name="Rounded Rectangle 3"/>
          <p:cNvSpPr/>
          <p:nvPr/>
        </p:nvSpPr>
        <p:spPr>
          <a:xfrm>
            <a:off x="467544" y="2636912"/>
            <a:ext cx="1944216" cy="3960440"/>
          </a:xfrm>
          <a:prstGeom prst="roundRect">
            <a:avLst/>
          </a:prstGeom>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u="sng" dirty="0"/>
              <a:t>Maternal medical illness</a:t>
            </a:r>
          </a:p>
          <a:p>
            <a:pPr algn="l" rtl="0"/>
            <a:endParaRPr lang="en-US" dirty="0" smtClean="0"/>
          </a:p>
          <a:p>
            <a:pPr algn="l" rtl="0"/>
            <a:r>
              <a:rPr lang="en-US" dirty="0" smtClean="0"/>
              <a:t>Gestational </a:t>
            </a:r>
            <a:r>
              <a:rPr lang="en-US" dirty="0"/>
              <a:t>diabetes</a:t>
            </a:r>
          </a:p>
          <a:p>
            <a:pPr algn="l" rtl="0"/>
            <a:endParaRPr lang="en-US" dirty="0" smtClean="0"/>
          </a:p>
          <a:p>
            <a:pPr algn="l" rtl="0"/>
            <a:r>
              <a:rPr lang="en-US" dirty="0" smtClean="0"/>
              <a:t>Hypertension</a:t>
            </a:r>
            <a:endParaRPr lang="en-US" dirty="0"/>
          </a:p>
          <a:p>
            <a:pPr algn="l" rtl="0"/>
            <a:endParaRPr lang="en-US" dirty="0" smtClean="0"/>
          </a:p>
          <a:p>
            <a:pPr algn="l" rtl="0"/>
            <a:r>
              <a:rPr lang="en-US" dirty="0" smtClean="0"/>
              <a:t>Asthma</a:t>
            </a:r>
            <a:endParaRPr lang="en-US" dirty="0"/>
          </a:p>
        </p:txBody>
      </p:sp>
      <p:sp>
        <p:nvSpPr>
          <p:cNvPr id="5" name="Rounded Rectangle 4"/>
          <p:cNvSpPr/>
          <p:nvPr/>
        </p:nvSpPr>
        <p:spPr>
          <a:xfrm>
            <a:off x="2771800" y="2636912"/>
            <a:ext cx="3744416" cy="3960440"/>
          </a:xfrm>
          <a:prstGeom prst="roundRect">
            <a:avLst/>
          </a:prstGeom>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u="sng" dirty="0"/>
              <a:t>Obstetric complications</a:t>
            </a:r>
          </a:p>
          <a:p>
            <a:pPr algn="l" rtl="0"/>
            <a:r>
              <a:rPr lang="en-US" dirty="0"/>
              <a:t>Multiple gestation</a:t>
            </a:r>
          </a:p>
          <a:p>
            <a:pPr algn="l" rtl="0"/>
            <a:r>
              <a:rPr lang="en-US" dirty="0"/>
              <a:t>Post-date gestation</a:t>
            </a:r>
          </a:p>
          <a:p>
            <a:pPr algn="l" rtl="0"/>
            <a:r>
              <a:rPr lang="en-US" dirty="0"/>
              <a:t>Previous cesarean section</a:t>
            </a:r>
          </a:p>
          <a:p>
            <a:pPr algn="l" rtl="0"/>
            <a:r>
              <a:rPr lang="en-US" dirty="0"/>
              <a:t>Intrauterine growth restriction</a:t>
            </a:r>
          </a:p>
          <a:p>
            <a:pPr algn="l" rtl="0"/>
            <a:r>
              <a:rPr lang="en-US" dirty="0"/>
              <a:t>Premature rupture of membranes</a:t>
            </a:r>
          </a:p>
          <a:p>
            <a:pPr algn="l" rtl="0"/>
            <a:r>
              <a:rPr lang="en-US" dirty="0"/>
              <a:t>Congenital malformations</a:t>
            </a:r>
          </a:p>
          <a:p>
            <a:pPr algn="l" rtl="0"/>
            <a:r>
              <a:rPr lang="en-US" dirty="0"/>
              <a:t>Oxytocin induction/augmentation of labour</a:t>
            </a:r>
          </a:p>
          <a:p>
            <a:pPr algn="l" rtl="0"/>
            <a:r>
              <a:rPr lang="en-US" dirty="0"/>
              <a:t>Pre-eclampsia</a:t>
            </a:r>
          </a:p>
        </p:txBody>
      </p:sp>
      <p:sp>
        <p:nvSpPr>
          <p:cNvPr id="6" name="Rounded Rectangle 5"/>
          <p:cNvSpPr/>
          <p:nvPr/>
        </p:nvSpPr>
        <p:spPr>
          <a:xfrm>
            <a:off x="6876256" y="2636912"/>
            <a:ext cx="1778496" cy="3960440"/>
          </a:xfrm>
          <a:prstGeom prst="roundRect">
            <a:avLst/>
          </a:prstGeom>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u="sng" dirty="0"/>
              <a:t>Other risk factors</a:t>
            </a:r>
          </a:p>
          <a:p>
            <a:pPr algn="l" rtl="0"/>
            <a:endParaRPr lang="en-US" dirty="0" smtClean="0"/>
          </a:p>
          <a:p>
            <a:pPr algn="l" rtl="0"/>
            <a:r>
              <a:rPr lang="en-US" dirty="0" smtClean="0"/>
              <a:t>Absence</a:t>
            </a:r>
            <a:r>
              <a:rPr lang="en-US" dirty="0"/>
              <a:t> of prenatal care</a:t>
            </a:r>
          </a:p>
          <a:p>
            <a:pPr algn="l" rtl="0"/>
            <a:endParaRPr lang="en-US" dirty="0" smtClean="0"/>
          </a:p>
          <a:p>
            <a:pPr algn="l" rtl="0"/>
            <a:r>
              <a:rPr lang="en-US" dirty="0" smtClean="0"/>
              <a:t>Smoking</a:t>
            </a:r>
            <a:endParaRPr lang="en-US" dirty="0"/>
          </a:p>
          <a:p>
            <a:pPr algn="l" rtl="0"/>
            <a:endParaRPr lang="en-US" dirty="0" smtClean="0"/>
          </a:p>
          <a:p>
            <a:pPr algn="l" rtl="0"/>
            <a:r>
              <a:rPr lang="en-US" dirty="0" smtClean="0"/>
              <a:t>Drug abuse</a:t>
            </a:r>
            <a:endParaRPr lang="en-US" dirty="0"/>
          </a:p>
        </p:txBody>
      </p:sp>
      <p:sp>
        <p:nvSpPr>
          <p:cNvPr id="7" name="Rounded Rectangle 6"/>
          <p:cNvSpPr/>
          <p:nvPr/>
        </p:nvSpPr>
        <p:spPr>
          <a:xfrm>
            <a:off x="4644008" y="1052736"/>
            <a:ext cx="2520280" cy="914400"/>
          </a:xfrm>
          <a:prstGeom prst="roundRect">
            <a:avLst/>
          </a:prstGeom>
          <a:solidFill>
            <a:schemeClr val="accent2">
              <a:lumMod val="20000"/>
              <a:lumOff val="80000"/>
            </a:schemeClr>
          </a:solidFill>
          <a:ln>
            <a:solidFill>
              <a:srgbClr val="FF0000"/>
            </a:solidFill>
          </a:ln>
          <a:effectLst>
            <a:glow rad="101600">
              <a:schemeClr val="accent5">
                <a:satMod val="175000"/>
                <a:alpha val="40000"/>
              </a:schemeClr>
            </a:glow>
            <a:outerShdw blurRad="107950" dist="12700" dir="5400000" algn="ctr">
              <a:srgbClr val="000000"/>
            </a:outerShdw>
            <a:softEdge rad="317500"/>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a:solidFill>
                  <a:schemeClr val="tx2"/>
                </a:solidFill>
              </a:rPr>
              <a:t>DR</a:t>
            </a:r>
            <a:r>
              <a:rPr lang="en-US" b="1" dirty="0">
                <a:solidFill>
                  <a:schemeClr val="tx2"/>
                </a:solidFill>
              </a:rPr>
              <a:t> C </a:t>
            </a:r>
            <a:r>
              <a:rPr lang="en-US" b="1" dirty="0" smtClean="0">
                <a:solidFill>
                  <a:schemeClr val="tx2"/>
                </a:solidFill>
              </a:rPr>
              <a:t>BRAVADO</a:t>
            </a:r>
            <a:endParaRPr lang="en-US" b="1" dirty="0">
              <a:solidFill>
                <a:schemeClr val="tx2"/>
              </a:solidFill>
            </a:endParaRPr>
          </a:p>
        </p:txBody>
      </p:sp>
    </p:spTree>
    <p:extLst>
      <p:ext uri="{BB962C8B-B14F-4D97-AF65-F5344CB8AC3E}">
        <p14:creationId xmlns:p14="http://schemas.microsoft.com/office/powerpoint/2010/main" val="1911626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dirty="0"/>
              <a:t>Contractions</a:t>
            </a:r>
          </a:p>
        </p:txBody>
      </p:sp>
      <p:sp>
        <p:nvSpPr>
          <p:cNvPr id="3" name="Content Placeholder 2"/>
          <p:cNvSpPr>
            <a:spLocks noGrp="1"/>
          </p:cNvSpPr>
          <p:nvPr>
            <p:ph sz="half" idx="1"/>
          </p:nvPr>
        </p:nvSpPr>
        <p:spPr>
          <a:xfrm>
            <a:off x="107504" y="1666789"/>
            <a:ext cx="8856984" cy="5074579"/>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10000"/>
          </a:bodyPr>
          <a:lstStyle/>
          <a:p>
            <a:pPr algn="l" rtl="0">
              <a:buFont typeface="Courier New" pitchFamily="49" charset="0"/>
              <a:buChar char="o"/>
            </a:pPr>
            <a:endParaRPr lang="en-US" dirty="0" smtClean="0"/>
          </a:p>
          <a:p>
            <a:pPr algn="l" rtl="0">
              <a:buFont typeface="Courier New" pitchFamily="49" charset="0"/>
              <a:buChar char="o"/>
            </a:pPr>
            <a:r>
              <a:rPr lang="en-US" sz="2300" dirty="0" smtClean="0"/>
              <a:t>Record </a:t>
            </a:r>
            <a:r>
              <a:rPr lang="en-US" sz="2300" dirty="0"/>
              <a:t>the number of contractions present in a 10 minute </a:t>
            </a:r>
            <a:r>
              <a:rPr lang="en-US" sz="2300" dirty="0" smtClean="0"/>
              <a:t>period.</a:t>
            </a:r>
          </a:p>
          <a:p>
            <a:pPr algn="l" rtl="0">
              <a:buFont typeface="Courier New" pitchFamily="49" charset="0"/>
              <a:buChar char="o"/>
            </a:pPr>
            <a:endParaRPr lang="en-US" sz="2300" dirty="0"/>
          </a:p>
          <a:p>
            <a:pPr algn="l" rtl="0">
              <a:buFont typeface="Courier New" pitchFamily="49" charset="0"/>
              <a:buChar char="o"/>
            </a:pPr>
            <a:r>
              <a:rPr lang="en-US" sz="2300" dirty="0" smtClean="0"/>
              <a:t>Each </a:t>
            </a:r>
            <a:r>
              <a:rPr lang="en-US" sz="2300" dirty="0"/>
              <a:t>big square on the </a:t>
            </a:r>
            <a:r>
              <a:rPr lang="en-US" sz="2300" dirty="0" smtClean="0"/>
              <a:t> </a:t>
            </a:r>
            <a:r>
              <a:rPr lang="en-US" sz="2300" dirty="0"/>
              <a:t>CTG chart </a:t>
            </a:r>
            <a:r>
              <a:rPr lang="en-US" sz="2300" dirty="0" smtClean="0"/>
              <a:t> </a:t>
            </a:r>
            <a:r>
              <a:rPr lang="en-US" sz="2300" dirty="0"/>
              <a:t>is equal to one minute, so look at how many contractions occurred within 10 big </a:t>
            </a:r>
            <a:r>
              <a:rPr lang="en-US" sz="2300" dirty="0" smtClean="0"/>
              <a:t>squares.</a:t>
            </a:r>
          </a:p>
          <a:p>
            <a:pPr algn="l" rtl="0">
              <a:buFont typeface="Courier New" pitchFamily="49" charset="0"/>
              <a:buChar char="o"/>
            </a:pPr>
            <a:endParaRPr lang="en-US" sz="2300" dirty="0"/>
          </a:p>
          <a:p>
            <a:pPr algn="l" rtl="0">
              <a:buFont typeface="Courier New" pitchFamily="49" charset="0"/>
              <a:buChar char="o"/>
            </a:pPr>
            <a:r>
              <a:rPr lang="en-US" sz="2300" dirty="0" smtClean="0"/>
              <a:t>Individual </a:t>
            </a:r>
            <a:r>
              <a:rPr lang="en-US" sz="2300" dirty="0"/>
              <a:t>contractions are seen as peaks (</a:t>
            </a:r>
            <a:r>
              <a:rPr lang="en-US" sz="2300" dirty="0" smtClean="0"/>
              <a:t>bell-shaped) on </a:t>
            </a:r>
            <a:r>
              <a:rPr lang="en-US" sz="2300" dirty="0"/>
              <a:t>the part of the CTG monitoring uterine </a:t>
            </a:r>
            <a:r>
              <a:rPr lang="en-US" sz="2300" dirty="0" smtClean="0"/>
              <a:t>activity.</a:t>
            </a:r>
          </a:p>
          <a:p>
            <a:pPr algn="l" rtl="0">
              <a:buFont typeface="Courier New" pitchFamily="49" charset="0"/>
              <a:buChar char="o"/>
            </a:pPr>
            <a:endParaRPr lang="en-US" sz="2300" dirty="0"/>
          </a:p>
          <a:p>
            <a:pPr algn="l" rtl="0">
              <a:buFont typeface="Courier New" pitchFamily="49" charset="0"/>
              <a:buChar char="o"/>
            </a:pPr>
            <a:r>
              <a:rPr lang="en-US" sz="2300" dirty="0" smtClean="0"/>
              <a:t>Assess </a:t>
            </a:r>
            <a:r>
              <a:rPr lang="en-US" sz="2300" dirty="0"/>
              <a:t>contractions for the following:</a:t>
            </a:r>
          </a:p>
          <a:p>
            <a:pPr marL="109728" indent="0" algn="l" rtl="0">
              <a:buNone/>
            </a:pPr>
            <a:endParaRPr lang="en-US" sz="2300" dirty="0"/>
          </a:p>
          <a:p>
            <a:pPr marL="566928" indent="-457200" algn="l" rtl="0">
              <a:buAutoNum type="arabicPeriod"/>
            </a:pPr>
            <a:r>
              <a:rPr lang="en-US" sz="2300" dirty="0" smtClean="0"/>
              <a:t>Number</a:t>
            </a:r>
          </a:p>
          <a:p>
            <a:pPr marL="566928" indent="-457200" algn="l" rtl="0">
              <a:buAutoNum type="arabicPeriod"/>
            </a:pPr>
            <a:r>
              <a:rPr lang="en-US" sz="2300" dirty="0" smtClean="0"/>
              <a:t>Duration</a:t>
            </a:r>
            <a:r>
              <a:rPr lang="en-US" sz="2300" dirty="0"/>
              <a:t>: How long do the contractions </a:t>
            </a:r>
            <a:r>
              <a:rPr lang="en-US" sz="2300" dirty="0" smtClean="0"/>
              <a:t>last?</a:t>
            </a:r>
          </a:p>
          <a:p>
            <a:pPr marL="566928" indent="-457200" algn="l" rtl="0">
              <a:buAutoNum type="arabicPeriod"/>
            </a:pPr>
            <a:r>
              <a:rPr lang="en-US" sz="2300" dirty="0" smtClean="0"/>
              <a:t>Intensity</a:t>
            </a:r>
            <a:r>
              <a:rPr lang="en-US" sz="2300" dirty="0"/>
              <a:t>: How strong are the contractions (assessed using palpation</a:t>
            </a:r>
            <a:r>
              <a:rPr lang="en-US" sz="2300" dirty="0" smtClean="0"/>
              <a:t>)?</a:t>
            </a:r>
            <a:endParaRPr lang="en-US" sz="2300" dirty="0"/>
          </a:p>
        </p:txBody>
      </p:sp>
      <p:sp>
        <p:nvSpPr>
          <p:cNvPr id="5" name="Rounded Rectangle 4"/>
          <p:cNvSpPr/>
          <p:nvPr/>
        </p:nvSpPr>
        <p:spPr>
          <a:xfrm>
            <a:off x="4355976" y="908720"/>
            <a:ext cx="2520280" cy="914400"/>
          </a:xfrm>
          <a:prstGeom prst="roundRect">
            <a:avLst/>
          </a:prstGeom>
          <a:solidFill>
            <a:schemeClr val="accent2">
              <a:lumMod val="20000"/>
              <a:lumOff val="80000"/>
            </a:schemeClr>
          </a:solidFill>
          <a:ln>
            <a:solidFill>
              <a:srgbClr val="FF0000"/>
            </a:solidFill>
          </a:ln>
          <a:effectLst>
            <a:glow rad="101600">
              <a:schemeClr val="accent5">
                <a:satMod val="175000"/>
                <a:alpha val="40000"/>
              </a:schemeClr>
            </a:glow>
            <a:outerShdw blurRad="107950" dist="12700" dir="5400000" algn="ctr">
              <a:srgbClr val="000000"/>
            </a:outerShdw>
            <a:softEdge rad="317500"/>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2"/>
                </a:solidFill>
              </a:rPr>
              <a:t>DR </a:t>
            </a:r>
            <a:r>
              <a:rPr lang="en-US" b="1" u="sng" dirty="0">
                <a:solidFill>
                  <a:schemeClr val="tx2"/>
                </a:solidFill>
              </a:rPr>
              <a:t>C</a:t>
            </a:r>
            <a:r>
              <a:rPr lang="en-US" b="1" dirty="0">
                <a:solidFill>
                  <a:schemeClr val="tx2"/>
                </a:solidFill>
              </a:rPr>
              <a:t> </a:t>
            </a:r>
            <a:r>
              <a:rPr lang="en-US" b="1" dirty="0" smtClean="0">
                <a:solidFill>
                  <a:schemeClr val="tx2"/>
                </a:solidFill>
              </a:rPr>
              <a:t>BRAVADO</a:t>
            </a:r>
            <a:endParaRPr lang="en-US" b="1" dirty="0">
              <a:solidFill>
                <a:schemeClr val="tx2"/>
              </a:solidFill>
            </a:endParaRPr>
          </a:p>
        </p:txBody>
      </p:sp>
    </p:spTree>
    <p:extLst>
      <p:ext uri="{BB962C8B-B14F-4D97-AF65-F5344CB8AC3E}">
        <p14:creationId xmlns:p14="http://schemas.microsoft.com/office/powerpoint/2010/main" val="941022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6" y="548680"/>
            <a:ext cx="5267424" cy="792088"/>
          </a:xfr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dirty="0"/>
              <a:t>Contractions</a:t>
            </a:r>
            <a:endParaRPr lang="ar-IQ" sz="2400" dirty="0"/>
          </a:p>
        </p:txBody>
      </p:sp>
      <p:sp>
        <p:nvSpPr>
          <p:cNvPr id="3" name="Content Placeholder 2"/>
          <p:cNvSpPr>
            <a:spLocks noGrp="1"/>
          </p:cNvSpPr>
          <p:nvPr>
            <p:ph sz="half" idx="1"/>
          </p:nvPr>
        </p:nvSpPr>
        <p:spPr>
          <a:xfrm>
            <a:off x="107504" y="1484784"/>
            <a:ext cx="8856984" cy="5218595"/>
          </a:xfr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109728" indent="0" algn="l" rtl="0">
              <a:buNone/>
            </a:pPr>
            <a:endParaRPr lang="en-US" dirty="0" smtClean="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8568952" cy="4968552"/>
          </a:xfrm>
          <a:prstGeom prst="rect">
            <a:avLst/>
          </a:prstGeom>
          <a:noFill/>
          <a:ln w="76200">
            <a:solidFill>
              <a:schemeClr val="accent2">
                <a:lumMod val="20000"/>
                <a:lumOff val="80000"/>
              </a:schemeClr>
            </a:solidFill>
            <a:miter lim="800000"/>
            <a:headEnd/>
            <a:tailEnd/>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75228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7504" y="1628800"/>
            <a:ext cx="8856984" cy="5074579"/>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109728" indent="0" algn="l" rtl="0">
              <a:buNone/>
            </a:pPr>
            <a:endParaRPr lang="en-US" dirty="0" smtClean="0"/>
          </a:p>
          <a:p>
            <a:pPr algn="l" rtl="0">
              <a:buFont typeface="Wingdings" pitchFamily="2" charset="2"/>
              <a:buChar char="v"/>
            </a:pPr>
            <a:r>
              <a:rPr lang="en-US" b="1" u="sng" dirty="0"/>
              <a:t>Tachysystole </a:t>
            </a:r>
            <a:r>
              <a:rPr lang="en-US" dirty="0" smtClean="0"/>
              <a:t>: represents </a:t>
            </a:r>
            <a:r>
              <a:rPr lang="en-US" dirty="0"/>
              <a:t>an excessive frequency of contractions and is defined as the occurrence of more than five contractions in 10 minutes, </a:t>
            </a:r>
            <a:r>
              <a:rPr lang="en-US" dirty="0" smtClean="0"/>
              <a:t> </a:t>
            </a:r>
            <a:r>
              <a:rPr lang="en-US" dirty="0"/>
              <a:t>in two successive 10-minute periods or averaged over a 30-minute period. </a:t>
            </a:r>
          </a:p>
          <a:p>
            <a:pPr algn="l" rtl="0">
              <a:buFont typeface="Wingdings" pitchFamily="2" charset="2"/>
              <a:buChar char="v"/>
            </a:pPr>
            <a:endParaRPr lang="en-US" dirty="0" smtClean="0"/>
          </a:p>
          <a:p>
            <a:pPr algn="l" rtl="0">
              <a:buFont typeface="Wingdings" pitchFamily="2" charset="2"/>
              <a:buChar char="v"/>
            </a:pPr>
            <a:r>
              <a:rPr lang="en-US" b="1" u="sng" dirty="0" smtClean="0"/>
              <a:t>Hyperstimulation</a:t>
            </a:r>
            <a:r>
              <a:rPr lang="en-US" dirty="0" smtClean="0"/>
              <a:t> : refers </a:t>
            </a:r>
            <a:r>
              <a:rPr lang="en-US" dirty="0"/>
              <a:t>to an exaggerated response to uterine stimulants, presenting as an increase in frequency of the contractions, strength of uterine contraction, increased uterine tone between contractions and/or prolonged contractions for over 2 minutes. </a:t>
            </a:r>
            <a:endParaRPr lang="en-US" dirty="0" smtClean="0"/>
          </a:p>
          <a:p>
            <a:pPr marL="109728" indent="0" algn="l" rtl="0">
              <a:buNone/>
            </a:pPr>
            <a:endParaRPr lang="en-US" dirty="0"/>
          </a:p>
          <a:p>
            <a:pPr algn="l" rtl="0">
              <a:buFont typeface="Wingdings" pitchFamily="2" charset="2"/>
              <a:buChar char="Ø"/>
            </a:pPr>
            <a:r>
              <a:rPr lang="en-US" dirty="0" smtClean="0"/>
              <a:t>These </a:t>
            </a:r>
            <a:r>
              <a:rPr lang="en-US" dirty="0"/>
              <a:t>may lead to fetal heart rate changes. Therefore, any increased uterine activity (frequency, duration or strength) associated with CTG changes should be considered as uterine hyperstimulation.</a:t>
            </a:r>
            <a:endParaRPr lang="en-US" dirty="0" smtClean="0"/>
          </a:p>
        </p:txBody>
      </p:sp>
      <p:sp>
        <p:nvSpPr>
          <p:cNvPr id="5" name="Title 1"/>
          <p:cNvSpPr>
            <a:spLocks noGrp="1"/>
          </p:cNvSpPr>
          <p:nvPr>
            <p:ph type="title"/>
          </p:nvPr>
        </p:nvSpPr>
        <p:spPr>
          <a:xfrm>
            <a:off x="107504" y="548680"/>
            <a:ext cx="5184576" cy="864096"/>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r>
              <a:rPr lang="en-US" sz="2400" b="1" dirty="0"/>
              <a:t>Contractions</a:t>
            </a:r>
          </a:p>
        </p:txBody>
      </p:sp>
      <p:sp>
        <p:nvSpPr>
          <p:cNvPr id="7" name="Rounded Rectangle 6"/>
          <p:cNvSpPr/>
          <p:nvPr/>
        </p:nvSpPr>
        <p:spPr>
          <a:xfrm>
            <a:off x="4355976" y="908720"/>
            <a:ext cx="2520280" cy="914400"/>
          </a:xfrm>
          <a:prstGeom prst="roundRect">
            <a:avLst/>
          </a:prstGeom>
          <a:solidFill>
            <a:schemeClr val="accent2">
              <a:lumMod val="20000"/>
              <a:lumOff val="80000"/>
            </a:schemeClr>
          </a:solidFill>
          <a:ln>
            <a:solidFill>
              <a:srgbClr val="FF0000"/>
            </a:solidFill>
          </a:ln>
          <a:effectLst>
            <a:glow rad="101600">
              <a:schemeClr val="accent5">
                <a:satMod val="175000"/>
                <a:alpha val="40000"/>
              </a:schemeClr>
            </a:glow>
            <a:outerShdw blurRad="107950" dist="12700" dir="5400000" algn="ctr">
              <a:srgbClr val="000000"/>
            </a:outerShdw>
            <a:softEdge rad="317500"/>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2"/>
                </a:solidFill>
              </a:rPr>
              <a:t>DR </a:t>
            </a:r>
            <a:r>
              <a:rPr lang="en-US" b="1" u="sng" dirty="0">
                <a:solidFill>
                  <a:schemeClr val="tx2"/>
                </a:solidFill>
              </a:rPr>
              <a:t>C</a:t>
            </a:r>
            <a:r>
              <a:rPr lang="en-US" b="1" dirty="0">
                <a:solidFill>
                  <a:schemeClr val="tx2"/>
                </a:solidFill>
              </a:rPr>
              <a:t> </a:t>
            </a:r>
            <a:r>
              <a:rPr lang="en-US" b="1" dirty="0" smtClean="0">
                <a:solidFill>
                  <a:schemeClr val="tx2"/>
                </a:solidFill>
              </a:rPr>
              <a:t>BRAVADO</a:t>
            </a:r>
            <a:endParaRPr lang="en-US" b="1" dirty="0">
              <a:solidFill>
                <a:schemeClr val="tx2"/>
              </a:solidFill>
            </a:endParaRPr>
          </a:p>
        </p:txBody>
      </p:sp>
    </p:spTree>
    <p:extLst>
      <p:ext uri="{BB962C8B-B14F-4D97-AF65-F5344CB8AC3E}">
        <p14:creationId xmlns:p14="http://schemas.microsoft.com/office/powerpoint/2010/main" val="1329089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7504" y="1700808"/>
            <a:ext cx="8928992" cy="5002571"/>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lvl="0" algn="l" rtl="0">
              <a:buClr>
                <a:srgbClr val="A04DA3"/>
              </a:buClr>
              <a:buFont typeface="Wingdings" pitchFamily="2" charset="2"/>
              <a:buChar char="Ø"/>
            </a:pPr>
            <a:endParaRPr lang="en-US" sz="2400" dirty="0" smtClean="0">
              <a:solidFill>
                <a:prstClr val="black"/>
              </a:solidFill>
            </a:endParaRPr>
          </a:p>
          <a:p>
            <a:pPr lvl="0" algn="l" rtl="0">
              <a:buClr>
                <a:srgbClr val="A04DA3"/>
              </a:buClr>
              <a:buFont typeface="Wingdings" pitchFamily="2" charset="2"/>
              <a:buChar char="Ø"/>
            </a:pPr>
            <a:endParaRPr lang="en-US" sz="2400" dirty="0">
              <a:solidFill>
                <a:prstClr val="black"/>
              </a:solidFill>
            </a:endParaRPr>
          </a:p>
          <a:p>
            <a:pPr lvl="0" algn="l" rtl="0">
              <a:buClr>
                <a:srgbClr val="A04DA3"/>
              </a:buClr>
              <a:buFont typeface="Wingdings" pitchFamily="2" charset="2"/>
              <a:buChar char="Ø"/>
            </a:pPr>
            <a:r>
              <a:rPr lang="en-US" sz="2400" dirty="0" smtClean="0">
                <a:solidFill>
                  <a:prstClr val="black"/>
                </a:solidFill>
              </a:rPr>
              <a:t>Components </a:t>
            </a:r>
            <a:r>
              <a:rPr lang="en-US" sz="2400" dirty="0">
                <a:solidFill>
                  <a:prstClr val="black"/>
                </a:solidFill>
              </a:rPr>
              <a:t>of the fetal heart </a:t>
            </a:r>
            <a:r>
              <a:rPr lang="en-US" sz="2400" dirty="0" smtClean="0">
                <a:solidFill>
                  <a:prstClr val="black"/>
                </a:solidFill>
              </a:rPr>
              <a:t>rate trace </a:t>
            </a:r>
            <a:r>
              <a:rPr lang="en-US" sz="2400" dirty="0">
                <a:solidFill>
                  <a:prstClr val="black"/>
                </a:solidFill>
              </a:rPr>
              <a:t>that are assessed  by CTG include:</a:t>
            </a:r>
          </a:p>
          <a:p>
            <a:pPr marL="452628" lvl="0" indent="-342900" algn="l" rtl="0">
              <a:buClr>
                <a:srgbClr val="A04DA3"/>
              </a:buClr>
              <a:buFont typeface="+mj-lt"/>
              <a:buAutoNum type="arabicPeriod"/>
            </a:pPr>
            <a:endParaRPr lang="en-US" sz="2400" dirty="0" smtClean="0">
              <a:solidFill>
                <a:prstClr val="black"/>
              </a:solidFill>
            </a:endParaRPr>
          </a:p>
          <a:p>
            <a:pPr marL="452628" lvl="0" indent="-342900" algn="l" rtl="0">
              <a:buClr>
                <a:srgbClr val="A04DA3"/>
              </a:buClr>
              <a:buFont typeface="+mj-lt"/>
              <a:buAutoNum type="arabicPeriod"/>
            </a:pPr>
            <a:r>
              <a:rPr lang="en-US" sz="2400" b="1" u="sng" dirty="0" smtClean="0">
                <a:solidFill>
                  <a:prstClr val="black"/>
                </a:solidFill>
              </a:rPr>
              <a:t>Baseline </a:t>
            </a:r>
            <a:r>
              <a:rPr lang="en-US" sz="2400" b="1" u="sng" dirty="0">
                <a:solidFill>
                  <a:prstClr val="black"/>
                </a:solidFill>
              </a:rPr>
              <a:t>rate</a:t>
            </a:r>
          </a:p>
          <a:p>
            <a:pPr marL="452628" lvl="0" indent="-342900" algn="l" rtl="0">
              <a:buClr>
                <a:srgbClr val="A04DA3"/>
              </a:buClr>
              <a:buFont typeface="+mj-lt"/>
              <a:buAutoNum type="arabicPeriod"/>
            </a:pPr>
            <a:r>
              <a:rPr lang="en-US" sz="2400" dirty="0">
                <a:solidFill>
                  <a:prstClr val="black"/>
                </a:solidFill>
              </a:rPr>
              <a:t>FH variability</a:t>
            </a:r>
          </a:p>
          <a:p>
            <a:pPr marL="452628" lvl="0" indent="-342900" algn="l" rtl="0">
              <a:buClr>
                <a:srgbClr val="A04DA3"/>
              </a:buClr>
              <a:buFont typeface="+mj-lt"/>
              <a:buAutoNum type="arabicPeriod"/>
            </a:pPr>
            <a:r>
              <a:rPr lang="en-US" sz="2400" dirty="0">
                <a:solidFill>
                  <a:prstClr val="black"/>
                </a:solidFill>
              </a:rPr>
              <a:t>Accelerations</a:t>
            </a:r>
          </a:p>
          <a:p>
            <a:pPr marL="452628" lvl="0" indent="-342900" algn="l" rtl="0">
              <a:buClr>
                <a:srgbClr val="A04DA3"/>
              </a:buClr>
              <a:buFont typeface="+mj-lt"/>
              <a:buAutoNum type="arabicPeriod"/>
            </a:pPr>
            <a:r>
              <a:rPr lang="en-US" sz="2400" dirty="0">
                <a:solidFill>
                  <a:prstClr val="black"/>
                </a:solidFill>
              </a:rPr>
              <a:t>Decelerations </a:t>
            </a:r>
            <a:r>
              <a:rPr lang="en-US" sz="2400" u="sng" dirty="0" smtClean="0">
                <a:solidFill>
                  <a:prstClr val="black"/>
                </a:solidFill>
              </a:rPr>
              <a:t> </a:t>
            </a:r>
            <a:endParaRPr lang="en-US" sz="2400" dirty="0" smtClean="0"/>
          </a:p>
        </p:txBody>
      </p:sp>
      <p:sp>
        <p:nvSpPr>
          <p:cNvPr id="4" name="Title 1"/>
          <p:cNvSpPr txBox="1">
            <a:spLocks/>
          </p:cNvSpPr>
          <p:nvPr/>
        </p:nvSpPr>
        <p:spPr>
          <a:xfrm>
            <a:off x="107504" y="548680"/>
            <a:ext cx="5184576" cy="864096"/>
          </a:xfrm>
          <a:prstGeom prst="rect">
            <a:avLst/>
          </a:prstGeo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400" b="1" dirty="0"/>
              <a:t>Baseline rate</a:t>
            </a:r>
          </a:p>
        </p:txBody>
      </p:sp>
      <p:sp>
        <p:nvSpPr>
          <p:cNvPr id="7" name="Rounded Rectangle 6"/>
          <p:cNvSpPr/>
          <p:nvPr/>
        </p:nvSpPr>
        <p:spPr>
          <a:xfrm>
            <a:off x="4355976" y="908720"/>
            <a:ext cx="2520280" cy="914400"/>
          </a:xfrm>
          <a:prstGeom prst="roundRect">
            <a:avLst/>
          </a:prstGeom>
          <a:solidFill>
            <a:schemeClr val="accent2">
              <a:lumMod val="20000"/>
              <a:lumOff val="80000"/>
            </a:schemeClr>
          </a:solidFill>
          <a:ln>
            <a:solidFill>
              <a:srgbClr val="FF0000"/>
            </a:solidFill>
          </a:ln>
          <a:effectLst>
            <a:glow rad="101600">
              <a:schemeClr val="accent5">
                <a:satMod val="175000"/>
                <a:alpha val="40000"/>
              </a:schemeClr>
            </a:glow>
            <a:outerShdw blurRad="107950" dist="12700" dir="5400000" algn="ctr">
              <a:srgbClr val="000000"/>
            </a:outerShdw>
            <a:softEdge rad="317500"/>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2"/>
                </a:solidFill>
              </a:rPr>
              <a:t>DR C </a:t>
            </a:r>
            <a:r>
              <a:rPr lang="en-US" b="1" u="sng" dirty="0" smtClean="0">
                <a:solidFill>
                  <a:schemeClr val="tx2"/>
                </a:solidFill>
              </a:rPr>
              <a:t>BRA</a:t>
            </a:r>
            <a:r>
              <a:rPr lang="en-US" b="1" dirty="0" smtClean="0">
                <a:solidFill>
                  <a:schemeClr val="tx2"/>
                </a:solidFill>
              </a:rPr>
              <a:t>VADO</a:t>
            </a:r>
            <a:endParaRPr lang="en-US" b="1" dirty="0">
              <a:solidFill>
                <a:schemeClr val="tx2"/>
              </a:solidFill>
            </a:endParaRPr>
          </a:p>
        </p:txBody>
      </p:sp>
    </p:spTree>
    <p:extLst>
      <p:ext uri="{BB962C8B-B14F-4D97-AF65-F5344CB8AC3E}">
        <p14:creationId xmlns:p14="http://schemas.microsoft.com/office/powerpoint/2010/main" val="42655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512" y="1556792"/>
            <a:ext cx="8856984" cy="5218595"/>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109728" indent="0" algn="l" rtl="0">
              <a:buNone/>
            </a:pPr>
            <a:endParaRPr lang="en-US" dirty="0" smtClean="0"/>
          </a:p>
          <a:p>
            <a:pPr marL="109728" indent="0" algn="l" rtl="0">
              <a:buNone/>
            </a:pPr>
            <a:endParaRPr lang="en-US" dirty="0" smtClean="0"/>
          </a:p>
          <a:p>
            <a:pPr marL="109728" indent="0" algn="l" rtl="0">
              <a:buNone/>
            </a:pPr>
            <a:r>
              <a:rPr lang="en-US" dirty="0" smtClean="0"/>
              <a:t>1. Baseline </a:t>
            </a:r>
            <a:r>
              <a:rPr lang="en-US" dirty="0"/>
              <a:t>heart </a:t>
            </a:r>
            <a:r>
              <a:rPr lang="en-US" dirty="0" smtClean="0"/>
              <a:t>rate:</a:t>
            </a:r>
          </a:p>
          <a:p>
            <a:pPr algn="l" rtl="0">
              <a:buFont typeface="Courier New" pitchFamily="49" charset="0"/>
              <a:buChar char="o"/>
            </a:pPr>
            <a:r>
              <a:rPr lang="en-US" dirty="0" smtClean="0"/>
              <a:t>The baseline </a:t>
            </a:r>
            <a:r>
              <a:rPr lang="en-US" dirty="0"/>
              <a:t>must be for a minimum of 2 minutes in a ten-minute segment. Otherwise, the baseline for </a:t>
            </a:r>
            <a:r>
              <a:rPr lang="en-US" dirty="0" smtClean="0"/>
              <a:t>that segment </a:t>
            </a:r>
            <a:r>
              <a:rPr lang="en-US" dirty="0"/>
              <a:t>is described as </a:t>
            </a:r>
            <a:r>
              <a:rPr lang="en-US" dirty="0" smtClean="0"/>
              <a:t>indeterminate</a:t>
            </a:r>
          </a:p>
          <a:p>
            <a:pPr algn="l" rtl="0">
              <a:buFont typeface="Courier New" pitchFamily="49" charset="0"/>
              <a:buChar char="o"/>
            </a:pPr>
            <a:endParaRPr lang="en-US" dirty="0"/>
          </a:p>
          <a:p>
            <a:pPr algn="l" rtl="0">
              <a:buFont typeface="Courier New" pitchFamily="49" charset="0"/>
              <a:buChar char="o"/>
            </a:pPr>
            <a:r>
              <a:rPr lang="en-US" dirty="0"/>
              <a:t>Normal baseline: 110 and 160 bpm (110-150 </a:t>
            </a:r>
            <a:r>
              <a:rPr lang="en-US" dirty="0" smtClean="0"/>
              <a:t>bpm)</a:t>
            </a:r>
          </a:p>
          <a:p>
            <a:pPr algn="l" rtl="0">
              <a:buFont typeface="Courier New" pitchFamily="49" charset="0"/>
              <a:buChar char="o"/>
            </a:pPr>
            <a:endParaRPr lang="en-US" dirty="0" smtClean="0"/>
          </a:p>
          <a:p>
            <a:pPr algn="l" rtl="0">
              <a:buFont typeface="Courier New" pitchFamily="49" charset="0"/>
              <a:buChar char="o"/>
            </a:pPr>
            <a:r>
              <a:rPr lang="en-US" dirty="0" smtClean="0"/>
              <a:t>Tachycardia</a:t>
            </a:r>
            <a:r>
              <a:rPr lang="en-US" dirty="0"/>
              <a:t>: a baseline </a:t>
            </a:r>
            <a:r>
              <a:rPr lang="en-US" dirty="0" smtClean="0"/>
              <a:t>value</a:t>
            </a:r>
          </a:p>
          <a:p>
            <a:pPr marL="109728" indent="0" algn="l" rtl="0">
              <a:buNone/>
            </a:pPr>
            <a:r>
              <a:rPr lang="en-US" dirty="0"/>
              <a:t> </a:t>
            </a:r>
            <a:r>
              <a:rPr lang="en-US" dirty="0" smtClean="0"/>
              <a:t>    </a:t>
            </a:r>
            <a:r>
              <a:rPr lang="en-US" dirty="0"/>
              <a:t>above 160 </a:t>
            </a:r>
            <a:r>
              <a:rPr lang="en-US" dirty="0" smtClean="0"/>
              <a:t>bpm lasting </a:t>
            </a:r>
            <a:r>
              <a:rPr lang="en-US" dirty="0"/>
              <a:t>more than 10 minutes</a:t>
            </a:r>
            <a:r>
              <a:rPr lang="en-US" dirty="0" smtClean="0"/>
              <a:t>.</a:t>
            </a:r>
          </a:p>
          <a:p>
            <a:pPr algn="l" rtl="0">
              <a:buFont typeface="Courier New" pitchFamily="49" charset="0"/>
              <a:buChar char="o"/>
            </a:pPr>
            <a:endParaRPr lang="en-US" dirty="0" smtClean="0"/>
          </a:p>
          <a:p>
            <a:pPr algn="l" rtl="0">
              <a:buFont typeface="Courier New" pitchFamily="49" charset="0"/>
              <a:buChar char="o"/>
            </a:pPr>
            <a:r>
              <a:rPr lang="en-US" dirty="0" smtClean="0"/>
              <a:t>Bradycardia</a:t>
            </a:r>
            <a:r>
              <a:rPr lang="en-US" dirty="0"/>
              <a:t>: a baseline value below </a:t>
            </a:r>
            <a:endParaRPr lang="en-US" dirty="0" smtClean="0"/>
          </a:p>
          <a:p>
            <a:pPr marL="109728" indent="0" algn="l" rtl="0">
              <a:buNone/>
            </a:pPr>
            <a:r>
              <a:rPr lang="en-US" dirty="0"/>
              <a:t> </a:t>
            </a:r>
            <a:r>
              <a:rPr lang="en-US" dirty="0" smtClean="0"/>
              <a:t>   110 bpm lasting </a:t>
            </a:r>
            <a:r>
              <a:rPr lang="en-US" dirty="0"/>
              <a:t>more than 10 minutes. </a:t>
            </a:r>
            <a:endParaRPr lang="en-US" dirty="0" smtClean="0"/>
          </a:p>
        </p:txBody>
      </p:sp>
      <p:sp>
        <p:nvSpPr>
          <p:cNvPr id="6" name="Title 1"/>
          <p:cNvSpPr txBox="1">
            <a:spLocks/>
          </p:cNvSpPr>
          <p:nvPr/>
        </p:nvSpPr>
        <p:spPr>
          <a:xfrm>
            <a:off x="179512" y="540213"/>
            <a:ext cx="4968552" cy="792088"/>
          </a:xfrm>
          <a:prstGeom prst="rect">
            <a:avLst/>
          </a:prstGeo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400" b="1" dirty="0"/>
              <a:t>Baseline rate</a:t>
            </a:r>
          </a:p>
        </p:txBody>
      </p:sp>
      <p:sp>
        <p:nvSpPr>
          <p:cNvPr id="4" name="Rounded Rectangle 3"/>
          <p:cNvSpPr/>
          <p:nvPr/>
        </p:nvSpPr>
        <p:spPr>
          <a:xfrm>
            <a:off x="4355976" y="936257"/>
            <a:ext cx="2520280" cy="914400"/>
          </a:xfrm>
          <a:prstGeom prst="roundRect">
            <a:avLst/>
          </a:prstGeom>
          <a:solidFill>
            <a:schemeClr val="accent2">
              <a:lumMod val="20000"/>
              <a:lumOff val="80000"/>
            </a:schemeClr>
          </a:solidFill>
          <a:ln>
            <a:solidFill>
              <a:srgbClr val="FF0000"/>
            </a:solidFill>
          </a:ln>
          <a:effectLst>
            <a:glow rad="139700">
              <a:schemeClr val="accent5">
                <a:satMod val="175000"/>
                <a:alpha val="40000"/>
              </a:schemeClr>
            </a:glow>
            <a:outerShdw blurRad="107950" dist="12700" dir="5400000" algn="ctr">
              <a:srgbClr val="000000"/>
            </a:outerShdw>
            <a:softEdge rad="3175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2"/>
                </a:solidFill>
              </a:rPr>
              <a:t>DR C </a:t>
            </a:r>
            <a:r>
              <a:rPr lang="en-US" b="1" u="sng" dirty="0" smtClean="0">
                <a:solidFill>
                  <a:schemeClr val="tx2"/>
                </a:solidFill>
              </a:rPr>
              <a:t>BRA</a:t>
            </a:r>
            <a:r>
              <a:rPr lang="en-US" b="1" dirty="0" smtClean="0">
                <a:solidFill>
                  <a:schemeClr val="tx2"/>
                </a:solidFill>
              </a:rPr>
              <a:t>VADO</a:t>
            </a:r>
            <a:endParaRPr lang="en-US" b="1" dirty="0">
              <a:solidFill>
                <a:schemeClr val="tx2"/>
              </a:solidFill>
            </a:endParaRPr>
          </a:p>
        </p:txBody>
      </p:sp>
    </p:spTree>
    <p:extLst>
      <p:ext uri="{BB962C8B-B14F-4D97-AF65-F5344CB8AC3E}">
        <p14:creationId xmlns:p14="http://schemas.microsoft.com/office/powerpoint/2010/main" val="114851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6" y="548680"/>
            <a:ext cx="5267424" cy="79208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pPr marL="452628" lvl="0" indent="-342900" rtl="0">
              <a:spcBef>
                <a:spcPts val="300"/>
              </a:spcBef>
            </a:pPr>
            <a:r>
              <a:rPr lang="en-US" sz="1800" dirty="0">
                <a:solidFill>
                  <a:prstClr val="black"/>
                </a:solidFill>
                <a:latin typeface="Georgia"/>
                <a:ea typeface="+mn-ea"/>
                <a:cs typeface="+mn-cs"/>
              </a:rPr>
              <a:t/>
            </a:r>
            <a:br>
              <a:rPr lang="en-US" sz="1800" dirty="0">
                <a:solidFill>
                  <a:prstClr val="black"/>
                </a:solidFill>
                <a:latin typeface="Georgia"/>
                <a:ea typeface="+mn-ea"/>
                <a:cs typeface="+mn-cs"/>
              </a:rPr>
            </a:br>
            <a:r>
              <a:rPr lang="en-US" sz="2200" b="1" dirty="0" smtClean="0">
                <a:solidFill>
                  <a:prstClr val="black"/>
                </a:solidFill>
                <a:latin typeface="Georgia"/>
                <a:ea typeface="+mn-ea"/>
                <a:cs typeface="+mn-cs"/>
              </a:rPr>
              <a:t>Fetal </a:t>
            </a:r>
            <a:r>
              <a:rPr lang="en-US" sz="2200" b="1" dirty="0">
                <a:solidFill>
                  <a:prstClr val="black"/>
                </a:solidFill>
                <a:latin typeface="Georgia"/>
                <a:ea typeface="+mn-ea"/>
                <a:cs typeface="+mn-cs"/>
              </a:rPr>
              <a:t>heart rate </a:t>
            </a:r>
            <a:r>
              <a:rPr lang="en-US" sz="2200" b="1" dirty="0" smtClean="0">
                <a:solidFill>
                  <a:prstClr val="black"/>
                </a:solidFill>
                <a:latin typeface="Georgia"/>
                <a:ea typeface="+mn-ea"/>
                <a:cs typeface="+mn-cs"/>
              </a:rPr>
              <a:t> </a:t>
            </a:r>
            <a:r>
              <a:rPr lang="en-US" sz="2200" dirty="0">
                <a:solidFill>
                  <a:prstClr val="black"/>
                </a:solidFill>
                <a:latin typeface="Georgia"/>
                <a:ea typeface="+mn-ea"/>
                <a:cs typeface="+mn-cs"/>
              </a:rPr>
              <a:t/>
            </a:r>
            <a:br>
              <a:rPr lang="en-US" sz="2200" dirty="0">
                <a:solidFill>
                  <a:prstClr val="black"/>
                </a:solidFill>
                <a:latin typeface="Georgia"/>
                <a:ea typeface="+mn-ea"/>
                <a:cs typeface="+mn-cs"/>
              </a:rPr>
            </a:br>
            <a:endParaRPr lang="ar-IQ" sz="2200" dirty="0"/>
          </a:p>
        </p:txBody>
      </p:sp>
      <p:sp>
        <p:nvSpPr>
          <p:cNvPr id="3" name="Content Placeholder 2"/>
          <p:cNvSpPr>
            <a:spLocks noGrp="1"/>
          </p:cNvSpPr>
          <p:nvPr>
            <p:ph sz="half" idx="1"/>
          </p:nvPr>
        </p:nvSpPr>
        <p:spPr>
          <a:xfrm>
            <a:off x="107504" y="1556792"/>
            <a:ext cx="8784976" cy="5218595"/>
          </a:xfrm>
          <a:solidFill>
            <a:schemeClr val="accent2">
              <a:lumMod val="20000"/>
              <a:lumOff val="80000"/>
            </a:schemeClr>
          </a:solidFill>
          <a:ln>
            <a:solidFill>
              <a:schemeClr val="accent2">
                <a:lumMod val="60000"/>
                <a:lumOff val="40000"/>
              </a:schemeClr>
            </a:solidFill>
          </a:ln>
        </p:spPr>
        <p:txBody>
          <a:bodyPr>
            <a:normAutofit/>
          </a:bodyPr>
          <a:lstStyle/>
          <a:p>
            <a:pPr marL="109728" indent="0" algn="l" rtl="0">
              <a:buNone/>
            </a:pPr>
            <a:endParaRPr lang="en-US" dirty="0" smtClean="0"/>
          </a:p>
          <a:p>
            <a:pPr marL="109728" indent="0" algn="l" rtl="0">
              <a:buNone/>
            </a:pPr>
            <a:endParaRPr lang="en-US"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8496944" cy="5040560"/>
          </a:xfrm>
          <a:prstGeom prst="rect">
            <a:avLst/>
          </a:prstGeom>
          <a:noFill/>
          <a:ln w="57150">
            <a:solidFill>
              <a:schemeClr val="accent2">
                <a:lumMod val="20000"/>
                <a:lumOff val="80000"/>
              </a:schemeClr>
            </a:solidFill>
            <a:miter lim="800000"/>
            <a:headEnd/>
            <a:tailEnd/>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39691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6" y="548680"/>
            <a:ext cx="5267424" cy="79208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452628" lvl="0" indent="-342900" rtl="0">
              <a:spcBef>
                <a:spcPts val="300"/>
              </a:spcBef>
            </a:pPr>
            <a:r>
              <a:rPr lang="en-US" sz="2000" b="1" dirty="0" smtClean="0">
                <a:solidFill>
                  <a:prstClr val="black"/>
                </a:solidFill>
                <a:latin typeface="Georgia"/>
                <a:ea typeface="+mn-ea"/>
                <a:cs typeface="+mn-cs"/>
              </a:rPr>
              <a:t> Fetal </a:t>
            </a:r>
            <a:r>
              <a:rPr lang="en-US" sz="2000" b="1" dirty="0">
                <a:solidFill>
                  <a:prstClr val="black"/>
                </a:solidFill>
                <a:latin typeface="Georgia"/>
                <a:ea typeface="+mn-ea"/>
                <a:cs typeface="+mn-cs"/>
              </a:rPr>
              <a:t>heart rate </a:t>
            </a:r>
            <a:endParaRPr lang="ar-IQ" sz="2000" b="1" dirty="0"/>
          </a:p>
        </p:txBody>
      </p:sp>
      <p:sp>
        <p:nvSpPr>
          <p:cNvPr id="3" name="Content Placeholder 2"/>
          <p:cNvSpPr>
            <a:spLocks noGrp="1"/>
          </p:cNvSpPr>
          <p:nvPr>
            <p:ph sz="half" idx="1"/>
          </p:nvPr>
        </p:nvSpPr>
        <p:spPr>
          <a:xfrm>
            <a:off x="107504" y="1556792"/>
            <a:ext cx="8784976" cy="5218595"/>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109728" indent="0" algn="l" rtl="0">
              <a:buNone/>
            </a:pPr>
            <a:endParaRPr lang="en-US" dirty="0" smtClean="0"/>
          </a:p>
          <a:p>
            <a:pPr marL="109728" indent="0" algn="l" rtl="0">
              <a:buNone/>
            </a:pPr>
            <a:endParaRPr lang="en-US" dirty="0" smtClean="0"/>
          </a:p>
        </p:txBody>
      </p:sp>
      <p:sp>
        <p:nvSpPr>
          <p:cNvPr id="6" name="Rounded Rectangle 5"/>
          <p:cNvSpPr/>
          <p:nvPr/>
        </p:nvSpPr>
        <p:spPr>
          <a:xfrm>
            <a:off x="323528" y="2223998"/>
            <a:ext cx="4032448" cy="3581266"/>
          </a:xfrm>
          <a:prstGeom prst="roundRect">
            <a:avLst/>
          </a:prstGeom>
          <a:solidFill>
            <a:schemeClr val="accent2">
              <a:lumMod val="40000"/>
              <a:lumOff val="60000"/>
            </a:schemeClr>
          </a:solidFill>
          <a:ln w="28575">
            <a:solidFill>
              <a:srgbClr val="FF0000"/>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l" rtl="0">
              <a:buFont typeface="Wingdings" pitchFamily="2" charset="2"/>
              <a:buChar char="Ø"/>
            </a:pPr>
            <a:r>
              <a:rPr lang="en-US" sz="1600" b="1" u="sng" dirty="0">
                <a:solidFill>
                  <a:srgbClr val="444444"/>
                </a:solidFill>
              </a:rPr>
              <a:t>Causes  </a:t>
            </a:r>
            <a:r>
              <a:rPr lang="en-US" sz="1600" b="1" u="sng" dirty="0" smtClean="0">
                <a:solidFill>
                  <a:srgbClr val="444444"/>
                </a:solidFill>
              </a:rPr>
              <a:t>of feta tachycardia </a:t>
            </a:r>
            <a:endParaRPr lang="en-US" sz="1600" u="sng" dirty="0" smtClean="0">
              <a:solidFill>
                <a:srgbClr val="444444"/>
              </a:solidFill>
            </a:endParaRPr>
          </a:p>
          <a:p>
            <a:pPr algn="l" rtl="0"/>
            <a:endParaRPr lang="en-US" sz="1600" dirty="0">
              <a:solidFill>
                <a:srgbClr val="444444"/>
              </a:solidFill>
            </a:endParaRPr>
          </a:p>
          <a:p>
            <a:pPr marL="285750" indent="-285750" algn="l" rtl="0">
              <a:buFont typeface="Courier New" pitchFamily="49" charset="0"/>
              <a:buChar char="o"/>
            </a:pPr>
            <a:r>
              <a:rPr lang="en-US" sz="1600" dirty="0">
                <a:solidFill>
                  <a:srgbClr val="444444"/>
                </a:solidFill>
              </a:rPr>
              <a:t>Fetal </a:t>
            </a:r>
            <a:r>
              <a:rPr lang="en-US" sz="1600" dirty="0" smtClean="0">
                <a:solidFill>
                  <a:srgbClr val="444444"/>
                </a:solidFill>
              </a:rPr>
              <a:t>hypoxia</a:t>
            </a:r>
          </a:p>
          <a:p>
            <a:pPr marL="285750" indent="-285750" algn="l" rtl="0">
              <a:buFont typeface="Courier New" pitchFamily="49" charset="0"/>
              <a:buChar char="o"/>
            </a:pPr>
            <a:r>
              <a:rPr lang="en-US" sz="1600" dirty="0" smtClean="0">
                <a:solidFill>
                  <a:srgbClr val="444444"/>
                </a:solidFill>
              </a:rPr>
              <a:t>Chorioaminitis</a:t>
            </a:r>
          </a:p>
          <a:p>
            <a:pPr marL="285750" indent="-285750" algn="l" rtl="0">
              <a:buFont typeface="Courier New" pitchFamily="49" charset="0"/>
              <a:buChar char="o"/>
            </a:pPr>
            <a:r>
              <a:rPr lang="en-US" sz="1600" dirty="0" smtClean="0">
                <a:solidFill>
                  <a:srgbClr val="444444"/>
                </a:solidFill>
              </a:rPr>
              <a:t>Hyperthyroidism</a:t>
            </a:r>
          </a:p>
          <a:p>
            <a:pPr marL="285750" indent="-285750" algn="l" rtl="0">
              <a:buFont typeface="Courier New" pitchFamily="49" charset="0"/>
              <a:buChar char="o"/>
            </a:pPr>
            <a:r>
              <a:rPr lang="en-US" sz="1600" dirty="0" smtClean="0">
                <a:solidFill>
                  <a:srgbClr val="444444"/>
                </a:solidFill>
              </a:rPr>
              <a:t>Fetal </a:t>
            </a:r>
            <a:r>
              <a:rPr lang="en-US" sz="1600" dirty="0">
                <a:solidFill>
                  <a:srgbClr val="444444"/>
                </a:solidFill>
              </a:rPr>
              <a:t>or maternal </a:t>
            </a:r>
            <a:r>
              <a:rPr lang="en-US" sz="1600" dirty="0" smtClean="0">
                <a:solidFill>
                  <a:srgbClr val="444444"/>
                </a:solidFill>
              </a:rPr>
              <a:t>anaemia</a:t>
            </a:r>
          </a:p>
          <a:p>
            <a:pPr marL="285750" indent="-285750" algn="l" rtl="0">
              <a:buFont typeface="Courier New" pitchFamily="49" charset="0"/>
              <a:buChar char="o"/>
            </a:pPr>
            <a:r>
              <a:rPr lang="en-US" sz="1600" dirty="0" smtClean="0">
                <a:solidFill>
                  <a:srgbClr val="444444"/>
                </a:solidFill>
              </a:rPr>
              <a:t>Fetal </a:t>
            </a:r>
            <a:r>
              <a:rPr lang="en-US" sz="1600" dirty="0">
                <a:solidFill>
                  <a:srgbClr val="444444"/>
                </a:solidFill>
              </a:rPr>
              <a:t>tachyarrhythmia</a:t>
            </a:r>
            <a:endParaRPr lang="en-US" sz="1600" b="0" i="0" dirty="0">
              <a:solidFill>
                <a:srgbClr val="444444"/>
              </a:solidFill>
              <a:effectLst/>
            </a:endParaRPr>
          </a:p>
        </p:txBody>
      </p:sp>
      <p:sp>
        <p:nvSpPr>
          <p:cNvPr id="7" name="Rounded Rectangle 6"/>
          <p:cNvSpPr/>
          <p:nvPr/>
        </p:nvSpPr>
        <p:spPr>
          <a:xfrm>
            <a:off x="4572000" y="2223998"/>
            <a:ext cx="4176464" cy="3581266"/>
          </a:xfrm>
          <a:prstGeom prst="roundRect">
            <a:avLst/>
          </a:prstGeom>
          <a:solidFill>
            <a:schemeClr val="accent2">
              <a:lumMod val="40000"/>
              <a:lumOff val="60000"/>
            </a:schemeClr>
          </a:solidFill>
          <a:ln w="38100">
            <a:solidFill>
              <a:srgbClr val="FF0000"/>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l" rtl="0">
              <a:buFont typeface="Wingdings" pitchFamily="2" charset="2"/>
              <a:buChar char="Ø"/>
            </a:pPr>
            <a:r>
              <a:rPr lang="en-US" sz="1600" b="1" u="sng" dirty="0">
                <a:solidFill>
                  <a:srgbClr val="444444"/>
                </a:solidFill>
              </a:rPr>
              <a:t>Causes  </a:t>
            </a:r>
            <a:r>
              <a:rPr lang="en-US" sz="1600" b="1" u="sng" dirty="0" smtClean="0">
                <a:solidFill>
                  <a:srgbClr val="444444"/>
                </a:solidFill>
              </a:rPr>
              <a:t>of feta bradycardia</a:t>
            </a:r>
          </a:p>
          <a:p>
            <a:pPr algn="l" rtl="0"/>
            <a:r>
              <a:rPr lang="en-US" sz="1600" b="1" dirty="0" smtClean="0">
                <a:solidFill>
                  <a:srgbClr val="444444"/>
                </a:solidFill>
              </a:rPr>
              <a:t> </a:t>
            </a:r>
          </a:p>
          <a:p>
            <a:pPr algn="l" rtl="0"/>
            <a:endParaRPr lang="en-US" sz="1600" dirty="0" smtClean="0">
              <a:solidFill>
                <a:srgbClr val="444444"/>
              </a:solidFill>
            </a:endParaRPr>
          </a:p>
          <a:p>
            <a:pPr marL="285750" indent="-285750" algn="l" rtl="0">
              <a:buFont typeface="Courier New" pitchFamily="49" charset="0"/>
              <a:buChar char="o"/>
            </a:pPr>
            <a:r>
              <a:rPr lang="en-US" sz="1600" dirty="0">
                <a:solidFill>
                  <a:srgbClr val="444444"/>
                </a:solidFill>
              </a:rPr>
              <a:t>Prolonged cord compression</a:t>
            </a:r>
          </a:p>
          <a:p>
            <a:pPr marL="285750" indent="-285750" algn="l" rtl="0">
              <a:buFont typeface="Courier New" pitchFamily="49" charset="0"/>
              <a:buChar char="o"/>
            </a:pPr>
            <a:r>
              <a:rPr lang="en-US" sz="1600" dirty="0">
                <a:solidFill>
                  <a:srgbClr val="444444"/>
                </a:solidFill>
              </a:rPr>
              <a:t>Cord prolapse</a:t>
            </a:r>
          </a:p>
          <a:p>
            <a:pPr marL="285750" indent="-285750" algn="l" rtl="0">
              <a:buFont typeface="Courier New" pitchFamily="49" charset="0"/>
              <a:buChar char="o"/>
            </a:pPr>
            <a:r>
              <a:rPr lang="en-US" sz="1600" dirty="0">
                <a:solidFill>
                  <a:srgbClr val="444444"/>
                </a:solidFill>
              </a:rPr>
              <a:t>Epidural and spinal anaesthesia</a:t>
            </a:r>
          </a:p>
          <a:p>
            <a:pPr marL="285750" indent="-285750" algn="l" rtl="0">
              <a:buFont typeface="Courier New" pitchFamily="49" charset="0"/>
              <a:buChar char="o"/>
            </a:pPr>
            <a:r>
              <a:rPr lang="en-US" sz="1600" dirty="0">
                <a:solidFill>
                  <a:srgbClr val="444444"/>
                </a:solidFill>
              </a:rPr>
              <a:t>Maternal seizures</a:t>
            </a:r>
          </a:p>
        </p:txBody>
      </p:sp>
    </p:spTree>
    <p:extLst>
      <p:ext uri="{BB962C8B-B14F-4D97-AF65-F5344CB8AC3E}">
        <p14:creationId xmlns:p14="http://schemas.microsoft.com/office/powerpoint/2010/main" val="1854497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r>
              <a:rPr lang="en-US" sz="2400" b="1" dirty="0" smtClean="0"/>
              <a:t>              Objectives </a:t>
            </a:r>
            <a:endParaRPr lang="ar-IQ" sz="2400" b="1" dirty="0"/>
          </a:p>
        </p:txBody>
      </p:sp>
      <p:sp>
        <p:nvSpPr>
          <p:cNvPr id="3" name="Content Placeholder 2"/>
          <p:cNvSpPr>
            <a:spLocks noGrp="1"/>
          </p:cNvSpPr>
          <p:nvPr>
            <p:ph idx="1"/>
          </p:nvPr>
        </p:nvSpPr>
        <p:spPr>
          <a:xfrm>
            <a:off x="107504" y="1556792"/>
            <a:ext cx="8856984" cy="5184576"/>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p:spPr>
        <p:txBody>
          <a:bodyPr>
            <a:normAutofit fontScale="92500" lnSpcReduction="10000"/>
          </a:bodyPr>
          <a:lstStyle/>
          <a:p>
            <a:pPr algn="l" rtl="0">
              <a:buFont typeface="Wingdings" pitchFamily="2" charset="2"/>
              <a:buChar char="q"/>
            </a:pPr>
            <a:endParaRPr lang="en-US" sz="2400" dirty="0" smtClean="0"/>
          </a:p>
          <a:p>
            <a:pPr algn="l" rtl="0">
              <a:buFont typeface="Wingdings" pitchFamily="2" charset="2"/>
              <a:buChar char="q"/>
            </a:pPr>
            <a:r>
              <a:rPr lang="en-US" sz="2400" dirty="0"/>
              <a:t> </a:t>
            </a:r>
            <a:r>
              <a:rPr lang="en-US" sz="2400" dirty="0" smtClean="0"/>
              <a:t>At the end of this lecture the students will be able to: </a:t>
            </a:r>
          </a:p>
          <a:p>
            <a:pPr algn="l" rtl="0">
              <a:buFont typeface="Wingdings" pitchFamily="2" charset="2"/>
              <a:buChar char="q"/>
            </a:pPr>
            <a:endParaRPr lang="en-US" sz="2400" dirty="0"/>
          </a:p>
          <a:p>
            <a:pPr marL="566928" indent="-457200" algn="l" rtl="0">
              <a:buFont typeface="+mj-lt"/>
              <a:buAutoNum type="arabicPeriod"/>
            </a:pPr>
            <a:r>
              <a:rPr lang="en-US" sz="2400" dirty="0" smtClean="0"/>
              <a:t>How to assess fetal wellbeing during labour ( intrapartum).</a:t>
            </a:r>
          </a:p>
          <a:p>
            <a:pPr marL="566928" indent="-457200" algn="l" rtl="0">
              <a:buFont typeface="+mj-lt"/>
              <a:buAutoNum type="arabicPeriod"/>
            </a:pPr>
            <a:endParaRPr lang="en-US" sz="2400" dirty="0" smtClean="0"/>
          </a:p>
          <a:p>
            <a:pPr marL="566928" indent="-457200" algn="l" rtl="0">
              <a:buFont typeface="+mj-lt"/>
              <a:buAutoNum type="arabicPeriod"/>
            </a:pPr>
            <a:r>
              <a:rPr lang="en-US" sz="2400" dirty="0" smtClean="0"/>
              <a:t>What are the test available to assess fetal wellbeing</a:t>
            </a:r>
          </a:p>
          <a:p>
            <a:pPr marL="566928" indent="-457200" algn="l" rtl="0">
              <a:buFont typeface="+mj-lt"/>
              <a:buAutoNum type="arabicPeriod"/>
            </a:pPr>
            <a:endParaRPr lang="en-US" sz="2400" dirty="0"/>
          </a:p>
          <a:p>
            <a:pPr marL="566928" indent="-457200" algn="l" rtl="0">
              <a:buFont typeface="+mj-lt"/>
              <a:buAutoNum type="arabicPeriod"/>
            </a:pPr>
            <a:r>
              <a:rPr lang="en-US" sz="2400" dirty="0" smtClean="0"/>
              <a:t>Identify fetus at risk in utero  </a:t>
            </a:r>
            <a:endParaRPr lang="en-US" sz="2400" dirty="0"/>
          </a:p>
          <a:p>
            <a:pPr marL="566928" indent="-457200" algn="l" rtl="0">
              <a:buFont typeface="+mj-lt"/>
              <a:buAutoNum type="arabicPeriod"/>
            </a:pPr>
            <a:endParaRPr lang="en-US" sz="2400" dirty="0" smtClean="0"/>
          </a:p>
          <a:p>
            <a:pPr marL="566928" indent="-457200" algn="l" rtl="0">
              <a:buFont typeface="+mj-lt"/>
              <a:buAutoNum type="arabicPeriod"/>
            </a:pPr>
            <a:r>
              <a:rPr lang="en-US" sz="2400" dirty="0" smtClean="0"/>
              <a:t>Interpret data of CTG</a:t>
            </a:r>
            <a:r>
              <a:rPr lang="en-US" sz="2400" dirty="0"/>
              <a:t> </a:t>
            </a:r>
            <a:r>
              <a:rPr lang="en-US" sz="2400" dirty="0" smtClean="0"/>
              <a:t>&amp; Fetal blood sampling                                     ( Measurement of pH)</a:t>
            </a:r>
          </a:p>
          <a:p>
            <a:pPr marL="566928" indent="-457200" algn="l" rtl="0">
              <a:buFont typeface="+mj-lt"/>
              <a:buAutoNum type="arabicPeriod"/>
            </a:pPr>
            <a:endParaRPr lang="en-US" sz="2400" dirty="0"/>
          </a:p>
          <a:p>
            <a:pPr marL="566928" indent="-457200" algn="l" rtl="0">
              <a:buFont typeface="+mj-lt"/>
              <a:buAutoNum type="arabicPeriod"/>
            </a:pPr>
            <a:r>
              <a:rPr lang="en-US" sz="2400" dirty="0" smtClean="0"/>
              <a:t>Management of fetal distress during labour  </a:t>
            </a:r>
          </a:p>
          <a:p>
            <a:pPr marL="566928" indent="-457200" algn="l" rtl="0">
              <a:buFont typeface="+mj-lt"/>
              <a:buAutoNum type="arabicPeriod"/>
            </a:pPr>
            <a:endParaRPr lang="en-US" sz="2400" dirty="0" smtClean="0"/>
          </a:p>
          <a:p>
            <a:pPr marL="566928" indent="-457200" algn="l" rtl="0">
              <a:buFont typeface="+mj-lt"/>
              <a:buAutoNum type="arabicPeriod"/>
            </a:pPr>
            <a:r>
              <a:rPr lang="en-US" sz="2400" dirty="0" smtClean="0"/>
              <a:t>Case based discussion &amp; slide test  </a:t>
            </a:r>
            <a:endParaRPr lang="ar-IQ" sz="24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668904"/>
            <a:ext cx="936104" cy="648072"/>
          </a:xfrm>
          <a:prstGeom prst="rect">
            <a:avLst/>
          </a:prstGeom>
          <a:noFill/>
          <a:ln w="57150">
            <a:solidFill>
              <a:schemeClr val="accent2"/>
            </a:solidFill>
            <a:miter lim="800000"/>
            <a:headEnd/>
            <a:tailEnd/>
          </a:ln>
          <a:effectLst>
            <a:glow rad="101600">
              <a:schemeClr val="accent5">
                <a:satMod val="175000"/>
                <a:alpha val="40000"/>
              </a:schemeClr>
            </a:glow>
            <a:outerShdw dist="35921" dir="2700000" algn="ctr" rotWithShape="0">
              <a:schemeClr val="bg2"/>
            </a:outerShdw>
          </a:effectLst>
          <a:scene3d>
            <a:camera prst="orthographicFront"/>
            <a:lightRig rig="threePt" dir="t"/>
          </a:scene3d>
          <a:sp3d>
            <a:bevelT prst="convex"/>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95783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64" y="548680"/>
            <a:ext cx="5123408" cy="79208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r>
              <a:rPr lang="en-US" sz="2400" dirty="0" smtClean="0"/>
              <a:t>Variability</a:t>
            </a:r>
            <a:endParaRPr lang="ar-IQ" sz="2400" dirty="0"/>
          </a:p>
        </p:txBody>
      </p:sp>
      <p:sp>
        <p:nvSpPr>
          <p:cNvPr id="3" name="Content Placeholder 2"/>
          <p:cNvSpPr>
            <a:spLocks noGrp="1"/>
          </p:cNvSpPr>
          <p:nvPr>
            <p:ph sz="half" idx="1"/>
          </p:nvPr>
        </p:nvSpPr>
        <p:spPr>
          <a:xfrm>
            <a:off x="107504" y="1556792"/>
            <a:ext cx="8784976" cy="5218595"/>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109728" indent="0" algn="l" rtl="0">
              <a:buNone/>
            </a:pPr>
            <a:endParaRPr lang="en-US" dirty="0" smtClean="0"/>
          </a:p>
          <a:p>
            <a:pPr algn="l" rtl="0">
              <a:buFont typeface="Wingdings" pitchFamily="2" charset="2"/>
              <a:buChar char="q"/>
            </a:pPr>
            <a:r>
              <a:rPr lang="en-US" dirty="0"/>
              <a:t>Baseline variability refers to the variation of fetal heart rate from one beat to the next.</a:t>
            </a:r>
          </a:p>
          <a:p>
            <a:pPr algn="l" rtl="0">
              <a:buFont typeface="Wingdings" pitchFamily="2" charset="2"/>
              <a:buChar char="q"/>
            </a:pPr>
            <a:endParaRPr lang="en-US" dirty="0"/>
          </a:p>
          <a:p>
            <a:pPr algn="l" rtl="0">
              <a:buFont typeface="Wingdings" pitchFamily="2" charset="2"/>
              <a:buChar char="q"/>
            </a:pPr>
            <a:r>
              <a:rPr lang="en-US" dirty="0"/>
              <a:t>Variability occurs as a result of the interaction between the nervous system, chemoreceptors, baroreceptors and cardiac </a:t>
            </a:r>
            <a:r>
              <a:rPr lang="en-US" dirty="0" smtClean="0"/>
              <a:t>responsiveness. It </a:t>
            </a:r>
            <a:r>
              <a:rPr lang="en-US" dirty="0"/>
              <a:t>is, therefore, a good indicator of how healthy a fetus is at that particular moment in </a:t>
            </a:r>
            <a:r>
              <a:rPr lang="en-US" dirty="0" smtClean="0"/>
              <a:t>time.</a:t>
            </a:r>
          </a:p>
          <a:p>
            <a:pPr marL="109728" indent="0" algn="l" rtl="0">
              <a:buNone/>
            </a:pPr>
            <a:endParaRPr lang="en-US" dirty="0"/>
          </a:p>
          <a:p>
            <a:pPr algn="l" rtl="0">
              <a:buFont typeface="Wingdings" pitchFamily="2" charset="2"/>
              <a:buChar char="q"/>
            </a:pPr>
            <a:r>
              <a:rPr lang="en-US" dirty="0"/>
              <a:t>Normal variability indicates an intact neurological system in the fetus.</a:t>
            </a:r>
          </a:p>
          <a:p>
            <a:pPr algn="l" rtl="0">
              <a:buFont typeface="Wingdings" pitchFamily="2" charset="2"/>
              <a:buChar char="q"/>
            </a:pPr>
            <a:endParaRPr lang="en-US" dirty="0"/>
          </a:p>
          <a:p>
            <a:pPr algn="l" rtl="0">
              <a:buFont typeface="Wingdings" pitchFamily="2" charset="2"/>
              <a:buChar char="q"/>
            </a:pPr>
            <a:r>
              <a:rPr lang="en-US" dirty="0"/>
              <a:t>Normal variability is between 5-25 bpm</a:t>
            </a:r>
            <a:r>
              <a:rPr lang="en-US" dirty="0" smtClean="0"/>
              <a:t>.</a:t>
            </a:r>
          </a:p>
          <a:p>
            <a:pPr algn="l" rtl="0">
              <a:buFont typeface="Wingdings" pitchFamily="2" charset="2"/>
              <a:buChar char="q"/>
            </a:pPr>
            <a:endParaRPr lang="en-US" dirty="0" smtClean="0"/>
          </a:p>
          <a:p>
            <a:pPr algn="l" rtl="0">
              <a:buFont typeface="Wingdings" pitchFamily="2" charset="2"/>
              <a:buChar char="q"/>
            </a:pPr>
            <a:r>
              <a:rPr lang="en-US" dirty="0" smtClean="0"/>
              <a:t>Persistent </a:t>
            </a:r>
            <a:r>
              <a:rPr lang="en-US" dirty="0"/>
              <a:t>absence of variability is considered a </a:t>
            </a:r>
            <a:r>
              <a:rPr lang="en-US" dirty="0" smtClean="0"/>
              <a:t>pre-terminal feature </a:t>
            </a:r>
            <a:r>
              <a:rPr lang="en-US" dirty="0"/>
              <a:t>and carries with it high probability of a hypoxic fetus</a:t>
            </a:r>
          </a:p>
          <a:p>
            <a:pPr algn="l" rtl="0">
              <a:buFont typeface="Wingdings" pitchFamily="2" charset="2"/>
              <a:buChar char="q"/>
            </a:pPr>
            <a:endParaRPr lang="en-US" dirty="0"/>
          </a:p>
          <a:p>
            <a:pPr algn="l" rtl="0">
              <a:buFont typeface="Courier New" pitchFamily="49" charset="0"/>
              <a:buChar char="o"/>
            </a:pPr>
            <a:endParaRPr lang="en-US" dirty="0" smtClean="0"/>
          </a:p>
        </p:txBody>
      </p:sp>
      <p:sp>
        <p:nvSpPr>
          <p:cNvPr id="4" name="Rounded Rectangle 3"/>
          <p:cNvSpPr/>
          <p:nvPr/>
        </p:nvSpPr>
        <p:spPr>
          <a:xfrm>
            <a:off x="4355976" y="936257"/>
            <a:ext cx="2520280" cy="914400"/>
          </a:xfrm>
          <a:prstGeom prst="roundRect">
            <a:avLst/>
          </a:prstGeom>
          <a:solidFill>
            <a:schemeClr val="accent2">
              <a:lumMod val="20000"/>
              <a:lumOff val="80000"/>
            </a:schemeClr>
          </a:solidFill>
          <a:ln>
            <a:solidFill>
              <a:srgbClr val="FF0000"/>
            </a:solidFill>
          </a:ln>
          <a:effectLst>
            <a:glow rad="139700">
              <a:schemeClr val="accent5">
                <a:satMod val="175000"/>
                <a:alpha val="40000"/>
              </a:schemeClr>
            </a:glow>
            <a:outerShdw blurRad="107950" dist="12700" dir="5400000" algn="ctr">
              <a:srgbClr val="000000"/>
            </a:outerShdw>
            <a:softEdge rad="3175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2"/>
                </a:solidFill>
              </a:rPr>
              <a:t>DR C </a:t>
            </a:r>
            <a:r>
              <a:rPr lang="en-US" b="1" dirty="0" smtClean="0">
                <a:solidFill>
                  <a:schemeClr val="tx2"/>
                </a:solidFill>
              </a:rPr>
              <a:t>BRA</a:t>
            </a:r>
            <a:r>
              <a:rPr lang="en-US" b="1" u="sng" dirty="0" smtClean="0">
                <a:solidFill>
                  <a:schemeClr val="tx2"/>
                </a:solidFill>
              </a:rPr>
              <a:t>V</a:t>
            </a:r>
            <a:r>
              <a:rPr lang="en-US" b="1" dirty="0" smtClean="0">
                <a:solidFill>
                  <a:schemeClr val="tx2"/>
                </a:solidFill>
              </a:rPr>
              <a:t>ADO</a:t>
            </a:r>
            <a:endParaRPr lang="en-US" b="1" dirty="0">
              <a:solidFill>
                <a:schemeClr val="tx2"/>
              </a:solidFill>
            </a:endParaRPr>
          </a:p>
        </p:txBody>
      </p:sp>
    </p:spTree>
    <p:extLst>
      <p:ext uri="{BB962C8B-B14F-4D97-AF65-F5344CB8AC3E}">
        <p14:creationId xmlns:p14="http://schemas.microsoft.com/office/powerpoint/2010/main" val="593724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548680"/>
            <a:ext cx="5267424" cy="79208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r>
              <a:rPr lang="en-US" sz="2800" dirty="0" smtClean="0"/>
              <a:t>Variability</a:t>
            </a:r>
            <a:endParaRPr lang="ar-IQ" sz="2800" dirty="0"/>
          </a:p>
        </p:txBody>
      </p:sp>
      <p:sp>
        <p:nvSpPr>
          <p:cNvPr id="3" name="Content Placeholder 2"/>
          <p:cNvSpPr>
            <a:spLocks noGrp="1"/>
          </p:cNvSpPr>
          <p:nvPr>
            <p:ph sz="half" idx="1"/>
          </p:nvPr>
        </p:nvSpPr>
        <p:spPr>
          <a:xfrm>
            <a:off x="107504" y="1556792"/>
            <a:ext cx="8784976" cy="5218595"/>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109728" indent="0" algn="l" rtl="0">
              <a:buNone/>
            </a:pPr>
            <a:endParaRPr lang="en-US" dirty="0" smtClean="0"/>
          </a:p>
          <a:p>
            <a:pPr algn="l" rtl="0">
              <a:buFont typeface="Wingdings" pitchFamily="2" charset="2"/>
              <a:buChar char="Ø"/>
            </a:pPr>
            <a:r>
              <a:rPr lang="en-US" dirty="0"/>
              <a:t>To calculate variability you need to assess how much the </a:t>
            </a:r>
            <a:r>
              <a:rPr lang="en-US" u="sng" dirty="0"/>
              <a:t>peaks </a:t>
            </a:r>
            <a:r>
              <a:rPr lang="en-US" u="sng" dirty="0" smtClean="0"/>
              <a:t>&amp;  </a:t>
            </a:r>
            <a:r>
              <a:rPr lang="en-US" u="sng" dirty="0"/>
              <a:t>troughs of the heart rate deviate from the baseline rate </a:t>
            </a:r>
            <a:r>
              <a:rPr lang="en-US" dirty="0"/>
              <a:t>(in </a:t>
            </a:r>
            <a:r>
              <a:rPr lang="en-US" dirty="0" smtClean="0"/>
              <a:t>bpm) or </a:t>
            </a:r>
            <a:r>
              <a:rPr lang="en-US" u="sng" dirty="0" smtClean="0"/>
              <a:t>average </a:t>
            </a:r>
            <a:r>
              <a:rPr lang="en-US" u="sng" dirty="0"/>
              <a:t>bandwidth amplitude</a:t>
            </a:r>
            <a:r>
              <a:rPr lang="en-US" dirty="0"/>
              <a:t> of the signal in 1-minute segments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140968"/>
            <a:ext cx="7632848" cy="2906710"/>
          </a:xfrm>
          <a:prstGeom prst="rect">
            <a:avLst/>
          </a:prstGeom>
          <a:noFill/>
          <a:ln w="57150">
            <a:solidFill>
              <a:schemeClr val="accent2">
                <a:lumMod val="40000"/>
                <a:lumOff val="60000"/>
              </a:schemeClr>
            </a:solidFill>
            <a:miter lim="800000"/>
            <a:headEnd/>
            <a:tailEnd/>
          </a:ln>
          <a:effectLst>
            <a:glow rad="101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611560" y="6119686"/>
            <a:ext cx="7992888" cy="369332"/>
          </a:xfrm>
          <a:prstGeom prst="rect">
            <a:avLst/>
          </a:prstGeom>
          <a:noFill/>
        </p:spPr>
        <p:txBody>
          <a:bodyPr wrap="square" rtlCol="1">
            <a:spAutoFit/>
          </a:bodyPr>
          <a:lstStyle/>
          <a:p>
            <a:pPr algn="l" rtl="0"/>
            <a:r>
              <a:rPr lang="en-US" dirty="0"/>
              <a:t>The tracing </a:t>
            </a:r>
            <a:r>
              <a:rPr lang="en-US" dirty="0" smtClean="0"/>
              <a:t> </a:t>
            </a:r>
            <a:r>
              <a:rPr lang="en-US" dirty="0"/>
              <a:t>shows an amplitude  </a:t>
            </a:r>
            <a:r>
              <a:rPr lang="en-US" dirty="0" smtClean="0"/>
              <a:t>range </a:t>
            </a:r>
            <a:r>
              <a:rPr lang="en-US" dirty="0"/>
              <a:t>of ~ 10 BPM (moderate variability ).</a:t>
            </a:r>
            <a:endParaRPr lang="ar-IQ" dirty="0"/>
          </a:p>
        </p:txBody>
      </p:sp>
      <p:sp>
        <p:nvSpPr>
          <p:cNvPr id="6" name="Rounded Rectangle 5"/>
          <p:cNvSpPr/>
          <p:nvPr/>
        </p:nvSpPr>
        <p:spPr>
          <a:xfrm>
            <a:off x="4355976" y="936257"/>
            <a:ext cx="2520280" cy="914400"/>
          </a:xfrm>
          <a:prstGeom prst="roundRect">
            <a:avLst/>
          </a:prstGeom>
          <a:solidFill>
            <a:schemeClr val="accent2">
              <a:lumMod val="20000"/>
              <a:lumOff val="80000"/>
            </a:schemeClr>
          </a:solidFill>
          <a:ln>
            <a:solidFill>
              <a:srgbClr val="FF0000"/>
            </a:solidFill>
          </a:ln>
          <a:effectLst>
            <a:glow rad="139700">
              <a:schemeClr val="accent5">
                <a:satMod val="175000"/>
                <a:alpha val="40000"/>
              </a:schemeClr>
            </a:glow>
            <a:outerShdw blurRad="107950" dist="12700" dir="5400000" algn="ctr">
              <a:srgbClr val="000000"/>
            </a:outerShdw>
            <a:softEdge rad="3175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2"/>
                </a:solidFill>
              </a:rPr>
              <a:t>DR C </a:t>
            </a:r>
            <a:r>
              <a:rPr lang="en-US" b="1" dirty="0" smtClean="0">
                <a:solidFill>
                  <a:schemeClr val="tx2"/>
                </a:solidFill>
              </a:rPr>
              <a:t>BRA</a:t>
            </a:r>
            <a:r>
              <a:rPr lang="en-US" b="1" u="sng" dirty="0" smtClean="0">
                <a:solidFill>
                  <a:schemeClr val="tx2"/>
                </a:solidFill>
              </a:rPr>
              <a:t>V</a:t>
            </a:r>
            <a:r>
              <a:rPr lang="en-US" b="1" dirty="0" smtClean="0">
                <a:solidFill>
                  <a:schemeClr val="tx2"/>
                </a:solidFill>
              </a:rPr>
              <a:t>ADO</a:t>
            </a:r>
            <a:endParaRPr lang="en-US" b="1" dirty="0">
              <a:solidFill>
                <a:schemeClr val="tx2"/>
              </a:solidFill>
            </a:endParaRPr>
          </a:p>
        </p:txBody>
      </p:sp>
    </p:spTree>
    <p:extLst>
      <p:ext uri="{BB962C8B-B14F-4D97-AF65-F5344CB8AC3E}">
        <p14:creationId xmlns:p14="http://schemas.microsoft.com/office/powerpoint/2010/main" val="1203143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6" y="548680"/>
            <a:ext cx="5267424" cy="79208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en-US" sz="2800" dirty="0">
                <a:solidFill>
                  <a:srgbClr val="424456"/>
                </a:solidFill>
              </a:rPr>
              <a:t>Variability</a:t>
            </a:r>
            <a:endParaRPr lang="ar-IQ" dirty="0"/>
          </a:p>
        </p:txBody>
      </p:sp>
      <p:sp>
        <p:nvSpPr>
          <p:cNvPr id="3" name="Content Placeholder 2"/>
          <p:cNvSpPr>
            <a:spLocks noGrp="1"/>
          </p:cNvSpPr>
          <p:nvPr>
            <p:ph sz="half" idx="1"/>
          </p:nvPr>
        </p:nvSpPr>
        <p:spPr>
          <a:xfrm>
            <a:off x="107504" y="1556792"/>
            <a:ext cx="8784976" cy="5218595"/>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109728" indent="0" algn="l" rtl="0">
              <a:buNone/>
            </a:pPr>
            <a:endParaRPr lang="en-US" dirty="0" smtClean="0"/>
          </a:p>
          <a:p>
            <a:pPr marL="109728" indent="0" algn="l" rtl="0">
              <a:buNone/>
            </a:pPr>
            <a:endParaRPr lang="en-US" dirty="0"/>
          </a:p>
          <a:p>
            <a:pPr marL="109728" indent="0" algn="l" rtl="0">
              <a:buNone/>
            </a:pPr>
            <a:endParaRPr lang="en-US" dirty="0" smtClean="0"/>
          </a:p>
          <a:p>
            <a:pPr marL="109728" indent="0" algn="l" rtl="0">
              <a:buNone/>
            </a:pPr>
            <a:endParaRPr lang="en-US" dirty="0" smtClean="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8496944"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4355976" y="764704"/>
            <a:ext cx="2520280" cy="914400"/>
          </a:xfrm>
          <a:prstGeom prst="roundRect">
            <a:avLst/>
          </a:prstGeom>
          <a:solidFill>
            <a:schemeClr val="accent2">
              <a:lumMod val="20000"/>
              <a:lumOff val="80000"/>
            </a:schemeClr>
          </a:solidFill>
          <a:ln>
            <a:solidFill>
              <a:srgbClr val="FF0000"/>
            </a:solidFill>
          </a:ln>
          <a:effectLst>
            <a:glow rad="139700">
              <a:schemeClr val="accent5">
                <a:satMod val="175000"/>
                <a:alpha val="40000"/>
              </a:schemeClr>
            </a:glow>
            <a:outerShdw blurRad="107950" dist="12700" dir="5400000" algn="ctr">
              <a:srgbClr val="000000"/>
            </a:outerShdw>
            <a:softEdge rad="3175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2"/>
                </a:solidFill>
              </a:rPr>
              <a:t>DR C </a:t>
            </a:r>
            <a:r>
              <a:rPr lang="en-US" b="1" dirty="0" smtClean="0">
                <a:solidFill>
                  <a:schemeClr val="tx2"/>
                </a:solidFill>
              </a:rPr>
              <a:t>BRA</a:t>
            </a:r>
            <a:r>
              <a:rPr lang="en-US" b="1" u="sng" dirty="0" smtClean="0">
                <a:solidFill>
                  <a:schemeClr val="tx2"/>
                </a:solidFill>
              </a:rPr>
              <a:t>V</a:t>
            </a:r>
            <a:r>
              <a:rPr lang="en-US" b="1" dirty="0" smtClean="0">
                <a:solidFill>
                  <a:schemeClr val="tx2"/>
                </a:solidFill>
              </a:rPr>
              <a:t>ADO</a:t>
            </a:r>
            <a:endParaRPr lang="en-US" b="1" dirty="0">
              <a:solidFill>
                <a:schemeClr val="tx2"/>
              </a:solidFill>
            </a:endParaRPr>
          </a:p>
        </p:txBody>
      </p:sp>
    </p:spTree>
    <p:extLst>
      <p:ext uri="{BB962C8B-B14F-4D97-AF65-F5344CB8AC3E}">
        <p14:creationId xmlns:p14="http://schemas.microsoft.com/office/powerpoint/2010/main" val="2763617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6" y="548680"/>
            <a:ext cx="5267424" cy="79208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lstStyle/>
          <a:p>
            <a:r>
              <a:rPr lang="en-US" sz="2800" dirty="0">
                <a:solidFill>
                  <a:srgbClr val="424456"/>
                </a:solidFill>
              </a:rPr>
              <a:t>Variability</a:t>
            </a:r>
            <a:endParaRPr lang="ar-IQ" dirty="0"/>
          </a:p>
        </p:txBody>
      </p:sp>
      <p:sp>
        <p:nvSpPr>
          <p:cNvPr id="3" name="Content Placeholder 2"/>
          <p:cNvSpPr>
            <a:spLocks noGrp="1"/>
          </p:cNvSpPr>
          <p:nvPr>
            <p:ph sz="half" idx="1"/>
          </p:nvPr>
        </p:nvSpPr>
        <p:spPr>
          <a:xfrm>
            <a:off x="107504" y="1556792"/>
            <a:ext cx="8928992" cy="5218595"/>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Autofit/>
          </a:bodyPr>
          <a:lstStyle/>
          <a:p>
            <a:pPr lvl="0" algn="l" rtl="0">
              <a:buClr>
                <a:srgbClr val="A04DA3"/>
              </a:buClr>
              <a:buFont typeface="Wingdings" pitchFamily="2" charset="2"/>
              <a:buChar char="q"/>
            </a:pPr>
            <a:endParaRPr lang="en-US" sz="1800" dirty="0" smtClean="0">
              <a:solidFill>
                <a:prstClr val="black"/>
              </a:solidFill>
            </a:endParaRPr>
          </a:p>
          <a:p>
            <a:pPr marL="0" lvl="0" indent="0" algn="l" rtl="0">
              <a:spcBef>
                <a:spcPts val="0"/>
              </a:spcBef>
              <a:buClrTx/>
              <a:buNone/>
            </a:pPr>
            <a:endParaRPr lang="en-US" sz="1800" dirty="0" smtClean="0">
              <a:solidFill>
                <a:prstClr val="black"/>
              </a:solidFill>
            </a:endParaRPr>
          </a:p>
          <a:p>
            <a:pPr marL="285750" lvl="0" indent="-285750" algn="l" rtl="0">
              <a:spcBef>
                <a:spcPts val="0"/>
              </a:spcBef>
              <a:buClrTx/>
              <a:buFont typeface="Wingdings" pitchFamily="2" charset="2"/>
              <a:buChar char="Ø"/>
            </a:pPr>
            <a:r>
              <a:rPr lang="en-US" sz="1800" dirty="0" smtClean="0">
                <a:solidFill>
                  <a:prstClr val="black"/>
                </a:solidFill>
              </a:rPr>
              <a:t>Grades </a:t>
            </a:r>
            <a:r>
              <a:rPr lang="en-US" sz="1800" dirty="0">
                <a:solidFill>
                  <a:prstClr val="black"/>
                </a:solidFill>
              </a:rPr>
              <a:t>of fluctuation are based on amplitude range (peak to trough):</a:t>
            </a:r>
          </a:p>
          <a:p>
            <a:pPr marL="285750" lvl="0" indent="-285750" algn="l" rtl="0">
              <a:spcBef>
                <a:spcPts val="0"/>
              </a:spcBef>
              <a:buClrTx/>
              <a:buFont typeface="Courier New" pitchFamily="49" charset="0"/>
              <a:buChar char="o"/>
            </a:pPr>
            <a:r>
              <a:rPr lang="en-US" sz="1800" dirty="0">
                <a:solidFill>
                  <a:prstClr val="black"/>
                </a:solidFill>
              </a:rPr>
              <a:t>Absent variability = Amplitude range undetectable</a:t>
            </a:r>
          </a:p>
          <a:p>
            <a:pPr marL="285750" lvl="0" indent="-285750" algn="l" rtl="0">
              <a:spcBef>
                <a:spcPts val="0"/>
              </a:spcBef>
              <a:buClrTx/>
              <a:buFont typeface="Courier New" pitchFamily="49" charset="0"/>
              <a:buChar char="o"/>
            </a:pPr>
            <a:r>
              <a:rPr lang="en-US" sz="1800" dirty="0">
                <a:solidFill>
                  <a:prstClr val="black"/>
                </a:solidFill>
              </a:rPr>
              <a:t>Minimal ( reduced) = &lt; 5 BPM</a:t>
            </a:r>
          </a:p>
          <a:p>
            <a:pPr marL="285750" lvl="0" indent="-285750" algn="l" rtl="0">
              <a:spcBef>
                <a:spcPts val="0"/>
              </a:spcBef>
              <a:buClrTx/>
              <a:buFont typeface="Courier New" pitchFamily="49" charset="0"/>
              <a:buChar char="o"/>
            </a:pPr>
            <a:r>
              <a:rPr lang="en-US" sz="1800" dirty="0">
                <a:solidFill>
                  <a:prstClr val="black"/>
                </a:solidFill>
              </a:rPr>
              <a:t>Moderate ( normal ) = 6 to 25 BPM</a:t>
            </a:r>
          </a:p>
          <a:p>
            <a:pPr marL="285750" lvl="0" indent="-285750" algn="l" rtl="0">
              <a:spcBef>
                <a:spcPts val="0"/>
              </a:spcBef>
              <a:buClrTx/>
              <a:buFont typeface="Courier New" pitchFamily="49" charset="0"/>
              <a:buChar char="o"/>
            </a:pPr>
            <a:r>
              <a:rPr lang="en-US" sz="1800" dirty="0">
                <a:solidFill>
                  <a:prstClr val="black"/>
                </a:solidFill>
              </a:rPr>
              <a:t>Marked (Increased) </a:t>
            </a:r>
            <a:r>
              <a:rPr lang="en-US" sz="1800" dirty="0" smtClean="0">
                <a:solidFill>
                  <a:prstClr val="black"/>
                </a:solidFill>
              </a:rPr>
              <a:t>(Saltatory pattern) = </a:t>
            </a:r>
            <a:r>
              <a:rPr lang="en-US" sz="1800" dirty="0">
                <a:solidFill>
                  <a:prstClr val="black"/>
                </a:solidFill>
              </a:rPr>
              <a:t>&gt; 25 BPM</a:t>
            </a:r>
          </a:p>
          <a:p>
            <a:pPr marL="0" lvl="0" indent="0" algn="l" rtl="0">
              <a:spcBef>
                <a:spcPts val="0"/>
              </a:spcBef>
              <a:buClrTx/>
              <a:buNone/>
            </a:pPr>
            <a:endParaRPr lang="en-US" sz="1800" dirty="0" smtClean="0">
              <a:solidFill>
                <a:prstClr val="black"/>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933056"/>
            <a:ext cx="5328592" cy="26642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loud Callout 3"/>
          <p:cNvSpPr/>
          <p:nvPr/>
        </p:nvSpPr>
        <p:spPr>
          <a:xfrm>
            <a:off x="6948264" y="2456312"/>
            <a:ext cx="1801149" cy="1260720"/>
          </a:xfrm>
          <a:prstGeom prst="cloudCallout">
            <a:avLst>
              <a:gd name="adj1" fmla="val -41161"/>
              <a:gd name="adj2" fmla="val 112354"/>
            </a:avLst>
          </a:prstGeom>
          <a:ln w="38100">
            <a:solidFill>
              <a:srgbClr val="FF0000"/>
            </a:solid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smtClean="0"/>
              <a:t>Normal      or not ?</a:t>
            </a:r>
            <a:endParaRPr lang="ar-IQ" sz="1600" b="1" dirty="0"/>
          </a:p>
        </p:txBody>
      </p:sp>
    </p:spTree>
    <p:extLst>
      <p:ext uri="{BB962C8B-B14F-4D97-AF65-F5344CB8AC3E}">
        <p14:creationId xmlns:p14="http://schemas.microsoft.com/office/powerpoint/2010/main" val="2010832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64" y="620688"/>
            <a:ext cx="5267424" cy="79208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rtl="0"/>
            <a:r>
              <a:rPr lang="en-US" sz="2400" b="1" dirty="0">
                <a:solidFill>
                  <a:srgbClr val="424456"/>
                </a:solidFill>
              </a:rPr>
              <a:t>Variability</a:t>
            </a:r>
            <a:endParaRPr lang="ar-IQ" sz="2400" b="1" dirty="0"/>
          </a:p>
        </p:txBody>
      </p:sp>
      <p:sp>
        <p:nvSpPr>
          <p:cNvPr id="3" name="Content Placeholder 2"/>
          <p:cNvSpPr>
            <a:spLocks noGrp="1"/>
          </p:cNvSpPr>
          <p:nvPr>
            <p:ph sz="half" idx="1"/>
          </p:nvPr>
        </p:nvSpPr>
        <p:spPr>
          <a:xfrm>
            <a:off x="118344" y="1556792"/>
            <a:ext cx="8784976" cy="5218595"/>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lvl="0" indent="0" algn="l" rtl="0">
              <a:spcBef>
                <a:spcPts val="0"/>
              </a:spcBef>
              <a:buClrTx/>
              <a:buNone/>
            </a:pPr>
            <a:endParaRPr lang="en-US" dirty="0" smtClean="0">
              <a:solidFill>
                <a:prstClr val="black"/>
              </a:solidFill>
            </a:endParaRPr>
          </a:p>
          <a:p>
            <a:pPr marL="285750" lvl="0" indent="-285750" algn="l" rtl="0">
              <a:spcBef>
                <a:spcPts val="0"/>
              </a:spcBef>
              <a:buClrTx/>
              <a:buFont typeface="Wingdings" pitchFamily="2" charset="2"/>
              <a:buChar char="Ø"/>
            </a:pPr>
            <a:r>
              <a:rPr lang="en-US" dirty="0" smtClean="0">
                <a:solidFill>
                  <a:prstClr val="black"/>
                </a:solidFill>
              </a:rPr>
              <a:t>Variability </a:t>
            </a:r>
            <a:r>
              <a:rPr lang="en-US" dirty="0">
                <a:solidFill>
                  <a:prstClr val="black"/>
                </a:solidFill>
              </a:rPr>
              <a:t>can be categorized as either reassuring, non-reassuring or abnormal. </a:t>
            </a:r>
          </a:p>
          <a:p>
            <a:pPr marL="0" lvl="0" indent="0" algn="l" rtl="0">
              <a:spcBef>
                <a:spcPts val="0"/>
              </a:spcBef>
              <a:buClrTx/>
              <a:buNone/>
            </a:pPr>
            <a:endParaRPr lang="en-US" dirty="0" smtClean="0">
              <a:solidFill>
                <a:prstClr val="black"/>
              </a:solidFill>
            </a:endParaRPr>
          </a:p>
          <a:p>
            <a:pPr marL="0" lvl="0" indent="0" algn="l" rtl="0">
              <a:spcBef>
                <a:spcPts val="0"/>
              </a:spcBef>
              <a:buClrTx/>
              <a:buNone/>
            </a:pPr>
            <a:r>
              <a:rPr lang="en-US" dirty="0" smtClean="0">
                <a:solidFill>
                  <a:prstClr val="black"/>
                </a:solidFill>
              </a:rPr>
              <a:t>1. </a:t>
            </a:r>
            <a:r>
              <a:rPr lang="en-US" dirty="0">
                <a:solidFill>
                  <a:prstClr val="black"/>
                </a:solidFill>
              </a:rPr>
              <a:t>Reassuring: 5 – 25 bpm</a:t>
            </a:r>
          </a:p>
          <a:p>
            <a:pPr marL="0" lvl="0" indent="0" algn="l" rtl="0">
              <a:spcBef>
                <a:spcPts val="0"/>
              </a:spcBef>
              <a:buClrTx/>
              <a:buNone/>
            </a:pPr>
            <a:endParaRPr lang="en-US" dirty="0" smtClean="0">
              <a:solidFill>
                <a:prstClr val="black"/>
              </a:solidFill>
            </a:endParaRPr>
          </a:p>
          <a:p>
            <a:pPr marL="0" lvl="0" indent="0" algn="l" rtl="0">
              <a:spcBef>
                <a:spcPts val="0"/>
              </a:spcBef>
              <a:buClrTx/>
              <a:buNone/>
            </a:pPr>
            <a:r>
              <a:rPr lang="en-US" dirty="0" smtClean="0">
                <a:solidFill>
                  <a:prstClr val="black"/>
                </a:solidFill>
              </a:rPr>
              <a:t>2</a:t>
            </a:r>
            <a:r>
              <a:rPr lang="en-US" dirty="0">
                <a:solidFill>
                  <a:prstClr val="black"/>
                </a:solidFill>
              </a:rPr>
              <a:t>. Non-reassuring:</a:t>
            </a:r>
          </a:p>
          <a:p>
            <a:pPr marL="285750" lvl="0" indent="-285750" algn="l" rtl="0">
              <a:spcBef>
                <a:spcPts val="0"/>
              </a:spcBef>
              <a:buClrTx/>
              <a:buFont typeface="Courier New" pitchFamily="49" charset="0"/>
              <a:buChar char="o"/>
            </a:pPr>
            <a:r>
              <a:rPr lang="en-US" dirty="0">
                <a:solidFill>
                  <a:prstClr val="black"/>
                </a:solidFill>
              </a:rPr>
              <a:t>less than 5 bpm for between 30-50 minutes</a:t>
            </a:r>
          </a:p>
          <a:p>
            <a:pPr marL="285750" lvl="0" indent="-285750" algn="l" rtl="0">
              <a:spcBef>
                <a:spcPts val="0"/>
              </a:spcBef>
              <a:buClrTx/>
              <a:buFont typeface="Courier New" pitchFamily="49" charset="0"/>
              <a:buChar char="o"/>
            </a:pPr>
            <a:r>
              <a:rPr lang="en-US" dirty="0">
                <a:solidFill>
                  <a:prstClr val="black"/>
                </a:solidFill>
              </a:rPr>
              <a:t>more than 25 bpm for 15-25 </a:t>
            </a:r>
            <a:r>
              <a:rPr lang="en-US" dirty="0" smtClean="0">
                <a:solidFill>
                  <a:prstClr val="black"/>
                </a:solidFill>
              </a:rPr>
              <a:t>minutes</a:t>
            </a:r>
          </a:p>
          <a:p>
            <a:pPr marL="0" lvl="0" indent="0" algn="l" rtl="0">
              <a:spcBef>
                <a:spcPts val="0"/>
              </a:spcBef>
              <a:buClrTx/>
              <a:buNone/>
            </a:pPr>
            <a:endParaRPr lang="en-US" dirty="0">
              <a:solidFill>
                <a:prstClr val="black"/>
              </a:solidFill>
            </a:endParaRPr>
          </a:p>
          <a:p>
            <a:pPr marL="0" lvl="0" indent="0" algn="l" rtl="0">
              <a:spcBef>
                <a:spcPts val="0"/>
              </a:spcBef>
              <a:buClrTx/>
              <a:buNone/>
            </a:pPr>
            <a:r>
              <a:rPr lang="en-US" dirty="0">
                <a:solidFill>
                  <a:prstClr val="black"/>
                </a:solidFill>
              </a:rPr>
              <a:t>3. Abnormal:</a:t>
            </a:r>
          </a:p>
          <a:p>
            <a:pPr marL="285750" lvl="0" indent="-285750" algn="l" rtl="0">
              <a:spcBef>
                <a:spcPts val="0"/>
              </a:spcBef>
              <a:buClrTx/>
              <a:buFont typeface="Courier New" pitchFamily="49" charset="0"/>
              <a:buChar char="o"/>
            </a:pPr>
            <a:r>
              <a:rPr lang="en-US" dirty="0">
                <a:solidFill>
                  <a:prstClr val="black"/>
                </a:solidFill>
              </a:rPr>
              <a:t>less than 5 bpm for more than 50 minutes</a:t>
            </a:r>
          </a:p>
          <a:p>
            <a:pPr marL="285750" lvl="0" indent="-285750" algn="l" rtl="0">
              <a:spcBef>
                <a:spcPts val="0"/>
              </a:spcBef>
              <a:buClrTx/>
              <a:buFont typeface="Courier New" pitchFamily="49" charset="0"/>
              <a:buChar char="o"/>
            </a:pPr>
            <a:r>
              <a:rPr lang="en-US" dirty="0">
                <a:solidFill>
                  <a:prstClr val="black"/>
                </a:solidFill>
              </a:rPr>
              <a:t>more than 25 bpm for more than 25 minutes</a:t>
            </a:r>
          </a:p>
          <a:p>
            <a:pPr marL="285750" lvl="0" indent="-285750" algn="l" rtl="0">
              <a:spcBef>
                <a:spcPts val="0"/>
              </a:spcBef>
              <a:buClrTx/>
              <a:buFont typeface="Courier New" pitchFamily="49" charset="0"/>
              <a:buChar char="o"/>
            </a:pPr>
            <a:r>
              <a:rPr lang="en-US" dirty="0">
                <a:solidFill>
                  <a:prstClr val="black"/>
                </a:solidFill>
              </a:rPr>
              <a:t>sinusoidal</a:t>
            </a:r>
            <a:endParaRPr lang="ar-IQ" dirty="0">
              <a:solidFill>
                <a:prstClr val="black"/>
              </a:solidFill>
            </a:endParaRPr>
          </a:p>
        </p:txBody>
      </p:sp>
      <p:sp>
        <p:nvSpPr>
          <p:cNvPr id="6" name="Rounded Rectangle 5"/>
          <p:cNvSpPr/>
          <p:nvPr/>
        </p:nvSpPr>
        <p:spPr>
          <a:xfrm>
            <a:off x="4355976" y="764704"/>
            <a:ext cx="2520280" cy="914400"/>
          </a:xfrm>
          <a:prstGeom prst="roundRect">
            <a:avLst/>
          </a:prstGeom>
          <a:solidFill>
            <a:schemeClr val="accent2">
              <a:lumMod val="20000"/>
              <a:lumOff val="80000"/>
            </a:schemeClr>
          </a:solidFill>
          <a:ln>
            <a:solidFill>
              <a:srgbClr val="FF0000"/>
            </a:solidFill>
          </a:ln>
          <a:effectLst>
            <a:glow rad="139700">
              <a:schemeClr val="accent5">
                <a:satMod val="175000"/>
                <a:alpha val="40000"/>
              </a:schemeClr>
            </a:glow>
            <a:outerShdw blurRad="107950" dist="12700" dir="5400000" algn="ctr">
              <a:srgbClr val="000000"/>
            </a:outerShdw>
            <a:softEdge rad="3175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2"/>
                </a:solidFill>
              </a:rPr>
              <a:t>DR C </a:t>
            </a:r>
            <a:r>
              <a:rPr lang="en-US" b="1" dirty="0" smtClean="0">
                <a:solidFill>
                  <a:schemeClr val="tx2"/>
                </a:solidFill>
              </a:rPr>
              <a:t>BRA</a:t>
            </a:r>
            <a:r>
              <a:rPr lang="en-US" b="1" u="sng" dirty="0" smtClean="0">
                <a:solidFill>
                  <a:schemeClr val="tx2"/>
                </a:solidFill>
              </a:rPr>
              <a:t>V</a:t>
            </a:r>
            <a:r>
              <a:rPr lang="en-US" b="1" dirty="0" smtClean="0">
                <a:solidFill>
                  <a:schemeClr val="tx2"/>
                </a:solidFill>
              </a:rPr>
              <a:t>ADO</a:t>
            </a:r>
            <a:endParaRPr lang="en-US" b="1" dirty="0">
              <a:solidFill>
                <a:schemeClr val="tx2"/>
              </a:solidFill>
            </a:endParaRPr>
          </a:p>
        </p:txBody>
      </p:sp>
    </p:spTree>
    <p:extLst>
      <p:ext uri="{BB962C8B-B14F-4D97-AF65-F5344CB8AC3E}">
        <p14:creationId xmlns:p14="http://schemas.microsoft.com/office/powerpoint/2010/main" val="1428594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6" y="548680"/>
            <a:ext cx="5267424" cy="79208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rtl="0"/>
            <a:r>
              <a:rPr lang="en-US" sz="2800" dirty="0"/>
              <a:t>Variability</a:t>
            </a:r>
            <a:endParaRPr lang="ar-IQ" sz="2800" dirty="0"/>
          </a:p>
        </p:txBody>
      </p:sp>
      <p:sp>
        <p:nvSpPr>
          <p:cNvPr id="3" name="Content Placeholder 2"/>
          <p:cNvSpPr>
            <a:spLocks noGrp="1"/>
          </p:cNvSpPr>
          <p:nvPr>
            <p:ph sz="half" idx="1"/>
          </p:nvPr>
        </p:nvSpPr>
        <p:spPr>
          <a:xfrm>
            <a:off x="107504" y="1556792"/>
            <a:ext cx="8784976" cy="5218595"/>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algn="l" rtl="0">
              <a:buFont typeface="Wingdings" pitchFamily="2" charset="2"/>
              <a:buChar char="q"/>
            </a:pPr>
            <a:endParaRPr lang="en-US" dirty="0" smtClean="0"/>
          </a:p>
          <a:p>
            <a:pPr algn="l" rtl="0">
              <a:buFont typeface="Wingdings" pitchFamily="2" charset="2"/>
              <a:buChar char="Ø"/>
            </a:pPr>
            <a:r>
              <a:rPr lang="en-US" dirty="0" smtClean="0"/>
              <a:t>Reduced </a:t>
            </a:r>
            <a:r>
              <a:rPr lang="en-US" dirty="0"/>
              <a:t>variability can be caused by any of the following</a:t>
            </a:r>
            <a:r>
              <a:rPr lang="en-US" dirty="0" smtClean="0"/>
              <a:t>:</a:t>
            </a:r>
            <a:endParaRPr lang="en-US" dirty="0"/>
          </a:p>
          <a:p>
            <a:pPr algn="l" rtl="0">
              <a:buFont typeface="Wingdings" pitchFamily="2" charset="2"/>
              <a:buChar char="q"/>
            </a:pPr>
            <a:endParaRPr lang="en-US" dirty="0"/>
          </a:p>
          <a:p>
            <a:pPr marL="566928" indent="-457200" algn="l" rtl="0">
              <a:buFont typeface="+mj-lt"/>
              <a:buAutoNum type="arabicPeriod"/>
            </a:pPr>
            <a:r>
              <a:rPr lang="en-US" dirty="0"/>
              <a:t>Fetal sleeping: this should last no longer than 40 minutes (this is the most common </a:t>
            </a:r>
            <a:r>
              <a:rPr lang="en-US" dirty="0" smtClean="0"/>
              <a:t>cause)</a:t>
            </a:r>
          </a:p>
          <a:p>
            <a:pPr marL="566928" indent="-457200" algn="l" rtl="0">
              <a:buFont typeface="+mj-lt"/>
              <a:buAutoNum type="arabicPeriod"/>
            </a:pPr>
            <a:r>
              <a:rPr lang="en-US" dirty="0" smtClean="0"/>
              <a:t>Fetal </a:t>
            </a:r>
            <a:r>
              <a:rPr lang="en-US" dirty="0"/>
              <a:t>acidosis (due to hypoxia): more likely if late decelerations are also </a:t>
            </a:r>
            <a:r>
              <a:rPr lang="en-US" dirty="0" smtClean="0"/>
              <a:t>present</a:t>
            </a:r>
          </a:p>
          <a:p>
            <a:pPr marL="566928" indent="-457200" algn="l" rtl="0">
              <a:buFont typeface="+mj-lt"/>
              <a:buAutoNum type="arabicPeriod"/>
            </a:pPr>
            <a:r>
              <a:rPr lang="en-US" dirty="0" smtClean="0"/>
              <a:t>Fetal tachycardia</a:t>
            </a:r>
          </a:p>
          <a:p>
            <a:pPr marL="566928" indent="-457200" algn="l" rtl="0">
              <a:buFont typeface="+mj-lt"/>
              <a:buAutoNum type="arabicPeriod"/>
            </a:pPr>
            <a:endParaRPr lang="en-US" dirty="0" smtClean="0"/>
          </a:p>
          <a:p>
            <a:pPr marL="566928" indent="-457200" algn="l" rtl="0">
              <a:buFont typeface="+mj-lt"/>
              <a:buAutoNum type="arabicPeriod"/>
            </a:pPr>
            <a:r>
              <a:rPr lang="en-US" dirty="0" smtClean="0"/>
              <a:t>Drugs</a:t>
            </a:r>
            <a:r>
              <a:rPr lang="en-US" dirty="0"/>
              <a:t>: opiates, benzodiazepines, methyldopa and magnesium </a:t>
            </a:r>
            <a:r>
              <a:rPr lang="en-US" dirty="0" smtClean="0"/>
              <a:t>sulphate</a:t>
            </a:r>
          </a:p>
          <a:p>
            <a:pPr marL="566928" indent="-457200" algn="l" rtl="0">
              <a:buFont typeface="+mj-lt"/>
              <a:buAutoNum type="arabicPeriod"/>
            </a:pPr>
            <a:endParaRPr lang="en-US" dirty="0"/>
          </a:p>
          <a:p>
            <a:pPr marL="566928" indent="-457200" algn="l" rtl="0">
              <a:buFont typeface="+mj-lt"/>
              <a:buAutoNum type="arabicPeriod"/>
            </a:pPr>
            <a:r>
              <a:rPr lang="en-US" dirty="0" smtClean="0"/>
              <a:t>Prematurity</a:t>
            </a:r>
            <a:r>
              <a:rPr lang="en-US" dirty="0"/>
              <a:t>: variability is reduced at earlier gestation (&lt;28 </a:t>
            </a:r>
            <a:r>
              <a:rPr lang="en-US" dirty="0" smtClean="0"/>
              <a:t>weeks)</a:t>
            </a:r>
          </a:p>
          <a:p>
            <a:pPr marL="566928" indent="-457200" algn="l" rtl="0">
              <a:buFont typeface="+mj-lt"/>
              <a:buAutoNum type="arabicPeriod"/>
            </a:pPr>
            <a:endParaRPr lang="en-US" dirty="0"/>
          </a:p>
          <a:p>
            <a:pPr marL="566928" indent="-457200" algn="l" rtl="0">
              <a:buFont typeface="+mj-lt"/>
              <a:buAutoNum type="arabicPeriod"/>
            </a:pPr>
            <a:r>
              <a:rPr lang="en-US" dirty="0" smtClean="0"/>
              <a:t>Congenital </a:t>
            </a:r>
            <a:r>
              <a:rPr lang="en-US" dirty="0"/>
              <a:t>heart abnormalities</a:t>
            </a:r>
            <a:endParaRPr lang="en-US" dirty="0" smtClean="0"/>
          </a:p>
        </p:txBody>
      </p:sp>
      <p:sp>
        <p:nvSpPr>
          <p:cNvPr id="4" name="Rounded Rectangle 3"/>
          <p:cNvSpPr/>
          <p:nvPr/>
        </p:nvSpPr>
        <p:spPr>
          <a:xfrm>
            <a:off x="4355976" y="764704"/>
            <a:ext cx="2520280" cy="914400"/>
          </a:xfrm>
          <a:prstGeom prst="roundRect">
            <a:avLst/>
          </a:prstGeom>
          <a:solidFill>
            <a:schemeClr val="accent2">
              <a:lumMod val="20000"/>
              <a:lumOff val="80000"/>
            </a:schemeClr>
          </a:solidFill>
          <a:ln>
            <a:solidFill>
              <a:srgbClr val="FF0000"/>
            </a:solidFill>
          </a:ln>
          <a:effectLst>
            <a:glow rad="139700">
              <a:schemeClr val="accent5">
                <a:satMod val="175000"/>
                <a:alpha val="40000"/>
              </a:schemeClr>
            </a:glow>
            <a:outerShdw blurRad="107950" dist="12700" dir="5400000" algn="ctr">
              <a:srgbClr val="000000"/>
            </a:outerShdw>
            <a:softEdge rad="3175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2"/>
                </a:solidFill>
              </a:rPr>
              <a:t>DR C </a:t>
            </a:r>
            <a:r>
              <a:rPr lang="en-US" b="1" dirty="0" smtClean="0">
                <a:solidFill>
                  <a:schemeClr val="tx2"/>
                </a:solidFill>
              </a:rPr>
              <a:t>BRA</a:t>
            </a:r>
            <a:r>
              <a:rPr lang="en-US" b="1" u="sng" dirty="0" smtClean="0">
                <a:solidFill>
                  <a:schemeClr val="tx2"/>
                </a:solidFill>
              </a:rPr>
              <a:t>V</a:t>
            </a:r>
            <a:r>
              <a:rPr lang="en-US" b="1" dirty="0" smtClean="0">
                <a:solidFill>
                  <a:schemeClr val="tx2"/>
                </a:solidFill>
              </a:rPr>
              <a:t>ADO</a:t>
            </a:r>
            <a:endParaRPr lang="en-US" b="1" dirty="0">
              <a:solidFill>
                <a:schemeClr val="tx2"/>
              </a:solidFill>
            </a:endParaRPr>
          </a:p>
        </p:txBody>
      </p:sp>
    </p:spTree>
    <p:extLst>
      <p:ext uri="{BB962C8B-B14F-4D97-AF65-F5344CB8AC3E}">
        <p14:creationId xmlns:p14="http://schemas.microsoft.com/office/powerpoint/2010/main" val="4026995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6" y="548680"/>
            <a:ext cx="5267424" cy="79208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r>
              <a:rPr lang="en-US" sz="2800" dirty="0"/>
              <a:t>Variability</a:t>
            </a:r>
            <a:endParaRPr lang="ar-IQ" sz="2800" dirty="0"/>
          </a:p>
        </p:txBody>
      </p:sp>
      <p:sp>
        <p:nvSpPr>
          <p:cNvPr id="3" name="Content Placeholder 2"/>
          <p:cNvSpPr>
            <a:spLocks noGrp="1"/>
          </p:cNvSpPr>
          <p:nvPr>
            <p:ph sz="half" idx="1"/>
          </p:nvPr>
        </p:nvSpPr>
        <p:spPr>
          <a:xfrm>
            <a:off x="107504" y="1556792"/>
            <a:ext cx="8784976" cy="5218595"/>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109728" indent="0" algn="l" rtl="0">
              <a:buNone/>
            </a:pPr>
            <a:endParaRPr lang="en-US" dirty="0" smtClean="0"/>
          </a:p>
          <a:p>
            <a:pPr marL="109728" indent="0" algn="l" rtl="0">
              <a:buNone/>
            </a:pPr>
            <a:endParaRPr lang="en-US" dirty="0"/>
          </a:p>
          <a:p>
            <a:pPr marL="109728" indent="0" algn="l" rtl="0">
              <a:buNone/>
            </a:pPr>
            <a:endParaRPr lang="en-US" dirty="0" smtClean="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44824"/>
            <a:ext cx="8424936"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4355976" y="764704"/>
            <a:ext cx="2520280" cy="914400"/>
          </a:xfrm>
          <a:prstGeom prst="roundRect">
            <a:avLst/>
          </a:prstGeom>
          <a:solidFill>
            <a:schemeClr val="accent2">
              <a:lumMod val="20000"/>
              <a:lumOff val="80000"/>
            </a:schemeClr>
          </a:solidFill>
          <a:ln>
            <a:solidFill>
              <a:srgbClr val="FF0000"/>
            </a:solidFill>
          </a:ln>
          <a:effectLst>
            <a:glow rad="139700">
              <a:schemeClr val="accent5">
                <a:satMod val="175000"/>
                <a:alpha val="40000"/>
              </a:schemeClr>
            </a:glow>
            <a:outerShdw blurRad="107950" dist="12700" dir="5400000" algn="ctr">
              <a:srgbClr val="000000"/>
            </a:outerShdw>
            <a:softEdge rad="3175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2"/>
                </a:solidFill>
              </a:rPr>
              <a:t>DR C </a:t>
            </a:r>
            <a:r>
              <a:rPr lang="en-US" b="1" dirty="0" smtClean="0">
                <a:solidFill>
                  <a:schemeClr val="tx2"/>
                </a:solidFill>
              </a:rPr>
              <a:t>BRA</a:t>
            </a:r>
            <a:r>
              <a:rPr lang="en-US" b="1" u="sng" dirty="0" smtClean="0">
                <a:solidFill>
                  <a:schemeClr val="tx2"/>
                </a:solidFill>
              </a:rPr>
              <a:t>V</a:t>
            </a:r>
            <a:r>
              <a:rPr lang="en-US" b="1" dirty="0" smtClean="0">
                <a:solidFill>
                  <a:schemeClr val="tx2"/>
                </a:solidFill>
              </a:rPr>
              <a:t>ADO</a:t>
            </a:r>
            <a:endParaRPr lang="en-US" b="1" dirty="0">
              <a:solidFill>
                <a:schemeClr val="tx2"/>
              </a:solidFill>
            </a:endParaRPr>
          </a:p>
        </p:txBody>
      </p:sp>
    </p:spTree>
    <p:extLst>
      <p:ext uri="{BB962C8B-B14F-4D97-AF65-F5344CB8AC3E}">
        <p14:creationId xmlns:p14="http://schemas.microsoft.com/office/powerpoint/2010/main" val="1351244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r>
              <a:rPr lang="en-US" sz="2400" b="1" dirty="0"/>
              <a:t>Variability: </a:t>
            </a:r>
            <a:endParaRPr lang="ar-IQ" sz="2400" b="1" dirty="0"/>
          </a:p>
        </p:txBody>
      </p:sp>
      <p:sp>
        <p:nvSpPr>
          <p:cNvPr id="3" name="Content Placeholder 2"/>
          <p:cNvSpPr>
            <a:spLocks noGrp="1"/>
          </p:cNvSpPr>
          <p:nvPr>
            <p:ph idx="1"/>
          </p:nvPr>
        </p:nvSpPr>
        <p:spPr>
          <a:xfrm>
            <a:off x="107504" y="1556792"/>
            <a:ext cx="8856984" cy="5184576"/>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algn="l" rtl="0">
              <a:buFont typeface="Wingdings" pitchFamily="2" charset="2"/>
              <a:buChar char="q"/>
            </a:pPr>
            <a:endParaRPr lang="en-US" sz="1800" dirty="0" smtClean="0"/>
          </a:p>
          <a:p>
            <a:pPr marL="109728" indent="0" algn="l" rtl="0">
              <a:buNone/>
            </a:pPr>
            <a:r>
              <a:rPr lang="en-US" sz="1800" dirty="0"/>
              <a:t> </a:t>
            </a:r>
            <a:endParaRPr lang="ar-IQ" sz="18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865905"/>
            <a:ext cx="4896544" cy="3096344"/>
          </a:xfrm>
          <a:prstGeom prst="rect">
            <a:avLst/>
          </a:prstGeom>
          <a:no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67544" y="5085184"/>
            <a:ext cx="7920880" cy="1368152"/>
          </a:xfrm>
          <a:prstGeom prst="rect">
            <a:avLst/>
          </a:prstGeom>
          <a:solidFill>
            <a:schemeClr val="accent2">
              <a:lumMod val="40000"/>
              <a:lumOff val="6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dirty="0">
                <a:solidFill>
                  <a:schemeClr val="tx1"/>
                </a:solidFill>
              </a:rPr>
              <a:t>Increased Variability (Saltatory Pattern): a bandwidth value exceeding 25 bpm lasting more than 30 minutes. A Saltatory pattern for more than 30 minutes may indicate hypoxia even without decelerations</a:t>
            </a:r>
            <a:endParaRPr lang="ar-IQ" sz="1600" dirty="0">
              <a:solidFill>
                <a:schemeClr val="tx1"/>
              </a:solidFill>
            </a:endParaRPr>
          </a:p>
        </p:txBody>
      </p:sp>
      <p:sp>
        <p:nvSpPr>
          <p:cNvPr id="8" name="Rounded Rectangle 7"/>
          <p:cNvSpPr/>
          <p:nvPr/>
        </p:nvSpPr>
        <p:spPr>
          <a:xfrm>
            <a:off x="4355976" y="764704"/>
            <a:ext cx="2520280" cy="914400"/>
          </a:xfrm>
          <a:prstGeom prst="roundRect">
            <a:avLst/>
          </a:prstGeom>
          <a:solidFill>
            <a:schemeClr val="accent2">
              <a:lumMod val="20000"/>
              <a:lumOff val="80000"/>
            </a:schemeClr>
          </a:solidFill>
          <a:ln>
            <a:solidFill>
              <a:srgbClr val="FF0000"/>
            </a:solidFill>
          </a:ln>
          <a:effectLst>
            <a:glow rad="139700">
              <a:schemeClr val="accent5">
                <a:satMod val="175000"/>
                <a:alpha val="40000"/>
              </a:schemeClr>
            </a:glow>
            <a:outerShdw blurRad="107950" dist="12700" dir="5400000" algn="ctr">
              <a:srgbClr val="000000"/>
            </a:outerShdw>
            <a:softEdge rad="3175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2"/>
                </a:solidFill>
              </a:rPr>
              <a:t>DR C </a:t>
            </a:r>
            <a:r>
              <a:rPr lang="en-US" b="1" dirty="0" smtClean="0">
                <a:solidFill>
                  <a:schemeClr val="tx2"/>
                </a:solidFill>
              </a:rPr>
              <a:t>BRA</a:t>
            </a:r>
            <a:r>
              <a:rPr lang="en-US" b="1" u="sng" dirty="0" smtClean="0">
                <a:solidFill>
                  <a:schemeClr val="tx2"/>
                </a:solidFill>
              </a:rPr>
              <a:t>V</a:t>
            </a:r>
            <a:r>
              <a:rPr lang="en-US" b="1" dirty="0" smtClean="0">
                <a:solidFill>
                  <a:schemeClr val="tx2"/>
                </a:solidFill>
              </a:rPr>
              <a:t>ADO</a:t>
            </a:r>
            <a:endParaRPr lang="en-US" b="1" dirty="0">
              <a:solidFill>
                <a:schemeClr val="tx2"/>
              </a:solidFill>
            </a:endParaRPr>
          </a:p>
        </p:txBody>
      </p:sp>
    </p:spTree>
    <p:extLst>
      <p:ext uri="{BB962C8B-B14F-4D97-AF65-F5344CB8AC3E}">
        <p14:creationId xmlns:p14="http://schemas.microsoft.com/office/powerpoint/2010/main" val="3174175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r>
              <a:rPr lang="en-US" sz="2400" b="1" dirty="0"/>
              <a:t>Variability: </a:t>
            </a:r>
            <a:endParaRPr lang="ar-IQ" sz="2400" b="1" dirty="0"/>
          </a:p>
        </p:txBody>
      </p:sp>
      <p:sp>
        <p:nvSpPr>
          <p:cNvPr id="3" name="Content Placeholder 2"/>
          <p:cNvSpPr>
            <a:spLocks noGrp="1"/>
          </p:cNvSpPr>
          <p:nvPr>
            <p:ph idx="1"/>
          </p:nvPr>
        </p:nvSpPr>
        <p:spPr>
          <a:xfrm>
            <a:off x="107504" y="1556792"/>
            <a:ext cx="8856984" cy="518457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algn="l" rtl="0">
              <a:buFont typeface="Wingdings" pitchFamily="2" charset="2"/>
              <a:buChar char="q"/>
            </a:pPr>
            <a:r>
              <a:rPr lang="en-US" sz="1800" dirty="0"/>
              <a:t>A sinusoidal CTG pattern is rare, however, if present it is very concerning as it is associated with high rates of fetal morbidity and mortality</a:t>
            </a:r>
            <a:r>
              <a:rPr lang="en-US" sz="1800" dirty="0" smtClean="0"/>
              <a:t>.</a:t>
            </a:r>
            <a:endParaRPr lang="en-US" sz="1800" dirty="0"/>
          </a:p>
          <a:p>
            <a:pPr algn="l" rtl="0">
              <a:buFont typeface="Wingdings" pitchFamily="2" charset="2"/>
              <a:buChar char="q"/>
            </a:pPr>
            <a:endParaRPr lang="en-US" sz="1800" dirty="0"/>
          </a:p>
          <a:p>
            <a:pPr algn="l" rtl="0">
              <a:buFont typeface="Wingdings" pitchFamily="2" charset="2"/>
              <a:buChar char="q"/>
            </a:pPr>
            <a:r>
              <a:rPr lang="en-US" sz="1800" dirty="0"/>
              <a:t>A sinusoidal CTG pattern has the following characteristics:</a:t>
            </a:r>
          </a:p>
          <a:p>
            <a:pPr algn="l" rtl="0">
              <a:buFont typeface="Wingdings" pitchFamily="2" charset="2"/>
              <a:buChar char="q"/>
            </a:pPr>
            <a:endParaRPr lang="en-US" sz="1800" dirty="0"/>
          </a:p>
          <a:p>
            <a:pPr marL="452628" indent="-342900" algn="l" rtl="0">
              <a:buFont typeface="+mj-lt"/>
              <a:buAutoNum type="arabicPeriod"/>
            </a:pPr>
            <a:r>
              <a:rPr lang="en-US" sz="1800" dirty="0"/>
              <a:t>A smooth, regular, wave-like </a:t>
            </a:r>
            <a:r>
              <a:rPr lang="en-US" sz="1800" dirty="0" smtClean="0"/>
              <a:t>pattern</a:t>
            </a:r>
          </a:p>
          <a:p>
            <a:pPr marL="452628" indent="-342900" algn="l" rtl="0">
              <a:buFont typeface="+mj-lt"/>
              <a:buAutoNum type="arabicPeriod"/>
            </a:pPr>
            <a:r>
              <a:rPr lang="en-US" sz="1800" dirty="0" smtClean="0"/>
              <a:t>Frequency </a:t>
            </a:r>
            <a:r>
              <a:rPr lang="en-US" sz="1800" dirty="0"/>
              <a:t>of around 2-5 cycles a </a:t>
            </a:r>
            <a:r>
              <a:rPr lang="en-US" sz="1800" dirty="0" smtClean="0"/>
              <a:t>minute</a:t>
            </a:r>
          </a:p>
          <a:p>
            <a:pPr marL="452628" indent="-342900" algn="l" rtl="0">
              <a:buFont typeface="+mj-lt"/>
              <a:buAutoNum type="arabicPeriod"/>
            </a:pPr>
            <a:r>
              <a:rPr lang="en-US" sz="1800" dirty="0"/>
              <a:t>amplitude of 5−15 bpm, </a:t>
            </a:r>
            <a:endParaRPr lang="en-US" sz="1800" dirty="0" smtClean="0"/>
          </a:p>
          <a:p>
            <a:pPr marL="452628" indent="-342900" algn="l" rtl="0">
              <a:buFont typeface="+mj-lt"/>
              <a:buAutoNum type="arabicPeriod"/>
            </a:pPr>
            <a:r>
              <a:rPr lang="en-US" sz="1800" dirty="0" smtClean="0"/>
              <a:t>Stable </a:t>
            </a:r>
            <a:r>
              <a:rPr lang="en-US" sz="1800" dirty="0"/>
              <a:t>baseline rate around </a:t>
            </a:r>
            <a:r>
              <a:rPr lang="en-US" sz="1800" dirty="0" smtClean="0"/>
              <a:t>120-160bpm</a:t>
            </a:r>
          </a:p>
          <a:p>
            <a:pPr marL="452628" indent="-342900" algn="l" rtl="0">
              <a:buFont typeface="+mj-lt"/>
              <a:buAutoNum type="arabicPeriod"/>
            </a:pPr>
            <a:r>
              <a:rPr lang="en-US" sz="1800" dirty="0" smtClean="0"/>
              <a:t>No </a:t>
            </a:r>
            <a:r>
              <a:rPr lang="en-US" sz="1800" dirty="0"/>
              <a:t>beat to beat variability</a:t>
            </a:r>
          </a:p>
          <a:p>
            <a:pPr algn="l" rtl="0">
              <a:buFont typeface="Wingdings" pitchFamily="2" charset="2"/>
              <a:buChar char="q"/>
            </a:pPr>
            <a:endParaRPr lang="en-US" sz="1800" dirty="0" smtClean="0"/>
          </a:p>
          <a:p>
            <a:pPr algn="l" rtl="0">
              <a:buFont typeface="Wingdings" pitchFamily="2" charset="2"/>
              <a:buChar char="q"/>
            </a:pPr>
            <a:r>
              <a:rPr lang="en-US" sz="1800" dirty="0" smtClean="0"/>
              <a:t>A </a:t>
            </a:r>
            <a:r>
              <a:rPr lang="en-US" sz="1800" dirty="0"/>
              <a:t>sinusoidal pattern usually indicates one or more of the following:</a:t>
            </a:r>
          </a:p>
          <a:p>
            <a:pPr algn="l" rtl="0">
              <a:buFont typeface="Wingdings" pitchFamily="2" charset="2"/>
              <a:buChar char="q"/>
            </a:pPr>
            <a:endParaRPr lang="en-US" sz="1800" dirty="0"/>
          </a:p>
          <a:p>
            <a:pPr marL="452628" indent="-342900" algn="l" rtl="0">
              <a:buFont typeface="+mj-lt"/>
              <a:buAutoNum type="arabicPeriod"/>
            </a:pPr>
            <a:r>
              <a:rPr lang="en-US" sz="1800" dirty="0"/>
              <a:t>Severe fetal </a:t>
            </a:r>
            <a:r>
              <a:rPr lang="en-US" sz="1800" dirty="0" smtClean="0"/>
              <a:t>hypoxia</a:t>
            </a:r>
          </a:p>
          <a:p>
            <a:pPr marL="452628" indent="-342900" algn="l" rtl="0">
              <a:buFont typeface="+mj-lt"/>
              <a:buAutoNum type="arabicPeriod"/>
            </a:pPr>
            <a:r>
              <a:rPr lang="en-US" sz="1800" dirty="0" smtClean="0"/>
              <a:t>Severe </a:t>
            </a:r>
            <a:r>
              <a:rPr lang="en-US" sz="1800" dirty="0"/>
              <a:t>fetal </a:t>
            </a:r>
            <a:r>
              <a:rPr lang="en-US" sz="1800" dirty="0" smtClean="0"/>
              <a:t>anaemia</a:t>
            </a:r>
          </a:p>
          <a:p>
            <a:pPr marL="452628" indent="-342900" algn="l" rtl="0">
              <a:buFont typeface="+mj-lt"/>
              <a:buAutoNum type="arabicPeriod"/>
            </a:pPr>
            <a:r>
              <a:rPr lang="en-US" sz="1800" dirty="0" smtClean="0"/>
              <a:t>Fetal/maternal </a:t>
            </a:r>
            <a:r>
              <a:rPr lang="en-US" sz="1800" dirty="0"/>
              <a:t>haemorrhage</a:t>
            </a:r>
            <a:endParaRPr lang="ar-IQ" sz="1800" dirty="0"/>
          </a:p>
        </p:txBody>
      </p:sp>
      <p:sp>
        <p:nvSpPr>
          <p:cNvPr id="6" name="Rounded Rectangle 5"/>
          <p:cNvSpPr/>
          <p:nvPr/>
        </p:nvSpPr>
        <p:spPr>
          <a:xfrm>
            <a:off x="4355976" y="620688"/>
            <a:ext cx="2520280" cy="914400"/>
          </a:xfrm>
          <a:prstGeom prst="roundRect">
            <a:avLst/>
          </a:prstGeom>
          <a:solidFill>
            <a:schemeClr val="accent2">
              <a:lumMod val="20000"/>
              <a:lumOff val="80000"/>
            </a:schemeClr>
          </a:solidFill>
          <a:ln>
            <a:solidFill>
              <a:srgbClr val="FF0000"/>
            </a:solidFill>
          </a:ln>
          <a:effectLst>
            <a:glow rad="139700">
              <a:schemeClr val="accent5">
                <a:satMod val="175000"/>
                <a:alpha val="40000"/>
              </a:schemeClr>
            </a:glow>
            <a:outerShdw blurRad="107950" dist="12700" dir="5400000" algn="ctr">
              <a:srgbClr val="000000"/>
            </a:outerShdw>
            <a:softEdge rad="3175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2"/>
                </a:solidFill>
              </a:rPr>
              <a:t>DR C </a:t>
            </a:r>
            <a:r>
              <a:rPr lang="en-US" b="1" dirty="0" smtClean="0">
                <a:solidFill>
                  <a:schemeClr val="tx2"/>
                </a:solidFill>
              </a:rPr>
              <a:t>BRA</a:t>
            </a:r>
            <a:r>
              <a:rPr lang="en-US" b="1" u="sng" dirty="0" smtClean="0">
                <a:solidFill>
                  <a:schemeClr val="tx2"/>
                </a:solidFill>
              </a:rPr>
              <a:t>V</a:t>
            </a:r>
            <a:r>
              <a:rPr lang="en-US" b="1" dirty="0" smtClean="0">
                <a:solidFill>
                  <a:schemeClr val="tx2"/>
                </a:solidFill>
              </a:rPr>
              <a:t>ADO</a:t>
            </a:r>
            <a:endParaRPr lang="en-US" b="1" dirty="0">
              <a:solidFill>
                <a:schemeClr val="tx2"/>
              </a:solidFill>
            </a:endParaRPr>
          </a:p>
        </p:txBody>
      </p:sp>
    </p:spTree>
    <p:extLst>
      <p:ext uri="{BB962C8B-B14F-4D97-AF65-F5344CB8AC3E}">
        <p14:creationId xmlns:p14="http://schemas.microsoft.com/office/powerpoint/2010/main" val="2511634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r>
              <a:rPr lang="en-US" sz="2400" b="1" dirty="0"/>
              <a:t>Variability: </a:t>
            </a:r>
            <a:endParaRPr lang="ar-IQ" sz="2400" b="1" dirty="0"/>
          </a:p>
        </p:txBody>
      </p:sp>
      <p:sp>
        <p:nvSpPr>
          <p:cNvPr id="3" name="Content Placeholder 2"/>
          <p:cNvSpPr>
            <a:spLocks noGrp="1"/>
          </p:cNvSpPr>
          <p:nvPr>
            <p:ph idx="1"/>
          </p:nvPr>
        </p:nvSpPr>
        <p:spPr>
          <a:xfrm>
            <a:off x="107504" y="1556792"/>
            <a:ext cx="8856984" cy="518457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algn="l" rtl="0">
              <a:buFont typeface="Wingdings" pitchFamily="2" charset="2"/>
              <a:buChar char="q"/>
            </a:pPr>
            <a:endParaRPr lang="en-US" sz="1800" dirty="0" smtClean="0"/>
          </a:p>
          <a:p>
            <a:pPr marL="109728" indent="0" algn="l" rtl="0">
              <a:buNone/>
            </a:pPr>
            <a:r>
              <a:rPr lang="en-US" sz="1800" dirty="0"/>
              <a:t> </a:t>
            </a:r>
            <a:endParaRPr lang="ar-IQ" sz="1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72816"/>
            <a:ext cx="8568952" cy="4752528"/>
          </a:xfrm>
          <a:prstGeom prst="rect">
            <a:avLst/>
          </a:prstGeom>
          <a:noFill/>
          <a:ln>
            <a:noFill/>
          </a:ln>
          <a:effectLst>
            <a:glow rad="139700">
              <a:schemeClr val="accent5">
                <a:satMod val="175000"/>
                <a:alpha val="40000"/>
              </a:schemeClr>
            </a:glow>
            <a:outerShdw dist="35921" dir="2700000" algn="ctr" rotWithShape="0">
              <a:schemeClr val="bg2"/>
            </a:outerShdw>
          </a:effectLst>
          <a:scene3d>
            <a:camera prst="orthographicFront">
              <a:rot lat="0" lon="0" rev="0"/>
            </a:camera>
            <a:lightRig rig="soft" dir="t">
              <a:rot lat="0" lon="0" rev="0"/>
            </a:lightRig>
          </a:scene3d>
          <a:sp3d contourW="44450" prstMaterial="matte">
            <a:bevelT w="63500" h="6350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4355976" y="764704"/>
            <a:ext cx="2520280" cy="914400"/>
          </a:xfrm>
          <a:prstGeom prst="roundRect">
            <a:avLst/>
          </a:prstGeom>
          <a:solidFill>
            <a:schemeClr val="accent2">
              <a:lumMod val="20000"/>
              <a:lumOff val="80000"/>
            </a:schemeClr>
          </a:solidFill>
          <a:ln>
            <a:solidFill>
              <a:srgbClr val="FF0000"/>
            </a:solidFill>
          </a:ln>
          <a:effectLst>
            <a:glow rad="139700">
              <a:schemeClr val="accent5">
                <a:satMod val="175000"/>
                <a:alpha val="40000"/>
              </a:schemeClr>
            </a:glow>
            <a:outerShdw blurRad="107950" dist="12700" dir="5400000" algn="ctr">
              <a:srgbClr val="000000"/>
            </a:outerShdw>
            <a:softEdge rad="3175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2"/>
                </a:solidFill>
              </a:rPr>
              <a:t>DR C </a:t>
            </a:r>
            <a:r>
              <a:rPr lang="en-US" b="1" dirty="0" smtClean="0">
                <a:solidFill>
                  <a:schemeClr val="tx2"/>
                </a:solidFill>
              </a:rPr>
              <a:t>BRA</a:t>
            </a:r>
            <a:r>
              <a:rPr lang="en-US" b="1" u="sng" dirty="0" smtClean="0">
                <a:solidFill>
                  <a:schemeClr val="tx2"/>
                </a:solidFill>
              </a:rPr>
              <a:t>V</a:t>
            </a:r>
            <a:r>
              <a:rPr lang="en-US" b="1" dirty="0" smtClean="0">
                <a:solidFill>
                  <a:schemeClr val="tx2"/>
                </a:solidFill>
              </a:rPr>
              <a:t>ADO</a:t>
            </a:r>
            <a:endParaRPr lang="en-US" b="1" dirty="0">
              <a:solidFill>
                <a:schemeClr val="tx2"/>
              </a:solidFill>
            </a:endParaRPr>
          </a:p>
        </p:txBody>
      </p:sp>
    </p:spTree>
    <p:extLst>
      <p:ext uri="{BB962C8B-B14F-4D97-AF65-F5344CB8AC3E}">
        <p14:creationId xmlns:p14="http://schemas.microsoft.com/office/powerpoint/2010/main" val="2674293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r>
              <a:rPr lang="en-US" sz="2400" b="1" dirty="0"/>
              <a:t>Physiology of the fetal heart rate</a:t>
            </a:r>
            <a:endParaRPr lang="ar-IQ" sz="2400" b="1" dirty="0"/>
          </a:p>
        </p:txBody>
      </p:sp>
      <p:sp>
        <p:nvSpPr>
          <p:cNvPr id="3" name="Content Placeholder 2"/>
          <p:cNvSpPr>
            <a:spLocks noGrp="1"/>
          </p:cNvSpPr>
          <p:nvPr>
            <p:ph idx="1"/>
          </p:nvPr>
        </p:nvSpPr>
        <p:spPr>
          <a:xfrm>
            <a:off x="107504" y="1556792"/>
            <a:ext cx="8856984" cy="5184576"/>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lnSpcReduction="10000"/>
          </a:bodyPr>
          <a:lstStyle/>
          <a:p>
            <a:pPr algn="l" rtl="0">
              <a:buFont typeface="Wingdings" pitchFamily="2" charset="2"/>
              <a:buChar char="q"/>
            </a:pPr>
            <a:endParaRPr lang="en-US" sz="2000" dirty="0" smtClean="0"/>
          </a:p>
          <a:p>
            <a:pPr algn="l" rtl="0">
              <a:buFont typeface="Wingdings" pitchFamily="2" charset="2"/>
              <a:buChar char="q"/>
            </a:pPr>
            <a:r>
              <a:rPr lang="en-US" sz="2000" dirty="0"/>
              <a:t> Fetal heart rate is predominantly a product of the intricate balance of the autonomic nervous system, with influences extrinsic to the heart, such as humoral factors.</a:t>
            </a:r>
          </a:p>
          <a:p>
            <a:pPr algn="l" rtl="0">
              <a:buFont typeface="Wingdings" pitchFamily="2" charset="2"/>
              <a:buChar char="q"/>
            </a:pPr>
            <a:endParaRPr lang="en-US" sz="2000" dirty="0" smtClean="0"/>
          </a:p>
          <a:p>
            <a:pPr algn="l" rtl="0">
              <a:buFont typeface="Wingdings" pitchFamily="2" charset="2"/>
              <a:buChar char="q"/>
            </a:pPr>
            <a:r>
              <a:rPr lang="en-US" sz="2000" dirty="0" smtClean="0"/>
              <a:t>Mechanisms </a:t>
            </a:r>
            <a:r>
              <a:rPr lang="en-US" sz="2000" dirty="0"/>
              <a:t>of fetal heart rate control include the </a:t>
            </a:r>
            <a:r>
              <a:rPr lang="en-US" sz="2000" dirty="0" smtClean="0"/>
              <a:t>SA &amp; AV  </a:t>
            </a:r>
            <a:r>
              <a:rPr lang="en-US" sz="2000" dirty="0"/>
              <a:t>nodes and cardiac conducting tissue</a:t>
            </a:r>
            <a:r>
              <a:rPr lang="en-US" sz="2000" dirty="0" smtClean="0"/>
              <a:t>.</a:t>
            </a:r>
          </a:p>
          <a:p>
            <a:pPr marL="109728" indent="0" algn="l" rtl="0">
              <a:buNone/>
            </a:pPr>
            <a:r>
              <a:rPr lang="en-US" sz="2000" dirty="0" smtClean="0"/>
              <a:t> </a:t>
            </a:r>
          </a:p>
          <a:p>
            <a:pPr algn="l" rtl="0">
              <a:buFont typeface="Wingdings" pitchFamily="2" charset="2"/>
              <a:buChar char="q"/>
            </a:pPr>
            <a:r>
              <a:rPr lang="en-US" sz="2000" dirty="0" smtClean="0"/>
              <a:t>The fetal parasympathetic </a:t>
            </a:r>
            <a:r>
              <a:rPr lang="en-US" sz="2000" dirty="0"/>
              <a:t>nervous system reaches maturity by </a:t>
            </a:r>
            <a:r>
              <a:rPr lang="en-US" sz="2000" dirty="0" smtClean="0"/>
              <a:t>term, whereas </a:t>
            </a:r>
            <a:r>
              <a:rPr lang="en-US" sz="2000" dirty="0"/>
              <a:t>sympathetic nervous system development is still ongoing. As pregnancy progresses, this maturation of vagal innervation manifests as a decline in resting fetal heart rate and </a:t>
            </a:r>
            <a:r>
              <a:rPr lang="en-US" sz="2000" dirty="0" smtClean="0"/>
              <a:t>an increase </a:t>
            </a:r>
            <a:r>
              <a:rPr lang="en-US" sz="2000" dirty="0"/>
              <a:t>in baseline variability</a:t>
            </a:r>
            <a:r>
              <a:rPr lang="en-US" sz="2000" dirty="0" smtClean="0"/>
              <a:t>. </a:t>
            </a:r>
          </a:p>
          <a:p>
            <a:pPr algn="l" rtl="0">
              <a:buFont typeface="Wingdings" pitchFamily="2" charset="2"/>
              <a:buChar char="q"/>
            </a:pPr>
            <a:endParaRPr lang="en-US" sz="2000" dirty="0" smtClean="0"/>
          </a:p>
          <a:p>
            <a:pPr algn="l" rtl="0">
              <a:buFont typeface="Wingdings" pitchFamily="2" charset="2"/>
              <a:buChar char="q"/>
            </a:pPr>
            <a:r>
              <a:rPr lang="en-US" sz="2000" dirty="0" smtClean="0"/>
              <a:t>Other factors </a:t>
            </a:r>
            <a:r>
              <a:rPr lang="en-US" sz="2000" dirty="0"/>
              <a:t>networked in fetal heart rate control include </a:t>
            </a:r>
            <a:r>
              <a:rPr lang="en-US" sz="2000" dirty="0" smtClean="0"/>
              <a:t>baroreceptors, chemoreceptors</a:t>
            </a:r>
            <a:r>
              <a:rPr lang="en-US" sz="2000" dirty="0"/>
              <a:t>, circulating catecholamines, and other </a:t>
            </a:r>
            <a:r>
              <a:rPr lang="en-US" sz="2000" dirty="0" smtClean="0"/>
              <a:t>endocrine factors.</a:t>
            </a:r>
          </a:p>
          <a:p>
            <a:pPr algn="l" rtl="0">
              <a:buFont typeface="Wingdings" pitchFamily="2" charset="2"/>
              <a:buChar char="q"/>
            </a:pPr>
            <a:endParaRPr lang="en-US" sz="2000" dirty="0"/>
          </a:p>
          <a:p>
            <a:pPr marL="109728" indent="0" algn="l" rtl="0">
              <a:buNone/>
            </a:pPr>
            <a:r>
              <a:rPr lang="en-US" sz="2000" dirty="0" smtClean="0"/>
              <a:t> </a:t>
            </a:r>
            <a:endParaRPr lang="ar-IQ" sz="2000" dirty="0"/>
          </a:p>
        </p:txBody>
      </p:sp>
    </p:spTree>
    <p:extLst>
      <p:ext uri="{BB962C8B-B14F-4D97-AF65-F5344CB8AC3E}">
        <p14:creationId xmlns:p14="http://schemas.microsoft.com/office/powerpoint/2010/main" val="2432810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6" y="548680"/>
            <a:ext cx="5267424" cy="79208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r>
              <a:rPr lang="en-US" sz="2400" dirty="0" smtClean="0"/>
              <a:t>Accelerations</a:t>
            </a:r>
            <a:endParaRPr lang="ar-IQ" sz="2400" dirty="0"/>
          </a:p>
        </p:txBody>
      </p:sp>
      <p:sp>
        <p:nvSpPr>
          <p:cNvPr id="3" name="Content Placeholder 2"/>
          <p:cNvSpPr>
            <a:spLocks noGrp="1"/>
          </p:cNvSpPr>
          <p:nvPr>
            <p:ph sz="half" idx="1"/>
          </p:nvPr>
        </p:nvSpPr>
        <p:spPr>
          <a:xfrm>
            <a:off x="107504" y="1556792"/>
            <a:ext cx="8784976" cy="5218595"/>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109728" indent="0" algn="l" rtl="0">
              <a:buNone/>
            </a:pPr>
            <a:endParaRPr lang="en-US" dirty="0" smtClean="0"/>
          </a:p>
          <a:p>
            <a:pPr algn="l" rtl="0">
              <a:buFont typeface="Wingdings" pitchFamily="2" charset="2"/>
              <a:buChar char="q"/>
            </a:pPr>
            <a:endParaRPr lang="en-US" dirty="0" smtClean="0"/>
          </a:p>
          <a:p>
            <a:pPr algn="l" rtl="0">
              <a:buFont typeface="Wingdings" pitchFamily="2" charset="2"/>
              <a:buChar char="q"/>
            </a:pPr>
            <a:r>
              <a:rPr lang="en-US" dirty="0" smtClean="0"/>
              <a:t>Accelerations</a:t>
            </a:r>
            <a:r>
              <a:rPr lang="en-US" dirty="0"/>
              <a:t>: Abrupt&amp; transient </a:t>
            </a:r>
            <a:r>
              <a:rPr lang="en-US" dirty="0" smtClean="0"/>
              <a:t>(onset </a:t>
            </a:r>
            <a:r>
              <a:rPr lang="en-US" dirty="0"/>
              <a:t>to peak in less than 30 seconds) </a:t>
            </a:r>
            <a:r>
              <a:rPr lang="en-US" dirty="0" smtClean="0"/>
              <a:t>increases in FHR above </a:t>
            </a:r>
            <a:r>
              <a:rPr lang="en-US" dirty="0"/>
              <a:t>the baseline, of more than 15 bpm in amplitude, and lasting more than </a:t>
            </a:r>
            <a:r>
              <a:rPr lang="en-US" dirty="0" smtClean="0"/>
              <a:t>15 seconds. </a:t>
            </a:r>
            <a:r>
              <a:rPr lang="en-US" dirty="0"/>
              <a:t>t</a:t>
            </a:r>
            <a:r>
              <a:rPr lang="en-US" dirty="0" smtClean="0"/>
              <a:t>hese </a:t>
            </a:r>
            <a:r>
              <a:rPr lang="en-US" dirty="0"/>
              <a:t>tend to be associated with fetal activity</a:t>
            </a:r>
          </a:p>
          <a:p>
            <a:pPr algn="l" rtl="0">
              <a:buFont typeface="Wingdings" pitchFamily="2" charset="2"/>
              <a:buChar char="q"/>
            </a:pPr>
            <a:endParaRPr lang="en-US" dirty="0"/>
          </a:p>
          <a:p>
            <a:pPr algn="l" rtl="0">
              <a:buFont typeface="Wingdings" pitchFamily="2" charset="2"/>
              <a:buChar char="q"/>
            </a:pPr>
            <a:r>
              <a:rPr lang="en-US" dirty="0" smtClean="0"/>
              <a:t>Although </a:t>
            </a:r>
            <a:r>
              <a:rPr lang="en-US" dirty="0"/>
              <a:t>their presence is reassuring, absence in </a:t>
            </a:r>
            <a:r>
              <a:rPr lang="en-US" dirty="0" smtClean="0"/>
              <a:t>an otherwise </a:t>
            </a:r>
            <a:r>
              <a:rPr lang="en-US" dirty="0"/>
              <a:t>normal CTG should not cause concern.</a:t>
            </a:r>
          </a:p>
        </p:txBody>
      </p:sp>
      <p:sp>
        <p:nvSpPr>
          <p:cNvPr id="4" name="Rounded Rectangle 3"/>
          <p:cNvSpPr/>
          <p:nvPr/>
        </p:nvSpPr>
        <p:spPr>
          <a:xfrm>
            <a:off x="4355976" y="764704"/>
            <a:ext cx="2520280" cy="914400"/>
          </a:xfrm>
          <a:prstGeom prst="roundRect">
            <a:avLst/>
          </a:prstGeom>
          <a:solidFill>
            <a:schemeClr val="accent2">
              <a:lumMod val="20000"/>
              <a:lumOff val="80000"/>
            </a:schemeClr>
          </a:solidFill>
          <a:ln>
            <a:solidFill>
              <a:srgbClr val="FF0000"/>
            </a:solidFill>
          </a:ln>
          <a:effectLst>
            <a:glow rad="139700">
              <a:schemeClr val="accent5">
                <a:satMod val="175000"/>
                <a:alpha val="40000"/>
              </a:schemeClr>
            </a:glow>
            <a:outerShdw blurRad="107950" dist="12700" dir="5400000" algn="ctr">
              <a:srgbClr val="000000"/>
            </a:outerShdw>
            <a:softEdge rad="3175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2"/>
                </a:solidFill>
              </a:rPr>
              <a:t>DR C </a:t>
            </a:r>
            <a:r>
              <a:rPr lang="en-US" b="1" dirty="0" smtClean="0">
                <a:solidFill>
                  <a:schemeClr val="tx2"/>
                </a:solidFill>
              </a:rPr>
              <a:t>BRAV</a:t>
            </a:r>
            <a:r>
              <a:rPr lang="en-US" b="1" u="sng" dirty="0" smtClean="0">
                <a:solidFill>
                  <a:schemeClr val="tx2"/>
                </a:solidFill>
              </a:rPr>
              <a:t>A</a:t>
            </a:r>
            <a:r>
              <a:rPr lang="en-US" b="1" dirty="0" smtClean="0">
                <a:solidFill>
                  <a:schemeClr val="tx2"/>
                </a:solidFill>
              </a:rPr>
              <a:t>DO</a:t>
            </a:r>
            <a:endParaRPr lang="en-US" b="1" dirty="0">
              <a:solidFill>
                <a:schemeClr val="tx2"/>
              </a:solidFill>
            </a:endParaRPr>
          </a:p>
        </p:txBody>
      </p:sp>
    </p:spTree>
    <p:extLst>
      <p:ext uri="{BB962C8B-B14F-4D97-AF65-F5344CB8AC3E}">
        <p14:creationId xmlns:p14="http://schemas.microsoft.com/office/powerpoint/2010/main" val="4325241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6" y="548680"/>
            <a:ext cx="5267424" cy="79208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r>
              <a:rPr lang="en-US" sz="2400" dirty="0" smtClean="0"/>
              <a:t>Accelerations</a:t>
            </a:r>
            <a:endParaRPr lang="ar-IQ" sz="2400" dirty="0"/>
          </a:p>
        </p:txBody>
      </p:sp>
      <p:sp>
        <p:nvSpPr>
          <p:cNvPr id="3" name="Content Placeholder 2"/>
          <p:cNvSpPr>
            <a:spLocks noGrp="1"/>
          </p:cNvSpPr>
          <p:nvPr>
            <p:ph sz="half" idx="1"/>
          </p:nvPr>
        </p:nvSpPr>
        <p:spPr>
          <a:xfrm>
            <a:off x="107504" y="1556792"/>
            <a:ext cx="8784976" cy="5218595"/>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109728" indent="0" algn="l" rtl="0">
              <a:buNone/>
            </a:pPr>
            <a:endParaRPr lang="en-US" dirty="0" smtClean="0"/>
          </a:p>
          <a:p>
            <a:pPr marL="109728" indent="0" algn="l" rtl="0">
              <a:buNone/>
            </a:pPr>
            <a:endParaRPr lang="en-US" dirty="0" smtClean="0"/>
          </a:p>
        </p:txBody>
      </p:sp>
      <p:sp>
        <p:nvSpPr>
          <p:cNvPr id="4" name="Rounded Rectangle 3"/>
          <p:cNvSpPr/>
          <p:nvPr/>
        </p:nvSpPr>
        <p:spPr>
          <a:xfrm>
            <a:off x="4355976" y="764704"/>
            <a:ext cx="2520280" cy="914400"/>
          </a:xfrm>
          <a:prstGeom prst="roundRect">
            <a:avLst/>
          </a:prstGeom>
          <a:solidFill>
            <a:schemeClr val="accent2">
              <a:lumMod val="20000"/>
              <a:lumOff val="80000"/>
            </a:schemeClr>
          </a:solidFill>
          <a:ln>
            <a:solidFill>
              <a:srgbClr val="FF0000"/>
            </a:solidFill>
          </a:ln>
          <a:effectLst>
            <a:glow rad="139700">
              <a:schemeClr val="accent5">
                <a:satMod val="175000"/>
                <a:alpha val="40000"/>
              </a:schemeClr>
            </a:glow>
            <a:outerShdw blurRad="107950" dist="12700" dir="5400000" algn="ctr">
              <a:srgbClr val="000000"/>
            </a:outerShdw>
            <a:softEdge rad="3175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2"/>
                </a:solidFill>
              </a:rPr>
              <a:t>DR C </a:t>
            </a:r>
            <a:r>
              <a:rPr lang="en-US" b="1" dirty="0" smtClean="0">
                <a:solidFill>
                  <a:schemeClr val="tx2"/>
                </a:solidFill>
              </a:rPr>
              <a:t>BRAVA</a:t>
            </a:r>
            <a:r>
              <a:rPr lang="en-US" b="1" u="sng" dirty="0" smtClean="0">
                <a:solidFill>
                  <a:schemeClr val="tx2"/>
                </a:solidFill>
              </a:rPr>
              <a:t>D</a:t>
            </a:r>
            <a:r>
              <a:rPr lang="en-US" b="1" dirty="0" smtClean="0">
                <a:solidFill>
                  <a:schemeClr val="tx2"/>
                </a:solidFill>
              </a:rPr>
              <a:t>O</a:t>
            </a:r>
            <a:endParaRPr lang="en-US" b="1" dirty="0">
              <a:solidFill>
                <a:schemeClr val="tx2"/>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11" y="1988840"/>
            <a:ext cx="856895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1376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6" y="548680"/>
            <a:ext cx="5267424" cy="792088"/>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r>
              <a:rPr lang="en-US" sz="2800" dirty="0" smtClean="0"/>
              <a:t>Decelerations</a:t>
            </a:r>
            <a:r>
              <a:rPr lang="en-US" sz="2800" dirty="0"/>
              <a:t>: </a:t>
            </a:r>
            <a:endParaRPr lang="ar-IQ" sz="2800" dirty="0"/>
          </a:p>
        </p:txBody>
      </p:sp>
      <p:sp>
        <p:nvSpPr>
          <p:cNvPr id="3" name="Content Placeholder 2"/>
          <p:cNvSpPr>
            <a:spLocks noGrp="1"/>
          </p:cNvSpPr>
          <p:nvPr>
            <p:ph sz="half" idx="1"/>
          </p:nvPr>
        </p:nvSpPr>
        <p:spPr>
          <a:xfrm>
            <a:off x="107504" y="1556792"/>
            <a:ext cx="8784976" cy="5218595"/>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109728" indent="0" algn="l" rtl="0">
              <a:buNone/>
            </a:pPr>
            <a:endParaRPr lang="en-US" dirty="0" smtClean="0"/>
          </a:p>
          <a:p>
            <a:pPr algn="l" rtl="0">
              <a:buFont typeface="Wingdings" pitchFamily="2" charset="2"/>
              <a:buChar char="q"/>
            </a:pPr>
            <a:r>
              <a:rPr lang="en-US" dirty="0" smtClean="0"/>
              <a:t>Decreases </a:t>
            </a:r>
            <a:r>
              <a:rPr lang="en-US" dirty="0"/>
              <a:t>in the FHR below the baseline, of more than 15 bpm in amplitude, and </a:t>
            </a:r>
            <a:r>
              <a:rPr lang="en-US" dirty="0" smtClean="0"/>
              <a:t>lasting more </a:t>
            </a:r>
            <a:r>
              <a:rPr lang="en-US" dirty="0"/>
              <a:t>than 15 seconds. </a:t>
            </a:r>
            <a:endParaRPr lang="en-US" dirty="0" smtClean="0"/>
          </a:p>
          <a:p>
            <a:pPr algn="l" rtl="0">
              <a:buFont typeface="Wingdings" pitchFamily="2" charset="2"/>
              <a:buChar char="Ø"/>
            </a:pPr>
            <a:endParaRPr lang="en-US" dirty="0" smtClean="0"/>
          </a:p>
          <a:p>
            <a:pPr algn="l" rtl="0">
              <a:buFont typeface="Wingdings" pitchFamily="2" charset="2"/>
              <a:buChar char="Ø"/>
            </a:pPr>
            <a:r>
              <a:rPr lang="en-US" dirty="0" smtClean="0"/>
              <a:t>Decelerations </a:t>
            </a:r>
            <a:r>
              <a:rPr lang="en-US" dirty="0"/>
              <a:t>are considered to be a reflex response to protect the </a:t>
            </a:r>
            <a:r>
              <a:rPr lang="en-US" dirty="0" smtClean="0"/>
              <a:t>myocardial workload </a:t>
            </a:r>
            <a:r>
              <a:rPr lang="en-US" dirty="0"/>
              <a:t>when a fetus is exposed to a hypoxic or a mechanical stress, to help maintain an </a:t>
            </a:r>
            <a:r>
              <a:rPr lang="en-US" dirty="0" smtClean="0"/>
              <a:t>aerobic metabolism </a:t>
            </a:r>
            <a:r>
              <a:rPr lang="en-US" dirty="0"/>
              <a:t>within the </a:t>
            </a:r>
            <a:r>
              <a:rPr lang="en-US" dirty="0" smtClean="0"/>
              <a:t>myocardium</a:t>
            </a:r>
          </a:p>
          <a:p>
            <a:pPr algn="l" rtl="0">
              <a:buFont typeface="Wingdings" pitchFamily="2" charset="2"/>
              <a:buChar char="Ø"/>
            </a:pPr>
            <a:endParaRPr lang="en-US" dirty="0"/>
          </a:p>
          <a:p>
            <a:pPr algn="l" rtl="0">
              <a:buFont typeface="Wingdings" pitchFamily="2" charset="2"/>
              <a:buChar char="Ø"/>
            </a:pPr>
            <a:r>
              <a:rPr lang="en-US" dirty="0" smtClean="0"/>
              <a:t>Types of Deceleration:</a:t>
            </a:r>
          </a:p>
          <a:p>
            <a:pPr marL="566928" indent="-457200" algn="l" rtl="0">
              <a:buAutoNum type="arabicPeriod"/>
            </a:pPr>
            <a:r>
              <a:rPr lang="en-US" dirty="0" smtClean="0"/>
              <a:t>Early Decelerations</a:t>
            </a:r>
          </a:p>
          <a:p>
            <a:pPr marL="566928" indent="-457200" algn="l" rtl="0">
              <a:buAutoNum type="arabicPeriod"/>
            </a:pPr>
            <a:r>
              <a:rPr lang="en-US" dirty="0" smtClean="0"/>
              <a:t>Late deceleration </a:t>
            </a:r>
          </a:p>
          <a:p>
            <a:pPr marL="566928" indent="-457200" algn="l" rtl="0">
              <a:buAutoNum type="arabicPeriod"/>
            </a:pPr>
            <a:r>
              <a:rPr lang="en-US" dirty="0" smtClean="0"/>
              <a:t>Variable deceleration</a:t>
            </a:r>
          </a:p>
          <a:p>
            <a:pPr marL="566928" indent="-457200" algn="l" rtl="0">
              <a:buAutoNum type="arabicPeriod"/>
            </a:pPr>
            <a:r>
              <a:rPr lang="en-US" dirty="0" smtClean="0"/>
              <a:t>Prolonged </a:t>
            </a:r>
            <a:r>
              <a:rPr lang="en-US" dirty="0"/>
              <a:t>decelerations </a:t>
            </a:r>
            <a:endParaRPr lang="en-US" dirty="0" smtClean="0"/>
          </a:p>
        </p:txBody>
      </p:sp>
      <p:sp>
        <p:nvSpPr>
          <p:cNvPr id="5" name="Rounded Rectangle 4"/>
          <p:cNvSpPr/>
          <p:nvPr/>
        </p:nvSpPr>
        <p:spPr>
          <a:xfrm>
            <a:off x="4355976" y="764704"/>
            <a:ext cx="2520280" cy="914400"/>
          </a:xfrm>
          <a:prstGeom prst="roundRect">
            <a:avLst/>
          </a:prstGeom>
          <a:solidFill>
            <a:schemeClr val="accent2">
              <a:lumMod val="20000"/>
              <a:lumOff val="80000"/>
            </a:schemeClr>
          </a:solidFill>
          <a:ln>
            <a:solidFill>
              <a:srgbClr val="FF0000"/>
            </a:solidFill>
          </a:ln>
          <a:effectLst>
            <a:glow rad="139700">
              <a:schemeClr val="accent5">
                <a:satMod val="175000"/>
                <a:alpha val="40000"/>
              </a:schemeClr>
            </a:glow>
            <a:outerShdw blurRad="107950" dist="12700" dir="5400000" algn="ctr">
              <a:srgbClr val="000000"/>
            </a:outerShdw>
            <a:softEdge rad="3175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2"/>
                </a:solidFill>
              </a:rPr>
              <a:t>DR C </a:t>
            </a:r>
            <a:r>
              <a:rPr lang="en-US" b="1" dirty="0" smtClean="0">
                <a:solidFill>
                  <a:schemeClr val="tx2"/>
                </a:solidFill>
              </a:rPr>
              <a:t>BRAVA</a:t>
            </a:r>
            <a:r>
              <a:rPr lang="en-US" b="1" u="sng" dirty="0" smtClean="0">
                <a:solidFill>
                  <a:schemeClr val="tx2"/>
                </a:solidFill>
              </a:rPr>
              <a:t>D</a:t>
            </a:r>
            <a:r>
              <a:rPr lang="en-US" b="1" dirty="0" smtClean="0">
                <a:solidFill>
                  <a:schemeClr val="tx2"/>
                </a:solidFill>
              </a:rPr>
              <a:t>O</a:t>
            </a:r>
            <a:endParaRPr lang="en-US" b="1" dirty="0">
              <a:solidFill>
                <a:schemeClr val="tx2"/>
              </a:solidFill>
            </a:endParaRPr>
          </a:p>
        </p:txBody>
      </p:sp>
    </p:spTree>
    <p:extLst>
      <p:ext uri="{BB962C8B-B14F-4D97-AF65-F5344CB8AC3E}">
        <p14:creationId xmlns:p14="http://schemas.microsoft.com/office/powerpoint/2010/main" val="36214221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6" y="548680"/>
            <a:ext cx="5267424" cy="79208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lstStyle/>
          <a:p>
            <a:r>
              <a:rPr lang="en-US" sz="2000" b="1" dirty="0">
                <a:solidFill>
                  <a:prstClr val="black"/>
                </a:solidFill>
                <a:latin typeface="Georgia"/>
                <a:ea typeface="+mn-ea"/>
                <a:cs typeface="+mn-cs"/>
              </a:rPr>
              <a:t>Early Decelerations</a:t>
            </a:r>
            <a:r>
              <a:rPr lang="en-US" b="1" dirty="0" smtClean="0"/>
              <a:t> </a:t>
            </a:r>
            <a:endParaRPr lang="ar-IQ" b="1" dirty="0"/>
          </a:p>
        </p:txBody>
      </p:sp>
      <p:sp>
        <p:nvSpPr>
          <p:cNvPr id="3" name="Content Placeholder 2"/>
          <p:cNvSpPr>
            <a:spLocks noGrp="1"/>
          </p:cNvSpPr>
          <p:nvPr>
            <p:ph sz="half" idx="1"/>
          </p:nvPr>
        </p:nvSpPr>
        <p:spPr>
          <a:xfrm>
            <a:off x="107504" y="1484784"/>
            <a:ext cx="8784976" cy="5218595"/>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566928" indent="-457200" algn="l" rtl="0">
              <a:buAutoNum type="arabicPeriod"/>
            </a:pPr>
            <a:endParaRPr lang="en-US" dirty="0" smtClean="0"/>
          </a:p>
          <a:p>
            <a:pPr marL="566928" indent="-457200" algn="l" rtl="0">
              <a:buAutoNum type="arabicPeriod"/>
            </a:pPr>
            <a:endParaRPr lang="en-US" dirty="0"/>
          </a:p>
          <a:p>
            <a:pPr algn="l" rtl="0">
              <a:buFont typeface="Wingdings" pitchFamily="2" charset="2"/>
              <a:buChar char="q"/>
            </a:pPr>
            <a:r>
              <a:rPr lang="en-US" dirty="0" smtClean="0"/>
              <a:t>Early </a:t>
            </a:r>
            <a:r>
              <a:rPr lang="en-US" dirty="0"/>
              <a:t>Decelerations: Decelerations that are gradual (onset to nadir ≥</a:t>
            </a:r>
            <a:r>
              <a:rPr lang="en-US" dirty="0" smtClean="0"/>
              <a:t>30s) that return </a:t>
            </a:r>
            <a:r>
              <a:rPr lang="en-US" dirty="0"/>
              <a:t>to the baseline. </a:t>
            </a:r>
            <a:r>
              <a:rPr lang="en-US" dirty="0" smtClean="0"/>
              <a:t>The </a:t>
            </a:r>
            <a:r>
              <a:rPr lang="en-US" dirty="0"/>
              <a:t>nadir occurs with the peak of a contraction</a:t>
            </a:r>
            <a:r>
              <a:rPr lang="en-US" dirty="0" smtClean="0"/>
              <a:t>.</a:t>
            </a:r>
          </a:p>
          <a:p>
            <a:pPr marL="109728" indent="0" algn="l" rtl="0">
              <a:buNone/>
            </a:pPr>
            <a:endParaRPr lang="en-US" dirty="0" smtClean="0"/>
          </a:p>
          <a:p>
            <a:pPr algn="l" rtl="0">
              <a:buFont typeface="Wingdings" pitchFamily="2" charset="2"/>
              <a:buChar char="Ø"/>
            </a:pPr>
            <a:r>
              <a:rPr lang="en-US" dirty="0"/>
              <a:t>Early decelerations are uniform in shape and mirror the contraction. </a:t>
            </a:r>
            <a:endParaRPr lang="en-US" dirty="0" smtClean="0"/>
          </a:p>
          <a:p>
            <a:pPr marL="109728" indent="0" algn="l" rtl="0">
              <a:buNone/>
            </a:pPr>
            <a:endParaRPr lang="en-US" dirty="0" smtClean="0"/>
          </a:p>
          <a:p>
            <a:pPr algn="l" rtl="0">
              <a:buFont typeface="Wingdings" pitchFamily="2" charset="2"/>
              <a:buChar char="Ø"/>
            </a:pPr>
            <a:r>
              <a:rPr lang="en-US" dirty="0" smtClean="0"/>
              <a:t>They </a:t>
            </a:r>
            <a:r>
              <a:rPr lang="en-US" dirty="0"/>
              <a:t>are likely to be seen </a:t>
            </a:r>
            <a:r>
              <a:rPr lang="en-US" dirty="0" smtClean="0"/>
              <a:t>in the </a:t>
            </a:r>
            <a:r>
              <a:rPr lang="en-US" dirty="0"/>
              <a:t>late first stage and second stage of labour and are believed to be </a:t>
            </a:r>
            <a:r>
              <a:rPr lang="en-US" dirty="0" smtClean="0"/>
              <a:t>caused by </a:t>
            </a:r>
            <a:r>
              <a:rPr lang="en-US" dirty="0"/>
              <a:t>fetal head compression. they should recover with relaxation of </a:t>
            </a:r>
            <a:r>
              <a:rPr lang="en-US" dirty="0" smtClean="0"/>
              <a:t>the uterus</a:t>
            </a:r>
          </a:p>
          <a:p>
            <a:pPr algn="l" rtl="0">
              <a:buFont typeface="Wingdings" pitchFamily="2" charset="2"/>
              <a:buChar char="Ø"/>
            </a:pPr>
            <a:endParaRPr lang="en-US" dirty="0"/>
          </a:p>
          <a:p>
            <a:pPr algn="l" rtl="0">
              <a:buFont typeface="Wingdings" pitchFamily="2" charset="2"/>
              <a:buChar char="Ø"/>
            </a:pPr>
            <a:r>
              <a:rPr lang="en-US" dirty="0" smtClean="0"/>
              <a:t>They </a:t>
            </a:r>
            <a:r>
              <a:rPr lang="en-US" dirty="0"/>
              <a:t>do not indicate fetal hypoxia/acidosis.</a:t>
            </a:r>
            <a:endParaRPr lang="en-US" dirty="0" smtClean="0"/>
          </a:p>
        </p:txBody>
      </p:sp>
    </p:spTree>
    <p:extLst>
      <p:ext uri="{BB962C8B-B14F-4D97-AF65-F5344CB8AC3E}">
        <p14:creationId xmlns:p14="http://schemas.microsoft.com/office/powerpoint/2010/main" val="12887053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6" y="548680"/>
            <a:ext cx="5267424" cy="792088"/>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lstStyle/>
          <a:p>
            <a:r>
              <a:rPr lang="en-US" sz="2000" b="1" dirty="0">
                <a:solidFill>
                  <a:prstClr val="black"/>
                </a:solidFill>
                <a:latin typeface="Georgia"/>
                <a:ea typeface="+mn-ea"/>
                <a:cs typeface="+mn-cs"/>
              </a:rPr>
              <a:t>Early Decelerations</a:t>
            </a:r>
            <a:r>
              <a:rPr lang="en-US" b="1" dirty="0" smtClean="0"/>
              <a:t> </a:t>
            </a:r>
            <a:endParaRPr lang="ar-IQ" b="1" dirty="0"/>
          </a:p>
        </p:txBody>
      </p:sp>
      <p:sp>
        <p:nvSpPr>
          <p:cNvPr id="3" name="Content Placeholder 2"/>
          <p:cNvSpPr>
            <a:spLocks noGrp="1"/>
          </p:cNvSpPr>
          <p:nvPr>
            <p:ph sz="half" idx="1"/>
          </p:nvPr>
        </p:nvSpPr>
        <p:spPr>
          <a:xfrm>
            <a:off x="107504" y="1484784"/>
            <a:ext cx="8784976" cy="5218595"/>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109728" indent="0" algn="l" rtl="0">
              <a:buNone/>
            </a:pPr>
            <a:endParaRPr lang="ar-IQ" dirty="0" smtClean="0"/>
          </a:p>
          <a:p>
            <a:pPr marL="109728" indent="0" algn="l" rtl="0">
              <a:buNone/>
            </a:pPr>
            <a:endParaRPr lang="ar-IQ" dirty="0"/>
          </a:p>
          <a:p>
            <a:pPr marL="109728" indent="0" algn="l" rtl="0">
              <a:buNone/>
            </a:pPr>
            <a:endParaRPr lang="ar-IQ" dirty="0" smtClean="0"/>
          </a:p>
          <a:p>
            <a:pPr marL="109728" indent="0" algn="l" rtl="0">
              <a:buNone/>
            </a:pPr>
            <a:endParaRPr lang="ar-IQ" dirty="0"/>
          </a:p>
          <a:p>
            <a:pPr marL="109728" indent="0" algn="l" rtl="0">
              <a:buNone/>
            </a:pPr>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44" y="1916832"/>
            <a:ext cx="3409452" cy="4032448"/>
          </a:xfrm>
          <a:prstGeom prst="rect">
            <a:avLst/>
          </a:prstGeom>
          <a:noFill/>
          <a:ln>
            <a:noFill/>
          </a:ln>
          <a:effectLst>
            <a:glow rad="101600">
              <a:schemeClr val="accent5">
                <a:satMod val="175000"/>
                <a:alpha val="40000"/>
              </a:schemeClr>
            </a:glow>
            <a:outerShdw dist="35921" dir="2700000" algn="ctr" rotWithShape="0">
              <a:schemeClr val="bg2"/>
            </a:outerShdw>
          </a:effectLst>
          <a:scene3d>
            <a:camera prst="orthographicFront">
              <a:rot lat="0" lon="0" rev="0"/>
            </a:camera>
            <a:lightRig rig="soft" dir="t">
              <a:rot lat="0" lon="0" rev="0"/>
            </a:lightRig>
          </a:scene3d>
          <a:sp3d contourW="44450" prstMaterial="matte">
            <a:bevelT w="63500" h="6350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916832"/>
            <a:ext cx="4824536" cy="4032448"/>
          </a:xfrm>
          <a:prstGeom prst="rect">
            <a:avLst/>
          </a:prstGeom>
          <a:noFill/>
          <a:ln>
            <a:noFill/>
          </a:ln>
          <a:effectLst>
            <a:glow rad="101600">
              <a:schemeClr val="accent5">
                <a:satMod val="175000"/>
                <a:alpha val="40000"/>
              </a:schemeClr>
            </a:glow>
            <a:outerShdw dist="35921" dir="2700000" algn="ctr" rotWithShape="0">
              <a:schemeClr val="bg2"/>
            </a:outerShdw>
          </a:effectLst>
          <a:scene3d>
            <a:camera prst="orthographicFront">
              <a:rot lat="0" lon="0" rev="0"/>
            </a:camera>
            <a:lightRig rig="soft" dir="t">
              <a:rot lat="0" lon="0" rev="0"/>
            </a:lightRig>
          </a:scene3d>
          <a:sp3d contourW="44450" prstMaterial="matte">
            <a:bevelT w="63500" h="6350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37695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6" y="548680"/>
            <a:ext cx="5267424" cy="792088"/>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lstStyle/>
          <a:p>
            <a:r>
              <a:rPr lang="en-US" sz="2000" b="1" dirty="0">
                <a:solidFill>
                  <a:prstClr val="black"/>
                </a:solidFill>
                <a:latin typeface="Georgia"/>
              </a:rPr>
              <a:t>Early Decelerations</a:t>
            </a:r>
            <a:r>
              <a:rPr lang="en-US" b="1" dirty="0">
                <a:solidFill>
                  <a:srgbClr val="424456"/>
                </a:solidFill>
              </a:rPr>
              <a:t> </a:t>
            </a:r>
            <a:endParaRPr lang="ar-IQ" dirty="0"/>
          </a:p>
        </p:txBody>
      </p:sp>
      <p:sp>
        <p:nvSpPr>
          <p:cNvPr id="3" name="Content Placeholder 2"/>
          <p:cNvSpPr>
            <a:spLocks noGrp="1"/>
          </p:cNvSpPr>
          <p:nvPr>
            <p:ph sz="half" idx="1"/>
          </p:nvPr>
        </p:nvSpPr>
        <p:spPr>
          <a:xfrm>
            <a:off x="107504" y="1484784"/>
            <a:ext cx="8784976" cy="5218595"/>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109728" indent="0" algn="l" rtl="0">
              <a:buNone/>
            </a:pPr>
            <a:endParaRPr lang="en-US" dirty="0" smtClean="0"/>
          </a:p>
          <a:p>
            <a:pPr marL="109728" indent="0" algn="l" rtl="0">
              <a:buNone/>
            </a:pPr>
            <a:endParaRPr lang="en-US"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8208912" cy="4824536"/>
          </a:xfrm>
          <a:prstGeom prst="rect">
            <a:avLst/>
          </a:prstGeom>
          <a:noFill/>
          <a:ln>
            <a:noFill/>
          </a:ln>
          <a:effectLst>
            <a:glow rad="101600">
              <a:schemeClr val="accent5">
                <a:satMod val="175000"/>
                <a:alpha val="40000"/>
              </a:schemeClr>
            </a:glow>
            <a:outerShdw dist="35921" dir="2700000" algn="ctr" rotWithShape="0">
              <a:schemeClr val="bg2"/>
            </a:outerShdw>
          </a:effectLst>
          <a:scene3d>
            <a:camera prst="orthographicFront">
              <a:rot lat="0" lon="0" rev="0"/>
            </a:camera>
            <a:lightRig rig="soft" dir="t">
              <a:rot lat="0" lon="0" rev="0"/>
            </a:lightRig>
          </a:scene3d>
          <a:sp3d contourW="44450" prstMaterial="matte">
            <a:bevelT w="63500" h="6350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30897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6" y="548680"/>
            <a:ext cx="5267424" cy="79208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lstStyle/>
          <a:p>
            <a:r>
              <a:rPr lang="en-US" sz="2000" b="1" dirty="0">
                <a:solidFill>
                  <a:prstClr val="black"/>
                </a:solidFill>
                <a:latin typeface="Georgia"/>
                <a:ea typeface="+mn-ea"/>
                <a:cs typeface="+mn-cs"/>
              </a:rPr>
              <a:t>Variable Decelerations</a:t>
            </a:r>
            <a:endParaRPr lang="ar-IQ" b="1" dirty="0"/>
          </a:p>
        </p:txBody>
      </p:sp>
      <p:sp>
        <p:nvSpPr>
          <p:cNvPr id="3" name="Content Placeholder 2"/>
          <p:cNvSpPr>
            <a:spLocks noGrp="1"/>
          </p:cNvSpPr>
          <p:nvPr>
            <p:ph sz="half" idx="1"/>
          </p:nvPr>
        </p:nvSpPr>
        <p:spPr>
          <a:xfrm>
            <a:off x="107504" y="1484784"/>
            <a:ext cx="8784976" cy="5218595"/>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fontScale="92500" lnSpcReduction="20000"/>
          </a:bodyPr>
          <a:lstStyle/>
          <a:p>
            <a:pPr marL="109728" indent="0" algn="l" rtl="0">
              <a:buNone/>
            </a:pPr>
            <a:r>
              <a:rPr lang="en-US" dirty="0" smtClean="0"/>
              <a:t> </a:t>
            </a:r>
          </a:p>
          <a:p>
            <a:pPr marL="109728" indent="0" algn="l" rtl="0">
              <a:buNone/>
            </a:pPr>
            <a:endParaRPr lang="en-US" dirty="0" smtClean="0"/>
          </a:p>
          <a:p>
            <a:pPr algn="l" rtl="0">
              <a:buFont typeface="Wingdings" pitchFamily="2" charset="2"/>
              <a:buChar char="Ø"/>
            </a:pPr>
            <a:r>
              <a:rPr lang="en-US" dirty="0" smtClean="0"/>
              <a:t>Abrupt  decrease </a:t>
            </a:r>
            <a:r>
              <a:rPr lang="en-US" dirty="0"/>
              <a:t>in FHR of &gt; 15 beats per minute measured from the most recently determined baseline rate.  </a:t>
            </a:r>
            <a:r>
              <a:rPr lang="en-US" dirty="0" smtClean="0"/>
              <a:t> </a:t>
            </a:r>
            <a:r>
              <a:rPr lang="en-US" dirty="0"/>
              <a:t>The deceleration lasts   &gt; 15 seconds and less than 2 </a:t>
            </a:r>
            <a:r>
              <a:rPr lang="en-US" dirty="0" smtClean="0"/>
              <a:t>minutes . </a:t>
            </a:r>
            <a:r>
              <a:rPr lang="en-US" dirty="0"/>
              <a:t>This a rapid drop     (onset to nadir in &lt;30s) </a:t>
            </a:r>
            <a:r>
              <a:rPr lang="en-US" dirty="0" smtClean="0"/>
              <a:t>is followed </a:t>
            </a:r>
            <a:r>
              <a:rPr lang="en-US" dirty="0"/>
              <a:t>by a rapid recovery to the </a:t>
            </a:r>
            <a:r>
              <a:rPr lang="en-US" dirty="0" smtClean="0"/>
              <a:t>baseline</a:t>
            </a:r>
          </a:p>
          <a:p>
            <a:pPr algn="l" rtl="0">
              <a:buFont typeface="Wingdings" pitchFamily="2" charset="2"/>
              <a:buChar char="Ø"/>
            </a:pPr>
            <a:endParaRPr lang="en-US" dirty="0">
              <a:solidFill>
                <a:prstClr val="black"/>
              </a:solidFill>
            </a:endParaRPr>
          </a:p>
          <a:p>
            <a:pPr algn="l" rtl="0">
              <a:buFont typeface="Wingdings" pitchFamily="2" charset="2"/>
              <a:buChar char="Ø"/>
            </a:pPr>
            <a:r>
              <a:rPr lang="en-US" dirty="0" smtClean="0">
                <a:solidFill>
                  <a:prstClr val="black"/>
                </a:solidFill>
              </a:rPr>
              <a:t>The </a:t>
            </a:r>
            <a:r>
              <a:rPr lang="en-US" dirty="0">
                <a:solidFill>
                  <a:prstClr val="black"/>
                </a:solidFill>
              </a:rPr>
              <a:t>morphology </a:t>
            </a:r>
            <a:r>
              <a:rPr lang="en-US" dirty="0" smtClean="0">
                <a:solidFill>
                  <a:prstClr val="black"/>
                </a:solidFill>
              </a:rPr>
              <a:t>of one </a:t>
            </a:r>
            <a:r>
              <a:rPr lang="en-US" dirty="0">
                <a:solidFill>
                  <a:prstClr val="black"/>
                </a:solidFill>
              </a:rPr>
              <a:t>deceleration may vary from the next, thus giving rise to </a:t>
            </a:r>
            <a:r>
              <a:rPr lang="en-US" dirty="0" smtClean="0">
                <a:solidFill>
                  <a:prstClr val="black"/>
                </a:solidFill>
              </a:rPr>
              <a:t>its nomenclature</a:t>
            </a:r>
            <a:r>
              <a:rPr lang="en-US" dirty="0">
                <a:solidFill>
                  <a:prstClr val="black"/>
                </a:solidFill>
              </a:rPr>
              <a:t>. They can be further classified as </a:t>
            </a:r>
            <a:r>
              <a:rPr lang="en-US" dirty="0" smtClean="0">
                <a:solidFill>
                  <a:prstClr val="black"/>
                </a:solidFill>
              </a:rPr>
              <a:t>uncomplicated (&lt;</a:t>
            </a:r>
            <a:r>
              <a:rPr lang="en-US" dirty="0">
                <a:solidFill>
                  <a:prstClr val="black"/>
                </a:solidFill>
              </a:rPr>
              <a:t>60 s) or complicated (&gt;60 s).</a:t>
            </a:r>
          </a:p>
          <a:p>
            <a:pPr algn="l" rtl="0">
              <a:buFont typeface="Wingdings" pitchFamily="2" charset="2"/>
              <a:buChar char="Ø"/>
            </a:pPr>
            <a:endParaRPr lang="en-US" dirty="0" smtClean="0"/>
          </a:p>
          <a:p>
            <a:pPr algn="l" rtl="0">
              <a:buFont typeface="Wingdings" pitchFamily="2" charset="2"/>
              <a:buChar char="Ø"/>
            </a:pPr>
            <a:endParaRPr lang="en-US" dirty="0" smtClean="0"/>
          </a:p>
          <a:p>
            <a:pPr algn="l" rtl="0">
              <a:buFont typeface="Wingdings" pitchFamily="2" charset="2"/>
              <a:buChar char="Ø"/>
            </a:pPr>
            <a:r>
              <a:rPr lang="en-US" dirty="0" smtClean="0"/>
              <a:t>Variable </a:t>
            </a:r>
            <a:r>
              <a:rPr lang="en-US" dirty="0"/>
              <a:t>decelerations constitute the majority of decelerations during </a:t>
            </a:r>
            <a:r>
              <a:rPr lang="en-US" dirty="0" smtClean="0"/>
              <a:t>labour &amp; occurs </a:t>
            </a:r>
            <a:r>
              <a:rPr lang="en-US" dirty="0"/>
              <a:t>with umbilical cord compression &amp; are considered a sign of fetal hypoxia</a:t>
            </a:r>
            <a:endParaRPr lang="en-US" dirty="0" smtClean="0"/>
          </a:p>
          <a:p>
            <a:pPr algn="l" rtl="0">
              <a:buFont typeface="Wingdings" pitchFamily="2" charset="2"/>
              <a:buChar char="Ø"/>
            </a:pPr>
            <a:endParaRPr lang="en-US" dirty="0"/>
          </a:p>
          <a:p>
            <a:pPr algn="l" rtl="0">
              <a:buFont typeface="Wingdings" pitchFamily="2" charset="2"/>
              <a:buChar char="Ø"/>
            </a:pPr>
            <a:r>
              <a:rPr lang="en-US" dirty="0"/>
              <a:t>They are seldom associated with fetal </a:t>
            </a:r>
            <a:r>
              <a:rPr lang="en-US" dirty="0" smtClean="0"/>
              <a:t>hypoxia/acidosis, unless </a:t>
            </a:r>
            <a:r>
              <a:rPr lang="en-US" dirty="0"/>
              <a:t>they evolve to exhibit a U-shaped </a:t>
            </a:r>
            <a:r>
              <a:rPr lang="en-US" dirty="0" smtClean="0"/>
              <a:t>component( rather than V)  </a:t>
            </a:r>
            <a:r>
              <a:rPr lang="en-US" dirty="0"/>
              <a:t>with </a:t>
            </a:r>
            <a:r>
              <a:rPr lang="en-US" dirty="0" smtClean="0"/>
              <a:t>a reduced </a:t>
            </a:r>
            <a:r>
              <a:rPr lang="en-US" dirty="0"/>
              <a:t>or an increased variability within the deceleration </a:t>
            </a:r>
            <a:r>
              <a:rPr lang="en-US" dirty="0" smtClean="0"/>
              <a:t>, </a:t>
            </a:r>
            <a:r>
              <a:rPr lang="en-US" dirty="0"/>
              <a:t>and/or their individual duration exceeds 3 minutes </a:t>
            </a:r>
            <a:r>
              <a:rPr lang="en-US" dirty="0" smtClean="0"/>
              <a:t>.</a:t>
            </a:r>
          </a:p>
          <a:p>
            <a:pPr algn="l" rtl="0">
              <a:buFont typeface="Wingdings" pitchFamily="2" charset="2"/>
              <a:buChar char="Ø"/>
            </a:pPr>
            <a:endParaRPr lang="en-US" dirty="0"/>
          </a:p>
          <a:p>
            <a:pPr algn="l" rtl="0">
              <a:buFont typeface="Wingdings" pitchFamily="2" charset="2"/>
              <a:buChar char="Ø"/>
            </a:pPr>
            <a:endParaRPr lang="en-US" dirty="0" smtClean="0"/>
          </a:p>
          <a:p>
            <a:pPr marL="109728" indent="0" algn="l" rtl="0">
              <a:buNone/>
            </a:pPr>
            <a:endParaRPr lang="en-US" dirty="0" smtClean="0"/>
          </a:p>
        </p:txBody>
      </p:sp>
    </p:spTree>
    <p:extLst>
      <p:ext uri="{BB962C8B-B14F-4D97-AF65-F5344CB8AC3E}">
        <p14:creationId xmlns:p14="http://schemas.microsoft.com/office/powerpoint/2010/main" val="22877705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6" y="548680"/>
            <a:ext cx="5267424" cy="792088"/>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lstStyle/>
          <a:p>
            <a:r>
              <a:rPr lang="en-US" sz="2000" b="1" dirty="0">
                <a:solidFill>
                  <a:prstClr val="black"/>
                </a:solidFill>
                <a:latin typeface="Georgia"/>
              </a:rPr>
              <a:t>Variable Decelerations</a:t>
            </a:r>
            <a:r>
              <a:rPr lang="en-US" dirty="0" smtClean="0"/>
              <a:t> </a:t>
            </a:r>
            <a:endParaRPr lang="ar-IQ" dirty="0"/>
          </a:p>
        </p:txBody>
      </p:sp>
      <p:sp>
        <p:nvSpPr>
          <p:cNvPr id="3" name="Content Placeholder 2"/>
          <p:cNvSpPr>
            <a:spLocks noGrp="1"/>
          </p:cNvSpPr>
          <p:nvPr>
            <p:ph sz="half" idx="1"/>
          </p:nvPr>
        </p:nvSpPr>
        <p:spPr>
          <a:xfrm>
            <a:off x="107504" y="1484784"/>
            <a:ext cx="8784976" cy="5218595"/>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109728" indent="0" algn="l" rtl="0">
              <a:buNone/>
            </a:pPr>
            <a:r>
              <a:rPr lang="en-US" dirty="0" smtClean="0"/>
              <a:t> </a:t>
            </a:r>
          </a:p>
          <a:p>
            <a:pPr algn="l" rtl="0">
              <a:buFont typeface="Wingdings" pitchFamily="2" charset="2"/>
              <a:buChar char="Ø"/>
            </a:pPr>
            <a:endParaRPr lang="en-US" dirty="0" smtClean="0"/>
          </a:p>
          <a:p>
            <a:pPr marL="109728" indent="0" algn="l" rtl="0">
              <a:buNone/>
            </a:pPr>
            <a:endParaRPr lang="en-US"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43" y="2088310"/>
            <a:ext cx="3900309" cy="4320480"/>
          </a:xfrm>
          <a:prstGeom prst="rect">
            <a:avLst/>
          </a:prstGeom>
          <a:noFill/>
          <a:ln>
            <a:noFill/>
          </a:ln>
          <a:effectLst>
            <a:glow rad="101600">
              <a:schemeClr val="accent5">
                <a:satMod val="175000"/>
                <a:alpha val="40000"/>
              </a:schemeClr>
            </a:glow>
            <a:outerShdw dist="35921" dir="2700000" algn="ctr" rotWithShape="0">
              <a:schemeClr val="bg2"/>
            </a:outerShdw>
          </a:effectLst>
          <a:scene3d>
            <a:camera prst="orthographicFront">
              <a:rot lat="0" lon="0" rev="0"/>
            </a:camera>
            <a:lightRig rig="soft" dir="t">
              <a:rot lat="0" lon="0" rev="0"/>
            </a:lightRig>
          </a:scene3d>
          <a:sp3d contourW="44450" prstMaterial="matte">
            <a:bevelT w="63500" h="6350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837" y="2088310"/>
            <a:ext cx="4464496" cy="4320480"/>
          </a:xfrm>
          <a:prstGeom prst="rect">
            <a:avLst/>
          </a:prstGeom>
          <a:noFill/>
          <a:ln>
            <a:noFill/>
          </a:ln>
          <a:effectLst>
            <a:glow rad="101600">
              <a:schemeClr val="accent5">
                <a:satMod val="175000"/>
                <a:alpha val="40000"/>
              </a:schemeClr>
            </a:glow>
            <a:outerShdw dist="35921" dir="2700000" algn="ctr" rotWithShape="0">
              <a:schemeClr val="bg2"/>
            </a:outerShdw>
          </a:effectLst>
          <a:scene3d>
            <a:camera prst="orthographicFront">
              <a:rot lat="0" lon="0" rev="0"/>
            </a:camera>
            <a:lightRig rig="soft" dir="t">
              <a:rot lat="0" lon="0" rev="0"/>
            </a:lightRig>
          </a:scene3d>
          <a:sp3d contourW="44450" prstMaterial="matte">
            <a:bevelT w="63500" h="6350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36658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6" y="548680"/>
            <a:ext cx="5267424" cy="792088"/>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lstStyle/>
          <a:p>
            <a:r>
              <a:rPr lang="en-US" sz="2000" b="1" dirty="0">
                <a:solidFill>
                  <a:prstClr val="black"/>
                </a:solidFill>
                <a:latin typeface="Georgia"/>
              </a:rPr>
              <a:t>Variable Decelerations</a:t>
            </a:r>
            <a:r>
              <a:rPr lang="en-US" dirty="0" smtClean="0"/>
              <a:t> </a:t>
            </a:r>
            <a:endParaRPr lang="ar-IQ" dirty="0"/>
          </a:p>
        </p:txBody>
      </p:sp>
      <p:sp>
        <p:nvSpPr>
          <p:cNvPr id="3" name="Content Placeholder 2"/>
          <p:cNvSpPr>
            <a:spLocks noGrp="1"/>
          </p:cNvSpPr>
          <p:nvPr>
            <p:ph sz="half" idx="1"/>
          </p:nvPr>
        </p:nvSpPr>
        <p:spPr>
          <a:xfrm>
            <a:off x="107504" y="1484784"/>
            <a:ext cx="8784976" cy="5218595"/>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109728" indent="0" algn="l" rtl="0">
              <a:buNone/>
            </a:pPr>
            <a:r>
              <a:rPr lang="en-US" dirty="0" smtClean="0"/>
              <a:t> </a:t>
            </a:r>
          </a:p>
          <a:p>
            <a:pPr algn="l" rtl="0">
              <a:buFont typeface="Wingdings" pitchFamily="2" charset="2"/>
              <a:buChar char="Ø"/>
            </a:pPr>
            <a:endParaRPr lang="en-US" dirty="0" smtClean="0"/>
          </a:p>
          <a:p>
            <a:pPr marL="109728" indent="0" algn="l" rtl="0">
              <a:buNone/>
            </a:pPr>
            <a:endParaRPr lang="en-US"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04988"/>
            <a:ext cx="8280919" cy="4648348"/>
          </a:xfrm>
          <a:prstGeom prst="rect">
            <a:avLst/>
          </a:prstGeom>
          <a:noFill/>
          <a:ln>
            <a:noFill/>
          </a:ln>
          <a:effectLst>
            <a:glow rad="101600">
              <a:schemeClr val="accent5">
                <a:satMod val="175000"/>
                <a:alpha val="40000"/>
              </a:schemeClr>
            </a:glow>
            <a:outerShdw dist="35921" dir="2700000" algn="ctr" rotWithShape="0">
              <a:schemeClr val="bg2"/>
            </a:outerShdw>
          </a:effectLst>
          <a:scene3d>
            <a:camera prst="orthographicFront">
              <a:rot lat="0" lon="0" rev="0"/>
            </a:camera>
            <a:lightRig rig="soft" dir="t">
              <a:rot lat="0" lon="0" rev="0"/>
            </a:lightRig>
          </a:scene3d>
          <a:sp3d contourW="44450" prstMaterial="matte">
            <a:bevelT w="63500" h="6350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26493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6" y="548680"/>
            <a:ext cx="5267424" cy="79208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r>
              <a:rPr lang="en-US" sz="2000" b="1" dirty="0">
                <a:solidFill>
                  <a:prstClr val="black"/>
                </a:solidFill>
                <a:latin typeface="Georgia"/>
                <a:ea typeface="+mn-ea"/>
                <a:cs typeface="+mn-cs"/>
              </a:rPr>
              <a:t>Late Decelerations</a:t>
            </a:r>
            <a:r>
              <a:rPr lang="en-US" sz="2000" b="1" dirty="0" smtClean="0"/>
              <a:t> </a:t>
            </a:r>
            <a:endParaRPr lang="ar-IQ" sz="2000" b="1" dirty="0"/>
          </a:p>
        </p:txBody>
      </p:sp>
      <p:sp>
        <p:nvSpPr>
          <p:cNvPr id="3" name="Content Placeholder 2"/>
          <p:cNvSpPr>
            <a:spLocks noGrp="1"/>
          </p:cNvSpPr>
          <p:nvPr>
            <p:ph sz="half" idx="1"/>
          </p:nvPr>
        </p:nvSpPr>
        <p:spPr>
          <a:xfrm>
            <a:off x="107504" y="1556792"/>
            <a:ext cx="8784976" cy="5218595"/>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109728" indent="0" algn="l" rtl="0">
              <a:buNone/>
            </a:pPr>
            <a:endParaRPr lang="en-US" dirty="0" smtClean="0"/>
          </a:p>
          <a:p>
            <a:pPr algn="l" rtl="0">
              <a:buFont typeface="Wingdings" pitchFamily="2" charset="2"/>
              <a:buChar char="q"/>
            </a:pPr>
            <a:r>
              <a:rPr lang="en-US" dirty="0" smtClean="0"/>
              <a:t>When </a:t>
            </a:r>
            <a:r>
              <a:rPr lang="en-US" dirty="0"/>
              <a:t>contractions are adequately monitored, late decelerations start more than </a:t>
            </a:r>
            <a:r>
              <a:rPr lang="en-US" dirty="0" smtClean="0"/>
              <a:t>30 </a:t>
            </a:r>
            <a:r>
              <a:rPr lang="en-US" dirty="0"/>
              <a:t>seconds after the onset of a contraction, have a nadir after the acme, and a return to the baseline after the end of the </a:t>
            </a:r>
            <a:r>
              <a:rPr lang="en-US" dirty="0" smtClean="0"/>
              <a:t>contraction       ( </a:t>
            </a:r>
            <a:r>
              <a:rPr lang="en-US" dirty="0"/>
              <a:t>i.e. gradual onset and/or a gradual return to the </a:t>
            </a:r>
            <a:r>
              <a:rPr lang="en-US" dirty="0" smtClean="0"/>
              <a:t>baseline</a:t>
            </a:r>
            <a:endParaRPr lang="en-US" dirty="0"/>
          </a:p>
          <a:p>
            <a:pPr algn="l" rtl="0">
              <a:buFont typeface="Wingdings" pitchFamily="2" charset="2"/>
              <a:buChar char="q"/>
            </a:pPr>
            <a:endParaRPr lang="en-US" dirty="0" smtClean="0"/>
          </a:p>
          <a:p>
            <a:pPr algn="l" rtl="0">
              <a:buFont typeface="Wingdings" pitchFamily="2" charset="2"/>
              <a:buChar char="q"/>
            </a:pPr>
            <a:r>
              <a:rPr lang="en-US" dirty="0" smtClean="0"/>
              <a:t>This </a:t>
            </a:r>
            <a:r>
              <a:rPr lang="en-US" dirty="0"/>
              <a:t>type of deceleration indicates there is insufficient blood flow to the uterus and placenta. As a result, blood flow to the fetus is significantly reduced causing fetal hypoxia and acidosis.</a:t>
            </a:r>
          </a:p>
          <a:p>
            <a:pPr algn="l" rtl="0">
              <a:buFont typeface="Wingdings" pitchFamily="2" charset="2"/>
              <a:buChar char="q"/>
            </a:pPr>
            <a:endParaRPr lang="en-US" dirty="0"/>
          </a:p>
          <a:p>
            <a:pPr algn="l" rtl="0">
              <a:buFont typeface="Wingdings" pitchFamily="2" charset="2"/>
              <a:buChar char="q"/>
            </a:pPr>
            <a:r>
              <a:rPr lang="en-US" dirty="0"/>
              <a:t>Causes of reduced uteroplacental blood flow include:1</a:t>
            </a:r>
          </a:p>
          <a:p>
            <a:pPr marL="566928" indent="-457200" algn="l" rtl="0">
              <a:buFont typeface="+mj-lt"/>
              <a:buAutoNum type="arabicPeriod"/>
            </a:pPr>
            <a:r>
              <a:rPr lang="en-US" dirty="0" smtClean="0"/>
              <a:t>Maternal hypotension</a:t>
            </a:r>
          </a:p>
          <a:p>
            <a:pPr marL="566928" indent="-457200" algn="l" rtl="0">
              <a:buFont typeface="+mj-lt"/>
              <a:buAutoNum type="arabicPeriod"/>
            </a:pPr>
            <a:r>
              <a:rPr lang="en-US" dirty="0" smtClean="0"/>
              <a:t>Pre-eclampsia</a:t>
            </a:r>
          </a:p>
          <a:p>
            <a:pPr marL="566928" indent="-457200" algn="l" rtl="0">
              <a:buFont typeface="+mj-lt"/>
              <a:buAutoNum type="arabicPeriod"/>
            </a:pPr>
            <a:r>
              <a:rPr lang="en-US" dirty="0" smtClean="0"/>
              <a:t>Uterine </a:t>
            </a:r>
            <a:r>
              <a:rPr lang="en-US" dirty="0"/>
              <a:t>hyperstimulation</a:t>
            </a:r>
          </a:p>
        </p:txBody>
      </p:sp>
    </p:spTree>
    <p:extLst>
      <p:ext uri="{BB962C8B-B14F-4D97-AF65-F5344CB8AC3E}">
        <p14:creationId xmlns:p14="http://schemas.microsoft.com/office/powerpoint/2010/main" val="1741071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Autofit/>
          </a:bodyPr>
          <a:lstStyle/>
          <a:p>
            <a:pPr algn="ctr" rtl="0"/>
            <a:r>
              <a:rPr lang="en-US" sz="1800" b="1" dirty="0"/>
              <a:t>Relationship of fetal hypoxia </a:t>
            </a:r>
            <a:r>
              <a:rPr lang="en-US" sz="1800" b="1" dirty="0" smtClean="0"/>
              <a:t>&amp; acidosis </a:t>
            </a:r>
            <a:r>
              <a:rPr lang="en-US" sz="1800" b="1" dirty="0"/>
              <a:t>to </a:t>
            </a:r>
            <a:r>
              <a:rPr lang="en-US" sz="1800" b="1" dirty="0" smtClean="0"/>
              <a:t>FHR</a:t>
            </a:r>
            <a:endParaRPr lang="ar-IQ" sz="1800" b="1" dirty="0"/>
          </a:p>
        </p:txBody>
      </p:sp>
      <p:sp>
        <p:nvSpPr>
          <p:cNvPr id="3" name="Content Placeholder 2"/>
          <p:cNvSpPr>
            <a:spLocks noGrp="1"/>
          </p:cNvSpPr>
          <p:nvPr>
            <p:ph idx="1"/>
          </p:nvPr>
        </p:nvSpPr>
        <p:spPr>
          <a:xfrm>
            <a:off x="107504" y="1556792"/>
            <a:ext cx="8856984" cy="5184576"/>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lnSpcReduction="10000"/>
          </a:bodyPr>
          <a:lstStyle/>
          <a:p>
            <a:pPr algn="l" rtl="0">
              <a:buFont typeface="Wingdings" pitchFamily="2" charset="2"/>
              <a:buChar char="q"/>
            </a:pPr>
            <a:endParaRPr lang="en-US" sz="2000" dirty="0" smtClean="0"/>
          </a:p>
          <a:p>
            <a:pPr algn="l" rtl="0">
              <a:buFont typeface="Wingdings" pitchFamily="2" charset="2"/>
              <a:buChar char="q"/>
            </a:pPr>
            <a:r>
              <a:rPr lang="en-US" sz="2000" dirty="0"/>
              <a:t> Correct functioning of the fetomaternal circulation, uteroplacental exchange, and fetal factors have implications for </a:t>
            </a:r>
            <a:r>
              <a:rPr lang="en-US" sz="2000" dirty="0" smtClean="0"/>
              <a:t>fetal oxygenation</a:t>
            </a:r>
            <a:r>
              <a:rPr lang="en-US" sz="2000" dirty="0"/>
              <a:t>. Any inadequacy of these factors may cause </a:t>
            </a:r>
            <a:r>
              <a:rPr lang="en-US" sz="2000" dirty="0" smtClean="0"/>
              <a:t>fetal compromise</a:t>
            </a:r>
            <a:r>
              <a:rPr lang="en-US" sz="2000" dirty="0"/>
              <a:t>, which will be exaggerated in labour, where </a:t>
            </a:r>
            <a:r>
              <a:rPr lang="en-US" sz="2000" dirty="0" smtClean="0"/>
              <a:t>with every </a:t>
            </a:r>
            <a:r>
              <a:rPr lang="en-US" sz="2000" dirty="0"/>
              <a:t>uterine contraction a period of reduced </a:t>
            </a:r>
            <a:r>
              <a:rPr lang="en-US" sz="2000" dirty="0" smtClean="0"/>
              <a:t>uteroplacental perfusion </a:t>
            </a:r>
            <a:r>
              <a:rPr lang="en-US" sz="2000" dirty="0"/>
              <a:t>ensues.</a:t>
            </a:r>
          </a:p>
          <a:p>
            <a:pPr algn="l" rtl="0">
              <a:buFont typeface="Wingdings" pitchFamily="2" charset="2"/>
              <a:buChar char="q"/>
            </a:pPr>
            <a:endParaRPr lang="en-US" sz="2000" dirty="0" smtClean="0"/>
          </a:p>
          <a:p>
            <a:pPr algn="l" rtl="0">
              <a:buFont typeface="Wingdings" pitchFamily="2" charset="2"/>
              <a:buChar char="q"/>
            </a:pPr>
            <a:r>
              <a:rPr lang="en-US" sz="2000" dirty="0" smtClean="0"/>
              <a:t>The </a:t>
            </a:r>
            <a:r>
              <a:rPr lang="en-US" sz="2000" dirty="0"/>
              <a:t>fetus is conditioned to thrive in a mildly hypoxic and </a:t>
            </a:r>
            <a:r>
              <a:rPr lang="en-US" sz="2000" dirty="0" smtClean="0"/>
              <a:t>acidic environment</a:t>
            </a:r>
            <a:r>
              <a:rPr lang="en-US" sz="2000" dirty="0"/>
              <a:t>. Oxygen exchange between the mother and </a:t>
            </a:r>
            <a:r>
              <a:rPr lang="en-US" sz="2000" dirty="0" smtClean="0"/>
              <a:t>the fetus </a:t>
            </a:r>
            <a:r>
              <a:rPr lang="en-US" sz="2000" dirty="0"/>
              <a:t>is facilitated by this relative gradient. </a:t>
            </a:r>
            <a:endParaRPr lang="en-US" sz="2000" dirty="0" smtClean="0"/>
          </a:p>
          <a:p>
            <a:pPr algn="l" rtl="0">
              <a:buFont typeface="Wingdings" pitchFamily="2" charset="2"/>
              <a:buChar char="q"/>
            </a:pPr>
            <a:endParaRPr lang="en-US" sz="2000" dirty="0"/>
          </a:p>
          <a:p>
            <a:pPr algn="l" rtl="0">
              <a:buFont typeface="Wingdings" pitchFamily="2" charset="2"/>
              <a:buChar char="q"/>
            </a:pPr>
            <a:r>
              <a:rPr lang="en-US" sz="2000" dirty="0" smtClean="0"/>
              <a:t>The insufficient supply </a:t>
            </a:r>
            <a:r>
              <a:rPr lang="en-US" sz="2000" dirty="0"/>
              <a:t>of oxygen leads to changes in fetal pH- which then subsequently results in signs of distress in the fetus</a:t>
            </a:r>
            <a:r>
              <a:rPr lang="en-US" sz="2000" dirty="0" smtClean="0"/>
              <a:t>.</a:t>
            </a:r>
          </a:p>
          <a:p>
            <a:pPr algn="l" rtl="0">
              <a:buFont typeface="Wingdings" pitchFamily="2" charset="2"/>
              <a:buChar char="q"/>
            </a:pPr>
            <a:endParaRPr lang="en-US" sz="2000" dirty="0"/>
          </a:p>
          <a:p>
            <a:pPr algn="l" rtl="0">
              <a:buFont typeface="Wingdings" pitchFamily="2" charset="2"/>
              <a:buChar char="q"/>
            </a:pPr>
            <a:r>
              <a:rPr lang="en-US" sz="2000" dirty="0" smtClean="0"/>
              <a:t> </a:t>
            </a:r>
            <a:r>
              <a:rPr lang="en-US" sz="2000" dirty="0"/>
              <a:t>One such </a:t>
            </a:r>
            <a:r>
              <a:rPr lang="en-US" sz="2000" dirty="0" smtClean="0"/>
              <a:t>sign is </a:t>
            </a:r>
            <a:r>
              <a:rPr lang="en-US" sz="2000" dirty="0"/>
              <a:t>a change in fetal heart rate, caused by the impact of </a:t>
            </a:r>
            <a:r>
              <a:rPr lang="en-US" sz="2000" dirty="0" smtClean="0"/>
              <a:t>hypoxia and </a:t>
            </a:r>
            <a:r>
              <a:rPr lang="en-US" sz="2000" dirty="0"/>
              <a:t>acidosis on the control mechanisms</a:t>
            </a:r>
          </a:p>
          <a:p>
            <a:pPr marL="109728" indent="0" algn="l" rtl="0">
              <a:buNone/>
            </a:pPr>
            <a:r>
              <a:rPr lang="en-US" sz="2000" dirty="0" smtClean="0"/>
              <a:t> </a:t>
            </a:r>
            <a:endParaRPr lang="ar-IQ" sz="2000" dirty="0"/>
          </a:p>
        </p:txBody>
      </p:sp>
    </p:spTree>
    <p:extLst>
      <p:ext uri="{BB962C8B-B14F-4D97-AF65-F5344CB8AC3E}">
        <p14:creationId xmlns:p14="http://schemas.microsoft.com/office/powerpoint/2010/main" val="5267839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6" y="548680"/>
            <a:ext cx="5267424" cy="792088"/>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lstStyle/>
          <a:p>
            <a:r>
              <a:rPr lang="en-US" sz="2000" b="1" dirty="0">
                <a:solidFill>
                  <a:prstClr val="black"/>
                </a:solidFill>
                <a:latin typeface="Georgia"/>
              </a:rPr>
              <a:t>Late Decelerations</a:t>
            </a:r>
            <a:r>
              <a:rPr lang="en-US" sz="2000" b="1" dirty="0">
                <a:solidFill>
                  <a:srgbClr val="424456"/>
                </a:solidFill>
              </a:rPr>
              <a:t> </a:t>
            </a:r>
            <a:endParaRPr lang="ar-IQ" dirty="0"/>
          </a:p>
        </p:txBody>
      </p:sp>
      <p:sp>
        <p:nvSpPr>
          <p:cNvPr id="3" name="Content Placeholder 2"/>
          <p:cNvSpPr>
            <a:spLocks noGrp="1"/>
          </p:cNvSpPr>
          <p:nvPr>
            <p:ph sz="half" idx="1"/>
          </p:nvPr>
        </p:nvSpPr>
        <p:spPr>
          <a:xfrm>
            <a:off x="107504" y="1556792"/>
            <a:ext cx="8784976" cy="5218595"/>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109728" indent="0" algn="l" rtl="0">
              <a:buNone/>
            </a:pPr>
            <a:endParaRPr lang="en-US" dirty="0" smtClean="0"/>
          </a:p>
          <a:p>
            <a:pPr marL="109728" indent="0" algn="l" rtl="0">
              <a:buNone/>
            </a:pPr>
            <a:endParaRPr lang="en-US" dirty="0"/>
          </a:p>
          <a:p>
            <a:pPr marL="109728" indent="0" algn="l" rtl="0">
              <a:buNone/>
            </a:pPr>
            <a:endParaRPr lang="en-US" dirty="0" smtClean="0"/>
          </a:p>
          <a:p>
            <a:pPr marL="109728" indent="0" algn="l" rtl="0">
              <a:buNone/>
            </a:pPr>
            <a:endParaRPr lang="en-US"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4104456" cy="4824536"/>
          </a:xfrm>
          <a:prstGeom prst="rect">
            <a:avLst/>
          </a:prstGeom>
          <a:no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700808"/>
            <a:ext cx="4104456" cy="4824536"/>
          </a:xfrm>
          <a:prstGeom prst="rect">
            <a:avLst/>
          </a:prstGeom>
          <a:no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32396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6" y="548680"/>
            <a:ext cx="5267424" cy="79208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lstStyle/>
          <a:p>
            <a:r>
              <a:rPr lang="en-US" sz="2000" b="1" dirty="0">
                <a:solidFill>
                  <a:prstClr val="black"/>
                </a:solidFill>
                <a:latin typeface="Georgia"/>
              </a:rPr>
              <a:t>Late Decelerations</a:t>
            </a:r>
            <a:r>
              <a:rPr lang="en-US" sz="2000" b="1" dirty="0">
                <a:solidFill>
                  <a:srgbClr val="424456"/>
                </a:solidFill>
              </a:rPr>
              <a:t> </a:t>
            </a:r>
            <a:endParaRPr lang="ar-IQ" dirty="0"/>
          </a:p>
        </p:txBody>
      </p:sp>
      <p:sp>
        <p:nvSpPr>
          <p:cNvPr id="3" name="Content Placeholder 2"/>
          <p:cNvSpPr>
            <a:spLocks noGrp="1"/>
          </p:cNvSpPr>
          <p:nvPr>
            <p:ph sz="half" idx="1"/>
          </p:nvPr>
        </p:nvSpPr>
        <p:spPr>
          <a:xfrm>
            <a:off x="107504" y="1556792"/>
            <a:ext cx="8784976" cy="5218595"/>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109728" indent="0" algn="l" rtl="0">
              <a:buNone/>
            </a:pPr>
            <a:endParaRPr lang="en-US" dirty="0" smtClean="0"/>
          </a:p>
          <a:p>
            <a:pPr marL="109728" indent="0" algn="l" rtl="0">
              <a:buNone/>
            </a:pPr>
            <a:endParaRPr lang="en-US"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44824"/>
            <a:ext cx="8496944" cy="4824536"/>
          </a:xfrm>
          <a:prstGeom prst="rect">
            <a:avLst/>
          </a:prstGeom>
          <a:noFill/>
          <a:ln>
            <a:noFill/>
          </a:ln>
          <a:effectLst>
            <a:glow rad="139700">
              <a:schemeClr val="accent5">
                <a:satMod val="175000"/>
                <a:alpha val="40000"/>
              </a:schemeClr>
            </a:glow>
            <a:outerShdw dist="35921" dir="2700000" algn="ctr" rotWithShape="0">
              <a:schemeClr val="bg2"/>
            </a:outerShdw>
          </a:effectLst>
          <a:scene3d>
            <a:camera prst="orthographicFront">
              <a:rot lat="0" lon="0" rev="0"/>
            </a:camera>
            <a:lightRig rig="soft" dir="t">
              <a:rot lat="0" lon="0" rev="0"/>
            </a:lightRig>
          </a:scene3d>
          <a:sp3d contourW="44450" prstMaterial="matte">
            <a:bevelT w="63500" h="6350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06608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6" y="548680"/>
            <a:ext cx="5267424" cy="792088"/>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r>
              <a:rPr lang="en-US" sz="2400" dirty="0" smtClean="0"/>
              <a:t>Prolonged Deceleration </a:t>
            </a:r>
            <a:endParaRPr lang="ar-IQ" sz="2400" dirty="0"/>
          </a:p>
        </p:txBody>
      </p:sp>
      <p:sp>
        <p:nvSpPr>
          <p:cNvPr id="3" name="Content Placeholder 2"/>
          <p:cNvSpPr>
            <a:spLocks noGrp="1"/>
          </p:cNvSpPr>
          <p:nvPr>
            <p:ph sz="half" idx="1"/>
          </p:nvPr>
        </p:nvSpPr>
        <p:spPr>
          <a:xfrm>
            <a:off x="107504" y="1556792"/>
            <a:ext cx="8928992" cy="5218595"/>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algn="l" rtl="0">
              <a:buFont typeface="Wingdings" pitchFamily="2" charset="2"/>
              <a:buChar char="q"/>
            </a:pPr>
            <a:endParaRPr lang="en-US" dirty="0" smtClean="0"/>
          </a:p>
          <a:p>
            <a:pPr algn="l" rtl="0">
              <a:buFont typeface="Wingdings" pitchFamily="2" charset="2"/>
              <a:buChar char="q"/>
            </a:pPr>
            <a:endParaRPr lang="en-US" dirty="0"/>
          </a:p>
          <a:p>
            <a:pPr algn="l" rtl="0">
              <a:buFont typeface="Wingdings" pitchFamily="2" charset="2"/>
              <a:buChar char="q"/>
            </a:pPr>
            <a:r>
              <a:rPr lang="en-US" dirty="0" smtClean="0"/>
              <a:t>Prolonged </a:t>
            </a:r>
            <a:r>
              <a:rPr lang="en-US" dirty="0"/>
              <a:t>decelerations: Decelerations lasting more than 3 minutes. </a:t>
            </a:r>
            <a:endParaRPr lang="en-US" dirty="0" smtClean="0"/>
          </a:p>
          <a:p>
            <a:pPr algn="l" rtl="0">
              <a:buFont typeface="Courier New" pitchFamily="49" charset="0"/>
              <a:buChar char="o"/>
            </a:pPr>
            <a:endParaRPr lang="en-US" dirty="0" smtClean="0"/>
          </a:p>
          <a:p>
            <a:pPr algn="l" rtl="0">
              <a:buFont typeface="Courier New" pitchFamily="49" charset="0"/>
              <a:buChar char="o"/>
            </a:pPr>
            <a:r>
              <a:rPr lang="en-US" dirty="0" smtClean="0"/>
              <a:t>It indicate hypoxemia &amp;  </a:t>
            </a:r>
            <a:r>
              <a:rPr lang="en-US" dirty="0"/>
              <a:t>usually prompts urgent delivery of the fetus</a:t>
            </a:r>
            <a:endParaRPr lang="en-US" dirty="0" smtClean="0"/>
          </a:p>
          <a:p>
            <a:pPr algn="l" rtl="0">
              <a:buFont typeface="Courier New" pitchFamily="49" charset="0"/>
              <a:buChar char="o"/>
            </a:pPr>
            <a:endParaRPr lang="en-US" dirty="0" smtClean="0"/>
          </a:p>
          <a:p>
            <a:pPr algn="l" rtl="0">
              <a:buFont typeface="Courier New" pitchFamily="49" charset="0"/>
              <a:buChar char="o"/>
            </a:pPr>
            <a:r>
              <a:rPr lang="en-US" dirty="0" smtClean="0"/>
              <a:t> </a:t>
            </a:r>
            <a:r>
              <a:rPr lang="en-US" dirty="0"/>
              <a:t>Decelerations exceeding </a:t>
            </a:r>
            <a:r>
              <a:rPr lang="en-US" dirty="0" smtClean="0"/>
              <a:t>5 minutes</a:t>
            </a:r>
            <a:r>
              <a:rPr lang="en-US" dirty="0"/>
              <a:t>, with FHR maintained at less than 80 bpm and reduced variability within the </a:t>
            </a:r>
            <a:r>
              <a:rPr lang="en-US" dirty="0" smtClean="0"/>
              <a:t>deceleration, are </a:t>
            </a:r>
            <a:r>
              <a:rPr lang="en-US" dirty="0"/>
              <a:t>frequently associated with acute fetal hypoxia/acidosis and require urgent </a:t>
            </a:r>
            <a:r>
              <a:rPr lang="en-US" dirty="0" smtClean="0"/>
              <a:t>intervention.</a:t>
            </a:r>
          </a:p>
        </p:txBody>
      </p:sp>
    </p:spTree>
    <p:extLst>
      <p:ext uri="{BB962C8B-B14F-4D97-AF65-F5344CB8AC3E}">
        <p14:creationId xmlns:p14="http://schemas.microsoft.com/office/powerpoint/2010/main" val="32969921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6" y="548680"/>
            <a:ext cx="5267424" cy="79208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lstStyle/>
          <a:p>
            <a:r>
              <a:rPr lang="en-US" sz="2400" dirty="0">
                <a:solidFill>
                  <a:srgbClr val="424456"/>
                </a:solidFill>
              </a:rPr>
              <a:t>Prolonged Deceleration </a:t>
            </a:r>
            <a:endParaRPr lang="ar-IQ" dirty="0"/>
          </a:p>
        </p:txBody>
      </p:sp>
      <p:sp>
        <p:nvSpPr>
          <p:cNvPr id="3" name="Content Placeholder 2"/>
          <p:cNvSpPr>
            <a:spLocks noGrp="1"/>
          </p:cNvSpPr>
          <p:nvPr>
            <p:ph sz="half" idx="1"/>
          </p:nvPr>
        </p:nvSpPr>
        <p:spPr>
          <a:xfrm>
            <a:off x="107504" y="1556792"/>
            <a:ext cx="8784976" cy="5218595"/>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109728" indent="0" algn="l" rtl="0">
              <a:buNone/>
            </a:pPr>
            <a:endParaRPr lang="en-US" dirty="0" smtClean="0"/>
          </a:p>
          <a:p>
            <a:pPr marL="109728" indent="0" algn="l" rtl="0">
              <a:buNone/>
            </a:pPr>
            <a:endParaRPr lang="en-US"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00224"/>
            <a:ext cx="8280920" cy="4653111"/>
          </a:xfrm>
          <a:prstGeom prst="rect">
            <a:avLst/>
          </a:prstGeom>
          <a:noFill/>
          <a:ln>
            <a:noFill/>
          </a:ln>
          <a:effectLst>
            <a:glow rad="139700">
              <a:schemeClr val="accent5">
                <a:satMod val="175000"/>
                <a:alpha val="40000"/>
              </a:schemeClr>
            </a:glow>
            <a:outerShdw dist="35921" dir="2700000" algn="ctr" rotWithShape="0">
              <a:schemeClr val="bg2"/>
            </a:outerShdw>
          </a:effectLst>
          <a:scene3d>
            <a:camera prst="orthographicFront">
              <a:rot lat="0" lon="0" rev="0"/>
            </a:camera>
            <a:lightRig rig="soft" dir="t">
              <a:rot lat="0" lon="0" rev="0"/>
            </a:lightRig>
          </a:scene3d>
          <a:sp3d contourW="44450" prstMaterial="matte">
            <a:bevelT w="63500" h="6350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14459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r>
              <a:rPr lang="en-US" sz="2400" b="1" dirty="0" smtClean="0"/>
              <a:t>Over all assessment </a:t>
            </a:r>
            <a:endParaRPr lang="ar-IQ" sz="2400" b="1" dirty="0"/>
          </a:p>
        </p:txBody>
      </p:sp>
      <p:sp>
        <p:nvSpPr>
          <p:cNvPr id="3" name="Content Placeholder 2"/>
          <p:cNvSpPr>
            <a:spLocks noGrp="1"/>
          </p:cNvSpPr>
          <p:nvPr>
            <p:ph idx="1"/>
          </p:nvPr>
        </p:nvSpPr>
        <p:spPr>
          <a:xfrm>
            <a:off x="107504" y="1556792"/>
            <a:ext cx="8856984" cy="5184576"/>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algn="l" rtl="0">
              <a:buFont typeface="Wingdings" pitchFamily="2" charset="2"/>
              <a:buChar char="q"/>
            </a:pPr>
            <a:endParaRPr lang="en-US" sz="1800" dirty="0" smtClean="0"/>
          </a:p>
          <a:p>
            <a:pPr algn="l" rtl="0">
              <a:buFont typeface="Wingdings" pitchFamily="2" charset="2"/>
              <a:buChar char="q"/>
            </a:pPr>
            <a:r>
              <a:rPr lang="en-US" sz="1800" dirty="0" smtClean="0"/>
              <a:t>Once </a:t>
            </a:r>
            <a:r>
              <a:rPr lang="en-US" sz="1800" dirty="0"/>
              <a:t>you have assessed all aspects of the CTG you need to determine your overall impression.</a:t>
            </a:r>
          </a:p>
          <a:p>
            <a:pPr algn="l" rtl="0">
              <a:buFont typeface="Wingdings" pitchFamily="2" charset="2"/>
              <a:buChar char="q"/>
            </a:pPr>
            <a:endParaRPr lang="en-US" sz="1800" dirty="0"/>
          </a:p>
          <a:p>
            <a:pPr algn="l" rtl="0">
              <a:buFont typeface="Wingdings" pitchFamily="2" charset="2"/>
              <a:buChar char="q"/>
            </a:pPr>
            <a:r>
              <a:rPr lang="en-US" sz="1800" dirty="0"/>
              <a:t>The overall impression can be described as either reassuring, suspicious or abnormal</a:t>
            </a:r>
            <a:endParaRPr lang="ar-IQ" sz="1800" dirty="0"/>
          </a:p>
        </p:txBody>
      </p:sp>
      <p:sp>
        <p:nvSpPr>
          <p:cNvPr id="5" name="Rounded Rectangle 4"/>
          <p:cNvSpPr/>
          <p:nvPr/>
        </p:nvSpPr>
        <p:spPr>
          <a:xfrm>
            <a:off x="4355976" y="692696"/>
            <a:ext cx="2520280" cy="914400"/>
          </a:xfrm>
          <a:prstGeom prst="roundRect">
            <a:avLst/>
          </a:prstGeom>
          <a:solidFill>
            <a:schemeClr val="accent2">
              <a:lumMod val="20000"/>
              <a:lumOff val="80000"/>
            </a:schemeClr>
          </a:solidFill>
          <a:ln>
            <a:solidFill>
              <a:srgbClr val="FF0000"/>
            </a:solidFill>
          </a:ln>
          <a:effectLst>
            <a:glow rad="139700">
              <a:schemeClr val="accent5">
                <a:satMod val="175000"/>
                <a:alpha val="40000"/>
              </a:schemeClr>
            </a:glow>
            <a:outerShdw blurRad="107950" dist="12700" dir="5400000" algn="ctr">
              <a:srgbClr val="000000"/>
            </a:outerShdw>
            <a:softEdge rad="3175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2"/>
                </a:solidFill>
              </a:rPr>
              <a:t>DR C </a:t>
            </a:r>
            <a:r>
              <a:rPr lang="en-US" b="1" dirty="0" smtClean="0">
                <a:solidFill>
                  <a:schemeClr val="tx2"/>
                </a:solidFill>
              </a:rPr>
              <a:t>BRAVAD</a:t>
            </a:r>
            <a:r>
              <a:rPr lang="en-US" b="1" u="sng" dirty="0" smtClean="0">
                <a:solidFill>
                  <a:schemeClr val="tx2"/>
                </a:solidFill>
              </a:rPr>
              <a:t>O</a:t>
            </a:r>
            <a:endParaRPr lang="en-US" b="1" u="sng" dirty="0">
              <a:solidFill>
                <a:schemeClr val="tx2"/>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573016"/>
            <a:ext cx="5400599" cy="2880320"/>
          </a:xfrm>
          <a:prstGeom prst="rect">
            <a:avLst/>
          </a:prstGeom>
          <a:noFill/>
          <a:ln w="28575">
            <a:solidFill>
              <a:srgbClr val="FF0000"/>
            </a:solidFill>
            <a:miter lim="800000"/>
            <a:headEnd/>
            <a:tailEnd/>
          </a:ln>
          <a:effectLst>
            <a:glow rad="228600">
              <a:schemeClr val="accent5">
                <a:satMod val="175000"/>
                <a:alpha val="40000"/>
              </a:schemeClr>
            </a:glow>
            <a:outerShdw dist="35921" dir="2700000" algn="ctr" rotWithShape="0">
              <a:schemeClr val="bg2"/>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781161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dirty="0"/>
              <a:t>Classification of CTGs</a:t>
            </a:r>
            <a:endParaRPr lang="ar-IQ" sz="2400" b="1" dirty="0"/>
          </a:p>
        </p:txBody>
      </p:sp>
      <p:sp>
        <p:nvSpPr>
          <p:cNvPr id="3" name="Content Placeholder 2"/>
          <p:cNvSpPr>
            <a:spLocks noGrp="1"/>
          </p:cNvSpPr>
          <p:nvPr>
            <p:ph idx="1"/>
          </p:nvPr>
        </p:nvSpPr>
        <p:spPr>
          <a:xfrm>
            <a:off x="107504" y="1556792"/>
            <a:ext cx="8856984" cy="518457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109728" indent="0" algn="l" rtl="0">
              <a:buNone/>
            </a:pPr>
            <a:endParaRPr lang="en-US" sz="2000" dirty="0"/>
          </a:p>
          <a:p>
            <a:pPr marL="109728" indent="0" algn="l" rtl="0">
              <a:buNone/>
            </a:pPr>
            <a:r>
              <a:rPr lang="en-US" sz="2000" dirty="0" smtClean="0"/>
              <a:t>1. </a:t>
            </a:r>
            <a:r>
              <a:rPr lang="en-US" sz="2000" u="sng" dirty="0" smtClean="0"/>
              <a:t>Normal </a:t>
            </a:r>
            <a:r>
              <a:rPr lang="en-US" sz="2000" u="sng" dirty="0"/>
              <a:t>antenatal CTG trace (</a:t>
            </a:r>
            <a:r>
              <a:rPr lang="en-US" sz="2000" u="sng" dirty="0" smtClean="0"/>
              <a:t>reassuring) </a:t>
            </a:r>
            <a:r>
              <a:rPr lang="en-US" sz="2000" dirty="0" smtClean="0"/>
              <a:t>:  </a:t>
            </a:r>
            <a:r>
              <a:rPr lang="en-US" sz="2000" dirty="0"/>
              <a:t>All features are </a:t>
            </a:r>
            <a:endParaRPr lang="en-US" sz="2000" dirty="0" smtClean="0"/>
          </a:p>
          <a:p>
            <a:pPr algn="l" rtl="0">
              <a:buFont typeface="Courier New" pitchFamily="49" charset="0"/>
              <a:buChar char="o"/>
            </a:pPr>
            <a:r>
              <a:rPr lang="en-US" sz="2000" dirty="0" smtClean="0"/>
              <a:t>Baseline </a:t>
            </a:r>
            <a:r>
              <a:rPr lang="en-US" sz="2000" dirty="0"/>
              <a:t>fetal heart rate (FHR) is between 110-160 </a:t>
            </a:r>
            <a:r>
              <a:rPr lang="en-US" sz="2000" dirty="0" smtClean="0"/>
              <a:t>bpm</a:t>
            </a:r>
          </a:p>
          <a:p>
            <a:pPr algn="l" rtl="0">
              <a:buFont typeface="Courier New" pitchFamily="49" charset="0"/>
              <a:buChar char="o"/>
            </a:pPr>
            <a:r>
              <a:rPr lang="en-US" sz="2000" dirty="0" smtClean="0"/>
              <a:t>Variability </a:t>
            </a:r>
            <a:r>
              <a:rPr lang="en-US" sz="2000" dirty="0"/>
              <a:t>of FHR is between 5-25 </a:t>
            </a:r>
            <a:r>
              <a:rPr lang="en-US" sz="2000" dirty="0" smtClean="0"/>
              <a:t>bpm</a:t>
            </a:r>
          </a:p>
          <a:p>
            <a:pPr algn="l" rtl="0">
              <a:buFont typeface="Courier New" pitchFamily="49" charset="0"/>
              <a:buChar char="o"/>
            </a:pPr>
            <a:r>
              <a:rPr lang="en-US" sz="2000" dirty="0" smtClean="0"/>
              <a:t>Decelerations </a:t>
            </a:r>
            <a:r>
              <a:rPr lang="en-US" sz="2000" dirty="0"/>
              <a:t>are absent or </a:t>
            </a:r>
            <a:r>
              <a:rPr lang="en-US" sz="2000" dirty="0" smtClean="0"/>
              <a:t>early</a:t>
            </a:r>
          </a:p>
          <a:p>
            <a:pPr algn="l" rtl="0">
              <a:buFont typeface="Courier New" pitchFamily="49" charset="0"/>
              <a:buChar char="o"/>
            </a:pPr>
            <a:r>
              <a:rPr lang="en-US" sz="2000" dirty="0" smtClean="0"/>
              <a:t>Accelerations </a:t>
            </a:r>
            <a:r>
              <a:rPr lang="en-US" sz="2000" dirty="0"/>
              <a:t>x2 within 20 </a:t>
            </a:r>
            <a:r>
              <a:rPr lang="en-US" sz="2000" dirty="0" smtClean="0"/>
              <a:t>minutes</a:t>
            </a:r>
          </a:p>
          <a:p>
            <a:pPr algn="l" rtl="0">
              <a:buFont typeface="Courier New" pitchFamily="49" charset="0"/>
              <a:buChar char="o"/>
            </a:pPr>
            <a:endParaRPr lang="en-US" sz="2000" dirty="0"/>
          </a:p>
          <a:p>
            <a:pPr marL="109728" indent="0" algn="l" rtl="0">
              <a:buNone/>
            </a:pPr>
            <a:r>
              <a:rPr lang="en-US" sz="2000" dirty="0" smtClean="0"/>
              <a:t>2</a:t>
            </a:r>
            <a:r>
              <a:rPr lang="en-US" sz="2000" dirty="0"/>
              <a:t>. </a:t>
            </a:r>
            <a:r>
              <a:rPr lang="en-US" sz="2000" u="sng" dirty="0" smtClean="0"/>
              <a:t>Suspicious (non-reassuring ) </a:t>
            </a:r>
            <a:r>
              <a:rPr lang="en-US" sz="2000" dirty="0" smtClean="0"/>
              <a:t>:  1 </a:t>
            </a:r>
            <a:r>
              <a:rPr lang="en-US" sz="2000" dirty="0"/>
              <a:t>non-reassuring </a:t>
            </a:r>
            <a:r>
              <a:rPr lang="en-US" sz="2000" dirty="0" smtClean="0"/>
              <a:t>feature &amp; 2 </a:t>
            </a:r>
            <a:r>
              <a:rPr lang="en-US" sz="2000" dirty="0"/>
              <a:t>reassuring </a:t>
            </a:r>
            <a:r>
              <a:rPr lang="en-US" sz="2000" dirty="0" smtClean="0"/>
              <a:t>features</a:t>
            </a:r>
          </a:p>
          <a:p>
            <a:pPr marL="109728" indent="0" algn="l" rtl="0">
              <a:buNone/>
            </a:pPr>
            <a:endParaRPr lang="en-US" sz="2000" dirty="0"/>
          </a:p>
          <a:p>
            <a:pPr marL="109728" indent="0" algn="l" rtl="0">
              <a:buNone/>
            </a:pPr>
            <a:r>
              <a:rPr lang="en-US" sz="2000" u="sng" dirty="0"/>
              <a:t>3. </a:t>
            </a:r>
            <a:r>
              <a:rPr lang="en-US" sz="2000" u="sng" dirty="0" smtClean="0"/>
              <a:t>Abnormal (Pathological):  </a:t>
            </a:r>
            <a:r>
              <a:rPr lang="en-US" sz="2000" dirty="0" smtClean="0"/>
              <a:t>1 </a:t>
            </a:r>
            <a:r>
              <a:rPr lang="en-US" sz="2000" dirty="0"/>
              <a:t>abnormal </a:t>
            </a:r>
            <a:r>
              <a:rPr lang="en-US" sz="2000" dirty="0" smtClean="0"/>
              <a:t>feature OR  2 </a:t>
            </a:r>
            <a:r>
              <a:rPr lang="en-US" sz="2000" dirty="0"/>
              <a:t>non-reassuring features </a:t>
            </a:r>
          </a:p>
          <a:p>
            <a:pPr algn="l" rtl="0">
              <a:buFont typeface="Wingdings" pitchFamily="2" charset="2"/>
              <a:buChar char="Ø"/>
            </a:pPr>
            <a:r>
              <a:rPr lang="en-US" sz="2000" dirty="0" smtClean="0"/>
              <a:t>Need </a:t>
            </a:r>
            <a:r>
              <a:rPr lang="en-US" sz="2000" dirty="0"/>
              <a:t>for urgent intervention: Acute bradycardia, or a single prolonged deceleration for 3 minutes or more </a:t>
            </a:r>
            <a:endParaRPr lang="ar-IQ" sz="2000" dirty="0"/>
          </a:p>
        </p:txBody>
      </p:sp>
      <p:sp>
        <p:nvSpPr>
          <p:cNvPr id="4" name="Rounded Rectangle 3"/>
          <p:cNvSpPr/>
          <p:nvPr/>
        </p:nvSpPr>
        <p:spPr>
          <a:xfrm>
            <a:off x="4355976" y="764704"/>
            <a:ext cx="2520280" cy="914400"/>
          </a:xfrm>
          <a:prstGeom prst="roundRect">
            <a:avLst/>
          </a:prstGeom>
          <a:solidFill>
            <a:schemeClr val="accent2">
              <a:lumMod val="20000"/>
              <a:lumOff val="80000"/>
            </a:schemeClr>
          </a:solidFill>
          <a:ln>
            <a:solidFill>
              <a:srgbClr val="FF0000"/>
            </a:solidFill>
          </a:ln>
          <a:effectLst>
            <a:glow rad="139700">
              <a:schemeClr val="accent5">
                <a:satMod val="175000"/>
                <a:alpha val="40000"/>
              </a:schemeClr>
            </a:glow>
            <a:outerShdw blurRad="107950" dist="12700" dir="5400000" algn="ctr">
              <a:srgbClr val="000000"/>
            </a:outerShdw>
            <a:softEdge rad="3175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2"/>
                </a:solidFill>
              </a:rPr>
              <a:t>DR C </a:t>
            </a:r>
            <a:r>
              <a:rPr lang="en-US" b="1" dirty="0" smtClean="0">
                <a:solidFill>
                  <a:schemeClr val="tx2"/>
                </a:solidFill>
              </a:rPr>
              <a:t>BRAVAD</a:t>
            </a:r>
            <a:r>
              <a:rPr lang="en-US" b="1" u="sng" dirty="0" smtClean="0">
                <a:solidFill>
                  <a:schemeClr val="tx2"/>
                </a:solidFill>
              </a:rPr>
              <a:t>O</a:t>
            </a:r>
            <a:endParaRPr lang="en-US" b="1" u="sng" dirty="0">
              <a:solidFill>
                <a:schemeClr val="tx2"/>
              </a:solidFill>
            </a:endParaRPr>
          </a:p>
        </p:txBody>
      </p:sp>
    </p:spTree>
    <p:extLst>
      <p:ext uri="{BB962C8B-B14F-4D97-AF65-F5344CB8AC3E}">
        <p14:creationId xmlns:p14="http://schemas.microsoft.com/office/powerpoint/2010/main" val="2612112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r>
              <a:rPr lang="en-US" sz="2400" b="1" dirty="0"/>
              <a:t>Classification of CTGs</a:t>
            </a:r>
            <a:endParaRPr lang="ar-IQ" sz="2400" b="1" dirty="0"/>
          </a:p>
        </p:txBody>
      </p:sp>
      <p:sp>
        <p:nvSpPr>
          <p:cNvPr id="3" name="Content Placeholder 2"/>
          <p:cNvSpPr>
            <a:spLocks noGrp="1"/>
          </p:cNvSpPr>
          <p:nvPr>
            <p:ph idx="1"/>
          </p:nvPr>
        </p:nvSpPr>
        <p:spPr>
          <a:xfrm>
            <a:off x="107504" y="1556792"/>
            <a:ext cx="8856984" cy="518457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109728" indent="0" algn="l" rtl="0">
              <a:buNone/>
            </a:pPr>
            <a:endParaRPr lang="en-US" sz="1800" dirty="0"/>
          </a:p>
          <a:p>
            <a:pPr marL="109728" indent="0" algn="l" rtl="0">
              <a:buNone/>
            </a:pPr>
            <a:endParaRPr lang="ar-IQ"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8496944" cy="4896544"/>
          </a:xfrm>
          <a:prstGeom prst="rect">
            <a:avLst/>
          </a:prstGeom>
          <a:noFill/>
          <a:ln>
            <a:noFill/>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4139952" y="692696"/>
            <a:ext cx="2520280" cy="914400"/>
          </a:xfrm>
          <a:prstGeom prst="roundRect">
            <a:avLst/>
          </a:prstGeom>
          <a:solidFill>
            <a:schemeClr val="accent2">
              <a:lumMod val="20000"/>
              <a:lumOff val="80000"/>
            </a:schemeClr>
          </a:solidFill>
          <a:ln>
            <a:solidFill>
              <a:srgbClr val="FF0000"/>
            </a:solidFill>
          </a:ln>
          <a:effectLst>
            <a:glow rad="139700">
              <a:schemeClr val="accent5">
                <a:satMod val="175000"/>
                <a:alpha val="40000"/>
              </a:schemeClr>
            </a:glow>
            <a:outerShdw blurRad="107950" dist="12700" dir="5400000" algn="ctr">
              <a:srgbClr val="000000"/>
            </a:outerShdw>
            <a:softEdge rad="3175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2"/>
                </a:solidFill>
              </a:rPr>
              <a:t>NICE - GUIDELINE</a:t>
            </a:r>
            <a:endParaRPr lang="en-US" b="1" u="sng" dirty="0">
              <a:solidFill>
                <a:schemeClr val="tx2"/>
              </a:solidFill>
            </a:endParaRPr>
          </a:p>
        </p:txBody>
      </p:sp>
    </p:spTree>
    <p:extLst>
      <p:ext uri="{BB962C8B-B14F-4D97-AF65-F5344CB8AC3E}">
        <p14:creationId xmlns:p14="http://schemas.microsoft.com/office/powerpoint/2010/main" val="26746577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r>
              <a:rPr lang="en-US" sz="2400" b="1" dirty="0"/>
              <a:t>Classification of CTGs</a:t>
            </a:r>
            <a:endParaRPr lang="ar-IQ" sz="2400" b="1" dirty="0"/>
          </a:p>
        </p:txBody>
      </p:sp>
      <p:sp>
        <p:nvSpPr>
          <p:cNvPr id="3" name="Content Placeholder 2"/>
          <p:cNvSpPr>
            <a:spLocks noGrp="1"/>
          </p:cNvSpPr>
          <p:nvPr>
            <p:ph idx="1"/>
          </p:nvPr>
        </p:nvSpPr>
        <p:spPr>
          <a:xfrm>
            <a:off x="107504" y="1556792"/>
            <a:ext cx="8856984" cy="518457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109728" indent="0" algn="l" rtl="0">
              <a:buNone/>
            </a:pPr>
            <a:endParaRPr lang="en-US" sz="1800" dirty="0"/>
          </a:p>
          <a:p>
            <a:pPr marL="109728" indent="0" algn="l" rtl="0">
              <a:buNone/>
            </a:pPr>
            <a:endParaRPr lang="ar-IQ" sz="18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8424936"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4139952" y="692696"/>
            <a:ext cx="2520280" cy="914400"/>
          </a:xfrm>
          <a:prstGeom prst="roundRect">
            <a:avLst/>
          </a:prstGeom>
          <a:solidFill>
            <a:schemeClr val="accent2">
              <a:lumMod val="20000"/>
              <a:lumOff val="80000"/>
            </a:schemeClr>
          </a:solidFill>
          <a:ln>
            <a:solidFill>
              <a:srgbClr val="FF0000"/>
            </a:solidFill>
          </a:ln>
          <a:effectLst>
            <a:glow rad="139700">
              <a:schemeClr val="accent5">
                <a:satMod val="175000"/>
                <a:alpha val="40000"/>
              </a:schemeClr>
            </a:glow>
            <a:outerShdw blurRad="107950" dist="12700" dir="5400000" algn="ctr">
              <a:srgbClr val="000000"/>
            </a:outerShdw>
            <a:softEdge rad="3175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2"/>
                </a:solidFill>
              </a:rPr>
              <a:t>FIGO    GUIDELINE </a:t>
            </a:r>
            <a:endParaRPr lang="en-US" b="1" u="sng" dirty="0">
              <a:solidFill>
                <a:schemeClr val="tx2"/>
              </a:solidFill>
            </a:endParaRPr>
          </a:p>
        </p:txBody>
      </p:sp>
    </p:spTree>
    <p:extLst>
      <p:ext uri="{BB962C8B-B14F-4D97-AF65-F5344CB8AC3E}">
        <p14:creationId xmlns:p14="http://schemas.microsoft.com/office/powerpoint/2010/main" val="1088201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r>
              <a:rPr lang="en-US" sz="2400" b="1" dirty="0" smtClean="0"/>
              <a:t>Over all assessment </a:t>
            </a:r>
            <a:endParaRPr lang="ar-IQ" sz="2400" b="1" dirty="0"/>
          </a:p>
        </p:txBody>
      </p:sp>
      <p:sp>
        <p:nvSpPr>
          <p:cNvPr id="3" name="Content Placeholder 2"/>
          <p:cNvSpPr>
            <a:spLocks noGrp="1"/>
          </p:cNvSpPr>
          <p:nvPr>
            <p:ph idx="1"/>
          </p:nvPr>
        </p:nvSpPr>
        <p:spPr>
          <a:xfrm>
            <a:off x="107504" y="1556792"/>
            <a:ext cx="8856984" cy="5184576"/>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109728" indent="0" algn="l" rtl="0">
              <a:buNone/>
            </a:pPr>
            <a:endParaRPr lang="en-US" sz="1800" dirty="0"/>
          </a:p>
          <a:p>
            <a:pPr marL="109728" indent="0" algn="l" rtl="0">
              <a:buNone/>
            </a:pPr>
            <a:endParaRPr lang="ar-IQ"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8568952" cy="4896544"/>
          </a:xfrm>
          <a:prstGeom prst="rect">
            <a:avLst/>
          </a:prstGeom>
          <a:noFill/>
          <a:ln>
            <a:noFill/>
          </a:ln>
          <a:effectLst>
            <a:glow rad="101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4139952" y="692696"/>
            <a:ext cx="2520280" cy="914400"/>
          </a:xfrm>
          <a:prstGeom prst="roundRect">
            <a:avLst/>
          </a:prstGeom>
          <a:solidFill>
            <a:schemeClr val="accent2">
              <a:lumMod val="20000"/>
              <a:lumOff val="80000"/>
            </a:schemeClr>
          </a:solidFill>
          <a:ln>
            <a:solidFill>
              <a:srgbClr val="FF0000"/>
            </a:solidFill>
          </a:ln>
          <a:effectLst>
            <a:glow rad="139700">
              <a:schemeClr val="accent5">
                <a:satMod val="175000"/>
                <a:alpha val="40000"/>
              </a:schemeClr>
            </a:glow>
            <a:outerShdw blurRad="107950" dist="12700" dir="5400000" algn="ctr">
              <a:srgbClr val="000000"/>
            </a:outerShdw>
            <a:softEdge rad="3175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2"/>
                </a:solidFill>
              </a:rPr>
              <a:t>DR C </a:t>
            </a:r>
            <a:r>
              <a:rPr lang="en-US" b="1" dirty="0" smtClean="0">
                <a:solidFill>
                  <a:schemeClr val="tx2"/>
                </a:solidFill>
              </a:rPr>
              <a:t>BRAVAD</a:t>
            </a:r>
            <a:r>
              <a:rPr lang="en-US" b="1" u="sng" dirty="0" smtClean="0">
                <a:solidFill>
                  <a:schemeClr val="tx2"/>
                </a:solidFill>
              </a:rPr>
              <a:t>O</a:t>
            </a:r>
            <a:endParaRPr lang="en-US" b="1" u="sng" dirty="0">
              <a:solidFill>
                <a:schemeClr val="tx2"/>
              </a:solidFill>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773285"/>
            <a:ext cx="1800200" cy="914400"/>
          </a:xfrm>
          <a:prstGeom prst="rect">
            <a:avLst/>
          </a:prstGeom>
          <a:noFill/>
          <a:ln w="38100">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1679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r>
              <a:rPr lang="en-US" sz="2400" b="1" dirty="0" smtClean="0"/>
              <a:t>Over all assessment </a:t>
            </a:r>
            <a:endParaRPr lang="ar-IQ" sz="2400" b="1" dirty="0"/>
          </a:p>
        </p:txBody>
      </p:sp>
      <p:sp>
        <p:nvSpPr>
          <p:cNvPr id="3" name="Content Placeholder 2"/>
          <p:cNvSpPr>
            <a:spLocks noGrp="1"/>
          </p:cNvSpPr>
          <p:nvPr>
            <p:ph idx="1"/>
          </p:nvPr>
        </p:nvSpPr>
        <p:spPr>
          <a:xfrm>
            <a:off x="107504" y="1628800"/>
            <a:ext cx="8856984" cy="5040559"/>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109728" indent="0" algn="l" rtl="0">
              <a:buNone/>
            </a:pPr>
            <a:endParaRPr lang="en-US" sz="1800" dirty="0"/>
          </a:p>
          <a:p>
            <a:pPr marL="109728" indent="0" algn="l" rtl="0">
              <a:buNone/>
            </a:pPr>
            <a:endParaRPr lang="ar-IQ" sz="1800" dirty="0"/>
          </a:p>
        </p:txBody>
      </p:sp>
      <p:sp>
        <p:nvSpPr>
          <p:cNvPr id="5" name="Rounded Rectangle 4"/>
          <p:cNvSpPr/>
          <p:nvPr/>
        </p:nvSpPr>
        <p:spPr>
          <a:xfrm>
            <a:off x="4139952" y="786408"/>
            <a:ext cx="2520280" cy="914400"/>
          </a:xfrm>
          <a:prstGeom prst="roundRect">
            <a:avLst/>
          </a:prstGeom>
          <a:solidFill>
            <a:schemeClr val="accent2">
              <a:lumMod val="20000"/>
              <a:lumOff val="80000"/>
            </a:schemeClr>
          </a:solidFill>
          <a:ln>
            <a:solidFill>
              <a:srgbClr val="FF0000"/>
            </a:solidFill>
          </a:ln>
          <a:effectLst>
            <a:glow rad="139700">
              <a:schemeClr val="accent5">
                <a:satMod val="175000"/>
                <a:alpha val="40000"/>
              </a:schemeClr>
            </a:glow>
            <a:outerShdw blurRad="107950" dist="12700" dir="5400000" algn="ctr">
              <a:srgbClr val="000000"/>
            </a:outerShdw>
            <a:softEdge rad="3175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2"/>
                </a:solidFill>
              </a:rPr>
              <a:t>DR C </a:t>
            </a:r>
            <a:r>
              <a:rPr lang="en-US" b="1" dirty="0" smtClean="0">
                <a:solidFill>
                  <a:schemeClr val="tx2"/>
                </a:solidFill>
              </a:rPr>
              <a:t>BRAVAD</a:t>
            </a:r>
            <a:r>
              <a:rPr lang="en-US" b="1" u="sng" dirty="0" smtClean="0">
                <a:solidFill>
                  <a:schemeClr val="tx2"/>
                </a:solidFill>
              </a:rPr>
              <a:t>O</a:t>
            </a:r>
            <a:endParaRPr lang="en-US" b="1" u="sng" dirty="0">
              <a:solidFill>
                <a:schemeClr val="tx2"/>
              </a:solidFill>
            </a:endParaRP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88840"/>
            <a:ext cx="8280919"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773285"/>
            <a:ext cx="1800200" cy="914400"/>
          </a:xfrm>
          <a:prstGeom prst="rect">
            <a:avLst/>
          </a:prstGeom>
          <a:noFill/>
          <a:ln w="38100">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756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rtl="0"/>
            <a:r>
              <a:rPr lang="en-US" sz="1800" b="1" dirty="0"/>
              <a:t>Relationship of fetal hypoxia </a:t>
            </a:r>
            <a:r>
              <a:rPr lang="en-US" sz="1800" b="1" dirty="0" smtClean="0"/>
              <a:t>&amp; acidosis </a:t>
            </a:r>
            <a:r>
              <a:rPr lang="en-US" sz="1800" b="1" dirty="0"/>
              <a:t>to </a:t>
            </a:r>
            <a:r>
              <a:rPr lang="en-US" sz="1800" b="1" dirty="0" smtClean="0"/>
              <a:t>FHR</a:t>
            </a:r>
            <a:endParaRPr lang="ar-IQ" sz="1800" b="1" dirty="0"/>
          </a:p>
        </p:txBody>
      </p:sp>
      <p:sp>
        <p:nvSpPr>
          <p:cNvPr id="3" name="Content Placeholder 2"/>
          <p:cNvSpPr>
            <a:spLocks noGrp="1"/>
          </p:cNvSpPr>
          <p:nvPr>
            <p:ph idx="1"/>
          </p:nvPr>
        </p:nvSpPr>
        <p:spPr>
          <a:xfrm>
            <a:off x="107504" y="1556792"/>
            <a:ext cx="8856984" cy="5184576"/>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lnSpcReduction="10000"/>
          </a:bodyPr>
          <a:lstStyle/>
          <a:p>
            <a:pPr algn="l" rtl="0">
              <a:buFont typeface="Wingdings" pitchFamily="2" charset="2"/>
              <a:buChar char="q"/>
            </a:pPr>
            <a:endParaRPr lang="en-US" sz="2000" dirty="0" smtClean="0"/>
          </a:p>
          <a:p>
            <a:pPr algn="l" rtl="0">
              <a:buFont typeface="Wingdings" pitchFamily="2" charset="2"/>
              <a:buChar char="q"/>
            </a:pPr>
            <a:r>
              <a:rPr lang="en-US" sz="2000" dirty="0"/>
              <a:t> Correct functioning of the fetomaternal circulation, uteroplacental exchange, and fetal factors have implications for </a:t>
            </a:r>
            <a:r>
              <a:rPr lang="en-US" sz="2000" dirty="0" smtClean="0"/>
              <a:t>fetal oxygenation</a:t>
            </a:r>
            <a:r>
              <a:rPr lang="en-US" sz="2000" dirty="0"/>
              <a:t>. Any inadequacy of these factors may cause </a:t>
            </a:r>
            <a:r>
              <a:rPr lang="en-US" sz="2000" dirty="0" smtClean="0"/>
              <a:t>fetal compromise</a:t>
            </a:r>
            <a:r>
              <a:rPr lang="en-US" sz="2000" dirty="0"/>
              <a:t>, which will be exaggerated in labour, where </a:t>
            </a:r>
            <a:r>
              <a:rPr lang="en-US" sz="2000" dirty="0" smtClean="0"/>
              <a:t>with every </a:t>
            </a:r>
            <a:r>
              <a:rPr lang="en-US" sz="2000" dirty="0"/>
              <a:t>uterine contraction a period of reduced </a:t>
            </a:r>
            <a:r>
              <a:rPr lang="en-US" sz="2000" dirty="0" smtClean="0"/>
              <a:t>uteroplacental perfusion </a:t>
            </a:r>
            <a:r>
              <a:rPr lang="en-US" sz="2000" dirty="0"/>
              <a:t>ensues.</a:t>
            </a:r>
          </a:p>
          <a:p>
            <a:pPr algn="l" rtl="0">
              <a:buFont typeface="Wingdings" pitchFamily="2" charset="2"/>
              <a:buChar char="q"/>
            </a:pPr>
            <a:endParaRPr lang="en-US" sz="2000" dirty="0" smtClean="0"/>
          </a:p>
          <a:p>
            <a:pPr algn="l" rtl="0">
              <a:buFont typeface="Wingdings" pitchFamily="2" charset="2"/>
              <a:buChar char="q"/>
            </a:pPr>
            <a:r>
              <a:rPr lang="en-US" sz="2000" dirty="0" smtClean="0"/>
              <a:t>The </a:t>
            </a:r>
            <a:r>
              <a:rPr lang="en-US" sz="2000" dirty="0"/>
              <a:t>fetus is conditioned to thrive in a mildly hypoxic and </a:t>
            </a:r>
            <a:r>
              <a:rPr lang="en-US" sz="2000" dirty="0" smtClean="0"/>
              <a:t>acidic environment</a:t>
            </a:r>
            <a:r>
              <a:rPr lang="en-US" sz="2000" dirty="0"/>
              <a:t>. Oxygen exchange between the mother and </a:t>
            </a:r>
            <a:r>
              <a:rPr lang="en-US" sz="2000" dirty="0" smtClean="0"/>
              <a:t>the fetus </a:t>
            </a:r>
            <a:r>
              <a:rPr lang="en-US" sz="2000" dirty="0"/>
              <a:t>is facilitated by this relative gradient. </a:t>
            </a:r>
            <a:endParaRPr lang="en-US" sz="2000" dirty="0" smtClean="0"/>
          </a:p>
          <a:p>
            <a:pPr algn="l" rtl="0">
              <a:buFont typeface="Wingdings" pitchFamily="2" charset="2"/>
              <a:buChar char="q"/>
            </a:pPr>
            <a:endParaRPr lang="en-US" sz="2000" dirty="0"/>
          </a:p>
          <a:p>
            <a:pPr algn="l" rtl="0">
              <a:buFont typeface="Wingdings" pitchFamily="2" charset="2"/>
              <a:buChar char="q"/>
            </a:pPr>
            <a:r>
              <a:rPr lang="en-US" sz="2000" dirty="0" smtClean="0"/>
              <a:t>The insufficient supply </a:t>
            </a:r>
            <a:r>
              <a:rPr lang="en-US" sz="2000" dirty="0"/>
              <a:t>of oxygen leads to changes in fetal pH- which then subsequently results in signs of distress in the fetus</a:t>
            </a:r>
            <a:r>
              <a:rPr lang="en-US" sz="2000" dirty="0" smtClean="0"/>
              <a:t>.</a:t>
            </a:r>
          </a:p>
          <a:p>
            <a:pPr algn="l" rtl="0">
              <a:buFont typeface="Wingdings" pitchFamily="2" charset="2"/>
              <a:buChar char="q"/>
            </a:pPr>
            <a:endParaRPr lang="en-US" sz="2000" dirty="0"/>
          </a:p>
          <a:p>
            <a:pPr algn="l" rtl="0">
              <a:buFont typeface="Wingdings" pitchFamily="2" charset="2"/>
              <a:buChar char="q"/>
            </a:pPr>
            <a:r>
              <a:rPr lang="en-US" sz="2000" dirty="0" smtClean="0"/>
              <a:t> </a:t>
            </a:r>
            <a:r>
              <a:rPr lang="en-US" sz="2000" dirty="0"/>
              <a:t>One such </a:t>
            </a:r>
            <a:r>
              <a:rPr lang="en-US" sz="2000" dirty="0" smtClean="0"/>
              <a:t>sign is </a:t>
            </a:r>
            <a:r>
              <a:rPr lang="en-US" sz="2000" dirty="0"/>
              <a:t>a change in fetal heart rate, caused by the impact of </a:t>
            </a:r>
            <a:r>
              <a:rPr lang="en-US" sz="2000" dirty="0" smtClean="0"/>
              <a:t>hypoxia and </a:t>
            </a:r>
            <a:r>
              <a:rPr lang="en-US" sz="2000" dirty="0"/>
              <a:t>acidosis on the control mechanisms</a:t>
            </a:r>
          </a:p>
          <a:p>
            <a:pPr marL="109728" indent="0" algn="l" rtl="0">
              <a:buNone/>
            </a:pPr>
            <a:r>
              <a:rPr lang="en-US" sz="2000" dirty="0" smtClean="0"/>
              <a:t> </a:t>
            </a:r>
            <a:endParaRPr lang="ar-IQ" sz="2000" dirty="0"/>
          </a:p>
        </p:txBody>
      </p:sp>
      <p:sp>
        <p:nvSpPr>
          <p:cNvPr id="5" name="Cloud Callout 4"/>
          <p:cNvSpPr/>
          <p:nvPr/>
        </p:nvSpPr>
        <p:spPr>
          <a:xfrm>
            <a:off x="2555776" y="3068960"/>
            <a:ext cx="1778496" cy="1188712"/>
          </a:xfrm>
          <a:prstGeom prst="cloudCallout">
            <a:avLst>
              <a:gd name="adj1" fmla="val 13633"/>
              <a:gd name="adj2" fmla="val 95003"/>
            </a:avLst>
          </a:prstGeom>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Hypoxia</a:t>
            </a:r>
            <a:endParaRPr lang="ar-IQ" dirty="0"/>
          </a:p>
        </p:txBody>
      </p:sp>
      <p:sp>
        <p:nvSpPr>
          <p:cNvPr id="6" name="Cloud Callout 5"/>
          <p:cNvSpPr/>
          <p:nvPr/>
        </p:nvSpPr>
        <p:spPr>
          <a:xfrm>
            <a:off x="6228184" y="3032376"/>
            <a:ext cx="2016224" cy="1188712"/>
          </a:xfrm>
          <a:prstGeom prst="cloudCallout">
            <a:avLst>
              <a:gd name="adj1" fmla="val -20939"/>
              <a:gd name="adj2" fmla="val 91024"/>
            </a:avLst>
          </a:prstGeom>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Metabolic</a:t>
            </a:r>
          </a:p>
          <a:p>
            <a:pPr algn="ctr"/>
            <a:r>
              <a:rPr lang="en-US" dirty="0" smtClean="0"/>
              <a:t>acidosis </a:t>
            </a:r>
            <a:endParaRPr lang="ar-IQ" dirty="0"/>
          </a:p>
        </p:txBody>
      </p:sp>
      <p:sp>
        <p:nvSpPr>
          <p:cNvPr id="7" name="Oval 6"/>
          <p:cNvSpPr/>
          <p:nvPr/>
        </p:nvSpPr>
        <p:spPr>
          <a:xfrm>
            <a:off x="3995936" y="4941168"/>
            <a:ext cx="2448272" cy="648072"/>
          </a:xfrm>
          <a:prstGeom prst="ellipse">
            <a:avLst/>
          </a:prstGeom>
          <a:noFill/>
          <a:ln w="38100">
            <a:solidFill>
              <a:srgbClr val="FF0000"/>
            </a:solidFill>
          </a:ln>
          <a:effectLst>
            <a:glow rad="1397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3033013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r>
              <a:rPr lang="en-US" sz="2400" b="1" dirty="0" smtClean="0"/>
              <a:t>Over all assessment </a:t>
            </a:r>
            <a:endParaRPr lang="ar-IQ" sz="2400" b="1" dirty="0"/>
          </a:p>
        </p:txBody>
      </p:sp>
      <p:sp>
        <p:nvSpPr>
          <p:cNvPr id="3" name="Content Placeholder 2"/>
          <p:cNvSpPr>
            <a:spLocks noGrp="1"/>
          </p:cNvSpPr>
          <p:nvPr>
            <p:ph idx="1"/>
          </p:nvPr>
        </p:nvSpPr>
        <p:spPr>
          <a:xfrm>
            <a:off x="107504" y="1628800"/>
            <a:ext cx="8856984" cy="5040559"/>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109728" indent="0" algn="l" rtl="0">
              <a:buNone/>
            </a:pPr>
            <a:endParaRPr lang="en-US" sz="1800" dirty="0"/>
          </a:p>
          <a:p>
            <a:pPr marL="109728" indent="0" algn="l" rtl="0">
              <a:buNone/>
            </a:pPr>
            <a:endParaRPr lang="ar-IQ" sz="1800" dirty="0"/>
          </a:p>
        </p:txBody>
      </p:sp>
      <p:sp>
        <p:nvSpPr>
          <p:cNvPr id="5" name="Rounded Rectangle 4"/>
          <p:cNvSpPr/>
          <p:nvPr/>
        </p:nvSpPr>
        <p:spPr>
          <a:xfrm>
            <a:off x="4572000" y="786408"/>
            <a:ext cx="2520280" cy="914400"/>
          </a:xfrm>
          <a:prstGeom prst="roundRect">
            <a:avLst/>
          </a:prstGeom>
          <a:solidFill>
            <a:schemeClr val="accent2">
              <a:lumMod val="20000"/>
              <a:lumOff val="80000"/>
            </a:schemeClr>
          </a:solidFill>
          <a:ln>
            <a:solidFill>
              <a:srgbClr val="FF0000"/>
            </a:solidFill>
          </a:ln>
          <a:effectLst>
            <a:glow rad="139700">
              <a:schemeClr val="accent5">
                <a:satMod val="175000"/>
                <a:alpha val="40000"/>
              </a:schemeClr>
            </a:glow>
            <a:outerShdw blurRad="107950" dist="12700" dir="5400000" algn="ctr">
              <a:srgbClr val="000000"/>
            </a:outerShdw>
            <a:softEdge rad="3175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2"/>
                </a:solidFill>
              </a:rPr>
              <a:t>DR C </a:t>
            </a:r>
            <a:r>
              <a:rPr lang="en-US" b="1" dirty="0" smtClean="0">
                <a:solidFill>
                  <a:schemeClr val="tx2"/>
                </a:solidFill>
              </a:rPr>
              <a:t>BRAVAD</a:t>
            </a:r>
            <a:r>
              <a:rPr lang="en-US" b="1" u="sng" dirty="0" smtClean="0">
                <a:solidFill>
                  <a:schemeClr val="tx2"/>
                </a:solidFill>
              </a:rPr>
              <a:t>O</a:t>
            </a:r>
            <a:endParaRPr lang="en-US" b="1" u="sng" dirty="0">
              <a:solidFill>
                <a:schemeClr val="tx2"/>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692696"/>
            <a:ext cx="1512168" cy="1008112"/>
          </a:xfrm>
          <a:prstGeom prst="rect">
            <a:avLst/>
          </a:prstGeom>
          <a:noFill/>
          <a:ln w="38100">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44824"/>
            <a:ext cx="8424936" cy="4752528"/>
          </a:xfrm>
          <a:prstGeom prst="rect">
            <a:avLst/>
          </a:prstGeom>
          <a:noFill/>
          <a:ln>
            <a:noFill/>
          </a:ln>
          <a:effectLst>
            <a:glow rad="139700">
              <a:schemeClr val="accent5">
                <a:satMod val="175000"/>
                <a:alpha val="40000"/>
              </a:schemeClr>
            </a:glow>
            <a:outerShdw dist="35921" dir="2700000" algn="ctr" rotWithShape="0">
              <a:schemeClr val="bg2"/>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4397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r>
              <a:rPr lang="en-US" sz="2400" b="1" dirty="0" smtClean="0"/>
              <a:t>Over all assessment </a:t>
            </a:r>
            <a:endParaRPr lang="ar-IQ" sz="2400" b="1" dirty="0"/>
          </a:p>
        </p:txBody>
      </p:sp>
      <p:sp>
        <p:nvSpPr>
          <p:cNvPr id="3" name="Content Placeholder 2"/>
          <p:cNvSpPr>
            <a:spLocks noGrp="1"/>
          </p:cNvSpPr>
          <p:nvPr>
            <p:ph idx="1"/>
          </p:nvPr>
        </p:nvSpPr>
        <p:spPr>
          <a:xfrm>
            <a:off x="107504" y="1628800"/>
            <a:ext cx="8856984" cy="5040559"/>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109728" indent="0" algn="l" rtl="0">
              <a:buNone/>
            </a:pPr>
            <a:endParaRPr lang="en-US" sz="1800" dirty="0"/>
          </a:p>
          <a:p>
            <a:pPr marL="109728" indent="0" algn="l" rtl="0">
              <a:buNone/>
            </a:pPr>
            <a:endParaRPr lang="ar-IQ" sz="1800" dirty="0"/>
          </a:p>
        </p:txBody>
      </p:sp>
      <p:sp>
        <p:nvSpPr>
          <p:cNvPr id="5" name="Rounded Rectangle 4"/>
          <p:cNvSpPr/>
          <p:nvPr/>
        </p:nvSpPr>
        <p:spPr>
          <a:xfrm>
            <a:off x="4572000" y="786408"/>
            <a:ext cx="2520280" cy="914400"/>
          </a:xfrm>
          <a:prstGeom prst="roundRect">
            <a:avLst/>
          </a:prstGeom>
          <a:solidFill>
            <a:schemeClr val="accent2">
              <a:lumMod val="20000"/>
              <a:lumOff val="80000"/>
            </a:schemeClr>
          </a:solidFill>
          <a:ln>
            <a:solidFill>
              <a:srgbClr val="FF0000"/>
            </a:solidFill>
          </a:ln>
          <a:effectLst>
            <a:glow rad="139700">
              <a:schemeClr val="accent5">
                <a:satMod val="175000"/>
                <a:alpha val="40000"/>
              </a:schemeClr>
            </a:glow>
            <a:outerShdw blurRad="107950" dist="12700" dir="5400000" algn="ctr">
              <a:srgbClr val="000000"/>
            </a:outerShdw>
            <a:softEdge rad="3175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2"/>
                </a:solidFill>
              </a:rPr>
              <a:t>DR C </a:t>
            </a:r>
            <a:r>
              <a:rPr lang="en-US" b="1" dirty="0" smtClean="0">
                <a:solidFill>
                  <a:schemeClr val="tx2"/>
                </a:solidFill>
              </a:rPr>
              <a:t>BRAVAD</a:t>
            </a:r>
            <a:r>
              <a:rPr lang="en-US" b="1" u="sng" dirty="0" smtClean="0">
                <a:solidFill>
                  <a:schemeClr val="tx2"/>
                </a:solidFill>
              </a:rPr>
              <a:t>O</a:t>
            </a:r>
            <a:endParaRPr lang="en-US" b="1" u="sng" dirty="0">
              <a:solidFill>
                <a:schemeClr val="tx2"/>
              </a:solidFill>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0498" y="600670"/>
            <a:ext cx="1483990" cy="1285875"/>
          </a:xfrm>
          <a:prstGeom prst="rect">
            <a:avLst/>
          </a:prstGeom>
          <a:noFill/>
          <a:ln w="28575">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132856"/>
            <a:ext cx="8352928" cy="4176464"/>
          </a:xfrm>
          <a:prstGeom prst="rect">
            <a:avLst/>
          </a:prstGeom>
          <a:noFill/>
          <a:ln>
            <a:noFill/>
          </a:ln>
          <a:effectLst>
            <a:glow rad="139700">
              <a:schemeClr val="accent5">
                <a:satMod val="175000"/>
                <a:alpha val="40000"/>
              </a:schemeClr>
            </a:glow>
            <a:outerShdw dist="35921" dir="2700000" algn="ctr" rotWithShape="0">
              <a:schemeClr val="bg2"/>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15087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algn="ctr" rtl="0"/>
            <a:r>
              <a:rPr lang="en-US" sz="1600" b="1" dirty="0" smtClean="0"/>
              <a:t>Fetal </a:t>
            </a:r>
            <a:r>
              <a:rPr lang="en-US" sz="1600" b="1" dirty="0"/>
              <a:t>scalp </a:t>
            </a:r>
            <a:r>
              <a:rPr lang="en-US" sz="1600" b="1" dirty="0" smtClean="0"/>
              <a:t>electrode &amp; Fetal electrocardiography </a:t>
            </a:r>
            <a:endParaRPr lang="ar-IQ" sz="1600" b="1" dirty="0"/>
          </a:p>
        </p:txBody>
      </p:sp>
      <p:sp>
        <p:nvSpPr>
          <p:cNvPr id="3" name="Content Placeholder 2"/>
          <p:cNvSpPr>
            <a:spLocks noGrp="1"/>
          </p:cNvSpPr>
          <p:nvPr>
            <p:ph idx="1"/>
          </p:nvPr>
        </p:nvSpPr>
        <p:spPr>
          <a:xfrm>
            <a:off x="107504" y="1556792"/>
            <a:ext cx="8856984" cy="5184576"/>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algn="l" rtl="0">
              <a:buFont typeface="Wingdings" pitchFamily="2" charset="2"/>
              <a:buChar char="q"/>
            </a:pPr>
            <a:endParaRPr lang="en-US" sz="1800" dirty="0" smtClean="0"/>
          </a:p>
          <a:p>
            <a:pPr algn="l" rtl="0">
              <a:buFont typeface="Wingdings" pitchFamily="2" charset="2"/>
              <a:buChar char="q"/>
            </a:pPr>
            <a:r>
              <a:rPr lang="en-US" sz="1800" dirty="0" smtClean="0"/>
              <a:t>The </a:t>
            </a:r>
            <a:r>
              <a:rPr lang="en-US" sz="1800" dirty="0"/>
              <a:t>fetal scalp electrode is placed on the fetal scalp. </a:t>
            </a:r>
            <a:endParaRPr lang="en-US" sz="1800" dirty="0" smtClean="0"/>
          </a:p>
          <a:p>
            <a:pPr algn="l" rtl="0">
              <a:buFont typeface="Wingdings" pitchFamily="2" charset="2"/>
              <a:buChar char="q"/>
            </a:pPr>
            <a:endParaRPr lang="en-US" sz="1800" dirty="0"/>
          </a:p>
          <a:p>
            <a:pPr algn="l" rtl="0">
              <a:buFont typeface="Wingdings" pitchFamily="2" charset="2"/>
              <a:buChar char="q"/>
            </a:pPr>
            <a:r>
              <a:rPr lang="en-US" sz="1800" dirty="0" smtClean="0"/>
              <a:t>The fetal heart </a:t>
            </a:r>
            <a:r>
              <a:rPr lang="en-US" sz="1800" dirty="0"/>
              <a:t>rate is derived from the R-R interval of the fetal electrocardiographic (</a:t>
            </a:r>
            <a:r>
              <a:rPr lang="en-US" sz="1800" dirty="0" smtClean="0"/>
              <a:t>f ECG</a:t>
            </a:r>
            <a:r>
              <a:rPr lang="en-US" sz="1800" dirty="0"/>
              <a:t>) trace picked up by the device. </a:t>
            </a:r>
            <a:endParaRPr lang="en-US" sz="1800" dirty="0" smtClean="0"/>
          </a:p>
          <a:p>
            <a:pPr algn="l" rtl="0">
              <a:buFont typeface="Wingdings" pitchFamily="2" charset="2"/>
              <a:buChar char="q"/>
            </a:pPr>
            <a:endParaRPr lang="en-US" sz="1800" dirty="0"/>
          </a:p>
          <a:p>
            <a:pPr algn="l" rtl="0">
              <a:buFont typeface="Wingdings" pitchFamily="2" charset="2"/>
              <a:buChar char="q"/>
            </a:pPr>
            <a:r>
              <a:rPr lang="en-US" sz="1800" dirty="0" smtClean="0"/>
              <a:t>The placement </a:t>
            </a:r>
            <a:r>
              <a:rPr lang="en-US" sz="1800" dirty="0"/>
              <a:t>can be difficult, </a:t>
            </a:r>
            <a:r>
              <a:rPr lang="en-US" sz="1800" dirty="0" smtClean="0"/>
              <a:t>carries </a:t>
            </a:r>
            <a:r>
              <a:rPr lang="en-US" sz="1800" dirty="0"/>
              <a:t>the risk of infection, </a:t>
            </a:r>
            <a:r>
              <a:rPr lang="en-US" sz="1800" dirty="0" smtClean="0"/>
              <a:t>and has </a:t>
            </a:r>
            <a:r>
              <a:rPr lang="en-US" sz="1800" dirty="0"/>
              <a:t>the potential to become </a:t>
            </a:r>
            <a:r>
              <a:rPr lang="en-US" sz="1800" dirty="0" smtClean="0"/>
              <a:t>displaced</a:t>
            </a:r>
          </a:p>
          <a:p>
            <a:pPr algn="l" rtl="0">
              <a:buFont typeface="Wingdings" pitchFamily="2" charset="2"/>
              <a:buChar char="q"/>
            </a:pPr>
            <a:endParaRPr lang="en-US" sz="1800" dirty="0"/>
          </a:p>
          <a:p>
            <a:pPr algn="l" rtl="0">
              <a:buFont typeface="Wingdings" pitchFamily="2" charset="2"/>
              <a:buChar char="q"/>
            </a:pPr>
            <a:r>
              <a:rPr lang="en-US" sz="1800" dirty="0"/>
              <a:t>I</a:t>
            </a:r>
            <a:r>
              <a:rPr lang="en-US" sz="1800" dirty="0" smtClean="0"/>
              <a:t>t </a:t>
            </a:r>
            <a:r>
              <a:rPr lang="en-US" sz="1800" dirty="0"/>
              <a:t>may allow more reliable recording of </a:t>
            </a:r>
            <a:endParaRPr lang="en-US" sz="1800" dirty="0" smtClean="0"/>
          </a:p>
          <a:p>
            <a:pPr marL="109728" indent="0" algn="l" rtl="0">
              <a:buNone/>
            </a:pPr>
            <a:r>
              <a:rPr lang="en-US" sz="1800" dirty="0" smtClean="0"/>
              <a:t>     fetal </a:t>
            </a:r>
            <a:r>
              <a:rPr lang="en-US" sz="1800" dirty="0"/>
              <a:t>heart rate </a:t>
            </a:r>
            <a:r>
              <a:rPr lang="en-US" sz="1800" dirty="0" smtClean="0"/>
              <a:t> where </a:t>
            </a:r>
            <a:r>
              <a:rPr lang="en-US" sz="1800" dirty="0"/>
              <a:t>trans-abdominal </a:t>
            </a:r>
            <a:endParaRPr lang="en-US" sz="1800" dirty="0" smtClean="0"/>
          </a:p>
          <a:p>
            <a:pPr marL="109728" indent="0" algn="l" rtl="0">
              <a:buNone/>
            </a:pPr>
            <a:r>
              <a:rPr lang="en-US" sz="1800" dirty="0"/>
              <a:t> </a:t>
            </a:r>
            <a:r>
              <a:rPr lang="en-US" sz="1800" dirty="0" smtClean="0"/>
              <a:t>     detection </a:t>
            </a:r>
            <a:r>
              <a:rPr lang="en-US" sz="1800" dirty="0"/>
              <a:t>has been substandard.</a:t>
            </a:r>
            <a:endParaRPr lang="ar-IQ"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933056"/>
            <a:ext cx="3672408" cy="2592288"/>
          </a:xfrm>
          <a:prstGeom prst="rect">
            <a:avLst/>
          </a:prstGeom>
          <a:noFill/>
          <a:ln>
            <a:noFill/>
          </a:ln>
          <a:effectLst>
            <a:glow rad="101600">
              <a:schemeClr val="accent5">
                <a:satMod val="175000"/>
                <a:alpha val="40000"/>
              </a:schemeClr>
            </a:glow>
            <a:outerShdw dist="35921" dir="2700000" algn="ctr" rotWithShape="0">
              <a:schemeClr val="bg2"/>
            </a:outerShdw>
          </a:effectLst>
          <a:scene3d>
            <a:camera prst="orthographicFront">
              <a:rot lat="0" lon="0" rev="0"/>
            </a:camera>
            <a:lightRig rig="soft" dir="t">
              <a:rot lat="0" lon="0" rev="0"/>
            </a:lightRig>
          </a:scene3d>
          <a:sp3d contourW="44450" prstMaterial="matte">
            <a:bevelT w="63500" h="6350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683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algn="ctr" rtl="0"/>
            <a:r>
              <a:rPr lang="en-US" sz="2400" b="1" dirty="0"/>
              <a:t>Fetal blood sampling</a:t>
            </a:r>
            <a:endParaRPr lang="ar-IQ" sz="2400" b="1" dirty="0"/>
          </a:p>
        </p:txBody>
      </p:sp>
      <p:sp>
        <p:nvSpPr>
          <p:cNvPr id="3" name="Content Placeholder 2"/>
          <p:cNvSpPr>
            <a:spLocks noGrp="1"/>
          </p:cNvSpPr>
          <p:nvPr>
            <p:ph idx="1"/>
          </p:nvPr>
        </p:nvSpPr>
        <p:spPr>
          <a:xfrm>
            <a:off x="107504" y="1556792"/>
            <a:ext cx="8856984" cy="518457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algn="l" rtl="0">
              <a:buFont typeface="Wingdings" pitchFamily="2" charset="2"/>
              <a:buChar char="q"/>
            </a:pPr>
            <a:endParaRPr lang="en-US" sz="1800" dirty="0" smtClean="0"/>
          </a:p>
          <a:p>
            <a:pPr algn="l" rtl="0">
              <a:buFont typeface="Wingdings" pitchFamily="2" charset="2"/>
              <a:buChar char="q"/>
            </a:pPr>
            <a:r>
              <a:rPr lang="en-US" sz="1800" dirty="0"/>
              <a:t>This involves taking fetal scalp blood into capillary tubes for analysis of fetal pH </a:t>
            </a:r>
            <a:r>
              <a:rPr lang="en-US" sz="1800" dirty="0" smtClean="0"/>
              <a:t>&amp;/ or  </a:t>
            </a:r>
            <a:r>
              <a:rPr lang="en-US" sz="1800" dirty="0"/>
              <a:t>lactate. </a:t>
            </a:r>
            <a:endParaRPr lang="en-US" sz="1800" dirty="0" smtClean="0"/>
          </a:p>
          <a:p>
            <a:pPr algn="l" rtl="0">
              <a:buFont typeface="Wingdings" pitchFamily="2" charset="2"/>
              <a:buChar char="q"/>
            </a:pPr>
            <a:endParaRPr lang="en-US" sz="1800" dirty="0"/>
          </a:p>
          <a:p>
            <a:pPr algn="l" rtl="0">
              <a:buFont typeface="Wingdings" pitchFamily="2" charset="2"/>
              <a:buChar char="q"/>
            </a:pPr>
            <a:r>
              <a:rPr lang="en-US" sz="1800" dirty="0"/>
              <a:t> Digital fetal scalp simulation during the procedure can cause fetal heart accelerations, </a:t>
            </a:r>
            <a:r>
              <a:rPr lang="en-US" sz="1800" dirty="0" smtClean="0"/>
              <a:t>which may </a:t>
            </a:r>
            <a:r>
              <a:rPr lang="en-US" sz="1800" dirty="0"/>
              <a:t>be a reassuring </a:t>
            </a:r>
            <a:r>
              <a:rPr lang="en-US" sz="1800" dirty="0" smtClean="0"/>
              <a:t>sign</a:t>
            </a:r>
          </a:p>
          <a:p>
            <a:pPr algn="l" rtl="0">
              <a:buFont typeface="Wingdings" pitchFamily="2" charset="2"/>
              <a:buChar char="q"/>
            </a:pPr>
            <a:endParaRPr lang="en-US" sz="1800" dirty="0"/>
          </a:p>
          <a:p>
            <a:pPr algn="l" rtl="0">
              <a:buFont typeface="Wingdings" pitchFamily="2" charset="2"/>
              <a:buChar char="q"/>
            </a:pPr>
            <a:r>
              <a:rPr lang="en-US" sz="1800" dirty="0"/>
              <a:t>Indication: when uncertainty exists regarding the significance of CTG findings ; To avoid unnecessary operative deliveries</a:t>
            </a:r>
            <a:endParaRPr lang="en-US" sz="1800" dirty="0" smtClean="0"/>
          </a:p>
          <a:p>
            <a:pPr algn="l" rtl="0">
              <a:buFont typeface="Wingdings" pitchFamily="2" charset="2"/>
              <a:buChar char="q"/>
            </a:pPr>
            <a:endParaRPr lang="en-US" sz="1800" dirty="0"/>
          </a:p>
          <a:p>
            <a:pPr algn="l" rtl="0">
              <a:buFont typeface="Wingdings" pitchFamily="2" charset="2"/>
              <a:buChar char="q"/>
            </a:pPr>
            <a:r>
              <a:rPr lang="en-US" sz="1800" dirty="0" smtClean="0"/>
              <a:t>Limitations of this procedure </a:t>
            </a:r>
            <a:r>
              <a:rPr lang="en-US" sz="1800" dirty="0"/>
              <a:t>: Acquiring samples </a:t>
            </a:r>
            <a:endParaRPr lang="en-US" sz="1800" dirty="0" smtClean="0"/>
          </a:p>
          <a:p>
            <a:pPr marL="452628" indent="-342900" algn="l" rtl="0">
              <a:buFont typeface="+mj-lt"/>
              <a:buAutoNum type="arabicPeriod"/>
            </a:pPr>
            <a:r>
              <a:rPr lang="en-US" sz="1800" dirty="0"/>
              <a:t>C</a:t>
            </a:r>
            <a:r>
              <a:rPr lang="en-US" sz="1800" dirty="0" smtClean="0"/>
              <a:t>an </a:t>
            </a:r>
            <a:r>
              <a:rPr lang="en-US" sz="1800" dirty="0"/>
              <a:t>be </a:t>
            </a:r>
            <a:r>
              <a:rPr lang="en-US" sz="1800" dirty="0" smtClean="0"/>
              <a:t>time consuming</a:t>
            </a:r>
          </a:p>
          <a:p>
            <a:pPr marL="452628" indent="-342900" algn="l" rtl="0">
              <a:buFont typeface="+mj-lt"/>
              <a:buAutoNum type="arabicPeriod"/>
            </a:pPr>
            <a:r>
              <a:rPr lang="en-US" sz="1800" dirty="0"/>
              <a:t>C</a:t>
            </a:r>
            <a:r>
              <a:rPr lang="en-US" sz="1800" dirty="0" smtClean="0"/>
              <a:t>an </a:t>
            </a:r>
            <a:r>
              <a:rPr lang="en-US" sz="1800" dirty="0"/>
              <a:t>be </a:t>
            </a:r>
            <a:r>
              <a:rPr lang="en-US" sz="1800" dirty="0" smtClean="0"/>
              <a:t>difficult</a:t>
            </a:r>
          </a:p>
          <a:p>
            <a:pPr marL="452628" indent="-342900" algn="l" rtl="0">
              <a:buFont typeface="+mj-lt"/>
              <a:buAutoNum type="arabicPeriod"/>
            </a:pPr>
            <a:r>
              <a:rPr lang="en-US" sz="1800" dirty="0"/>
              <a:t>M</a:t>
            </a:r>
            <a:r>
              <a:rPr lang="en-US" sz="1800" dirty="0" smtClean="0"/>
              <a:t>ay </a:t>
            </a:r>
            <a:r>
              <a:rPr lang="en-US" sz="1800" dirty="0"/>
              <a:t>fail to yield an </a:t>
            </a:r>
            <a:r>
              <a:rPr lang="en-US" sz="1800" dirty="0" smtClean="0"/>
              <a:t>adequate sample </a:t>
            </a:r>
            <a:r>
              <a:rPr lang="en-US" sz="1800" dirty="0"/>
              <a:t>for </a:t>
            </a:r>
            <a:r>
              <a:rPr lang="en-US" sz="1800" dirty="0" smtClean="0"/>
              <a:t>analysis ( failure rate 10-20%) </a:t>
            </a:r>
            <a:endParaRPr lang="en-US" sz="1800" dirty="0"/>
          </a:p>
          <a:p>
            <a:pPr marL="452628" indent="-342900" algn="l" rtl="0">
              <a:buFont typeface="+mj-lt"/>
              <a:buAutoNum type="arabicPeriod"/>
            </a:pPr>
            <a:r>
              <a:rPr lang="en-US" sz="1800" dirty="0"/>
              <a:t>I</a:t>
            </a:r>
            <a:r>
              <a:rPr lang="en-US" sz="1800" dirty="0" smtClean="0"/>
              <a:t>t </a:t>
            </a:r>
            <a:r>
              <a:rPr lang="en-US" sz="1800" dirty="0"/>
              <a:t>can be falsely reassuring </a:t>
            </a:r>
            <a:r>
              <a:rPr lang="en-US" sz="1800" dirty="0" smtClean="0"/>
              <a:t>in the </a:t>
            </a:r>
            <a:r>
              <a:rPr lang="en-US" sz="1800" dirty="0"/>
              <a:t>presence of chorioamnionitis or thick meconium</a:t>
            </a:r>
            <a:endParaRPr lang="en-US" sz="1800" dirty="0" smtClean="0"/>
          </a:p>
        </p:txBody>
      </p:sp>
    </p:spTree>
    <p:extLst>
      <p:ext uri="{BB962C8B-B14F-4D97-AF65-F5344CB8AC3E}">
        <p14:creationId xmlns:p14="http://schemas.microsoft.com/office/powerpoint/2010/main" val="26054755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rtl="0"/>
            <a:r>
              <a:rPr lang="en-US" sz="2400" b="1" dirty="0"/>
              <a:t>Fetal blood sampling</a:t>
            </a:r>
            <a:endParaRPr lang="ar-IQ" sz="2400" b="1" dirty="0"/>
          </a:p>
        </p:txBody>
      </p:sp>
      <p:sp>
        <p:nvSpPr>
          <p:cNvPr id="3" name="Content Placeholder 2"/>
          <p:cNvSpPr>
            <a:spLocks noGrp="1"/>
          </p:cNvSpPr>
          <p:nvPr>
            <p:ph idx="1"/>
          </p:nvPr>
        </p:nvSpPr>
        <p:spPr>
          <a:xfrm>
            <a:off x="107504" y="1556792"/>
            <a:ext cx="8856984" cy="518457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109728" indent="0" algn="l" rtl="0">
              <a:buNone/>
            </a:pPr>
            <a:endParaRPr lang="en-US" sz="1800" dirty="0" smtClean="0"/>
          </a:p>
          <a:p>
            <a:pPr marL="109728" indent="0" algn="l" rtl="0">
              <a:buNone/>
            </a:pPr>
            <a:endParaRPr lang="en-US" sz="18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092" y="2132856"/>
            <a:ext cx="4104456" cy="2664296"/>
          </a:xfrm>
          <a:prstGeom prst="rect">
            <a:avLst/>
          </a:prstGeom>
          <a:noFill/>
          <a:ln>
            <a:noFill/>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204864"/>
            <a:ext cx="4104456" cy="2520280"/>
          </a:xfrm>
          <a:prstGeom prst="rect">
            <a:avLst/>
          </a:prstGeom>
          <a:noFill/>
          <a:ln w="57150">
            <a:solidFill>
              <a:schemeClr val="tx1"/>
            </a:solidFill>
            <a:miter lim="800000"/>
            <a:headEnd/>
            <a:tailEnd/>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312092" y="5048016"/>
            <a:ext cx="8508380" cy="1477328"/>
          </a:xfrm>
          <a:prstGeom prst="rect">
            <a:avLst/>
          </a:prstGeom>
          <a:noFill/>
          <a:ln w="38100">
            <a:solidFill>
              <a:schemeClr val="accent2">
                <a:lumMod val="60000"/>
                <a:lumOff val="40000"/>
              </a:schemeClr>
            </a:solidFill>
          </a:ln>
          <a:effectLst>
            <a:glow rad="63500">
              <a:schemeClr val="accent5">
                <a:satMod val="175000"/>
                <a:alpha val="40000"/>
              </a:schemeClr>
            </a:glow>
          </a:effectLst>
        </p:spPr>
        <p:txBody>
          <a:bodyPr wrap="square" rtlCol="1">
            <a:spAutoFit/>
          </a:bodyPr>
          <a:lstStyle/>
          <a:p>
            <a:pPr marL="285750" indent="-285750" algn="l" rtl="0">
              <a:buFont typeface="Courier New" pitchFamily="49" charset="0"/>
              <a:buChar char="o"/>
            </a:pPr>
            <a:r>
              <a:rPr lang="en-US" dirty="0"/>
              <a:t>An alternative method in FBS is measuring lactate. </a:t>
            </a:r>
            <a:endParaRPr lang="en-US" dirty="0" smtClean="0"/>
          </a:p>
          <a:p>
            <a:pPr marL="285750" indent="-285750" algn="l" rtl="0">
              <a:buFont typeface="Courier New" pitchFamily="49" charset="0"/>
              <a:buChar char="o"/>
            </a:pPr>
            <a:r>
              <a:rPr lang="en-US" dirty="0" smtClean="0"/>
              <a:t>It </a:t>
            </a:r>
            <a:r>
              <a:rPr lang="en-US" dirty="0"/>
              <a:t>requires a smaller amount of </a:t>
            </a:r>
            <a:r>
              <a:rPr lang="en-US" dirty="0" smtClean="0"/>
              <a:t>blood</a:t>
            </a:r>
            <a:endParaRPr lang="en-US" dirty="0"/>
          </a:p>
          <a:p>
            <a:pPr marL="285750" indent="-285750" algn="l" rtl="0">
              <a:buFont typeface="Courier New" pitchFamily="49" charset="0"/>
              <a:buChar char="o"/>
            </a:pPr>
            <a:r>
              <a:rPr lang="en-US" dirty="0"/>
              <a:t>T</a:t>
            </a:r>
            <a:r>
              <a:rPr lang="en-US" dirty="0" smtClean="0"/>
              <a:t>he </a:t>
            </a:r>
            <a:r>
              <a:rPr lang="en-US" dirty="0"/>
              <a:t>analysis is done within </a:t>
            </a:r>
            <a:r>
              <a:rPr lang="en-US" dirty="0" smtClean="0"/>
              <a:t>minutes</a:t>
            </a:r>
          </a:p>
          <a:p>
            <a:pPr marL="285750" indent="-285750" algn="l" rtl="0">
              <a:buFont typeface="Courier New" pitchFamily="49" charset="0"/>
              <a:buChar char="o"/>
            </a:pPr>
            <a:r>
              <a:rPr lang="en-US" dirty="0" smtClean="0"/>
              <a:t>failure </a:t>
            </a:r>
            <a:r>
              <a:rPr lang="en-US" dirty="0"/>
              <a:t>rate is low (1.3–1.7%) </a:t>
            </a:r>
          </a:p>
          <a:p>
            <a:pPr marL="285750" indent="-285750" algn="l" rtl="0">
              <a:buFont typeface="Courier New" pitchFamily="49" charset="0"/>
              <a:buChar char="o"/>
            </a:pPr>
            <a:r>
              <a:rPr lang="en-US" dirty="0" smtClean="0"/>
              <a:t>theoretically only </a:t>
            </a:r>
            <a:r>
              <a:rPr lang="en-US" dirty="0"/>
              <a:t>metabolic academia is detected</a:t>
            </a:r>
          </a:p>
        </p:txBody>
      </p:sp>
    </p:spTree>
    <p:extLst>
      <p:ext uri="{BB962C8B-B14F-4D97-AF65-F5344CB8AC3E}">
        <p14:creationId xmlns:p14="http://schemas.microsoft.com/office/powerpoint/2010/main" val="9080038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algn="ctr" rtl="0"/>
            <a:r>
              <a:rPr lang="en-US" sz="2400" b="1" dirty="0"/>
              <a:t>Fetal Pulse Oximetry</a:t>
            </a:r>
            <a:endParaRPr lang="ar-IQ" sz="2400" b="1" dirty="0"/>
          </a:p>
        </p:txBody>
      </p:sp>
      <p:sp>
        <p:nvSpPr>
          <p:cNvPr id="3" name="Content Placeholder 2"/>
          <p:cNvSpPr>
            <a:spLocks noGrp="1"/>
          </p:cNvSpPr>
          <p:nvPr>
            <p:ph idx="1"/>
          </p:nvPr>
        </p:nvSpPr>
        <p:spPr>
          <a:xfrm>
            <a:off x="107504" y="1556792"/>
            <a:ext cx="8856984" cy="5184576"/>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algn="l" rtl="0">
              <a:buFont typeface="Wingdings" pitchFamily="2" charset="2"/>
              <a:buChar char="q"/>
            </a:pPr>
            <a:endParaRPr lang="en-US" sz="1800" dirty="0" smtClean="0"/>
          </a:p>
          <a:p>
            <a:pPr algn="l" rtl="0">
              <a:buFont typeface="Wingdings" pitchFamily="2" charset="2"/>
              <a:buChar char="q"/>
            </a:pPr>
            <a:endParaRPr lang="en-US" sz="1800" dirty="0"/>
          </a:p>
          <a:p>
            <a:pPr algn="l" rtl="0">
              <a:buFont typeface="Wingdings" pitchFamily="2" charset="2"/>
              <a:buChar char="q"/>
            </a:pPr>
            <a:r>
              <a:rPr lang="en-US" sz="1800" dirty="0"/>
              <a:t>Continuous fetal pulse oximetry is an emerging technology for intrapartum fetal assessment. With transcervical placement of an infrared sensor against the fetal cheek, it is possible to monitor fetal oxygen saturation continuously and thus, potentially, identify the truly compromised fetus more accurately.</a:t>
            </a:r>
            <a:endParaRPr lang="en-US" sz="18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573016"/>
            <a:ext cx="5760640" cy="3024336"/>
          </a:xfrm>
          <a:prstGeom prst="rect">
            <a:avLst/>
          </a:prstGeom>
          <a:noFill/>
          <a:ln>
            <a:noFill/>
          </a:ln>
          <a:effectLst>
            <a:glow rad="101600">
              <a:schemeClr val="accent5">
                <a:satMod val="175000"/>
                <a:alpha val="40000"/>
              </a:schemeClr>
            </a:glow>
            <a:outerShdw dist="35921" dir="2700000" algn="ctr" rotWithShape="0">
              <a:schemeClr val="bg2"/>
            </a:outerShdw>
          </a:effectLst>
          <a:scene3d>
            <a:camera prst="orthographicFront">
              <a:rot lat="0" lon="0" rev="0"/>
            </a:camera>
            <a:lightRig rig="soft" dir="t">
              <a:rot lat="0" lon="0" rev="0"/>
            </a:lightRig>
          </a:scene3d>
          <a:sp3d contourW="44450" prstMaterial="matte">
            <a:bevelT w="63500" h="6350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01243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algn="ctr" rtl="0"/>
            <a:r>
              <a:rPr lang="en-US" sz="1800" b="1" dirty="0"/>
              <a:t>Transabdominal ultrasound scanning</a:t>
            </a:r>
            <a:endParaRPr lang="ar-IQ" sz="1800" b="1" dirty="0"/>
          </a:p>
        </p:txBody>
      </p:sp>
      <p:sp>
        <p:nvSpPr>
          <p:cNvPr id="3" name="Content Placeholder 2"/>
          <p:cNvSpPr>
            <a:spLocks noGrp="1"/>
          </p:cNvSpPr>
          <p:nvPr>
            <p:ph idx="1"/>
          </p:nvPr>
        </p:nvSpPr>
        <p:spPr>
          <a:xfrm>
            <a:off x="107504" y="1556792"/>
            <a:ext cx="8856984" cy="5184576"/>
          </a:xfrm>
          <a:solidFill>
            <a:schemeClr val="accent2">
              <a:lumMod val="20000"/>
              <a:lumOff val="80000"/>
            </a:schemeClr>
          </a:solidFill>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l" rtl="0">
              <a:buFont typeface="Wingdings" pitchFamily="2" charset="2"/>
              <a:buChar char="q"/>
            </a:pPr>
            <a:endParaRPr lang="en-US" sz="2000" dirty="0" smtClean="0"/>
          </a:p>
          <a:p>
            <a:pPr algn="l" rtl="0">
              <a:buFont typeface="Wingdings" pitchFamily="2" charset="2"/>
              <a:buChar char="q"/>
            </a:pPr>
            <a:r>
              <a:rPr lang="en-US" sz="2000" dirty="0" smtClean="0"/>
              <a:t>It is </a:t>
            </a:r>
            <a:r>
              <a:rPr lang="en-US" sz="2000" dirty="0"/>
              <a:t>now commonplace </a:t>
            </a:r>
            <a:r>
              <a:rPr lang="en-US" sz="2000" dirty="0" smtClean="0"/>
              <a:t>in the </a:t>
            </a:r>
            <a:r>
              <a:rPr lang="en-US" sz="2000" dirty="0"/>
              <a:t>setting of fetal distress in labour. </a:t>
            </a:r>
            <a:endParaRPr lang="en-US" sz="2000" dirty="0" smtClean="0"/>
          </a:p>
          <a:p>
            <a:pPr algn="l" rtl="0">
              <a:buFont typeface="Wingdings" pitchFamily="2" charset="2"/>
              <a:buChar char="q"/>
            </a:pPr>
            <a:endParaRPr lang="en-US" sz="2000" dirty="0"/>
          </a:p>
          <a:p>
            <a:pPr algn="l" rtl="0">
              <a:buFont typeface="Wingdings" pitchFamily="2" charset="2"/>
              <a:buChar char="q"/>
            </a:pPr>
            <a:r>
              <a:rPr lang="en-US" sz="2000" dirty="0" smtClean="0"/>
              <a:t> Advantages : </a:t>
            </a:r>
          </a:p>
          <a:p>
            <a:pPr marL="452628" indent="-342900" algn="l" rtl="0">
              <a:buFont typeface="+mj-lt"/>
              <a:buAutoNum type="arabicPeriod"/>
            </a:pPr>
            <a:endParaRPr lang="en-US" sz="2000" dirty="0" smtClean="0"/>
          </a:p>
          <a:p>
            <a:pPr marL="452628" indent="-342900" algn="l" rtl="0">
              <a:buFont typeface="+mj-lt"/>
              <a:buAutoNum type="arabicPeriod"/>
            </a:pPr>
            <a:r>
              <a:rPr lang="en-US" sz="2000" dirty="0" smtClean="0"/>
              <a:t> </a:t>
            </a:r>
            <a:r>
              <a:rPr lang="en-US" sz="2000" dirty="0"/>
              <a:t>visualize fetal cardiac activity </a:t>
            </a:r>
            <a:r>
              <a:rPr lang="en-US" sz="2000" dirty="0" smtClean="0"/>
              <a:t>rapidly</a:t>
            </a:r>
          </a:p>
          <a:p>
            <a:pPr marL="452628" indent="-342900" algn="l" rtl="0">
              <a:buFont typeface="+mj-lt"/>
              <a:buAutoNum type="arabicPeriod"/>
            </a:pPr>
            <a:endParaRPr lang="en-US" sz="2000" dirty="0" smtClean="0"/>
          </a:p>
          <a:p>
            <a:pPr marL="452628" indent="-342900" algn="l" rtl="0">
              <a:buFont typeface="+mj-lt"/>
              <a:buAutoNum type="arabicPeriod"/>
            </a:pPr>
            <a:r>
              <a:rPr lang="en-US" sz="2000" dirty="0" smtClean="0"/>
              <a:t>Helps in decision </a:t>
            </a:r>
            <a:r>
              <a:rPr lang="en-US" sz="2000" dirty="0"/>
              <a:t>making before and during an operative vaginal delivery (</a:t>
            </a:r>
            <a:r>
              <a:rPr lang="en-US" sz="2000" dirty="0" smtClean="0"/>
              <a:t>e.g. forceps</a:t>
            </a:r>
            <a:r>
              <a:rPr lang="en-US" sz="2000" dirty="0"/>
              <a:t>, vacuum cup). The use of ultrasound to correctly </a:t>
            </a:r>
            <a:r>
              <a:rPr lang="en-US" sz="2000" dirty="0" smtClean="0"/>
              <a:t>identify fetal </a:t>
            </a:r>
            <a:r>
              <a:rPr lang="en-US" sz="2000" dirty="0"/>
              <a:t>head position and orientation can help select an </a:t>
            </a:r>
            <a:r>
              <a:rPr lang="en-US" sz="2000" dirty="0" smtClean="0"/>
              <a:t>appropriate and </a:t>
            </a:r>
            <a:r>
              <a:rPr lang="en-US" sz="2000" dirty="0"/>
              <a:t>safe technique for assisted </a:t>
            </a:r>
            <a:r>
              <a:rPr lang="en-US" sz="2000" dirty="0" smtClean="0"/>
              <a:t>delivery.</a:t>
            </a:r>
          </a:p>
          <a:p>
            <a:pPr marL="452628" indent="-342900" algn="l" rtl="0">
              <a:buFont typeface="+mj-lt"/>
              <a:buAutoNum type="arabicPeriod"/>
            </a:pPr>
            <a:endParaRPr lang="en-US" sz="2000" dirty="0" smtClean="0"/>
          </a:p>
          <a:p>
            <a:pPr marL="452628" indent="-342900" algn="l" rtl="0">
              <a:buFont typeface="+mj-lt"/>
              <a:buAutoNum type="arabicPeriod"/>
            </a:pPr>
            <a:endParaRPr lang="en-US" sz="2000" dirty="0" smtClean="0"/>
          </a:p>
        </p:txBody>
      </p:sp>
    </p:spTree>
    <p:extLst>
      <p:ext uri="{BB962C8B-B14F-4D97-AF65-F5344CB8AC3E}">
        <p14:creationId xmlns:p14="http://schemas.microsoft.com/office/powerpoint/2010/main" val="5066056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8856984" cy="1368152"/>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342900" indent="-342900" rtl="0">
              <a:buFont typeface="Wingdings" pitchFamily="2" charset="2"/>
              <a:buChar char="q"/>
            </a:pPr>
            <a:r>
              <a:rPr lang="en-US" sz="2000" b="1" dirty="0" smtClean="0"/>
              <a:t>23 years old woman at her 39 weeks of gestation; she is in the labour room in active labour on Oxytocin infusion. She </a:t>
            </a:r>
            <a:r>
              <a:rPr lang="en-US" sz="2000" b="1" dirty="0"/>
              <a:t>has more than five </a:t>
            </a:r>
            <a:r>
              <a:rPr lang="en-US" sz="2000" b="1" dirty="0" smtClean="0"/>
              <a:t>contractions /10 minutes; her CTG shows below</a:t>
            </a:r>
            <a:br>
              <a:rPr lang="en-US" sz="2000" b="1" dirty="0" smtClean="0"/>
            </a:br>
            <a:r>
              <a:rPr lang="en-US" sz="2000" b="1" dirty="0" smtClean="0"/>
              <a:t>What is you’re your management : </a:t>
            </a:r>
            <a:endParaRPr lang="ar-IQ" sz="2000" b="1" dirty="0"/>
          </a:p>
        </p:txBody>
      </p:sp>
      <p:sp>
        <p:nvSpPr>
          <p:cNvPr id="3" name="Content Placeholder 2"/>
          <p:cNvSpPr>
            <a:spLocks noGrp="1"/>
          </p:cNvSpPr>
          <p:nvPr>
            <p:ph idx="1"/>
          </p:nvPr>
        </p:nvSpPr>
        <p:spPr>
          <a:xfrm>
            <a:off x="107504" y="1988840"/>
            <a:ext cx="5040560" cy="4824536"/>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109728" indent="0" algn="l" rtl="0">
              <a:buNone/>
            </a:pPr>
            <a:endParaRPr lang="en-US" sz="2000" dirty="0" smtClean="0"/>
          </a:p>
          <a:p>
            <a:pPr algn="l" rtl="0">
              <a:buFont typeface="Wingdings" pitchFamily="2" charset="2"/>
              <a:buChar char="Ø"/>
            </a:pPr>
            <a:r>
              <a:rPr lang="en-US" sz="2000" b="1" u="sng" dirty="0" smtClean="0"/>
              <a:t>Management:</a:t>
            </a:r>
            <a:endParaRPr lang="en-US" sz="2000" dirty="0" smtClean="0"/>
          </a:p>
          <a:p>
            <a:pPr marL="452628" indent="-342900" algn="l" rtl="0">
              <a:buFont typeface="+mj-lt"/>
              <a:buAutoNum type="arabicPeriod"/>
            </a:pPr>
            <a:r>
              <a:rPr lang="en-US" sz="2000" dirty="0" smtClean="0"/>
              <a:t>Stop Oxytocin</a:t>
            </a:r>
          </a:p>
          <a:p>
            <a:pPr marL="452628" indent="-342900" algn="l" rtl="0">
              <a:buFont typeface="+mj-lt"/>
              <a:buAutoNum type="arabicPeriod"/>
            </a:pPr>
            <a:r>
              <a:rPr lang="en-US" sz="2000" dirty="0"/>
              <a:t>Administer O2 by tight face mask </a:t>
            </a:r>
            <a:endParaRPr lang="en-US" sz="2000" dirty="0" smtClean="0"/>
          </a:p>
          <a:p>
            <a:pPr marL="452628" indent="-342900" algn="l" rtl="0">
              <a:buFont typeface="+mj-lt"/>
              <a:buAutoNum type="arabicPeriod"/>
            </a:pPr>
            <a:r>
              <a:rPr lang="en-US" sz="2000" dirty="0" smtClean="0"/>
              <a:t> </a:t>
            </a:r>
            <a:r>
              <a:rPr lang="en-US" sz="2000" dirty="0"/>
              <a:t>Avoiding supine </a:t>
            </a:r>
            <a:r>
              <a:rPr lang="en-US" sz="2000" dirty="0" smtClean="0"/>
              <a:t>position</a:t>
            </a:r>
          </a:p>
          <a:p>
            <a:pPr marL="452628" indent="-342900" algn="l" rtl="0">
              <a:buFont typeface="+mj-lt"/>
              <a:buAutoNum type="arabicPeriod"/>
            </a:pPr>
            <a:r>
              <a:rPr lang="en-US" sz="2000" dirty="0" smtClean="0"/>
              <a:t> </a:t>
            </a:r>
            <a:r>
              <a:rPr lang="en-US" sz="2000" dirty="0"/>
              <a:t>Starting IV </a:t>
            </a:r>
            <a:r>
              <a:rPr lang="en-US" sz="2000" dirty="0" smtClean="0"/>
              <a:t>fluids</a:t>
            </a:r>
          </a:p>
          <a:p>
            <a:pPr marL="452628" indent="-342900" algn="l" rtl="0">
              <a:buFont typeface="+mj-lt"/>
              <a:buAutoNum type="arabicPeriod"/>
            </a:pPr>
            <a:r>
              <a:rPr lang="en-US" sz="2000" dirty="0" smtClean="0"/>
              <a:t> </a:t>
            </a:r>
            <a:r>
              <a:rPr lang="en-US" sz="2000" dirty="0"/>
              <a:t>Administering tocolytics if hyperstimulation persists (terbutaline 0.25 mg SC </a:t>
            </a:r>
            <a:r>
              <a:rPr lang="en-US" sz="2000" dirty="0" smtClean="0"/>
              <a:t>)</a:t>
            </a:r>
          </a:p>
          <a:p>
            <a:pPr marL="452628" indent="-342900" algn="l" rtl="0">
              <a:buFont typeface="+mj-lt"/>
              <a:buAutoNum type="arabicPeriod"/>
            </a:pPr>
            <a:r>
              <a:rPr lang="en-US" sz="2000" dirty="0" smtClean="0"/>
              <a:t>Expediting </a:t>
            </a:r>
            <a:r>
              <a:rPr lang="en-US" sz="2000" dirty="0"/>
              <a:t>delivery if hypoxia persists despite tocolysis (AVD / CS)</a:t>
            </a:r>
            <a:endParaRPr lang="en-US" sz="2000"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988840"/>
            <a:ext cx="3672408" cy="4824536"/>
          </a:xfrm>
          <a:prstGeom prst="rect">
            <a:avLst/>
          </a:prstGeom>
          <a:no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204864"/>
            <a:ext cx="3126824" cy="3672408"/>
          </a:xfrm>
          <a:prstGeom prst="rect">
            <a:avLst/>
          </a:prstGeom>
          <a:no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300192" y="6141249"/>
            <a:ext cx="2005677" cy="369332"/>
          </a:xfrm>
          <a:prstGeom prst="rect">
            <a:avLst/>
          </a:prstGeom>
          <a:solidFill>
            <a:schemeClr val="accent2">
              <a:lumMod val="60000"/>
              <a:lumOff val="4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wrap="none" rtlCol="1">
            <a:spAutoFit/>
          </a:bodyPr>
          <a:lstStyle/>
          <a:p>
            <a:r>
              <a:rPr lang="en-US" dirty="0" smtClean="0"/>
              <a:t>Late deceleration </a:t>
            </a:r>
            <a:endParaRPr lang="ar-IQ" dirty="0"/>
          </a:p>
        </p:txBody>
      </p:sp>
    </p:spTree>
    <p:extLst>
      <p:ext uri="{BB962C8B-B14F-4D97-AF65-F5344CB8AC3E}">
        <p14:creationId xmlns:p14="http://schemas.microsoft.com/office/powerpoint/2010/main" val="2844477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8856984" cy="1368152"/>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342900" indent="-342900" rtl="0">
              <a:buFont typeface="Wingdings" pitchFamily="2" charset="2"/>
              <a:buChar char="q"/>
            </a:pPr>
            <a:r>
              <a:rPr lang="en-US" sz="2000" b="1" dirty="0" smtClean="0"/>
              <a:t>23 years old woman at her 39 weeks of gestation; she is in the labour room in active labour on Oxytocin infusion. She </a:t>
            </a:r>
            <a:r>
              <a:rPr lang="en-US" sz="2000" b="1" dirty="0"/>
              <a:t>has more than five </a:t>
            </a:r>
            <a:r>
              <a:rPr lang="en-US" sz="2000" b="1" dirty="0" smtClean="0"/>
              <a:t>contractions /10 minutes; her CTG shows below</a:t>
            </a:r>
            <a:br>
              <a:rPr lang="en-US" sz="2000" b="1" dirty="0" smtClean="0"/>
            </a:br>
            <a:r>
              <a:rPr lang="en-US" sz="2000" b="1" dirty="0" smtClean="0"/>
              <a:t>What is you’re your management : </a:t>
            </a:r>
            <a:endParaRPr lang="ar-IQ" sz="2000" b="1" dirty="0"/>
          </a:p>
        </p:txBody>
      </p:sp>
      <p:sp>
        <p:nvSpPr>
          <p:cNvPr id="3" name="Content Placeholder 2"/>
          <p:cNvSpPr>
            <a:spLocks noGrp="1"/>
          </p:cNvSpPr>
          <p:nvPr>
            <p:ph idx="1"/>
          </p:nvPr>
        </p:nvSpPr>
        <p:spPr>
          <a:xfrm>
            <a:off x="107504" y="1988840"/>
            <a:ext cx="4824536" cy="482453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109728" indent="0" algn="l" rtl="0">
              <a:buNone/>
            </a:pPr>
            <a:endParaRPr lang="en-US" sz="1800" dirty="0" smtClean="0"/>
          </a:p>
          <a:p>
            <a:pPr algn="l" rtl="0">
              <a:buFont typeface="Wingdings" pitchFamily="2" charset="2"/>
              <a:buChar char="Ø"/>
            </a:pPr>
            <a:r>
              <a:rPr lang="en-US" sz="1800" dirty="0" smtClean="0"/>
              <a:t>Mode of delivery depends on Fetal scalp pH:</a:t>
            </a:r>
          </a:p>
          <a:p>
            <a:pPr marL="109728" indent="0" algn="l" rtl="0">
              <a:buNone/>
            </a:pPr>
            <a:endParaRPr lang="en-US" sz="1800" dirty="0" smtClean="0"/>
          </a:p>
          <a:p>
            <a:pPr marL="452628" indent="-342900" algn="l" rtl="0">
              <a:buFont typeface="+mj-lt"/>
              <a:buAutoNum type="arabicPeriod"/>
            </a:pPr>
            <a:r>
              <a:rPr lang="en-US" sz="1800" dirty="0" smtClean="0"/>
              <a:t> If </a:t>
            </a:r>
            <a:r>
              <a:rPr lang="en-US" sz="1800" dirty="0"/>
              <a:t>late decelerations persist for more than 30 minutes despite the above maneuvers, fetal scalp pH is indicated</a:t>
            </a:r>
            <a:r>
              <a:rPr lang="en-US" sz="1800" dirty="0" smtClean="0"/>
              <a:t>. Scalp </a:t>
            </a:r>
            <a:r>
              <a:rPr lang="en-US" sz="1800" dirty="0"/>
              <a:t>pH &gt; 7.25 is reassuring, pH 7.2-7.25 may be repeated in 30 minutes</a:t>
            </a:r>
            <a:r>
              <a:rPr lang="en-US" sz="1800" dirty="0" smtClean="0"/>
              <a:t>.</a:t>
            </a:r>
          </a:p>
          <a:p>
            <a:pPr marL="452628" indent="-342900" algn="l" rtl="0">
              <a:buFont typeface="+mj-lt"/>
              <a:buAutoNum type="arabicPeriod"/>
            </a:pPr>
            <a:endParaRPr lang="en-US" sz="1800" dirty="0"/>
          </a:p>
          <a:p>
            <a:pPr marL="452628" indent="-342900" algn="l" rtl="0">
              <a:buFont typeface="+mj-lt"/>
              <a:buAutoNum type="arabicPeriod"/>
            </a:pPr>
            <a:r>
              <a:rPr lang="en-US" sz="1800" dirty="0" smtClean="0"/>
              <a:t> Deliver </a:t>
            </a:r>
            <a:r>
              <a:rPr lang="en-US" sz="1800" dirty="0"/>
              <a:t>for pH &lt; 7.2  or minimal baseline </a:t>
            </a:r>
            <a:r>
              <a:rPr lang="en-US" sz="1800" dirty="0" smtClean="0"/>
              <a:t>  variability </a:t>
            </a:r>
            <a:r>
              <a:rPr lang="en-US" sz="1800" dirty="0"/>
              <a:t>with late or prolonged decelerations and inability to obtain fetal scalp pH</a:t>
            </a:r>
            <a:endParaRPr lang="en-US" sz="1800"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988840"/>
            <a:ext cx="3960440" cy="4824536"/>
          </a:xfrm>
          <a:prstGeom prst="rect">
            <a:avLst/>
          </a:prstGeom>
          <a:no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132856"/>
            <a:ext cx="3558872" cy="3744416"/>
          </a:xfrm>
          <a:prstGeom prst="rect">
            <a:avLst/>
          </a:prstGeom>
          <a:no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24661" y="6141249"/>
            <a:ext cx="2005677" cy="369332"/>
          </a:xfrm>
          <a:prstGeom prst="rect">
            <a:avLst/>
          </a:prstGeom>
          <a:solidFill>
            <a:schemeClr val="accent2">
              <a:lumMod val="60000"/>
              <a:lumOff val="4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wrap="none" rtlCol="1">
            <a:spAutoFit/>
          </a:bodyPr>
          <a:lstStyle/>
          <a:p>
            <a:r>
              <a:rPr lang="en-US" dirty="0" smtClean="0"/>
              <a:t>Late deceleration </a:t>
            </a:r>
            <a:endParaRPr lang="ar-IQ" dirty="0"/>
          </a:p>
        </p:txBody>
      </p:sp>
    </p:spTree>
    <p:extLst>
      <p:ext uri="{BB962C8B-B14F-4D97-AF65-F5344CB8AC3E}">
        <p14:creationId xmlns:p14="http://schemas.microsoft.com/office/powerpoint/2010/main" val="30327173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r>
              <a:rPr lang="en-US" sz="2400" b="1" dirty="0" smtClean="0"/>
              <a:t>Aim is to have a healthy baby  </a:t>
            </a:r>
            <a:endParaRPr lang="ar-IQ" sz="2400" b="1" dirty="0"/>
          </a:p>
        </p:txBody>
      </p:sp>
      <p:sp>
        <p:nvSpPr>
          <p:cNvPr id="3" name="Content Placeholder 2"/>
          <p:cNvSpPr>
            <a:spLocks noGrp="1"/>
          </p:cNvSpPr>
          <p:nvPr>
            <p:ph idx="1"/>
          </p:nvPr>
        </p:nvSpPr>
        <p:spPr>
          <a:xfrm>
            <a:off x="107504" y="1556792"/>
            <a:ext cx="8856984" cy="5184576"/>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109728" indent="0" algn="l" rtl="0">
              <a:buNone/>
            </a:pPr>
            <a:r>
              <a:rPr lang="en-US" sz="2000" dirty="0" smtClean="0"/>
              <a:t>  </a:t>
            </a:r>
            <a:endParaRPr lang="en-US" sz="2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132856"/>
            <a:ext cx="7272808" cy="3888432"/>
          </a:xfrm>
          <a:prstGeom prst="rect">
            <a:avLst/>
          </a:prstGeom>
          <a:noFill/>
          <a:ln>
            <a:noFill/>
          </a:ln>
          <a:effectLst>
            <a:glow rad="101600">
              <a:schemeClr val="accent5">
                <a:satMod val="175000"/>
                <a:alpha val="40000"/>
              </a:schemeClr>
            </a:glow>
            <a:outerShdw dist="35921" dir="2700000" algn="ctr" rotWithShape="0">
              <a:schemeClr val="bg2"/>
            </a:outerShdw>
          </a:effectLst>
          <a:scene3d>
            <a:camera prst="orthographicFront">
              <a:rot lat="0" lon="0" rev="0"/>
            </a:camera>
            <a:lightRig rig="soft" dir="t">
              <a:rot lat="0" lon="0" rev="0"/>
            </a:lightRig>
          </a:scene3d>
          <a:sp3d contourW="44450" prstMaterial="matte">
            <a:bevelT w="63500" h="6350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915816" y="6071674"/>
            <a:ext cx="2340260" cy="461665"/>
          </a:xfrm>
          <a:prstGeom prst="rect">
            <a:avLst/>
          </a:prstGeom>
          <a:noFill/>
          <a:ln>
            <a:noFill/>
          </a:ln>
          <a:effectLst>
            <a:glow rad="101600">
              <a:schemeClr val="accent5">
                <a:satMod val="175000"/>
                <a:alpha val="40000"/>
              </a:schemeClr>
            </a:glow>
            <a:outerShdw blurRad="107950" dist="12700" dir="5400000" algn="ctr">
              <a:srgbClr val="000000"/>
            </a:outerShdw>
          </a:effectLst>
        </p:spPr>
        <p:txBody>
          <a:bodyPr wrap="square" rtlCol="1">
            <a:spAutoFit/>
          </a:bodyPr>
          <a:lstStyle/>
          <a:p>
            <a:r>
              <a:rPr lang="en-US" sz="2400" dirty="0" smtClean="0"/>
              <a:t>Thank you </a:t>
            </a:r>
            <a:endParaRPr lang="ar-IQ" sz="2400" dirty="0"/>
          </a:p>
        </p:txBody>
      </p:sp>
    </p:spTree>
    <p:extLst>
      <p:ext uri="{BB962C8B-B14F-4D97-AF65-F5344CB8AC3E}">
        <p14:creationId xmlns:p14="http://schemas.microsoft.com/office/powerpoint/2010/main" val="3982439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1800" b="1" dirty="0" smtClean="0"/>
              <a:t> Intrapartum Evaluation of fetal wellbeing</a:t>
            </a:r>
            <a:endParaRPr lang="ar-IQ" sz="1800" b="1" dirty="0"/>
          </a:p>
        </p:txBody>
      </p:sp>
      <p:sp>
        <p:nvSpPr>
          <p:cNvPr id="4" name="Content Placeholder 2"/>
          <p:cNvSpPr txBox="1">
            <a:spLocks/>
          </p:cNvSpPr>
          <p:nvPr/>
        </p:nvSpPr>
        <p:spPr>
          <a:xfrm>
            <a:off x="107504" y="1556792"/>
            <a:ext cx="8856984" cy="5184576"/>
          </a:xfrm>
          <a:prstGeom prst="rect">
            <a:avLst/>
          </a:prstGeom>
          <a:solidFill>
            <a:schemeClr val="accent2">
              <a:lumMod val="20000"/>
              <a:lumOff val="80000"/>
            </a:schemeClr>
          </a:solidFill>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ormAutofit lnSpcReduction="10000"/>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rtl="0">
              <a:buFont typeface="Wingdings" pitchFamily="2" charset="2"/>
              <a:buChar char="q"/>
            </a:pPr>
            <a:r>
              <a:rPr lang="en-US" sz="1800" dirty="0" smtClean="0"/>
              <a:t>Methods of evaluation of fetal wellbeing during labour                                                  ( Intrapartum  assessment ) are :</a:t>
            </a:r>
          </a:p>
          <a:p>
            <a:pPr marL="109728" indent="0" algn="l" rtl="0">
              <a:buFont typeface="Georgia"/>
              <a:buNone/>
            </a:pPr>
            <a:endParaRPr lang="en-US" sz="2000" dirty="0" smtClean="0"/>
          </a:p>
          <a:p>
            <a:pPr marL="566928" indent="-457200" algn="l" rtl="0">
              <a:buFont typeface="Georgia"/>
              <a:buAutoNum type="arabicPeriod"/>
            </a:pPr>
            <a:r>
              <a:rPr lang="en-US" sz="2000" dirty="0" smtClean="0"/>
              <a:t>Fetal movement ?</a:t>
            </a:r>
          </a:p>
          <a:p>
            <a:pPr marL="566928" indent="-457200" algn="l" rtl="0">
              <a:buFont typeface="Georgia"/>
              <a:buAutoNum type="arabicPeriod"/>
            </a:pPr>
            <a:endParaRPr lang="en-US" sz="2000" dirty="0"/>
          </a:p>
          <a:p>
            <a:pPr marL="566928" indent="-457200" algn="l" rtl="0">
              <a:buFont typeface="Georgia"/>
              <a:buAutoNum type="arabicPeriod"/>
            </a:pPr>
            <a:r>
              <a:rPr lang="en-US" sz="2000" dirty="0" smtClean="0"/>
              <a:t>CTG </a:t>
            </a:r>
          </a:p>
          <a:p>
            <a:pPr marL="566928" indent="-457200" algn="l" rtl="0">
              <a:buFont typeface="Georgia"/>
              <a:buAutoNum type="arabicPeriod"/>
            </a:pPr>
            <a:endParaRPr lang="en-US" sz="2000" dirty="0"/>
          </a:p>
          <a:p>
            <a:pPr marL="566928" indent="-457200" algn="l" rtl="0">
              <a:buFont typeface="Georgia"/>
              <a:buAutoNum type="arabicPeriod"/>
            </a:pPr>
            <a:r>
              <a:rPr lang="en-US" sz="2000" dirty="0"/>
              <a:t>Transabdominal ultrasound </a:t>
            </a:r>
            <a:r>
              <a:rPr lang="en-US" sz="2000" dirty="0" smtClean="0"/>
              <a:t>scanning</a:t>
            </a:r>
          </a:p>
          <a:p>
            <a:pPr marL="566928" indent="-457200" algn="l" rtl="0">
              <a:buFont typeface="Georgia"/>
              <a:buAutoNum type="arabicPeriod"/>
            </a:pPr>
            <a:endParaRPr lang="en-US" sz="2000" dirty="0"/>
          </a:p>
          <a:p>
            <a:pPr marL="566928" indent="-457200" algn="l" rtl="0">
              <a:buFont typeface="Georgia"/>
              <a:buAutoNum type="arabicPeriod"/>
            </a:pPr>
            <a:r>
              <a:rPr lang="en-US" sz="2000" dirty="0" smtClean="0"/>
              <a:t>Internal monitoring : </a:t>
            </a:r>
          </a:p>
          <a:p>
            <a:pPr marL="566928" indent="-457200" algn="l" rtl="0">
              <a:buFont typeface="Georgia"/>
              <a:buAutoNum type="arabicPeriod"/>
            </a:pPr>
            <a:endParaRPr lang="en-US" sz="2000" dirty="0"/>
          </a:p>
          <a:p>
            <a:pPr algn="l" rtl="0">
              <a:buFont typeface="Courier New" pitchFamily="49" charset="0"/>
              <a:buChar char="o"/>
            </a:pPr>
            <a:r>
              <a:rPr lang="en-US" sz="2000" dirty="0" smtClean="0"/>
              <a:t>Fetal </a:t>
            </a:r>
            <a:r>
              <a:rPr lang="en-US" sz="2000" dirty="0"/>
              <a:t>scalp electrode &amp; Fetal electrocardiography </a:t>
            </a:r>
          </a:p>
          <a:p>
            <a:pPr algn="l" rtl="0">
              <a:buFont typeface="Courier New" pitchFamily="49" charset="0"/>
              <a:buChar char="o"/>
            </a:pPr>
            <a:endParaRPr lang="en-US" sz="2000" dirty="0"/>
          </a:p>
          <a:p>
            <a:pPr algn="l" rtl="0">
              <a:buFont typeface="Courier New" pitchFamily="49" charset="0"/>
              <a:buChar char="o"/>
            </a:pPr>
            <a:r>
              <a:rPr lang="en-US" sz="2000" dirty="0" smtClean="0"/>
              <a:t>Fetal blood pH &amp; /or Lactate </a:t>
            </a:r>
            <a:endParaRPr lang="en-US" sz="2000" dirty="0"/>
          </a:p>
          <a:p>
            <a:pPr algn="l" rtl="0">
              <a:buFont typeface="Courier New" pitchFamily="49" charset="0"/>
              <a:buChar char="o"/>
            </a:pPr>
            <a:endParaRPr lang="en-US" sz="2000" dirty="0" smtClean="0"/>
          </a:p>
          <a:p>
            <a:pPr algn="l" rtl="0">
              <a:buFont typeface="Courier New" pitchFamily="49" charset="0"/>
              <a:buChar char="o"/>
            </a:pPr>
            <a:r>
              <a:rPr lang="en-US" sz="2000" dirty="0" smtClean="0"/>
              <a:t>Fetal </a:t>
            </a:r>
            <a:r>
              <a:rPr lang="en-US" sz="2000" dirty="0"/>
              <a:t>Pulse Oximetry</a:t>
            </a:r>
            <a:endParaRPr lang="en-US" sz="2000" dirty="0" smtClean="0"/>
          </a:p>
          <a:p>
            <a:pPr marL="109728" indent="0" algn="l" rtl="0">
              <a:buNone/>
            </a:pPr>
            <a:endParaRPr lang="en-US" sz="2000" dirty="0" smtClean="0"/>
          </a:p>
          <a:p>
            <a:pPr marL="109728" indent="0" algn="l" rtl="0">
              <a:buFont typeface="Georgia"/>
              <a:buNone/>
            </a:pPr>
            <a:endParaRPr lang="en-US" sz="2000" dirty="0" smtClean="0"/>
          </a:p>
          <a:p>
            <a:pPr marL="566928" indent="-457200" algn="l" rtl="0">
              <a:buFont typeface="+mj-lt"/>
              <a:buAutoNum type="arabicPeriod"/>
            </a:pPr>
            <a:endParaRPr lang="ar-IQ" sz="2000" dirty="0"/>
          </a:p>
        </p:txBody>
      </p:sp>
      <p:sp>
        <p:nvSpPr>
          <p:cNvPr id="6" name="Rounded Rectangle 5"/>
          <p:cNvSpPr/>
          <p:nvPr/>
        </p:nvSpPr>
        <p:spPr>
          <a:xfrm>
            <a:off x="145855" y="2852936"/>
            <a:ext cx="2409922" cy="657128"/>
          </a:xfrm>
          <a:prstGeom prst="roundRect">
            <a:avLst/>
          </a:prstGeom>
          <a:noFill/>
          <a:ln w="57150">
            <a:solidFill>
              <a:srgbClr val="FF0000"/>
            </a:solid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7" name="Rounded Rectangle 6"/>
          <p:cNvSpPr/>
          <p:nvPr/>
        </p:nvSpPr>
        <p:spPr>
          <a:xfrm>
            <a:off x="159188" y="5373216"/>
            <a:ext cx="3836747" cy="564293"/>
          </a:xfrm>
          <a:prstGeom prst="roundRect">
            <a:avLst/>
          </a:prstGeom>
          <a:noFill/>
          <a:ln w="57150">
            <a:solidFill>
              <a:srgbClr val="FF0000"/>
            </a:solid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0" name="7-Point Star 9"/>
          <p:cNvSpPr/>
          <p:nvPr/>
        </p:nvSpPr>
        <p:spPr>
          <a:xfrm>
            <a:off x="5292080" y="3306688"/>
            <a:ext cx="2232248" cy="1058416"/>
          </a:xfrm>
          <a:prstGeom prst="star7">
            <a:avLst/>
          </a:prstGeom>
          <a:ln w="38100">
            <a:solidFill>
              <a:srgbClr val="FF0000"/>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t>Promising </a:t>
            </a:r>
            <a:endParaRPr lang="ar-IQ" sz="1400" b="1" dirty="0"/>
          </a:p>
        </p:txBody>
      </p:sp>
    </p:spTree>
    <p:extLst>
      <p:ext uri="{BB962C8B-B14F-4D97-AF65-F5344CB8AC3E}">
        <p14:creationId xmlns:p14="http://schemas.microsoft.com/office/powerpoint/2010/main" val="33211659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r>
              <a:rPr lang="en-US" sz="2400" b="1" dirty="0" smtClean="0"/>
              <a:t>Not a Handicap one   </a:t>
            </a:r>
            <a:endParaRPr lang="ar-IQ" sz="2400" b="1" dirty="0"/>
          </a:p>
        </p:txBody>
      </p:sp>
      <p:sp>
        <p:nvSpPr>
          <p:cNvPr id="3" name="Content Placeholder 2"/>
          <p:cNvSpPr>
            <a:spLocks noGrp="1"/>
          </p:cNvSpPr>
          <p:nvPr>
            <p:ph idx="1"/>
          </p:nvPr>
        </p:nvSpPr>
        <p:spPr>
          <a:xfrm>
            <a:off x="107504" y="1556792"/>
            <a:ext cx="8856984" cy="518457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109728" indent="0" algn="l" rtl="0">
              <a:buNone/>
            </a:pPr>
            <a:r>
              <a:rPr lang="en-US" sz="2000" dirty="0" smtClean="0"/>
              <a:t>  </a:t>
            </a:r>
            <a:endParaRPr lang="en-US" sz="2000" dirty="0"/>
          </a:p>
        </p:txBody>
      </p:sp>
      <p:sp>
        <p:nvSpPr>
          <p:cNvPr id="6" name="TextBox 5"/>
          <p:cNvSpPr txBox="1"/>
          <p:nvPr/>
        </p:nvSpPr>
        <p:spPr>
          <a:xfrm>
            <a:off x="3383868" y="6135687"/>
            <a:ext cx="2340260" cy="461665"/>
          </a:xfrm>
          <a:prstGeom prst="rect">
            <a:avLst/>
          </a:prstGeom>
          <a:noFill/>
          <a:ln>
            <a:noFill/>
          </a:ln>
          <a:effectLst>
            <a:glow rad="101600">
              <a:schemeClr val="accent5">
                <a:satMod val="175000"/>
                <a:alpha val="40000"/>
              </a:schemeClr>
            </a:glow>
            <a:outerShdw blurRad="107950" dist="12700" dir="5400000" algn="ctr">
              <a:srgbClr val="000000"/>
            </a:outerShdw>
          </a:effectLst>
        </p:spPr>
        <p:txBody>
          <a:bodyPr wrap="square" rtlCol="1">
            <a:spAutoFit/>
          </a:bodyPr>
          <a:lstStyle/>
          <a:p>
            <a:r>
              <a:rPr lang="en-US" sz="2400" dirty="0" smtClean="0"/>
              <a:t>Please help me  </a:t>
            </a:r>
            <a:endParaRPr lang="ar-IQ" sz="24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7" y="1844824"/>
            <a:ext cx="6552728" cy="4226849"/>
          </a:xfrm>
          <a:prstGeom prst="rect">
            <a:avLst/>
          </a:prstGeom>
          <a:noFill/>
          <a:ln w="28575">
            <a:solidFill>
              <a:srgbClr val="00B0F0"/>
            </a:solidFill>
            <a:miter lim="800000"/>
            <a:headEnd/>
            <a:tailEnd/>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16482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r>
              <a:rPr lang="en-US" sz="1600" b="1" dirty="0" smtClean="0"/>
              <a:t>Antenatal  vs. Intrapartum Methods of Evaluation   </a:t>
            </a:r>
            <a:endParaRPr lang="ar-IQ" sz="1600" b="1" dirty="0"/>
          </a:p>
        </p:txBody>
      </p:sp>
      <p:sp>
        <p:nvSpPr>
          <p:cNvPr id="3" name="Content Placeholder 2"/>
          <p:cNvSpPr>
            <a:spLocks noGrp="1"/>
          </p:cNvSpPr>
          <p:nvPr>
            <p:ph idx="1"/>
          </p:nvPr>
        </p:nvSpPr>
        <p:spPr>
          <a:xfrm>
            <a:off x="179512" y="1556792"/>
            <a:ext cx="4104456" cy="5184576"/>
          </a:xfrm>
          <a:solidFill>
            <a:schemeClr val="accent2">
              <a:lumMod val="20000"/>
              <a:lumOff val="80000"/>
            </a:schemeClr>
          </a:solidFill>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fontScale="85000" lnSpcReduction="10000"/>
          </a:bodyPr>
          <a:lstStyle/>
          <a:p>
            <a:pPr marL="109728" indent="0" algn="l" rtl="0">
              <a:buNone/>
            </a:pPr>
            <a:endParaRPr lang="en-US" sz="2000" dirty="0" smtClean="0"/>
          </a:p>
          <a:p>
            <a:pPr algn="l" rtl="0">
              <a:buFont typeface="Wingdings" pitchFamily="2" charset="2"/>
              <a:buChar char="q"/>
            </a:pPr>
            <a:r>
              <a:rPr lang="en-US" sz="2000" dirty="0" smtClean="0"/>
              <a:t> Methods of evaluation of fetal wellbeing during pregnancy ( Antenatal assessment ) are :</a:t>
            </a:r>
            <a:endParaRPr lang="en-US" sz="2000" dirty="0"/>
          </a:p>
          <a:p>
            <a:pPr marL="109728" indent="0" algn="l" rtl="0">
              <a:buNone/>
            </a:pPr>
            <a:endParaRPr lang="en-US" sz="2000" dirty="0"/>
          </a:p>
          <a:p>
            <a:pPr marL="109728" indent="0" algn="l" rtl="0">
              <a:buNone/>
            </a:pPr>
            <a:r>
              <a:rPr lang="en-US" sz="2000" dirty="0" smtClean="0"/>
              <a:t>1. Maternal perception of fetal movement   ( Subjective test)</a:t>
            </a:r>
            <a:endParaRPr lang="en-US" sz="2000" dirty="0"/>
          </a:p>
          <a:p>
            <a:pPr marL="109728" indent="0" algn="l" rtl="0">
              <a:buNone/>
            </a:pPr>
            <a:endParaRPr lang="en-US" sz="2000" dirty="0" smtClean="0"/>
          </a:p>
          <a:p>
            <a:pPr marL="109728" indent="0" algn="l" rtl="0">
              <a:buNone/>
            </a:pPr>
            <a:r>
              <a:rPr lang="en-US" sz="2000" dirty="0" smtClean="0"/>
              <a:t>2. Cardiotocography </a:t>
            </a:r>
            <a:r>
              <a:rPr lang="en-US" sz="2000" dirty="0"/>
              <a:t>(CTG) </a:t>
            </a:r>
            <a:r>
              <a:rPr lang="en-US" sz="2000" dirty="0" smtClean="0"/>
              <a:t>:</a:t>
            </a:r>
          </a:p>
          <a:p>
            <a:pPr algn="l" rtl="0">
              <a:buFont typeface="Courier New" pitchFamily="49" charset="0"/>
              <a:buChar char="o"/>
            </a:pPr>
            <a:r>
              <a:rPr lang="en-US" sz="2000" dirty="0" smtClean="0"/>
              <a:t>Non </a:t>
            </a:r>
            <a:r>
              <a:rPr lang="en-US" sz="2000" dirty="0"/>
              <a:t>Stress Test (NST</a:t>
            </a:r>
            <a:r>
              <a:rPr lang="en-US" sz="2000" dirty="0" smtClean="0"/>
              <a:t>)</a:t>
            </a:r>
          </a:p>
          <a:p>
            <a:pPr algn="l" rtl="0">
              <a:buFont typeface="Courier New" pitchFamily="49" charset="0"/>
              <a:buChar char="o"/>
            </a:pPr>
            <a:r>
              <a:rPr lang="en-US" sz="2000" dirty="0" smtClean="0"/>
              <a:t>Contraction Stress Test </a:t>
            </a:r>
            <a:endParaRPr lang="en-US" sz="2000" dirty="0"/>
          </a:p>
          <a:p>
            <a:pPr marL="109728" indent="0" algn="l" rtl="0">
              <a:buNone/>
            </a:pPr>
            <a:endParaRPr lang="en-US" sz="2000" dirty="0" smtClean="0"/>
          </a:p>
          <a:p>
            <a:pPr marL="109728" indent="0" algn="l" rtl="0">
              <a:buNone/>
            </a:pPr>
            <a:r>
              <a:rPr lang="en-US" sz="2000" dirty="0" smtClean="0"/>
              <a:t>3. Ultrasound :  Biophysical Profile (BPP)</a:t>
            </a:r>
          </a:p>
          <a:p>
            <a:pPr marL="109728" indent="0" algn="l" rtl="0">
              <a:buNone/>
            </a:pPr>
            <a:endParaRPr lang="en-US" sz="2000" dirty="0" smtClean="0"/>
          </a:p>
          <a:p>
            <a:pPr marL="109728" indent="0" algn="l" rtl="0">
              <a:buNone/>
            </a:pPr>
            <a:r>
              <a:rPr lang="en-US" sz="2000" dirty="0" smtClean="0"/>
              <a:t>4. Doppler US:</a:t>
            </a:r>
          </a:p>
          <a:p>
            <a:pPr algn="l" rtl="0">
              <a:buFont typeface="Courier New" pitchFamily="49" charset="0"/>
              <a:buChar char="o"/>
            </a:pPr>
            <a:r>
              <a:rPr lang="en-US" sz="2000" dirty="0" smtClean="0"/>
              <a:t>Maternal :Uterine artery Doppler US </a:t>
            </a:r>
          </a:p>
          <a:p>
            <a:pPr algn="l" rtl="0">
              <a:buFont typeface="Courier New" pitchFamily="49" charset="0"/>
              <a:buChar char="o"/>
            </a:pPr>
            <a:r>
              <a:rPr lang="en-US" sz="2000" dirty="0" smtClean="0"/>
              <a:t>Fetal Doppler US : ( Umbilical artery &amp; Middle cerebral artery ) </a:t>
            </a:r>
          </a:p>
          <a:p>
            <a:pPr marL="109728" indent="0" algn="l" rtl="0">
              <a:buNone/>
            </a:pPr>
            <a:endParaRPr lang="en-US" sz="2000" dirty="0" smtClean="0"/>
          </a:p>
          <a:p>
            <a:pPr marL="109728" indent="0" algn="l" rtl="0">
              <a:buNone/>
            </a:pPr>
            <a:endParaRPr lang="en-US" sz="2000" dirty="0" smtClean="0"/>
          </a:p>
          <a:p>
            <a:pPr marL="566928" indent="-457200" algn="l" rtl="0">
              <a:buFont typeface="+mj-lt"/>
              <a:buAutoNum type="arabicPeriod"/>
            </a:pPr>
            <a:endParaRPr lang="ar-IQ" sz="2000" dirty="0"/>
          </a:p>
        </p:txBody>
      </p:sp>
      <p:sp>
        <p:nvSpPr>
          <p:cNvPr id="8" name="Content Placeholder 2"/>
          <p:cNvSpPr txBox="1">
            <a:spLocks/>
          </p:cNvSpPr>
          <p:nvPr/>
        </p:nvSpPr>
        <p:spPr>
          <a:xfrm>
            <a:off x="4572000" y="1556792"/>
            <a:ext cx="4392488" cy="5184576"/>
          </a:xfrm>
          <a:prstGeom prst="rect">
            <a:avLst/>
          </a:prstGeom>
          <a:solidFill>
            <a:schemeClr val="accent2">
              <a:lumMod val="20000"/>
              <a:lumOff val="80000"/>
            </a:schemeClr>
          </a:solidFill>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vert="horz">
            <a:normAutofit fontScale="85000" lnSpcReduction="10000"/>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rtl="0">
              <a:buFont typeface="Wingdings" pitchFamily="2" charset="2"/>
              <a:buChar char="q"/>
            </a:pPr>
            <a:endParaRPr lang="en-US" sz="1800" dirty="0" smtClean="0"/>
          </a:p>
          <a:p>
            <a:pPr algn="l" rtl="0">
              <a:buFont typeface="Wingdings" pitchFamily="2" charset="2"/>
              <a:buChar char="q"/>
            </a:pPr>
            <a:r>
              <a:rPr lang="en-US" sz="1800" dirty="0" smtClean="0"/>
              <a:t>Methods of evaluation of fetal wellbeing during labour                                                         ( Intrapartum  assessment ) are :</a:t>
            </a:r>
          </a:p>
          <a:p>
            <a:pPr marL="109728" indent="0" algn="l" rtl="0">
              <a:buFont typeface="Georgia"/>
              <a:buNone/>
            </a:pPr>
            <a:endParaRPr lang="en-US" sz="2000" dirty="0" smtClean="0"/>
          </a:p>
          <a:p>
            <a:pPr marL="566928" indent="-457200" algn="l" rtl="0">
              <a:buFont typeface="Georgia"/>
              <a:buAutoNum type="arabicPeriod"/>
            </a:pPr>
            <a:r>
              <a:rPr lang="en-US" sz="2000" dirty="0" smtClean="0"/>
              <a:t>Fetal movement ?</a:t>
            </a:r>
          </a:p>
          <a:p>
            <a:pPr marL="566928" indent="-457200" algn="l" rtl="0">
              <a:buFont typeface="Georgia"/>
              <a:buAutoNum type="arabicPeriod"/>
            </a:pPr>
            <a:endParaRPr lang="en-US" sz="2000" dirty="0"/>
          </a:p>
          <a:p>
            <a:pPr marL="566928" indent="-457200" algn="l" rtl="0">
              <a:buFont typeface="Georgia"/>
              <a:buAutoNum type="arabicPeriod"/>
            </a:pPr>
            <a:r>
              <a:rPr lang="en-US" sz="2000" dirty="0" smtClean="0"/>
              <a:t>CTG </a:t>
            </a:r>
          </a:p>
          <a:p>
            <a:pPr marL="566928" indent="-457200" algn="l" rtl="0">
              <a:buFont typeface="Georgia"/>
              <a:buAutoNum type="arabicPeriod"/>
            </a:pPr>
            <a:endParaRPr lang="en-US" sz="2000" dirty="0"/>
          </a:p>
          <a:p>
            <a:pPr marL="566928" indent="-457200" algn="l" rtl="0">
              <a:buFont typeface="Georgia"/>
              <a:buAutoNum type="arabicPeriod"/>
            </a:pPr>
            <a:r>
              <a:rPr lang="en-US" sz="2000" dirty="0"/>
              <a:t>Transabdominal ultrasound </a:t>
            </a:r>
            <a:r>
              <a:rPr lang="en-US" sz="2000" dirty="0" smtClean="0"/>
              <a:t>scanning</a:t>
            </a:r>
          </a:p>
          <a:p>
            <a:pPr marL="566928" indent="-457200" algn="l" rtl="0">
              <a:buFont typeface="Georgia"/>
              <a:buAutoNum type="arabicPeriod"/>
            </a:pPr>
            <a:endParaRPr lang="en-US" sz="2000" dirty="0"/>
          </a:p>
          <a:p>
            <a:pPr marL="566928" indent="-457200" algn="l" rtl="0">
              <a:buFont typeface="Georgia"/>
              <a:buAutoNum type="arabicPeriod"/>
            </a:pPr>
            <a:r>
              <a:rPr lang="en-US" sz="2000" dirty="0" smtClean="0"/>
              <a:t>Internal monitoring : </a:t>
            </a:r>
          </a:p>
          <a:p>
            <a:pPr marL="566928" indent="-457200" algn="l" rtl="0">
              <a:buFont typeface="Georgia"/>
              <a:buAutoNum type="arabicPeriod"/>
            </a:pPr>
            <a:endParaRPr lang="en-US" sz="2000" dirty="0"/>
          </a:p>
          <a:p>
            <a:pPr algn="l" rtl="0">
              <a:buFont typeface="Courier New" pitchFamily="49" charset="0"/>
              <a:buChar char="o"/>
            </a:pPr>
            <a:r>
              <a:rPr lang="en-US" sz="2000" dirty="0" smtClean="0"/>
              <a:t>Fetal </a:t>
            </a:r>
            <a:r>
              <a:rPr lang="en-US" sz="2000" dirty="0"/>
              <a:t>scalp electrode &amp; Fetal electrocardiography </a:t>
            </a:r>
          </a:p>
          <a:p>
            <a:pPr algn="l" rtl="0">
              <a:buFont typeface="Courier New" pitchFamily="49" charset="0"/>
              <a:buChar char="o"/>
            </a:pPr>
            <a:endParaRPr lang="en-US" sz="2000" dirty="0"/>
          </a:p>
          <a:p>
            <a:pPr algn="l" rtl="0">
              <a:buFont typeface="Courier New" pitchFamily="49" charset="0"/>
              <a:buChar char="o"/>
            </a:pPr>
            <a:r>
              <a:rPr lang="en-US" sz="2000" dirty="0" smtClean="0"/>
              <a:t>Fetal blood pH &amp;/or lactate </a:t>
            </a:r>
            <a:endParaRPr lang="en-US" sz="2000" dirty="0"/>
          </a:p>
          <a:p>
            <a:pPr algn="l" rtl="0">
              <a:buFont typeface="Courier New" pitchFamily="49" charset="0"/>
              <a:buChar char="o"/>
            </a:pPr>
            <a:endParaRPr lang="en-US" sz="2000" dirty="0" smtClean="0"/>
          </a:p>
          <a:p>
            <a:pPr algn="l" rtl="0">
              <a:buFont typeface="Courier New" pitchFamily="49" charset="0"/>
              <a:buChar char="o"/>
            </a:pPr>
            <a:r>
              <a:rPr lang="en-US" sz="2000" dirty="0" smtClean="0"/>
              <a:t>Fetal </a:t>
            </a:r>
            <a:r>
              <a:rPr lang="en-US" sz="2000" dirty="0"/>
              <a:t>Pulse Oximetry</a:t>
            </a:r>
            <a:endParaRPr lang="en-US" sz="2000" dirty="0" smtClean="0"/>
          </a:p>
          <a:p>
            <a:pPr marL="109728" indent="0" algn="l" rtl="0">
              <a:buNone/>
            </a:pPr>
            <a:endParaRPr lang="en-US" sz="2000" dirty="0" smtClean="0"/>
          </a:p>
          <a:p>
            <a:pPr marL="109728" indent="0" algn="l" rtl="0">
              <a:buFont typeface="Georgia"/>
              <a:buNone/>
            </a:pPr>
            <a:endParaRPr lang="en-US" sz="2000" dirty="0" smtClean="0"/>
          </a:p>
          <a:p>
            <a:pPr marL="566928" indent="-457200" algn="l" rtl="0">
              <a:buFont typeface="+mj-lt"/>
              <a:buAutoNum type="arabicPeriod"/>
            </a:pPr>
            <a:endParaRPr lang="ar-IQ" sz="2000" dirty="0"/>
          </a:p>
        </p:txBody>
      </p:sp>
      <p:sp>
        <p:nvSpPr>
          <p:cNvPr id="9" name="Right Arrow 8"/>
          <p:cNvSpPr/>
          <p:nvPr/>
        </p:nvSpPr>
        <p:spPr>
          <a:xfrm>
            <a:off x="3491880" y="2920873"/>
            <a:ext cx="1224136" cy="1745131"/>
          </a:xfrm>
          <a:prstGeom prst="rightArrow">
            <a:avLst/>
          </a:prstGeom>
          <a:solidFill>
            <a:srgbClr val="FF0000"/>
          </a:solidFill>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1231727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rtl="0"/>
            <a:r>
              <a:rPr lang="en-US" sz="2400" b="1" dirty="0"/>
              <a:t>Cardiotocography (CTG) </a:t>
            </a:r>
            <a:endParaRPr lang="ar-IQ" sz="2400" b="1" dirty="0"/>
          </a:p>
        </p:txBody>
      </p:sp>
      <p:sp>
        <p:nvSpPr>
          <p:cNvPr id="3" name="Content Placeholder 2"/>
          <p:cNvSpPr>
            <a:spLocks noGrp="1"/>
          </p:cNvSpPr>
          <p:nvPr>
            <p:ph idx="1"/>
          </p:nvPr>
        </p:nvSpPr>
        <p:spPr>
          <a:xfrm>
            <a:off x="107504" y="1556792"/>
            <a:ext cx="8856984" cy="518457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Autofit/>
          </a:bodyPr>
          <a:lstStyle/>
          <a:p>
            <a:pPr algn="l" rtl="0">
              <a:buFont typeface="Wingdings" pitchFamily="2" charset="2"/>
              <a:buChar char="q"/>
            </a:pPr>
            <a:endParaRPr lang="en-US" sz="1800" dirty="0" smtClean="0"/>
          </a:p>
          <a:p>
            <a:pPr algn="l" rtl="0">
              <a:buFont typeface="Wingdings" pitchFamily="2" charset="2"/>
              <a:buChar char="q"/>
            </a:pPr>
            <a:r>
              <a:rPr lang="en-US" sz="1800" dirty="0"/>
              <a:t>Cardiotocography (CTG) is used </a:t>
            </a:r>
            <a:r>
              <a:rPr lang="en-US" sz="1800" u="sng" dirty="0"/>
              <a:t>during pregnancy </a:t>
            </a:r>
            <a:r>
              <a:rPr lang="en-US" sz="1800" u="sng" dirty="0" smtClean="0"/>
              <a:t>&amp; labour </a:t>
            </a:r>
            <a:r>
              <a:rPr lang="en-US" sz="1800" dirty="0" smtClean="0"/>
              <a:t>to </a:t>
            </a:r>
            <a:r>
              <a:rPr lang="en-US" sz="1800" dirty="0"/>
              <a:t>monitor fetal heart rate and uterine contractions</a:t>
            </a:r>
            <a:r>
              <a:rPr lang="en-US" sz="1800" dirty="0" smtClean="0"/>
              <a:t>.</a:t>
            </a:r>
          </a:p>
          <a:p>
            <a:pPr marL="109728" indent="0" algn="l" rtl="0">
              <a:buNone/>
            </a:pPr>
            <a:endParaRPr lang="en-US" sz="1800" dirty="0"/>
          </a:p>
          <a:p>
            <a:pPr algn="l" rtl="0">
              <a:buFont typeface="Wingdings" pitchFamily="2" charset="2"/>
              <a:buChar char="q"/>
            </a:pPr>
            <a:r>
              <a:rPr lang="en-US" sz="1800" dirty="0" smtClean="0"/>
              <a:t>An </a:t>
            </a:r>
            <a:r>
              <a:rPr lang="en-US" sz="1800" dirty="0"/>
              <a:t>abnormal CTG </a:t>
            </a:r>
            <a:r>
              <a:rPr lang="en-US" sz="1800" dirty="0" smtClean="0"/>
              <a:t> during labour may </a:t>
            </a:r>
            <a:r>
              <a:rPr lang="en-US" sz="1800" dirty="0"/>
              <a:t>indicate the need for  </a:t>
            </a:r>
            <a:r>
              <a:rPr lang="en-US" sz="1800" dirty="0" smtClean="0"/>
              <a:t>fetal blood sampling and potential intervention.</a:t>
            </a:r>
          </a:p>
          <a:p>
            <a:pPr algn="l" rtl="0">
              <a:buFont typeface="Wingdings" pitchFamily="2" charset="2"/>
              <a:buChar char="q"/>
            </a:pPr>
            <a:endParaRPr lang="en-US" sz="1800" dirty="0"/>
          </a:p>
          <a:p>
            <a:pPr lvl="0" algn="l" rtl="0">
              <a:buClr>
                <a:srgbClr val="A04DA3"/>
              </a:buClr>
              <a:buFont typeface="Wingdings" pitchFamily="2" charset="2"/>
              <a:buChar char="q"/>
            </a:pPr>
            <a:r>
              <a:rPr lang="en-US" sz="2000" dirty="0" smtClean="0">
                <a:solidFill>
                  <a:prstClr val="black"/>
                </a:solidFill>
              </a:rPr>
              <a:t> It </a:t>
            </a:r>
            <a:r>
              <a:rPr lang="en-US" sz="2000" dirty="0">
                <a:solidFill>
                  <a:prstClr val="black"/>
                </a:solidFill>
              </a:rPr>
              <a:t>shows 2 important things:  </a:t>
            </a:r>
          </a:p>
          <a:p>
            <a:pPr marL="452628" lvl="0" indent="-342900" algn="l" rtl="0">
              <a:buClr>
                <a:srgbClr val="A04DA3"/>
              </a:buClr>
              <a:buFont typeface="Georgia"/>
              <a:buAutoNum type="arabicPeriod"/>
            </a:pPr>
            <a:r>
              <a:rPr lang="en-US" sz="2000" dirty="0">
                <a:solidFill>
                  <a:prstClr val="black"/>
                </a:solidFill>
              </a:rPr>
              <a:t>Contraction of the uterus </a:t>
            </a:r>
          </a:p>
          <a:p>
            <a:pPr marL="452628" lvl="0" indent="-342900" algn="l" rtl="0">
              <a:buClr>
                <a:srgbClr val="A04DA3"/>
              </a:buClr>
              <a:buFont typeface="Georgia"/>
              <a:buAutoNum type="arabicPeriod"/>
            </a:pPr>
            <a:endParaRPr lang="en-US" sz="2000" dirty="0" smtClean="0">
              <a:solidFill>
                <a:prstClr val="black"/>
              </a:solidFill>
            </a:endParaRPr>
          </a:p>
          <a:p>
            <a:pPr marL="452628" lvl="0" indent="-342900" algn="l" rtl="0">
              <a:buClr>
                <a:srgbClr val="A04DA3"/>
              </a:buClr>
              <a:buFont typeface="Georgia"/>
              <a:buAutoNum type="arabicPeriod"/>
            </a:pPr>
            <a:r>
              <a:rPr lang="en-US" sz="2000" dirty="0" smtClean="0">
                <a:solidFill>
                  <a:prstClr val="black"/>
                </a:solidFill>
              </a:rPr>
              <a:t>Fetal </a:t>
            </a:r>
            <a:r>
              <a:rPr lang="en-US" sz="2000" dirty="0">
                <a:solidFill>
                  <a:prstClr val="black"/>
                </a:solidFill>
              </a:rPr>
              <a:t>heart rate trace </a:t>
            </a:r>
          </a:p>
          <a:p>
            <a:pPr algn="l" rtl="0">
              <a:buFont typeface="Wingdings" pitchFamily="2" charset="2"/>
              <a:buChar char="q"/>
            </a:pPr>
            <a:endParaRPr lang="en-US" sz="1800" dirty="0" smtClean="0"/>
          </a:p>
          <a:p>
            <a:pPr marL="109728" indent="0" algn="l" rtl="0">
              <a:buNone/>
            </a:pPr>
            <a:endParaRPr lang="en-US"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501008"/>
            <a:ext cx="3816424" cy="2952328"/>
          </a:xfrm>
          <a:prstGeom prst="rect">
            <a:avLst/>
          </a:prstGeom>
          <a:noFill/>
          <a:ln w="9525">
            <a:solidFill>
              <a:schemeClr val="tx1"/>
            </a:solidFill>
            <a:miter lim="800000"/>
            <a:headEnd/>
            <a:tailEnd/>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90397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r>
              <a:rPr lang="en-US" sz="2400" b="1" dirty="0"/>
              <a:t>How to read a CTG</a:t>
            </a:r>
            <a:endParaRPr lang="ar-IQ" sz="2400" b="1" dirty="0"/>
          </a:p>
        </p:txBody>
      </p:sp>
      <p:sp>
        <p:nvSpPr>
          <p:cNvPr id="3" name="Content Placeholder 2"/>
          <p:cNvSpPr>
            <a:spLocks noGrp="1"/>
          </p:cNvSpPr>
          <p:nvPr>
            <p:ph idx="1"/>
          </p:nvPr>
        </p:nvSpPr>
        <p:spPr>
          <a:xfrm>
            <a:off x="107504" y="1556792"/>
            <a:ext cx="8856984" cy="518457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marL="109728" indent="0" algn="l" rtl="0">
              <a:buNone/>
            </a:pPr>
            <a:endParaRPr lang="en-US" sz="1800" dirty="0"/>
          </a:p>
          <a:p>
            <a:pPr algn="l" rtl="0">
              <a:buFont typeface="Wingdings" pitchFamily="2" charset="2"/>
              <a:buChar char="q"/>
            </a:pPr>
            <a:r>
              <a:rPr lang="en-US" sz="1800" dirty="0"/>
              <a:t>To interpret a CTG you need a structured method of assessing its various characteristics. </a:t>
            </a:r>
            <a:endParaRPr lang="en-US" sz="1800" dirty="0" smtClean="0"/>
          </a:p>
          <a:p>
            <a:pPr algn="l" rtl="0">
              <a:buFont typeface="Wingdings" pitchFamily="2" charset="2"/>
              <a:buChar char="q"/>
            </a:pPr>
            <a:endParaRPr lang="en-US" sz="1800" dirty="0"/>
          </a:p>
          <a:p>
            <a:pPr algn="l" rtl="0">
              <a:buFont typeface="Wingdings" pitchFamily="2" charset="2"/>
              <a:buChar char="q"/>
            </a:pPr>
            <a:r>
              <a:rPr lang="en-US" sz="1800" dirty="0" smtClean="0"/>
              <a:t>The </a:t>
            </a:r>
            <a:r>
              <a:rPr lang="en-US" sz="1800" dirty="0"/>
              <a:t>most popular structure can be remembered using the acronym </a:t>
            </a:r>
            <a:r>
              <a:rPr lang="en-US" sz="1800" dirty="0" smtClean="0"/>
              <a:t>                     </a:t>
            </a:r>
            <a:r>
              <a:rPr lang="en-US" sz="1800" b="1" u="sng" dirty="0" smtClean="0"/>
              <a:t>DR </a:t>
            </a:r>
            <a:r>
              <a:rPr lang="en-US" sz="1800" b="1" u="sng" dirty="0"/>
              <a:t>C BRAVADO</a:t>
            </a:r>
            <a:r>
              <a:rPr lang="en-US" sz="1800" u="sng" dirty="0"/>
              <a:t>:</a:t>
            </a:r>
          </a:p>
          <a:p>
            <a:pPr algn="l" rtl="0"/>
            <a:endParaRPr lang="en-US" sz="1800" b="1" dirty="0" smtClean="0"/>
          </a:p>
          <a:p>
            <a:pPr algn="l" rtl="0"/>
            <a:r>
              <a:rPr lang="en-US" sz="1800" b="1" dirty="0" smtClean="0"/>
              <a:t>DR</a:t>
            </a:r>
            <a:r>
              <a:rPr lang="en-US" sz="1800" b="1" dirty="0"/>
              <a:t>: </a:t>
            </a:r>
            <a:r>
              <a:rPr lang="en-US" sz="1800" dirty="0"/>
              <a:t>Define risk</a:t>
            </a:r>
          </a:p>
          <a:p>
            <a:pPr algn="l" rtl="0"/>
            <a:r>
              <a:rPr lang="en-US" sz="1800" b="1" dirty="0"/>
              <a:t>C: </a:t>
            </a:r>
            <a:r>
              <a:rPr lang="en-US" sz="1800" dirty="0"/>
              <a:t>Contractions</a:t>
            </a:r>
          </a:p>
          <a:p>
            <a:pPr algn="l" rtl="0"/>
            <a:r>
              <a:rPr lang="en-US" sz="1800" b="1" dirty="0"/>
              <a:t>BRa: </a:t>
            </a:r>
            <a:r>
              <a:rPr lang="en-US" sz="1800" dirty="0"/>
              <a:t>Baseline rate</a:t>
            </a:r>
          </a:p>
          <a:p>
            <a:pPr algn="l" rtl="0"/>
            <a:r>
              <a:rPr lang="en-US" sz="1800" b="1" dirty="0"/>
              <a:t>V: </a:t>
            </a:r>
            <a:r>
              <a:rPr lang="en-US" sz="1800" dirty="0"/>
              <a:t>Variability</a:t>
            </a:r>
          </a:p>
          <a:p>
            <a:pPr algn="l" rtl="0"/>
            <a:r>
              <a:rPr lang="en-US" sz="1800" b="1" dirty="0"/>
              <a:t>A: </a:t>
            </a:r>
            <a:r>
              <a:rPr lang="en-US" sz="1800" dirty="0"/>
              <a:t>Accelerations</a:t>
            </a:r>
          </a:p>
          <a:p>
            <a:pPr algn="l" rtl="0"/>
            <a:r>
              <a:rPr lang="en-US" sz="1800" b="1" dirty="0"/>
              <a:t>D: </a:t>
            </a:r>
            <a:r>
              <a:rPr lang="en-US" sz="1800" dirty="0"/>
              <a:t>Decelerations</a:t>
            </a:r>
          </a:p>
          <a:p>
            <a:pPr algn="l" rtl="0"/>
            <a:r>
              <a:rPr lang="en-US" sz="1800" b="1" dirty="0"/>
              <a:t>O: </a:t>
            </a:r>
            <a:r>
              <a:rPr lang="en-US" sz="1800" dirty="0"/>
              <a:t>Overall impression</a:t>
            </a:r>
          </a:p>
          <a:p>
            <a:pPr algn="l" rtl="0">
              <a:buFont typeface="Wingdings" pitchFamily="2" charset="2"/>
              <a:buChar char="q"/>
            </a:pPr>
            <a:endParaRPr lang="ar-IQ" sz="18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494" y="3284984"/>
            <a:ext cx="2520280" cy="2143125"/>
          </a:xfrm>
          <a:prstGeom prst="rect">
            <a:avLst/>
          </a:prstGeom>
          <a:noFill/>
          <a:ln w="9525">
            <a:noFill/>
            <a:miter lim="800000"/>
            <a:headEnd/>
            <a:tailEnd/>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pic>
      <p:sp>
        <p:nvSpPr>
          <p:cNvPr id="5" name="Rounded Rectangle 4"/>
          <p:cNvSpPr/>
          <p:nvPr/>
        </p:nvSpPr>
        <p:spPr>
          <a:xfrm>
            <a:off x="5600494" y="5589240"/>
            <a:ext cx="2520280" cy="914400"/>
          </a:xfrm>
          <a:prstGeom prst="roundRect">
            <a:avLst/>
          </a:prstGeom>
          <a:solidFill>
            <a:schemeClr val="accent2">
              <a:lumMod val="20000"/>
              <a:lumOff val="80000"/>
            </a:schemeClr>
          </a:solidFill>
          <a:ln>
            <a:solidFill>
              <a:srgbClr val="FF0000"/>
            </a:solidFill>
          </a:ln>
          <a:effectLst>
            <a:glow rad="101600">
              <a:schemeClr val="accent5">
                <a:satMod val="175000"/>
                <a:alpha val="40000"/>
              </a:schemeClr>
            </a:glow>
            <a:outerShdw blurRad="107950" dist="12700" dir="5400000" algn="ctr">
              <a:srgbClr val="000000"/>
            </a:outerShdw>
            <a:softEdge rad="317500"/>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2"/>
                </a:solidFill>
              </a:rPr>
              <a:t>DR C </a:t>
            </a:r>
            <a:r>
              <a:rPr lang="en-US" b="1" dirty="0" smtClean="0">
                <a:solidFill>
                  <a:schemeClr val="tx2"/>
                </a:solidFill>
              </a:rPr>
              <a:t>BRAVADO</a:t>
            </a:r>
            <a:endParaRPr lang="en-US" b="1" dirty="0">
              <a:solidFill>
                <a:schemeClr val="tx2"/>
              </a:solidFill>
            </a:endParaRPr>
          </a:p>
        </p:txBody>
      </p:sp>
    </p:spTree>
    <p:extLst>
      <p:ext uri="{BB962C8B-B14F-4D97-AF65-F5344CB8AC3E}">
        <p14:creationId xmlns:p14="http://schemas.microsoft.com/office/powerpoint/2010/main" val="7878405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21800</TotalTime>
  <Words>2893</Words>
  <Application>Microsoft Office PowerPoint</Application>
  <PresentationFormat>On-screen Show (4:3)</PresentationFormat>
  <Paragraphs>489</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Urban</vt:lpstr>
      <vt:lpstr>Intrapartum Evaluation of Fetal Wellbeing   </vt:lpstr>
      <vt:lpstr>              Objectives </vt:lpstr>
      <vt:lpstr>Physiology of the fetal heart rate</vt:lpstr>
      <vt:lpstr>Relationship of fetal hypoxia &amp; acidosis to FHR</vt:lpstr>
      <vt:lpstr>Relationship of fetal hypoxia &amp; acidosis to FHR</vt:lpstr>
      <vt:lpstr> Intrapartum Evaluation of fetal wellbeing</vt:lpstr>
      <vt:lpstr>Antenatal  vs. Intrapartum Methods of Evaluation   </vt:lpstr>
      <vt:lpstr>Cardiotocography (CTG) </vt:lpstr>
      <vt:lpstr>How to read a CTG</vt:lpstr>
      <vt:lpstr>    DR: Define risk </vt:lpstr>
      <vt:lpstr>Methods of assessment </vt:lpstr>
      <vt:lpstr>DR: Define risk</vt:lpstr>
      <vt:lpstr>Contractions</vt:lpstr>
      <vt:lpstr>Contractions</vt:lpstr>
      <vt:lpstr>Contractions</vt:lpstr>
      <vt:lpstr>PowerPoint Presentation</vt:lpstr>
      <vt:lpstr>PowerPoint Presentation</vt:lpstr>
      <vt:lpstr> Fetal heart rate   </vt:lpstr>
      <vt:lpstr> Fetal heart rate </vt:lpstr>
      <vt:lpstr>Variability</vt:lpstr>
      <vt:lpstr>Variability</vt:lpstr>
      <vt:lpstr>Variability</vt:lpstr>
      <vt:lpstr>Variability</vt:lpstr>
      <vt:lpstr>Variability</vt:lpstr>
      <vt:lpstr>Variability</vt:lpstr>
      <vt:lpstr>Variability</vt:lpstr>
      <vt:lpstr>Variability: </vt:lpstr>
      <vt:lpstr>Variability: </vt:lpstr>
      <vt:lpstr>Variability: </vt:lpstr>
      <vt:lpstr>Accelerations</vt:lpstr>
      <vt:lpstr>Accelerations</vt:lpstr>
      <vt:lpstr>Decelerations: </vt:lpstr>
      <vt:lpstr>Early Decelerations </vt:lpstr>
      <vt:lpstr>Early Decelerations </vt:lpstr>
      <vt:lpstr>Early Decelerations </vt:lpstr>
      <vt:lpstr>Variable Decelerations</vt:lpstr>
      <vt:lpstr>Variable Decelerations </vt:lpstr>
      <vt:lpstr>Variable Decelerations </vt:lpstr>
      <vt:lpstr>Late Decelerations </vt:lpstr>
      <vt:lpstr>Late Decelerations </vt:lpstr>
      <vt:lpstr>Late Decelerations </vt:lpstr>
      <vt:lpstr>Prolonged Deceleration </vt:lpstr>
      <vt:lpstr>Prolonged Deceleration </vt:lpstr>
      <vt:lpstr>Over all assessment </vt:lpstr>
      <vt:lpstr>Classification of CTGs</vt:lpstr>
      <vt:lpstr>Classification of CTGs</vt:lpstr>
      <vt:lpstr>Classification of CTGs</vt:lpstr>
      <vt:lpstr>Over all assessment </vt:lpstr>
      <vt:lpstr>Over all assessment </vt:lpstr>
      <vt:lpstr>Over all assessment </vt:lpstr>
      <vt:lpstr>Over all assessment </vt:lpstr>
      <vt:lpstr>Fetal scalp electrode &amp; Fetal electrocardiography </vt:lpstr>
      <vt:lpstr>Fetal blood sampling</vt:lpstr>
      <vt:lpstr>Fetal blood sampling</vt:lpstr>
      <vt:lpstr>Fetal Pulse Oximetry</vt:lpstr>
      <vt:lpstr>Transabdominal ultrasound scanning</vt:lpstr>
      <vt:lpstr>23 years old woman at her 39 weeks of gestation; she is in the labour room in active labour on Oxytocin infusion. She has more than five contractions /10 minutes; her CTG shows below What is you’re your management : </vt:lpstr>
      <vt:lpstr>23 years old woman at her 39 weeks of gestation; she is in the labour room in active labour on Oxytocin infusion. She has more than five contractions /10 minutes; her CTG shows below What is you’re your management : </vt:lpstr>
      <vt:lpstr>Aim is to have a healthy baby  </vt:lpstr>
      <vt:lpstr>Not a Handicap one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Antenatal Evaluation of Fetal Wellbeing  </dc:title>
  <dc:creator>Rev.1</dc:creator>
  <cp:lastModifiedBy>Rev.1</cp:lastModifiedBy>
  <cp:revision>141</cp:revision>
  <dcterms:created xsi:type="dcterms:W3CDTF">2022-08-02T15:12:08Z</dcterms:created>
  <dcterms:modified xsi:type="dcterms:W3CDTF">2023-01-11T21:25:41Z</dcterms:modified>
</cp:coreProperties>
</file>