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8" r:id="rId3"/>
    <p:sldId id="333" r:id="rId4"/>
    <p:sldId id="305" r:id="rId5"/>
    <p:sldId id="271" r:id="rId6"/>
    <p:sldId id="273" r:id="rId7"/>
    <p:sldId id="291" r:id="rId8"/>
    <p:sldId id="306" r:id="rId9"/>
    <p:sldId id="317" r:id="rId10"/>
    <p:sldId id="259" r:id="rId11"/>
    <p:sldId id="292" r:id="rId12"/>
    <p:sldId id="307" r:id="rId13"/>
    <p:sldId id="320" r:id="rId14"/>
    <p:sldId id="279" r:id="rId15"/>
    <p:sldId id="322" r:id="rId16"/>
    <p:sldId id="323" r:id="rId17"/>
    <p:sldId id="334" r:id="rId18"/>
    <p:sldId id="325" r:id="rId19"/>
    <p:sldId id="321" r:id="rId20"/>
    <p:sldId id="261" r:id="rId21"/>
    <p:sldId id="262" r:id="rId22"/>
    <p:sldId id="326" r:id="rId23"/>
    <p:sldId id="312" r:id="rId24"/>
    <p:sldId id="263" r:id="rId25"/>
    <p:sldId id="289" r:id="rId26"/>
    <p:sldId id="264" r:id="rId27"/>
    <p:sldId id="331" r:id="rId28"/>
    <p:sldId id="332" r:id="rId29"/>
    <p:sldId id="313" r:id="rId30"/>
    <p:sldId id="314" r:id="rId31"/>
    <p:sldId id="315" r:id="rId32"/>
    <p:sldId id="328" r:id="rId33"/>
    <p:sldId id="329" r:id="rId34"/>
    <p:sldId id="330" r:id="rId35"/>
    <p:sldId id="267" r:id="rId36"/>
    <p:sldId id="316" r:id="rId37"/>
    <p:sldId id="319" r:id="rId38"/>
    <p:sldId id="327" r:id="rId3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DCA3058-229B-477D-8F7C-6CDD1D23C2F9}" type="datetimeFigureOut">
              <a:rPr lang="ar-IQ" smtClean="0"/>
              <a:t>20/06/1444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6944EB-AD24-4A9D-8B7D-523CB91A279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200" dirty="0" smtClean="0"/>
              <a:t>Antenatal Evaluation of Fetal </a:t>
            </a:r>
            <a:r>
              <a:rPr lang="en-US" sz="3200" dirty="0"/>
              <a:t>W</a:t>
            </a:r>
            <a:r>
              <a:rPr lang="en-US" sz="3200" dirty="0" smtClean="0"/>
              <a:t>ellbeing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ar-IQ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271" y="3924398"/>
            <a:ext cx="5169024" cy="280831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>
            <a:normAutofit/>
          </a:bodyPr>
          <a:lstStyle>
            <a:lvl1pPr marL="64008" indent="0" algn="l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1600" smtClean="0"/>
          </a:p>
          <a:p>
            <a:pPr algn="ctr" rtl="0"/>
            <a:r>
              <a:rPr lang="en-US" sz="1600" smtClean="0"/>
              <a:t>Prof.Fadia J Alizzi</a:t>
            </a:r>
          </a:p>
          <a:p>
            <a:pPr algn="ctr" rtl="0"/>
            <a:r>
              <a:rPr lang="en-US" sz="1600" smtClean="0"/>
              <a:t>Consultant OBG &amp; Reproductive Medicine</a:t>
            </a:r>
          </a:p>
          <a:p>
            <a:pPr algn="ctr" rtl="0"/>
            <a:r>
              <a:rPr lang="en-US" sz="1600" smtClean="0"/>
              <a:t>Al-Mustansiriyia Medical College / Al-Yarmouk Teaching Hospital </a:t>
            </a:r>
          </a:p>
          <a:p>
            <a:endParaRPr lang="ar-IQ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5"/>
            <a:ext cx="3456384" cy="227858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/>
              <a:t>Cardiotocography (CTG</a:t>
            </a:r>
            <a:r>
              <a:rPr lang="en-US" sz="2400" b="1" dirty="0" smtClean="0"/>
              <a:t>):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66789"/>
            <a:ext cx="8856984" cy="507457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pPr algn="l" rtl="0">
              <a:buFont typeface="Courier New" pitchFamily="49" charset="0"/>
              <a:buChar char="o"/>
            </a:pPr>
            <a:endParaRPr lang="en-US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2300" dirty="0" smtClean="0"/>
              <a:t>Record </a:t>
            </a:r>
            <a:r>
              <a:rPr lang="en-US" sz="2300" dirty="0"/>
              <a:t>the number of contractions present in a 10 minute </a:t>
            </a:r>
            <a:r>
              <a:rPr lang="en-US" sz="2300" dirty="0" smtClean="0"/>
              <a:t>period.</a:t>
            </a:r>
          </a:p>
          <a:p>
            <a:pPr algn="l" rtl="0">
              <a:buFont typeface="Courier New" pitchFamily="49" charset="0"/>
              <a:buChar char="o"/>
            </a:pPr>
            <a:endParaRPr lang="en-US" sz="2300" dirty="0"/>
          </a:p>
          <a:p>
            <a:pPr algn="l" rtl="0">
              <a:buFont typeface="Courier New" pitchFamily="49" charset="0"/>
              <a:buChar char="o"/>
            </a:pPr>
            <a:r>
              <a:rPr lang="en-US" sz="2300" dirty="0" smtClean="0"/>
              <a:t>Each </a:t>
            </a:r>
            <a:r>
              <a:rPr lang="en-US" sz="2300" dirty="0"/>
              <a:t>big square on the </a:t>
            </a:r>
            <a:r>
              <a:rPr lang="en-US" sz="2300" dirty="0" smtClean="0"/>
              <a:t> </a:t>
            </a:r>
            <a:r>
              <a:rPr lang="en-US" sz="2300" dirty="0"/>
              <a:t>CTG chart </a:t>
            </a:r>
            <a:r>
              <a:rPr lang="en-US" sz="2300" dirty="0" smtClean="0"/>
              <a:t> </a:t>
            </a:r>
            <a:r>
              <a:rPr lang="en-US" sz="2300" dirty="0"/>
              <a:t>is equal to one minute, so look at how many contractions occurred within 10 big </a:t>
            </a:r>
            <a:r>
              <a:rPr lang="en-US" sz="2300" dirty="0" smtClean="0"/>
              <a:t>squares.</a:t>
            </a:r>
          </a:p>
          <a:p>
            <a:pPr algn="l" rtl="0">
              <a:buFont typeface="Courier New" pitchFamily="49" charset="0"/>
              <a:buChar char="o"/>
            </a:pPr>
            <a:endParaRPr lang="en-US" sz="2300" dirty="0"/>
          </a:p>
          <a:p>
            <a:pPr algn="l" rtl="0">
              <a:buFont typeface="Courier New" pitchFamily="49" charset="0"/>
              <a:buChar char="o"/>
            </a:pPr>
            <a:r>
              <a:rPr lang="en-US" sz="2300" dirty="0" smtClean="0"/>
              <a:t>Individual </a:t>
            </a:r>
            <a:r>
              <a:rPr lang="en-US" sz="2300" dirty="0"/>
              <a:t>contractions are seen as peaks on the part of the CTG monitoring uterine </a:t>
            </a:r>
            <a:r>
              <a:rPr lang="en-US" sz="2300" dirty="0" smtClean="0"/>
              <a:t>activity.</a:t>
            </a:r>
          </a:p>
          <a:p>
            <a:pPr algn="l" rtl="0">
              <a:buFont typeface="Courier New" pitchFamily="49" charset="0"/>
              <a:buChar char="o"/>
            </a:pPr>
            <a:endParaRPr lang="en-US" sz="2300" dirty="0"/>
          </a:p>
          <a:p>
            <a:pPr algn="l" rtl="0">
              <a:buFont typeface="Courier New" pitchFamily="49" charset="0"/>
              <a:buChar char="o"/>
            </a:pPr>
            <a:r>
              <a:rPr lang="en-US" sz="2300" dirty="0" smtClean="0"/>
              <a:t>Assess </a:t>
            </a:r>
            <a:r>
              <a:rPr lang="en-US" sz="2300" dirty="0"/>
              <a:t>contractions for the following:</a:t>
            </a:r>
          </a:p>
          <a:p>
            <a:pPr marL="109728" indent="0" algn="l" rtl="0">
              <a:buNone/>
            </a:pPr>
            <a:endParaRPr lang="en-US" sz="2300" dirty="0"/>
          </a:p>
          <a:p>
            <a:pPr marL="566928" indent="-457200" algn="l" rtl="0">
              <a:buAutoNum type="arabicPeriod"/>
            </a:pPr>
            <a:r>
              <a:rPr lang="en-US" sz="2300" dirty="0" smtClean="0"/>
              <a:t>Number</a:t>
            </a:r>
          </a:p>
          <a:p>
            <a:pPr marL="566928" indent="-457200" algn="l" rtl="0">
              <a:buAutoNum type="arabicPeriod"/>
            </a:pPr>
            <a:r>
              <a:rPr lang="en-US" sz="2300" dirty="0" smtClean="0"/>
              <a:t>Duration</a:t>
            </a:r>
            <a:r>
              <a:rPr lang="en-US" sz="2300" dirty="0"/>
              <a:t>: How long do the contractions </a:t>
            </a:r>
            <a:r>
              <a:rPr lang="en-US" sz="2300" dirty="0" smtClean="0"/>
              <a:t>last?</a:t>
            </a:r>
          </a:p>
          <a:p>
            <a:pPr marL="566928" indent="-457200" algn="l" rtl="0">
              <a:buAutoNum type="arabicPeriod"/>
            </a:pPr>
            <a:r>
              <a:rPr lang="en-US" sz="2300" dirty="0" smtClean="0"/>
              <a:t>Intensity</a:t>
            </a:r>
            <a:r>
              <a:rPr lang="en-US" sz="2300" dirty="0"/>
              <a:t>: How strong are the contractions (assessed using palpation</a:t>
            </a:r>
            <a:r>
              <a:rPr lang="en-US" sz="2300" dirty="0" smtClean="0"/>
              <a:t>)?</a:t>
            </a:r>
            <a:endParaRPr lang="en-US" sz="2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76056" y="760930"/>
            <a:ext cx="3887263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vert="horz" anchor="ctr">
            <a:normAutofit fontScale="975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1. Contractions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9410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" y="548680"/>
            <a:ext cx="5267424" cy="79208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Contractions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8856984" cy="521859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4968552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772816"/>
            <a:ext cx="8928992" cy="500257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lvl="0" algn="l" rtl="0">
              <a:buClr>
                <a:srgbClr val="A04DA3"/>
              </a:buClr>
              <a:buFont typeface="Wingdings" pitchFamily="2" charset="2"/>
              <a:buChar char="Ø"/>
            </a:pPr>
            <a:endParaRPr lang="en-US" dirty="0" smtClean="0">
              <a:solidFill>
                <a:prstClr val="black"/>
              </a:solidFill>
            </a:endParaRPr>
          </a:p>
          <a:p>
            <a:pPr lvl="0" algn="l" rtl="0">
              <a:buClr>
                <a:srgbClr val="A04DA3"/>
              </a:buClr>
              <a:buFont typeface="Wingdings" pitchFamily="2" charset="2"/>
              <a:buChar char="Ø"/>
            </a:pPr>
            <a:endParaRPr lang="en-US" dirty="0">
              <a:solidFill>
                <a:prstClr val="black"/>
              </a:solidFill>
            </a:endParaRPr>
          </a:p>
          <a:p>
            <a:pPr lvl="0" algn="l" rtl="0">
              <a:buClr>
                <a:srgbClr val="A04DA3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Components </a:t>
            </a:r>
            <a:r>
              <a:rPr lang="en-US" dirty="0">
                <a:solidFill>
                  <a:prstClr val="black"/>
                </a:solidFill>
              </a:rPr>
              <a:t>of the fetal heart </a:t>
            </a:r>
            <a:r>
              <a:rPr lang="en-US" dirty="0" smtClean="0">
                <a:solidFill>
                  <a:prstClr val="black"/>
                </a:solidFill>
              </a:rPr>
              <a:t>rate trace </a:t>
            </a:r>
            <a:r>
              <a:rPr lang="en-US" dirty="0">
                <a:solidFill>
                  <a:prstClr val="black"/>
                </a:solidFill>
              </a:rPr>
              <a:t>that are assessed  by CTG include: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Baseline rate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FH variability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Accelerations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Decelerations 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The  </a:t>
            </a:r>
            <a:r>
              <a:rPr lang="en-US" dirty="0">
                <a:solidFill>
                  <a:prstClr val="black"/>
                </a:solidFill>
              </a:rPr>
              <a:t>relationship between fetal heart rate and  fetal movements </a:t>
            </a:r>
            <a:r>
              <a:rPr lang="en-US" u="sng" dirty="0">
                <a:solidFill>
                  <a:prstClr val="black"/>
                </a:solidFill>
              </a:rPr>
              <a:t>(NST) </a:t>
            </a:r>
            <a:r>
              <a:rPr lang="en-US" dirty="0">
                <a:solidFill>
                  <a:prstClr val="black"/>
                </a:solidFill>
              </a:rPr>
              <a:t>or the relationship between fetal heart rate &amp; timing of uterine contractions (contraction stress test </a:t>
            </a:r>
            <a:r>
              <a:rPr lang="en-US" u="sng" dirty="0">
                <a:solidFill>
                  <a:prstClr val="black"/>
                </a:solidFill>
              </a:rPr>
              <a:t>CST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ar-IQ" dirty="0">
              <a:solidFill>
                <a:prstClr val="black"/>
              </a:solidFill>
            </a:endParaRPr>
          </a:p>
          <a:p>
            <a:pPr marL="109728" indent="0" algn="l" rtl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548680"/>
            <a:ext cx="5184576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anchor="ctr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/>
              <a:t>Cardiotocography (CTG):</a:t>
            </a:r>
            <a:endParaRPr lang="ar-IQ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3968" y="836712"/>
            <a:ext cx="468052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anchor="ctr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2. Fetal </a:t>
            </a:r>
            <a:r>
              <a:rPr lang="en-US" sz="2400" b="1" dirty="0"/>
              <a:t>heart rate trace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1520" y="4221088"/>
            <a:ext cx="8712968" cy="15841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" y="548680"/>
            <a:ext cx="5267424" cy="79208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800" dirty="0" smtClean="0"/>
              <a:t>Non Stress Test (NST) 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8784976" cy="521859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q"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The  </a:t>
            </a:r>
            <a:r>
              <a:rPr lang="en-US" dirty="0"/>
              <a:t>relationship between </a:t>
            </a:r>
            <a:r>
              <a:rPr lang="en-US" u="sng" dirty="0"/>
              <a:t>fetal heart rate </a:t>
            </a:r>
            <a:r>
              <a:rPr lang="en-US" dirty="0"/>
              <a:t>and  </a:t>
            </a:r>
            <a:r>
              <a:rPr lang="en-US" u="sng" dirty="0"/>
              <a:t>fetal movements </a:t>
            </a:r>
            <a:endParaRPr lang="en-US" dirty="0"/>
          </a:p>
          <a:p>
            <a:pPr algn="l" rtl="0">
              <a:buFont typeface="Wingdings" pitchFamily="2" charset="2"/>
              <a:buChar char="q"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M</a:t>
            </a:r>
            <a:r>
              <a:rPr lang="en-US" dirty="0" smtClean="0"/>
              <a:t>ethod </a:t>
            </a:r>
            <a:r>
              <a:rPr lang="en-US" dirty="0"/>
              <a:t>used to test fetal wellbeing before the onset of </a:t>
            </a:r>
            <a:r>
              <a:rPr lang="en-US" dirty="0" smtClean="0"/>
              <a:t>labor</a:t>
            </a:r>
          </a:p>
          <a:p>
            <a:pPr algn="l" rtl="0">
              <a:buFont typeface="Wingdings" pitchFamily="2" charset="2"/>
              <a:buChar char="q"/>
            </a:pPr>
            <a:endParaRPr lang="en-US" dirty="0"/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The NST recognizes the coupling of fetal neurological status to cardiovascular reflex responses. </a:t>
            </a:r>
            <a:r>
              <a:rPr lang="en-US" u="sng" dirty="0"/>
              <a:t>It is one of the factors that tends to disappear earliest</a:t>
            </a:r>
            <a:r>
              <a:rPr lang="en-US" dirty="0"/>
              <a:t> during progressive fetal compromise</a:t>
            </a: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endParaRPr lang="en-US" dirty="0"/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It is a non-invasive test used for the surveillance of high-risk pregnancies when the fetus is judged clinically to be at risk for hypoxemia or increased risk of death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endParaRPr lang="en-US" dirty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It is used </a:t>
            </a:r>
            <a:r>
              <a:rPr lang="en-US" dirty="0"/>
              <a:t>from 32 weeks of gestation to term to evaluate fetal </a:t>
            </a:r>
            <a:r>
              <a:rPr lang="en-US" dirty="0" smtClean="0"/>
              <a:t>health</a:t>
            </a:r>
          </a:p>
          <a:p>
            <a:pPr algn="l" rtl="0">
              <a:buFont typeface="Wingdings" pitchFamily="2" charset="2"/>
              <a:buChar char="q"/>
            </a:pPr>
            <a:endParaRPr lang="en-US" dirty="0"/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A reactive NST is highly predictive of low risk for fetal mortality in the subsequent 72 to 96 hours and is still predictive at 1 week. </a:t>
            </a:r>
          </a:p>
          <a:p>
            <a:pPr algn="l" rtl="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" y="548680"/>
            <a:ext cx="5267424" cy="79208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800" dirty="0" smtClean="0"/>
              <a:t>Non Stress Test (NST) 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8784976" cy="521859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pPr marL="109728" indent="0"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The NST involves 20 minutes of monitoring the FHR while assessing the number, amplitude, and duration of accelerations that usually correlate with fetal movement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endParaRPr lang="en-US" dirty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Normal ( Reactive) NST </a:t>
            </a:r>
            <a:r>
              <a:rPr lang="en-US" dirty="0"/>
              <a:t>:A reactive test is one in which there are at least two accelerations that peak 15 beats/min above the baseline and last </a:t>
            </a:r>
            <a:r>
              <a:rPr lang="en-US" dirty="0" smtClean="0"/>
              <a:t> </a:t>
            </a:r>
            <a:r>
              <a:rPr lang="en-US" dirty="0"/>
              <a:t>for at least 15 seconds before returning to </a:t>
            </a:r>
            <a:r>
              <a:rPr lang="en-US" dirty="0" smtClean="0"/>
              <a:t>baseline </a:t>
            </a:r>
            <a:r>
              <a:rPr lang="en-US" dirty="0"/>
              <a:t>“15 × 15.” </a:t>
            </a: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endParaRPr lang="en-US" dirty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If </a:t>
            </a:r>
            <a:r>
              <a:rPr lang="en-US" dirty="0"/>
              <a:t>non reactive , </a:t>
            </a:r>
            <a:r>
              <a:rPr lang="en-US" dirty="0" smtClean="0"/>
              <a:t>the test should be extended for </a:t>
            </a:r>
            <a:r>
              <a:rPr lang="en-US" dirty="0"/>
              <a:t>at least 40 minutes to account for the fetus sleep cycle, and vibroacoustic stimulation can be used to stimulate fetal </a:t>
            </a:r>
            <a:r>
              <a:rPr lang="en-US" dirty="0" smtClean="0"/>
              <a:t>movement</a:t>
            </a:r>
          </a:p>
          <a:p>
            <a:pPr algn="l" rtl="0">
              <a:buFont typeface="Wingdings" pitchFamily="2" charset="2"/>
              <a:buChar char="q"/>
            </a:pPr>
            <a:endParaRPr lang="en-US" dirty="0"/>
          </a:p>
          <a:p>
            <a:pPr algn="l" rtl="0">
              <a:buFont typeface="Wingdings" pitchFamily="2" charset="2"/>
              <a:buChar char="q"/>
            </a:pPr>
            <a:r>
              <a:rPr lang="en-US" dirty="0"/>
              <a:t>A nonreactive NST is one that lacks sufficient fetal heart rate accelerations over 40 minutes</a:t>
            </a:r>
            <a:r>
              <a:rPr lang="en-US" dirty="0" smtClean="0"/>
              <a:t>.</a:t>
            </a:r>
          </a:p>
          <a:p>
            <a:pPr marL="109728" indent="0" algn="l" rtl="0">
              <a:buNone/>
            </a:pP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If still not reactive  further test is recommended ( CST/BPP)</a:t>
            </a:r>
          </a:p>
          <a:p>
            <a:pPr algn="l" rtl="0">
              <a:buFont typeface="Wingdings" pitchFamily="2" charset="2"/>
              <a:buChar char="q"/>
            </a:pPr>
            <a:endParaRPr lang="en-US" dirty="0"/>
          </a:p>
          <a:p>
            <a:pPr algn="l" rtl="0">
              <a:buFont typeface="Wingdings" pitchFamily="2" charset="2"/>
              <a:buChar char="q"/>
            </a:pPr>
            <a:endParaRPr lang="en-US" dirty="0" smtClean="0"/>
          </a:p>
          <a:p>
            <a:pPr marL="109728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" y="548680"/>
            <a:ext cx="5267424" cy="79208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2800" dirty="0" smtClean="0"/>
              <a:t>Non Stress Test (NST)/positioning  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8784976" cy="521859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dirty="0" smtClean="0"/>
          </a:p>
          <a:p>
            <a:pPr marL="109728" indent="0" algn="l" rtl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1" y="2348880"/>
            <a:ext cx="4253165" cy="352839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744416" cy="3528391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011996"/>
            <a:ext cx="1806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Sitting position </a:t>
            </a:r>
            <a:endParaRPr lang="ar-IQ" dirty="0"/>
          </a:p>
        </p:txBody>
      </p:sp>
      <p:sp>
        <p:nvSpPr>
          <p:cNvPr id="5" name="TextBox 4"/>
          <p:cNvSpPr txBox="1"/>
          <p:nvPr/>
        </p:nvSpPr>
        <p:spPr>
          <a:xfrm>
            <a:off x="5651401" y="6011996"/>
            <a:ext cx="24497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Left – lateral position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652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" y="548680"/>
            <a:ext cx="5267424" cy="79208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800" dirty="0" smtClean="0"/>
              <a:t>Non Stress Test (NST) 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8784976" cy="521859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dirty="0" smtClean="0"/>
          </a:p>
          <a:p>
            <a:pPr marL="109728" indent="0" algn="l" rtl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9"/>
            <a:ext cx="82089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" y="548680"/>
            <a:ext cx="5267424" cy="79208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800" dirty="0" smtClean="0"/>
              <a:t>Non Stress Test (NST) 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8784976" cy="521859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dirty="0" smtClean="0"/>
          </a:p>
          <a:p>
            <a:pPr marL="109728" indent="0" algn="l" rtl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6328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2195736" y="3937345"/>
            <a:ext cx="242316" cy="978408"/>
          </a:xfrm>
          <a:prstGeom prst="upArrow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Up Arrow 7"/>
          <p:cNvSpPr/>
          <p:nvPr/>
        </p:nvSpPr>
        <p:spPr>
          <a:xfrm>
            <a:off x="4473700" y="3937345"/>
            <a:ext cx="242316" cy="978408"/>
          </a:xfrm>
          <a:prstGeom prst="upArrow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Up Arrow 8"/>
          <p:cNvSpPr/>
          <p:nvPr/>
        </p:nvSpPr>
        <p:spPr>
          <a:xfrm>
            <a:off x="6732240" y="3937345"/>
            <a:ext cx="242316" cy="978408"/>
          </a:xfrm>
          <a:prstGeom prst="upArrow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69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" y="548680"/>
            <a:ext cx="5267424" cy="79208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800" dirty="0" smtClean="0"/>
              <a:t>Contraction Stress Test ( CST) 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3"/>
            <a:ext cx="8856984" cy="1872207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 fontScale="85000" lnSpcReduction="20000"/>
          </a:bodyPr>
          <a:lstStyle/>
          <a:p>
            <a:pPr algn="l" rtl="0">
              <a:buFont typeface="Wingdings" pitchFamily="2" charset="2"/>
              <a:buChar char="q"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Limited place in clinical practice  because it may be risky </a:t>
            </a:r>
          </a:p>
          <a:p>
            <a:pPr algn="l" rtl="0">
              <a:buFont typeface="Wingdings" pitchFamily="2" charset="2"/>
              <a:buChar char="q"/>
            </a:pPr>
            <a:endParaRPr lang="en-US" dirty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Contraction is induced either by oxytocin or nipple stimulation  </a:t>
            </a:r>
          </a:p>
          <a:p>
            <a:pPr algn="l" rtl="0">
              <a:buFont typeface="Wingdings" pitchFamily="2" charset="2"/>
              <a:buChar char="q"/>
            </a:pPr>
            <a:endParaRPr lang="en-US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positive‌ CST is one in which late decelerations occur with more than 50% of contractions</a:t>
            </a:r>
          </a:p>
          <a:p>
            <a:pPr algn="l" rtl="0"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07504" y="3573016"/>
            <a:ext cx="8856984" cy="316835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dirty="0" smtClean="0"/>
          </a:p>
          <a:p>
            <a:pPr marL="109728" indent="0" algn="l" rtl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7632848" cy="28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6" y="548680"/>
            <a:ext cx="5267424" cy="79208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800" dirty="0" smtClean="0"/>
              <a:t>Contraction Stress Test ( CST) </a:t>
            </a: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8784976" cy="521859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4" y="1702264"/>
            <a:ext cx="8352928" cy="49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Background 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/>
              <a:t> The primary goal of antenatal evaluation is to identify fetuses at risk for intrauterine injury and death so that intervention and timely delivery can prevent progression to stillbirth. </a:t>
            </a: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Ideally</a:t>
            </a:r>
            <a:r>
              <a:rPr lang="en-US" sz="2000" dirty="0"/>
              <a:t>, antenatal tests would decrease fetal death without putting large numbers of healthy fetuses at risk for premature delivery and the associated morbidity and mortality. </a:t>
            </a: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Despite </a:t>
            </a:r>
            <a:r>
              <a:rPr lang="en-US" sz="2000" dirty="0"/>
              <a:t>widespread use of many tests, limited evidence exists to demonstrate effectiveness at improving perinatal outcomes with application of these tests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4328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US - Biophysical </a:t>
            </a:r>
            <a:r>
              <a:rPr lang="en-US" sz="2400" b="1" dirty="0"/>
              <a:t>Profile (BPP)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 The </a:t>
            </a:r>
            <a:r>
              <a:rPr lang="en-US" sz="2000" dirty="0"/>
              <a:t>BPP is a composite test that collects 5 indicators of fetal well-being by real-time </a:t>
            </a:r>
            <a:r>
              <a:rPr lang="en-US" sz="2000" dirty="0" smtClean="0"/>
              <a:t>ultra-sonography, including:</a:t>
            </a:r>
          </a:p>
          <a:p>
            <a:pPr marL="109728" indent="0" algn="l" rtl="0">
              <a:buNone/>
            </a:pPr>
            <a:endParaRPr lang="en-US" sz="2000" dirty="0" smtClean="0"/>
          </a:p>
          <a:p>
            <a:pPr marL="624078" indent="-514350" algn="l" rtl="0">
              <a:buFont typeface="+mj-lt"/>
              <a:buAutoNum type="arabicPeriod"/>
            </a:pPr>
            <a:r>
              <a:rPr lang="en-US" sz="2000" dirty="0"/>
              <a:t>F</a:t>
            </a:r>
            <a:r>
              <a:rPr lang="en-US" sz="2000" dirty="0" smtClean="0"/>
              <a:t>etal </a:t>
            </a:r>
            <a:r>
              <a:rPr lang="en-US" sz="2000" dirty="0"/>
              <a:t>heart rate </a:t>
            </a:r>
            <a:r>
              <a:rPr lang="en-US" sz="2000" dirty="0" smtClean="0"/>
              <a:t>reactivity (non-stress test NST)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sz="2000" dirty="0"/>
              <a:t>B</a:t>
            </a:r>
            <a:r>
              <a:rPr lang="en-US" sz="2000" dirty="0" smtClean="0"/>
              <a:t>reathing movements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sz="2000" dirty="0"/>
              <a:t>G</a:t>
            </a:r>
            <a:r>
              <a:rPr lang="en-US" sz="2000" dirty="0" smtClean="0"/>
              <a:t>ross </a:t>
            </a:r>
            <a:r>
              <a:rPr lang="en-US" sz="2000" dirty="0"/>
              <a:t>body </a:t>
            </a:r>
            <a:r>
              <a:rPr lang="en-US" sz="2000" dirty="0" smtClean="0"/>
              <a:t>movements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sz="2000" dirty="0"/>
              <a:t>M</a:t>
            </a:r>
            <a:r>
              <a:rPr lang="en-US" sz="2000" dirty="0" smtClean="0"/>
              <a:t>uscular tone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sz="2000" dirty="0"/>
              <a:t>Q</a:t>
            </a:r>
            <a:r>
              <a:rPr lang="en-US" sz="2000" dirty="0" smtClean="0"/>
              <a:t>uantitative </a:t>
            </a:r>
            <a:r>
              <a:rPr lang="en-US" sz="2000" dirty="0"/>
              <a:t>estimation of amniotic fluid volume</a:t>
            </a:r>
            <a:r>
              <a:rPr lang="en-US" sz="2000" dirty="0" smtClean="0"/>
              <a:t>.</a:t>
            </a:r>
          </a:p>
          <a:p>
            <a:pPr marL="109728" indent="0" algn="l" rtl="0">
              <a:buNone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u="sng" dirty="0"/>
              <a:t>Two points </a:t>
            </a:r>
            <a:r>
              <a:rPr lang="en-US" sz="2000" dirty="0"/>
              <a:t>are awarded for each parameter when present, and </a:t>
            </a:r>
            <a:r>
              <a:rPr lang="en-US" sz="2000" u="sng" dirty="0"/>
              <a:t> </a:t>
            </a:r>
            <a:r>
              <a:rPr lang="en-US" sz="2000" u="sng" dirty="0" smtClean="0"/>
              <a:t>zero (0) </a:t>
            </a:r>
            <a:r>
              <a:rPr lang="en-US" sz="2000" dirty="0" smtClean="0"/>
              <a:t>when </a:t>
            </a:r>
            <a:r>
              <a:rPr lang="en-US" sz="2000" dirty="0"/>
              <a:t>absent after 30 minutes of ultrasound </a:t>
            </a:r>
            <a:r>
              <a:rPr lang="en-US" sz="2000" dirty="0" smtClean="0"/>
              <a:t>observation.</a:t>
            </a:r>
          </a:p>
          <a:p>
            <a:pPr marL="109728" indent="0" algn="l" rtl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93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/>
              <a:t>Biophysical Profile (BPP)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1800" dirty="0"/>
              <a:t>The BPP is more time consuming and requires more technical skill to perform than the NST. </a:t>
            </a:r>
          </a:p>
          <a:p>
            <a:pPr algn="l" rtl="0">
              <a:buFont typeface="Wingdings" pitchFamily="2" charset="2"/>
              <a:buChar char="q"/>
            </a:pP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1800" dirty="0" smtClean="0"/>
              <a:t>The </a:t>
            </a:r>
            <a:r>
              <a:rPr lang="en-US" sz="1800" dirty="0"/>
              <a:t>false-negative rate of the BPP was calculated in a study with 19,221 high-risk pregnancies and was very low at 0.07%</a:t>
            </a:r>
          </a:p>
          <a:p>
            <a:pPr algn="l" rtl="0">
              <a:buFont typeface="Wingdings" pitchFamily="2" charset="2"/>
              <a:buChar char="q"/>
            </a:pP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1800" dirty="0" smtClean="0"/>
              <a:t> </a:t>
            </a:r>
            <a:r>
              <a:rPr lang="en-US" sz="1800" dirty="0"/>
              <a:t>factors </a:t>
            </a:r>
            <a:r>
              <a:rPr lang="en-US" sz="1800" dirty="0" smtClean="0"/>
              <a:t> </a:t>
            </a:r>
            <a:r>
              <a:rPr lang="en-US" sz="1800" dirty="0"/>
              <a:t>affect BPP parameters </a:t>
            </a:r>
            <a:r>
              <a:rPr lang="en-US" sz="1800" dirty="0" smtClean="0"/>
              <a:t>including:</a:t>
            </a:r>
          </a:p>
          <a:p>
            <a:pPr marL="452628" indent="-342900" algn="l" rtl="0">
              <a:buFont typeface="+mj-lt"/>
              <a:buAutoNum type="arabicPeriod"/>
            </a:pPr>
            <a:r>
              <a:rPr lang="en-US" sz="1800" dirty="0" smtClean="0"/>
              <a:t>Hypoxemia</a:t>
            </a:r>
          </a:p>
          <a:p>
            <a:pPr marL="452628" indent="-342900" algn="l" rtl="0">
              <a:buFont typeface="+mj-lt"/>
              <a:buAutoNum type="arabicPeriod"/>
            </a:pPr>
            <a:r>
              <a:rPr lang="en-US" sz="1800" dirty="0"/>
              <a:t>G</a:t>
            </a:r>
            <a:r>
              <a:rPr lang="en-US" sz="1800" dirty="0" smtClean="0"/>
              <a:t>estational age</a:t>
            </a:r>
          </a:p>
          <a:p>
            <a:pPr marL="452628" indent="-342900" algn="l" rtl="0">
              <a:buFont typeface="+mj-lt"/>
              <a:buAutoNum type="arabicPeriod"/>
            </a:pPr>
            <a:r>
              <a:rPr lang="en-US" sz="1800" dirty="0"/>
              <a:t>A</a:t>
            </a:r>
            <a:r>
              <a:rPr lang="en-US" sz="1800" dirty="0" smtClean="0"/>
              <a:t>dministration </a:t>
            </a:r>
            <a:r>
              <a:rPr lang="en-US" sz="1800" dirty="0"/>
              <a:t>of </a:t>
            </a:r>
            <a:r>
              <a:rPr lang="en-US" sz="1800" dirty="0" smtClean="0"/>
              <a:t>steroids</a:t>
            </a:r>
          </a:p>
          <a:p>
            <a:pPr marL="452628" indent="-342900" algn="l" rtl="0">
              <a:buFont typeface="+mj-lt"/>
              <a:buAutoNum type="arabicPeriod"/>
            </a:pPr>
            <a:r>
              <a:rPr lang="en-US" sz="1800" dirty="0" smtClean="0"/>
              <a:t>Administration of magnesium sulfate</a:t>
            </a:r>
          </a:p>
          <a:p>
            <a:pPr marL="452628" indent="-342900" algn="l" rtl="0">
              <a:buFont typeface="+mj-lt"/>
              <a:buAutoNum type="arabicPeriod"/>
            </a:pPr>
            <a:r>
              <a:rPr lang="en-US" sz="1800" dirty="0" smtClean="0"/>
              <a:t> Labor</a:t>
            </a:r>
            <a:endParaRPr lang="en-US" sz="1800" dirty="0"/>
          </a:p>
          <a:p>
            <a:pPr marL="452628" indent="-342900" algn="l" rtl="0">
              <a:buFont typeface="+mj-lt"/>
              <a:buAutoNum type="arabicPeriod"/>
            </a:pPr>
            <a:r>
              <a:rPr lang="en-US" sz="1800" dirty="0" smtClean="0"/>
              <a:t> </a:t>
            </a:r>
            <a:r>
              <a:rPr lang="en-US" sz="1800" dirty="0"/>
              <a:t>E</a:t>
            </a:r>
            <a:r>
              <a:rPr lang="en-US" sz="1800" dirty="0" smtClean="0"/>
              <a:t>xcessive </a:t>
            </a:r>
            <a:r>
              <a:rPr lang="en-US" sz="1800" dirty="0"/>
              <a:t>transducer pressure on maternal abdomen</a:t>
            </a:r>
            <a:endParaRPr lang="ar-IQ" sz="1800" dirty="0"/>
          </a:p>
        </p:txBody>
      </p:sp>
    </p:spTree>
    <p:extLst>
      <p:ext uri="{BB962C8B-B14F-4D97-AF65-F5344CB8AC3E}">
        <p14:creationId xmlns:p14="http://schemas.microsoft.com/office/powerpoint/2010/main" val="34500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/>
              <a:t>Biophysical Profile (BPP)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sz="1800" dirty="0" smtClean="0"/>
          </a:p>
        </p:txBody>
      </p:sp>
      <p:pic>
        <p:nvPicPr>
          <p:cNvPr id="7170" name="Picture 2" descr="Medicowesome: Nonstress test and biophysical profile mnemonic video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752528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/>
              <a:t>Biophysical Profile (BPP)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252028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109728" indent="0" algn="l" rtl="0">
              <a:buNone/>
            </a:pPr>
            <a:endParaRPr lang="en-US" sz="16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dirty="0" smtClean="0"/>
              <a:t>How to interpret BPP</a:t>
            </a:r>
            <a:endParaRPr lang="en-US" sz="1600" dirty="0"/>
          </a:p>
          <a:p>
            <a:pPr marL="452628" indent="-342900" algn="l" rtl="0">
              <a:buAutoNum type="arabicPeriod"/>
            </a:pPr>
            <a:r>
              <a:rPr lang="en-US" sz="1600" dirty="0" smtClean="0"/>
              <a:t>Reassure if the score is </a:t>
            </a:r>
            <a:r>
              <a:rPr lang="en-US" sz="1600" u="sng" dirty="0" smtClean="0"/>
              <a:t>8 or 10</a:t>
            </a:r>
            <a:endParaRPr lang="en-US" sz="1600" u="sng" dirty="0"/>
          </a:p>
          <a:p>
            <a:pPr marL="452628" indent="-342900" algn="l" rtl="0">
              <a:buAutoNum type="arabicPeriod"/>
            </a:pPr>
            <a:r>
              <a:rPr lang="en-US" sz="1600" u="sng" dirty="0"/>
              <a:t>A score of 6 raises concern</a:t>
            </a:r>
            <a:r>
              <a:rPr lang="en-US" sz="1600" dirty="0"/>
              <a:t>, and the BPP should be repeated in 6 to 24 hours, especially in fetuses over 32 weeks' gestation. If the score does not improve, delivery should be considered, depending on gestational age and individual circumstances</a:t>
            </a:r>
            <a:r>
              <a:rPr lang="en-US" sz="1600" dirty="0" smtClean="0"/>
              <a:t>.</a:t>
            </a:r>
            <a:endParaRPr lang="en-US" sz="1600" dirty="0"/>
          </a:p>
          <a:p>
            <a:pPr marL="452628" indent="-342900" algn="l" rtl="0">
              <a:buAutoNum type="arabicPeriod"/>
            </a:pPr>
            <a:r>
              <a:rPr lang="en-US" sz="1600" u="sng" dirty="0"/>
              <a:t>Scores of 4 or below are worrisome</a:t>
            </a:r>
            <a:r>
              <a:rPr lang="en-US" sz="1600" dirty="0"/>
              <a:t>, and delivery should be considered, again depending on gestational age and clinical context</a:t>
            </a:r>
          </a:p>
          <a:p>
            <a:pPr marL="452628" indent="-342900" algn="l" rtl="0">
              <a:buAutoNum type="arabicPeriod"/>
            </a:pPr>
            <a:endParaRPr lang="en-US" sz="1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4221088"/>
            <a:ext cx="8784976" cy="2520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l" rtl="0">
              <a:buFont typeface="Georgia"/>
              <a:buNone/>
            </a:pP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endParaRPr lang="en-US" sz="18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1987"/>
            <a:ext cx="8064896" cy="227848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6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/>
              <a:t>Modified BPP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1800" dirty="0"/>
              <a:t> This test consists of a combination of a </a:t>
            </a:r>
            <a:r>
              <a:rPr lang="en-US" sz="1800" dirty="0" smtClean="0"/>
              <a:t>NST </a:t>
            </a:r>
            <a:r>
              <a:rPr lang="en-US" sz="1800" dirty="0"/>
              <a:t>as well as an ultrasound to estimate the amniotic fluid index (AFI). </a:t>
            </a: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1800" dirty="0" smtClean="0"/>
              <a:t>Typically </a:t>
            </a:r>
            <a:r>
              <a:rPr lang="en-US" sz="1800" dirty="0"/>
              <a:t>further evaluation is performed when an abnormal result is obtained with the modified </a:t>
            </a:r>
            <a:r>
              <a:rPr lang="en-US" sz="1800" dirty="0" smtClean="0"/>
              <a:t>BPP.</a:t>
            </a:r>
          </a:p>
          <a:p>
            <a:pPr algn="l" rtl="0">
              <a:buFont typeface="Wingdings" pitchFamily="2" charset="2"/>
              <a:buChar char="q"/>
            </a:pP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1800" dirty="0"/>
              <a:t>M</a:t>
            </a:r>
            <a:r>
              <a:rPr lang="en-US" sz="1800" dirty="0" smtClean="0"/>
              <a:t>odified </a:t>
            </a:r>
            <a:r>
              <a:rPr lang="en-US" sz="1800" dirty="0"/>
              <a:t>BPP requires less time and expertise to perform and has a similarly reassuring false-negative rate and potentially a lower false-positive rate than the </a:t>
            </a:r>
            <a:r>
              <a:rPr lang="en-US" sz="1800" dirty="0" smtClean="0"/>
              <a:t>NST</a:t>
            </a:r>
          </a:p>
          <a:p>
            <a:pPr algn="l" rtl="0">
              <a:buFont typeface="Wingdings" pitchFamily="2" charset="2"/>
              <a:buChar char="q"/>
            </a:pPr>
            <a:endParaRPr lang="en-US" sz="1800" dirty="0"/>
          </a:p>
          <a:p>
            <a:pPr algn="l" rtl="0">
              <a:buFont typeface="Wingdings" pitchFamily="2" charset="2"/>
              <a:buChar char="q"/>
            </a:pPr>
            <a:r>
              <a:rPr lang="en-US" sz="1800" dirty="0"/>
              <a:t>A normal test has a reactive NST and an AFI greater than 5 (and less than 25</a:t>
            </a:r>
            <a:r>
              <a:rPr lang="en-US" sz="1800" dirty="0" smtClean="0"/>
              <a:t>).</a:t>
            </a:r>
          </a:p>
          <a:p>
            <a:pPr algn="l" rtl="0">
              <a:buFont typeface="Wingdings" pitchFamily="2" charset="2"/>
              <a:buChar char="q"/>
            </a:pPr>
            <a:endParaRPr lang="en-US" sz="1800" dirty="0"/>
          </a:p>
          <a:p>
            <a:pPr algn="l" rtl="0">
              <a:buFont typeface="Wingdings" pitchFamily="2" charset="2"/>
              <a:buChar char="q"/>
            </a:pPr>
            <a:r>
              <a:rPr lang="en-US" sz="1800" dirty="0" smtClean="0"/>
              <a:t> </a:t>
            </a:r>
            <a:r>
              <a:rPr lang="en-US" sz="1800" dirty="0"/>
              <a:t>An abnormal test lacks one or both of these findings.</a:t>
            </a:r>
          </a:p>
          <a:p>
            <a:pPr algn="l" rtl="0">
              <a:buFont typeface="Wingdings" pitchFamily="2" charset="2"/>
              <a:buChar char="q"/>
            </a:pPr>
            <a:endParaRPr lang="en-US" sz="1800" dirty="0"/>
          </a:p>
          <a:p>
            <a:pPr marL="109728" indent="0" algn="l" rtl="0">
              <a:buNone/>
            </a:pPr>
            <a:endParaRPr lang="ar-IQ" sz="1800" dirty="0"/>
          </a:p>
        </p:txBody>
      </p:sp>
    </p:spTree>
    <p:extLst>
      <p:ext uri="{BB962C8B-B14F-4D97-AF65-F5344CB8AC3E}">
        <p14:creationId xmlns:p14="http://schemas.microsoft.com/office/powerpoint/2010/main" val="1772246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1008112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Amniotic </a:t>
            </a:r>
            <a:r>
              <a:rPr lang="en-US" sz="2400" b="1" dirty="0"/>
              <a:t>fluid index (AFI). </a:t>
            </a:r>
            <a:br>
              <a:rPr lang="en-US" sz="2400" b="1" dirty="0"/>
            </a:b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504056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1800" dirty="0" smtClean="0"/>
              <a:t>The </a:t>
            </a:r>
            <a:r>
              <a:rPr lang="en-US" sz="1800" dirty="0"/>
              <a:t>AFI is the sum of the maximum  </a:t>
            </a:r>
            <a:r>
              <a:rPr lang="en-US" sz="1800" dirty="0" smtClean="0"/>
              <a:t>vertical </a:t>
            </a:r>
            <a:r>
              <a:rPr lang="en-US" sz="1800" dirty="0"/>
              <a:t>pockets of umbilical-cord-free amniotic fluid </a:t>
            </a:r>
            <a:r>
              <a:rPr lang="en-US" sz="1800" dirty="0" smtClean="0"/>
              <a:t>in </a:t>
            </a:r>
            <a:r>
              <a:rPr lang="en-US" sz="1800" dirty="0"/>
              <a:t>each of the four quadrants of the </a:t>
            </a:r>
            <a:r>
              <a:rPr lang="en-US" sz="1800" dirty="0" smtClean="0"/>
              <a:t>uterus</a:t>
            </a:r>
          </a:p>
          <a:p>
            <a:pPr algn="l" rtl="0">
              <a:buFont typeface="Wingdings" pitchFamily="2" charset="2"/>
              <a:buChar char="q"/>
            </a:pPr>
            <a:endParaRPr lang="en-US" sz="1800" dirty="0"/>
          </a:p>
          <a:p>
            <a:pPr algn="l" rtl="0">
              <a:buFont typeface="Wingdings" pitchFamily="2" charset="2"/>
              <a:buChar char="q"/>
            </a:pPr>
            <a:r>
              <a:rPr lang="en-US" sz="1800" dirty="0"/>
              <a:t>A normal amniotic fluid index is 5 cm </a:t>
            </a:r>
            <a:r>
              <a:rPr lang="en-US" sz="1800" dirty="0" smtClean="0"/>
              <a:t>t- </a:t>
            </a:r>
            <a:r>
              <a:rPr lang="en-US" sz="1800" dirty="0"/>
              <a:t>25 cm using the standard assessment method. </a:t>
            </a:r>
            <a:endParaRPr lang="en-US" sz="1800" dirty="0" smtClean="0"/>
          </a:p>
          <a:p>
            <a:pPr marL="452628" indent="-342900" algn="l" rtl="0">
              <a:buFont typeface="+mj-lt"/>
              <a:buAutoNum type="arabicPeriod"/>
            </a:pPr>
            <a:r>
              <a:rPr lang="en-US" sz="1800" dirty="0" smtClean="0"/>
              <a:t>Less </a:t>
            </a:r>
            <a:r>
              <a:rPr lang="en-US" sz="1800" dirty="0"/>
              <a:t>than 5 cm is considered </a:t>
            </a:r>
            <a:r>
              <a:rPr lang="en-US" sz="1800" dirty="0" smtClean="0"/>
              <a:t>Oligohydramnios</a:t>
            </a:r>
          </a:p>
          <a:p>
            <a:pPr marL="452628" indent="-342900" algn="l" rtl="0">
              <a:buFont typeface="+mj-lt"/>
              <a:buAutoNum type="arabicPeriod"/>
            </a:pPr>
            <a:r>
              <a:rPr lang="en-US" sz="1800" dirty="0" smtClean="0"/>
              <a:t>greater </a:t>
            </a:r>
            <a:r>
              <a:rPr lang="en-US" sz="1800" dirty="0"/>
              <a:t>than 25 cm is considered </a:t>
            </a:r>
            <a:r>
              <a:rPr lang="en-US" sz="1800" dirty="0" smtClean="0"/>
              <a:t>Polyhydramnios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6464"/>
            <a:ext cx="2880320" cy="215674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368597"/>
            <a:ext cx="4392488" cy="215674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/>
              <a:t>Fetal Doppler Ultrasound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/>
              <a:t> Fetal Doppler evaluation uses ultrasound to measure blood flow velocities in the fetal </a:t>
            </a:r>
            <a:r>
              <a:rPr lang="en-US" sz="2000" dirty="0" smtClean="0"/>
              <a:t>vessels. 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Flow </a:t>
            </a:r>
            <a:r>
              <a:rPr lang="en-US" sz="2000" dirty="0"/>
              <a:t>is most often quantified either by pulsatility index </a:t>
            </a:r>
            <a:r>
              <a:rPr lang="en-US" sz="2000" dirty="0" smtClean="0"/>
              <a:t>(PI) or </a:t>
            </a:r>
            <a:r>
              <a:rPr lang="en-US" sz="2000" dirty="0"/>
              <a:t>resistant </a:t>
            </a:r>
            <a:r>
              <a:rPr lang="en-US" sz="2000" dirty="0" smtClean="0"/>
              <a:t>index (RI) . </a:t>
            </a:r>
            <a:r>
              <a:rPr lang="en-US" sz="2000" dirty="0"/>
              <a:t>These indices reflect the downstream vascular resistance by quantifying the differences between the peak systolic and the end-diastolic velocity within blood vessels of interest in each cardiac </a:t>
            </a:r>
            <a:r>
              <a:rPr lang="en-US" sz="2000" dirty="0" smtClean="0"/>
              <a:t>cycle.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 Three arteries are usually used to assess fetal wellbeing 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/>
          </a:p>
          <a:p>
            <a:pPr marL="566928" indent="-457200" algn="l" rtl="0">
              <a:buFont typeface="+mj-lt"/>
              <a:buAutoNum type="arabicPeriod"/>
            </a:pPr>
            <a:r>
              <a:rPr lang="en-US" sz="2000" dirty="0" smtClean="0"/>
              <a:t>Uterine artery </a:t>
            </a:r>
          </a:p>
          <a:p>
            <a:pPr marL="566928" indent="-457200" algn="l" rtl="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umbilical </a:t>
            </a:r>
          </a:p>
          <a:p>
            <a:pPr marL="566928" indent="-457200" algn="l" rtl="0">
              <a:buFont typeface="+mj-lt"/>
              <a:buAutoNum type="arabicPeriod"/>
            </a:pPr>
            <a:r>
              <a:rPr lang="en-US" sz="2000" dirty="0"/>
              <a:t>M</a:t>
            </a:r>
            <a:r>
              <a:rPr lang="en-US" sz="2000" dirty="0" smtClean="0"/>
              <a:t>iddle </a:t>
            </a:r>
            <a:r>
              <a:rPr lang="en-US" sz="2000" dirty="0"/>
              <a:t>cerebral </a:t>
            </a:r>
            <a:r>
              <a:rPr lang="en-US" sz="2000" dirty="0" smtClean="0"/>
              <a:t>artery </a:t>
            </a:r>
          </a:p>
          <a:p>
            <a:pPr marL="109728" indent="0" algn="l" rtl="0">
              <a:buNone/>
            </a:pP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319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Uterine artery  </a:t>
            </a:r>
            <a:r>
              <a:rPr lang="en-US" sz="2400" b="1" dirty="0"/>
              <a:t>Doppler </a:t>
            </a:r>
            <a:r>
              <a:rPr lang="en-US" sz="2400" b="1" dirty="0" smtClean="0"/>
              <a:t>US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/>
              <a:t> Doppler US of the uterine artery is used in</a:t>
            </a:r>
          </a:p>
          <a:p>
            <a:pPr marL="109728" indent="0" algn="l" rtl="0">
              <a:buNone/>
            </a:pPr>
            <a:endParaRPr lang="en-US" sz="2000" dirty="0" smtClean="0"/>
          </a:p>
          <a:p>
            <a:pPr marL="566928" indent="-457200" algn="l" rtl="0">
              <a:buFont typeface="+mj-lt"/>
              <a:buAutoNum type="arabicPeriod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first trimester to screen for </a:t>
            </a:r>
            <a:r>
              <a:rPr lang="en-US" sz="2000" dirty="0" smtClean="0"/>
              <a:t>early-onset preeclampsia </a:t>
            </a:r>
            <a:r>
              <a:rPr lang="en-US" sz="2000" dirty="0"/>
              <a:t>and other adverse pregnancy outcomes such as fetal growth </a:t>
            </a:r>
            <a:r>
              <a:rPr lang="en-US" sz="2000" dirty="0" smtClean="0"/>
              <a:t>restriction</a:t>
            </a:r>
            <a:endParaRPr lang="en-US" sz="2000" dirty="0"/>
          </a:p>
          <a:p>
            <a:pPr marL="566928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566928" indent="-457200" algn="l" rtl="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dirty="0"/>
              <a:t>In the second </a:t>
            </a:r>
            <a:r>
              <a:rPr lang="en-US" sz="2000" dirty="0" smtClean="0"/>
              <a:t>and third </a:t>
            </a:r>
            <a:r>
              <a:rPr lang="en-US" sz="2000" dirty="0"/>
              <a:t>trimesters, Doppler US of the uterine </a:t>
            </a:r>
            <a:r>
              <a:rPr lang="en-US" sz="2000" dirty="0" smtClean="0"/>
              <a:t>artery may </a:t>
            </a:r>
            <a:r>
              <a:rPr lang="en-US" sz="2000" dirty="0"/>
              <a:t>be used in the evaluation of </a:t>
            </a:r>
            <a:r>
              <a:rPr lang="en-US" sz="2000" dirty="0" smtClean="0"/>
              <a:t>pregnancies complicated </a:t>
            </a:r>
            <a:r>
              <a:rPr lang="en-US" sz="2000" dirty="0"/>
              <a:t>by fetal growth restriction</a:t>
            </a:r>
            <a:r>
              <a:rPr lang="en-US" sz="2000" dirty="0" smtClean="0"/>
              <a:t>.</a:t>
            </a:r>
          </a:p>
          <a:p>
            <a:pPr marL="566928" indent="-457200" algn="l" rtl="0">
              <a:buFont typeface="+mj-lt"/>
              <a:buAutoNum type="arabicPeriod"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/>
              <a:t> N</a:t>
            </a:r>
            <a:r>
              <a:rPr lang="en-US" sz="2000" dirty="0" smtClean="0"/>
              <a:t>ormal uterine artery doppler means low </a:t>
            </a:r>
            <a:r>
              <a:rPr lang="en-US" sz="2000" dirty="0"/>
              <a:t>resistance with continuous diastolic </a:t>
            </a:r>
            <a:r>
              <a:rPr lang="en-US" sz="2000" dirty="0" smtClean="0"/>
              <a:t>flow; </a:t>
            </a:r>
            <a:r>
              <a:rPr lang="en-US" sz="2000" dirty="0"/>
              <a:t>notching should </a:t>
            </a:r>
            <a:r>
              <a:rPr lang="en-US" sz="2000" dirty="0" smtClean="0"/>
              <a:t>disappear by </a:t>
            </a:r>
            <a:r>
              <a:rPr lang="en-US" sz="2000" dirty="0"/>
              <a:t>13 </a:t>
            </a:r>
            <a:r>
              <a:rPr lang="en-US" sz="2000" dirty="0" smtClean="0"/>
              <a:t>weeks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An abnormal </a:t>
            </a:r>
            <a:r>
              <a:rPr lang="en-US" sz="2000" dirty="0"/>
              <a:t>waveform is characterized by </a:t>
            </a:r>
            <a:r>
              <a:rPr lang="en-US" sz="2000" dirty="0" smtClean="0"/>
              <a:t>increased resistance </a:t>
            </a:r>
            <a:r>
              <a:rPr lang="en-US" sz="2000" dirty="0"/>
              <a:t>and persistence of a diastolic notch beyond the late second trimester 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08777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Uterine artery  </a:t>
            </a:r>
            <a:r>
              <a:rPr lang="en-US" sz="2400" b="1" dirty="0"/>
              <a:t>Doppler </a:t>
            </a:r>
            <a:r>
              <a:rPr lang="en-US" sz="2400" b="1" dirty="0" smtClean="0"/>
              <a:t>US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marL="109728" indent="0" algn="l" rtl="0">
              <a:buNone/>
            </a:pPr>
            <a:endParaRPr lang="en-US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6950"/>
            <a:ext cx="4318040" cy="332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66950"/>
            <a:ext cx="3960440" cy="332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9041" y="5877272"/>
            <a:ext cx="10230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Normal </a:t>
            </a:r>
            <a:endParaRPr lang="ar-IQ" dirty="0"/>
          </a:p>
        </p:txBody>
      </p:sp>
      <p:sp>
        <p:nvSpPr>
          <p:cNvPr id="5" name="TextBox 4"/>
          <p:cNvSpPr txBox="1"/>
          <p:nvPr/>
        </p:nvSpPr>
        <p:spPr>
          <a:xfrm>
            <a:off x="6278111" y="5877272"/>
            <a:ext cx="12682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Abnormal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16454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Umbilical artery Doppler US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Umbilical </a:t>
            </a:r>
            <a:r>
              <a:rPr lang="en-US" sz="2000" dirty="0"/>
              <a:t>artery </a:t>
            </a:r>
            <a:r>
              <a:rPr lang="en-US" sz="2000" dirty="0" smtClean="0"/>
              <a:t>Doppler study </a:t>
            </a:r>
            <a:r>
              <a:rPr lang="en-US" sz="2000" dirty="0"/>
              <a:t>should be included in the protocols for fetal monitoring in high-risk pregnancies thought to be at risk of placental insufficiency.</a:t>
            </a:r>
          </a:p>
          <a:p>
            <a:pPr marL="109728" indent="0" algn="l" rtl="0">
              <a:buNone/>
            </a:pPr>
            <a:endParaRPr lang="en-US" sz="2000" dirty="0" smtClean="0"/>
          </a:p>
          <a:p>
            <a:pPr marL="566928" indent="-457200" algn="l" rtl="0">
              <a:buFont typeface="+mj-lt"/>
              <a:buAutoNum type="arabicPeriod"/>
            </a:pPr>
            <a:r>
              <a:rPr lang="en-US" sz="2000" dirty="0" smtClean="0"/>
              <a:t>Normally </a:t>
            </a:r>
            <a:r>
              <a:rPr lang="en-US" sz="2000" dirty="0"/>
              <a:t>growing fetuses have high-velocity diastolic flow</a:t>
            </a:r>
            <a:r>
              <a:rPr lang="en-US" sz="2000" dirty="0" smtClean="0"/>
              <a:t>.</a:t>
            </a:r>
          </a:p>
          <a:p>
            <a:pPr marL="566928" indent="-457200" algn="l" rtl="0">
              <a:buFont typeface="+mj-lt"/>
              <a:buAutoNum type="arabicPeriod"/>
            </a:pPr>
            <a:endParaRPr lang="en-US" sz="2000" dirty="0"/>
          </a:p>
          <a:p>
            <a:pPr marL="566928" indent="-457200" algn="l" rtl="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dirty="0"/>
              <a:t>Growth-restricted fetuses often have </a:t>
            </a:r>
            <a:endParaRPr lang="en-US" sz="20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Diminished end diastolic flow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Absent end diastolic flow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 In </a:t>
            </a:r>
            <a:r>
              <a:rPr lang="en-US" sz="2000" dirty="0"/>
              <a:t>severe cases reversed </a:t>
            </a:r>
            <a:r>
              <a:rPr lang="en-US" sz="2000" dirty="0" smtClean="0"/>
              <a:t> end diastolic </a:t>
            </a:r>
            <a:r>
              <a:rPr lang="en-US" sz="2000" dirty="0"/>
              <a:t>flow.</a:t>
            </a:r>
          </a:p>
          <a:p>
            <a:pPr marL="109728" indent="0" algn="l" rtl="0">
              <a:buNone/>
            </a:pP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241848" cy="259027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              Objectives 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4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At the end of this lecture the students will be able to: </a:t>
            </a:r>
          </a:p>
          <a:p>
            <a:pPr algn="l" rtl="0">
              <a:buFont typeface="Wingdings" pitchFamily="2" charset="2"/>
              <a:buChar char="q"/>
            </a:pPr>
            <a:endParaRPr lang="en-US" sz="2400" dirty="0"/>
          </a:p>
          <a:p>
            <a:pPr marL="566928" indent="-457200" algn="l" rtl="0">
              <a:buFont typeface="+mj-lt"/>
              <a:buAutoNum type="arabicPeriod"/>
            </a:pPr>
            <a:r>
              <a:rPr lang="en-US" sz="2400" dirty="0" smtClean="0"/>
              <a:t>How to assess fetal wellbeing during pregnancy.</a:t>
            </a:r>
          </a:p>
          <a:p>
            <a:pPr marL="566928" indent="-457200" algn="l" rtl="0">
              <a:buFont typeface="+mj-lt"/>
              <a:buAutoNum type="arabicPeriod"/>
            </a:pPr>
            <a:endParaRPr lang="en-US" sz="2400" dirty="0" smtClean="0"/>
          </a:p>
          <a:p>
            <a:pPr marL="566928" indent="-457200" algn="l" rtl="0">
              <a:buFont typeface="+mj-lt"/>
              <a:buAutoNum type="arabicPeriod"/>
            </a:pPr>
            <a:r>
              <a:rPr lang="en-US" sz="2400" dirty="0" smtClean="0"/>
              <a:t>What are the test available to assess fetal wellbeing</a:t>
            </a:r>
          </a:p>
          <a:p>
            <a:pPr marL="566928" indent="-457200" algn="l" rtl="0">
              <a:buFont typeface="+mj-lt"/>
              <a:buAutoNum type="arabicPeriod"/>
            </a:pPr>
            <a:endParaRPr lang="en-US" sz="2400" dirty="0"/>
          </a:p>
          <a:p>
            <a:pPr marL="566928" indent="-457200" algn="l" rtl="0">
              <a:buFont typeface="+mj-lt"/>
              <a:buAutoNum type="arabicPeriod"/>
            </a:pPr>
            <a:r>
              <a:rPr lang="en-US" sz="2400" dirty="0" smtClean="0"/>
              <a:t>Identify fetus at risk in utero  </a:t>
            </a:r>
          </a:p>
          <a:p>
            <a:pPr marL="566928" indent="-457200" algn="l" rtl="0">
              <a:buFont typeface="+mj-lt"/>
              <a:buAutoNum type="arabicPeriod"/>
            </a:pPr>
            <a:endParaRPr lang="en-US" sz="2400" dirty="0" smtClean="0"/>
          </a:p>
          <a:p>
            <a:pPr marL="566928" indent="-457200" algn="l" rtl="0">
              <a:buFont typeface="+mj-lt"/>
              <a:buAutoNum type="arabicPeriod"/>
            </a:pPr>
            <a:r>
              <a:rPr lang="en-US" sz="2400" dirty="0" smtClean="0"/>
              <a:t>Interpret data of CTG, US &amp; Doppler</a:t>
            </a:r>
          </a:p>
          <a:p>
            <a:pPr marL="566928" indent="-457200" algn="l" rtl="0">
              <a:buFont typeface="+mj-lt"/>
              <a:buAutoNum type="arabicPeriod"/>
            </a:pPr>
            <a:endParaRPr lang="en-US" sz="2400" dirty="0" smtClean="0"/>
          </a:p>
          <a:p>
            <a:pPr marL="566928" indent="-457200" algn="l" rtl="0">
              <a:buFont typeface="+mj-lt"/>
              <a:buAutoNum type="arabicPeriod"/>
            </a:pPr>
            <a:r>
              <a:rPr lang="en-US" sz="2400" dirty="0" smtClean="0"/>
              <a:t>Case based discussion &amp; slide test  </a:t>
            </a:r>
            <a:endParaRPr lang="ar-IQ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8904"/>
            <a:ext cx="936104" cy="64807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/>
              <a:t>Umbilical artery Doppler US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Normal umbilical end diastolic flow  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848872" cy="41044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155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Umbilical artery Doppler US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632848" cy="42484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69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Middle cerebral artery Doppler US 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Fetal </a:t>
            </a:r>
            <a:r>
              <a:rPr lang="en-US" sz="2000" dirty="0"/>
              <a:t>middle cerebral arterial (MCA) Doppler assessment is an important part of assessing fetal cardiovascular distress, fetal anaemia or fetal hypoxia. </a:t>
            </a: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It </a:t>
            </a:r>
            <a:r>
              <a:rPr lang="en-US" sz="2000" dirty="0"/>
              <a:t>it is a very useful adjunct to umbilical artery Doppler assessment</a:t>
            </a:r>
            <a:r>
              <a:rPr lang="en-US" sz="20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/>
              <a:t>It is also used in the additional work up of:</a:t>
            </a:r>
          </a:p>
          <a:p>
            <a:pPr marL="109728" indent="0" algn="l" rtl="0">
              <a:buNone/>
            </a:pPr>
            <a:endParaRPr lang="en-US" sz="2000" dirty="0" smtClean="0"/>
          </a:p>
          <a:p>
            <a:pPr marL="566928" indent="-457200" algn="l" rtl="0">
              <a:buAutoNum type="arabicPeriod"/>
            </a:pPr>
            <a:r>
              <a:rPr lang="en-US" sz="2000" dirty="0" smtClean="0"/>
              <a:t>intra-uterine </a:t>
            </a:r>
            <a:r>
              <a:rPr lang="en-US" sz="2000" dirty="0"/>
              <a:t>growth restriction (</a:t>
            </a:r>
            <a:r>
              <a:rPr lang="en-US" sz="2000" dirty="0" smtClean="0"/>
              <a:t>IUGR)</a:t>
            </a:r>
          </a:p>
          <a:p>
            <a:pPr marL="566928" indent="-457200" algn="l" rtl="0">
              <a:buAutoNum type="arabicPeriod"/>
            </a:pPr>
            <a:r>
              <a:rPr lang="en-US" sz="2000" dirty="0" smtClean="0"/>
              <a:t>twin </a:t>
            </a:r>
            <a:r>
              <a:rPr lang="en-US" sz="2000" dirty="0"/>
              <a:t>to twin transfusion syndrome (TTTS) </a:t>
            </a:r>
            <a:endParaRPr lang="en-US" sz="2000" dirty="0" smtClean="0"/>
          </a:p>
          <a:p>
            <a:pPr marL="566928" indent="-457200" algn="l" rtl="0">
              <a:buAutoNum type="arabicPeriod"/>
            </a:pPr>
            <a:r>
              <a:rPr lang="en-US" sz="2000" dirty="0" smtClean="0"/>
              <a:t>Fetal anaemia </a:t>
            </a:r>
          </a:p>
          <a:p>
            <a:pPr marL="566928" indent="-457200" algn="l" rtl="0">
              <a:buAutoNum type="arabicPeriod"/>
            </a:pPr>
            <a:r>
              <a:rPr lang="en-US" sz="2000" dirty="0" smtClean="0"/>
              <a:t>Rh – Isoimmunization </a:t>
            </a:r>
            <a:endParaRPr lang="en-US" sz="2000" dirty="0"/>
          </a:p>
          <a:p>
            <a:pPr marL="109728" indent="0" algn="l" rtl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2095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Middle cerebral artery Doppler US 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/>
              <a:t>the normal situation the fetal MCA has a high resistance flow which means there is minimal antegrade flow in fetal </a:t>
            </a:r>
            <a:r>
              <a:rPr lang="en-US" sz="2000" dirty="0" smtClean="0"/>
              <a:t>diastole.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/>
              <a:t>pathological states this can turn into a low resistance flow mainly as a result of the fetal head sparing </a:t>
            </a:r>
            <a:r>
              <a:rPr lang="en-US" sz="2000" dirty="0" smtClean="0"/>
              <a:t>theory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Cerebroplacental ratio (CPR) : </a:t>
            </a:r>
            <a:r>
              <a:rPr lang="en-US" sz="2000" dirty="0"/>
              <a:t>&gt;1:1 is normal and &lt;1:1 is </a:t>
            </a:r>
            <a:r>
              <a:rPr lang="en-US" sz="2000" dirty="0" smtClean="0"/>
              <a:t>abnormal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It </a:t>
            </a:r>
            <a:r>
              <a:rPr lang="en-US" sz="2000" dirty="0"/>
              <a:t>can occasionally show end-diastolic flow reversal, a non-pathological finding that is usually due to increased intracranial pressure mostly by probe compression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43723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Middle cerebral artery Doppler US 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005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/>
              <a:t>Indications for Antenatal Testing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1800" dirty="0" smtClean="0"/>
          </a:p>
          <a:p>
            <a:pPr marL="109728" indent="0" algn="l" rtl="0">
              <a:buNone/>
            </a:pPr>
            <a:endParaRPr lang="en-US" sz="1800" dirty="0" smtClean="0"/>
          </a:p>
          <a:p>
            <a:pPr marL="109728" indent="0" algn="l" rtl="0">
              <a:buNone/>
            </a:pPr>
            <a:r>
              <a:rPr lang="en-US" sz="1800" dirty="0" smtClean="0"/>
              <a:t>1. </a:t>
            </a:r>
            <a:r>
              <a:rPr lang="en-US" sz="1800" u="sng" dirty="0" smtClean="0"/>
              <a:t>Maternal </a:t>
            </a:r>
            <a:r>
              <a:rPr lang="en-US" sz="1800" u="sng" dirty="0"/>
              <a:t>indications</a:t>
            </a:r>
          </a:p>
          <a:p>
            <a:pPr algn="l" rtl="0">
              <a:buFont typeface="Arial" pitchFamily="34" charset="0"/>
              <a:buChar char="•"/>
            </a:pPr>
            <a:endParaRPr lang="en-US" sz="18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1800" dirty="0" smtClean="0"/>
              <a:t> Hypertensive disorders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800" dirty="0" smtClean="0"/>
              <a:t>Hyperthyroidism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800" dirty="0" smtClean="0"/>
              <a:t>Hemoglobinopathies</a:t>
            </a:r>
            <a:endParaRPr lang="en-US" sz="1800" dirty="0"/>
          </a:p>
          <a:p>
            <a:pPr algn="l" rtl="0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Cyanotic heart </a:t>
            </a:r>
            <a:r>
              <a:rPr lang="en-US" sz="1800" dirty="0" smtClean="0"/>
              <a:t>disease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800" dirty="0" smtClean="0"/>
              <a:t>Systemic </a:t>
            </a:r>
            <a:r>
              <a:rPr lang="en-US" sz="1800" dirty="0"/>
              <a:t>lupus </a:t>
            </a:r>
            <a:r>
              <a:rPr lang="en-US" sz="1800" dirty="0" smtClean="0"/>
              <a:t>erythematosus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Chronic renal </a:t>
            </a:r>
            <a:r>
              <a:rPr lang="en-US" sz="1800" dirty="0" smtClean="0"/>
              <a:t>disease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Diabetes </a:t>
            </a:r>
            <a:r>
              <a:rPr lang="en-US" sz="1800" dirty="0" smtClean="0"/>
              <a:t>mellitus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800" dirty="0" smtClean="0"/>
              <a:t>Antiphospholipid syndrome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2132856"/>
            <a:ext cx="4802918" cy="39703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2. </a:t>
            </a:r>
            <a:r>
              <a:rPr lang="en-US" u="sng" dirty="0" smtClean="0"/>
              <a:t>Pregnancy-related </a:t>
            </a:r>
            <a:r>
              <a:rPr lang="en-US" u="sng" dirty="0"/>
              <a:t>indications</a:t>
            </a:r>
          </a:p>
          <a:p>
            <a:pPr marL="285750" indent="-285750" algn="l" rtl="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Pregnancy-induced hypertension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Decreased </a:t>
            </a:r>
            <a:r>
              <a:rPr lang="en-US" dirty="0"/>
              <a:t>fetal </a:t>
            </a:r>
            <a:r>
              <a:rPr lang="en-US" dirty="0" smtClean="0"/>
              <a:t>movement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Oligohydramnios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Polyhydramnios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Intrauterine </a:t>
            </a:r>
            <a:r>
              <a:rPr lang="en-US" dirty="0"/>
              <a:t>growth </a:t>
            </a:r>
            <a:r>
              <a:rPr lang="en-US" dirty="0" smtClean="0"/>
              <a:t>restriction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Postterm pregnancy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Isoimmunization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Previous </a:t>
            </a:r>
            <a:r>
              <a:rPr lang="en-US" dirty="0"/>
              <a:t>fetal </a:t>
            </a:r>
            <a:r>
              <a:rPr lang="en-US" dirty="0" smtClean="0"/>
              <a:t>demise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Multiple gestation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Gestational diabetes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Preterm </a:t>
            </a:r>
            <a:r>
              <a:rPr lang="en-US" dirty="0"/>
              <a:t>premature rupture of </a:t>
            </a:r>
            <a:r>
              <a:rPr lang="en-US" dirty="0" smtClean="0"/>
              <a:t>membranes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Chronic abruption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21222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Slide – Exam 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7544" y="2456892"/>
            <a:ext cx="3600400" cy="3384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years old pregnant lady , she is pregnant at her 38 weeks of gestation ; she attend the clinic complaining  from  decrease fetal movement 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q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Is this NST  reactive or not ?</a:t>
            </a:r>
          </a:p>
          <a:p>
            <a:pPr algn="l" rtl="0"/>
            <a:endParaRPr lang="ar-IQ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56892"/>
            <a:ext cx="4680519" cy="3384376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>
            <a:off x="6431061" y="4105005"/>
            <a:ext cx="242316" cy="978408"/>
          </a:xfrm>
          <a:prstGeom prst="upArrow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Up Arrow 6"/>
          <p:cNvSpPr/>
          <p:nvPr/>
        </p:nvSpPr>
        <p:spPr>
          <a:xfrm>
            <a:off x="7956376" y="4149080"/>
            <a:ext cx="242316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Up Arrow 7"/>
          <p:cNvSpPr/>
          <p:nvPr/>
        </p:nvSpPr>
        <p:spPr>
          <a:xfrm flipH="1">
            <a:off x="5220072" y="4105005"/>
            <a:ext cx="283269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349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Slide – Exam 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3650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2060848"/>
            <a:ext cx="3600400" cy="4176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23 years old pregnant lady , she is pregnant at her 38 weeks of gestation ; she attend the clinic complaining  from  decrease fetal movement . US done for her &amp; revealed small for gestational age </a:t>
            </a:r>
          </a:p>
          <a:p>
            <a:pPr marL="285750" indent="-285750" algn="l" rtl="0"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l" rt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Is this umbilical artery Doppler normal or not ?</a:t>
            </a:r>
          </a:p>
          <a:p>
            <a:pPr algn="l" rtl="0"/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02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Aim is to have a healthy baby  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272808" cy="38884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6071674"/>
            <a:ext cx="2340260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Thank you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98243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2400" b="1" dirty="0" smtClean="0"/>
              <a:t>Antenatal Methods of Evaluation   </a:t>
            </a:r>
            <a:endParaRPr lang="ar-IQ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109728" indent="0" algn="l" rtl="0">
              <a:buNone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 Methods of evaluation of fetal wellbeing during pregnancy ( Antenatal assessment ) are :</a:t>
            </a:r>
            <a:endParaRPr lang="en-US" sz="2000" dirty="0"/>
          </a:p>
          <a:p>
            <a:pPr marL="109728" indent="0" algn="l" rtl="0">
              <a:buNone/>
            </a:pPr>
            <a:endParaRPr lang="en-US" sz="2000" dirty="0"/>
          </a:p>
          <a:p>
            <a:pPr marL="109728" indent="0" algn="l" rtl="0">
              <a:buNone/>
            </a:pPr>
            <a:r>
              <a:rPr lang="en-US" sz="2000" dirty="0" smtClean="0"/>
              <a:t>1. Maternal perception of fetal movement ( Subjective test)</a:t>
            </a:r>
            <a:endParaRPr lang="en-US" sz="2000" dirty="0"/>
          </a:p>
          <a:p>
            <a:pPr marL="109728" indent="0" algn="l" rtl="0">
              <a:buNone/>
            </a:pPr>
            <a:endParaRPr lang="en-US" sz="2000" dirty="0" smtClean="0"/>
          </a:p>
          <a:p>
            <a:pPr marL="109728" indent="0" algn="l" rtl="0">
              <a:buNone/>
            </a:pPr>
            <a:r>
              <a:rPr lang="en-US" sz="2000" dirty="0" smtClean="0"/>
              <a:t>2. Cardiotocography </a:t>
            </a:r>
            <a:r>
              <a:rPr lang="en-US" sz="2000" dirty="0"/>
              <a:t>(CTG) </a:t>
            </a:r>
            <a:r>
              <a:rPr lang="en-US" sz="2000" dirty="0" smtClean="0"/>
              <a:t>: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000" dirty="0" smtClean="0"/>
              <a:t>Non </a:t>
            </a:r>
            <a:r>
              <a:rPr lang="en-US" sz="2000" dirty="0"/>
              <a:t>Stress Test (NST</a:t>
            </a:r>
            <a:r>
              <a:rPr lang="en-US" sz="2000" dirty="0" smtClean="0"/>
              <a:t>)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000" dirty="0" smtClean="0"/>
              <a:t>Contraction Stress Test </a:t>
            </a:r>
            <a:endParaRPr lang="en-US" sz="2000" dirty="0"/>
          </a:p>
          <a:p>
            <a:pPr marL="109728" indent="0" algn="l" rtl="0">
              <a:buNone/>
            </a:pPr>
            <a:endParaRPr lang="en-US" sz="2000" dirty="0" smtClean="0"/>
          </a:p>
          <a:p>
            <a:pPr marL="109728" indent="0" algn="l" rtl="0">
              <a:buNone/>
            </a:pPr>
            <a:r>
              <a:rPr lang="en-US" sz="2000" dirty="0" smtClean="0"/>
              <a:t>3. Ultrasound :  Biophysical Profile (BPP)</a:t>
            </a:r>
          </a:p>
          <a:p>
            <a:pPr marL="109728" indent="0" algn="l" rtl="0">
              <a:buNone/>
            </a:pPr>
            <a:endParaRPr lang="en-US" sz="2000" dirty="0" smtClean="0"/>
          </a:p>
          <a:p>
            <a:pPr marL="109728" indent="0" algn="l" rtl="0">
              <a:buNone/>
            </a:pPr>
            <a:r>
              <a:rPr lang="en-US" sz="2000" dirty="0" smtClean="0"/>
              <a:t>4. Doppler US: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000" dirty="0" smtClean="0"/>
              <a:t>Maternal :Uterine artery Doppler US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000" dirty="0" smtClean="0"/>
              <a:t>Fetal Doppler US : ( Umbilical artery &amp; Middle cerebral artery ) </a:t>
            </a:r>
          </a:p>
          <a:p>
            <a:pPr marL="109728" indent="0" algn="l" rtl="0">
              <a:buNone/>
            </a:pPr>
            <a:endParaRPr lang="en-US" sz="2000" dirty="0" smtClean="0"/>
          </a:p>
          <a:p>
            <a:pPr marL="109728" indent="0" algn="l" rtl="0">
              <a:buNone/>
            </a:pPr>
            <a:endParaRPr lang="en-US" sz="2000" dirty="0" smtClean="0"/>
          </a:p>
          <a:p>
            <a:pPr marL="566928" indent="-457200" algn="l" rtl="0">
              <a:buFont typeface="+mj-lt"/>
              <a:buAutoNum type="arabicPeriod"/>
            </a:pP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3211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rtl="0"/>
            <a:r>
              <a:rPr lang="en-US" sz="1800" b="1" dirty="0"/>
              <a:t>Maternal Assessment of Fetal Activity </a:t>
            </a:r>
            <a:endParaRPr lang="ar-IQ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Fetal </a:t>
            </a:r>
            <a:r>
              <a:rPr lang="en-US" sz="2000" dirty="0"/>
              <a:t>movement </a:t>
            </a:r>
            <a:r>
              <a:rPr lang="en-US" sz="2000" dirty="0" smtClean="0"/>
              <a:t>counting:  </a:t>
            </a:r>
            <a:r>
              <a:rPr lang="en-US" sz="2000" dirty="0"/>
              <a:t>is an evaluation method which pregnant women quantify the fetal movements they feel </a:t>
            </a:r>
            <a:r>
              <a:rPr lang="en-US" sz="20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Its easy method , cheep &amp; can be repeated freely 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Decreased FM </a:t>
            </a:r>
            <a:r>
              <a:rPr lang="en-US" sz="2000" dirty="0"/>
              <a:t>alerts the mother of a deteriorating fetal condition. She can then bring this to the attention of health care providers who can evaluate further and intervene as needed to prevent fetal death</a:t>
            </a:r>
            <a:r>
              <a:rPr lang="en-US" sz="20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Kicks </a:t>
            </a:r>
            <a:r>
              <a:rPr lang="en-US" sz="2000" dirty="0"/>
              <a:t>Count: The most commonly recommended counting technique is the count-to-ten method where the woman is instructed each day to count and record the time she feels the 10th fetal movement.</a:t>
            </a:r>
          </a:p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767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rtl="0"/>
            <a:r>
              <a:rPr lang="en-US" sz="1800" b="1" dirty="0"/>
              <a:t>Maternal Assessment of Fetal Activity </a:t>
            </a:r>
            <a:endParaRPr lang="ar-IQ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2000" dirty="0" smtClean="0"/>
          </a:p>
          <a:p>
            <a:pPr lvl="0" algn="l" rtl="0">
              <a:buClr>
                <a:srgbClr val="A04DA3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</a:rPr>
              <a:t> Factors  </a:t>
            </a:r>
            <a:r>
              <a:rPr lang="en-US" sz="2000" dirty="0">
                <a:solidFill>
                  <a:prstClr val="black"/>
                </a:solidFill>
              </a:rPr>
              <a:t>influence the perception of movement, including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</a:p>
          <a:p>
            <a:pPr marL="109728" lvl="0" indent="0" algn="l" rtl="0">
              <a:buClr>
                <a:srgbClr val="A04DA3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W</a:t>
            </a:r>
            <a:r>
              <a:rPr lang="en-US" sz="2000" dirty="0" smtClean="0">
                <a:solidFill>
                  <a:prstClr val="black"/>
                </a:solidFill>
              </a:rPr>
              <a:t>orsening </a:t>
            </a:r>
            <a:r>
              <a:rPr lang="en-US" sz="2000" dirty="0">
                <a:solidFill>
                  <a:prstClr val="black"/>
                </a:solidFill>
              </a:rPr>
              <a:t>fetal condition 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M</a:t>
            </a:r>
            <a:r>
              <a:rPr lang="en-US" sz="2000" dirty="0" smtClean="0">
                <a:solidFill>
                  <a:prstClr val="black"/>
                </a:solidFill>
              </a:rPr>
              <a:t>aternal </a:t>
            </a:r>
            <a:r>
              <a:rPr lang="en-US" sz="2000" dirty="0">
                <a:solidFill>
                  <a:prstClr val="black"/>
                </a:solidFill>
              </a:rPr>
              <a:t>activity &amp;  position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Maternal obesity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Medications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G</a:t>
            </a:r>
            <a:r>
              <a:rPr lang="en-US" sz="2000" dirty="0" smtClean="0">
                <a:solidFill>
                  <a:prstClr val="black"/>
                </a:solidFill>
              </a:rPr>
              <a:t>estational </a:t>
            </a:r>
            <a:r>
              <a:rPr lang="en-US" sz="2000" dirty="0">
                <a:solidFill>
                  <a:prstClr val="black"/>
                </a:solidFill>
              </a:rPr>
              <a:t>age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P</a:t>
            </a:r>
            <a:r>
              <a:rPr lang="en-US" sz="2000" dirty="0" smtClean="0">
                <a:solidFill>
                  <a:prstClr val="black"/>
                </a:solidFill>
              </a:rPr>
              <a:t>lacental </a:t>
            </a:r>
            <a:r>
              <a:rPr lang="en-US" sz="2000" dirty="0">
                <a:solidFill>
                  <a:prstClr val="black"/>
                </a:solidFill>
              </a:rPr>
              <a:t>location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A</a:t>
            </a:r>
            <a:r>
              <a:rPr lang="en-US" sz="2000" dirty="0" smtClean="0">
                <a:solidFill>
                  <a:prstClr val="black"/>
                </a:solidFill>
              </a:rPr>
              <a:t>mniotic </a:t>
            </a:r>
            <a:r>
              <a:rPr lang="en-US" sz="2000" dirty="0">
                <a:solidFill>
                  <a:prstClr val="black"/>
                </a:solidFill>
              </a:rPr>
              <a:t>fluid volume. </a:t>
            </a:r>
          </a:p>
          <a:p>
            <a:pPr marL="452628" lvl="0" indent="-342900" algn="l" rtl="0">
              <a:buClr>
                <a:srgbClr val="A04DA3"/>
              </a:buClr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Fetal movement also varies normally over the course of the day, peaking between </a:t>
            </a:r>
            <a:r>
              <a:rPr lang="en-US" sz="2000" dirty="0" smtClean="0">
                <a:solidFill>
                  <a:prstClr val="black"/>
                </a:solidFill>
              </a:rPr>
              <a:t>(9pm - </a:t>
            </a:r>
            <a:r>
              <a:rPr lang="en-US" sz="2000" dirty="0">
                <a:solidFill>
                  <a:prstClr val="black"/>
                </a:solidFill>
              </a:rPr>
              <a:t>1 </a:t>
            </a:r>
            <a:r>
              <a:rPr lang="en-US" sz="2000" dirty="0" smtClean="0">
                <a:solidFill>
                  <a:prstClr val="black"/>
                </a:solidFill>
              </a:rPr>
              <a:t>am) </a:t>
            </a:r>
            <a:r>
              <a:rPr lang="en-US" sz="2000" dirty="0">
                <a:solidFill>
                  <a:prstClr val="black"/>
                </a:solidFill>
              </a:rPr>
              <a:t>when maternal glucose levels are falling.</a:t>
            </a:r>
            <a:endParaRPr lang="ar-IQ" sz="2000" dirty="0">
              <a:solidFill>
                <a:prstClr val="black"/>
              </a:solidFill>
            </a:endParaRPr>
          </a:p>
          <a:p>
            <a:pPr algn="l" rtl="0">
              <a:buFont typeface="Wingdings" pitchFamily="2" charset="2"/>
              <a:buChar char="q"/>
            </a:pP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5735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rtl="0"/>
            <a:r>
              <a:rPr lang="en-US" sz="1800" b="1" dirty="0"/>
              <a:t>Cardiotocography (CTG) </a:t>
            </a:r>
            <a:endParaRPr lang="ar-IQ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1800" dirty="0"/>
              <a:t>Cardiotocography (CTG) is used during pregnancy to monitor fetal heart rate and uterine contractions</a:t>
            </a:r>
            <a:r>
              <a:rPr lang="en-US" sz="18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endParaRPr lang="en-US" sz="1800" dirty="0"/>
          </a:p>
          <a:p>
            <a:pPr algn="l" rtl="0">
              <a:buFont typeface="Wingdings" pitchFamily="2" charset="2"/>
              <a:buChar char="q"/>
            </a:pPr>
            <a:r>
              <a:rPr lang="en-US" sz="1800" dirty="0" smtClean="0"/>
              <a:t> </a:t>
            </a:r>
            <a:r>
              <a:rPr lang="en-US" sz="1800" dirty="0"/>
              <a:t>It is most commonly used in the third trimester and its purpose is to monitor fetal well-being and allow early detection of fetal distress. </a:t>
            </a:r>
            <a:endParaRPr lang="en-US" sz="1800" dirty="0" smtClean="0"/>
          </a:p>
          <a:p>
            <a:pPr algn="l" rtl="0">
              <a:buFont typeface="Wingdings" pitchFamily="2" charset="2"/>
              <a:buChar char="q"/>
            </a:pPr>
            <a:endParaRPr lang="en-US" sz="1800" dirty="0"/>
          </a:p>
          <a:p>
            <a:pPr algn="l" rtl="0">
              <a:buFont typeface="Wingdings" pitchFamily="2" charset="2"/>
              <a:buChar char="q"/>
            </a:pPr>
            <a:r>
              <a:rPr lang="en-US" sz="1800" dirty="0" smtClean="0"/>
              <a:t>An </a:t>
            </a:r>
            <a:r>
              <a:rPr lang="en-US" sz="1800" dirty="0"/>
              <a:t>abnormal CTG may indicate the need for further investigations and potential intervention</a:t>
            </a:r>
            <a:r>
              <a:rPr lang="en-US" sz="18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endParaRPr lang="en-US" sz="1800" dirty="0"/>
          </a:p>
          <a:p>
            <a:pPr lvl="0" algn="l" rtl="0">
              <a:buClr>
                <a:srgbClr val="A04DA3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</a:rPr>
              <a:t> It </a:t>
            </a:r>
            <a:r>
              <a:rPr lang="en-US" sz="2000" dirty="0">
                <a:solidFill>
                  <a:prstClr val="black"/>
                </a:solidFill>
              </a:rPr>
              <a:t>shows 2 important things:  </a:t>
            </a:r>
          </a:p>
          <a:p>
            <a:pPr marL="452628" lvl="0" indent="-342900" algn="l" rtl="0">
              <a:buClr>
                <a:srgbClr val="A04DA3"/>
              </a:buClr>
              <a:buFont typeface="Georgia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Contraction of the uterus </a:t>
            </a:r>
          </a:p>
          <a:p>
            <a:pPr marL="452628" lvl="0" indent="-342900" algn="l" rtl="0">
              <a:buClr>
                <a:srgbClr val="A04DA3"/>
              </a:buClr>
              <a:buFont typeface="Georgia"/>
              <a:buAutoNum type="arabicPeriod"/>
            </a:pPr>
            <a:r>
              <a:rPr lang="en-US" sz="2000" dirty="0">
                <a:solidFill>
                  <a:prstClr val="black"/>
                </a:solidFill>
              </a:rPr>
              <a:t>Fetal heart rate trace </a:t>
            </a:r>
          </a:p>
          <a:p>
            <a:pPr algn="l" rtl="0">
              <a:buFont typeface="Wingdings" pitchFamily="2" charset="2"/>
              <a:buChar char="q"/>
            </a:pPr>
            <a:endParaRPr lang="en-US" sz="1800" dirty="0" smtClean="0"/>
          </a:p>
          <a:p>
            <a:pPr marL="109728" indent="0" algn="l" rtl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039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rtl="0"/>
            <a:r>
              <a:rPr lang="en-US" sz="1800" b="1" dirty="0"/>
              <a:t>Cardiotocography (CTG) </a:t>
            </a:r>
            <a:endParaRPr lang="ar-IQ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109728" indent="0" algn="l" rtl="0">
              <a:buNone/>
            </a:pP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700808"/>
            <a:ext cx="4680520" cy="4824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65760" lvl="0" indent="-256032" algn="l" rtl="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The device </a:t>
            </a:r>
            <a:r>
              <a:rPr lang="en-US" dirty="0" smtClean="0">
                <a:solidFill>
                  <a:prstClr val="black"/>
                </a:solidFill>
              </a:rPr>
              <a:t> used </a:t>
            </a:r>
            <a:r>
              <a:rPr lang="en-US" dirty="0">
                <a:solidFill>
                  <a:prstClr val="black"/>
                </a:solidFill>
              </a:rPr>
              <a:t>in </a:t>
            </a:r>
            <a:r>
              <a:rPr lang="en-US" dirty="0" smtClean="0">
                <a:solidFill>
                  <a:prstClr val="black"/>
                </a:solidFill>
              </a:rPr>
              <a:t>CTG is </a:t>
            </a:r>
            <a:r>
              <a:rPr lang="en-US" dirty="0">
                <a:solidFill>
                  <a:prstClr val="black"/>
                </a:solidFill>
              </a:rPr>
              <a:t>known as a cardiotocograph. </a:t>
            </a:r>
            <a:endParaRPr lang="en-US" dirty="0" smtClean="0">
              <a:solidFill>
                <a:prstClr val="black"/>
              </a:solidFill>
            </a:endParaRPr>
          </a:p>
          <a:p>
            <a:pPr marL="365760" lvl="0" indent="-256032" algn="l" rtl="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q"/>
            </a:pPr>
            <a:endParaRPr lang="en-US" dirty="0" smtClean="0">
              <a:solidFill>
                <a:prstClr val="black"/>
              </a:solidFill>
            </a:endParaRPr>
          </a:p>
          <a:p>
            <a:pPr marL="365760" lvl="0" indent="-256032" algn="l" rtl="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It </a:t>
            </a:r>
            <a:r>
              <a:rPr lang="en-US" dirty="0">
                <a:solidFill>
                  <a:prstClr val="black"/>
                </a:solidFill>
              </a:rPr>
              <a:t>involves the placement of two transducers onto the abdomen of a pregnant woman. </a:t>
            </a:r>
          </a:p>
          <a:p>
            <a:pPr marL="452628" lvl="0" indent="-342900" algn="l" rtl="0">
              <a:spcBef>
                <a:spcPts val="300"/>
              </a:spcBef>
              <a:buClr>
                <a:srgbClr val="A04DA3"/>
              </a:buClr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452628" lvl="0" indent="-342900" algn="l" rtl="0">
              <a:spcBef>
                <a:spcPts val="300"/>
              </a:spcBef>
              <a:buClr>
                <a:srgbClr val="A04DA3"/>
              </a:buClr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One </a:t>
            </a:r>
            <a:r>
              <a:rPr lang="en-US" dirty="0">
                <a:solidFill>
                  <a:prstClr val="black"/>
                </a:solidFill>
              </a:rPr>
              <a:t>transducer records the fetal heart rate </a:t>
            </a:r>
            <a:r>
              <a:rPr lang="en-US" dirty="0" smtClean="0">
                <a:solidFill>
                  <a:prstClr val="black"/>
                </a:solidFill>
              </a:rPr>
              <a:t>using </a:t>
            </a:r>
            <a:r>
              <a:rPr lang="en-US" dirty="0">
                <a:solidFill>
                  <a:prstClr val="black"/>
                </a:solidFill>
              </a:rPr>
              <a:t>ultrasound </a:t>
            </a:r>
          </a:p>
          <a:p>
            <a:pPr marL="452628" lvl="0" indent="-342900" algn="l" rtl="0">
              <a:spcBef>
                <a:spcPts val="300"/>
              </a:spcBef>
              <a:buClr>
                <a:srgbClr val="A04DA3"/>
              </a:buClr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 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transducer monitors the contractions of the uterus by measuring the tension of the maternal abdominal wall (providing an indirect indication of intrauterine pressure). </a:t>
            </a:r>
          </a:p>
        </p:txBody>
      </p:sp>
    </p:spTree>
    <p:extLst>
      <p:ext uri="{BB962C8B-B14F-4D97-AF65-F5344CB8AC3E}">
        <p14:creationId xmlns:p14="http://schemas.microsoft.com/office/powerpoint/2010/main" val="354054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184576" cy="86409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rtl="0"/>
            <a:r>
              <a:rPr lang="en-US" sz="1800" b="1" dirty="0"/>
              <a:t>Cardiotocography (CTG) </a:t>
            </a:r>
            <a:endParaRPr lang="ar-IQ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18457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109728" indent="0" algn="l" rtl="0">
              <a:buNone/>
            </a:pPr>
            <a:endParaRPr lang="en-US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48965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69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19434</TotalTime>
  <Words>2006</Words>
  <Application>Microsoft Office PowerPoint</Application>
  <PresentationFormat>On-screen Show (4:3)</PresentationFormat>
  <Paragraphs>298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Urban</vt:lpstr>
      <vt:lpstr>Antenatal Evaluation of Fetal Wellbeing  </vt:lpstr>
      <vt:lpstr>Background </vt:lpstr>
      <vt:lpstr>              Objectives </vt:lpstr>
      <vt:lpstr>Antenatal Methods of Evaluation   </vt:lpstr>
      <vt:lpstr>Maternal Assessment of Fetal Activity </vt:lpstr>
      <vt:lpstr>Maternal Assessment of Fetal Activity </vt:lpstr>
      <vt:lpstr>Cardiotocography (CTG) </vt:lpstr>
      <vt:lpstr>Cardiotocography (CTG) </vt:lpstr>
      <vt:lpstr>Cardiotocography (CTG) </vt:lpstr>
      <vt:lpstr>Cardiotocography (CTG):</vt:lpstr>
      <vt:lpstr>Contractions</vt:lpstr>
      <vt:lpstr>PowerPoint Presentation</vt:lpstr>
      <vt:lpstr>Non Stress Test (NST) </vt:lpstr>
      <vt:lpstr>Non Stress Test (NST) </vt:lpstr>
      <vt:lpstr>Non Stress Test (NST)/positioning  </vt:lpstr>
      <vt:lpstr>Non Stress Test (NST) </vt:lpstr>
      <vt:lpstr>Non Stress Test (NST) </vt:lpstr>
      <vt:lpstr>Contraction Stress Test ( CST) </vt:lpstr>
      <vt:lpstr>Contraction Stress Test ( CST) </vt:lpstr>
      <vt:lpstr>US - Biophysical Profile (BPP)</vt:lpstr>
      <vt:lpstr>Biophysical Profile (BPP)</vt:lpstr>
      <vt:lpstr>Biophysical Profile (BPP)</vt:lpstr>
      <vt:lpstr>Biophysical Profile (BPP)</vt:lpstr>
      <vt:lpstr>Modified BPP</vt:lpstr>
      <vt:lpstr>Amniotic fluid index (AFI).  </vt:lpstr>
      <vt:lpstr>Fetal Doppler Ultrasound</vt:lpstr>
      <vt:lpstr>Uterine artery  Doppler US</vt:lpstr>
      <vt:lpstr>Uterine artery  Doppler US</vt:lpstr>
      <vt:lpstr>Umbilical artery Doppler US</vt:lpstr>
      <vt:lpstr>Umbilical artery Doppler US</vt:lpstr>
      <vt:lpstr>Umbilical artery Doppler US</vt:lpstr>
      <vt:lpstr>Middle cerebral artery Doppler US </vt:lpstr>
      <vt:lpstr>Middle cerebral artery Doppler US </vt:lpstr>
      <vt:lpstr>Middle cerebral artery Doppler US </vt:lpstr>
      <vt:lpstr>Indications for Antenatal Testing</vt:lpstr>
      <vt:lpstr>Slide – Exam </vt:lpstr>
      <vt:lpstr>Slide – Exam </vt:lpstr>
      <vt:lpstr>Aim is to have a healthy baby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Antenatal Evaluation of Fetal Wellbeing</dc:title>
  <dc:creator>Rev.1</dc:creator>
  <cp:lastModifiedBy>Rev.1</cp:lastModifiedBy>
  <cp:revision>96</cp:revision>
  <dcterms:created xsi:type="dcterms:W3CDTF">2022-08-02T15:12:08Z</dcterms:created>
  <dcterms:modified xsi:type="dcterms:W3CDTF">2023-01-11T21:24:56Z</dcterms:modified>
</cp:coreProperties>
</file>