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98" r:id="rId5"/>
    <p:sldId id="299" r:id="rId6"/>
    <p:sldId id="300" r:id="rId7"/>
    <p:sldId id="259" r:id="rId8"/>
    <p:sldId id="260" r:id="rId9"/>
    <p:sldId id="261" r:id="rId10"/>
    <p:sldId id="278" r:id="rId11"/>
    <p:sldId id="262" r:id="rId12"/>
    <p:sldId id="301" r:id="rId13"/>
    <p:sldId id="275" r:id="rId14"/>
    <p:sldId id="263" r:id="rId15"/>
    <p:sldId id="284" r:id="rId16"/>
    <p:sldId id="264" r:id="rId17"/>
    <p:sldId id="283" r:id="rId18"/>
    <p:sldId id="285" r:id="rId19"/>
    <p:sldId id="265" r:id="rId20"/>
    <p:sldId id="289" r:id="rId21"/>
    <p:sldId id="266" r:id="rId22"/>
    <p:sldId id="292" r:id="rId23"/>
    <p:sldId id="295" r:id="rId24"/>
    <p:sldId id="267" r:id="rId25"/>
    <p:sldId id="293" r:id="rId26"/>
    <p:sldId id="268" r:id="rId27"/>
    <p:sldId id="294" r:id="rId28"/>
    <p:sldId id="269" r:id="rId29"/>
    <p:sldId id="270" r:id="rId30"/>
    <p:sldId id="271" r:id="rId31"/>
    <p:sldId id="297" r:id="rId32"/>
    <p:sldId id="273" r:id="rId33"/>
    <p:sldId id="296" r:id="rId3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631" autoAdjust="0"/>
    <p:restoredTop sz="94624" autoAdjust="0"/>
  </p:normalViewPr>
  <p:slideViewPr>
    <p:cSldViewPr>
      <p:cViewPr>
        <p:scale>
          <a:sx n="75" d="100"/>
          <a:sy n="75" d="100"/>
        </p:scale>
        <p:origin x="-1158" y="-72"/>
      </p:cViewPr>
      <p:guideLst>
        <p:guide orient="horz" pos="2160"/>
        <p:guide pos="2880"/>
      </p:guideLst>
    </p:cSldViewPr>
  </p:slideViewPr>
  <p:outlineViewPr>
    <p:cViewPr>
      <p:scale>
        <a:sx n="33" d="100"/>
        <a:sy n="33" d="100"/>
      </p:scale>
      <p:origin x="0" y="918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FF3A4AC5-2337-4437-BEA9-0B2812C7F941}" type="datetimeFigureOut">
              <a:rPr lang="ar-IQ" smtClean="0"/>
              <a:pPr/>
              <a:t>29/04/1444</a:t>
            </a:fld>
            <a:endParaRPr lang="ar-IQ"/>
          </a:p>
        </p:txBody>
      </p:sp>
      <p:sp>
        <p:nvSpPr>
          <p:cNvPr id="17" name="Footer Placeholder 16"/>
          <p:cNvSpPr>
            <a:spLocks noGrp="1"/>
          </p:cNvSpPr>
          <p:nvPr>
            <p:ph type="ftr" sz="quarter" idx="11"/>
          </p:nvPr>
        </p:nvSpPr>
        <p:spPr/>
        <p:txBody>
          <a:bodyPr/>
          <a:lstStyle/>
          <a:p>
            <a:endParaRPr lang="ar-IQ"/>
          </a:p>
        </p:txBody>
      </p:sp>
      <p:sp>
        <p:nvSpPr>
          <p:cNvPr id="29" name="Slide Number Placeholder 28"/>
          <p:cNvSpPr>
            <a:spLocks noGrp="1"/>
          </p:cNvSpPr>
          <p:nvPr>
            <p:ph type="sldNum" sz="quarter" idx="12"/>
          </p:nvPr>
        </p:nvSpPr>
        <p:spPr/>
        <p:txBody>
          <a:bodyPr/>
          <a:lstStyle/>
          <a:p>
            <a:fld id="{1B57AF42-8945-40ED-89C8-C5BFF6D71960}" type="slidenum">
              <a:rPr lang="ar-IQ" smtClean="0"/>
              <a:pPr/>
              <a:t>‹#›</a:t>
            </a:fld>
            <a:endParaRPr lang="ar-IQ"/>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F3A4AC5-2337-4437-BEA9-0B2812C7F941}" type="datetimeFigureOut">
              <a:rPr lang="ar-IQ" smtClean="0"/>
              <a:pPr/>
              <a:t>29/04/1444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B57AF42-8945-40ED-89C8-C5BFF6D71960}"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F3A4AC5-2337-4437-BEA9-0B2812C7F941}" type="datetimeFigureOut">
              <a:rPr lang="ar-IQ" smtClean="0"/>
              <a:pPr/>
              <a:t>29/04/1444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B57AF42-8945-40ED-89C8-C5BFF6D71960}"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F3A4AC5-2337-4437-BEA9-0B2812C7F941}" type="datetimeFigureOut">
              <a:rPr lang="ar-IQ" smtClean="0"/>
              <a:pPr/>
              <a:t>29/04/1444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B57AF42-8945-40ED-89C8-C5BFF6D71960}"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F3A4AC5-2337-4437-BEA9-0B2812C7F941}" type="datetimeFigureOut">
              <a:rPr lang="ar-IQ" smtClean="0"/>
              <a:pPr/>
              <a:t>29/04/1444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B57AF42-8945-40ED-89C8-C5BFF6D71960}" type="slidenum">
              <a:rPr lang="ar-IQ" smtClean="0"/>
              <a:pPr/>
              <a:t>‹#›</a:t>
            </a:fld>
            <a:endParaRPr lang="ar-IQ"/>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F3A4AC5-2337-4437-BEA9-0B2812C7F941}" type="datetimeFigureOut">
              <a:rPr lang="ar-IQ" smtClean="0"/>
              <a:pPr/>
              <a:t>29/04/1444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B57AF42-8945-40ED-89C8-C5BFF6D71960}"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F3A4AC5-2337-4437-BEA9-0B2812C7F941}" type="datetimeFigureOut">
              <a:rPr lang="ar-IQ" smtClean="0"/>
              <a:pPr/>
              <a:t>29/04/1444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1B57AF42-8945-40ED-89C8-C5BFF6D71960}" type="slidenum">
              <a:rPr lang="ar-IQ" smtClean="0"/>
              <a:pPr/>
              <a:t>‹#›</a:t>
            </a:fld>
            <a:endParaRPr lang="ar-IQ"/>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FF3A4AC5-2337-4437-BEA9-0B2812C7F941}" type="datetimeFigureOut">
              <a:rPr lang="ar-IQ" smtClean="0"/>
              <a:pPr/>
              <a:t>29/04/1444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1B57AF42-8945-40ED-89C8-C5BFF6D71960}"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3A4AC5-2337-4437-BEA9-0B2812C7F941}" type="datetimeFigureOut">
              <a:rPr lang="ar-IQ" smtClean="0"/>
              <a:pPr/>
              <a:t>29/04/1444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1B57AF42-8945-40ED-89C8-C5BFF6D71960}"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F3A4AC5-2337-4437-BEA9-0B2812C7F941}" type="datetimeFigureOut">
              <a:rPr lang="ar-IQ" smtClean="0"/>
              <a:pPr/>
              <a:t>29/04/1444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B57AF42-8945-40ED-89C8-C5BFF6D71960}"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FF3A4AC5-2337-4437-BEA9-0B2812C7F941}" type="datetimeFigureOut">
              <a:rPr lang="ar-IQ" smtClean="0"/>
              <a:pPr/>
              <a:t>29/04/1444</a:t>
            </a:fld>
            <a:endParaRPr lang="ar-IQ"/>
          </a:p>
        </p:txBody>
      </p:sp>
      <p:sp>
        <p:nvSpPr>
          <p:cNvPr id="6" name="Footer Placeholder 5"/>
          <p:cNvSpPr>
            <a:spLocks noGrp="1"/>
          </p:cNvSpPr>
          <p:nvPr>
            <p:ph type="ftr" sz="quarter" idx="11"/>
          </p:nvPr>
        </p:nvSpPr>
        <p:spPr>
          <a:xfrm>
            <a:off x="914400" y="55499"/>
            <a:ext cx="5562600" cy="365125"/>
          </a:xfrm>
        </p:spPr>
        <p:txBody>
          <a:bodyPr/>
          <a:lstStyle/>
          <a:p>
            <a:endParaRPr lang="ar-IQ"/>
          </a:p>
        </p:txBody>
      </p:sp>
      <p:sp>
        <p:nvSpPr>
          <p:cNvPr id="7" name="Slide Number Placeholder 6"/>
          <p:cNvSpPr>
            <a:spLocks noGrp="1"/>
          </p:cNvSpPr>
          <p:nvPr>
            <p:ph type="sldNum" sz="quarter" idx="12"/>
          </p:nvPr>
        </p:nvSpPr>
        <p:spPr>
          <a:xfrm>
            <a:off x="8610600" y="55499"/>
            <a:ext cx="457200" cy="365125"/>
          </a:xfrm>
        </p:spPr>
        <p:txBody>
          <a:bodyPr/>
          <a:lstStyle/>
          <a:p>
            <a:fld id="{1B57AF42-8945-40ED-89C8-C5BFF6D71960}"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F3A4AC5-2337-4437-BEA9-0B2812C7F941}" type="datetimeFigureOut">
              <a:rPr lang="ar-IQ" smtClean="0"/>
              <a:pPr/>
              <a:t>29/04/1444</a:t>
            </a:fld>
            <a:endParaRPr lang="ar-IQ"/>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ar-IQ"/>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1B57AF42-8945-40ED-89C8-C5BFF6D71960}" type="slidenum">
              <a:rPr lang="ar-IQ" smtClean="0"/>
              <a:pPr/>
              <a:t>‹#›</a:t>
            </a:fld>
            <a:endParaRPr lang="ar-IQ"/>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r" rtl="1"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r" rtl="1"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r" rtl="1"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r" rtl="1"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r" rtl="1"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8.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IVASIVE DISEASE OF THE VULVA</a:t>
            </a:r>
            <a:r>
              <a:rPr lang="en-US" dirty="0"/>
              <a:t/>
            </a:r>
            <a:br>
              <a:rPr lang="en-US" dirty="0"/>
            </a:br>
            <a:endParaRPr lang="ar-IQ" dirty="0"/>
          </a:p>
        </p:txBody>
      </p:sp>
      <p:sp>
        <p:nvSpPr>
          <p:cNvPr id="7" name="Text Placeholder 6"/>
          <p:cNvSpPr>
            <a:spLocks noGrp="1"/>
          </p:cNvSpPr>
          <p:nvPr>
            <p:ph type="body" idx="2"/>
          </p:nvPr>
        </p:nvSpPr>
        <p:spPr/>
        <p:txBody>
          <a:bodyPr/>
          <a:lstStyle/>
          <a:p>
            <a:endParaRPr lang="en-US" dirty="0"/>
          </a:p>
        </p:txBody>
      </p:sp>
      <p:sp>
        <p:nvSpPr>
          <p:cNvPr id="3" name="Subtitle 2"/>
          <p:cNvSpPr>
            <a:spLocks noGrp="1"/>
          </p:cNvSpPr>
          <p:nvPr>
            <p:ph sz="half" idx="1"/>
          </p:nvPr>
        </p:nvSpPr>
        <p:spPr/>
        <p:txBody>
          <a:bodyPr/>
          <a:lstStyle/>
          <a:p>
            <a:r>
              <a:rPr lang="en-US" b="1" dirty="0"/>
              <a:t>5</a:t>
            </a:r>
            <a:r>
              <a:rPr lang="en-US" b="1" baseline="30000" dirty="0"/>
              <a:t>th</a:t>
            </a:r>
            <a:r>
              <a:rPr lang="en-US" b="1" dirty="0"/>
              <a:t> class  </a:t>
            </a:r>
            <a:r>
              <a:rPr lang="en-US" b="1" dirty="0" smtClean="0"/>
              <a:t>2022-2023  </a:t>
            </a:r>
            <a:endParaRPr lang="en-US" dirty="0"/>
          </a:p>
          <a:p>
            <a:pPr>
              <a:buNone/>
            </a:pPr>
            <a:r>
              <a:rPr lang="en-US" b="1" dirty="0" err="1" smtClean="0"/>
              <a:t>Assesstant</a:t>
            </a:r>
            <a:r>
              <a:rPr lang="en-US" b="1" dirty="0" smtClean="0"/>
              <a:t> </a:t>
            </a:r>
            <a:r>
              <a:rPr lang="en-US" b="1" dirty="0" smtClean="0"/>
              <a:t>Prof</a:t>
            </a:r>
          </a:p>
          <a:p>
            <a:pPr algn="ctr">
              <a:buNone/>
            </a:pPr>
            <a:r>
              <a:rPr lang="en-US" b="1" dirty="0" smtClean="0"/>
              <a:t> </a:t>
            </a:r>
            <a:r>
              <a:rPr lang="en-US" sz="3600" b="1" dirty="0" err="1" smtClean="0"/>
              <a:t>Dr</a:t>
            </a:r>
            <a:r>
              <a:rPr lang="en-US" sz="3600" b="1" smtClean="0"/>
              <a:t> .dina</a:t>
            </a:r>
            <a:r>
              <a:rPr lang="en-US" sz="3600" b="1" dirty="0" smtClean="0"/>
              <a:t> </a:t>
            </a:r>
            <a:r>
              <a:rPr lang="en-US" sz="3600" b="1" dirty="0" err="1" smtClean="0"/>
              <a:t>akeel</a:t>
            </a:r>
            <a:r>
              <a:rPr lang="en-US" sz="3600" b="1" dirty="0" smtClean="0"/>
              <a:t> </a:t>
            </a:r>
            <a:endParaRPr lang="en-US" sz="3600" dirty="0"/>
          </a:p>
          <a:p>
            <a:endParaRPr lang="ar-IQ" dirty="0"/>
          </a:p>
        </p:txBody>
      </p:sp>
      <p:pic>
        <p:nvPicPr>
          <p:cNvPr id="1027" name="Picture 3" descr="C:\Users\dr.esraa\Desktop\vulva\picture.jpg"/>
          <p:cNvPicPr>
            <a:picLocks noChangeAspect="1" noChangeArrowheads="1"/>
          </p:cNvPicPr>
          <p:nvPr/>
        </p:nvPicPr>
        <p:blipFill>
          <a:blip r:embed="rId2" cstate="print"/>
          <a:srcRect/>
          <a:stretch>
            <a:fillRect/>
          </a:stretch>
        </p:blipFill>
        <p:spPr bwMode="auto">
          <a:xfrm>
            <a:off x="714349" y="1357298"/>
            <a:ext cx="2571768" cy="4714908"/>
          </a:xfrm>
          <a:prstGeom prst="rect">
            <a:avLst/>
          </a:prstGeom>
          <a:noFill/>
        </p:spPr>
      </p:pic>
      <p:pic>
        <p:nvPicPr>
          <p:cNvPr id="6" name="Picture 5" descr="E:\dr letures new 2017\شعار الكلية.png"/>
          <p:cNvPicPr/>
          <p:nvPr/>
        </p:nvPicPr>
        <p:blipFill>
          <a:blip r:embed="rId3" cstate="print"/>
          <a:srcRect/>
          <a:stretch>
            <a:fillRect/>
          </a:stretch>
        </p:blipFill>
        <p:spPr bwMode="auto">
          <a:xfrm>
            <a:off x="3857620" y="3143248"/>
            <a:ext cx="4286280" cy="35719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Tm="10871"/>
    </mc:Choice>
    <mc:Fallback xmlns="">
      <p:transition spd="slow" advTm="1087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Content Placeholder 5" descr="size.jpg"/>
          <p:cNvPicPr>
            <a:picLocks noGrp="1" noChangeAspect="1"/>
          </p:cNvPicPr>
          <p:nvPr>
            <p:ph sz="half" idx="1"/>
          </p:nvPr>
        </p:nvPicPr>
        <p:blipFill>
          <a:blip r:embed="rId2" cstate="print"/>
          <a:stretch>
            <a:fillRect/>
          </a:stretch>
        </p:blipFill>
        <p:spPr>
          <a:xfrm>
            <a:off x="474663" y="2000240"/>
            <a:ext cx="4019550" cy="3143272"/>
          </a:xfrm>
        </p:spPr>
      </p:pic>
      <p:pic>
        <p:nvPicPr>
          <p:cNvPr id="8" name="Content Placeholder 7" descr="vulval stage 2.jpg"/>
          <p:cNvPicPr>
            <a:picLocks noGrp="1" noChangeAspect="1"/>
          </p:cNvPicPr>
          <p:nvPr>
            <p:ph sz="half" idx="2"/>
          </p:nvPr>
        </p:nvPicPr>
        <p:blipFill>
          <a:blip r:embed="rId3" cstate="print"/>
          <a:stretch>
            <a:fillRect/>
          </a:stretch>
        </p:blipFill>
        <p:spPr>
          <a:xfrm>
            <a:off x="4714876" y="1214422"/>
            <a:ext cx="3857652" cy="3929090"/>
          </a:xfrm>
        </p:spPr>
      </p:pic>
      <p:sp>
        <p:nvSpPr>
          <p:cNvPr id="9" name="Left Arrow 8"/>
          <p:cNvSpPr/>
          <p:nvPr/>
        </p:nvSpPr>
        <p:spPr>
          <a:xfrm>
            <a:off x="7215206" y="3429000"/>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≤2cm </a:t>
            </a:r>
          </a:p>
        </p:txBody>
      </p:sp>
    </p:spTree>
  </p:cSld>
  <p:clrMapOvr>
    <a:masterClrMapping/>
  </p:clrMapOvr>
  <mc:AlternateContent xmlns:mc="http://schemas.openxmlformats.org/markup-compatibility/2006" xmlns:p14="http://schemas.microsoft.com/office/powerpoint/2010/main">
    <mc:Choice Requires="p14">
      <p:transition spd="slow" p14:dur="2000" advTm="17110"/>
    </mc:Choice>
    <mc:Fallback xmlns="">
      <p:transition spd="slow" advTm="1711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DAIGNOSIS AND ASSESSMENT</a:t>
            </a:r>
            <a:r>
              <a:rPr lang="en-US" dirty="0"/>
              <a:t/>
            </a:r>
            <a:br>
              <a:rPr lang="en-US" dirty="0"/>
            </a:br>
            <a:endParaRPr lang="ar-IQ" dirty="0"/>
          </a:p>
        </p:txBody>
      </p:sp>
      <p:sp>
        <p:nvSpPr>
          <p:cNvPr id="3" name="Content Placeholder 2"/>
          <p:cNvSpPr>
            <a:spLocks noGrp="1"/>
          </p:cNvSpPr>
          <p:nvPr>
            <p:ph idx="1"/>
          </p:nvPr>
        </p:nvSpPr>
        <p:spPr/>
        <p:txBody>
          <a:bodyPr>
            <a:normAutofit/>
          </a:bodyPr>
          <a:lstStyle/>
          <a:p>
            <a:pPr algn="justLow" rtl="0"/>
            <a:r>
              <a:rPr lang="en-US" dirty="0"/>
              <a:t>Patients with </a:t>
            </a:r>
            <a:r>
              <a:rPr lang="en-US" dirty="0" err="1"/>
              <a:t>vulval</a:t>
            </a:r>
            <a:r>
              <a:rPr lang="en-US" dirty="0"/>
              <a:t> cancer are managed by specialist gynecological oncology MDTs in cancer centers, where there is sufficient experience and expertise in the management of this relatively rare </a:t>
            </a:r>
            <a:r>
              <a:rPr lang="en-US" dirty="0" smtClean="0"/>
              <a:t>condition</a:t>
            </a:r>
            <a:endParaRPr lang="ar-IQ" dirty="0" smtClean="0"/>
          </a:p>
          <a:p>
            <a:pPr algn="justLow" rtl="0"/>
            <a:r>
              <a:rPr lang="en-US" dirty="0"/>
              <a:t>A biopsy is needed to confirm the diagnosis. </a:t>
            </a:r>
            <a:endParaRPr lang="ar-IQ" dirty="0"/>
          </a:p>
        </p:txBody>
      </p:sp>
    </p:spTree>
  </p:cSld>
  <p:clrMapOvr>
    <a:masterClrMapping/>
  </p:clrMapOvr>
  <mc:AlternateContent xmlns:mc="http://schemas.openxmlformats.org/markup-compatibility/2006" xmlns:p14="http://schemas.microsoft.com/office/powerpoint/2010/main">
    <mc:Choice Requires="p14">
      <p:transition spd="slow" p14:dur="2000" advTm="56870"/>
    </mc:Choice>
    <mc:Fallback xmlns="">
      <p:transition spd="slow" advTm="5687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Low" rtl="0"/>
            <a:r>
              <a:rPr lang="en-US" dirty="0"/>
              <a:t>Most patients do not require preoperative imaging, apart from a chest X-ray to confirm suitability for surgery. Imaging of the groins is unreliable in the detection of groin node metastases, although the high negative predictive power of an MRI scan of the groins can sometimes spare very unfit, elderly women from the morbidity associated with full groin lymphadenectomy</a:t>
            </a:r>
            <a:r>
              <a:rPr lang="en-US" dirty="0" smtClean="0"/>
              <a:t>.</a:t>
            </a:r>
            <a:endParaRPr lang="en-US" dirty="0"/>
          </a:p>
        </p:txBody>
      </p:sp>
    </p:spTree>
    <p:extLst>
      <p:ext uri="{BB962C8B-B14F-4D97-AF65-F5344CB8AC3E}">
        <p14:creationId xmlns:p14="http://schemas.microsoft.com/office/powerpoint/2010/main" val="3082346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endParaRPr lang="ar-IQ"/>
          </a:p>
        </p:txBody>
      </p:sp>
      <p:pic>
        <p:nvPicPr>
          <p:cNvPr id="5123" name="Picture 2" descr="C:\Documents and Settings\Administrator\Desktop\ca vulva.jpg"/>
          <p:cNvPicPr>
            <a:picLocks noGrp="1" noChangeAspect="1" noChangeArrowheads="1"/>
          </p:cNvPicPr>
          <p:nvPr>
            <p:ph idx="1"/>
          </p:nvPr>
        </p:nvPicPr>
        <p:blipFill>
          <a:blip r:embed="rId2" cstate="print"/>
          <a:srcRect/>
          <a:stretch>
            <a:fillRect/>
          </a:stretch>
        </p:blipFill>
        <p:spPr>
          <a:xfrm>
            <a:off x="428596" y="0"/>
            <a:ext cx="8715404" cy="6572272"/>
          </a:xfrm>
          <a:noFill/>
        </p:spPr>
      </p:pic>
    </p:spTree>
  </p:cSld>
  <p:clrMapOvr>
    <a:masterClrMapping/>
  </p:clrMapOvr>
  <mc:AlternateContent xmlns:mc="http://schemas.openxmlformats.org/markup-compatibility/2006" xmlns:p14="http://schemas.microsoft.com/office/powerpoint/2010/main">
    <mc:Choice Requires="p14">
      <p:transition spd="slow" p14:dur="2000" advTm="10824"/>
    </mc:Choice>
    <mc:Fallback xmlns="">
      <p:transition spd="slow" advTm="1082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TREATMENT</a:t>
            </a:r>
            <a:r>
              <a:rPr lang="en-US" dirty="0"/>
              <a:t/>
            </a:r>
            <a:br>
              <a:rPr lang="en-US" dirty="0"/>
            </a:br>
            <a:endParaRPr lang="ar-IQ" dirty="0"/>
          </a:p>
        </p:txBody>
      </p:sp>
      <p:sp>
        <p:nvSpPr>
          <p:cNvPr id="3" name="Content Placeholder 2"/>
          <p:cNvSpPr>
            <a:spLocks noGrp="1"/>
          </p:cNvSpPr>
          <p:nvPr>
            <p:ph idx="1"/>
          </p:nvPr>
        </p:nvSpPr>
        <p:spPr/>
        <p:txBody>
          <a:bodyPr>
            <a:normAutofit fontScale="85000" lnSpcReduction="20000"/>
          </a:bodyPr>
          <a:lstStyle/>
          <a:p>
            <a:pPr algn="l" rtl="0">
              <a:buNone/>
            </a:pPr>
            <a:r>
              <a:rPr lang="en-US" b="1" dirty="0">
                <a:solidFill>
                  <a:srgbClr val="FFFF00"/>
                </a:solidFill>
              </a:rPr>
              <a:t>Surgery</a:t>
            </a:r>
            <a:r>
              <a:rPr lang="en-US" b="1" dirty="0"/>
              <a:t> is main stay of treatment </a:t>
            </a:r>
          </a:p>
          <a:p>
            <a:pPr algn="justLow" rtl="0">
              <a:buNone/>
            </a:pPr>
            <a:r>
              <a:rPr lang="en-US" dirty="0"/>
              <a:t>1-Radical </a:t>
            </a:r>
            <a:r>
              <a:rPr lang="en-US" dirty="0" err="1"/>
              <a:t>vulvectomy</a:t>
            </a:r>
            <a:r>
              <a:rPr lang="en-US" dirty="0"/>
              <a:t> and bilateral </a:t>
            </a:r>
            <a:r>
              <a:rPr lang="en-US" dirty="0" err="1"/>
              <a:t>inguinofemoral</a:t>
            </a:r>
            <a:r>
              <a:rPr lang="en-US" dirty="0"/>
              <a:t> lymphadenectomy with or without pelvic lymph </a:t>
            </a:r>
            <a:r>
              <a:rPr lang="en-US" dirty="0" err="1"/>
              <a:t>adnectomy</a:t>
            </a:r>
            <a:endParaRPr lang="en-US" dirty="0"/>
          </a:p>
          <a:p>
            <a:pPr algn="justLow" rtl="0">
              <a:buFont typeface="Wingdings" panose="05000000000000000000" pitchFamily="2" charset="2"/>
              <a:buChar char="Ø"/>
            </a:pPr>
            <a:r>
              <a:rPr lang="en-US" dirty="0"/>
              <a:t> Reduced the mortality from 80% to40% to control the lymphatic spread, remove large area of normal skin in the groins .</a:t>
            </a:r>
          </a:p>
          <a:p>
            <a:pPr algn="justLow" rtl="0">
              <a:buFont typeface="Wingdings" panose="05000000000000000000" pitchFamily="2" charset="2"/>
              <a:buChar char="Ø"/>
            </a:pPr>
            <a:r>
              <a:rPr lang="en-US" dirty="0"/>
              <a:t> The purpose of this operation is to remove the vulva, its adjacent structures, a margin of normal tissue, and the inguinal lymph nodes from the anterior superior iliac spine to the abductor canal in the leg</a:t>
            </a:r>
          </a:p>
          <a:p>
            <a:pPr algn="l" rtl="0">
              <a:buFont typeface="Wingdings" panose="05000000000000000000" pitchFamily="2" charset="2"/>
              <a:buChar char="Ø"/>
            </a:pPr>
            <a:r>
              <a:rPr lang="en-US" dirty="0"/>
              <a:t>Primary wound closure was rarely achieved.</a:t>
            </a:r>
          </a:p>
          <a:p>
            <a:endParaRPr lang="ar-IQ" dirty="0"/>
          </a:p>
        </p:txBody>
      </p:sp>
    </p:spTree>
  </p:cSld>
  <p:clrMapOvr>
    <a:masterClrMapping/>
  </p:clrMapOvr>
  <mc:AlternateContent xmlns:mc="http://schemas.openxmlformats.org/markup-compatibility/2006" xmlns:p14="http://schemas.microsoft.com/office/powerpoint/2010/main">
    <mc:Choice Requires="p14">
      <p:transition spd="slow" p14:dur="2000" advTm="41991"/>
    </mc:Choice>
    <mc:Fallback xmlns="">
      <p:transition spd="slow" advTm="4199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adical vulvectomy pre.jpg"/>
          <p:cNvPicPr>
            <a:picLocks noGrp="1" noChangeAspect="1"/>
          </p:cNvPicPr>
          <p:nvPr>
            <p:ph idx="1"/>
          </p:nvPr>
        </p:nvPicPr>
        <p:blipFill>
          <a:blip r:embed="rId2" cstate="print"/>
          <a:stretch>
            <a:fillRect/>
          </a:stretch>
        </p:blipFill>
        <p:spPr>
          <a:xfrm>
            <a:off x="1571604" y="1784350"/>
            <a:ext cx="6286544" cy="4572000"/>
          </a:xfrm>
        </p:spPr>
      </p:pic>
    </p:spTree>
  </p:cSld>
  <p:clrMapOvr>
    <a:masterClrMapping/>
  </p:clrMapOvr>
  <mc:AlternateContent xmlns:mc="http://schemas.openxmlformats.org/markup-compatibility/2006" xmlns:p14="http://schemas.microsoft.com/office/powerpoint/2010/main">
    <mc:Choice Requires="p14">
      <p:transition spd="slow" p14:dur="2000" advTm="6628"/>
    </mc:Choice>
    <mc:Fallback xmlns="">
      <p:transition spd="slow" advTm="662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En</a:t>
            </a:r>
            <a:r>
              <a:rPr lang="en-US" dirty="0"/>
              <a:t>-bloc excision </a:t>
            </a:r>
            <a:endParaRPr lang="ar-IQ" dirty="0"/>
          </a:p>
        </p:txBody>
      </p:sp>
      <p:sp>
        <p:nvSpPr>
          <p:cNvPr id="3" name="Content Placeholder 2"/>
          <p:cNvSpPr>
            <a:spLocks noGrp="1"/>
          </p:cNvSpPr>
          <p:nvPr>
            <p:ph idx="1"/>
          </p:nvPr>
        </p:nvSpPr>
        <p:spPr/>
        <p:txBody>
          <a:bodyPr/>
          <a:lstStyle/>
          <a:p>
            <a:pPr marL="68580" indent="0" algn="l" rtl="0">
              <a:buNone/>
            </a:pPr>
            <a:r>
              <a:rPr lang="en-US" dirty="0"/>
              <a:t>2-Modifications of this, </a:t>
            </a:r>
            <a:r>
              <a:rPr lang="en-US" dirty="0">
                <a:solidFill>
                  <a:srgbClr val="FFFF00"/>
                </a:solidFill>
              </a:rPr>
              <a:t>en-bloc excision </a:t>
            </a:r>
            <a:r>
              <a:rPr lang="en-US" dirty="0"/>
              <a:t>were devised to allow primary closure and reduce the considerable morbidity </a:t>
            </a:r>
          </a:p>
          <a:p>
            <a:pPr algn="l" rtl="0">
              <a:buFont typeface="Wingdings" panose="05000000000000000000" pitchFamily="2" charset="2"/>
              <a:buChar char="Ø"/>
            </a:pPr>
            <a:r>
              <a:rPr lang="en-US" dirty="0"/>
              <a:t>But morbidity still high </a:t>
            </a:r>
          </a:p>
          <a:p>
            <a:pPr algn="l" rtl="0">
              <a:buFont typeface="Wingdings" panose="05000000000000000000" pitchFamily="2" charset="2"/>
              <a:buChar char="Ø"/>
            </a:pPr>
            <a:r>
              <a:rPr lang="en-US" dirty="0"/>
              <a:t>Impaired psychosexual function was common</a:t>
            </a:r>
          </a:p>
          <a:p>
            <a:endParaRPr lang="ar-IQ" dirty="0"/>
          </a:p>
        </p:txBody>
      </p:sp>
    </p:spTree>
  </p:cSld>
  <p:clrMapOvr>
    <a:masterClrMapping/>
  </p:clrMapOvr>
  <mc:AlternateContent xmlns:mc="http://schemas.openxmlformats.org/markup-compatibility/2006" xmlns:p14="http://schemas.microsoft.com/office/powerpoint/2010/main">
    <mc:Choice Requires="p14">
      <p:transition spd="slow" p14:dur="2000" advTm="21535"/>
    </mc:Choice>
    <mc:Fallback xmlns="">
      <p:transition spd="slow" advTm="2153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adical vulvectomy 2.jpg"/>
          <p:cNvPicPr>
            <a:picLocks noGrp="1" noChangeAspect="1"/>
          </p:cNvPicPr>
          <p:nvPr>
            <p:ph idx="1"/>
          </p:nvPr>
        </p:nvPicPr>
        <p:blipFill>
          <a:blip r:embed="rId2" cstate="print"/>
          <a:stretch>
            <a:fillRect/>
          </a:stretch>
        </p:blipFill>
        <p:spPr>
          <a:xfrm>
            <a:off x="1142976" y="1214422"/>
            <a:ext cx="6929485" cy="5429288"/>
          </a:xfrm>
        </p:spPr>
      </p:pic>
    </p:spTree>
  </p:cSld>
  <p:clrMapOvr>
    <a:masterClrMapping/>
  </p:clrMapOvr>
  <mc:AlternateContent xmlns:mc="http://schemas.openxmlformats.org/markup-compatibility/2006" xmlns:p14="http://schemas.microsoft.com/office/powerpoint/2010/main">
    <mc:Choice Requires="p14">
      <p:transition spd="slow" p14:dur="2000" advTm="5485"/>
    </mc:Choice>
    <mc:Fallback xmlns="">
      <p:transition spd="slow" advTm="548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adical post.jpg"/>
          <p:cNvPicPr>
            <a:picLocks noGrp="1" noChangeAspect="1"/>
          </p:cNvPicPr>
          <p:nvPr>
            <p:ph idx="1"/>
          </p:nvPr>
        </p:nvPicPr>
        <p:blipFill>
          <a:blip r:embed="rId2" cstate="print"/>
          <a:stretch>
            <a:fillRect/>
          </a:stretch>
        </p:blipFill>
        <p:spPr>
          <a:xfrm>
            <a:off x="714348" y="1643050"/>
            <a:ext cx="7715304" cy="5214950"/>
          </a:xfrm>
        </p:spPr>
      </p:pic>
    </p:spTree>
  </p:cSld>
  <p:clrMapOvr>
    <a:masterClrMapping/>
  </p:clrMapOvr>
  <mc:AlternateContent xmlns:mc="http://schemas.openxmlformats.org/markup-compatibility/2006" xmlns:p14="http://schemas.microsoft.com/office/powerpoint/2010/main">
    <mc:Choice Requires="p14">
      <p:transition spd="slow" p14:dur="2000" advTm="5444"/>
    </mc:Choice>
    <mc:Fallback xmlns="">
      <p:transition spd="slow" advTm="544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separate incisions</a:t>
            </a:r>
            <a:endParaRPr lang="ar-IQ" dirty="0"/>
          </a:p>
        </p:txBody>
      </p:sp>
      <p:sp>
        <p:nvSpPr>
          <p:cNvPr id="3" name="Content Placeholder 2"/>
          <p:cNvSpPr>
            <a:spLocks noGrp="1"/>
          </p:cNvSpPr>
          <p:nvPr>
            <p:ph idx="1"/>
          </p:nvPr>
        </p:nvSpPr>
        <p:spPr/>
        <p:txBody>
          <a:bodyPr>
            <a:normAutofit/>
          </a:bodyPr>
          <a:lstStyle/>
          <a:p>
            <a:pPr algn="l" rtl="0"/>
            <a:r>
              <a:rPr lang="en-US" dirty="0"/>
              <a:t>3-Then replaced by operation using </a:t>
            </a:r>
            <a:r>
              <a:rPr lang="en-US" dirty="0">
                <a:solidFill>
                  <a:srgbClr val="FFFF00"/>
                </a:solidFill>
              </a:rPr>
              <a:t>three separate incisions</a:t>
            </a:r>
            <a:r>
              <a:rPr lang="en-US" dirty="0"/>
              <a:t>(</a:t>
            </a:r>
            <a:r>
              <a:rPr lang="en-US" dirty="0" err="1"/>
              <a:t>vulval</a:t>
            </a:r>
            <a:r>
              <a:rPr lang="en-US" dirty="0"/>
              <a:t> and groin incision)  this greatly reduced the morbidity of surgery and decrease wound break down</a:t>
            </a:r>
          </a:p>
          <a:p>
            <a:pPr algn="l" rtl="0"/>
            <a:r>
              <a:rPr lang="en-US" dirty="0"/>
              <a:t>(</a:t>
            </a:r>
            <a:r>
              <a:rPr lang="en-US" dirty="0">
                <a:solidFill>
                  <a:srgbClr val="FF0000"/>
                </a:solidFill>
              </a:rPr>
              <a:t>this depended on the principle that lymphatic metastases developed initially by </a:t>
            </a:r>
            <a:r>
              <a:rPr lang="en-US" dirty="0" err="1">
                <a:solidFill>
                  <a:srgbClr val="FF0000"/>
                </a:solidFill>
              </a:rPr>
              <a:t>embolization</a:t>
            </a:r>
            <a:r>
              <a:rPr lang="en-US" dirty="0"/>
              <a:t>)</a:t>
            </a:r>
          </a:p>
          <a:p>
            <a:pPr algn="l" rtl="0"/>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7401"/>
    </mc:Choice>
    <mc:Fallback xmlns="">
      <p:transition spd="slow" advTm="3740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 and etiology</a:t>
            </a:r>
            <a:br>
              <a:rPr lang="en-US" dirty="0"/>
            </a:br>
            <a:endParaRPr lang="ar-IQ" dirty="0"/>
          </a:p>
        </p:txBody>
      </p:sp>
      <p:sp>
        <p:nvSpPr>
          <p:cNvPr id="3" name="Content Placeholder 2"/>
          <p:cNvSpPr>
            <a:spLocks noGrp="1"/>
          </p:cNvSpPr>
          <p:nvPr>
            <p:ph idx="1"/>
          </p:nvPr>
        </p:nvSpPr>
        <p:spPr>
          <a:xfrm>
            <a:off x="500034" y="1571612"/>
            <a:ext cx="8229600" cy="4525963"/>
          </a:xfrm>
        </p:spPr>
        <p:txBody>
          <a:bodyPr>
            <a:normAutofit fontScale="92500" lnSpcReduction="20000"/>
          </a:bodyPr>
          <a:lstStyle/>
          <a:p>
            <a:endParaRPr lang="en-US" dirty="0"/>
          </a:p>
          <a:p>
            <a:pPr algn="justLow"/>
            <a:endParaRPr lang="en-US" dirty="0"/>
          </a:p>
          <a:p>
            <a:pPr algn="justLow" rtl="0"/>
            <a:r>
              <a:rPr lang="en-US" dirty="0"/>
              <a:t> </a:t>
            </a:r>
            <a:r>
              <a:rPr lang="en-US" dirty="0" err="1"/>
              <a:t>Vulval</a:t>
            </a:r>
            <a:r>
              <a:rPr lang="en-US" dirty="0"/>
              <a:t> cancer is uncommon, with just 1,000 new diagnoses every year in the UK. It was previously a disease that exclusively affected older women, but recent years have witnessed rising incidence rates among young women in their 4th, 5th and 6th decades of life. Almost 90% of </a:t>
            </a:r>
            <a:r>
              <a:rPr lang="en-US" dirty="0" err="1"/>
              <a:t>vulval</a:t>
            </a:r>
            <a:r>
              <a:rPr lang="en-US" dirty="0"/>
              <a:t> cancers are squamous cell carcinomas, with malignant melanoma, basal cell carcinoma and adenocarcinoma of the </a:t>
            </a:r>
            <a:r>
              <a:rPr lang="en-US" dirty="0" err="1"/>
              <a:t>Bartholin</a:t>
            </a:r>
            <a:r>
              <a:rPr lang="en-US" dirty="0"/>
              <a:t> gland making up the remainder</a:t>
            </a:r>
            <a:r>
              <a:rPr lang="en-US" dirty="0" smtClean="0"/>
              <a:t>..</a:t>
            </a:r>
            <a:endParaRPr lang="en-US" dirty="0"/>
          </a:p>
          <a:p>
            <a:endParaRPr lang="ar-IQ" dirty="0"/>
          </a:p>
        </p:txBody>
      </p:sp>
    </p:spTree>
  </p:cSld>
  <p:clrMapOvr>
    <a:masterClrMapping/>
  </p:clrMapOvr>
  <mc:AlternateContent xmlns:mc="http://schemas.openxmlformats.org/markup-compatibility/2006" xmlns:p14="http://schemas.microsoft.com/office/powerpoint/2010/main">
    <mc:Choice Requires="p14">
      <p:transition spd="slow" p14:dur="2000" advTm="38724"/>
    </mc:Choice>
    <mc:Fallback xmlns="">
      <p:transition spd="slow" advTm="38724"/>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riple.jpg"/>
          <p:cNvPicPr>
            <a:picLocks noGrp="1" noChangeAspect="1"/>
          </p:cNvPicPr>
          <p:nvPr>
            <p:ph idx="1"/>
          </p:nvPr>
        </p:nvPicPr>
        <p:blipFill>
          <a:blip r:embed="rId2" cstate="print"/>
          <a:stretch>
            <a:fillRect/>
          </a:stretch>
        </p:blipFill>
        <p:spPr>
          <a:xfrm>
            <a:off x="4139952" y="969264"/>
            <a:ext cx="4392488" cy="4946955"/>
          </a:xfrm>
        </p:spPr>
      </p:pic>
      <p:pic>
        <p:nvPicPr>
          <p:cNvPr id="3" name="Picture 2"/>
          <p:cNvPicPr>
            <a:picLocks noChangeAspect="1"/>
          </p:cNvPicPr>
          <p:nvPr/>
        </p:nvPicPr>
        <p:blipFill>
          <a:blip r:embed="rId3"/>
          <a:stretch>
            <a:fillRect/>
          </a:stretch>
        </p:blipFill>
        <p:spPr>
          <a:xfrm>
            <a:off x="683568" y="969264"/>
            <a:ext cx="3312368" cy="49991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621"/>
    </mc:Choice>
    <mc:Fallback xmlns="">
      <p:transition spd="slow" advTm="762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4-Sentinel node </a:t>
            </a:r>
            <a:endParaRPr lang="ar-IQ" dirty="0"/>
          </a:p>
        </p:txBody>
      </p:sp>
      <p:sp>
        <p:nvSpPr>
          <p:cNvPr id="3" name="Content Placeholder 2"/>
          <p:cNvSpPr>
            <a:spLocks noGrp="1"/>
          </p:cNvSpPr>
          <p:nvPr>
            <p:ph idx="1"/>
          </p:nvPr>
        </p:nvSpPr>
        <p:spPr/>
        <p:txBody>
          <a:bodyPr/>
          <a:lstStyle/>
          <a:p>
            <a:pPr algn="l" rtl="0"/>
            <a:r>
              <a:rPr lang="en-US" dirty="0"/>
              <a:t>4-Current research is focusing on identification of a sentinel node or nodes (by injecting blue dye around the primary </a:t>
            </a:r>
            <a:r>
              <a:rPr lang="en-US" dirty="0" err="1"/>
              <a:t>tumour</a:t>
            </a:r>
            <a:r>
              <a:rPr lang="en-US" dirty="0"/>
              <a:t> so lymph node identified and resected.</a:t>
            </a:r>
          </a:p>
          <a:p>
            <a:pPr algn="l" rtl="0"/>
            <a:r>
              <a:rPr lang="en-US" dirty="0"/>
              <a:t>so full groin dissection could be avoided.</a:t>
            </a:r>
          </a:p>
          <a:p>
            <a:endParaRPr lang="ar-IQ" dirty="0"/>
          </a:p>
        </p:txBody>
      </p:sp>
    </p:spTree>
  </p:cSld>
  <p:clrMapOvr>
    <a:masterClrMapping/>
  </p:clrMapOvr>
  <p:transition advTm="30554">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idx="1"/>
          </p:nvPr>
        </p:nvSpPr>
        <p:spPr/>
        <p:txBody>
          <a:bodyPr/>
          <a:lstStyle/>
          <a:p>
            <a:endParaRPr lang="en-US"/>
          </a:p>
        </p:txBody>
      </p:sp>
      <p:sp>
        <p:nvSpPr>
          <p:cNvPr id="7" name="Text Placeholder 6"/>
          <p:cNvSpPr>
            <a:spLocks noGrp="1"/>
          </p:cNvSpPr>
          <p:nvPr>
            <p:ph type="body" sz="half" idx="3"/>
          </p:nvPr>
        </p:nvSpPr>
        <p:spPr/>
        <p:txBody>
          <a:bodyPr/>
          <a:lstStyle/>
          <a:p>
            <a:endParaRPr lang="en-US"/>
          </a:p>
        </p:txBody>
      </p:sp>
      <p:pic>
        <p:nvPicPr>
          <p:cNvPr id="4" name="Content Placeholder 3" descr="node4.jpg"/>
          <p:cNvPicPr>
            <a:picLocks noGrp="1" noChangeAspect="1"/>
          </p:cNvPicPr>
          <p:nvPr>
            <p:ph sz="quarter" idx="2"/>
          </p:nvPr>
        </p:nvPicPr>
        <p:blipFill>
          <a:blip r:embed="rId2" cstate="print"/>
          <a:stretch>
            <a:fillRect/>
          </a:stretch>
        </p:blipFill>
        <p:spPr>
          <a:xfrm>
            <a:off x="571472" y="2000240"/>
            <a:ext cx="3175822" cy="3857652"/>
          </a:xfrm>
        </p:spPr>
      </p:pic>
      <p:pic>
        <p:nvPicPr>
          <p:cNvPr id="9" name="Content Placeholder 8" descr="node.jpg"/>
          <p:cNvPicPr>
            <a:picLocks noGrp="1" noChangeAspect="1"/>
          </p:cNvPicPr>
          <p:nvPr>
            <p:ph sz="quarter" idx="4"/>
          </p:nvPr>
        </p:nvPicPr>
        <p:blipFill>
          <a:blip r:embed="rId3" cstate="print"/>
          <a:stretch>
            <a:fillRect/>
          </a:stretch>
        </p:blipFill>
        <p:spPr>
          <a:xfrm>
            <a:off x="4643438" y="1285860"/>
            <a:ext cx="3857652" cy="5286411"/>
          </a:xfrm>
        </p:spPr>
      </p:pic>
    </p:spTree>
  </p:cSld>
  <p:clrMapOvr>
    <a:masterClrMapping/>
  </p:clrMapOvr>
  <mc:AlternateContent xmlns:mc="http://schemas.openxmlformats.org/markup-compatibility/2006" xmlns:p14="http://schemas.microsoft.com/office/powerpoint/2010/main">
    <mc:Choice Requires="p14">
      <p:transition spd="slow" p14:dur="2000" advTm="7302"/>
    </mc:Choice>
    <mc:Fallback xmlns="">
      <p:transition spd="slow" advTm="730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7" name="Content Placeholder 6" descr="node2.jpg"/>
          <p:cNvPicPr>
            <a:picLocks noGrp="1" noChangeAspect="1"/>
          </p:cNvPicPr>
          <p:nvPr>
            <p:ph sz="quarter" idx="2"/>
          </p:nvPr>
        </p:nvPicPr>
        <p:blipFill>
          <a:blip r:embed="rId3" cstate="print"/>
          <a:stretch>
            <a:fillRect/>
          </a:stretch>
        </p:blipFill>
        <p:spPr>
          <a:xfrm>
            <a:off x="142844" y="1214422"/>
            <a:ext cx="3714776" cy="5214974"/>
          </a:xfrm>
        </p:spPr>
      </p:pic>
      <p:pic>
        <p:nvPicPr>
          <p:cNvPr id="8" name="Content Placeholder 7" descr="node3.jpg"/>
          <p:cNvPicPr>
            <a:picLocks noGrp="1" noChangeAspect="1"/>
          </p:cNvPicPr>
          <p:nvPr>
            <p:ph sz="quarter" idx="4"/>
          </p:nvPr>
        </p:nvPicPr>
        <p:blipFill>
          <a:blip r:embed="rId4" cstate="print"/>
          <a:stretch>
            <a:fillRect/>
          </a:stretch>
        </p:blipFill>
        <p:spPr>
          <a:xfrm>
            <a:off x="4500562" y="1571612"/>
            <a:ext cx="4143404" cy="4643470"/>
          </a:xfr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763"/>
    </mc:Choice>
    <mc:Fallback xmlns="">
      <p:transition spd="slow" advTm="67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Treatment of early </a:t>
            </a:r>
            <a:r>
              <a:rPr lang="en-US" b="1" u="sng" dirty="0" err="1"/>
              <a:t>vulval</a:t>
            </a:r>
            <a:r>
              <a:rPr lang="en-US" b="1" u="sng" dirty="0"/>
              <a:t> cancer:</a:t>
            </a:r>
            <a:r>
              <a:rPr lang="en-US" dirty="0"/>
              <a:t/>
            </a:r>
            <a:br>
              <a:rPr lang="en-US" dirty="0"/>
            </a:br>
            <a:endParaRPr lang="ar-IQ" dirty="0"/>
          </a:p>
        </p:txBody>
      </p:sp>
      <p:sp>
        <p:nvSpPr>
          <p:cNvPr id="7" name="Text Placeholder 6"/>
          <p:cNvSpPr>
            <a:spLocks noGrp="1"/>
          </p:cNvSpPr>
          <p:nvPr>
            <p:ph type="body" idx="2"/>
          </p:nvPr>
        </p:nvSpPr>
        <p:spPr/>
        <p:txBody>
          <a:bodyPr/>
          <a:lstStyle/>
          <a:p>
            <a:endParaRPr lang="en-US" dirty="0"/>
          </a:p>
        </p:txBody>
      </p:sp>
      <p:sp>
        <p:nvSpPr>
          <p:cNvPr id="3" name="Content Placeholder 2"/>
          <p:cNvSpPr>
            <a:spLocks noGrp="1"/>
          </p:cNvSpPr>
          <p:nvPr>
            <p:ph sz="half" idx="1"/>
          </p:nvPr>
        </p:nvSpPr>
        <p:spPr/>
        <p:txBody>
          <a:bodyPr>
            <a:normAutofit/>
          </a:bodyPr>
          <a:lstStyle/>
          <a:p>
            <a:pPr algn="l" rtl="0"/>
            <a:r>
              <a:rPr lang="en-US" sz="2800" dirty="0"/>
              <a:t>Patient with stage </a:t>
            </a:r>
            <a:r>
              <a:rPr lang="en-US" sz="2800" dirty="0" err="1"/>
              <a:t>Ia</a:t>
            </a:r>
            <a:r>
              <a:rPr lang="en-US" sz="2800" dirty="0"/>
              <a:t> do not need groin dissection.</a:t>
            </a:r>
          </a:p>
          <a:p>
            <a:pPr algn="l" rtl="0"/>
            <a:r>
              <a:rPr lang="en-US" sz="2800" dirty="0"/>
              <a:t>wide local excision of tumor with free margin</a:t>
            </a:r>
          </a:p>
          <a:p>
            <a:pPr algn="l" rtl="0">
              <a:buNone/>
            </a:pPr>
            <a:endParaRPr lang="en-US" sz="2800" dirty="0"/>
          </a:p>
        </p:txBody>
      </p:sp>
      <p:sp>
        <p:nvSpPr>
          <p:cNvPr id="9" name="Down Arrow 8"/>
          <p:cNvSpPr/>
          <p:nvPr/>
        </p:nvSpPr>
        <p:spPr>
          <a:xfrm rot="16200000">
            <a:off x="1643042" y="2000240"/>
            <a:ext cx="1857388" cy="928694"/>
          </a:xfrm>
          <a:prstGeom prst="downArrow">
            <a:avLst>
              <a:gd name="adj1" fmla="val 84312"/>
              <a:gd name="adj2" fmla="val 458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No t need dissection</a:t>
            </a:r>
          </a:p>
        </p:txBody>
      </p:sp>
    </p:spTree>
    <p:custDataLst>
      <p:tags r:id="rId1"/>
    </p:custDataLst>
  </p:cSld>
  <p:clrMapOvr>
    <a:masterClrMapping/>
  </p:clrMapOvr>
  <p:transition advTm="64616">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Text Placeholder 6"/>
          <p:cNvSpPr>
            <a:spLocks noGrp="1"/>
          </p:cNvSpPr>
          <p:nvPr>
            <p:ph type="body" idx="1"/>
          </p:nvPr>
        </p:nvSpPr>
        <p:spPr/>
        <p:txBody>
          <a:bodyPr/>
          <a:lstStyle/>
          <a:p>
            <a:endParaRPr lang="en-US"/>
          </a:p>
        </p:txBody>
      </p:sp>
      <p:sp>
        <p:nvSpPr>
          <p:cNvPr id="8" name="Text Placeholder 7"/>
          <p:cNvSpPr>
            <a:spLocks noGrp="1"/>
          </p:cNvSpPr>
          <p:nvPr>
            <p:ph type="body" sz="half" idx="3"/>
          </p:nvPr>
        </p:nvSpPr>
        <p:spPr/>
        <p:txBody>
          <a:bodyPr/>
          <a:lstStyle/>
          <a:p>
            <a:endParaRPr lang="en-US"/>
          </a:p>
        </p:txBody>
      </p:sp>
      <p:sp>
        <p:nvSpPr>
          <p:cNvPr id="3" name="Content Placeholder 2"/>
          <p:cNvSpPr>
            <a:spLocks noGrp="1"/>
          </p:cNvSpPr>
          <p:nvPr>
            <p:ph sz="quarter" idx="2"/>
          </p:nvPr>
        </p:nvSpPr>
        <p:spPr>
          <a:xfrm>
            <a:off x="457200" y="509792"/>
            <a:ext cx="4040188" cy="5908597"/>
          </a:xfrm>
        </p:spPr>
        <p:txBody>
          <a:bodyPr>
            <a:normAutofit/>
          </a:bodyPr>
          <a:lstStyle/>
          <a:p>
            <a:pPr algn="l" rtl="0">
              <a:buNone/>
            </a:pPr>
            <a:r>
              <a:rPr lang="ar-IQ" dirty="0"/>
              <a:t> </a:t>
            </a:r>
            <a:endParaRPr lang="en-US" dirty="0"/>
          </a:p>
          <a:p>
            <a:pPr algn="l">
              <a:buNone/>
            </a:pPr>
            <a:endParaRPr lang="en-US" dirty="0"/>
          </a:p>
          <a:p>
            <a:pPr algn="l">
              <a:buNone/>
            </a:pPr>
            <a:endParaRPr lang="en-US" dirty="0"/>
          </a:p>
          <a:p>
            <a:pPr algn="l">
              <a:buNone/>
            </a:pPr>
            <a:endParaRPr lang="en-US" dirty="0"/>
          </a:p>
          <a:p>
            <a:pPr algn="l">
              <a:buNone/>
            </a:pPr>
            <a:endParaRPr lang="en-US" dirty="0"/>
          </a:p>
          <a:p>
            <a:pPr algn="l">
              <a:buNone/>
            </a:pPr>
            <a:endParaRPr lang="en-US" dirty="0"/>
          </a:p>
          <a:p>
            <a:pPr algn="l">
              <a:buNone/>
            </a:pPr>
            <a:r>
              <a:rPr lang="en-US" dirty="0"/>
              <a:t>All patients require at least an ipsilateral inguinal –femoral lymphadenectomy EXCEPT  STAGE   1a</a:t>
            </a:r>
          </a:p>
          <a:p>
            <a:pPr algn="l">
              <a:buNone/>
            </a:pPr>
            <a:endParaRPr lang="en-US" dirty="0"/>
          </a:p>
          <a:p>
            <a:endParaRPr lang="en-US" dirty="0"/>
          </a:p>
        </p:txBody>
      </p:sp>
      <p:pic>
        <p:nvPicPr>
          <p:cNvPr id="10" name="Content Placeholder 9" descr="vulval local.jpg"/>
          <p:cNvPicPr>
            <a:picLocks noGrp="1" noChangeAspect="1"/>
          </p:cNvPicPr>
          <p:nvPr>
            <p:ph sz="quarter" idx="4"/>
          </p:nvPr>
        </p:nvPicPr>
        <p:blipFill>
          <a:blip r:embed="rId3" cstate="print"/>
          <a:stretch>
            <a:fillRect/>
          </a:stretch>
        </p:blipFill>
        <p:spPr>
          <a:xfrm>
            <a:off x="5000628" y="1428736"/>
            <a:ext cx="3571900" cy="4643470"/>
          </a:xfrm>
        </p:spPr>
      </p:pic>
      <p:cxnSp>
        <p:nvCxnSpPr>
          <p:cNvPr id="12" name="Straight Arrow Connector 11"/>
          <p:cNvCxnSpPr/>
          <p:nvPr/>
        </p:nvCxnSpPr>
        <p:spPr>
          <a:xfrm rot="16200000" flipH="1">
            <a:off x="5715008" y="2357430"/>
            <a:ext cx="714380"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flipH="1">
            <a:off x="5572132" y="2714620"/>
            <a:ext cx="571504" cy="369332"/>
          </a:xfrm>
          <a:prstGeom prst="rect">
            <a:avLst/>
          </a:prstGeom>
          <a:noFill/>
        </p:spPr>
        <p:txBody>
          <a:bodyPr wrap="square" rtlCol="0">
            <a:spAutoFit/>
          </a:bodyPr>
          <a:lstStyle/>
          <a:p>
            <a:r>
              <a:rPr lang="en-US" dirty="0">
                <a:solidFill>
                  <a:sysClr val="windowText" lastClr="000000"/>
                </a:solidFill>
              </a:rPr>
              <a:t>1%</a:t>
            </a:r>
          </a:p>
        </p:txBody>
      </p:sp>
      <p:sp>
        <p:nvSpPr>
          <p:cNvPr id="16" name="TextBox 15"/>
          <p:cNvSpPr txBox="1"/>
          <p:nvPr/>
        </p:nvSpPr>
        <p:spPr>
          <a:xfrm flipH="1">
            <a:off x="7643834" y="2643182"/>
            <a:ext cx="642942" cy="646331"/>
          </a:xfrm>
          <a:prstGeom prst="rect">
            <a:avLst/>
          </a:prstGeom>
          <a:noFill/>
        </p:spPr>
        <p:txBody>
          <a:bodyPr wrap="square" rtlCol="0">
            <a:spAutoFit/>
          </a:bodyPr>
          <a:lstStyle/>
          <a:p>
            <a:r>
              <a:rPr lang="en-US" dirty="0">
                <a:solidFill>
                  <a:sysClr val="windowText" lastClr="000000"/>
                </a:solidFill>
              </a:rPr>
              <a:t>If -</a:t>
            </a:r>
            <a:r>
              <a:rPr lang="en-US" dirty="0" err="1">
                <a:solidFill>
                  <a:sysClr val="windowText" lastClr="000000"/>
                </a:solidFill>
              </a:rPr>
              <a:t>ve</a:t>
            </a:r>
            <a:endParaRPr lang="en-US" dirty="0">
              <a:solidFill>
                <a:sysClr val="windowText" lastClr="00000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0526"/>
    </mc:Choice>
    <mc:Fallback xmlns="">
      <p:transition spd="slow" advTm="105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85000" lnSpcReduction="10000"/>
          </a:bodyPr>
          <a:lstStyle/>
          <a:p>
            <a:pPr algn="l" rtl="0"/>
            <a:r>
              <a:rPr lang="en-US" dirty="0"/>
              <a:t>-Patients with stage </a:t>
            </a:r>
            <a:r>
              <a:rPr lang="en-US" dirty="0" err="1"/>
              <a:t>Ib</a:t>
            </a:r>
            <a:r>
              <a:rPr lang="en-US" dirty="0"/>
              <a:t> and </a:t>
            </a:r>
            <a:r>
              <a:rPr lang="en-US" dirty="0" err="1"/>
              <a:t>IIa</a:t>
            </a:r>
            <a:r>
              <a:rPr lang="en-US" dirty="0"/>
              <a:t>(lesion confined to the vulva) wide and deep local excision (</a:t>
            </a:r>
            <a:r>
              <a:rPr lang="en-US" dirty="0" err="1"/>
              <a:t>Rdical</a:t>
            </a:r>
            <a:r>
              <a:rPr lang="en-US" dirty="0"/>
              <a:t> local excision)is effective as radical </a:t>
            </a:r>
            <a:r>
              <a:rPr lang="en-US" dirty="0" err="1"/>
              <a:t>vulvectomy</a:t>
            </a:r>
            <a:r>
              <a:rPr lang="en-US" dirty="0"/>
              <a:t> in preventing local recurrence.</a:t>
            </a:r>
          </a:p>
          <a:p>
            <a:pPr algn="l" rtl="0"/>
            <a:r>
              <a:rPr lang="en-US" dirty="0"/>
              <a:t>Surgical margin should be at least 1cm free at histopathological examination ,with either unilateral or bilateral groin node </a:t>
            </a:r>
            <a:r>
              <a:rPr lang="en-US" dirty="0" err="1"/>
              <a:t>dissection,if</a:t>
            </a:r>
            <a:r>
              <a:rPr lang="en-US" dirty="0"/>
              <a:t> the ipsilateral side +</a:t>
            </a:r>
            <a:r>
              <a:rPr lang="en-US" dirty="0" err="1"/>
              <a:t>ve</a:t>
            </a:r>
            <a:r>
              <a:rPr lang="en-US" dirty="0"/>
              <a:t> then 25%the other side will  positive and  about a 1% risk for involvement of the </a:t>
            </a:r>
            <a:r>
              <a:rPr lang="en-US" dirty="0" err="1"/>
              <a:t>controlateral</a:t>
            </a:r>
            <a:r>
              <a:rPr lang="en-US" dirty="0"/>
              <a:t> nodes if the ipsilateral nodes are negative</a:t>
            </a:r>
          </a:p>
          <a:p>
            <a:pPr algn="l" rtl="0"/>
            <a:r>
              <a:rPr lang="en-US" dirty="0"/>
              <a:t>10%chance of local recurrence with either treatment. (local or radical) </a:t>
            </a:r>
          </a:p>
          <a:p>
            <a:pPr algn="l" rtl="0"/>
            <a:endParaRPr lang="ar-IQ" dirty="0"/>
          </a:p>
        </p:txBody>
      </p:sp>
    </p:spTree>
  </p:cSld>
  <p:clrMapOvr>
    <a:masterClrMapping/>
  </p:clrMapOvr>
  <mc:AlternateContent xmlns:mc="http://schemas.openxmlformats.org/markup-compatibility/2006" xmlns:p14="http://schemas.microsoft.com/office/powerpoint/2010/main">
    <mc:Choice Requires="p14">
      <p:transition spd="slow" p14:dur="2000" advTm="71429"/>
    </mc:Choice>
    <mc:Fallback xmlns="">
      <p:transition spd="slow" advTm="71429"/>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l" rtl="0">
              <a:buFont typeface="Wingdings" panose="05000000000000000000" pitchFamily="2" charset="2"/>
              <a:buChar char="Ø"/>
            </a:pPr>
            <a:r>
              <a:rPr lang="en-US" dirty="0"/>
              <a:t>Patient with midline lesions invading less  than 1mm from mid line ,bilateral groin dissection is not necessary ,Wide local excision, </a:t>
            </a:r>
          </a:p>
          <a:p>
            <a:pPr algn="l" rtl="0">
              <a:buFont typeface="Wingdings" panose="05000000000000000000" pitchFamily="2" charset="2"/>
              <a:buChar char="Ø"/>
            </a:pPr>
            <a:r>
              <a:rPr lang="en-US" dirty="0"/>
              <a:t>if larger more than 1mm  then bilateral groin dissection </a:t>
            </a:r>
          </a:p>
          <a:p>
            <a:pPr algn="l" rtl="0">
              <a:buFont typeface="Wingdings" panose="05000000000000000000" pitchFamily="2" charset="2"/>
              <a:buChar char="Ø"/>
            </a:pPr>
            <a:r>
              <a:rPr lang="en-US" dirty="0"/>
              <a:t>In patients with midline lesions, less than 1 cm from the midline, an attempt should be made to identify sentinel nodes in each groin. If a sentinel lymph node is not found bilaterally, then a full </a:t>
            </a:r>
            <a:r>
              <a:rPr lang="en-US" dirty="0" err="1"/>
              <a:t>inguinofemoral</a:t>
            </a:r>
            <a:r>
              <a:rPr lang="en-US" dirty="0"/>
              <a:t> dissection is indicated on the side without the sentinel node.</a:t>
            </a:r>
          </a:p>
          <a:p>
            <a:pPr algn="l" rtl="0">
              <a:buNone/>
            </a:pPr>
            <a:r>
              <a:rPr lang="en-US" dirty="0"/>
              <a:t> </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41974"/>
    </mc:Choice>
    <mc:Fallback xmlns="">
      <p:transition spd="slow" advTm="41974"/>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COMPLICATIONS OF SURGERY:</a:t>
            </a:r>
            <a:r>
              <a:rPr lang="en-US" dirty="0"/>
              <a:t/>
            </a:r>
            <a:br>
              <a:rPr lang="en-US" dirty="0"/>
            </a:br>
            <a:endParaRPr lang="ar-IQ" dirty="0"/>
          </a:p>
        </p:txBody>
      </p:sp>
      <p:sp>
        <p:nvSpPr>
          <p:cNvPr id="3" name="Content Placeholder 2"/>
          <p:cNvSpPr>
            <a:spLocks noGrp="1"/>
          </p:cNvSpPr>
          <p:nvPr>
            <p:ph idx="1"/>
          </p:nvPr>
        </p:nvSpPr>
        <p:spPr/>
        <p:txBody>
          <a:bodyPr>
            <a:normAutofit fontScale="92500" lnSpcReduction="20000"/>
          </a:bodyPr>
          <a:lstStyle/>
          <a:p>
            <a:pPr marL="68580" indent="0" algn="l" rtl="0">
              <a:buNone/>
            </a:pPr>
            <a:r>
              <a:rPr lang="en-US" dirty="0"/>
              <a:t>1-Wound breakdown and infection with triple incision this become minor problem</a:t>
            </a:r>
          </a:p>
          <a:p>
            <a:pPr marL="68580" indent="0" algn="l" rtl="0">
              <a:buNone/>
            </a:pPr>
            <a:r>
              <a:rPr lang="en-US" dirty="0"/>
              <a:t>2-Osteitis pubis rare need intensive prolonged antibiotic therapy </a:t>
            </a:r>
          </a:p>
          <a:p>
            <a:pPr marL="68580" indent="0" algn="l" rtl="0">
              <a:buNone/>
            </a:pPr>
            <a:r>
              <a:rPr lang="en-US" dirty="0"/>
              <a:t>3-Thromboembolic disease :reduce by preoperative epidural analgesia to ensure good venous return with subcutaneous heparin begun 12-24 hours before the operation seems to reduce this risk</a:t>
            </a:r>
          </a:p>
          <a:p>
            <a:pPr marL="68580" indent="0" algn="l" rtl="0">
              <a:buNone/>
            </a:pPr>
            <a:r>
              <a:rPr lang="en-US" dirty="0"/>
              <a:t>4- 2</a:t>
            </a:r>
            <a:r>
              <a:rPr lang="en-US" baseline="30000" dirty="0"/>
              <a:t>nd</a:t>
            </a:r>
            <a:r>
              <a:rPr lang="en-US" dirty="0"/>
              <a:t> </a:t>
            </a:r>
            <a:r>
              <a:rPr lang="en-US" dirty="0" err="1"/>
              <a:t>haemorrhage</a:t>
            </a:r>
            <a:endParaRPr lang="en-US" dirty="0"/>
          </a:p>
          <a:p>
            <a:pPr algn="l" rtl="0">
              <a:buNone/>
            </a:pPr>
            <a:r>
              <a:rPr lang="en-US" dirty="0"/>
              <a:t> 5-Chronic leg </a:t>
            </a:r>
            <a:r>
              <a:rPr lang="en-US" dirty="0" err="1"/>
              <a:t>oedema</a:t>
            </a:r>
            <a:r>
              <a:rPr lang="en-US" dirty="0"/>
              <a:t> may be in 15%</a:t>
            </a:r>
            <a:endParaRPr lang="ar-IQ" dirty="0"/>
          </a:p>
        </p:txBody>
      </p:sp>
    </p:spTree>
  </p:cSld>
  <p:clrMapOvr>
    <a:masterClrMapping/>
  </p:clrMapOvr>
  <mc:AlternateContent xmlns:mc="http://schemas.openxmlformats.org/markup-compatibility/2006" xmlns:p14="http://schemas.microsoft.com/office/powerpoint/2010/main">
    <mc:Choice Requires="p14">
      <p:transition spd="slow" p14:dur="2000" advTm="32183"/>
    </mc:Choice>
    <mc:Fallback xmlns="">
      <p:transition spd="slow" advTm="32183"/>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marL="68580" indent="0" algn="l" rtl="0">
              <a:buNone/>
            </a:pPr>
            <a:r>
              <a:rPr lang="en-US" dirty="0"/>
              <a:t>6-Numbness and par aesthesia over the anterior thigh are common due to the division of small cutaneous branches of the femoral nerve</a:t>
            </a:r>
          </a:p>
          <a:p>
            <a:pPr algn="l" rtl="0">
              <a:buNone/>
            </a:pPr>
            <a:r>
              <a:rPr lang="en-US" dirty="0"/>
              <a:t> </a:t>
            </a:r>
          </a:p>
          <a:p>
            <a:pPr marL="68580" indent="0" algn="l" rtl="0">
              <a:buNone/>
            </a:pPr>
            <a:r>
              <a:rPr lang="en-US" dirty="0"/>
              <a:t>7- loss of body image and impaired sex function</a:t>
            </a:r>
            <a:endParaRPr lang="ar-IQ" dirty="0"/>
          </a:p>
        </p:txBody>
      </p:sp>
    </p:spTree>
  </p:cSld>
  <p:clrMapOvr>
    <a:masterClrMapping/>
  </p:clrMapOvr>
  <mc:AlternateContent xmlns:mc="http://schemas.openxmlformats.org/markup-compatibility/2006" xmlns:p14="http://schemas.microsoft.com/office/powerpoint/2010/main">
    <mc:Choice Requires="p14">
      <p:transition spd="slow" p14:dur="2000" advTm="1267"/>
    </mc:Choice>
    <mc:Fallback xmlns="">
      <p:transition spd="slow" advTm="126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err="1"/>
              <a:t>Epidemniology</a:t>
            </a:r>
            <a:r>
              <a:rPr lang="en-US" b="1" u="sng" dirty="0"/>
              <a:t>:</a:t>
            </a:r>
            <a:r>
              <a:rPr lang="en-US" dirty="0"/>
              <a:t/>
            </a:r>
            <a:br>
              <a:rPr lang="en-US" dirty="0"/>
            </a:br>
            <a:endParaRPr lang="ar-IQ" dirty="0"/>
          </a:p>
        </p:txBody>
      </p:sp>
      <p:sp>
        <p:nvSpPr>
          <p:cNvPr id="3" name="Content Placeholder 2"/>
          <p:cNvSpPr>
            <a:spLocks noGrp="1"/>
          </p:cNvSpPr>
          <p:nvPr>
            <p:ph idx="1"/>
          </p:nvPr>
        </p:nvSpPr>
        <p:spPr/>
        <p:txBody>
          <a:bodyPr>
            <a:normAutofit lnSpcReduction="10000"/>
          </a:bodyPr>
          <a:lstStyle/>
          <a:p>
            <a:pPr algn="justLow" rtl="0">
              <a:buFont typeface="Wingdings" panose="05000000000000000000" pitchFamily="2" charset="2"/>
              <a:buChar char="v"/>
            </a:pPr>
            <a:r>
              <a:rPr lang="en-US" dirty="0"/>
              <a:t>It is generally accepted that squamous cell carcinoma of the vulva is a disease of two separate </a:t>
            </a:r>
            <a:r>
              <a:rPr lang="en-US" dirty="0" smtClean="0"/>
              <a:t>etiologies: </a:t>
            </a:r>
            <a:r>
              <a:rPr lang="en-US" dirty="0"/>
              <a:t>high-risk HPV associated cancers, which arise on a background of multifocal high-grade </a:t>
            </a:r>
            <a:r>
              <a:rPr lang="en-US" dirty="0" err="1"/>
              <a:t>vulval</a:t>
            </a:r>
            <a:r>
              <a:rPr lang="en-US" dirty="0"/>
              <a:t> intraepithelial </a:t>
            </a:r>
            <a:r>
              <a:rPr lang="en-US" dirty="0" err="1"/>
              <a:t>neoplasia</a:t>
            </a:r>
            <a:r>
              <a:rPr lang="en-US" dirty="0"/>
              <a:t> (VIN 3), often in younger women; and non-HPV-associated </a:t>
            </a:r>
            <a:r>
              <a:rPr lang="en-US" dirty="0" err="1"/>
              <a:t>tumours</a:t>
            </a:r>
            <a:r>
              <a:rPr lang="en-US" dirty="0"/>
              <a:t>, affecting older women and associated with the premalignant </a:t>
            </a:r>
            <a:r>
              <a:rPr lang="en-US" dirty="0" err="1"/>
              <a:t>vulval</a:t>
            </a:r>
            <a:r>
              <a:rPr lang="en-US" dirty="0"/>
              <a:t> condition lichen </a:t>
            </a:r>
            <a:r>
              <a:rPr lang="en-US" dirty="0" err="1"/>
              <a:t>sclerosus</a:t>
            </a:r>
            <a:endParaRPr lang="ar-IQ" dirty="0"/>
          </a:p>
        </p:txBody>
      </p:sp>
    </p:spTree>
  </p:cSld>
  <p:clrMapOvr>
    <a:masterClrMapping/>
  </p:clrMapOvr>
  <mc:AlternateContent xmlns:mc="http://schemas.openxmlformats.org/markup-compatibility/2006" xmlns:p14="http://schemas.microsoft.com/office/powerpoint/2010/main">
    <mc:Choice Requires="p14">
      <p:transition spd="slow" p14:dur="2000" advTm="43163"/>
    </mc:Choice>
    <mc:Fallback xmlns="">
      <p:transition spd="slow" advTm="43163"/>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err="1"/>
              <a:t>Pateints</a:t>
            </a:r>
            <a:r>
              <a:rPr lang="en-US" b="1" u="sng" dirty="0"/>
              <a:t> with advance </a:t>
            </a:r>
            <a:r>
              <a:rPr lang="en-US" b="1" u="sng" dirty="0" err="1"/>
              <a:t>vulval</a:t>
            </a:r>
            <a:r>
              <a:rPr lang="en-US" b="1" u="sng" dirty="0"/>
              <a:t> cancer:</a:t>
            </a:r>
            <a:r>
              <a:rPr lang="en-US" dirty="0"/>
              <a:t/>
            </a:r>
            <a:br>
              <a:rPr lang="en-US" dirty="0"/>
            </a:br>
            <a:endParaRPr lang="ar-IQ" dirty="0"/>
          </a:p>
        </p:txBody>
      </p:sp>
      <p:sp>
        <p:nvSpPr>
          <p:cNvPr id="4" name="Text Placeholder 3"/>
          <p:cNvSpPr>
            <a:spLocks noGrp="1"/>
          </p:cNvSpPr>
          <p:nvPr>
            <p:ph type="body" idx="1"/>
          </p:nvPr>
        </p:nvSpPr>
        <p:spPr/>
        <p:txBody>
          <a:bodyPr/>
          <a:lstStyle/>
          <a:p>
            <a:endParaRPr lang="en-US"/>
          </a:p>
        </p:txBody>
      </p:sp>
      <p:sp>
        <p:nvSpPr>
          <p:cNvPr id="5" name="Text Placeholder 4"/>
          <p:cNvSpPr>
            <a:spLocks noGrp="1"/>
          </p:cNvSpPr>
          <p:nvPr>
            <p:ph type="body" sz="half" idx="3"/>
          </p:nvPr>
        </p:nvSpPr>
        <p:spPr/>
        <p:txBody>
          <a:bodyPr/>
          <a:lstStyle/>
          <a:p>
            <a:endParaRPr lang="en-US" dirty="0"/>
          </a:p>
        </p:txBody>
      </p:sp>
      <p:sp>
        <p:nvSpPr>
          <p:cNvPr id="3" name="Content Placeholder 2"/>
          <p:cNvSpPr>
            <a:spLocks noGrp="1"/>
          </p:cNvSpPr>
          <p:nvPr>
            <p:ph sz="quarter" idx="2"/>
          </p:nvPr>
        </p:nvSpPr>
        <p:spPr>
          <a:xfrm>
            <a:off x="457200" y="1700808"/>
            <a:ext cx="4040188" cy="4717581"/>
          </a:xfrm>
        </p:spPr>
        <p:txBody>
          <a:bodyPr>
            <a:normAutofit lnSpcReduction="10000"/>
          </a:bodyPr>
          <a:lstStyle/>
          <a:p>
            <a:pPr marL="68580" indent="0" algn="l" rtl="0">
              <a:buNone/>
            </a:pPr>
            <a:r>
              <a:rPr lang="en-US" dirty="0"/>
              <a:t>If proximal urethra ,anus ,</a:t>
            </a:r>
            <a:r>
              <a:rPr lang="en-US" dirty="0" err="1"/>
              <a:t>rectovaginal</a:t>
            </a:r>
            <a:r>
              <a:rPr lang="en-US" dirty="0"/>
              <a:t> septum involved by the tumor ,preoperative radiation or </a:t>
            </a:r>
            <a:r>
              <a:rPr lang="en-US" dirty="0" err="1"/>
              <a:t>chemoradiaiton</a:t>
            </a:r>
            <a:r>
              <a:rPr lang="en-US" dirty="0"/>
              <a:t> should be used to shrink the primary tumor followed by more conservative surgery and avoid the stoma   bilateral groin node dissection ,or at least removal of any large ,positive nodes is usually performed before radiation therapy.</a:t>
            </a:r>
          </a:p>
          <a:p>
            <a:pPr algn="l" rtl="0"/>
            <a:endParaRPr lang="ar-IQ" dirty="0"/>
          </a:p>
        </p:txBody>
      </p:sp>
      <p:pic>
        <p:nvPicPr>
          <p:cNvPr id="8" name="Content Placeholder 7" descr="advance r.jpg"/>
          <p:cNvPicPr>
            <a:picLocks noGrp="1" noChangeAspect="1"/>
          </p:cNvPicPr>
          <p:nvPr>
            <p:ph sz="quarter" idx="4"/>
          </p:nvPr>
        </p:nvPicPr>
        <p:blipFill>
          <a:blip r:embed="rId3" cstate="print"/>
          <a:stretch>
            <a:fillRect/>
          </a:stretch>
        </p:blipFill>
        <p:spPr>
          <a:xfrm>
            <a:off x="4645025" y="3024312"/>
            <a:ext cx="3927502" cy="3429024"/>
          </a:xfr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845"/>
    </mc:Choice>
    <mc:Fallback xmlns="">
      <p:transition spd="slow" advTm="28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Radiotherapy:</a:t>
            </a:r>
            <a:r>
              <a:rPr lang="en-US" dirty="0"/>
              <a:t/>
            </a:r>
            <a:br>
              <a:rPr lang="en-US" dirty="0"/>
            </a:br>
            <a:endParaRPr lang="ar-IQ" dirty="0"/>
          </a:p>
        </p:txBody>
      </p:sp>
      <p:sp>
        <p:nvSpPr>
          <p:cNvPr id="4" name="Text Placeholder 3"/>
          <p:cNvSpPr>
            <a:spLocks noGrp="1"/>
          </p:cNvSpPr>
          <p:nvPr>
            <p:ph type="body" idx="1"/>
          </p:nvPr>
        </p:nvSpPr>
        <p:spPr/>
        <p:txBody>
          <a:bodyPr/>
          <a:lstStyle/>
          <a:p>
            <a:endParaRPr lang="en-US"/>
          </a:p>
        </p:txBody>
      </p:sp>
      <p:sp>
        <p:nvSpPr>
          <p:cNvPr id="5" name="Text Placeholder 4"/>
          <p:cNvSpPr>
            <a:spLocks noGrp="1"/>
          </p:cNvSpPr>
          <p:nvPr>
            <p:ph type="body" sz="half" idx="3"/>
          </p:nvPr>
        </p:nvSpPr>
        <p:spPr/>
        <p:txBody>
          <a:bodyPr/>
          <a:lstStyle/>
          <a:p>
            <a:endParaRPr lang="en-US"/>
          </a:p>
        </p:txBody>
      </p:sp>
      <p:sp>
        <p:nvSpPr>
          <p:cNvPr id="3" name="Content Placeholder 2"/>
          <p:cNvSpPr>
            <a:spLocks noGrp="1"/>
          </p:cNvSpPr>
          <p:nvPr>
            <p:ph sz="quarter" idx="2"/>
          </p:nvPr>
        </p:nvSpPr>
        <p:spPr>
          <a:xfrm>
            <a:off x="457200" y="1340768"/>
            <a:ext cx="4040188" cy="4991925"/>
          </a:xfrm>
        </p:spPr>
        <p:txBody>
          <a:bodyPr>
            <a:normAutofit fontScale="92500" lnSpcReduction="20000"/>
          </a:bodyPr>
          <a:lstStyle/>
          <a:p>
            <a:pPr algn="l" rtl="0"/>
            <a:r>
              <a:rPr lang="en-US" dirty="0"/>
              <a:t>1 - May have a place in reducing   the size </a:t>
            </a:r>
            <a:r>
              <a:rPr lang="en-US" dirty="0" smtClean="0"/>
              <a:t> </a:t>
            </a:r>
            <a:r>
              <a:rPr lang="en-US" dirty="0"/>
              <a:t>prior to surgery.</a:t>
            </a:r>
          </a:p>
          <a:p>
            <a:pPr algn="l" rtl="0"/>
            <a:r>
              <a:rPr lang="en-US" dirty="0"/>
              <a:t>2-Radiotherapy used   when more than one nodal </a:t>
            </a:r>
            <a:r>
              <a:rPr lang="en-US" dirty="0" err="1"/>
              <a:t>micrometastaseis</a:t>
            </a:r>
            <a:r>
              <a:rPr lang="en-US" dirty="0"/>
              <a:t> (≤5mm in diameter )one or more </a:t>
            </a:r>
            <a:r>
              <a:rPr lang="en-US" dirty="0" err="1"/>
              <a:t>macrometastases</a:t>
            </a:r>
            <a:r>
              <a:rPr lang="en-US" dirty="0"/>
              <a:t>, or evidence of </a:t>
            </a:r>
            <a:r>
              <a:rPr lang="en-US" dirty="0" err="1"/>
              <a:t>extranodal</a:t>
            </a:r>
            <a:r>
              <a:rPr lang="en-US" dirty="0"/>
              <a:t> spread should receive post operative radiation to both groins and to pelvis  nodes .</a:t>
            </a:r>
          </a:p>
          <a:p>
            <a:pPr algn="l" rtl="0"/>
            <a:r>
              <a:rPr lang="en-US" dirty="0"/>
              <a:t>3-In treatment of tumor involving midline structure clitoris ,anus…..</a:t>
            </a:r>
          </a:p>
          <a:p>
            <a:pPr algn="l" rtl="0">
              <a:buNone/>
            </a:pPr>
            <a:r>
              <a:rPr lang="en-US" dirty="0"/>
              <a:t> </a:t>
            </a:r>
            <a:endParaRPr lang="ar-IQ" dirty="0"/>
          </a:p>
        </p:txBody>
      </p:sp>
      <p:pic>
        <p:nvPicPr>
          <p:cNvPr id="7" name="Content Placeholder 6" descr="radaition.jpg"/>
          <p:cNvPicPr>
            <a:picLocks noGrp="1" noChangeAspect="1"/>
          </p:cNvPicPr>
          <p:nvPr>
            <p:ph sz="quarter" idx="4"/>
          </p:nvPr>
        </p:nvPicPr>
        <p:blipFill>
          <a:blip r:embed="rId3" cstate="print"/>
          <a:stretch>
            <a:fillRect/>
          </a:stretch>
        </p:blipFill>
        <p:spPr>
          <a:xfrm>
            <a:off x="4643438" y="1714488"/>
            <a:ext cx="4214842" cy="5000659"/>
          </a:xfrm>
        </p:spPr>
      </p:pic>
    </p:spTree>
    <p:custDataLst>
      <p:tags r:id="rId1"/>
    </p:custDataLst>
    <p:extLst>
      <p:ext uri="{BB962C8B-B14F-4D97-AF65-F5344CB8AC3E}">
        <p14:creationId xmlns:p14="http://schemas.microsoft.com/office/powerpoint/2010/main" val="2252515016"/>
      </p:ext>
    </p:extLst>
  </p:cSld>
  <p:clrMapOvr>
    <a:masterClrMapping/>
  </p:clrMapOvr>
  <mc:AlternateContent xmlns:mc="http://schemas.openxmlformats.org/markup-compatibility/2006" xmlns:p14="http://schemas.microsoft.com/office/powerpoint/2010/main">
    <mc:Choice Requires="p14">
      <p:transition spd="slow" p14:dur="2000" advTm="27444"/>
    </mc:Choice>
    <mc:Fallback xmlns="">
      <p:transition spd="slow" advTm="274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Prognosis:</a:t>
            </a:r>
            <a:br>
              <a:rPr lang="en-US" dirty="0"/>
            </a:br>
            <a:endParaRPr lang="ar-IQ" dirty="0"/>
          </a:p>
        </p:txBody>
      </p:sp>
      <p:sp>
        <p:nvSpPr>
          <p:cNvPr id="3" name="Content Placeholder 2"/>
          <p:cNvSpPr>
            <a:spLocks noGrp="1"/>
          </p:cNvSpPr>
          <p:nvPr>
            <p:ph idx="1"/>
          </p:nvPr>
        </p:nvSpPr>
        <p:spPr/>
        <p:txBody>
          <a:bodyPr/>
          <a:lstStyle/>
          <a:p>
            <a:pPr algn="l" rtl="0"/>
            <a:r>
              <a:rPr lang="en-US" dirty="0"/>
              <a:t>Patients with positive nodes have a 5 years survival rate of about 50%</a:t>
            </a:r>
          </a:p>
          <a:p>
            <a:pPr algn="l" rtl="0"/>
            <a:r>
              <a:rPr lang="en-US" dirty="0"/>
              <a:t> patients with -</a:t>
            </a:r>
            <a:r>
              <a:rPr lang="en-US" dirty="0" err="1"/>
              <a:t>ve</a:t>
            </a:r>
            <a:r>
              <a:rPr lang="en-US" dirty="0"/>
              <a:t> node 90% 5 years survival rate</a:t>
            </a:r>
          </a:p>
          <a:p>
            <a:endParaRPr lang="ar-IQ" dirty="0"/>
          </a:p>
        </p:txBody>
      </p:sp>
    </p:spTree>
  </p:cSld>
  <p:clrMapOvr>
    <a:masterClrMapping/>
  </p:clrMapOvr>
  <mc:AlternateContent xmlns:mc="http://schemas.openxmlformats.org/markup-compatibility/2006" xmlns:p14="http://schemas.microsoft.com/office/powerpoint/2010/main">
    <mc:Choice Requires="p14">
      <p:transition spd="slow" p14:dur="2000" advTm="5475"/>
    </mc:Choice>
    <mc:Fallback xmlns="">
      <p:transition spd="slow" advTm="5475"/>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6000" b="1" i="1" dirty="0"/>
              <a:t>THANK YOU</a:t>
            </a:r>
          </a:p>
        </p:txBody>
      </p:sp>
    </p:spTree>
  </p:cSld>
  <p:clrMapOvr>
    <a:masterClrMapping/>
  </p:clrMapOvr>
  <mc:AlternateContent xmlns:mc="http://schemas.openxmlformats.org/markup-compatibility/2006" xmlns:p14="http://schemas.microsoft.com/office/powerpoint/2010/main">
    <mc:Choice Requires="p14">
      <p:transition spd="slow" p14:dur="2000" advTm="2667"/>
    </mc:Choice>
    <mc:Fallback xmlns="">
      <p:transition spd="slow" advTm="266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Aetiology</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pPr algn="justLow" rtl="0"/>
            <a:r>
              <a:rPr lang="en-US" dirty="0" smtClean="0"/>
              <a:t>The etiology </a:t>
            </a:r>
            <a:r>
              <a:rPr lang="en-US" dirty="0"/>
              <a:t>remains unknown. Oncogenic HPVs are, however, strongly associated with some vulva cancers and non-neoplastic epithelial disorders (lichen </a:t>
            </a:r>
            <a:r>
              <a:rPr lang="en-US" dirty="0" smtClean="0"/>
              <a:t>sclerosis) </a:t>
            </a:r>
            <a:r>
              <a:rPr lang="en-US" dirty="0"/>
              <a:t>with others. Currently available data suggest two hypotheses. First, the classic de novo neoplasm  in the elderly frequently seen in association with conditions such as lichen </a:t>
            </a:r>
            <a:r>
              <a:rPr lang="en-US" dirty="0" smtClean="0"/>
              <a:t>sclerosis </a:t>
            </a:r>
            <a:r>
              <a:rPr lang="en-US" dirty="0"/>
              <a:t>(but no evidence of a direct </a:t>
            </a:r>
            <a:r>
              <a:rPr lang="en-US" dirty="0" smtClean="0"/>
              <a:t>causes </a:t>
            </a:r>
            <a:r>
              <a:rPr lang="en-US" dirty="0"/>
              <a:t>yet</a:t>
            </a:r>
            <a:r>
              <a:rPr lang="en-US" dirty="0" smtClean="0"/>
              <a:t>)</a:t>
            </a:r>
            <a:endParaRPr lang="en-US" dirty="0"/>
          </a:p>
        </p:txBody>
      </p:sp>
    </p:spTree>
    <p:extLst>
      <p:ext uri="{BB962C8B-B14F-4D97-AF65-F5344CB8AC3E}">
        <p14:creationId xmlns:p14="http://schemas.microsoft.com/office/powerpoint/2010/main" val="377176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rtl="0"/>
            <a:r>
              <a:rPr lang="en-US" dirty="0"/>
              <a:t>. The second type is more often associated with VIN, particularly multifocal disease and disease elsewhere in the lower genital tract. This ‘infectious like’ type is presumed to be HPV linked</a:t>
            </a:r>
          </a:p>
          <a:p>
            <a:endParaRPr lang="en-US" dirty="0"/>
          </a:p>
        </p:txBody>
      </p:sp>
    </p:spTree>
    <p:extLst>
      <p:ext uri="{BB962C8B-B14F-4D97-AF65-F5344CB8AC3E}">
        <p14:creationId xmlns:p14="http://schemas.microsoft.com/office/powerpoint/2010/main" val="2512254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Clinical Features </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algn="justLow" rtl="0"/>
            <a:r>
              <a:rPr lang="en-US" dirty="0" smtClean="0"/>
              <a:t>Itching </a:t>
            </a:r>
            <a:r>
              <a:rPr lang="en-US" dirty="0"/>
              <a:t>is the most common symptom, although some patients present with palpable or visible abnormalities of the vulva. Approximately half of the patients are asymptomatic</a:t>
            </a:r>
            <a:r>
              <a:rPr lang="en-US" dirty="0" smtClean="0"/>
              <a:t>.. </a:t>
            </a:r>
            <a:r>
              <a:rPr lang="en-US" dirty="0"/>
              <a:t>Most lesions are elevated, but the color may be white, red, pink, gray, or brown. Approximately 20% of the lesions have a “warty” appearance, and the lesions are </a:t>
            </a:r>
            <a:r>
              <a:rPr lang="en-US" dirty="0" err="1"/>
              <a:t>multicentric</a:t>
            </a:r>
            <a:r>
              <a:rPr lang="en-US" dirty="0"/>
              <a:t> in about two-thirds of cases.</a:t>
            </a:r>
          </a:p>
          <a:p>
            <a:pPr algn="l"/>
            <a:endParaRPr lang="en-US" dirty="0"/>
          </a:p>
        </p:txBody>
      </p:sp>
    </p:spTree>
    <p:extLst>
      <p:ext uri="{BB962C8B-B14F-4D97-AF65-F5344CB8AC3E}">
        <p14:creationId xmlns:p14="http://schemas.microsoft.com/office/powerpoint/2010/main" val="2414369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SPREED</a:t>
            </a:r>
            <a:r>
              <a:rPr lang="en-US" dirty="0"/>
              <a:t/>
            </a:r>
            <a:br>
              <a:rPr lang="en-US" dirty="0"/>
            </a:br>
            <a:endParaRPr lang="ar-IQ" dirty="0"/>
          </a:p>
        </p:txBody>
      </p:sp>
      <p:sp>
        <p:nvSpPr>
          <p:cNvPr id="3" name="Content Placeholder 2"/>
          <p:cNvSpPr>
            <a:spLocks noGrp="1"/>
          </p:cNvSpPr>
          <p:nvPr>
            <p:ph idx="1"/>
          </p:nvPr>
        </p:nvSpPr>
        <p:spPr/>
        <p:txBody>
          <a:bodyPr>
            <a:normAutofit/>
          </a:bodyPr>
          <a:lstStyle/>
          <a:p>
            <a:pPr algn="l" rtl="0">
              <a:buFont typeface="Wingdings" panose="05000000000000000000" pitchFamily="2" charset="2"/>
              <a:buChar char="Ø"/>
            </a:pPr>
            <a:r>
              <a:rPr lang="en-US" b="1" dirty="0"/>
              <a:t>Local invasion</a:t>
            </a:r>
            <a:r>
              <a:rPr lang="en-US" dirty="0"/>
              <a:t>: into the underlying and surrounding tissues ; into the vagina, and the anus and deep may reach to the bone</a:t>
            </a:r>
          </a:p>
          <a:p>
            <a:pPr algn="l" rtl="0">
              <a:buFont typeface="Wingdings" panose="05000000000000000000" pitchFamily="2" charset="2"/>
              <a:buChar char="Ø"/>
            </a:pPr>
            <a:r>
              <a:rPr lang="en-US" dirty="0" err="1">
                <a:solidFill>
                  <a:srgbClr val="FFFF00"/>
                </a:solidFill>
              </a:rPr>
              <a:t>vulval</a:t>
            </a:r>
            <a:r>
              <a:rPr lang="en-US" dirty="0">
                <a:solidFill>
                  <a:srgbClr val="FFFF00"/>
                </a:solidFill>
              </a:rPr>
              <a:t> cancer spreads </a:t>
            </a:r>
            <a:r>
              <a:rPr lang="en-US" b="1" dirty="0">
                <a:solidFill>
                  <a:srgbClr val="FFFF00"/>
                </a:solidFill>
              </a:rPr>
              <a:t>predominantly</a:t>
            </a:r>
            <a:r>
              <a:rPr lang="en-US" dirty="0">
                <a:solidFill>
                  <a:srgbClr val="FFFF00"/>
                </a:solidFill>
              </a:rPr>
              <a:t> via lymphatic system(</a:t>
            </a:r>
            <a:r>
              <a:rPr lang="en-US" b="1" dirty="0">
                <a:solidFill>
                  <a:srgbClr val="FFFF00"/>
                </a:solidFill>
              </a:rPr>
              <a:t>lymphatic</a:t>
            </a:r>
            <a:r>
              <a:rPr lang="en-US" dirty="0">
                <a:solidFill>
                  <a:srgbClr val="FFFF00"/>
                </a:solidFill>
              </a:rPr>
              <a:t> </a:t>
            </a:r>
            <a:r>
              <a:rPr lang="en-US" b="1" dirty="0">
                <a:solidFill>
                  <a:srgbClr val="FFFF00"/>
                </a:solidFill>
              </a:rPr>
              <a:t>embolization</a:t>
            </a:r>
            <a:r>
              <a:rPr lang="en-US" dirty="0">
                <a:solidFill>
                  <a:srgbClr val="FFFF00"/>
                </a:solidFill>
              </a:rPr>
              <a:t> to regional lymph nodes)</a:t>
            </a:r>
          </a:p>
          <a:p>
            <a:pPr algn="l" rtl="0"/>
            <a:r>
              <a:rPr lang="en-US" dirty="0"/>
              <a:t>The lymph drains from the vulva to the inguinal and femoral gland in the groin and then to the external iliac glands.</a:t>
            </a:r>
          </a:p>
          <a:p>
            <a:pPr algn="l" rtl="0"/>
            <a:endParaRPr lang="ar-IQ" dirty="0"/>
          </a:p>
        </p:txBody>
      </p:sp>
    </p:spTree>
  </p:cSld>
  <p:clrMapOvr>
    <a:masterClrMapping/>
  </p:clrMapOvr>
  <mc:AlternateContent xmlns:mc="http://schemas.openxmlformats.org/markup-compatibility/2006" xmlns:p14="http://schemas.microsoft.com/office/powerpoint/2010/main">
    <mc:Choice Requires="p14">
      <p:transition spd="slow" p14:dur="2000" advTm="65202"/>
    </mc:Choice>
    <mc:Fallback xmlns="">
      <p:transition spd="slow" advTm="6520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85000" lnSpcReduction="20000"/>
          </a:bodyPr>
          <a:lstStyle/>
          <a:p>
            <a:pPr algn="l" rtl="0">
              <a:buNone/>
            </a:pPr>
            <a:r>
              <a:rPr lang="en-US" dirty="0"/>
              <a:t> Drainage to </a:t>
            </a:r>
            <a:r>
              <a:rPr lang="en-US" dirty="0">
                <a:solidFill>
                  <a:srgbClr val="FFFF00"/>
                </a:solidFill>
              </a:rPr>
              <a:t>both groins </a:t>
            </a:r>
            <a:r>
              <a:rPr lang="en-US" dirty="0"/>
              <a:t>occurs from:</a:t>
            </a:r>
          </a:p>
          <a:p>
            <a:pPr algn="l" rtl="0">
              <a:buNone/>
            </a:pPr>
            <a:r>
              <a:rPr lang="en-US" dirty="0"/>
              <a:t> 1-midline structure .</a:t>
            </a:r>
          </a:p>
          <a:p>
            <a:pPr algn="l" rtl="0">
              <a:buNone/>
            </a:pPr>
            <a:r>
              <a:rPr lang="en-US" dirty="0"/>
              <a:t> 2-unilateral structures-( the perineum and the clitoris)</a:t>
            </a:r>
          </a:p>
          <a:p>
            <a:pPr algn="l" rtl="0">
              <a:buNone/>
            </a:pPr>
            <a:r>
              <a:rPr lang="en-US" dirty="0"/>
              <a:t> 3-some </a:t>
            </a:r>
            <a:r>
              <a:rPr lang="en-US" dirty="0">
                <a:solidFill>
                  <a:srgbClr val="FFFF00"/>
                </a:solidFill>
              </a:rPr>
              <a:t>contra lateral </a:t>
            </a:r>
            <a:r>
              <a:rPr lang="en-US" dirty="0"/>
              <a:t>spread may take place from other parts of the vulva  spread to the </a:t>
            </a:r>
            <a:r>
              <a:rPr lang="en-US" dirty="0" err="1"/>
              <a:t>controlateral</a:t>
            </a:r>
            <a:r>
              <a:rPr lang="en-US" dirty="0"/>
              <a:t> groin occurs in about 25% of those cases with ipsilateral positive groin nodes</a:t>
            </a:r>
          </a:p>
          <a:p>
            <a:pPr algn="l" rtl="0">
              <a:buNone/>
            </a:pPr>
            <a:r>
              <a:rPr lang="en-US" dirty="0"/>
              <a:t>Lesion less (than 1mm carry low risk of lymphatic invasion)</a:t>
            </a:r>
          </a:p>
          <a:p>
            <a:pPr algn="l" rtl="0">
              <a:buFont typeface="Wingdings" panose="05000000000000000000" pitchFamily="2" charset="2"/>
              <a:buChar char="Ø"/>
            </a:pPr>
            <a:r>
              <a:rPr lang="en-US" b="1" dirty="0" err="1"/>
              <a:t>Hematogenous</a:t>
            </a:r>
            <a:r>
              <a:rPr lang="en-US" dirty="0"/>
              <a:t> spread to distant sites like lung,  liver, bone ,rarely occur in absence of lymphatic spread .</a:t>
            </a:r>
          </a:p>
          <a:p>
            <a:endParaRPr lang="ar-IQ" dirty="0"/>
          </a:p>
        </p:txBody>
      </p:sp>
    </p:spTree>
  </p:cSld>
  <p:clrMapOvr>
    <a:masterClrMapping/>
  </p:clrMapOvr>
  <mc:AlternateContent xmlns:mc="http://schemas.openxmlformats.org/markup-compatibility/2006" xmlns:p14="http://schemas.microsoft.com/office/powerpoint/2010/main">
    <mc:Choice Requires="p14">
      <p:transition spd="slow" p14:dur="2000" advTm="96006"/>
    </mc:Choice>
    <mc:Fallback xmlns="">
      <p:transition spd="slow" advTm="9600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FIGO STAGING OF VULVAL CANCER (1995)</a:t>
            </a:r>
            <a:endParaRPr lang="ar-IQ" dirty="0"/>
          </a:p>
        </p:txBody>
      </p:sp>
      <p:sp>
        <p:nvSpPr>
          <p:cNvPr id="4" name="Text Placeholder 3"/>
          <p:cNvSpPr>
            <a:spLocks noGrp="1"/>
          </p:cNvSpPr>
          <p:nvPr>
            <p:ph type="body" idx="2"/>
          </p:nvPr>
        </p:nvSpPr>
        <p:spPr/>
        <p:txBody>
          <a:bodyPr/>
          <a:lstStyle/>
          <a:p>
            <a:endParaRPr lang="en-US"/>
          </a:p>
        </p:txBody>
      </p:sp>
      <p:sp>
        <p:nvSpPr>
          <p:cNvPr id="3" name="Content Placeholder 2"/>
          <p:cNvSpPr>
            <a:spLocks noGrp="1"/>
          </p:cNvSpPr>
          <p:nvPr>
            <p:ph sz="half" idx="1"/>
          </p:nvPr>
        </p:nvSpPr>
        <p:spPr>
          <a:xfrm>
            <a:off x="3429000" y="1435100"/>
            <a:ext cx="5486400" cy="5708676"/>
          </a:xfrm>
        </p:spPr>
        <p:txBody>
          <a:bodyPr>
            <a:noAutofit/>
          </a:bodyPr>
          <a:lstStyle/>
          <a:p>
            <a:pPr algn="l" rtl="0">
              <a:buNone/>
            </a:pPr>
            <a:r>
              <a:rPr lang="en-US" sz="1800" dirty="0"/>
              <a:t>1a   Confined to vulva and or perineum, 2cm or less maximum diameter, groin nodes not palpable</a:t>
            </a:r>
          </a:p>
          <a:p>
            <a:pPr algn="l" rtl="0">
              <a:buNone/>
            </a:pPr>
            <a:r>
              <a:rPr lang="en-US" sz="1800" dirty="0"/>
              <a:t>          stromal invasion no greater than 1mm.</a:t>
            </a:r>
          </a:p>
          <a:p>
            <a:pPr algn="l" rtl="0">
              <a:buNone/>
            </a:pPr>
            <a:r>
              <a:rPr lang="en-US" sz="1800" dirty="0"/>
              <a:t>1b    As for 1a but </a:t>
            </a:r>
            <a:r>
              <a:rPr lang="en-US" sz="1800" dirty="0" err="1"/>
              <a:t>stromal</a:t>
            </a:r>
            <a:r>
              <a:rPr lang="en-US" sz="1800" dirty="0"/>
              <a:t>  invasion more than 1 mm</a:t>
            </a:r>
          </a:p>
          <a:p>
            <a:pPr algn="l" rtl="0">
              <a:buNone/>
            </a:pPr>
            <a:r>
              <a:rPr lang="en-US" sz="1800" dirty="0"/>
              <a:t>2    Confined to vulva and or perineum, more than 2 cm maximum  diameter ,groin nodes not palpable</a:t>
            </a:r>
            <a:r>
              <a:rPr lang="ar-IQ" sz="1800" dirty="0"/>
              <a:t>  </a:t>
            </a:r>
            <a:r>
              <a:rPr lang="en-US" sz="1800" dirty="0"/>
              <a:t>    </a:t>
            </a:r>
          </a:p>
          <a:p>
            <a:pPr algn="l" rtl="0">
              <a:buNone/>
            </a:pPr>
            <a:r>
              <a:rPr lang="en-US" sz="1800" dirty="0"/>
              <a:t> 3    Extends beyond the vulva, vagina ,lower urethra or anus or unilateral groin node lymph node metastasis</a:t>
            </a:r>
          </a:p>
          <a:p>
            <a:pPr algn="l" rtl="0">
              <a:buNone/>
            </a:pPr>
            <a:r>
              <a:rPr lang="en-US" sz="1800" dirty="0"/>
              <a:t>4a  Involves the mucosa of rectum or bladder upper urethra, or bilateral regional lymph node metastasis</a:t>
            </a:r>
            <a:r>
              <a:rPr lang="ar-IQ" sz="1800" dirty="0"/>
              <a:t> </a:t>
            </a:r>
            <a:r>
              <a:rPr lang="en-US" sz="1800" dirty="0"/>
              <a:t> and /or pelvic bone</a:t>
            </a:r>
            <a:r>
              <a:rPr lang="ar-IQ" sz="1800" dirty="0"/>
              <a:t>        </a:t>
            </a:r>
            <a:endParaRPr lang="en-US" sz="1800" dirty="0"/>
          </a:p>
          <a:p>
            <a:pPr algn="l" rtl="0">
              <a:buNone/>
            </a:pPr>
            <a:r>
              <a:rPr lang="en-US" sz="1800" dirty="0"/>
              <a:t> 4b  Any distant metastasis including pelvic lymph node</a:t>
            </a:r>
          </a:p>
          <a:p>
            <a:pPr algn="l" rtl="0">
              <a:buNone/>
            </a:pPr>
            <a:r>
              <a:rPr lang="en-US" sz="1800" dirty="0"/>
              <a:t> </a:t>
            </a:r>
          </a:p>
          <a:p>
            <a:pPr>
              <a:buNone/>
            </a:pPr>
            <a:endParaRPr lang="ar-IQ" sz="1800" dirty="0"/>
          </a:p>
        </p:txBody>
      </p:sp>
      <p:pic>
        <p:nvPicPr>
          <p:cNvPr id="5" name="Picture 4" descr="vulval cancer.jpg"/>
          <p:cNvPicPr>
            <a:picLocks noChangeAspect="1"/>
          </p:cNvPicPr>
          <p:nvPr/>
        </p:nvPicPr>
        <p:blipFill>
          <a:blip r:embed="rId3" cstate="print"/>
          <a:stretch>
            <a:fillRect/>
          </a:stretch>
        </p:blipFill>
        <p:spPr>
          <a:xfrm>
            <a:off x="642911" y="1500174"/>
            <a:ext cx="2500329" cy="471490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21367"/>
    </mc:Choice>
    <mc:Fallback xmlns="">
      <p:transition spd="slow" advTm="1213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9.9"/>
</p:tagLst>
</file>

<file path=ppt/tags/tag2.xml><?xml version="1.0" encoding="utf-8"?>
<p:tagLst xmlns:a="http://schemas.openxmlformats.org/drawingml/2006/main" xmlns:r="http://schemas.openxmlformats.org/officeDocument/2006/relationships" xmlns:p="http://schemas.openxmlformats.org/presentationml/2006/main">
  <p:tag name="TIMING" val="|1.2"/>
</p:tagLst>
</file>

<file path=ppt/tags/tag3.xml><?xml version="1.0" encoding="utf-8"?>
<p:tagLst xmlns:a="http://schemas.openxmlformats.org/drawingml/2006/main" xmlns:r="http://schemas.openxmlformats.org/officeDocument/2006/relationships" xmlns:p="http://schemas.openxmlformats.org/presentationml/2006/main">
  <p:tag name="TIMING" val="|61.6|1.2|0.8"/>
</p:tagLst>
</file>

<file path=ppt/tags/tag4.xml><?xml version="1.0" encoding="utf-8"?>
<p:tagLst xmlns:a="http://schemas.openxmlformats.org/drawingml/2006/main" xmlns:r="http://schemas.openxmlformats.org/officeDocument/2006/relationships" xmlns:p="http://schemas.openxmlformats.org/presentationml/2006/main">
  <p:tag name="TIMING" val="|1.3"/>
</p:tagLst>
</file>

<file path=ppt/tags/tag5.xml><?xml version="1.0" encoding="utf-8"?>
<p:tagLst xmlns:a="http://schemas.openxmlformats.org/drawingml/2006/main" xmlns:r="http://schemas.openxmlformats.org/officeDocument/2006/relationships" xmlns:p="http://schemas.openxmlformats.org/presentationml/2006/main">
  <p:tag name="TIMING" val="|24.2"/>
</p:tagLst>
</file>

<file path=ppt/tags/tag6.xml><?xml version="1.0" encoding="utf-8"?>
<p:tagLst xmlns:a="http://schemas.openxmlformats.org/drawingml/2006/main" xmlns:r="http://schemas.openxmlformats.org/officeDocument/2006/relationships" xmlns:p="http://schemas.openxmlformats.org/presentationml/2006/main">
  <p:tag name="TIMING" val="|0.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578</TotalTime>
  <Words>1292</Words>
  <Application>Microsoft Office PowerPoint</Application>
  <PresentationFormat>On-screen Show (4:3)</PresentationFormat>
  <Paragraphs>95</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Metro</vt:lpstr>
      <vt:lpstr>IVASIVE DISEASE OF THE VULVA </vt:lpstr>
      <vt:lpstr>Epidemiology and etiology </vt:lpstr>
      <vt:lpstr>Epidemniology: </vt:lpstr>
      <vt:lpstr>Aetiology </vt:lpstr>
      <vt:lpstr>PowerPoint Presentation</vt:lpstr>
      <vt:lpstr>Clinical Features  </vt:lpstr>
      <vt:lpstr>SPREED </vt:lpstr>
      <vt:lpstr>PowerPoint Presentation</vt:lpstr>
      <vt:lpstr>FIGO STAGING OF VULVAL CANCER (1995)</vt:lpstr>
      <vt:lpstr>PowerPoint Presentation</vt:lpstr>
      <vt:lpstr>DAIGNOSIS AND ASSESSMENT </vt:lpstr>
      <vt:lpstr>PowerPoint Presentation</vt:lpstr>
      <vt:lpstr>PowerPoint Presentation</vt:lpstr>
      <vt:lpstr>TREATMENT </vt:lpstr>
      <vt:lpstr>PowerPoint Presentation</vt:lpstr>
      <vt:lpstr>En-bloc excision </vt:lpstr>
      <vt:lpstr>PowerPoint Presentation</vt:lpstr>
      <vt:lpstr>PowerPoint Presentation</vt:lpstr>
      <vt:lpstr>Three separate incisions</vt:lpstr>
      <vt:lpstr>PowerPoint Presentation</vt:lpstr>
      <vt:lpstr>4-Sentinel node </vt:lpstr>
      <vt:lpstr>PowerPoint Presentation</vt:lpstr>
      <vt:lpstr>PowerPoint Presentation</vt:lpstr>
      <vt:lpstr>Treatment of early vulval cancer: </vt:lpstr>
      <vt:lpstr>PowerPoint Presentation</vt:lpstr>
      <vt:lpstr>PowerPoint Presentation</vt:lpstr>
      <vt:lpstr>PowerPoint Presentation</vt:lpstr>
      <vt:lpstr>COMPLICATIONS OF SURGERY: </vt:lpstr>
      <vt:lpstr>PowerPoint Presentation</vt:lpstr>
      <vt:lpstr>Pateints with advance vulval cancer: </vt:lpstr>
      <vt:lpstr>Radiotherapy: </vt:lpstr>
      <vt:lpstr>Prognosis: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IVASIVE DISEASE OF THE VULVA</dc:title>
  <dc:creator>hp</dc:creator>
  <cp:lastModifiedBy>DR.Ahmed Saker</cp:lastModifiedBy>
  <cp:revision>66</cp:revision>
  <dcterms:created xsi:type="dcterms:W3CDTF">2013-02-27T07:18:14Z</dcterms:created>
  <dcterms:modified xsi:type="dcterms:W3CDTF">2022-11-23T08:25:31Z</dcterms:modified>
</cp:coreProperties>
</file>