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82" r:id="rId2"/>
    <p:sldId id="256" r:id="rId3"/>
    <p:sldId id="257" r:id="rId4"/>
    <p:sldId id="258" r:id="rId5"/>
    <p:sldId id="259" r:id="rId6"/>
    <p:sldId id="273" r:id="rId7"/>
    <p:sldId id="260" r:id="rId8"/>
    <p:sldId id="261" r:id="rId9"/>
    <p:sldId id="275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80" r:id="rId18"/>
    <p:sldId id="281" r:id="rId19"/>
    <p:sldId id="269" r:id="rId20"/>
    <p:sldId id="272" r:id="rId21"/>
    <p:sldId id="270" r:id="rId22"/>
    <p:sldId id="277" r:id="rId23"/>
    <p:sldId id="271" r:id="rId24"/>
    <p:sldId id="278" r:id="rId2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00CC"/>
    <a:srgbClr val="BAF5F8"/>
    <a:srgbClr val="990033"/>
    <a:srgbClr val="FFFFCC"/>
    <a:srgbClr val="CCFFFF"/>
    <a:srgbClr val="99FFCC"/>
    <a:srgbClr val="00153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4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FEE402-C9BA-4A19-A4A4-5C979A64F21F}" type="datetimeFigureOut">
              <a:rPr lang="ar-IQ" smtClean="0"/>
              <a:pPr/>
              <a:t>21/03/1444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97F74D-A576-4210-B90B-128E306BB1B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715436" cy="128588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Elephant" pitchFamily="18" charset="0"/>
              </a:rPr>
              <a:t>Carbohydrate Metabolism</a:t>
            </a:r>
            <a:endParaRPr lang="ar-IQ" dirty="0">
              <a:solidFill>
                <a:schemeClr val="tx1"/>
              </a:solidFill>
              <a:latin typeface="Elephant" pitchFamily="18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500174"/>
            <a:ext cx="7772400" cy="3500462"/>
          </a:xfrm>
        </p:spPr>
        <p:txBody>
          <a:bodyPr/>
          <a:lstStyle/>
          <a:p>
            <a:pPr algn="ctr"/>
            <a:endParaRPr lang="en-US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</a:rPr>
              <a:t>(Lec-8)</a:t>
            </a:r>
          </a:p>
          <a:p>
            <a:pPr algn="ctr"/>
            <a:endParaRPr lang="en-US" sz="32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endParaRPr lang="en-US" sz="32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Elephant" pitchFamily="18" charset="0"/>
              </a:rPr>
              <a:t>Dr. </a:t>
            </a:r>
            <a:r>
              <a:rPr lang="en-US" sz="3200" dirty="0" err="1" smtClean="0">
                <a:solidFill>
                  <a:schemeClr val="tx1"/>
                </a:solidFill>
                <a:latin typeface="Elephant" pitchFamily="18" charset="0"/>
              </a:rPr>
              <a:t>Walaa</a:t>
            </a:r>
            <a:r>
              <a:rPr lang="en-US" sz="3200" dirty="0" smtClean="0">
                <a:solidFill>
                  <a:schemeClr val="tx1"/>
                </a:solidFill>
                <a:latin typeface="Elephant" pitchFamily="18" charset="0"/>
              </a:rPr>
              <a:t>  AL-</a:t>
            </a:r>
            <a:r>
              <a:rPr lang="en-US" sz="3200" dirty="0" err="1" smtClean="0">
                <a:solidFill>
                  <a:schemeClr val="tx1"/>
                </a:solidFill>
                <a:latin typeface="Elephant" pitchFamily="18" charset="0"/>
              </a:rPr>
              <a:t>Jedda</a:t>
            </a:r>
            <a:endParaRPr lang="en-US" sz="3200" dirty="0" smtClean="0">
              <a:solidFill>
                <a:schemeClr val="tx1"/>
              </a:solidFill>
              <a:latin typeface="Elephant" pitchFamily="18" charset="0"/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Elephant" pitchFamily="18" charset="0"/>
              </a:rPr>
              <a:t>2022-2023</a:t>
            </a:r>
            <a:endParaRPr lang="ar-IQ" dirty="0">
              <a:solidFill>
                <a:schemeClr val="tx1"/>
              </a:solidFill>
              <a:latin typeface="Elephant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51847" y="-27384"/>
            <a:ext cx="8892285" cy="6858001"/>
            <a:chOff x="616" y="795"/>
            <a:chExt cx="11282" cy="14505"/>
          </a:xfrm>
        </p:grpSpPr>
        <p:pic>
          <p:nvPicPr>
            <p:cNvPr id="1027" name="Picture 3" descr="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6" y="795"/>
              <a:ext cx="11282" cy="14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1602" y="1368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2.</a:t>
              </a:r>
              <a:endParaRPr kumimoji="0" lang="ar-IQ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sz="3200" b="1" dirty="0" smtClean="0">
                <a:latin typeface="Arial Black" pitchFamily="34" charset="0"/>
              </a:rPr>
              <a:t>1- Conversion of pyruvate to                        phosphoenol pyruvate (PEP) in the       liver:</a:t>
            </a:r>
            <a:endParaRPr lang="en-US" sz="3200" dirty="0" smtClean="0">
              <a:latin typeface="Arial Black" pitchFamily="34" charset="0"/>
            </a:endParaRPr>
          </a:p>
          <a:p>
            <a:pPr lvl="0" algn="l" rtl="0">
              <a:buNone/>
            </a:pPr>
            <a:endParaRPr lang="en-US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lvl="0" algn="l" rtl="0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*Pyruvate which is produced from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lactate, alanine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and other amino acids, is first converted 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oxaloacetate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(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OAA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)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by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pyruvate</a:t>
            </a:r>
            <a:r>
              <a:rPr lang="en-US" sz="2800" b="1" dirty="0" smtClean="0">
                <a:latin typeface="Arial Black" pitchFamily="34" charset="0"/>
              </a:rPr>
              <a:t>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carboxylase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, a mitochondrial enzyme that requires biotin and ATP.</a:t>
            </a:r>
            <a:endParaRPr lang="en-US" dirty="0" smtClean="0">
              <a:latin typeface="Arial Black" pitchFamily="34" charset="0"/>
            </a:endParaRPr>
          </a:p>
          <a:p>
            <a:pPr algn="l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*OAA can not directly cross the inner                  mitochondrial membrane. Therefore, it           converted to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malate or to aspartate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, which    can cross the mitochondrial membrane and    converted to OAA in the cytosol.</a:t>
            </a:r>
            <a:r>
              <a:rPr lang="en-US" b="1" dirty="0" smtClean="0"/>
              <a:t> </a:t>
            </a:r>
            <a:endParaRPr lang="ar-IQ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n-US" sz="4000" u="sng" dirty="0" smtClean="0">
                <a:solidFill>
                  <a:schemeClr val="bg1"/>
                </a:solidFill>
                <a:effectLst/>
                <a:latin typeface="Arial Black" pitchFamily="34" charset="0"/>
              </a:rPr>
              <a:t>Reactions of gluconeogenesis </a:t>
            </a:r>
            <a:endParaRPr lang="en-US" sz="4000" dirty="0">
              <a:solidFill>
                <a:schemeClr val="bg1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88641"/>
            <a:ext cx="8929718" cy="6677298"/>
            <a:chOff x="1437" y="7185"/>
            <a:chExt cx="8640" cy="8655"/>
          </a:xfrm>
        </p:grpSpPr>
        <p:pic>
          <p:nvPicPr>
            <p:cNvPr id="1027" name="Picture 3" descr="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37" y="7185"/>
              <a:ext cx="8640" cy="8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007" y="150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3.</a:t>
              </a:r>
              <a:endParaRPr kumimoji="0" lang="ar-IQ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450506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0"/>
            <a:r>
              <a:rPr lang="en-US" sz="4400" dirty="0" smtClean="0">
                <a:solidFill>
                  <a:srgbClr val="0000CC"/>
                </a:solidFill>
                <a:latin typeface="Arial Black" pitchFamily="34" charset="0"/>
              </a:rPr>
              <a:t>OAA is decarboxylated by     </a:t>
            </a:r>
            <a: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  <a:t>phosphoenol pyruvate carboxykinase</a:t>
            </a:r>
            <a:r>
              <a:rPr lang="en-US" sz="4400" dirty="0" smtClean="0">
                <a:solidFill>
                  <a:srgbClr val="0000CC"/>
                </a:solidFill>
                <a:latin typeface="Arial Black" pitchFamily="34" charset="0"/>
              </a:rPr>
              <a:t>, to form PEP. This reaction requires GTP</a:t>
            </a:r>
            <a:r>
              <a:rPr lang="en-US" dirty="0" smtClean="0">
                <a:solidFill>
                  <a:srgbClr val="0000CC"/>
                </a:solidFill>
                <a:latin typeface="Arial Black" pitchFamily="34" charset="0"/>
              </a:rPr>
              <a:t>.</a:t>
            </a:r>
            <a:endParaRPr lang="en-US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2132856"/>
            <a:ext cx="9001156" cy="3874435"/>
          </a:xfrm>
        </p:spPr>
        <p:txBody>
          <a:bodyPr/>
          <a:lstStyle/>
          <a:p>
            <a:pPr lvl="0" algn="l" rtl="0"/>
            <a:endParaRPr lang="en-US" dirty="0" smtClean="0"/>
          </a:p>
          <a:p>
            <a:pPr lvl="0" algn="l" rtl="0"/>
            <a:r>
              <a:rPr lang="en-US" sz="3600" b="1" dirty="0" smtClean="0">
                <a:latin typeface="Arial Black" pitchFamily="34" charset="0"/>
              </a:rPr>
              <a:t>Fructose 1, 6 – bisphosphate is converted to fructose 6-p in a reaction that releases inorganic phosphate and is catalyzed by </a:t>
            </a:r>
            <a:r>
              <a:rPr lang="en-US" sz="4000" b="1" dirty="0" smtClean="0">
                <a:solidFill>
                  <a:schemeClr val="accent2"/>
                </a:solidFill>
                <a:latin typeface="Arial Black" pitchFamily="34" charset="0"/>
              </a:rPr>
              <a:t>fructose 1, 6 phosphatase</a:t>
            </a:r>
            <a:r>
              <a:rPr lang="en-US" sz="3600" b="1" dirty="0" smtClean="0">
                <a:latin typeface="Arial Black" pitchFamily="34" charset="0"/>
              </a:rPr>
              <a:t>.</a:t>
            </a:r>
            <a:endParaRPr lang="en-US" sz="3600" b="1" dirty="0">
              <a:latin typeface="Arial Black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00223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 Black" pitchFamily="34" charset="0"/>
              </a:rPr>
              <a:t>2- Conversion of fructose 1, 6 – bisphosphate to fructose -6-phosphate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79512" y="160338"/>
            <a:ext cx="8784976" cy="6705600"/>
            <a:chOff x="726" y="4620"/>
            <a:chExt cx="10431" cy="11040"/>
          </a:xfrm>
        </p:grpSpPr>
        <p:pic>
          <p:nvPicPr>
            <p:cNvPr id="2051" name="Picture 3" descr="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6" y="4620"/>
              <a:ext cx="10431" cy="11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662" y="1485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4.</a:t>
              </a:r>
              <a:endParaRPr kumimoji="0" lang="ar-IQ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090944"/>
          </a:xfrm>
          <a:blipFill>
            <a:blip r:embed="rId2" cstate="print"/>
            <a:tile tx="0" ty="0" sx="100000" sy="100000" flip="none" algn="tl"/>
          </a:blip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l"/>
            <a:endParaRPr lang="en-US" b="1" dirty="0" smtClean="0"/>
          </a:p>
          <a:p>
            <a:pPr algn="l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latin typeface="Arial Black" pitchFamily="34" charset="0"/>
              </a:rPr>
              <a:t>A-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G-6-p </a:t>
            </a:r>
            <a:r>
              <a:rPr lang="en-US" sz="3200" b="1" dirty="0" smtClean="0">
                <a:latin typeface="Arial Black" pitchFamily="34" charset="0"/>
              </a:rPr>
              <a:t>releases inorganic phosphate,       which produces free glucose               enters the blood.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</a:p>
          <a:p>
            <a:pPr algn="l">
              <a:buNone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  </a:t>
            </a:r>
            <a:r>
              <a:rPr lang="en-US" sz="3200" b="1" dirty="0" smtClean="0">
                <a:latin typeface="Arial Black" pitchFamily="34" charset="0"/>
              </a:rPr>
              <a:t>The enzyme is </a:t>
            </a:r>
            <a:r>
              <a:rPr lang="en-US" sz="3200" b="1" dirty="0" smtClean="0">
                <a:solidFill>
                  <a:schemeClr val="accent2"/>
                </a:solidFill>
                <a:latin typeface="Arial Black" pitchFamily="34" charset="0"/>
              </a:rPr>
              <a:t>glucose -6                         phosphatase.</a:t>
            </a:r>
          </a:p>
          <a:p>
            <a:pPr algn="l"/>
            <a:endParaRPr lang="en-US" sz="3200" b="1" dirty="0" smtClean="0">
              <a:latin typeface="Arial Black" pitchFamily="34" charset="0"/>
            </a:endParaRPr>
          </a:p>
          <a:p>
            <a:pPr algn="l">
              <a:buNone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sz="3200" b="1" dirty="0" smtClean="0">
                <a:latin typeface="Arial Black" pitchFamily="34" charset="0"/>
              </a:rPr>
              <a:t>B- </a:t>
            </a:r>
            <a:r>
              <a:rPr lang="en-US" sz="3200" b="1" dirty="0" smtClean="0">
                <a:solidFill>
                  <a:schemeClr val="accent2"/>
                </a:solidFill>
                <a:latin typeface="Arial Black" pitchFamily="34" charset="0"/>
              </a:rPr>
              <a:t>Glucose -6-phosphatase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3200" b="1" dirty="0" smtClean="0">
                <a:latin typeface="Arial Black" pitchFamily="34" charset="0"/>
              </a:rPr>
              <a:t>is involved            both in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gluconeogenesis and                    glycogenolysis.</a:t>
            </a:r>
          </a:p>
          <a:p>
            <a:pPr algn="l"/>
            <a:endParaRPr lang="ar-IQ" sz="3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/>
                </a:solidFill>
                <a:latin typeface="Arial Black" pitchFamily="34" charset="0"/>
              </a:rPr>
              <a:t>3- Conversion of G-6-P to glucose</a:t>
            </a:r>
            <a:r>
              <a:rPr lang="en-US" sz="4000" dirty="0" smtClean="0">
                <a:solidFill>
                  <a:srgbClr val="FF0000"/>
                </a:solidFill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The gluconeogenic pathwa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786874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E:\rod_ch19_f001 (1)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9001157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  <a:solidFill>
            <a:schemeClr val="accent6">
              <a:lumMod val="50000"/>
            </a:schemeClr>
          </a:solidFill>
        </p:spPr>
        <p:txBody>
          <a:bodyPr>
            <a:normAutofit fontScale="55000" lnSpcReduction="20000"/>
          </a:bodyPr>
          <a:lstStyle/>
          <a:p>
            <a:pPr algn="l"/>
            <a:endParaRPr lang="en-US" b="1" dirty="0" smtClean="0">
              <a:solidFill>
                <a:srgbClr val="FFFF00"/>
              </a:solidFill>
            </a:endParaRPr>
          </a:p>
          <a:p>
            <a:pPr algn="l"/>
            <a:r>
              <a:rPr lang="en-US" sz="33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4000" b="1" u="sng" dirty="0" smtClean="0">
                <a:solidFill>
                  <a:schemeClr val="bg1"/>
                </a:solidFill>
                <a:latin typeface="Arial Black" pitchFamily="34" charset="0"/>
              </a:rPr>
              <a:t>1- Hormones:</a:t>
            </a:r>
          </a:p>
          <a:p>
            <a:pPr algn="l">
              <a:buNone/>
            </a:pPr>
            <a:endParaRPr lang="en-US" sz="4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l">
              <a:buNone/>
            </a:pPr>
            <a:r>
              <a:rPr lang="en-US" sz="4200" b="1" dirty="0" smtClean="0">
                <a:solidFill>
                  <a:schemeClr val="bg1"/>
                </a:solidFill>
                <a:latin typeface="Arial Black" pitchFamily="34" charset="0"/>
              </a:rPr>
              <a:t>A 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- </a:t>
            </a:r>
            <a:r>
              <a:rPr lang="en-US" sz="4400" b="1" dirty="0" smtClean="0">
                <a:solidFill>
                  <a:srgbClr val="FFFF00"/>
                </a:solidFill>
                <a:latin typeface="Arial Black" pitchFamily="34" charset="0"/>
              </a:rPr>
              <a:t>glucagon:</a:t>
            </a:r>
            <a:r>
              <a:rPr lang="en-US" sz="4400" dirty="0" smtClean="0">
                <a:solidFill>
                  <a:schemeClr val="bg1"/>
                </a:solidFill>
                <a:latin typeface="Arial Black" pitchFamily="34" charset="0"/>
              </a:rPr>
              <a:t> under fasting condition, 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glucagon</a:t>
            </a:r>
            <a:r>
              <a:rPr lang="en-US" sz="4400" dirty="0" smtClean="0">
                <a:solidFill>
                  <a:schemeClr val="bg1"/>
                </a:solidFill>
                <a:latin typeface="Arial Black" pitchFamily="34" charset="0"/>
              </a:rPr>
              <a:t>  is              elevated and </a:t>
            </a:r>
            <a:r>
              <a:rPr lang="en-US" sz="4400" b="1" dirty="0" smtClean="0">
                <a:solidFill>
                  <a:srgbClr val="FFFF00"/>
                </a:solidFill>
                <a:latin typeface="Arial Black" pitchFamily="34" charset="0"/>
              </a:rPr>
              <a:t>stimulates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 gluconeogenesis.</a:t>
            </a:r>
          </a:p>
          <a:p>
            <a:pPr algn="l">
              <a:buNone/>
            </a:pPr>
            <a:endParaRPr lang="en-US" sz="4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l">
              <a:buNone/>
            </a:pP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B - </a:t>
            </a:r>
            <a:r>
              <a:rPr lang="en-US" sz="4400" b="1" dirty="0" err="1" smtClean="0">
                <a:solidFill>
                  <a:srgbClr val="FFFF00"/>
                </a:solidFill>
                <a:latin typeface="Arial Black" pitchFamily="34" charset="0"/>
              </a:rPr>
              <a:t>glucocorticoides</a:t>
            </a:r>
            <a:r>
              <a:rPr lang="en-US" sz="4400" b="1" dirty="0" smtClean="0">
                <a:solidFill>
                  <a:srgbClr val="FFFF00"/>
                </a:solidFill>
                <a:latin typeface="Arial Black" pitchFamily="34" charset="0"/>
              </a:rPr>
              <a:t>: 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they </a:t>
            </a:r>
            <a:r>
              <a:rPr lang="en-US" sz="4400" b="1" dirty="0" smtClean="0">
                <a:solidFill>
                  <a:srgbClr val="FFFF00"/>
                </a:solidFill>
                <a:latin typeface="Arial Black" pitchFamily="34" charset="0"/>
              </a:rPr>
              <a:t>stimulate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                                 gluconeogenesis</a:t>
            </a:r>
            <a:r>
              <a:rPr lang="en-US" sz="4400" dirty="0" smtClean="0">
                <a:solidFill>
                  <a:schemeClr val="bg1"/>
                </a:solidFill>
                <a:latin typeface="Arial Black" pitchFamily="34" charset="0"/>
              </a:rPr>
              <a:t> by increasing protein                     catabolism in the peripheral tissues and                   increasing hepatic uptake of amino acids.    </a:t>
            </a:r>
          </a:p>
          <a:p>
            <a:pPr algn="l">
              <a:buNone/>
            </a:pPr>
            <a:endParaRPr lang="en-US" sz="4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l">
              <a:lnSpc>
                <a:spcPct val="120000"/>
              </a:lnSpc>
              <a:buNone/>
            </a:pP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C - </a:t>
            </a:r>
            <a:r>
              <a:rPr lang="en-US" sz="4400" b="1" dirty="0" smtClean="0">
                <a:solidFill>
                  <a:srgbClr val="FFFF00"/>
                </a:solidFill>
                <a:latin typeface="Arial Black" pitchFamily="34" charset="0"/>
              </a:rPr>
              <a:t>insulin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:</a:t>
            </a:r>
            <a:r>
              <a:rPr lang="en-US" sz="4400" b="1" dirty="0" smtClean="0">
                <a:solidFill>
                  <a:srgbClr val="FFFF00"/>
                </a:solidFill>
                <a:latin typeface="Arial Black" pitchFamily="34" charset="0"/>
              </a:rPr>
              <a:t> reduces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 gluconeogenesis</a:t>
            </a:r>
            <a:r>
              <a:rPr lang="en-US" sz="4400" dirty="0" smtClean="0">
                <a:solidFill>
                  <a:schemeClr val="bg1"/>
                </a:solidFill>
                <a:latin typeface="Arial Black" pitchFamily="34" charset="0"/>
              </a:rPr>
              <a:t> as it                       </a:t>
            </a:r>
            <a:r>
              <a:rPr lang="en-US" sz="4400" dirty="0" smtClean="0">
                <a:solidFill>
                  <a:srgbClr val="FFFF00"/>
                </a:solidFill>
                <a:latin typeface="Arial Black" pitchFamily="34" charset="0"/>
              </a:rPr>
              <a:t>represses </a:t>
            </a:r>
            <a:r>
              <a:rPr lang="en-US" sz="4400" dirty="0" smtClean="0">
                <a:solidFill>
                  <a:schemeClr val="bg1"/>
                </a:solidFill>
                <a:latin typeface="Arial Black" pitchFamily="34" charset="0"/>
              </a:rPr>
              <a:t>the 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phosphoenol - pyruvate                      carboxykinase (</a:t>
            </a:r>
            <a:r>
              <a:rPr lang="en-US" sz="4400" b="1" dirty="0" smtClean="0">
                <a:solidFill>
                  <a:srgbClr val="FFFF00"/>
                </a:solidFill>
                <a:latin typeface="Arial Black" pitchFamily="34" charset="0"/>
              </a:rPr>
              <a:t>PEPCK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) </a:t>
            </a:r>
            <a:r>
              <a:rPr lang="en-US" sz="4400" dirty="0" smtClean="0">
                <a:solidFill>
                  <a:schemeClr val="bg1"/>
                </a:solidFill>
                <a:latin typeface="Arial Black" pitchFamily="34" charset="0"/>
              </a:rPr>
              <a:t>and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4400" b="1" dirty="0" smtClean="0">
                <a:solidFill>
                  <a:srgbClr val="FFFF00"/>
                </a:solidFill>
                <a:latin typeface="Arial Black" pitchFamily="34" charset="0"/>
              </a:rPr>
              <a:t>glucose -6-                    phosphatase</a:t>
            </a:r>
            <a:r>
              <a:rPr lang="en-US" sz="4400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enzymes.</a:t>
            </a:r>
            <a:endParaRPr lang="en-US" sz="4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l">
              <a:buNone/>
            </a:pPr>
            <a:r>
              <a:rPr lang="en-US" sz="3400" dirty="0" smtClean="0">
                <a:latin typeface="Arial Black" pitchFamily="34" charset="0"/>
              </a:rPr>
              <a:t> </a:t>
            </a:r>
          </a:p>
          <a:p>
            <a:pPr algn="l">
              <a:buNone/>
            </a:pPr>
            <a:r>
              <a:rPr lang="en-US" sz="2900" b="1" dirty="0" smtClean="0">
                <a:latin typeface="Arial Black" pitchFamily="34" charset="0"/>
              </a:rPr>
              <a:t> </a:t>
            </a:r>
          </a:p>
          <a:p>
            <a:pPr algn="l">
              <a:buNone/>
            </a:pPr>
            <a:r>
              <a:rPr lang="ar-IQ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endParaRPr lang="ar-IQ" dirty="0">
              <a:latin typeface="Arial Black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25782"/>
          </a:xfrm>
        </p:spPr>
        <p:txBody>
          <a:bodyPr>
            <a:noAutofit/>
          </a:bodyPr>
          <a:lstStyle/>
          <a:p>
            <a:r>
              <a:rPr lang="en-US" sz="4000" u="sng" dirty="0" smtClean="0">
                <a:solidFill>
                  <a:srgbClr val="0000CC"/>
                </a:solidFill>
                <a:effectLst/>
                <a:latin typeface="Arial Black" pitchFamily="34" charset="0"/>
              </a:rPr>
              <a:t>Regulation of Gluconeogenesis: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ar-IQ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85925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Gluconeogenesis</a:t>
            </a:r>
            <a:r>
              <a:rPr lang="en-US" sz="5400" b="1" dirty="0"/>
              <a:t/>
            </a:r>
            <a:br>
              <a:rPr lang="en-US" sz="5400" b="1" dirty="0"/>
            </a:br>
            <a:r>
              <a:rPr lang="en-US" dirty="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144000" cy="58772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00CC"/>
                </a:solidFill>
                <a:latin typeface="Arial Black" pitchFamily="34" charset="0"/>
              </a:rPr>
              <a:t>Gluconeogenesis </a:t>
            </a:r>
            <a:r>
              <a:rPr lang="en-US" sz="3200" dirty="0" smtClean="0">
                <a:solidFill>
                  <a:schemeClr val="tx1"/>
                </a:solidFill>
                <a:latin typeface="Arial Black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Arial Black" pitchFamily="34" charset="0"/>
              </a:rPr>
              <a:t>The formation of glucose or </a:t>
            </a:r>
            <a:r>
              <a:rPr lang="en-US" sz="3200" b="1" dirty="0" smtClean="0">
                <a:solidFill>
                  <a:schemeClr val="tx1"/>
                </a:solidFill>
                <a:latin typeface="Arial Black" pitchFamily="34" charset="0"/>
              </a:rPr>
              <a:t>glycogen </a:t>
            </a:r>
            <a:r>
              <a:rPr lang="en-US" sz="3200" b="1" dirty="0">
                <a:solidFill>
                  <a:schemeClr val="tx1"/>
                </a:solidFill>
                <a:latin typeface="Arial Black" pitchFamily="34" charset="0"/>
              </a:rPr>
              <a:t>from non carbohydrate source.</a:t>
            </a:r>
            <a:endParaRPr lang="en-US" sz="2800" dirty="0">
              <a:solidFill>
                <a:schemeClr val="tx1"/>
              </a:solidFill>
              <a:latin typeface="Arial Black" pitchFamily="34" charset="0"/>
            </a:endParaRPr>
          </a:p>
          <a:p>
            <a:pPr algn="l"/>
            <a:endParaRPr lang="en-US" dirty="0" smtClean="0">
              <a:solidFill>
                <a:srgbClr val="990033"/>
              </a:solidFill>
              <a:latin typeface="Arial Black" pitchFamily="34" charset="0"/>
            </a:endParaRPr>
          </a:p>
          <a:p>
            <a:pPr algn="l"/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Some </a:t>
            </a:r>
            <a:r>
              <a:rPr lang="en-US" sz="3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tissues, such as the brain, red blood cells, kidney medulla, lens and cornea of the eye, tests and exercising muscle, require a continuous supply of glucose as a metabolic fuel.</a:t>
            </a:r>
          </a:p>
          <a:p>
            <a:pPr algn="l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2-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Arial Black" pitchFamily="34" charset="0"/>
              </a:rPr>
              <a:t>Substrate availability </a:t>
            </a:r>
            <a:r>
              <a:rPr lang="en-US" b="1" dirty="0" smtClean="0">
                <a:latin typeface="Arial Black" pitchFamily="34" charset="0"/>
              </a:rPr>
              <a:t>: The availability of           </a:t>
            </a:r>
            <a:r>
              <a:rPr lang="en-US" b="1" dirty="0" err="1" smtClean="0">
                <a:latin typeface="Arial Black" pitchFamily="34" charset="0"/>
              </a:rPr>
              <a:t>gluconeogenic</a:t>
            </a:r>
            <a:r>
              <a:rPr lang="en-US" b="1" dirty="0" smtClean="0">
                <a:latin typeface="Arial Black" pitchFamily="34" charset="0"/>
              </a:rPr>
              <a:t> precursors, particularly           </a:t>
            </a:r>
            <a:r>
              <a:rPr lang="en-US" b="1" dirty="0" err="1" smtClean="0">
                <a:latin typeface="Arial Black" pitchFamily="34" charset="0"/>
              </a:rPr>
              <a:t>glucogenis</a:t>
            </a:r>
            <a:r>
              <a:rPr lang="en-US" b="1" dirty="0" smtClean="0">
                <a:latin typeface="Arial Black" pitchFamily="34" charset="0"/>
              </a:rPr>
              <a:t> amino acids, significantly               influences the rate of hepatic glucose            synthesis.</a:t>
            </a:r>
          </a:p>
          <a:p>
            <a:pPr algn="l">
              <a:buNone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l">
              <a:buNone/>
            </a:pPr>
            <a:r>
              <a:rPr lang="en-US" b="1" dirty="0" smtClean="0">
                <a:latin typeface="Arial Black" pitchFamily="34" charset="0"/>
              </a:rPr>
              <a:t>3- </a:t>
            </a:r>
            <a:r>
              <a:rPr lang="en-US" sz="2800" b="1" dirty="0" err="1" smtClean="0">
                <a:solidFill>
                  <a:schemeClr val="accent2"/>
                </a:solidFill>
                <a:latin typeface="Arial Black" pitchFamily="34" charset="0"/>
              </a:rPr>
              <a:t>Allosteric</a:t>
            </a:r>
            <a:r>
              <a:rPr lang="en-US" sz="2800" b="1" dirty="0" smtClean="0">
                <a:solidFill>
                  <a:schemeClr val="accent2"/>
                </a:solidFill>
                <a:latin typeface="Arial Black" pitchFamily="34" charset="0"/>
              </a:rPr>
              <a:t> activation </a:t>
            </a:r>
            <a:r>
              <a:rPr lang="en-US" b="1" dirty="0" smtClean="0">
                <a:latin typeface="Arial Black" pitchFamily="34" charset="0"/>
              </a:rPr>
              <a:t>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hepatic pyruvate            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carboxylase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en-US" b="1" dirty="0" smtClean="0">
                <a:latin typeface="Arial Black" pitchFamily="34" charset="0"/>
              </a:rPr>
              <a:t>by acetyl </a:t>
            </a:r>
            <a:r>
              <a:rPr lang="en-US" b="1" dirty="0" err="1" smtClean="0">
                <a:latin typeface="Arial Black" pitchFamily="34" charset="0"/>
              </a:rPr>
              <a:t>CoA</a:t>
            </a:r>
            <a:r>
              <a:rPr lang="en-US" b="1" dirty="0" smtClean="0">
                <a:latin typeface="Arial Black" pitchFamily="34" charset="0"/>
              </a:rPr>
              <a:t> occurs during       fasting.</a:t>
            </a:r>
          </a:p>
          <a:p>
            <a:pPr algn="l">
              <a:buNone/>
            </a:pPr>
            <a:r>
              <a:rPr lang="en-US" b="1" dirty="0" smtClean="0">
                <a:latin typeface="Arial Black" pitchFamily="34" charset="0"/>
              </a:rPr>
              <a:t>    When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acetyl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CoA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accumulates</a:t>
            </a:r>
            <a:r>
              <a:rPr lang="en-US" b="1" dirty="0" smtClean="0">
                <a:latin typeface="Arial Black" pitchFamily="34" charset="0"/>
              </a:rPr>
              <a:t>, this leads         to activation of pyruvate </a:t>
            </a:r>
            <a:r>
              <a:rPr lang="en-US" b="1" dirty="0" err="1" smtClean="0">
                <a:latin typeface="Arial Black" pitchFamily="34" charset="0"/>
              </a:rPr>
              <a:t>carboxylase</a:t>
            </a:r>
            <a:r>
              <a:rPr lang="en-US" b="1" dirty="0" smtClean="0">
                <a:latin typeface="Arial Black" pitchFamily="34" charset="0"/>
              </a:rPr>
              <a:t> and      inhibit pyruvate  dehydrogenase so          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pyruvate  is divert toward gluconeogenesis       away from TCA cycle.</a:t>
            </a:r>
          </a:p>
          <a:p>
            <a:pPr algn="l">
              <a:buNone/>
            </a:pPr>
            <a:endParaRPr lang="en-US" b="1" dirty="0" smtClean="0">
              <a:latin typeface="Arial Black" pitchFamily="34" charset="0"/>
            </a:endParaRPr>
          </a:p>
          <a:p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560" y="461664"/>
            <a:ext cx="8318158" cy="517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539580" tIns="152352" rIns="-661779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4- </a:t>
            </a:r>
            <a:r>
              <a:rPr kumimoji="0" lang="en-US" sz="3600" b="1" i="0" u="sng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Allosteric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 inhibition by AMP.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Fructose 1,6–bisphosphatase is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inhibited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by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AMP,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 but is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activated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 by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Simplified Arabic" pitchFamily="18" charset="-78"/>
              </a:rPr>
              <a:t>citrates.</a:t>
            </a: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 Black" pitchFamily="34" charset="0"/>
                <a:cs typeface="Arial" pitchFamily="34" charset="0"/>
              </a:rPr>
              <a:t>5- High carbohydrate diet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: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which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reduces gluconeogenesis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by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increasing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insulin/glucagon ratio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and thereby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reducing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the activities of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all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four key regulating enzymes.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luconeogenesis-its-regulation-17-6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40960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972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952592"/>
          </a:xfrm>
        </p:spPr>
        <p:txBody>
          <a:bodyPr>
            <a:normAutofit/>
          </a:bodyPr>
          <a:lstStyle/>
          <a:p>
            <a:pPr algn="l"/>
            <a:endParaRPr lang="en-US" sz="32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1- From pyruvate.</a:t>
            </a:r>
          </a:p>
          <a:p>
            <a:pPr lvl="0" algn="l">
              <a:buNone/>
            </a:pPr>
            <a:r>
              <a:rPr lang="ar-IQ" sz="2800" b="1" dirty="0" smtClean="0">
                <a:latin typeface="Arial Black" pitchFamily="34" charset="0"/>
              </a:rPr>
              <a:t>  </a:t>
            </a:r>
            <a:r>
              <a:rPr lang="en-US" sz="2800" b="1" dirty="0" smtClean="0">
                <a:latin typeface="Arial Black" pitchFamily="34" charset="0"/>
              </a:rPr>
              <a:t>   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6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) </a:t>
            </a:r>
            <a:r>
              <a:rPr lang="en-US" sz="2800" b="1" dirty="0" smtClean="0">
                <a:latin typeface="Arial Black" pitchFamily="34" charset="0"/>
              </a:rPr>
              <a:t>moles of high energy phosphate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(ATP)</a:t>
            </a:r>
            <a:r>
              <a:rPr lang="en-US" sz="2800" b="1" dirty="0" smtClean="0">
                <a:latin typeface="Arial Black" pitchFamily="34" charset="0"/>
              </a:rPr>
              <a:t>      are required for synthesis of 1 mole of          glucose. </a:t>
            </a:r>
          </a:p>
          <a:p>
            <a:pPr algn="l"/>
            <a:r>
              <a:rPr lang="en-US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2- From glycerol.</a:t>
            </a:r>
          </a:p>
          <a:p>
            <a:pPr lvl="0" algn="l">
              <a:buNone/>
            </a:pPr>
            <a:r>
              <a:rPr lang="en-US" sz="2800" b="1" dirty="0" smtClean="0">
                <a:latin typeface="Arial Black" pitchFamily="34" charset="0"/>
              </a:rPr>
              <a:t>   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2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) </a:t>
            </a:r>
            <a:r>
              <a:rPr lang="en-US" sz="2800" b="1" dirty="0" smtClean="0">
                <a:latin typeface="Arial Black" pitchFamily="34" charset="0"/>
              </a:rPr>
              <a:t>moles of high energy phosphate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(ATP)         </a:t>
            </a:r>
            <a:r>
              <a:rPr lang="en-US" sz="2800" b="1" dirty="0" smtClean="0">
                <a:latin typeface="Arial Black" pitchFamily="34" charset="0"/>
              </a:rPr>
              <a:t>are required for synthesis of 1mole of           glucose.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dirty="0" smtClean="0">
                <a:latin typeface="Arial Black" pitchFamily="34" charset="0"/>
              </a:rPr>
              <a:t>   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08112"/>
          </a:xfrm>
        </p:spPr>
        <p:txBody>
          <a:bodyPr>
            <a:normAutofit fontScale="90000"/>
          </a:bodyPr>
          <a:lstStyle/>
          <a:p>
            <a:r>
              <a:rPr lang="en-US" sz="4400" u="sng" dirty="0" smtClean="0">
                <a:solidFill>
                  <a:schemeClr val="accent3"/>
                </a:solidFill>
              </a:rPr>
              <a:t>    </a:t>
            </a:r>
            <a:br>
              <a:rPr lang="en-US" sz="4400" u="sng" dirty="0" smtClean="0">
                <a:solidFill>
                  <a:schemeClr val="accent3"/>
                </a:solidFill>
              </a:rPr>
            </a:br>
            <a:r>
              <a:rPr lang="en-US" sz="4400" u="sng" dirty="0" smtClean="0">
                <a:solidFill>
                  <a:schemeClr val="accent3"/>
                </a:solidFill>
              </a:rPr>
              <a:t/>
            </a:r>
            <a:br>
              <a:rPr lang="en-US" sz="4400" u="sng" dirty="0" smtClean="0">
                <a:solidFill>
                  <a:schemeClr val="accent3"/>
                </a:solidFill>
              </a:rPr>
            </a:br>
            <a:r>
              <a:rPr lang="en-US" sz="49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Energy requirements for gluconeogenesis</a:t>
            </a:r>
            <a:r>
              <a:rPr lang="en-US" sz="4900" dirty="0" smtClean="0">
                <a:solidFill>
                  <a:schemeClr val="accent3"/>
                </a:solidFill>
              </a:rPr>
              <a:t/>
            </a:r>
            <a:br>
              <a:rPr lang="en-US" sz="4900" dirty="0" smtClean="0">
                <a:solidFill>
                  <a:schemeClr val="accent3"/>
                </a:solidFill>
              </a:rPr>
            </a:br>
            <a:r>
              <a:rPr lang="en-US" dirty="0" smtClean="0"/>
              <a:t> 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lycolysis+vs+Gluconeogene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208" y="0"/>
            <a:ext cx="9139237" cy="6664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341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43182"/>
            <a:ext cx="9144000" cy="4214818"/>
          </a:xfrm>
        </p:spPr>
        <p:txBody>
          <a:bodyPr>
            <a:normAutofit/>
          </a:bodyPr>
          <a:lstStyle/>
          <a:p>
            <a:pPr algn="l"/>
            <a:endParaRPr lang="en-US" b="1" dirty="0" smtClean="0">
              <a:solidFill>
                <a:schemeClr val="accent5"/>
              </a:solidFill>
            </a:endParaRPr>
          </a:p>
          <a:p>
            <a:pPr algn="l">
              <a:buNone/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During a prolonged fast, hepatic     glycogen stores are depleted,       and glucose is formed from           precursors such as lactate,           pyruvate, glycerol and </a:t>
            </a:r>
          </a:p>
          <a:p>
            <a:pPr algn="l">
              <a:buNone/>
            </a:pP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Symbol"/>
              </a:rPr>
              <a:t>                   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- </a:t>
            </a:r>
            <a:r>
              <a:rPr lang="en-US" sz="36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ketoacids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.</a:t>
            </a:r>
          </a:p>
          <a:p>
            <a:pPr algn="l"/>
            <a:endParaRPr lang="ar-IQ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Liver glycogen, can meet these needs for only ten to eighteen hours in the absence of dietary intake of carbohydrates.</a:t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ar-IQ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571876"/>
            <a:ext cx="9144000" cy="3286124"/>
          </a:xfrm>
          <a:blipFill>
            <a:blip r:embed="rId2" cstate="print"/>
            <a:tile tx="0" ty="0" sx="100000" sy="100000" flip="none" algn="tl"/>
          </a:blip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3600" b="1" dirty="0" smtClean="0">
                <a:solidFill>
                  <a:srgbClr val="0015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However, during prolonged              fasting, the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kidneys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3600" b="1" dirty="0" smtClean="0">
                <a:solidFill>
                  <a:srgbClr val="0015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become          major glucose producing organs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 </a:t>
            </a:r>
            <a:r>
              <a:rPr lang="en-US" sz="3600" b="1" dirty="0" smtClean="0">
                <a:solidFill>
                  <a:srgbClr val="0015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contributing an estimated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40% </a:t>
            </a:r>
            <a:r>
              <a:rPr lang="en-US" sz="3600" b="1" dirty="0" smtClean="0">
                <a:solidFill>
                  <a:srgbClr val="0015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of  the total glucose production.</a:t>
            </a:r>
          </a:p>
          <a:p>
            <a:pPr algn="l"/>
            <a:endParaRPr lang="ar-IQ" sz="32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35756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During an overnight fast,                  approximately (</a:t>
            </a:r>
            <a:r>
              <a:rPr lang="en-US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90%) 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of                      gluconeogenesis occurs in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the        liver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with the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kidneys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providing      (</a:t>
            </a:r>
            <a:r>
              <a:rPr lang="en-US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10%)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of the newly synthesized         glucose molecules</a:t>
            </a:r>
            <a:endParaRPr lang="ar-IQ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1-</a:t>
            </a:r>
            <a:r>
              <a:rPr lang="en-US" sz="36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Gluconeogenesis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meets the             requirements of glucose in the     body when carbohydrates are       not available in sufficient              amounts from the diet. </a:t>
            </a:r>
          </a:p>
          <a:p>
            <a:pPr algn="l">
              <a:buNone/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Even in conditions, where </a:t>
            </a:r>
            <a:r>
              <a:rPr lang="en-US" sz="36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fat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is        utilized for energy still certain      "basal level" of </a:t>
            </a:r>
            <a:r>
              <a:rPr lang="en-US" sz="36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glucose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is             required to meet the need for     </a:t>
            </a:r>
            <a:r>
              <a:rPr lang="ar-IQ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 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glucose for special uses</a:t>
            </a:r>
            <a:endParaRPr lang="ar-IQ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en-US" sz="4000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Biomedical importance of gluconeogenesis</a:t>
            </a:r>
            <a:endParaRPr lang="en-US" sz="4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 algn="l">
              <a:buNone/>
            </a:pPr>
            <a:r>
              <a:rPr lang="en-US" sz="3200" b="1" dirty="0" smtClean="0">
                <a:latin typeface="Arial Black" pitchFamily="34" charset="0"/>
              </a:rPr>
              <a:t>- </a:t>
            </a:r>
            <a:r>
              <a:rPr lang="en-US" sz="3200" b="1" dirty="0" smtClean="0">
                <a:solidFill>
                  <a:srgbClr val="C00000"/>
                </a:solidFill>
                <a:latin typeface="Arial Black" pitchFamily="34" charset="0"/>
              </a:rPr>
              <a:t>Source of energy </a:t>
            </a:r>
            <a:r>
              <a:rPr lang="en-US" sz="3200" b="1" dirty="0" smtClean="0">
                <a:latin typeface="Arial Black" pitchFamily="34" charset="0"/>
              </a:rPr>
              <a:t>for nervous tissues    and erythrocytes,</a:t>
            </a:r>
            <a:endParaRPr lang="en-US" sz="3200" dirty="0" smtClean="0">
              <a:latin typeface="Arial Black" pitchFamily="34" charset="0"/>
            </a:endParaRPr>
          </a:p>
          <a:p>
            <a:pPr lvl="0" algn="l">
              <a:buNone/>
            </a:pPr>
            <a:r>
              <a:rPr lang="en-US" sz="3200" b="1" dirty="0" smtClean="0">
                <a:latin typeface="Arial Black" pitchFamily="34" charset="0"/>
              </a:rPr>
              <a:t>- Required for </a:t>
            </a:r>
            <a:r>
              <a:rPr lang="en-US" sz="3200" b="1" dirty="0" smtClean="0">
                <a:solidFill>
                  <a:srgbClr val="C00000"/>
                </a:solidFill>
                <a:latin typeface="Arial Black" pitchFamily="34" charset="0"/>
              </a:rPr>
              <a:t>maintaining level of           intermediates </a:t>
            </a:r>
            <a:r>
              <a:rPr lang="en-US" sz="3200" b="1" dirty="0" smtClean="0">
                <a:latin typeface="Arial Black" pitchFamily="34" charset="0"/>
              </a:rPr>
              <a:t>of TCA cycle.</a:t>
            </a:r>
            <a:endParaRPr lang="en-US" sz="3200" dirty="0" smtClean="0">
              <a:latin typeface="Arial Black" pitchFamily="34" charset="0"/>
            </a:endParaRPr>
          </a:p>
          <a:p>
            <a:pPr lvl="0" algn="l">
              <a:buNone/>
            </a:pPr>
            <a:r>
              <a:rPr lang="en-US" sz="3200" b="1" dirty="0" smtClean="0">
                <a:latin typeface="Arial Black" pitchFamily="34" charset="0"/>
              </a:rPr>
              <a:t>- </a:t>
            </a:r>
            <a:r>
              <a:rPr lang="en-US" sz="3200" b="1" dirty="0" smtClean="0">
                <a:solidFill>
                  <a:srgbClr val="C00000"/>
                </a:solidFill>
                <a:latin typeface="Arial Black" pitchFamily="34" charset="0"/>
              </a:rPr>
              <a:t>Source of </a:t>
            </a:r>
            <a:r>
              <a:rPr lang="en-US" sz="3200" b="1" dirty="0" err="1" smtClean="0">
                <a:solidFill>
                  <a:srgbClr val="C00000"/>
                </a:solidFill>
                <a:latin typeface="Arial Black" pitchFamily="34" charset="0"/>
              </a:rPr>
              <a:t>glyceride</a:t>
            </a:r>
            <a:r>
              <a:rPr lang="en-US" sz="3200" b="1" dirty="0" smtClean="0">
                <a:solidFill>
                  <a:srgbClr val="C00000"/>
                </a:solidFill>
                <a:latin typeface="Arial Black" pitchFamily="34" charset="0"/>
              </a:rPr>
              <a:t>-glycerol-p                </a:t>
            </a:r>
            <a:r>
              <a:rPr lang="en-US" sz="3200" b="1" dirty="0" smtClean="0">
                <a:latin typeface="Arial Black" pitchFamily="34" charset="0"/>
              </a:rPr>
              <a:t>required for adipose tissue.</a:t>
            </a:r>
            <a:endParaRPr lang="en-US" sz="3200" dirty="0" smtClean="0">
              <a:latin typeface="Arial Black" pitchFamily="34" charset="0"/>
            </a:endParaRPr>
          </a:p>
          <a:p>
            <a:pPr lvl="0" algn="l">
              <a:buNone/>
            </a:pPr>
            <a:r>
              <a:rPr lang="en-US" sz="3200" b="1" dirty="0" smtClean="0">
                <a:latin typeface="Arial Black" pitchFamily="34" charset="0"/>
              </a:rPr>
              <a:t>- It is a </a:t>
            </a:r>
            <a:r>
              <a:rPr lang="en-US" sz="3200" b="1" dirty="0" smtClean="0">
                <a:solidFill>
                  <a:srgbClr val="C00000"/>
                </a:solidFill>
                <a:latin typeface="Arial Black" pitchFamily="34" charset="0"/>
              </a:rPr>
              <a:t>precursor of milk sugar                </a:t>
            </a:r>
            <a:r>
              <a:rPr lang="en-US" sz="3200" b="1" dirty="0" smtClean="0">
                <a:latin typeface="Arial Black" pitchFamily="34" charset="0"/>
              </a:rPr>
              <a:t>(lactose) for lactating mammary          gland.</a:t>
            </a:r>
            <a:endParaRPr lang="en-US" sz="3200" dirty="0" smtClean="0">
              <a:latin typeface="Arial Black" pitchFamily="34" charset="0"/>
            </a:endParaRPr>
          </a:p>
          <a:p>
            <a:pPr lvl="0" algn="l">
              <a:buNone/>
            </a:pPr>
            <a:r>
              <a:rPr lang="en-US" sz="3200" b="1" dirty="0" smtClean="0">
                <a:latin typeface="Arial Black" pitchFamily="34" charset="0"/>
              </a:rPr>
              <a:t>- It serves as </a:t>
            </a:r>
            <a:r>
              <a:rPr lang="en-US" sz="3200" b="1" dirty="0" smtClean="0">
                <a:solidFill>
                  <a:srgbClr val="C00000"/>
                </a:solidFill>
                <a:latin typeface="Arial Black" pitchFamily="34" charset="0"/>
              </a:rPr>
              <a:t>only fuel </a:t>
            </a:r>
            <a:r>
              <a:rPr lang="en-US" sz="3200" b="1" dirty="0" smtClean="0">
                <a:latin typeface="Arial Black" pitchFamily="34" charset="0"/>
              </a:rPr>
              <a:t>for skeletal           muscles in </a:t>
            </a:r>
            <a:r>
              <a:rPr lang="en-US" sz="3200" b="1" dirty="0" smtClean="0">
                <a:solidFill>
                  <a:srgbClr val="C00000"/>
                </a:solidFill>
                <a:latin typeface="Arial Black" pitchFamily="34" charset="0"/>
              </a:rPr>
              <a:t>anaerobic conditions.</a:t>
            </a:r>
            <a:endParaRPr lang="en-US" sz="32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l"/>
            <a:r>
              <a:rPr lang="en-US" b="1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857496"/>
            <a:ext cx="9144000" cy="400050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lvl="0" algn="l" rtl="0"/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l" rtl="0">
              <a:buNone/>
            </a:pPr>
            <a:r>
              <a:rPr lang="en-US" sz="35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3500" dirty="0" smtClean="0">
                <a:solidFill>
                  <a:schemeClr val="accent6"/>
                </a:solidFill>
                <a:latin typeface="Arial Black" pitchFamily="34" charset="0"/>
              </a:rPr>
              <a:t>-</a:t>
            </a:r>
            <a:r>
              <a:rPr lang="en-US" sz="3500" b="1" dirty="0" smtClean="0">
                <a:solidFill>
                  <a:srgbClr val="C00000"/>
                </a:solidFill>
                <a:latin typeface="Arial Black" pitchFamily="34" charset="0"/>
              </a:rPr>
              <a:t>Lactic acid </a:t>
            </a:r>
            <a:r>
              <a:rPr lang="en-US" sz="3500" b="1" dirty="0" smtClean="0">
                <a:solidFill>
                  <a:schemeClr val="accent6"/>
                </a:solidFill>
                <a:latin typeface="Arial Black" pitchFamily="34" charset="0"/>
              </a:rPr>
              <a:t>produced by muscles and erythrocytes.</a:t>
            </a:r>
            <a:endParaRPr lang="en-US" sz="35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 lvl="0" algn="l"/>
            <a:endParaRPr lang="ar-IQ" sz="3500" b="1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 lvl="0" algn="l">
              <a:buNone/>
            </a:pPr>
            <a:r>
              <a:rPr lang="en-US" sz="3500" b="1" dirty="0" smtClean="0">
                <a:solidFill>
                  <a:schemeClr val="accent6"/>
                </a:solidFill>
                <a:latin typeface="Arial Black" pitchFamily="34" charset="0"/>
              </a:rPr>
              <a:t>    -</a:t>
            </a:r>
            <a:r>
              <a:rPr lang="en-US" sz="3500" b="1" dirty="0" smtClean="0">
                <a:solidFill>
                  <a:srgbClr val="C00000"/>
                </a:solidFill>
                <a:latin typeface="Arial Black" pitchFamily="34" charset="0"/>
              </a:rPr>
              <a:t>Glycerol</a:t>
            </a:r>
            <a:r>
              <a:rPr lang="en-US" sz="3500" b="1" dirty="0" smtClean="0">
                <a:solidFill>
                  <a:schemeClr val="accent6"/>
                </a:solidFill>
                <a:latin typeface="Arial Black" pitchFamily="34" charset="0"/>
              </a:rPr>
              <a:t> which is continuously              produced by adipose tissues by           </a:t>
            </a:r>
            <a:r>
              <a:rPr lang="en-US" sz="3500" b="1" dirty="0" err="1" smtClean="0">
                <a:solidFill>
                  <a:schemeClr val="accent6"/>
                </a:solidFill>
                <a:latin typeface="Arial Black" pitchFamily="34" charset="0"/>
              </a:rPr>
              <a:t>lipolysis</a:t>
            </a:r>
            <a:r>
              <a:rPr lang="en-US" sz="3500" b="1" dirty="0" smtClean="0">
                <a:solidFill>
                  <a:schemeClr val="accent6"/>
                </a:solidFill>
                <a:latin typeface="Arial Black" pitchFamily="34" charset="0"/>
              </a:rPr>
              <a:t> of  TG  (</a:t>
            </a:r>
            <a:r>
              <a:rPr lang="en-US" sz="3500" b="1" dirty="0" err="1" smtClean="0">
                <a:solidFill>
                  <a:schemeClr val="accent6"/>
                </a:solidFill>
                <a:latin typeface="Arial Black" pitchFamily="34" charset="0"/>
              </a:rPr>
              <a:t>triacyl</a:t>
            </a:r>
            <a:r>
              <a:rPr lang="en-US" sz="3500" b="1" dirty="0" smtClean="0">
                <a:solidFill>
                  <a:schemeClr val="accent6"/>
                </a:solidFill>
                <a:latin typeface="Arial Black" pitchFamily="34" charset="0"/>
              </a:rPr>
              <a:t> glycerol). </a:t>
            </a:r>
          </a:p>
          <a:p>
            <a:pPr lvl="0" algn="l"/>
            <a:endParaRPr lang="en-US" sz="2600" dirty="0" smtClean="0">
              <a:solidFill>
                <a:schemeClr val="accent6"/>
              </a:solidFill>
              <a:latin typeface="Arial Black" pitchFamily="34" charset="0"/>
            </a:endParaRPr>
          </a:p>
          <a:p>
            <a:pPr algn="l">
              <a:buNone/>
            </a:pPr>
            <a:r>
              <a:rPr lang="en-US" b="1" dirty="0" smtClean="0"/>
              <a:t> 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00037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2- Gluconeogenesis                       mechanisms are required to      clear the  products of                 metabolism of other tissues      from the blood, like:     </a:t>
            </a: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454938"/>
          </a:xfrm>
        </p:spPr>
        <p:txBody>
          <a:bodyPr/>
          <a:lstStyle/>
          <a:p>
            <a:pPr algn="l"/>
            <a:endParaRPr lang="en-US" sz="2800" b="1" dirty="0" smtClean="0">
              <a:solidFill>
                <a:schemeClr val="accent5"/>
              </a:solidFill>
            </a:endParaRPr>
          </a:p>
          <a:p>
            <a:pPr algn="l"/>
            <a:r>
              <a:rPr lang="en-US" sz="2800" b="1" dirty="0" smtClean="0">
                <a:solidFill>
                  <a:schemeClr val="accent5"/>
                </a:solidFill>
              </a:rPr>
              <a:t> 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1-Glucogenic amino acids.</a:t>
            </a:r>
          </a:p>
          <a:p>
            <a:pPr algn="l"/>
            <a:endParaRPr lang="en-US" sz="3600" b="1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pPr algn="l">
              <a:buNone/>
            </a:pPr>
            <a:r>
              <a:rPr lang="ar-IQ" sz="36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 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2-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Glycerol</a:t>
            </a:r>
            <a:r>
              <a:rPr lang="ar-IQ" sz="4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                                                         </a:t>
            </a:r>
            <a:endParaRPr lang="en-US" sz="3600" b="1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pPr algn="l">
              <a:buNone/>
            </a:pPr>
            <a:endParaRPr lang="en-US" sz="3600" b="1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pPr algn="l">
              <a:buNone/>
            </a:pP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 3-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Lactate and Pyruvate</a:t>
            </a:r>
          </a:p>
          <a:p>
            <a:pPr algn="l">
              <a:buNone/>
            </a:pPr>
            <a:endParaRPr lang="en-US" sz="3600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pPr algn="l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 4-</a:t>
            </a:r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Propionic acid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:</a:t>
            </a:r>
            <a:endParaRPr lang="en-US" sz="3600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  <a:p>
            <a:pPr algn="l">
              <a:buNone/>
            </a:pPr>
            <a:endParaRPr lang="ar-IQ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n-US" sz="4000" u="sng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Substrate for </a:t>
            </a:r>
            <a:r>
              <a:rPr lang="en-US" sz="4000" u="sng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gluconeogensis</a:t>
            </a:r>
            <a:endParaRPr lang="ar-IQ" sz="4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tabolites+feed+into+gluconeogenesis+at+various+po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782960"/>
            <a:ext cx="8856984" cy="864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526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597</TotalTime>
  <Words>759</Words>
  <Application>Microsoft Office PowerPoint</Application>
  <PresentationFormat>On-screen Show (4:3)</PresentationFormat>
  <Paragraphs>86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Arial Black</vt:lpstr>
      <vt:lpstr>Calibri</vt:lpstr>
      <vt:lpstr>Elephant</vt:lpstr>
      <vt:lpstr>Lucida Sans Unicode</vt:lpstr>
      <vt:lpstr>Simplified Arabic</vt:lpstr>
      <vt:lpstr>Symbol</vt:lpstr>
      <vt:lpstr>Times New Roman</vt:lpstr>
      <vt:lpstr>Verdana</vt:lpstr>
      <vt:lpstr>Wingdings 2</vt:lpstr>
      <vt:lpstr>Wingdings 3</vt:lpstr>
      <vt:lpstr>Concourse</vt:lpstr>
      <vt:lpstr>Carbohydrate Metabolism</vt:lpstr>
      <vt:lpstr>Gluconeogenesis  </vt:lpstr>
      <vt:lpstr> Liver glycogen, can meet these needs for only ten to eighteen hours in the absence of dietary intake of carbohydrates. </vt:lpstr>
      <vt:lpstr>  During an overnight fast,                  approximately (90%) of                      gluconeogenesis occurs in the        liver, with the kidneys providing      (10%) of the newly synthesized         glucose molecules</vt:lpstr>
      <vt:lpstr>Biomedical importance of gluconeogenesis</vt:lpstr>
      <vt:lpstr>PowerPoint Presentation</vt:lpstr>
      <vt:lpstr>2- Gluconeogenesis                       mechanisms are required to      clear the  products of                 metabolism of other tissues      from the blood, like:     </vt:lpstr>
      <vt:lpstr>Substrate for gluconeogensis</vt:lpstr>
      <vt:lpstr>PowerPoint Presentation</vt:lpstr>
      <vt:lpstr>PowerPoint Presentation</vt:lpstr>
      <vt:lpstr>Reactions of gluconeogenesis </vt:lpstr>
      <vt:lpstr>PowerPoint Presentation</vt:lpstr>
      <vt:lpstr>OAA is decarboxylated by     phosphoenol pyruvate carboxykinase, to form PEP. This reaction requires GTP.</vt:lpstr>
      <vt:lpstr>2- Conversion of fructose 1, 6 – bisphosphate to fructose -6-phosphate </vt:lpstr>
      <vt:lpstr>PowerPoint Presentation</vt:lpstr>
      <vt:lpstr>3- Conversion of G-6-P to glucose.</vt:lpstr>
      <vt:lpstr>PowerPoint Presentation</vt:lpstr>
      <vt:lpstr>PowerPoint Presentation</vt:lpstr>
      <vt:lpstr>Regulation of Gluconeogenesis: </vt:lpstr>
      <vt:lpstr>PowerPoint Presentation</vt:lpstr>
      <vt:lpstr>PowerPoint Presentation</vt:lpstr>
      <vt:lpstr>PowerPoint Presentation</vt:lpstr>
      <vt:lpstr>      Energy requirements for gluconeogenesis  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Gluconeogenesis  </dc:title>
  <dc:creator>HP</dc:creator>
  <cp:lastModifiedBy>Noor</cp:lastModifiedBy>
  <cp:revision>140</cp:revision>
  <dcterms:created xsi:type="dcterms:W3CDTF">2011-10-25T19:57:37Z</dcterms:created>
  <dcterms:modified xsi:type="dcterms:W3CDTF">2022-10-16T14:05:07Z</dcterms:modified>
</cp:coreProperties>
</file>