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1" r:id="rId3"/>
    <p:sldId id="376" r:id="rId4"/>
    <p:sldId id="351" r:id="rId5"/>
    <p:sldId id="371" r:id="rId6"/>
    <p:sldId id="260" r:id="rId7"/>
    <p:sldId id="259" r:id="rId8"/>
    <p:sldId id="262" r:id="rId9"/>
    <p:sldId id="263" r:id="rId10"/>
    <p:sldId id="325" r:id="rId11"/>
    <p:sldId id="273" r:id="rId12"/>
    <p:sldId id="266" r:id="rId13"/>
    <p:sldId id="267" r:id="rId14"/>
    <p:sldId id="269" r:id="rId15"/>
    <p:sldId id="270" r:id="rId16"/>
    <p:sldId id="271" r:id="rId17"/>
    <p:sldId id="274" r:id="rId18"/>
    <p:sldId id="272" r:id="rId19"/>
    <p:sldId id="291" r:id="rId20"/>
    <p:sldId id="276" r:id="rId21"/>
    <p:sldId id="275" r:id="rId22"/>
    <p:sldId id="341" r:id="rId23"/>
    <p:sldId id="343" r:id="rId24"/>
    <p:sldId id="345" r:id="rId25"/>
    <p:sldId id="338" r:id="rId26"/>
    <p:sldId id="34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/>
              <a:t>Heart failure and pulmonary embolism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 MAZ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2751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804864"/>
            <a:ext cx="60579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8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4" y="183410"/>
            <a:ext cx="8129852" cy="6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3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Redistribution  ( upper lobe  blood diversion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2276872"/>
            <a:ext cx="6856413" cy="356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3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0649"/>
            <a:ext cx="3428206" cy="53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503275"/>
            <a:ext cx="4104456" cy="49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5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855353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dirty="0"/>
              <a:t>Alveolar odema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772816"/>
            <a:ext cx="4176464" cy="46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384482"/>
            <a:ext cx="4499992" cy="53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3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Alveolar odema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78" y="2323653"/>
            <a:ext cx="5112568" cy="43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Pleural effusion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436" y="2170664"/>
            <a:ext cx="4398852" cy="41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4" y="882070"/>
            <a:ext cx="8129852" cy="50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402345"/>
          </a:xfrm>
        </p:spPr>
        <p:txBody>
          <a:bodyPr/>
          <a:lstStyle/>
          <a:p>
            <a:r>
              <a:rPr lang="en-US" dirty="0"/>
              <a:t>Congestive heart failure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6" y="1402345"/>
            <a:ext cx="5108027" cy="48873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33700" y="5075582"/>
            <a:ext cx="8770571" cy="1014321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6154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260648"/>
            <a:ext cx="7024744" cy="1152128"/>
          </a:xfrm>
        </p:spPr>
        <p:txBody>
          <a:bodyPr/>
          <a:lstStyle/>
          <a:p>
            <a:r>
              <a:rPr lang="en-US" dirty="0"/>
              <a:t>Pulmonary embolism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700809"/>
            <a:ext cx="6777317" cy="413182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err="1"/>
              <a:t>Hx</a:t>
            </a:r>
            <a:r>
              <a:rPr lang="en-US" sz="3200" dirty="0"/>
              <a:t>. Post op., trauma , fracture ,DVT  , birth control  pills , previous  PE , .</a:t>
            </a:r>
          </a:p>
          <a:p>
            <a:pPr algn="l" rtl="0"/>
            <a:r>
              <a:rPr lang="en-US" sz="3200" dirty="0"/>
              <a:t>Imaging evaluation ,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need CT scan with high dose  i.v contrast</a:t>
            </a:r>
            <a:r>
              <a:rPr lang="en-US" sz="3200" dirty="0"/>
              <a:t>…normal CXR do not exclude occurrence of early  PE.</a:t>
            </a:r>
          </a:p>
          <a:p>
            <a:pPr algn="l" rtl="0"/>
            <a:r>
              <a:rPr lang="en-US" sz="3200" dirty="0"/>
              <a:t>CT scan showing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filling defect    </a:t>
            </a:r>
          </a:p>
        </p:txBody>
      </p:sp>
    </p:spTree>
    <p:extLst>
      <p:ext uri="{BB962C8B-B14F-4D97-AF65-F5344CB8AC3E}">
        <p14:creationId xmlns:p14="http://schemas.microsoft.com/office/powerpoint/2010/main" val="4246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chest  pa and Lat. view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0728"/>
            <a:ext cx="5508104" cy="542520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980728"/>
            <a:ext cx="3635896" cy="45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9E09-A3CB-4369-8451-D8E69D81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291548"/>
            <a:ext cx="8897565" cy="1298713"/>
          </a:xfrm>
        </p:spPr>
        <p:txBody>
          <a:bodyPr/>
          <a:lstStyle/>
          <a:p>
            <a:r>
              <a:rPr lang="en-US" dirty="0"/>
              <a:t>Pulmonary  embolism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1C3D-CC14-4516-9A4B-D008B7C4A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2FA72-30B1-4629-BA43-7485DAA47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60" y="1386946"/>
            <a:ext cx="8129852" cy="57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1D7A-6322-4760-9FED-D9484F93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93FC4-393E-42C5-A1DB-C0E26B81B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0FE26-FAD9-4DCD-B7A3-BD03A3A95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30" y="710548"/>
            <a:ext cx="8129852" cy="72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aneurysm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sz="3200" dirty="0"/>
              <a:t>balloon like bulge in the aorta , it may rupture or dissect ( splitting layer of the arterial wall , allowing blood to leak in between them )</a:t>
            </a:r>
          </a:p>
          <a:p>
            <a:pPr algn="l" rtl="0"/>
            <a:r>
              <a:rPr lang="en-US" sz="3200" b="1" dirty="0"/>
              <a:t>Symptoms</a:t>
            </a:r>
            <a:r>
              <a:rPr lang="en-US" sz="3200" dirty="0"/>
              <a:t> </a:t>
            </a:r>
          </a:p>
          <a:p>
            <a:pPr algn="l" rtl="0"/>
            <a:r>
              <a:rPr lang="en-US" sz="3200" dirty="0"/>
              <a:t>Sudden chest pain , low BP, SOB, 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119793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 </a:t>
            </a:r>
            <a:r>
              <a:rPr lang="en-US" sz="3200" dirty="0"/>
              <a:t>high BP , atherosclerosis,  trauma , infection , smoking </a:t>
            </a:r>
          </a:p>
          <a:p>
            <a:pPr algn="l" rtl="0"/>
            <a:r>
              <a:rPr lang="en-US" sz="3200" b="1" dirty="0">
                <a:solidFill>
                  <a:srgbClr val="92D050"/>
                </a:solidFill>
              </a:rPr>
              <a:t>Ex</a:t>
            </a:r>
            <a:r>
              <a:rPr lang="en-US" sz="3200" dirty="0"/>
              <a:t>.  A 78 </a:t>
            </a:r>
            <a:r>
              <a:rPr lang="en-US" sz="3200" dirty="0" err="1"/>
              <a:t>yrs</a:t>
            </a:r>
            <a:r>
              <a:rPr lang="en-US" sz="3200" dirty="0"/>
              <a:t> old male presented with  a sudden onset of severe central chest pain radiating to the back , </a:t>
            </a:r>
          </a:p>
          <a:p>
            <a:pPr algn="l" rtl="0"/>
            <a:r>
              <a:rPr lang="en-US" sz="3200" dirty="0"/>
              <a:t>Past medical history is only significant for hypertension </a:t>
            </a:r>
          </a:p>
        </p:txBody>
      </p:sp>
    </p:spTree>
    <p:extLst>
      <p:ext uri="{BB962C8B-B14F-4D97-AF65-F5344CB8AC3E}">
        <p14:creationId xmlns:p14="http://schemas.microsoft.com/office/powerpoint/2010/main" val="401668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risk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/>
              <a:t>Connective tissue disease   </a:t>
            </a:r>
            <a:r>
              <a:rPr lang="en-US" sz="3200" dirty="0" err="1"/>
              <a:t>Marfan</a:t>
            </a:r>
            <a:r>
              <a:rPr lang="en-US" sz="3200" dirty="0"/>
              <a:t> syndrome.</a:t>
            </a:r>
          </a:p>
          <a:p>
            <a:pPr algn="l" rtl="0"/>
            <a:r>
              <a:rPr lang="en-US" sz="3200" dirty="0"/>
              <a:t> bicuspid  aortic valve </a:t>
            </a:r>
          </a:p>
          <a:p>
            <a:pPr algn="l" rtl="0"/>
            <a:r>
              <a:rPr lang="en-US" sz="3200" dirty="0" err="1"/>
              <a:t>Coractation</a:t>
            </a:r>
            <a:r>
              <a:rPr lang="en-US" sz="3200" dirty="0"/>
              <a:t> of the aorta</a:t>
            </a:r>
          </a:p>
          <a:p>
            <a:pPr algn="l" rtl="0"/>
            <a:r>
              <a:rPr lang="en-US" sz="3200" dirty="0" err="1"/>
              <a:t>Pregnency</a:t>
            </a:r>
            <a:endParaRPr lang="en-US" sz="3200" dirty="0"/>
          </a:p>
          <a:p>
            <a:pPr algn="l" rtl="0"/>
            <a:r>
              <a:rPr lang="en-US" sz="3200" dirty="0"/>
              <a:t>Surgery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6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324164"/>
            <a:ext cx="7024744" cy="971721"/>
          </a:xfrm>
        </p:spPr>
        <p:txBody>
          <a:bodyPr>
            <a:normAutofit/>
          </a:bodyPr>
          <a:lstStyle/>
          <a:p>
            <a:r>
              <a:rPr lang="en-US" dirty="0"/>
              <a:t>Aortic aneurysm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64" y="1610004"/>
            <a:ext cx="4298249" cy="21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12" y="1363566"/>
            <a:ext cx="3764296" cy="24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80" y="3626414"/>
            <a:ext cx="38576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07" y="3810342"/>
            <a:ext cx="3775570" cy="27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0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7A21-E851-410C-AE01-04FEC249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Aortic aneurysm 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B668-EABE-471A-9B4A-A2470AFC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8A280-E4D9-4FFB-ABE0-E9112E30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36" y="2333152"/>
            <a:ext cx="5486875" cy="35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009650"/>
            <a:ext cx="43243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8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 zone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904" y="3670712"/>
            <a:ext cx="3143367" cy="2419191"/>
          </a:xfrm>
        </p:spPr>
        <p:txBody>
          <a:bodyPr/>
          <a:lstStyle/>
          <a:p>
            <a:pPr algn="l" rtl="0"/>
            <a:r>
              <a:rPr lang="en-US" dirty="0"/>
              <a:t>Apex</a:t>
            </a:r>
          </a:p>
          <a:p>
            <a:pPr algn="l" rtl="0"/>
            <a:r>
              <a:rPr lang="en-US" dirty="0"/>
              <a:t>Upper lung zone </a:t>
            </a:r>
          </a:p>
          <a:p>
            <a:pPr algn="l" rtl="0"/>
            <a:r>
              <a:rPr lang="en-US" dirty="0"/>
              <a:t>Middle lung zone (the region of the hilum )</a:t>
            </a:r>
          </a:p>
          <a:p>
            <a:pPr algn="l" rtl="0"/>
            <a:r>
              <a:rPr lang="en-US" dirty="0"/>
              <a:t>Lower lung zone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87" y="1194194"/>
            <a:ext cx="29397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6" y="1194194"/>
            <a:ext cx="28083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45" y="1142256"/>
            <a:ext cx="280831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03" y="3690565"/>
            <a:ext cx="3311963" cy="316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73" y="3670713"/>
            <a:ext cx="3312368" cy="318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45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lung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08" y="1616765"/>
            <a:ext cx="6856413" cy="524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E8CFA0-67DA-451C-BEAC-40DDD4F5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661" y="1510748"/>
            <a:ext cx="5445418" cy="53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 chest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943" y="1842696"/>
            <a:ext cx="5486875" cy="42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 chest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2060848"/>
            <a:ext cx="5486875" cy="3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58621"/>
            <a:ext cx="521402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2919"/>
            <a:ext cx="482156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4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189186" y="1362409"/>
            <a:ext cx="10846676" cy="485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Pulmonary odema and congestive heart failure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Vascular redistribution and upper lobe blood diversion.( pulmonary plethora ),which represent  a. prominent pulmonary vessels and increase caliber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reaching lung apex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reaching the outer third of  the pulmonary space.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 leak from the loaded vessels to adjacent interstetium  forming septal lines (interstitial odema)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 leak from interstetium to alveoli ( alveolar odema 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 leak to pleural space (pleural effusion).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8845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67</TotalTime>
  <Words>296</Words>
  <Application>Microsoft Office PowerPoint</Application>
  <PresentationFormat>Widescreen</PresentationFormat>
  <Paragraphs>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Schoolbook</vt:lpstr>
      <vt:lpstr>Corbel</vt:lpstr>
      <vt:lpstr>Feathered</vt:lpstr>
      <vt:lpstr>Heart failure and pulmonary embolism</vt:lpstr>
      <vt:lpstr>Normal chest  pa and Lat. view</vt:lpstr>
      <vt:lpstr>PowerPoint Presentation</vt:lpstr>
      <vt:lpstr>Lung  zone </vt:lpstr>
      <vt:lpstr>Left lung </vt:lpstr>
      <vt:lpstr>Normal chest</vt:lpstr>
      <vt:lpstr>Normal chest </vt:lpstr>
      <vt:lpstr>PowerPoint Presentation</vt:lpstr>
      <vt:lpstr>PowerPoint Presentation</vt:lpstr>
      <vt:lpstr>PowerPoint Presentation</vt:lpstr>
      <vt:lpstr>PowerPoint Presentation</vt:lpstr>
      <vt:lpstr>Redistribution  ( upper lobe  blood diversion </vt:lpstr>
      <vt:lpstr>PowerPoint Presentation</vt:lpstr>
      <vt:lpstr>Alveolar odema</vt:lpstr>
      <vt:lpstr>Alveolar odema</vt:lpstr>
      <vt:lpstr>Pleural effusion</vt:lpstr>
      <vt:lpstr>PowerPoint Presentation</vt:lpstr>
      <vt:lpstr>Congestive heart failure </vt:lpstr>
      <vt:lpstr>Pulmonary embolism </vt:lpstr>
      <vt:lpstr>Pulmonary  embolism</vt:lpstr>
      <vt:lpstr>PowerPoint Presentation</vt:lpstr>
      <vt:lpstr>Aortic aneurysm</vt:lpstr>
      <vt:lpstr>Risk factors </vt:lpstr>
      <vt:lpstr>Other risk factors </vt:lpstr>
      <vt:lpstr>Aortic aneurysm</vt:lpstr>
      <vt:lpstr>Dissecting Aortic aneurysm 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and lung disease</dc:title>
  <dc:creator>ALRWASE</dc:creator>
  <cp:lastModifiedBy>user</cp:lastModifiedBy>
  <cp:revision>10</cp:revision>
  <dcterms:created xsi:type="dcterms:W3CDTF">2020-06-14T10:29:08Z</dcterms:created>
  <dcterms:modified xsi:type="dcterms:W3CDTF">2022-10-19T04:03:28Z</dcterms:modified>
</cp:coreProperties>
</file>