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autoCompressPictures="0">
  <p:sldMasterIdLst>
    <p:sldMasterId id="2147483669" r:id="rId4"/>
  </p:sldMasterIdLst>
  <p:notesMasterIdLst>
    <p:notesMasterId r:id="rId15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DE0A0D5-8F98-4CC1-A28E-021F0B6B475C}" type="datetimeFigureOut">
              <a:rPr lang="en-US" smtClean="0"/>
              <a:t>4/15/2022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603C52C-5E29-41AF-BAA3-8217E886DA0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19617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09561" y="4314328"/>
            <a:ext cx="2910840" cy="374642"/>
          </a:xfrm>
        </p:spPr>
        <p:txBody>
          <a:bodyPr/>
          <a:lstStyle/>
          <a:p>
            <a:fld id="{3A750590-9F9A-443B-9295-A3931D8194B1}" type="datetime1">
              <a:rPr lang="en-US" smtClean="0"/>
              <a:t>4/15/2022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4323845"/>
            <a:ext cx="64008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1430866"/>
            <a:ext cx="2743200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20576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77" y="4697360"/>
            <a:ext cx="10822034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1727" y="941439"/>
            <a:ext cx="10821840" cy="347816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516715"/>
            <a:ext cx="10820400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35805F-452B-497C-9BD6-2CDB6902F369}" type="datetime1">
              <a:rPr lang="en-US" smtClean="0"/>
              <a:t>4/15/2022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78244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2"/>
            <a:ext cx="1082040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9133"/>
            <a:ext cx="10130516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FD3F7C6B-C82D-4D42-9929-D6E7E11D9A64}" type="datetime1">
              <a:rPr lang="en-US" smtClean="0"/>
              <a:t>4/15/2022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829637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67" y="753533"/>
            <a:ext cx="10151533" cy="2604495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03865" y="3365556"/>
            <a:ext cx="9592736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959862"/>
            <a:ext cx="10151533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10CF4779-62E8-4B21-A5D7-0AFB9DBD4358}" type="datetime1">
              <a:rPr lang="en-US" smtClean="0"/>
              <a:t>4/15/2022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76250" y="93345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84230" y="270129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15885958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95" y="1124701"/>
            <a:ext cx="10146186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8315"/>
            <a:ext cx="10144654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78883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5F9D3375-5CD0-4576-BF96-ADFF24726FF8}" type="datetime1">
              <a:rPr lang="en-US" smtClean="0"/>
              <a:t>4/15/2022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8883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954800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895600" y="761999"/>
            <a:ext cx="8610599" cy="130386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2080"/>
            <a:ext cx="3456432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799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8800" y="2201333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366858" y="2904067"/>
            <a:ext cx="3456432" cy="331461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51800" y="2192866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051801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ACD1F8-971E-4F8C-8737-750C12E93E08}" type="datetime1">
              <a:rPr lang="en-US" smtClean="0"/>
              <a:t>4/15/2022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655022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599" cy="1295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8618" y="4191000"/>
            <a:ext cx="3451582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8618" y="2362200"/>
            <a:ext cx="345158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8618" y="4873764"/>
            <a:ext cx="3451582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4263" y="4191000"/>
            <a:ext cx="3448935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374264" y="4873763"/>
            <a:ext cx="344893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9731" y="4191000"/>
            <a:ext cx="3456469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49855" y="2362200"/>
            <a:ext cx="3447878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049731" y="4873761"/>
            <a:ext cx="345244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7D1621-FA30-4D98-85E5-1409E6BEECDC}" type="datetime1">
              <a:rPr lang="en-US" smtClean="0"/>
              <a:t>4/15/2022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799059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194559"/>
            <a:ext cx="10820400" cy="4024125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6F347-1B2F-4097-AEB5-4A26FB45D67A}" type="datetime1">
              <a:rPr lang="en-US" smtClean="0"/>
              <a:t>4/15/2022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772965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48800" y="745066"/>
            <a:ext cx="205740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4466" y="745067"/>
            <a:ext cx="8204201" cy="3903133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79941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8CC1DEE0-34E5-4E0F-BEC1-4B8835F82CD1}" type="datetime1">
              <a:rPr lang="en-US" smtClean="0"/>
              <a:t>4/15/2022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0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08725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75B4BE-627A-4EC1-99E1-6F1AA97AB802}" type="datetime1">
              <a:rPr lang="en-US" smtClean="0"/>
              <a:t>4/15/2022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04627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3"/>
            <a:ext cx="10820399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467" y="3641725"/>
            <a:ext cx="10490200" cy="955675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78BFACF8-E63D-4673-A128-83547867BB7A}" type="datetime1">
              <a:rPr lang="en-US" smtClean="0"/>
              <a:t>4/15/2022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1"/>
            <a:ext cx="6991492" cy="36406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72473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59"/>
            <a:ext cx="5334000" cy="4024125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94559"/>
            <a:ext cx="5334000" cy="4024125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BED6AC-4FBA-40BD-BE75-20DB64DA4BAD}" type="datetime1">
              <a:rPr lang="en-US" smtClean="0"/>
              <a:t>4/15/2022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08272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9" y="2183802"/>
            <a:ext cx="50799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132666"/>
            <a:ext cx="5311775" cy="3086019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2183802"/>
            <a:ext cx="51054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132666"/>
            <a:ext cx="5334000" cy="3086019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933C87-D201-458A-93C0-8EDD9AC92D93}" type="datetime1">
              <a:rPr lang="en-US" smtClean="0"/>
              <a:t>4/15/2022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45239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CE6829-5A25-485A-91B1-5D6D58BB9F23}" type="datetime1">
              <a:rPr lang="en-US" smtClean="0"/>
              <a:t>4/15/2022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85411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12F5CD-23D0-4DD1-85B1-71F1825FB3EC}" type="datetime1">
              <a:rPr lang="en-US" smtClean="0"/>
              <a:t>4/15/2022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02557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5582" y="746759"/>
            <a:ext cx="6510618" cy="5471925"/>
          </a:xfrm>
        </p:spPr>
        <p:txBody>
          <a:bodyPr anchor="ctr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411480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A5035-C284-496A-B076-BA73A8FA5D8B}" type="datetime1">
              <a:rPr lang="en-US" smtClean="0"/>
              <a:t>4/15/2022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79154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61238" y="751241"/>
            <a:ext cx="3644962" cy="546744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687324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0EB420-1875-490A-8C4B-7AAB939FBE08}" type="datetime1">
              <a:rPr lang="en-US" smtClean="0"/>
              <a:t>4/15/2022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6573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2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359126-4846-4E88-BDD9-5585CC877E47}" type="datetime1">
              <a:rPr lang="en-US" smtClean="0"/>
              <a:t>4/15/2022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23718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  <p:sldLayoutId id="2147483681" r:id="rId12"/>
    <p:sldLayoutId id="2147483682" r:id="rId13"/>
    <p:sldLayoutId id="2147483683" r:id="rId14"/>
    <p:sldLayoutId id="2147483684" r:id="rId15"/>
    <p:sldLayoutId id="2147483685" r:id="rId16"/>
    <p:sldLayoutId id="2147483686" r:id="rId17"/>
  </p:sldLayoutIdLst>
  <p:hf sldNum="0" hdr="0" ftr="0" dt="0"/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E5CD8D-E704-46A1-BC3E-9A644A9FFD4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92483" y="821265"/>
            <a:ext cx="6098705" cy="5222117"/>
          </a:xfrm>
        </p:spPr>
        <p:txBody>
          <a:bodyPr anchor="ctr">
            <a:normAutofit/>
          </a:bodyPr>
          <a:lstStyle/>
          <a:p>
            <a:pPr algn="r"/>
            <a:r>
              <a:rPr lang="en-US" sz="5400" dirty="0" smtClean="0"/>
              <a:t>Pediatric  radiology </a:t>
            </a:r>
            <a:endParaRPr lang="en-US" sz="54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309A740-48C5-4AE5-879B-F567D3D7ACD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903028" y="821265"/>
            <a:ext cx="3265713" cy="5222117"/>
          </a:xfrm>
        </p:spPr>
        <p:txBody>
          <a:bodyPr anchor="ctr">
            <a:normAutofit/>
          </a:bodyPr>
          <a:lstStyle/>
          <a:p>
            <a:r>
              <a:rPr lang="en-US" dirty="0" err="1" smtClean="0"/>
              <a:t>Dr</a:t>
            </a:r>
            <a:r>
              <a:rPr lang="en-US" dirty="0" smtClean="0"/>
              <a:t> . </a:t>
            </a:r>
            <a:r>
              <a:rPr lang="en-US" dirty="0" err="1" smtClean="0"/>
              <a:t>Muna</a:t>
            </a:r>
            <a:r>
              <a:rPr lang="en-US" dirty="0" smtClean="0"/>
              <a:t> AGZ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466494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3143" y="1749479"/>
            <a:ext cx="10285714" cy="4914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34603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89EA88-8D83-4F3F-A4C1-4B16E2377F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19794" y="764373"/>
            <a:ext cx="9904783" cy="1474330"/>
          </a:xfrm>
        </p:spPr>
        <p:txBody>
          <a:bodyPr>
            <a:normAutofit/>
          </a:bodyPr>
          <a:lstStyle/>
          <a:p>
            <a:pPr algn="l"/>
            <a:r>
              <a:rPr lang="en-US" sz="3200" cap="none" dirty="0"/>
              <a:t>P</a:t>
            </a:r>
            <a:r>
              <a:rPr lang="en-US" sz="3200" cap="none" dirty="0" smtClean="0"/>
              <a:t>remature, low birth  wt. neonate ,hospitalized , with  increasing distress, on mechanical ventilation </a:t>
            </a:r>
            <a:endParaRPr lang="en-US" sz="3200" cap="none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603967" y="2599508"/>
            <a:ext cx="6267748" cy="425849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0628" y="2599508"/>
            <a:ext cx="5355771" cy="42584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423319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64373"/>
            <a:ext cx="10820400" cy="1293028"/>
          </a:xfrm>
        </p:spPr>
        <p:txBody>
          <a:bodyPr/>
          <a:lstStyle/>
          <a:p>
            <a:pPr algn="l"/>
            <a:r>
              <a:rPr lang="en-US" dirty="0" smtClean="0"/>
              <a:t>NEW bpd  </a:t>
            </a:r>
            <a:r>
              <a:rPr lang="en-US" cap="none" dirty="0" smtClean="0"/>
              <a:t>vs</a:t>
            </a:r>
            <a:r>
              <a:rPr lang="en-US" dirty="0" smtClean="0"/>
              <a:t>  OLD bpd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New…  arrest of alveolar development </a:t>
            </a:r>
          </a:p>
          <a:p>
            <a:r>
              <a:rPr lang="en-US" dirty="0" smtClean="0"/>
              <a:t>Born before 28 </a:t>
            </a:r>
            <a:r>
              <a:rPr lang="en-US" dirty="0" err="1" smtClean="0"/>
              <a:t>wks</a:t>
            </a:r>
            <a:r>
              <a:rPr lang="en-US" dirty="0" smtClean="0"/>
              <a:t>, treated with surfactant , no necrotizing  bronchiolitis. Defuse fibrosis , </a:t>
            </a:r>
            <a:r>
              <a:rPr lang="en-US" b="1" dirty="0" smtClean="0">
                <a:solidFill>
                  <a:srgbClr val="FF0000"/>
                </a:solidFill>
              </a:rPr>
              <a:t>homogenous 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smtClean="0">
                <a:solidFill>
                  <a:srgbClr val="FF0000"/>
                </a:solidFill>
              </a:rPr>
              <a:t>lung involvement .</a:t>
            </a:r>
          </a:p>
          <a:p>
            <a:endParaRPr lang="en-US" dirty="0"/>
          </a:p>
          <a:p>
            <a:r>
              <a:rPr lang="en-US" dirty="0" smtClean="0"/>
              <a:t>Old  …. Born after 28 </a:t>
            </a:r>
            <a:r>
              <a:rPr lang="en-US" dirty="0" err="1" smtClean="0"/>
              <a:t>wks</a:t>
            </a:r>
            <a:r>
              <a:rPr lang="en-US" dirty="0" smtClean="0"/>
              <a:t> , there limited surfactant   lead to necrotizing bronchiolitis with variable damage  alveolar structure  small airway occlusion ,</a:t>
            </a:r>
            <a:r>
              <a:rPr lang="en-US" b="1" dirty="0" smtClean="0">
                <a:solidFill>
                  <a:srgbClr val="FF0000"/>
                </a:solidFill>
              </a:rPr>
              <a:t>heterogeneous lung involvement  </a:t>
            </a:r>
          </a:p>
          <a:p>
            <a:r>
              <a:rPr lang="en-US" b="1" dirty="0" smtClean="0">
                <a:solidFill>
                  <a:srgbClr val="92D050"/>
                </a:solidFill>
              </a:rPr>
              <a:t>If the patient has had at least  28 days  oxygen supplement, criteria </a:t>
            </a:r>
            <a:r>
              <a:rPr lang="en-US" b="1" dirty="0" err="1" smtClean="0">
                <a:solidFill>
                  <a:srgbClr val="92D050"/>
                </a:solidFill>
              </a:rPr>
              <a:t>ar</a:t>
            </a:r>
            <a:r>
              <a:rPr lang="en-US" b="1" dirty="0" smtClean="0">
                <a:solidFill>
                  <a:srgbClr val="92D050"/>
                </a:solidFill>
              </a:rPr>
              <a:t> met for  BPD 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90178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2989618"/>
            <a:ext cx="12169372" cy="16259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8892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31074" y="-26187"/>
            <a:ext cx="8129852" cy="69103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39751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34461" y="-485163"/>
            <a:ext cx="6923077" cy="81679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2634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8354" y="257121"/>
            <a:ext cx="9977846" cy="1258170"/>
          </a:xfrm>
        </p:spPr>
        <p:txBody>
          <a:bodyPr/>
          <a:lstStyle/>
          <a:p>
            <a:pPr algn="l"/>
            <a:r>
              <a:rPr lang="en-US" dirty="0" smtClean="0">
                <a:solidFill>
                  <a:srgbClr val="92D050"/>
                </a:solidFill>
              </a:rPr>
              <a:t>Subdural collection </a:t>
            </a:r>
            <a:endParaRPr lang="en-US" dirty="0">
              <a:solidFill>
                <a:srgbClr val="92D05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71938" y="1371600"/>
            <a:ext cx="6141388" cy="563075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515291"/>
            <a:ext cx="5771938" cy="53100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3177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2046" y="1"/>
            <a:ext cx="9834154" cy="1298048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47954" y="1745501"/>
            <a:ext cx="6374674" cy="511249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30628" y="1298048"/>
            <a:ext cx="6605505" cy="5411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2014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34320" y="342197"/>
            <a:ext cx="7723360" cy="61736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2860157"/>
      </p:ext>
    </p:extLst>
  </p:cSld>
  <p:clrMapOvr>
    <a:masterClrMapping/>
  </p:clrMapOvr>
</p:sld>
</file>

<file path=ppt/theme/theme1.xml><?xml version="1.0" encoding="utf-8"?>
<a:theme xmlns:a="http://schemas.openxmlformats.org/drawingml/2006/main" name="Vapor Trail">
  <a:themeElements>
    <a:clrScheme name="Vapor Trail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E5224E"/>
      </a:accent1>
      <a:accent2>
        <a:srgbClr val="9D074E"/>
      </a:accent2>
      <a:accent3>
        <a:srgbClr val="7F2294"/>
      </a:accent3>
      <a:accent4>
        <a:srgbClr val="8D65EA"/>
      </a:accent4>
      <a:accent5>
        <a:srgbClr val="588FE2"/>
      </a:accent5>
      <a:accent6>
        <a:srgbClr val="127CA4"/>
      </a:accent6>
      <a:hlink>
        <a:srgbClr val="FB4AB6"/>
      </a:hlink>
      <a:folHlink>
        <a:srgbClr val="F98FE9"/>
      </a:folHlink>
    </a:clrScheme>
    <a:fontScheme name="Vapor Trail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Vapor Trail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6DB8EB18-3657-4051-A897-2ED38832359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ServiceKeyPoints xmlns="71af3243-3dd4-4a8d-8c0d-dd76da1f02a5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1" ma:contentTypeDescription="Create a new document." ma:contentTypeScope="" ma:versionID="9677210f24a1be23c92c90fd886aa0aa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60e05723c5c1908df1a1a4ebf11d344e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4710EE66-8707-456F-8F2E-091D581CB030}">
  <ds:schemaRefs>
    <ds:schemaRef ds:uri="http://purl.org/dc/elements/1.1/"/>
    <ds:schemaRef ds:uri="http://schemas.microsoft.com/office/2006/metadata/properties"/>
    <ds:schemaRef ds:uri="http://purl.org/dc/terms/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16c05727-aa75-4e4a-9b5f-8a80a1165891"/>
    <ds:schemaRef ds:uri="71af3243-3dd4-4a8d-8c0d-dd76da1f02a5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10BEB954-4024-4CCF-A9D6-4C00FDC028D9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AB96CC85-5758-41C0-8EFD-737AFB69121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TM04033937[[fn=Vapor Trail]]</Template>
  <TotalTime>0</TotalTime>
  <Words>99</Words>
  <Application>Microsoft Office PowerPoint</Application>
  <PresentationFormat>Widescreen</PresentationFormat>
  <Paragraphs>10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Calibri</vt:lpstr>
      <vt:lpstr>Century Gothic</vt:lpstr>
      <vt:lpstr>Vapor Trail</vt:lpstr>
      <vt:lpstr>Pediatric  radiology </vt:lpstr>
      <vt:lpstr>Premature, low birth  wt. neonate ,hospitalized , with  increasing distress, on mechanical ventilation </vt:lpstr>
      <vt:lpstr>NEW bpd  vs  OLD bpd</vt:lpstr>
      <vt:lpstr>PowerPoint Presentation</vt:lpstr>
      <vt:lpstr>PowerPoint Presentation</vt:lpstr>
      <vt:lpstr>PowerPoint Presentation</vt:lpstr>
      <vt:lpstr>Subdural collection </vt:lpstr>
      <vt:lpstr>PowerPoint Presentation</vt:lpstr>
      <vt:lpstr>PowerPoint Presentation</vt:lpstr>
      <vt:lpstr>PowerPoint Presentation</vt:lpstr>
    </vt:vector>
  </TitlesOfParts>
  <Manager/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2022-04-15T08:15:00Z</dcterms:created>
  <dcterms:modified xsi:type="dcterms:W3CDTF">2022-04-15T11:33:10Z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