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3" r:id="rId10"/>
    <p:sldId id="264" r:id="rId11"/>
    <p:sldId id="265" r:id="rId12"/>
    <p:sldId id="266" r:id="rId13"/>
    <p:sldId id="267" r:id="rId14"/>
    <p:sldId id="268" r:id="rId15"/>
    <p:sldId id="289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2A47-914C-44AF-B1CC-C552BAE1FD8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90A-2129-4AB5-BB61-2841F326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2A47-914C-44AF-B1CC-C552BAE1FD8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90A-2129-4AB5-BB61-2841F326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9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2A47-914C-44AF-B1CC-C552BAE1FD8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90A-2129-4AB5-BB61-2841F326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9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2A47-914C-44AF-B1CC-C552BAE1FD8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90A-2129-4AB5-BB61-2841F326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2A47-914C-44AF-B1CC-C552BAE1FD8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90A-2129-4AB5-BB61-2841F326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9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2A47-914C-44AF-B1CC-C552BAE1FD8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90A-2129-4AB5-BB61-2841F326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2A47-914C-44AF-B1CC-C552BAE1FD8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90A-2129-4AB5-BB61-2841F326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8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2A47-914C-44AF-B1CC-C552BAE1FD8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90A-2129-4AB5-BB61-2841F326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2A47-914C-44AF-B1CC-C552BAE1FD8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90A-2129-4AB5-BB61-2841F326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2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2A47-914C-44AF-B1CC-C552BAE1FD8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90A-2129-4AB5-BB61-2841F326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5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2A47-914C-44AF-B1CC-C552BAE1FD8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890A-2129-4AB5-BB61-2841F326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1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52A47-914C-44AF-B1CC-C552BAE1FD8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D890A-2129-4AB5-BB61-2841F326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6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5776" y="171694"/>
            <a:ext cx="11018188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/>
              </a:rPr>
              <a:t>Principles of Communicable Diseases </a:t>
            </a:r>
            <a:r>
              <a:rPr lang="en-US" sz="32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/>
              </a:rPr>
              <a:t>Epidemiology L-4/22-23</a:t>
            </a:r>
            <a:endParaRPr lang="ar-IQ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515" y="6021288"/>
            <a:ext cx="353122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PROF  Dr . NAJLAA FAWZI </a:t>
            </a:r>
            <a:endParaRPr lang="ar-IQ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6"/>
    </mc:Choice>
    <mc:Fallback xmlns="">
      <p:transition spd="slow" advTm="72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5755" y="440578"/>
            <a:ext cx="842493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of Infectious Diseases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30345" y="1086909"/>
            <a:ext cx="11473728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term disease control describes ongoing operations </a:t>
            </a:r>
            <a:r>
              <a:rPr lang="en-US" sz="2800" b="1" u="sng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aimed at Reducing</a:t>
            </a:r>
            <a:r>
              <a:rPr lang="en-US" sz="28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 eaLnBrk="1" hangingPunct="1">
              <a:defRPr/>
            </a:pPr>
            <a:r>
              <a:rPr 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incidence of disease</a:t>
            </a:r>
          </a:p>
          <a:p>
            <a:pPr lvl="1" eaLnBrk="1" hangingPunct="1">
              <a:defRPr/>
            </a:pPr>
            <a:r>
              <a:rPr lang="en-US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duration of disease and as a result the risk of transmission </a:t>
            </a:r>
          </a:p>
          <a:p>
            <a:pPr lvl="1" eaLnBrk="1" hangingPunct="1">
              <a:defRPr/>
            </a:pPr>
            <a:r>
              <a:rPr lang="en-US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effects of infection, including both the physical and psychosocial complications</a:t>
            </a:r>
          </a:p>
          <a:p>
            <a:pPr lvl="1" eaLnBrk="1" hangingPunct="1">
              <a:defRPr/>
            </a:pPr>
            <a:r>
              <a:rPr lang="en-US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financial burden to the community.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717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01"/>
    </mc:Choice>
    <mc:Fallback xmlns="">
      <p:transition spd="slow" advTm="51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7221" y="417361"/>
            <a:ext cx="1186237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274638"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means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measures to be taken for existing infectious diseases, with </a:t>
            </a:r>
            <a:r>
              <a:rPr lang="en-US" sz="2400" b="1" u="sng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following objectives: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77221" y="1361055"/>
            <a:ext cx="1154372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82563" indent="-18256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 1-Case finding [ detect cases]</a:t>
            </a: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 2-Management of cases, and protecting them against hazards and sequelae of disease.</a:t>
            </a: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 3-Protecting susceptible contacts and other groups who may be exposed to infection</a:t>
            </a: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4-Preventing or minimizing spread of disease in the involved community</a:t>
            </a:r>
          </a:p>
        </p:txBody>
      </p:sp>
    </p:spTree>
    <p:extLst>
      <p:ext uri="{BB962C8B-B14F-4D97-AF65-F5344CB8AC3E}">
        <p14:creationId xmlns:p14="http://schemas.microsoft.com/office/powerpoint/2010/main" val="28130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17"/>
    </mc:Choice>
    <mc:Fallback xmlns="">
      <p:transition spd="slow" advTm="3931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51013" y="181553"/>
            <a:ext cx="882015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kern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of infectious diseases (the 4 “C”s)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942109" y="1324553"/>
            <a:ext cx="10509005" cy="5013839"/>
            <a:chOff x="144" y="1296"/>
            <a:chExt cx="5019" cy="2802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440" y="1296"/>
              <a:ext cx="2016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n w="0"/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Control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kern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449" y="1920"/>
              <a:ext cx="0" cy="24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IQ" sz="2400" b="1" kern="0">
                <a:ln w="0"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432" y="2160"/>
              <a:ext cx="388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IQ" sz="2400" b="1" kern="0">
                <a:ln w="0"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31" y="2160"/>
              <a:ext cx="0" cy="24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IQ" sz="2400" b="1" kern="0">
                <a:ln w="0"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775" y="2160"/>
              <a:ext cx="0" cy="24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IQ" sz="2400" b="1" kern="0">
                <a:ln w="0"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214" y="2160"/>
              <a:ext cx="0" cy="28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IQ" sz="2400" b="1" kern="0">
                <a:ln w="0"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4320" y="2160"/>
              <a:ext cx="0" cy="28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IQ" sz="2400" b="1" kern="0">
                <a:ln w="0"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44" y="2400"/>
              <a:ext cx="912" cy="57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n w="0"/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Cases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kern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1344" y="2400"/>
              <a:ext cx="909" cy="57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n w="0"/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Contacts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kern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2760" y="2493"/>
              <a:ext cx="912" cy="57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n w="0"/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Carriers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kern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3896" y="2453"/>
              <a:ext cx="1141" cy="57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n w="0"/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Community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kern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288" y="2928"/>
              <a:ext cx="0" cy="1058"/>
            </a:xfrm>
            <a:prstGeom prst="line">
              <a:avLst/>
            </a:prstGeom>
            <a:noFill/>
            <a:ln w="9525">
              <a:solidFill>
                <a:srgbClr val="2F131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IQ" sz="2400" b="1" kern="0">
                <a:ln w="0"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288" y="3072"/>
              <a:ext cx="144" cy="0"/>
            </a:xfrm>
            <a:prstGeom prst="line">
              <a:avLst/>
            </a:prstGeom>
            <a:noFill/>
            <a:ln w="9525">
              <a:solidFill>
                <a:srgbClr val="2F131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IQ" sz="2400" b="1" kern="0">
                <a:ln w="0"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288" y="3216"/>
              <a:ext cx="144" cy="0"/>
            </a:xfrm>
            <a:prstGeom prst="line">
              <a:avLst/>
            </a:prstGeom>
            <a:noFill/>
            <a:ln w="9525">
              <a:solidFill>
                <a:srgbClr val="2F131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IQ" sz="2400" b="1" kern="0">
                <a:ln w="0"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288" y="3360"/>
              <a:ext cx="144" cy="0"/>
            </a:xfrm>
            <a:prstGeom prst="line">
              <a:avLst/>
            </a:prstGeom>
            <a:noFill/>
            <a:ln w="9525">
              <a:solidFill>
                <a:srgbClr val="2F131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IQ" sz="2400" b="1" kern="0">
                <a:ln w="0"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288" y="3504"/>
              <a:ext cx="144" cy="0"/>
            </a:xfrm>
            <a:prstGeom prst="line">
              <a:avLst/>
            </a:prstGeom>
            <a:noFill/>
            <a:ln w="9525">
              <a:solidFill>
                <a:srgbClr val="2F131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IQ" sz="2400" b="1" kern="0">
                <a:ln w="0"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288" y="3648"/>
              <a:ext cx="144" cy="0"/>
            </a:xfrm>
            <a:prstGeom prst="line">
              <a:avLst/>
            </a:prstGeom>
            <a:noFill/>
            <a:ln w="9525">
              <a:solidFill>
                <a:srgbClr val="2F131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IQ" sz="2400" b="1" kern="0">
                <a:ln w="0"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288" y="3792"/>
              <a:ext cx="144" cy="0"/>
            </a:xfrm>
            <a:prstGeom prst="line">
              <a:avLst/>
            </a:prstGeom>
            <a:noFill/>
            <a:ln w="9525">
              <a:solidFill>
                <a:srgbClr val="2F131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IQ" sz="2400" b="1" kern="0">
                <a:ln w="0"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432" y="2976"/>
              <a:ext cx="848" cy="2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Diagnosis </a:t>
              </a:r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432" y="3120"/>
              <a:ext cx="955" cy="2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Notification</a:t>
              </a:r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432" y="3264"/>
              <a:ext cx="750" cy="2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Isolation</a:t>
              </a:r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414" y="3392"/>
              <a:ext cx="969" cy="2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Disinfection</a:t>
              </a: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422" y="3544"/>
              <a:ext cx="861" cy="2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Treatment</a:t>
              </a:r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432" y="3696"/>
              <a:ext cx="806" cy="2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Follow up</a:t>
              </a:r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>
              <a:off x="288" y="3936"/>
              <a:ext cx="144" cy="0"/>
            </a:xfrm>
            <a:prstGeom prst="line">
              <a:avLst/>
            </a:prstGeom>
            <a:noFill/>
            <a:ln w="9525">
              <a:solidFill>
                <a:srgbClr val="2F131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IQ" sz="2400" b="1" kern="0">
                <a:ln w="0"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29" name="Text Box 36"/>
            <p:cNvSpPr txBox="1">
              <a:spLocks noChangeArrowheads="1"/>
            </p:cNvSpPr>
            <p:nvPr/>
          </p:nvSpPr>
          <p:spPr bwMode="auto">
            <a:xfrm>
              <a:off x="432" y="3840"/>
              <a:ext cx="665" cy="2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Release</a:t>
              </a:r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>
              <a:off x="1775" y="3017"/>
              <a:ext cx="0" cy="33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IQ" sz="2400" b="1" kern="0">
                <a:ln w="0"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31" name="Text Box 39"/>
            <p:cNvSpPr txBox="1">
              <a:spLocks noChangeArrowheads="1"/>
            </p:cNvSpPr>
            <p:nvPr/>
          </p:nvSpPr>
          <p:spPr bwMode="auto">
            <a:xfrm>
              <a:off x="1465" y="3415"/>
              <a:ext cx="962" cy="2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observation</a:t>
              </a:r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>
              <a:off x="3168" y="3120"/>
              <a:ext cx="0" cy="26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IQ" sz="2400" b="1" kern="0">
                <a:ln w="0"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33" name="Text Box 44"/>
            <p:cNvSpPr txBox="1">
              <a:spLocks noChangeArrowheads="1"/>
            </p:cNvSpPr>
            <p:nvPr/>
          </p:nvSpPr>
          <p:spPr bwMode="auto">
            <a:xfrm>
              <a:off x="2813" y="3415"/>
              <a:ext cx="785" cy="2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detection</a:t>
              </a:r>
            </a:p>
          </p:txBody>
        </p:sp>
        <p:sp>
          <p:nvSpPr>
            <p:cNvPr id="34" name="Line 46"/>
            <p:cNvSpPr>
              <a:spLocks noChangeShapeType="1"/>
            </p:cNvSpPr>
            <p:nvPr/>
          </p:nvSpPr>
          <p:spPr bwMode="auto">
            <a:xfrm>
              <a:off x="4327" y="3076"/>
              <a:ext cx="0" cy="28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IQ" sz="2400" b="1" kern="0">
                <a:ln w="0"/>
                <a:latin typeface="Tahoma" panose="020B0604030504040204" pitchFamily="34" charset="0"/>
                <a:ea typeface="Tahoma" panose="020B0604030504040204" pitchFamily="34" charset="0"/>
              </a:endParaRPr>
            </a:p>
          </p:txBody>
        </p:sp>
        <p:sp>
          <p:nvSpPr>
            <p:cNvPr id="35" name="Text Box 47"/>
            <p:cNvSpPr txBox="1">
              <a:spLocks noChangeArrowheads="1"/>
            </p:cNvSpPr>
            <p:nvPr/>
          </p:nvSpPr>
          <p:spPr bwMode="auto">
            <a:xfrm>
              <a:off x="3910" y="3341"/>
              <a:ext cx="1253" cy="67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Epidemiological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Investigation &amp;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control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27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89"/>
    </mc:Choice>
    <mc:Fallback xmlns="">
      <p:transition spd="slow" advTm="47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228" y="291546"/>
            <a:ext cx="3557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800" b="1" dirty="0">
                <a:ln w="0"/>
                <a:latin typeface="Tahoma" panose="020B0604030504040204" pitchFamily="34" charset="0"/>
                <a:ea typeface="Tahoma" panose="020B0604030504040204" pitchFamily="34" charset="0"/>
              </a:rPr>
              <a:t>1- Control of cases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46682" y="924358"/>
            <a:ext cx="114850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a- Case – finding </a:t>
            </a:r>
            <a:r>
              <a:rPr lang="en-US" altLang="ar-IQ" sz="2800" b="1" dirty="0">
                <a:latin typeface="Tahoma" panose="020B0604030504040204" pitchFamily="34" charset="0"/>
                <a:ea typeface="Tahoma" panose="020B0604030504040204" pitchFamily="34" charset="0"/>
              </a:rPr>
              <a:t>clinical diagnosis, and laboratory confirmation if necessary.</a:t>
            </a:r>
          </a:p>
          <a:p>
            <a:pPr algn="justLow">
              <a:defRPr/>
            </a:pPr>
            <a:r>
              <a:rPr lang="en-US" altLang="ar-IQ" sz="2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b- Notification: </a:t>
            </a:r>
            <a:r>
              <a:rPr lang="en-US" altLang="ar-IQ" sz="2800" b="1" dirty="0">
                <a:latin typeface="Tahoma" panose="020B0604030504040204" pitchFamily="34" charset="0"/>
                <a:ea typeface="Tahoma" panose="020B0604030504040204" pitchFamily="34" charset="0"/>
              </a:rPr>
              <a:t>cases, of definite or suspected diagnosis, must be notified to the local health authority . This will depend on nature of disease.</a:t>
            </a:r>
          </a:p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ar-IQ" sz="2800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ar-IQ" sz="2800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18277" y="3296078"/>
            <a:ext cx="3961341" cy="523220"/>
          </a:xfrm>
          <a:prstGeom prst="rect">
            <a:avLst/>
          </a:prstGeom>
          <a:noFill/>
          <a:ln w="9525">
            <a:noFill/>
            <a:prstDash val="lgDashDotDot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of notification: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6682" y="3882693"/>
            <a:ext cx="1097248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74638" indent="-274638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ClrTx/>
              <a:buFont typeface="Wingdings" panose="05000000000000000000" pitchFamily="2" charset="2"/>
              <a:buBlip>
                <a:blip r:embed="rId2"/>
              </a:buBlip>
            </a:pPr>
            <a:r>
              <a:rPr lang="en-US" altLang="ar-IQ" sz="2800" b="1" dirty="0">
                <a:solidFill>
                  <a:schemeClr val="tx1"/>
                </a:solidFill>
                <a:latin typeface="Tahoma" panose="020B0604030504040204" pitchFamily="34" charset="0"/>
              </a:rPr>
              <a:t>To take prevention &amp; control measures for the cases, and contacts and the community if necessary.</a:t>
            </a:r>
          </a:p>
          <a:p>
            <a:pPr algn="justLow">
              <a:spcBef>
                <a:spcPct val="0"/>
              </a:spcBef>
              <a:buClrTx/>
              <a:buBlip>
                <a:blip r:embed="rId2"/>
              </a:buBlip>
            </a:pPr>
            <a:r>
              <a:rPr lang="en-US" altLang="ar-IQ" sz="28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To help tracing source and channels of infection, in outbreak or epidemic.</a:t>
            </a:r>
          </a:p>
          <a:p>
            <a:pPr algn="justLow">
              <a:spcBef>
                <a:spcPct val="0"/>
              </a:spcBef>
              <a:buClrTx/>
              <a:buBlip>
                <a:blip r:embed="rId2"/>
              </a:buBlip>
            </a:pPr>
            <a:r>
              <a:rPr lang="en-US" altLang="ar-IQ" sz="28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To collect significant statistical data.</a:t>
            </a:r>
          </a:p>
          <a:p>
            <a:pPr algn="justLow" eaLnBrk="1" hangingPunct="1">
              <a:spcBef>
                <a:spcPct val="0"/>
              </a:spcBef>
              <a:buClrTx/>
              <a:buFont typeface="Wingdings" panose="05000000000000000000" pitchFamily="2" charset="2"/>
              <a:buBlip>
                <a:blip r:embed="rId2"/>
              </a:buBlip>
            </a:pPr>
            <a:endParaRPr lang="en-US" altLang="ar-IQ" sz="28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 typeface="Wingdings" panose="05000000000000000000" pitchFamily="2" charset="2"/>
              <a:buBlip>
                <a:blip r:embed="rId2"/>
              </a:buBlip>
            </a:pPr>
            <a:endParaRPr lang="en-US" altLang="ar-IQ" sz="28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 typeface="Wingdings" panose="05000000000000000000" pitchFamily="2" charset="2"/>
              <a:buBlip>
                <a:blip r:embed="rId2"/>
              </a:buBlip>
            </a:pPr>
            <a:endParaRPr lang="en-US" altLang="ar-IQ" sz="28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 typeface="Wingdings" panose="05000000000000000000" pitchFamily="2" charset="2"/>
              <a:buBlip>
                <a:blip r:embed="rId2"/>
              </a:buBlip>
            </a:pPr>
            <a:endParaRPr lang="en-US" altLang="ar-IQ" sz="28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46"/>
    </mc:Choice>
    <mc:Fallback xmlns="">
      <p:transition spd="slow" advTm="6654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819" y="230026"/>
            <a:ext cx="2191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C-Isolation</a:t>
            </a:r>
            <a:endParaRPr lang="ar-IQ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145" y="753246"/>
            <a:ext cx="115184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isolation is the act of separating a sick individual with a contagious disease from healthy individuals without that contagious disease in order to protect the general public from exposure of a contagious disease.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4158" y="3250659"/>
            <a:ext cx="11531478" cy="31085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marL="441325" indent="-441325" eaLnBrk="0" hangingPunct="0">
              <a:tabLst>
                <a:tab pos="685800" algn="l"/>
              </a:tabLs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685800" algn="l"/>
              </a:tabLs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685800" algn="l"/>
              </a:tabLs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685800" algn="l"/>
              </a:tabLs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685800" algn="l"/>
              </a:tabLs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Isolation is defined </a:t>
            </a:r>
            <a:r>
              <a:rPr lang="en-US" altLang="ar-IQ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“</a:t>
            </a:r>
            <a:r>
              <a:rPr lang="en-US" altLang="ar-IQ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separation</a:t>
            </a:r>
            <a:r>
              <a:rPr lang="en-US" altLang="ar-IQ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, for the period of communicability of infected persons or animals from others in such places under such conditions , as to prevent or limit the direct or indirect transmission of the infectious agent from those infected to those who are susceptible ,or who may spread the agent to others’’.</a:t>
            </a:r>
          </a:p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ar-IQ" sz="2800" b="1" dirty="0">
              <a:solidFill>
                <a:srgbClr val="66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15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47"/>
    </mc:Choice>
    <mc:Fallback xmlns="">
      <p:transition spd="slow" advTm="4514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654" y="459984"/>
            <a:ext cx="113053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Black" panose="020B0A04020102020204" pitchFamily="34" charset="0"/>
              </a:rPr>
              <a:t>Isolation </a:t>
            </a:r>
            <a:r>
              <a:rPr lang="en-US" sz="2400" dirty="0">
                <a:latin typeface="Arial Black" panose="020B0A04020102020204" pitchFamily="34" charset="0"/>
              </a:rPr>
              <a:t>is a routine procedure </a:t>
            </a:r>
            <a:r>
              <a:rPr lang="en-US" sz="2400" dirty="0" smtClean="0">
                <a:latin typeface="Arial Black" panose="020B0A04020102020204" pitchFamily="34" charset="0"/>
              </a:rPr>
              <a:t>in hospitals </a:t>
            </a:r>
            <a:r>
              <a:rPr lang="en-US" sz="2400" dirty="0">
                <a:latin typeface="Arial Black" panose="020B0A04020102020204" pitchFamily="34" charset="0"/>
              </a:rPr>
              <a:t>and healthcare facilities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 Black" panose="020B0A04020102020204" pitchFamily="34" charset="0"/>
              </a:rPr>
              <a:t>Isolation is usually voluntary, but </a:t>
            </a:r>
            <a:r>
              <a:rPr lang="en-US" sz="2400" dirty="0" smtClean="0">
                <a:latin typeface="Arial Black" panose="020B0A04020102020204" pitchFamily="34" charset="0"/>
              </a:rPr>
              <a:t>in a </a:t>
            </a:r>
            <a:r>
              <a:rPr lang="en-US" sz="2400" dirty="0">
                <a:latin typeface="Arial Black" panose="020B0A04020102020204" pitchFamily="34" charset="0"/>
              </a:rPr>
              <a:t>public health emergency, </a:t>
            </a:r>
            <a:r>
              <a:rPr lang="en-US" sz="2400" dirty="0" smtClean="0">
                <a:latin typeface="Arial Black" panose="020B0A04020102020204" pitchFamily="34" charset="0"/>
              </a:rPr>
              <a:t>officials have </a:t>
            </a:r>
            <a:r>
              <a:rPr lang="en-US" sz="2400" dirty="0">
                <a:latin typeface="Arial Black" panose="020B0A04020102020204" pitchFamily="34" charset="0"/>
              </a:rPr>
              <a:t>the authority to isolate </a:t>
            </a:r>
            <a:r>
              <a:rPr lang="en-US" sz="2400" dirty="0" smtClean="0">
                <a:latin typeface="Arial Black" panose="020B0A04020102020204" pitchFamily="34" charset="0"/>
              </a:rPr>
              <a:t>people who </a:t>
            </a:r>
            <a:r>
              <a:rPr lang="en-US" sz="2400" dirty="0">
                <a:latin typeface="Arial Black" panose="020B0A04020102020204" pitchFamily="34" charset="0"/>
              </a:rPr>
              <a:t>are sick.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85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097" y="309852"/>
            <a:ext cx="11331430" cy="892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400" b="1" dirty="0">
                <a:latin typeface="Tahoma" panose="020B0604030504040204" pitchFamily="34" charset="0"/>
                <a:ea typeface="Tahoma" panose="020B0604030504040204" pitchFamily="34" charset="0"/>
              </a:rPr>
              <a:t>Isolation of patients is indicated for infectious disease having the </a:t>
            </a:r>
            <a:r>
              <a:rPr lang="en-US" altLang="ar-IQ" sz="2800" b="1" u="sng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following epidemiological features</a:t>
            </a:r>
            <a:r>
              <a:rPr lang="en-US" altLang="ar-IQ" sz="2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4097" y="1202027"/>
            <a:ext cx="1148166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1-High morbidity and mortality</a:t>
            </a:r>
          </a:p>
          <a:p>
            <a:pPr algn="justLow">
              <a:spcBef>
                <a:spcPct val="0"/>
              </a:spcBef>
              <a:buClrTx/>
              <a:buNone/>
            </a:pPr>
            <a:r>
              <a:rPr lang="en-US" altLang="ar-IQ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2-High infectivity</a:t>
            </a:r>
          </a:p>
          <a:p>
            <a:pPr algn="justLow">
              <a:spcBef>
                <a:spcPct val="0"/>
              </a:spcBef>
              <a:buClrTx/>
              <a:buNone/>
            </a:pPr>
            <a:r>
              <a:rPr lang="en-US" altLang="ar-IQ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3-No significant extra human reservoir</a:t>
            </a:r>
          </a:p>
          <a:p>
            <a:pPr algn="justLow">
              <a:spcBef>
                <a:spcPct val="0"/>
              </a:spcBef>
              <a:buClrTx/>
              <a:buNone/>
            </a:pPr>
            <a:r>
              <a:rPr lang="en-US" altLang="ar-IQ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4-Infectious cases easily recognizable</a:t>
            </a:r>
          </a:p>
          <a:p>
            <a:pPr algn="justLow">
              <a:spcBef>
                <a:spcPct val="0"/>
              </a:spcBef>
              <a:buClrTx/>
              <a:buNone/>
            </a:pPr>
            <a:r>
              <a:rPr lang="en-US" altLang="ar-IQ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5-Chronic carriers are not a significant part </a:t>
            </a:r>
          </a:p>
          <a:p>
            <a:pPr algn="justLow">
              <a:spcBef>
                <a:spcPct val="0"/>
              </a:spcBef>
              <a:buClrTx/>
              <a:buNone/>
            </a:pPr>
            <a:r>
              <a:rPr lang="en-US" altLang="ar-IQ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of the reservoir.</a:t>
            </a:r>
          </a:p>
          <a:p>
            <a:pPr algn="justLow">
              <a:spcBef>
                <a:spcPct val="0"/>
              </a:spcBef>
              <a:buClrTx/>
              <a:buNone/>
            </a:pPr>
            <a:endParaRPr lang="en-US" altLang="ar-IQ" sz="2400" b="1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4097" y="3833516"/>
            <a:ext cx="11481666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marL="441325" indent="-441325" eaLnBrk="0" hangingPunct="0">
              <a:tabLst>
                <a:tab pos="685800" algn="l"/>
              </a:tabLs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685800" algn="l"/>
              </a:tabLs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685800" algn="l"/>
              </a:tabLs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685800" algn="l"/>
              </a:tabLs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685800" algn="l"/>
              </a:tabLs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infectious case must be isolated, either at home or hospital or special places, according to the nature of disease&amp; home condition, period of isolation varies according to nature of disease.</a:t>
            </a:r>
          </a:p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ar-IQ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is usually for the </a:t>
            </a:r>
            <a:r>
              <a:rPr lang="en-US" altLang="ar-IQ" sz="2400" b="1" u="sng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 of communicability </a:t>
            </a:r>
            <a:r>
              <a:rPr lang="en-US" altLang="ar-IQ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ar-IQ" sz="2400" b="1" dirty="0">
              <a:solidFill>
                <a:srgbClr val="66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02"/>
    </mc:Choice>
    <mc:Fallback xmlns="">
      <p:transition spd="slow" advTm="8160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566" y="302034"/>
            <a:ext cx="3374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8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Value of Isolation</a:t>
            </a:r>
            <a:endParaRPr lang="ar-IQ" sz="28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748" y="1026424"/>
            <a:ext cx="111181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82563" indent="-18256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 To stop activity and movement of the case in the community, thus prevent spread of infection.</a:t>
            </a: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 To protect the case against the risk of secondary infection, when exposed to contacts &amp; visitors.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218" y="3166586"/>
            <a:ext cx="116239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Categories of isolation: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i="0" dirty="0" smtClean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seven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isolation categories </a:t>
            </a:r>
            <a:r>
              <a:rPr lang="en-US" sz="2800" b="1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(Strict Isolation, Respiratory Isolation, Protective Isolation, Enteric Precautions, Wound and Skin Precautions, Discharge Precautions, and Blood Precautions)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b="1" i="0" dirty="0" smtClean="0"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2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08"/>
    </mc:Choice>
    <mc:Fallback xmlns="">
      <p:transition spd="slow" advTm="4880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48998" y="347458"/>
            <a:ext cx="8424863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marL="533400" indent="-5334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d-Disinfection: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ar-IQ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33186" y="444440"/>
            <a:ext cx="8424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is the process of destroying pathogenic</a:t>
            </a:r>
            <a:endParaRPr lang="ar-IQ" altLang="ar-IQ"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43879" y="913761"/>
            <a:ext cx="50241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organisms outside the body, by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254761" y="931807"/>
            <a:ext cx="26821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direct exposure </a:t>
            </a:r>
            <a:endParaRPr lang="ar-IQ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756957" y="949853"/>
            <a:ext cx="2376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to chemical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43879" y="1323742"/>
            <a:ext cx="3089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or physical agents.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43879" y="1829435"/>
            <a:ext cx="110584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Types of disinfection are 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1- Prophylactic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2-Concurrent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3-Terminal  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43879" y="3881810"/>
            <a:ext cx="5246564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Prophylactic Disinfection 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43879" y="4618931"/>
            <a:ext cx="1175457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 preventive measure to prevent the onset </a:t>
            </a:r>
            <a:r>
              <a:rPr lang="en-US" altLang="en-US" sz="24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 disease such as chlorination of water, scrubbing and washing hands of health care providers, sterilization of instruments before using for surgery.</a:t>
            </a:r>
          </a:p>
          <a:p>
            <a:pPr>
              <a:spcBef>
                <a:spcPct val="0"/>
              </a:spcBef>
              <a:buClrTx/>
              <a:buNone/>
            </a:pPr>
            <a:endParaRPr lang="en-US" altLang="en-US" sz="2400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69"/>
    </mc:Choice>
    <mc:Fallback xmlns="">
      <p:transition spd="slow" advTm="5526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8241" y="208252"/>
            <a:ext cx="1005652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Concurrent disinfection: </a:t>
            </a:r>
            <a:r>
              <a:rPr lang="en-US" altLang="ar-IQ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carried out during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400420" y="208252"/>
            <a:ext cx="600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the course of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9526877" y="208251"/>
            <a:ext cx="19816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disease for: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1078" y="944340"/>
            <a:ext cx="6985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82563" indent="-18256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ar-IQ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Excreta and discharge,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937866" y="944340"/>
            <a:ext cx="3599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any object or material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42642" y="944339"/>
            <a:ext cx="35750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used in nursing,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348241" y="1436127"/>
            <a:ext cx="4001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rgbClr val="000066"/>
                </a:solidFill>
                <a:latin typeface="Tahoma" panose="020B0604030504040204" pitchFamily="34" charset="0"/>
              </a:rPr>
              <a:t>soiled articles &amp; </a:t>
            </a:r>
            <a:r>
              <a:rPr lang="en-US" altLang="ar-IQ" sz="2400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fomites.</a:t>
            </a:r>
            <a:endParaRPr lang="en-US" altLang="ar-IQ" sz="2400" b="1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1078" y="3449421"/>
            <a:ext cx="1175154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marL="274638" indent="-274638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Terminal disinfection: </a:t>
            </a:r>
            <a:r>
              <a:rPr lang="en-US" altLang="ar-IQ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disinfection for the last time, after transferring the case to hospital, or cure or death.</a:t>
            </a:r>
          </a:p>
        </p:txBody>
      </p:sp>
    </p:spTree>
    <p:extLst>
      <p:ext uri="{BB962C8B-B14F-4D97-AF65-F5344CB8AC3E}">
        <p14:creationId xmlns:p14="http://schemas.microsoft.com/office/powerpoint/2010/main" val="30931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02"/>
    </mc:Choice>
    <mc:Fallback xmlns="">
      <p:transition spd="slow" advTm="2920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4688" y="498475"/>
            <a:ext cx="2389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Objectives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74688" y="1413164"/>
            <a:ext cx="1094927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Designate the principles of passive immunity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Recognize the principles of prevention of infectious diseases.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-Describe the key elements for control of infectious diseases(cases, contact, reservoir, and community) </a:t>
            </a:r>
          </a:p>
        </p:txBody>
      </p:sp>
    </p:spTree>
    <p:extLst>
      <p:ext uri="{BB962C8B-B14F-4D97-AF65-F5344CB8AC3E}">
        <p14:creationId xmlns:p14="http://schemas.microsoft.com/office/powerpoint/2010/main" val="93464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13"/>
    </mc:Choice>
    <mc:Fallback xmlns="">
      <p:transition spd="slow" advTm="3191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00189" y="388505"/>
            <a:ext cx="267573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e-Treatment: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5360" y="911725"/>
            <a:ext cx="1109464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65125" indent="-36512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Specific therapy for bacterial disease, chemotherapy&amp; antitoxins.</a:t>
            </a: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Nursing and proper feeding </a:t>
            </a: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Symptomatic treatment </a:t>
            </a: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Prevention &amp; control of sequelae and complications [2nd bacterial infection, dehydration…]</a:t>
            </a:r>
          </a:p>
        </p:txBody>
      </p:sp>
    </p:spTree>
    <p:extLst>
      <p:ext uri="{BB962C8B-B14F-4D97-AF65-F5344CB8AC3E}">
        <p14:creationId xmlns:p14="http://schemas.microsoft.com/office/powerpoint/2010/main" val="28560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04"/>
    </mc:Choice>
    <mc:Fallback xmlns="">
      <p:transition spd="slow" advTm="4040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155" y="318537"/>
            <a:ext cx="392600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8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f-Release:</a:t>
            </a:r>
            <a:endParaRPr lang="ar-IQ" sz="28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15913" y="872068"/>
            <a:ext cx="78967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The case can leave isolation, and return to school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27411" y="872067"/>
            <a:ext cx="1794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or work if: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5912" y="1364043"/>
            <a:ext cx="11571287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fontAlgn="auto" hangingPunct="1">
              <a:spcBef>
                <a:spcPct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altLang="ar-IQ" sz="2400" b="1" dirty="0">
                <a:latin typeface="Tahoma" pitchFamily="34" charset="0"/>
                <a:cs typeface="Tahoma" pitchFamily="34" charset="0"/>
              </a:rPr>
              <a:t>Clinical recovery { becoming clinically free}</a:t>
            </a:r>
          </a:p>
          <a:p>
            <a:pPr algn="justLow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ar-IQ" sz="2400" b="1" dirty="0">
              <a:latin typeface="Tahoma" pitchFamily="34" charset="0"/>
              <a:cs typeface="Tahoma" pitchFamily="34" charset="0"/>
            </a:endParaRPr>
          </a:p>
          <a:p>
            <a:pPr algn="justLow" eaLnBrk="1" fontAlgn="auto" hangingPunct="1">
              <a:spcBef>
                <a:spcPct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altLang="ar-IQ" sz="2400" b="1" dirty="0">
                <a:latin typeface="Tahoma" pitchFamily="34" charset="0"/>
                <a:cs typeface="Tahoma" pitchFamily="34" charset="0"/>
              </a:rPr>
              <a:t>Satisfactory general condition</a:t>
            </a:r>
          </a:p>
          <a:p>
            <a:pPr algn="justLow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ar-IQ" sz="2400" b="1" dirty="0">
              <a:latin typeface="Tahoma" pitchFamily="34" charset="0"/>
              <a:cs typeface="Tahoma" pitchFamily="34" charset="0"/>
            </a:endParaRPr>
          </a:p>
          <a:p>
            <a:pPr algn="justLow" eaLnBrk="1" fontAlgn="auto" hangingPunct="1">
              <a:spcBef>
                <a:spcPct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altLang="ar-IQ" sz="2400" b="1" dirty="0">
                <a:latin typeface="Tahoma" pitchFamily="34" charset="0"/>
                <a:cs typeface="Tahoma" pitchFamily="34" charset="0"/>
              </a:rPr>
              <a:t>Becoming bacteriologically free, in diseases having </a:t>
            </a:r>
            <a:r>
              <a:rPr lang="en-US" altLang="ar-IQ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convalescent carriers</a:t>
            </a:r>
          </a:p>
          <a:p>
            <a:pPr algn="justLow" eaLnBrk="1" fontAlgn="auto" hangingPunct="1">
              <a:spcBef>
                <a:spcPct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en-US" altLang="ar-IQ" sz="2400" b="1" dirty="0">
              <a:latin typeface="Tahoma" pitchFamily="34" charset="0"/>
              <a:cs typeface="Tahoma" pitchFamily="34" charset="0"/>
            </a:endParaRPr>
          </a:p>
          <a:p>
            <a:pPr algn="justLow" eaLnBrk="1" fontAlgn="auto" hangingPunct="1">
              <a:spcBef>
                <a:spcPct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en-US" altLang="ar-IQ" sz="2400" b="1" dirty="0">
              <a:latin typeface="Tahoma" pitchFamily="34" charset="0"/>
              <a:cs typeface="Tahoma" pitchFamily="34" charset="0"/>
            </a:endParaRPr>
          </a:p>
          <a:p>
            <a:pPr algn="justLow" eaLnBrk="1" fontAlgn="auto" hangingPunct="1">
              <a:spcBef>
                <a:spcPct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en-US" altLang="ar-IQ" sz="2400" b="1" dirty="0">
              <a:latin typeface="Tahoma" pitchFamily="34" charset="0"/>
              <a:cs typeface="Tahoma" pitchFamily="34" charset="0"/>
            </a:endParaRPr>
          </a:p>
          <a:p>
            <a:pPr algn="justLow" eaLnBrk="1" fontAlgn="auto" hangingPunct="1">
              <a:spcBef>
                <a:spcPct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en-US" altLang="ar-IQ" sz="2400" b="1" dirty="0">
              <a:latin typeface="Tahoma" pitchFamily="34" charset="0"/>
              <a:cs typeface="Tahoma" pitchFamily="34" charset="0"/>
            </a:endParaRPr>
          </a:p>
          <a:p>
            <a:pPr algn="justLow" eaLnBrk="1" fontAlgn="auto" hangingPunct="1">
              <a:spcBef>
                <a:spcPct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en-US" altLang="ar-IQ" sz="2400" b="1" dirty="0">
              <a:latin typeface="Tahoma" pitchFamily="34" charset="0"/>
              <a:cs typeface="Tahoma" pitchFamily="34" charset="0"/>
            </a:endParaRPr>
          </a:p>
          <a:p>
            <a:pPr algn="justLow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ar-IQ" sz="24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4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54"/>
    </mc:Choice>
    <mc:Fallback xmlns="">
      <p:transition spd="slow" advTm="3735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625" y="296563"/>
            <a:ext cx="576064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2-Control of Contacts</a:t>
            </a:r>
            <a:endParaRPr lang="ar-IQ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164" y="819783"/>
            <a:ext cx="115200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A contact </a:t>
            </a:r>
            <a:r>
              <a:rPr lang="en-US" altLang="ar-IQ" sz="2400" b="1" dirty="0">
                <a:latin typeface="Tahoma" panose="020B0604030504040204" pitchFamily="34" charset="0"/>
                <a:ea typeface="Tahoma" panose="020B0604030504040204" pitchFamily="34" charset="0"/>
              </a:rPr>
              <a:t>is the person who has been in association with the case at any time during the i.p and until discovered and isolated.</a:t>
            </a:r>
          </a:p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ar-IQ" sz="2400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indent="-342900" algn="justLow">
              <a:buFont typeface="Wingdings" panose="05000000000000000000" pitchFamily="2" charset="2"/>
              <a:buChar char="q"/>
              <a:defRPr/>
            </a:pPr>
            <a:r>
              <a:rPr lang="en-US" altLang="ar-IQ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Forms of Contacts: </a:t>
            </a:r>
            <a:r>
              <a:rPr lang="en-US" altLang="ar-IQ" sz="2400" b="1" dirty="0">
                <a:latin typeface="Tahoma" panose="020B0604030504040204" pitchFamily="34" charset="0"/>
                <a:ea typeface="Tahoma" panose="020B0604030504040204" pitchFamily="34" charset="0"/>
              </a:rPr>
              <a:t>house holds including family contacts; work, school.</a:t>
            </a:r>
          </a:p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ar-IQ" sz="2400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justLow">
              <a:buFontTx/>
              <a:buChar char="•"/>
              <a:defRPr/>
            </a:pPr>
            <a:r>
              <a:rPr lang="en-US" altLang="ar-IQ" sz="2400" b="1" dirty="0">
                <a:latin typeface="Tahoma" panose="020B0604030504040204" pitchFamily="34" charset="0"/>
                <a:ea typeface="Tahoma" panose="020B0604030504040204" pitchFamily="34" charset="0"/>
              </a:rPr>
              <a:t>The local health center is responsible for control of contacts of notified cases.</a:t>
            </a:r>
          </a:p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altLang="ar-IQ" sz="2400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ar-IQ" sz="2400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8347" y="3728252"/>
            <a:ext cx="11921836" cy="41549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marL="182563" indent="-182563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1-Enlistment:</a:t>
            </a:r>
            <a:r>
              <a:rPr lang="en-US" altLang="ar-IQ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special [contact list] is filled for names&amp; personal data.</a:t>
            </a:r>
          </a:p>
          <a:p>
            <a:pPr algn="justLow" eaLnBrk="1" hangingPunct="1">
              <a:defRPr/>
            </a:pPr>
            <a:r>
              <a:rPr lang="en-US" altLang="ar-IQ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2-Examination: </a:t>
            </a:r>
            <a:r>
              <a:rPr lang="en-US" altLang="ar-IQ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case-finding if any; general condition, body temp, &amp; any manifestations.</a:t>
            </a:r>
          </a:p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3-No exposure </a:t>
            </a:r>
            <a:r>
              <a:rPr lang="en-US" altLang="ar-IQ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isolated cases.</a:t>
            </a:r>
          </a:p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ar-IQ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Low" eaLnBrk="1" hangingPunct="1">
              <a:defRPr/>
            </a:pPr>
            <a:r>
              <a:rPr lang="en-US" altLang="ar-IQ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4-Surveillance,</a:t>
            </a:r>
            <a:r>
              <a:rPr lang="en-US" altLang="ar-IQ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segregation ,quarantine or isolation according to disease:</a:t>
            </a:r>
          </a:p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ar-IQ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ar-IQ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ar-IQ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ar-IQ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ar-IQ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9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15"/>
    </mc:Choice>
    <mc:Fallback xmlns="">
      <p:transition spd="slow" advTm="7811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5106" y="275936"/>
            <a:ext cx="42672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l" rtl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ar-IQ" b="1" dirty="0">
                <a:ln w="0"/>
                <a:solidFill>
                  <a:srgbClr val="FF0000"/>
                </a:solidFill>
                <a:latin typeface="Tahoma" panose="020B0604030504040204" pitchFamily="34" charset="0"/>
              </a:rPr>
              <a:t>a-Surveillance</a:t>
            </a:r>
            <a:endParaRPr lang="ar-IQ" altLang="ar-IQ" b="1" dirty="0">
              <a:ln w="0"/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8852" y="847965"/>
            <a:ext cx="1142667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74638" indent="-274638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in most infectious diseases, contacts are put under supervision, every day for the incubation period of the disease, for case-finding, mean while, they go to work&amp; school.</a:t>
            </a: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05106" y="2137063"/>
            <a:ext cx="15263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Personal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77568" y="2137063"/>
            <a:ext cx="257153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SURVEILLANCE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33574" y="2137062"/>
            <a:ext cx="4562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the practice of close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443581" y="2137062"/>
            <a:ext cx="1800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medical or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021962" y="2137061"/>
            <a:ext cx="12923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i="1" dirty="0">
                <a:solidFill>
                  <a:schemeClr val="tx1"/>
                </a:solidFill>
                <a:latin typeface="Tahoma" panose="020B0604030504040204" pitchFamily="34" charset="0"/>
              </a:rPr>
              <a:t>, </a:t>
            </a: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other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5106" y="2624723"/>
            <a:ext cx="375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ar-IQ" sz="2400" b="1" dirty="0">
                <a:latin typeface="Tahoma" panose="020B0604030504040204" pitchFamily="34" charset="0"/>
              </a:rPr>
              <a:t>supervision of contacts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056671" y="2624723"/>
            <a:ext cx="62055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to permit quick recognition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19293" y="2624723"/>
            <a:ext cx="23567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of infection or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95766" y="3112383"/>
            <a:ext cx="75761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illness but without restricting their </a:t>
            </a:r>
            <a:r>
              <a:rPr lang="en-US" altLang="ar-IQ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movements.</a:t>
            </a: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39"/>
    </mc:Choice>
    <mc:Fallback xmlns="">
      <p:transition spd="slow" advTm="2563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288" y="188913"/>
            <a:ext cx="2882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800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b-Segregation:</a:t>
            </a:r>
            <a:endParaRPr lang="ar-IQ" altLang="ar-IQ" sz="28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147965" y="250468"/>
            <a:ext cx="7630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Contacts of the following diseases are excluded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6431" y="712133"/>
            <a:ext cx="5577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from school or work ( not isolated)</a:t>
            </a:r>
            <a:endParaRPr lang="en-US" altLang="ar-IQ" sz="240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42880" y="1383196"/>
            <a:ext cx="1174143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74638" indent="-274638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Diseases having contact carriers e.g. Typhoid &amp; diphtheria. </a:t>
            </a:r>
            <a:r>
              <a:rPr lang="en-US" altLang="ar-IQ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Food </a:t>
            </a: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handlers &amp; school personnel contacts are excluded from work, and bacteriologic ally examined until prove not to be carriers</a:t>
            </a:r>
            <a:r>
              <a:rPr lang="en-US" altLang="ar-IQ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.</a:t>
            </a:r>
          </a:p>
          <a:p>
            <a:pPr marL="0" indent="0" algn="justLow" eaLnBrk="1" hangingPunct="1">
              <a:spcBef>
                <a:spcPct val="0"/>
              </a:spcBef>
              <a:buClr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Blip>
                <a:blip r:embed="rId2"/>
              </a:buBlip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Diseases which are highly infectious in the early days, measles, susceptible contacts are excluded from school, and so will not be at school, otherwise spread infection, if get diseased.</a:t>
            </a:r>
          </a:p>
          <a:p>
            <a:pPr algn="justLow" eaLnBrk="1" hangingPunct="1">
              <a:spcBef>
                <a:spcPct val="0"/>
              </a:spcBef>
              <a:buClrTx/>
              <a:buFontTx/>
              <a:buBlip>
                <a:blip r:embed="rId2"/>
              </a:buBlip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4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55"/>
    </mc:Choice>
    <mc:Fallback xmlns="">
      <p:transition spd="slow" advTm="4175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63990" y="197976"/>
            <a:ext cx="2550698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l" rtl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ar-IQ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Tahoma" panose="020B0604030504040204" pitchFamily="34" charset="0"/>
              </a:rPr>
              <a:t>C-quarantine</a:t>
            </a:r>
            <a:endParaRPr lang="ar-IQ" altLang="ar-IQ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4680" y="613474"/>
            <a:ext cx="11677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 quarantine is used to separate and restrict the movement of persons; it is a 'state of obligatory </a:t>
            </a:r>
            <a:r>
              <a:rPr lang="en-US" altLang="ar-IQ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isolation‘ </a:t>
            </a:r>
            <a:endParaRPr lang="ar-IQ" altLang="ar-IQ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4680" y="2132911"/>
            <a:ext cx="115653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often used in connection to disease and illness, such as those who may possibly have been exposed to a communicable disease.</a:t>
            </a:r>
            <a:endParaRPr lang="ar-IQ" altLang="ar-IQ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680" y="3873945"/>
            <a:ext cx="8823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Quarantined people may stay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</a:p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spread disease to healthy people.</a:t>
            </a:r>
          </a:p>
        </p:txBody>
      </p:sp>
      <p:sp>
        <p:nvSpPr>
          <p:cNvPr id="9" name="Rectangle 8"/>
          <p:cNvSpPr/>
          <p:nvPr/>
        </p:nvSpPr>
        <p:spPr>
          <a:xfrm>
            <a:off x="5574579" y="3894033"/>
            <a:ext cx="5309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or another location so they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7097" y="4832751"/>
            <a:ext cx="10734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Quarantine can be voluntary, but in</a:t>
            </a:r>
          </a:p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authority to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quarantine people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have been exposed to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infectious disease.</a:t>
            </a:r>
          </a:p>
          <a:p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03649" y="4832751"/>
            <a:ext cx="5654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public health emergency, officials</a:t>
            </a:r>
          </a:p>
        </p:txBody>
      </p:sp>
    </p:spTree>
    <p:extLst>
      <p:ext uri="{BB962C8B-B14F-4D97-AF65-F5344CB8AC3E}">
        <p14:creationId xmlns:p14="http://schemas.microsoft.com/office/powerpoint/2010/main" val="42914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25"/>
    </mc:Choice>
    <mc:Fallback xmlns="">
      <p:transition spd="slow" advTm="9772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4963" y="218931"/>
            <a:ext cx="116215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Quarantined individuals will be sheltered, fed, and cared for at home, in a selected emergency facility, or in a specialized hospital, depending on the disease and the available resources.</a:t>
            </a:r>
            <a:endParaRPr lang="ar-IQ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963" y="1595582"/>
            <a:ext cx="11524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will also be among the first to receive all available medical interventions to prevent and control disease, including: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Vaccination.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Antibiotics.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and rapid diagnostic testing and symptom monitoring.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treatment if symptoms appear.</a:t>
            </a:r>
          </a:p>
        </p:txBody>
      </p:sp>
    </p:spTree>
    <p:extLst>
      <p:ext uri="{BB962C8B-B14F-4D97-AF65-F5344CB8AC3E}">
        <p14:creationId xmlns:p14="http://schemas.microsoft.com/office/powerpoint/2010/main" val="17212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01"/>
    </mc:Choice>
    <mc:Fallback xmlns="">
      <p:transition spd="slow" advTm="3920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999" y="288179"/>
            <a:ext cx="2140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800" b="1" dirty="0">
                <a:ln w="22225">
                  <a:solidFill>
                    <a:schemeClr val="accent2"/>
                  </a:soli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</a:rPr>
              <a:t>c-Isolation</a:t>
            </a:r>
            <a:endParaRPr lang="ar-IQ" sz="2800" b="1" dirty="0">
              <a:ln w="22225">
                <a:solidFill>
                  <a:schemeClr val="accent2"/>
                </a:solidFill>
                <a:prstDash val="solid"/>
              </a:ln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38546" y="942135"/>
            <a:ext cx="1179021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533400" indent="-5334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Contacts of cholera [non endemic areas], pneumonic plague&amp; pneumonic </a:t>
            </a:r>
            <a:r>
              <a:rPr lang="en-US" altLang="ar-IQ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anthrax are </a:t>
            </a: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isolated each for a certain period of time; since these diseases are serious, and so if any of the contacts is diseased, he will be isolation, and not exposed to others to infection.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80115" y="2642531"/>
            <a:ext cx="428033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5- Specific protection: </a:t>
            </a:r>
            <a:endParaRPr lang="en-US" altLang="ar-IQ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38650" y="2704086"/>
            <a:ext cx="8139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By immunization or chemoprophylaxis, </a:t>
            </a:r>
            <a:endParaRPr lang="ar-IQ" altLang="ar-IQ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3079" y="3165751"/>
            <a:ext cx="1967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if available.</a:t>
            </a:r>
          </a:p>
        </p:txBody>
      </p:sp>
    </p:spTree>
    <p:extLst>
      <p:ext uri="{BB962C8B-B14F-4D97-AF65-F5344CB8AC3E}">
        <p14:creationId xmlns:p14="http://schemas.microsoft.com/office/powerpoint/2010/main" val="41816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55"/>
    </mc:Choice>
    <mc:Fallback xmlns="">
      <p:transition spd="slow" advTm="51555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666" y="271589"/>
            <a:ext cx="830906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3-Community Control Measures    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1535" y="794809"/>
            <a:ext cx="1150941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36512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Sporadic cases of endemic infectious diseases can be readily controlled by control measures for cases&amp; contacts, but if epidemic or outbreak appears or threatens to occur, prevention &amp; control measures are needed to protect the at risk community.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0671" y="2493787"/>
            <a:ext cx="6983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Control Measures Include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0081" y="3146325"/>
            <a:ext cx="1091218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82563" indent="-18256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a-Case finding and control of cases &amp; contacts. </a:t>
            </a: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b-Epidemiologic investigation, to trace source&amp; channels of infection.</a:t>
            </a: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c-Extreme control measures, been taken, if necessary e.g. closing </a:t>
            </a:r>
            <a:r>
              <a:rPr lang="en-US" altLang="ar-IQ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schools and public places .</a:t>
            </a: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77"/>
    </mc:Choice>
    <mc:Fallback xmlns="">
      <p:transition spd="slow" advTm="77377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12" y="245526"/>
            <a:ext cx="892899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ERADICATION of INFECTIOUS DISEASE</a:t>
            </a:r>
            <a:endParaRPr lang="ar-IQ" altLang="ar-IQ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50812" y="768746"/>
            <a:ext cx="779091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Eradication literally means to "</a:t>
            </a:r>
            <a:r>
              <a:rPr lang="en-US" altLang="ar-IQ" sz="2400" b="1" u="sng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tear out by </a:t>
            </a:r>
            <a:r>
              <a:rPr lang="en-US" altLang="ar-IQ" sz="2400" b="1" u="sng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roots</a:t>
            </a:r>
            <a:r>
              <a:rPr lang="en-US" altLang="ar-IQ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“.</a:t>
            </a:r>
            <a:endParaRPr lang="en-US" altLang="ar-IQ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50812" y="1291966"/>
            <a:ext cx="7915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Eradication of disease indicates termination of all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08636" y="1291965"/>
            <a:ext cx="5591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transmission of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0812" y="1815186"/>
            <a:ext cx="53719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infection by extermination of the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71564" y="1815184"/>
            <a:ext cx="5140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infectious agent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8041726" y="1815182"/>
            <a:ext cx="24545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, eradication is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50812" y="2338398"/>
            <a:ext cx="8424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an absolute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27106" y="2338398"/>
            <a:ext cx="4441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process, and not a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5019098" y="2338398"/>
            <a:ext cx="2207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relative goal.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39975" y="3007873"/>
            <a:ext cx="1144242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36512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Low">
              <a:spcBef>
                <a:spcPct val="0"/>
              </a:spcBef>
              <a:buClr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Getting rid of the causative organism and consequently disease, in certain area or country or the world; no reported cases, nor reservoirs of infection</a:t>
            </a:r>
            <a:r>
              <a:rPr lang="en-US" altLang="ar-IQ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. It achieved for a limited number of infectious diseases.</a:t>
            </a: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12593" y="4377500"/>
            <a:ext cx="96600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Today, smallpox is the only disease that has been eradicated.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12593" y="4839165"/>
            <a:ext cx="753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The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41634" y="4839164"/>
            <a:ext cx="47836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feasibility of eradicating polio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557951" y="4864396"/>
            <a:ext cx="64812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appears to </a:t>
            </a:r>
            <a:r>
              <a:rPr lang="en-US" altLang="ar-IQ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be greater than other disease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2593" y="5386078"/>
            <a:ext cx="217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ar-IQ" sz="2400" b="1" dirty="0" smtClean="0">
                <a:latin typeface="Tahoma" panose="020B0604030504040204" pitchFamily="34" charset="0"/>
              </a:rPr>
              <a:t>like </a:t>
            </a:r>
            <a:r>
              <a:rPr lang="en-US" altLang="ar-IQ" sz="2400" b="1" dirty="0">
                <a:latin typeface="Tahoma" panose="020B0604030504040204" pitchFamily="34" charset="0"/>
              </a:rPr>
              <a:t>measles.</a:t>
            </a:r>
          </a:p>
        </p:txBody>
      </p:sp>
    </p:spTree>
    <p:extLst>
      <p:ext uri="{BB962C8B-B14F-4D97-AF65-F5344CB8AC3E}">
        <p14:creationId xmlns:p14="http://schemas.microsoft.com/office/powerpoint/2010/main" val="260537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17"/>
    </mc:Choice>
    <mc:Fallback xmlns="">
      <p:transition spd="slow" advTm="7451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700696" y="158696"/>
            <a:ext cx="57594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31F43"/>
                </a:solidFill>
                <a:latin typeface="Arial Black" panose="020B0A04020102020204" pitchFamily="34" charset="0"/>
              </a:rPr>
              <a:t>PASSIVE   IMMUNIZATION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00696" y="833989"/>
            <a:ext cx="346761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SimHei" pitchFamily="49" charset="-122"/>
              </a:rPr>
              <a:t>(SEROPROPHYLAXIS</a:t>
            </a:r>
            <a:r>
              <a:rPr lang="en-US" altLang="ar-IQ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SimHei" pitchFamily="49" charset="-122"/>
              </a:rPr>
              <a:t>)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23680" y="1132115"/>
            <a:ext cx="1177737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350838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Passive immunization needed for rapid, but temporary protection of susceptible, either after exposure to infection or before expected exposure (occasionally). </a:t>
            </a: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The duration of immunity induced is short and variable (1-6 weeks).</a:t>
            </a: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 Passive immunization has a limited value in the mass control of disease, it is recommended for non-immune persons under special circumstances.</a:t>
            </a: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327" y="4615728"/>
            <a:ext cx="114800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400" b="1" dirty="0">
                <a:solidFill>
                  <a:srgbClr val="FF0000"/>
                </a:solidFill>
                <a:latin typeface="Tahoma" pitchFamily="34" charset="0"/>
              </a:rPr>
              <a:t>Three types of preparations are available for passive immunity</a:t>
            </a:r>
          </a:p>
          <a:p>
            <a:pPr algn="justLow">
              <a:defRPr/>
            </a:pPr>
            <a:r>
              <a:rPr lang="en-US" altLang="ar-IQ" sz="24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altLang="ar-IQ" sz="2400" b="1" dirty="0">
                <a:latin typeface="Tahoma" pitchFamily="34" charset="0"/>
              </a:rPr>
              <a:t>A. normal human immunoglobulin</a:t>
            </a:r>
          </a:p>
          <a:p>
            <a:pPr algn="justLow">
              <a:defRPr/>
            </a:pPr>
            <a:r>
              <a:rPr lang="en-US" altLang="ar-IQ" sz="2400" b="1" dirty="0">
                <a:latin typeface="Tahoma" pitchFamily="34" charset="0"/>
              </a:rPr>
              <a:t>B. specific [hyper immune] human immunoglobulin</a:t>
            </a:r>
          </a:p>
          <a:p>
            <a:pPr algn="justLow">
              <a:defRPr/>
            </a:pPr>
            <a:r>
              <a:rPr lang="en-US" altLang="ar-IQ" sz="2400" b="1" dirty="0">
                <a:latin typeface="Tahoma" pitchFamily="34" charset="0"/>
              </a:rPr>
              <a:t>C. antisera or antitoxins</a:t>
            </a:r>
          </a:p>
          <a:p>
            <a:pPr algn="justLow">
              <a:defRPr/>
            </a:pPr>
            <a:endParaRPr lang="en-US" altLang="ar-IQ" sz="2400" b="1" dirty="0">
              <a:latin typeface="Tahoma" pitchFamily="34" charset="0"/>
            </a:endParaRPr>
          </a:p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ar-IQ" sz="2400" b="1" dirty="0">
              <a:solidFill>
                <a:srgbClr val="FF0000"/>
              </a:solidFill>
              <a:latin typeface="Tahoma" pitchFamily="34" charset="0"/>
            </a:endParaRPr>
          </a:p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ar-IQ" sz="2400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49"/>
    </mc:Choice>
    <mc:Fallback xmlns="">
      <p:transition spd="slow" advTm="6904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060" y="182711"/>
            <a:ext cx="7292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ELIMINATION of INFECTIOUS DISEASE</a:t>
            </a:r>
            <a:endParaRPr lang="ar-IQ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81854" y="705931"/>
            <a:ext cx="15808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The term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862736" y="705930"/>
            <a:ext cx="4982454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400" b="1" u="sng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elimination</a:t>
            </a:r>
            <a:r>
              <a:rPr lang="en-US" altLang="ar-IQ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used to describe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18866" y="705930"/>
            <a:ext cx="6343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interruption of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9032988" y="705930"/>
            <a:ext cx="25683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transmission of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8975" y="1229150"/>
            <a:ext cx="4265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disease, as for </a:t>
            </a:r>
            <a:endParaRPr lang="ar-IQ" altLang="ar-IQ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559640" y="1229150"/>
            <a:ext cx="38298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example, elimination of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257204" y="1229150"/>
            <a:ext cx="30508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measles, </a:t>
            </a:r>
            <a:r>
              <a:rPr lang="en-US" altLang="ar-IQ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polio and</a:t>
            </a: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08975" y="1752369"/>
            <a:ext cx="1885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from large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08039" y="1266007"/>
            <a:ext cx="1781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IQ" sz="2400" b="1" dirty="0">
                <a:latin typeface="Tahoma" panose="020B0604030504040204" pitchFamily="34" charset="0"/>
              </a:rPr>
              <a:t>diphtheria</a:t>
            </a:r>
            <a:endParaRPr lang="en-US" sz="2400" dirty="0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010870" y="1752369"/>
            <a:ext cx="4599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geographic </a:t>
            </a:r>
            <a:r>
              <a:rPr lang="en-US" altLang="ar-IQ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regions in world.</a:t>
            </a: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81854" y="4904059"/>
            <a:ext cx="11453667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indent="365125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means that existing endemic disease so controlled to reach the level of ' </a:t>
            </a:r>
            <a:r>
              <a:rPr lang="en-US" altLang="ar-IQ" sz="2400" b="1" u="sng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reported cases</a:t>
            </a:r>
            <a:r>
              <a:rPr lang="en-US" altLang="ar-IQ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'. This is usually by protection of at risk group or population, while the causative agent not necessarily eliminated</a:t>
            </a:r>
            <a:r>
              <a:rPr lang="ar-IQ" altLang="ar-IQ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ar-IQ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412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00"/>
    </mc:Choice>
    <mc:Fallback xmlns="">
      <p:transition spd="slow" advTm="37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368" y="500496"/>
            <a:ext cx="5829300" cy="582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727" y="1413164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 smtClean="0">
                <a:ln/>
                <a:solidFill>
                  <a:schemeClr val="accent4"/>
                </a:solidFill>
                <a:latin typeface="Wide Latin" panose="020A0A07050505020404" pitchFamily="18" charset="0"/>
              </a:rPr>
              <a:t>ANY QUESTION ?</a:t>
            </a:r>
            <a:endParaRPr lang="en-US" b="1" dirty="0">
              <a:ln/>
              <a:solidFill>
                <a:schemeClr val="accent4"/>
              </a:solidFill>
              <a:latin typeface="Wide Latin" panose="020A0A070505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4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73581" y="393516"/>
            <a:ext cx="11530492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Application of immunoglobulin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1-After exposure ; associated with either </a:t>
            </a: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8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Sero prevention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; when given early in incubation period</a:t>
            </a: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8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Sero attenuation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; when given later in incubation period.</a:t>
            </a: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8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effective; if given late in incubation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2-Before expected exposure; travelers from free to endemic areas can be given seroprophylaxis for expected infection; hepatitis A.</a:t>
            </a:r>
          </a:p>
        </p:txBody>
      </p:sp>
    </p:spTree>
    <p:extLst>
      <p:ext uri="{BB962C8B-B14F-4D97-AF65-F5344CB8AC3E}">
        <p14:creationId xmlns:p14="http://schemas.microsoft.com/office/powerpoint/2010/main" val="12580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07"/>
    </mc:Choice>
    <mc:Fallback xmlns="">
      <p:transition spd="slow" advTm="6400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15768" y="272618"/>
            <a:ext cx="115991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51752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Specific immunoglobulin's are available for </a:t>
            </a:r>
            <a:r>
              <a:rPr lang="en-US" altLang="ar-IQ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Sero-prophylaxis</a:t>
            </a: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; antiviral (mumps, hepatitis A,B, measles, rubella, rabies. antitoxic (diphtheria &amp; tetanus), and antipertussis (for exposed susceptible infants).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77222" y="2062451"/>
            <a:ext cx="11876232" cy="2308324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579438" indent="-579438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altLang="ar-IQ" sz="2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Serotherapy: </a:t>
            </a:r>
            <a:r>
              <a:rPr lang="en-US" altLang="ar-IQ" sz="2400" b="1" dirty="0">
                <a:latin typeface="Tahoma" pitchFamily="34" charset="0"/>
                <a:cs typeface="Tahoma" pitchFamily="34" charset="0"/>
              </a:rPr>
              <a:t>tetanus ,diphtheria and rabies  have specific antitoxin immunoglobulin that can be used for both prophylaxis &amp; therapy in bigger doses</a:t>
            </a:r>
            <a:r>
              <a:rPr lang="en-US" altLang="ar-IQ" sz="2400" b="1" dirty="0" smtClean="0">
                <a:latin typeface="Tahoma" pitchFamily="34" charset="0"/>
                <a:cs typeface="Tahoma" pitchFamily="34" charset="0"/>
              </a:rPr>
              <a:t>.  </a:t>
            </a:r>
            <a:r>
              <a:rPr lang="en-US" altLang="ar-IQ" sz="2400" b="1" dirty="0">
                <a:latin typeface="Tahoma" pitchFamily="34" charset="0"/>
                <a:cs typeface="Tahoma" pitchFamily="34" charset="0"/>
              </a:rPr>
              <a:t>But there is no antiviral Serotherapy.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ar-IQ" sz="2400" b="1" dirty="0">
              <a:latin typeface="Tahoma" pitchFamily="34" charset="0"/>
              <a:cs typeface="Tahoma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ar-IQ" sz="2400" b="1" dirty="0">
              <a:latin typeface="Tahoma" pitchFamily="34" charset="0"/>
              <a:cs typeface="Tahoma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400" b="1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0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43"/>
    </mc:Choice>
    <mc:Fallback xmlns="">
      <p:transition spd="slow" advTm="5864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666154" y="468457"/>
            <a:ext cx="8258175" cy="151274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/>
              </a:rPr>
              <a:t>prevention &amp; control of infectious diseases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1981200"/>
            <a:ext cx="1123603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3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60"/>
    </mc:Choice>
    <mc:Fallback xmlns="">
      <p:transition spd="slow" advTm="2326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381" y="3101840"/>
            <a:ext cx="5925826" cy="3455123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034921" y="357630"/>
            <a:ext cx="7416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CONCEPTS OF PREVENTION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2418" y="924214"/>
            <a:ext cx="89630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The goals of medicine are to promote health, to preserve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491096"/>
            <a:ext cx="7175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to restore health when it is impaired, and to </a:t>
            </a:r>
          </a:p>
        </p:txBody>
      </p:sp>
      <p:sp>
        <p:nvSpPr>
          <p:cNvPr id="5" name="Rectangle 4"/>
          <p:cNvSpPr/>
          <p:nvPr/>
        </p:nvSpPr>
        <p:spPr>
          <a:xfrm>
            <a:off x="8979189" y="956118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IQ" sz="2400" b="1" dirty="0">
                <a:latin typeface="Tahoma" panose="020B0604030504040204" pitchFamily="34" charset="0"/>
              </a:rPr>
              <a:t>health,</a:t>
            </a:r>
            <a:endParaRPr lang="en-US" sz="24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1" y="1474808"/>
            <a:ext cx="1592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minimize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71807" y="1491096"/>
            <a:ext cx="3741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suffering and distress. </a:t>
            </a:r>
            <a:endParaRPr lang="ar-IQ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80568" y="2265363"/>
            <a:ext cx="6070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These goals are embodied in the word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340331" y="2203450"/>
            <a:ext cx="2417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3200" b="1" dirty="0">
                <a:solidFill>
                  <a:srgbClr val="000066"/>
                </a:solidFill>
                <a:latin typeface="Tahoma" panose="020B0604030504040204" pitchFamily="34" charset="0"/>
              </a:rPr>
              <a:t>prevention</a:t>
            </a:r>
          </a:p>
        </p:txBody>
      </p:sp>
    </p:spTree>
    <p:extLst>
      <p:ext uri="{BB962C8B-B14F-4D97-AF65-F5344CB8AC3E}">
        <p14:creationId xmlns:p14="http://schemas.microsoft.com/office/powerpoint/2010/main" val="6722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27"/>
    </mc:Choice>
    <mc:Fallback xmlns="">
      <p:transition spd="slow" advTm="3412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956" y="459570"/>
            <a:ext cx="5171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Determinants of prevention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29489" y="1093627"/>
            <a:ext cx="115131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Successful prevention depends upon: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knowledge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causation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Dynamics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transmission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Identification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risk factors and risk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groups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Availability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prophylactic or early detection and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treatment measures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 for applying these measures to appropriate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persons or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groups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Continuous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of and development of procedures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applied </a:t>
            </a:r>
          </a:p>
        </p:txBody>
      </p:sp>
    </p:spTree>
    <p:extLst>
      <p:ext uri="{BB962C8B-B14F-4D97-AF65-F5344CB8AC3E}">
        <p14:creationId xmlns:p14="http://schemas.microsoft.com/office/powerpoint/2010/main" val="1278876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40002" y="1798260"/>
            <a:ext cx="1143938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74638" indent="-274638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  </a:t>
            </a:r>
            <a:r>
              <a:rPr lang="en-US" altLang="ar-IQ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US" altLang="ar-IQ" sz="2400" b="1" dirty="0">
                <a:solidFill>
                  <a:srgbClr val="002060"/>
                </a:solidFill>
                <a:latin typeface="Tahoma" panose="020B0604030504040204" pitchFamily="34" charset="0"/>
              </a:rPr>
              <a:t>1-General preventive measures:</a:t>
            </a: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000" b="1" dirty="0">
                <a:solidFill>
                  <a:schemeClr val="tx1"/>
                </a:solidFill>
                <a:latin typeface="Tahoma" panose="020B0604030504040204" pitchFamily="34" charset="0"/>
              </a:rPr>
              <a:t>a- </a:t>
            </a:r>
            <a:r>
              <a:rPr lang="en-US" altLang="ar-IQ" sz="2400" b="1" dirty="0">
                <a:solidFill>
                  <a:schemeClr val="tx1"/>
                </a:solidFill>
                <a:latin typeface="Tahoma" panose="020B0604030504040204" pitchFamily="34" charset="0"/>
              </a:rPr>
              <a:t>Sanitation of the environment: clean, pollution free.</a:t>
            </a:r>
          </a:p>
          <a:p>
            <a:pPr algn="justLow">
              <a:spcBef>
                <a:spcPct val="0"/>
              </a:spcBef>
              <a:buClrTx/>
              <a:buNone/>
            </a:pPr>
            <a:r>
              <a:rPr lang="en-US" altLang="ar-IQ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b- Clean, proper behavior and habits of the public through health education.</a:t>
            </a:r>
          </a:p>
          <a:p>
            <a:pPr algn="justLow">
              <a:spcBef>
                <a:spcPct val="0"/>
              </a:spcBef>
              <a:buClrTx/>
              <a:buNone/>
            </a:pPr>
            <a:r>
              <a:rPr lang="en-US" altLang="ar-IQ" sz="24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c- Health promotion of the public, with adequate nutrition, to raise the general body resistance.</a:t>
            </a: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28061" y="4675971"/>
            <a:ext cx="3966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rgbClr val="002060"/>
                </a:solidFill>
                <a:latin typeface="Tahoma" panose="020B0604030504040204" pitchFamily="34" charset="0"/>
              </a:rPr>
              <a:t>2- Specific preventative: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28061" y="5166113"/>
            <a:ext cx="66976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</a:rPr>
              <a:t>a-Immunization; active &amp; seroprophylaxis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28061" y="5724710"/>
            <a:ext cx="35686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IQ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</a:rPr>
              <a:t>b- </a:t>
            </a:r>
            <a:r>
              <a:rPr lang="en-US" altLang="ar-IQ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</a:rPr>
              <a:t>Chemoprophylaxis.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28061" y="195523"/>
            <a:ext cx="7468711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IQ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PREVENTION of INFECTIOUS DISEASES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42828" y="727587"/>
            <a:ext cx="1123372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274638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Low">
              <a:spcBef>
                <a:spcPct val="0"/>
              </a:spcBef>
              <a:buClrTx/>
              <a:buNone/>
            </a:pPr>
            <a:r>
              <a:rPr lang="en-US" altLang="ar-IQ" sz="2400" b="1" dirty="0">
                <a:solidFill>
                  <a:srgbClr val="7030A0"/>
                </a:solidFill>
                <a:latin typeface="Tahoma" panose="020B0604030504040204" pitchFamily="34" charset="0"/>
              </a:rPr>
              <a:t>Primary prevention means preventing the occurrence of infectious diseases, and so having no cases. Primary prevention can be achieved by general &amp; specific measures.</a:t>
            </a: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algn="justLow" eaLnBrk="1" hangingPunct="1">
              <a:spcBef>
                <a:spcPct val="0"/>
              </a:spcBef>
              <a:buClrTx/>
              <a:buFontTx/>
              <a:buNone/>
            </a:pPr>
            <a:endParaRPr lang="en-US" altLang="ar-IQ" sz="2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59"/>
    </mc:Choice>
    <mc:Fallback xmlns="">
      <p:transition spd="slow" advTm="4545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1933</Words>
  <Application>Microsoft Office PowerPoint</Application>
  <PresentationFormat>Widescreen</PresentationFormat>
  <Paragraphs>276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Aharoni</vt:lpstr>
      <vt:lpstr>Arial</vt:lpstr>
      <vt:lpstr>Arial Black</vt:lpstr>
      <vt:lpstr>Calibri</vt:lpstr>
      <vt:lpstr>Calibri Light</vt:lpstr>
      <vt:lpstr>SimHei</vt:lpstr>
      <vt:lpstr>Tahoma</vt:lpstr>
      <vt:lpstr>Wide Latin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30</cp:revision>
  <dcterms:created xsi:type="dcterms:W3CDTF">2021-01-02T15:52:48Z</dcterms:created>
  <dcterms:modified xsi:type="dcterms:W3CDTF">2022-11-02T16:34:05Z</dcterms:modified>
</cp:coreProperties>
</file>