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78" r:id="rId3"/>
    <p:sldId id="279" r:id="rId4"/>
    <p:sldId id="280" r:id="rId5"/>
    <p:sldId id="296" r:id="rId6"/>
    <p:sldId id="284" r:id="rId7"/>
    <p:sldId id="292" r:id="rId8"/>
    <p:sldId id="287" r:id="rId9"/>
    <p:sldId id="297" r:id="rId10"/>
    <p:sldId id="293" r:id="rId11"/>
    <p:sldId id="291" r:id="rId12"/>
    <p:sldId id="294" r:id="rId13"/>
    <p:sldId id="290" r:id="rId14"/>
    <p:sldId id="298" r:id="rId15"/>
    <p:sldId id="289" r:id="rId16"/>
    <p:sldId id="288" r:id="rId17"/>
    <p:sldId id="285" r:id="rId18"/>
    <p:sldId id="286" r:id="rId19"/>
    <p:sldId id="281"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65" autoAdjust="0"/>
  </p:normalViewPr>
  <p:slideViewPr>
    <p:cSldViewPr snapToGrid="0">
      <p:cViewPr varScale="1">
        <p:scale>
          <a:sx n="98" d="100"/>
          <a:sy n="98" d="100"/>
        </p:scale>
        <p:origin x="8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A76CBB6-DF3A-44B6-A131-46604F2C89A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31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0E7DD8-F5E3-4750-8E91-2420E63AA2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38044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3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45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572421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65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44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448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88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295458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0E7DD8-F5E3-4750-8E91-2420E63AA2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88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0E7DD8-F5E3-4750-8E91-2420E63AA2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24500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0E7DD8-F5E3-4750-8E91-2420E63AA2AE}"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6CBB6-DF3A-44B6-A131-46604F2C89A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19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0E7DD8-F5E3-4750-8E91-2420E63AA2AE}"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6CBB6-DF3A-44B6-A131-46604F2C89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90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E7DD8-F5E3-4750-8E91-2420E63AA2AE}"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10516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0E7DD8-F5E3-4750-8E91-2420E63AA2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CBB6-DF3A-44B6-A131-46604F2C89A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6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0E7DD8-F5E3-4750-8E91-2420E63AA2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379256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0E7DD8-F5E3-4750-8E91-2420E63AA2AE}" type="datetimeFigureOut">
              <a:rPr lang="en-US" smtClean="0"/>
              <a:t>10/10/2022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76CBB6-DF3A-44B6-A131-46604F2C89A9}" type="slidenum">
              <a:rPr lang="en-US" smtClean="0"/>
              <a:t>‹#›</a:t>
            </a:fld>
            <a:endParaRPr lang="en-US"/>
          </a:p>
        </p:txBody>
      </p:sp>
    </p:spTree>
    <p:extLst>
      <p:ext uri="{BB962C8B-B14F-4D97-AF65-F5344CB8AC3E}">
        <p14:creationId xmlns:p14="http://schemas.microsoft.com/office/powerpoint/2010/main" val="14032315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763486"/>
            <a:ext cx="4645479" cy="3061607"/>
          </a:xfrm>
        </p:spPr>
        <p:txBody>
          <a:bodyPr>
            <a:normAutofit/>
          </a:bodyPr>
          <a:lstStyle/>
          <a:p>
            <a:pPr marL="228600" lvl="0" indent="-228600" algn="l">
              <a:lnSpc>
                <a:spcPct val="120000"/>
              </a:lnSpc>
              <a:spcBef>
                <a:spcPts val="1000"/>
              </a:spcBef>
            </a:pPr>
            <a:r>
              <a:rPr lang="en-US" sz="3600" b="1" spc="0" dirty="0" smtClean="0">
                <a:solidFill>
                  <a:srgbClr val="00B050"/>
                </a:solidFill>
                <a:latin typeface="Rockwell" panose="02060603020205020403"/>
                <a:ea typeface="+mn-ea"/>
                <a:cs typeface="+mn-cs"/>
              </a:rPr>
              <a:t/>
            </a:r>
            <a:br>
              <a:rPr lang="en-US" sz="3600" b="1" spc="0" dirty="0" smtClean="0">
                <a:solidFill>
                  <a:srgbClr val="00B050"/>
                </a:solidFill>
                <a:latin typeface="Rockwell" panose="02060603020205020403"/>
                <a:ea typeface="+mn-ea"/>
                <a:cs typeface="+mn-cs"/>
              </a:rPr>
            </a:br>
            <a:r>
              <a:rPr lang="en-US" sz="3600" b="1" spc="0" dirty="0" smtClean="0">
                <a:solidFill>
                  <a:srgbClr val="00B050"/>
                </a:solidFill>
                <a:latin typeface="Rockwell" panose="02060603020205020403"/>
                <a:ea typeface="+mn-ea"/>
                <a:cs typeface="+mn-cs"/>
              </a:rPr>
              <a:t/>
            </a:r>
            <a:br>
              <a:rPr lang="en-US" sz="3600" b="1" spc="0" dirty="0" smtClean="0">
                <a:solidFill>
                  <a:srgbClr val="00B050"/>
                </a:solidFill>
                <a:latin typeface="Rockwell" panose="02060603020205020403"/>
                <a:ea typeface="+mn-ea"/>
                <a:cs typeface="+mn-cs"/>
              </a:rPr>
            </a:br>
            <a:r>
              <a:rPr lang="en-US" sz="3600" b="1" spc="0" dirty="0" smtClean="0">
                <a:solidFill>
                  <a:srgbClr val="00B050"/>
                </a:solidFill>
                <a:latin typeface="Rockwell" panose="02060603020205020403"/>
                <a:ea typeface="+mn-ea"/>
                <a:cs typeface="+mn-cs"/>
              </a:rPr>
              <a:t> </a:t>
            </a:r>
            <a:r>
              <a:rPr lang="ar-IQ" sz="6000" b="1" spc="0" dirty="0" smtClean="0">
                <a:solidFill>
                  <a:schemeClr val="tx1"/>
                </a:solidFill>
                <a:latin typeface="Rockwell" panose="02060603020205020403"/>
                <a:ea typeface="+mn-ea"/>
                <a:cs typeface="+mn-cs"/>
              </a:rPr>
              <a:t>ا.م.د.الاء </a:t>
            </a:r>
            <a:r>
              <a:rPr lang="ar-IQ" sz="6000" b="1" spc="0" dirty="0">
                <a:solidFill>
                  <a:schemeClr val="tx1"/>
                </a:solidFill>
                <a:latin typeface="Rockwell" panose="02060603020205020403"/>
                <a:ea typeface="+mn-ea"/>
                <a:cs typeface="+mn-cs"/>
              </a:rPr>
              <a:t>ابراهيم</a:t>
            </a:r>
            <a:endParaRPr lang="en-US" sz="6000" b="1" dirty="0">
              <a:solidFill>
                <a:schemeClr val="tx1"/>
              </a:solidFill>
            </a:endParaRPr>
          </a:p>
        </p:txBody>
      </p:sp>
      <p:sp>
        <p:nvSpPr>
          <p:cNvPr id="3" name="Content Placeholder 2"/>
          <p:cNvSpPr>
            <a:spLocks noGrp="1"/>
          </p:cNvSpPr>
          <p:nvPr>
            <p:ph idx="1"/>
          </p:nvPr>
        </p:nvSpPr>
        <p:spPr>
          <a:xfrm>
            <a:off x="874986" y="947285"/>
            <a:ext cx="4812866" cy="2975246"/>
          </a:xfrm>
        </p:spPr>
        <p:txBody>
          <a:bodyPr>
            <a:normAutofit/>
          </a:bodyPr>
          <a:lstStyle/>
          <a:p>
            <a:pPr marL="0" indent="0">
              <a:buNone/>
            </a:pPr>
            <a:r>
              <a:rPr lang="en-US" sz="3600" b="1" dirty="0"/>
              <a:t>fertilization&amp;implantation&amp;early development of placenta and fetal growth</a:t>
            </a:r>
            <a:endParaRPr lang="en-US" sz="3600" b="1" dirty="0" smtClean="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852" y="508000"/>
            <a:ext cx="5980517"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9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25" y="3541282"/>
            <a:ext cx="9031112" cy="2356355"/>
          </a:xfrm>
        </p:spPr>
        <p:txBody>
          <a:bodyPr/>
          <a:lstStyle/>
          <a:p>
            <a:endParaRPr lang="en-US" dirty="0"/>
          </a:p>
        </p:txBody>
      </p:sp>
      <p:sp>
        <p:nvSpPr>
          <p:cNvPr id="3" name="Content Placeholder 2"/>
          <p:cNvSpPr>
            <a:spLocks noGrp="1"/>
          </p:cNvSpPr>
          <p:nvPr>
            <p:ph idx="1"/>
          </p:nvPr>
        </p:nvSpPr>
        <p:spPr>
          <a:xfrm>
            <a:off x="4650153" y="812801"/>
            <a:ext cx="6947877" cy="5580184"/>
          </a:xfrm>
        </p:spPr>
        <p:txBody>
          <a:bodyPr>
            <a:normAutofit/>
          </a:bodyPr>
          <a:lstStyle/>
          <a:p>
            <a:r>
              <a:rPr lang="en-US" b="1" dirty="0"/>
              <a:t>The process is completed by 10th or 11th day</a:t>
            </a:r>
            <a:r>
              <a:rPr lang="en-US" dirty="0"/>
              <a:t> which corresponds to D 24-25 from LMP, the blastocyst is covered on all sides by the endometrium (decidua).</a:t>
            </a:r>
          </a:p>
          <a:p>
            <a:r>
              <a:rPr lang="en-US" dirty="0"/>
              <a:t> Just before implantation, </a:t>
            </a:r>
            <a:r>
              <a:rPr lang="en-US" b="1" dirty="0"/>
              <a:t>the </a:t>
            </a:r>
            <a:r>
              <a:rPr lang="en-US" b="1" dirty="0" err="1"/>
              <a:t>trophectoderm</a:t>
            </a:r>
            <a:r>
              <a:rPr lang="en-US" b="1" dirty="0"/>
              <a:t> is further differentiated </a:t>
            </a:r>
            <a:r>
              <a:rPr lang="en-US" dirty="0"/>
              <a:t>into an inner mononuclear cellular layer called </a:t>
            </a:r>
            <a:r>
              <a:rPr lang="en-US" b="1" dirty="0" err="1"/>
              <a:t>cytotrophoblast</a:t>
            </a:r>
            <a:r>
              <a:rPr lang="en-US" b="1" dirty="0"/>
              <a:t> </a:t>
            </a:r>
            <a:r>
              <a:rPr lang="en-US" dirty="0"/>
              <a:t>or </a:t>
            </a:r>
            <a:r>
              <a:rPr lang="en-US" dirty="0" err="1"/>
              <a:t>Langhans</a:t>
            </a:r>
            <a:r>
              <a:rPr lang="en-US" dirty="0"/>
              <a:t>’ layer and an outer layer of multinucleated syncytium called </a:t>
            </a:r>
            <a:r>
              <a:rPr lang="en-US" b="1" dirty="0" err="1"/>
              <a:t>syncytiotrophoblast</a:t>
            </a:r>
            <a:r>
              <a:rPr lang="en-US" b="1" dirty="0"/>
              <a:t>. </a:t>
            </a:r>
          </a:p>
          <a:p>
            <a:r>
              <a:rPr lang="en-US" b="1" dirty="0"/>
              <a:t>Placenta and the fetal membranes </a:t>
            </a:r>
            <a:r>
              <a:rPr lang="en-US" dirty="0"/>
              <a:t>are developed from the trophoblast. </a:t>
            </a:r>
            <a:endParaRPr lang="en-US" dirty="0" smtClean="0"/>
          </a:p>
          <a:p>
            <a:r>
              <a:rPr lang="en-US" b="1" dirty="0" smtClean="0"/>
              <a:t>Local </a:t>
            </a:r>
            <a:r>
              <a:rPr lang="en-US" b="1" dirty="0"/>
              <a:t>cytokines </a:t>
            </a:r>
            <a:r>
              <a:rPr lang="en-US" dirty="0"/>
              <a:t>regulate the invasion of the </a:t>
            </a:r>
            <a:r>
              <a:rPr lang="en-US" dirty="0" err="1"/>
              <a:t>cytotrophoblasts</a:t>
            </a:r>
            <a:r>
              <a:rPr lang="en-US" dirty="0"/>
              <a:t> in the decidua. </a:t>
            </a:r>
          </a:p>
          <a:p>
            <a:endParaRPr lang="en-US" dirty="0"/>
          </a:p>
        </p:txBody>
      </p:sp>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98" y="633046"/>
            <a:ext cx="4228856" cy="543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9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981" y="517049"/>
            <a:ext cx="9601196" cy="1303867"/>
          </a:xfrm>
        </p:spPr>
        <p:txBody>
          <a:bodyPr/>
          <a:lstStyle/>
          <a:p>
            <a:endParaRPr lang="en-US" dirty="0"/>
          </a:p>
        </p:txBody>
      </p:sp>
      <p:sp>
        <p:nvSpPr>
          <p:cNvPr id="3" name="Content Placeholder 2"/>
          <p:cNvSpPr>
            <a:spLocks noGrp="1"/>
          </p:cNvSpPr>
          <p:nvPr>
            <p:ph idx="1"/>
          </p:nvPr>
        </p:nvSpPr>
        <p:spPr>
          <a:xfrm>
            <a:off x="5234152" y="630621"/>
            <a:ext cx="6274676" cy="6160949"/>
          </a:xfrm>
        </p:spPr>
        <p:txBody>
          <a:bodyPr>
            <a:normAutofit/>
          </a:bodyPr>
          <a:lstStyle/>
          <a:p>
            <a:r>
              <a:rPr lang="en-US" b="1" dirty="0">
                <a:solidFill>
                  <a:srgbClr val="FF0000"/>
                </a:solidFill>
              </a:rPr>
              <a:t>THE DECIDUA </a:t>
            </a:r>
          </a:p>
          <a:p>
            <a:r>
              <a:rPr lang="en-US" dirty="0"/>
              <a:t>The </a:t>
            </a:r>
            <a:r>
              <a:rPr lang="en-US" b="1" dirty="0"/>
              <a:t>increased structural and secretory activity of the endometrium </a:t>
            </a:r>
            <a:r>
              <a:rPr lang="en-US" dirty="0"/>
              <a:t>that is brought about in response to progesterone following implantation is known as </a:t>
            </a:r>
            <a:r>
              <a:rPr lang="en-US" b="1" dirty="0" err="1"/>
              <a:t>decidual</a:t>
            </a:r>
            <a:r>
              <a:rPr lang="en-US" b="1" dirty="0"/>
              <a:t> reaction</a:t>
            </a:r>
            <a:r>
              <a:rPr lang="en-US" dirty="0"/>
              <a:t>.</a:t>
            </a:r>
          </a:p>
          <a:p>
            <a:r>
              <a:rPr lang="en-US" dirty="0"/>
              <a:t>The fibrous connective tissues of the stroma become changed into epithelioid cells called </a:t>
            </a:r>
            <a:r>
              <a:rPr lang="en-US" b="1" dirty="0" err="1"/>
              <a:t>decidual</a:t>
            </a:r>
            <a:r>
              <a:rPr lang="en-US" b="1" dirty="0"/>
              <a:t> cells. </a:t>
            </a:r>
            <a:endParaRPr lang="en-US" b="1" dirty="0" smtClean="0"/>
          </a:p>
          <a:p>
            <a:r>
              <a:rPr lang="en-US" b="1" dirty="0" smtClean="0"/>
              <a:t>The </a:t>
            </a:r>
            <a:r>
              <a:rPr lang="en-US" b="1" dirty="0"/>
              <a:t>glands </a:t>
            </a:r>
            <a:r>
              <a:rPr lang="en-US" dirty="0"/>
              <a:t>show marked dilatation and increased tortuosity with its lining epithelium. </a:t>
            </a:r>
            <a:endParaRPr lang="en-US" dirty="0" smtClean="0"/>
          </a:p>
        </p:txBody>
      </p:sp>
      <p:pic>
        <p:nvPicPr>
          <p:cNvPr id="1024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31" y="740980"/>
            <a:ext cx="4516821" cy="547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3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560" y="836246"/>
            <a:ext cx="5573110" cy="52363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74675" y="726510"/>
            <a:ext cx="5420709" cy="5016758"/>
          </a:xfrm>
          <a:prstGeom prst="rect">
            <a:avLst/>
          </a:prstGeom>
        </p:spPr>
        <p:txBody>
          <a:bodyPr wrap="square">
            <a:spAutoFit/>
          </a:bodyPr>
          <a:lstStyle/>
          <a:p>
            <a:r>
              <a:rPr lang="en-US" sz="2000" b="1" dirty="0"/>
              <a:t>After the interstitial implantation of the blastocyst into the compact layer of the decidua</a:t>
            </a:r>
            <a:r>
              <a:rPr lang="en-US" sz="2000" dirty="0"/>
              <a:t>, </a:t>
            </a:r>
            <a:r>
              <a:rPr lang="en-US" sz="2000" b="1" u="sng" dirty="0"/>
              <a:t>the different portions of the decidua includes: </a:t>
            </a:r>
          </a:p>
          <a:p>
            <a:r>
              <a:rPr lang="en-US" sz="2000" dirty="0"/>
              <a:t>(1) </a:t>
            </a:r>
            <a:r>
              <a:rPr lang="en-US" sz="2000" b="1" dirty="0"/>
              <a:t>Decidua basalis or </a:t>
            </a:r>
            <a:r>
              <a:rPr lang="en-US" sz="2000" b="1" dirty="0" err="1"/>
              <a:t>serotina</a:t>
            </a:r>
            <a:r>
              <a:rPr lang="en-US" sz="2000" dirty="0"/>
              <a:t>— the portion of the decidua in contact with the base of the blastocyst, and becomes the maternal portion of the placenta</a:t>
            </a:r>
          </a:p>
          <a:p>
            <a:r>
              <a:rPr lang="en-US" sz="2000" dirty="0"/>
              <a:t> (2) </a:t>
            </a:r>
            <a:r>
              <a:rPr lang="en-US" sz="2000" b="1" dirty="0"/>
              <a:t>Decidua </a:t>
            </a:r>
            <a:r>
              <a:rPr lang="en-US" sz="2000" b="1" dirty="0" err="1"/>
              <a:t>capsularis</a:t>
            </a:r>
            <a:r>
              <a:rPr lang="en-US" sz="2000" b="1" dirty="0"/>
              <a:t> or </a:t>
            </a:r>
            <a:r>
              <a:rPr lang="en-US" sz="2000" b="1" dirty="0" err="1"/>
              <a:t>reflexa</a:t>
            </a:r>
            <a:r>
              <a:rPr lang="en-US" sz="2000" b="1" dirty="0"/>
              <a:t> </a:t>
            </a:r>
            <a:r>
              <a:rPr lang="en-US" sz="2000" dirty="0"/>
              <a:t>— the thin superficial compact layer covering the blastocyst </a:t>
            </a:r>
            <a:endParaRPr lang="en-US" sz="2000" dirty="0" smtClean="0"/>
          </a:p>
          <a:p>
            <a:r>
              <a:rPr lang="en-US" sz="2000" dirty="0" smtClean="0"/>
              <a:t>(</a:t>
            </a:r>
            <a:r>
              <a:rPr lang="en-US" sz="2000" dirty="0"/>
              <a:t>3) </a:t>
            </a:r>
            <a:r>
              <a:rPr lang="en-US" sz="2000" b="1" dirty="0"/>
              <a:t>Decidua </a:t>
            </a:r>
            <a:r>
              <a:rPr lang="en-US" sz="2000" b="1" dirty="0" err="1"/>
              <a:t>vera</a:t>
            </a:r>
            <a:r>
              <a:rPr lang="en-US" sz="2000" b="1" dirty="0"/>
              <a:t> or </a:t>
            </a:r>
            <a:r>
              <a:rPr lang="en-US" sz="2000" b="1" dirty="0" err="1"/>
              <a:t>parietalis</a:t>
            </a:r>
            <a:r>
              <a:rPr lang="en-US" sz="2000" b="1" dirty="0"/>
              <a:t> </a:t>
            </a:r>
            <a:r>
              <a:rPr lang="en-US" sz="2000" dirty="0"/>
              <a:t>— the rest of the decidua lining the uterine cavity outside the site of implantation.</a:t>
            </a:r>
          </a:p>
          <a:p>
            <a:r>
              <a:rPr lang="en-US" sz="2000" b="1" dirty="0"/>
              <a:t>The chorion is the </a:t>
            </a:r>
            <a:r>
              <a:rPr lang="en-US" sz="2000" dirty="0"/>
              <a:t>outermost layer of the two fetal membranes (chorion and amnion). </a:t>
            </a:r>
          </a:p>
          <a:p>
            <a:r>
              <a:rPr lang="en-US" sz="2000" dirty="0"/>
              <a:t>It consists of two embryonic layers — </a:t>
            </a:r>
            <a:r>
              <a:rPr lang="en-US" sz="2000" b="1" dirty="0">
                <a:solidFill>
                  <a:srgbClr val="FF0000"/>
                </a:solidFill>
              </a:rPr>
              <a:t>outer trophoblast </a:t>
            </a:r>
            <a:r>
              <a:rPr lang="en-US" sz="2000" dirty="0"/>
              <a:t>and </a:t>
            </a:r>
            <a:r>
              <a:rPr lang="en-US" sz="2000" b="1" dirty="0">
                <a:solidFill>
                  <a:srgbClr val="FF0000"/>
                </a:solidFill>
              </a:rPr>
              <a:t>inner primitive mesenchyme.</a:t>
            </a:r>
          </a:p>
        </p:txBody>
      </p:sp>
    </p:spTree>
    <p:extLst>
      <p:ext uri="{BB962C8B-B14F-4D97-AF65-F5344CB8AC3E}">
        <p14:creationId xmlns:p14="http://schemas.microsoft.com/office/powerpoint/2010/main" val="325595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155324" y="554893"/>
            <a:ext cx="6419261" cy="5853722"/>
          </a:xfrm>
        </p:spPr>
        <p:txBody>
          <a:bodyPr>
            <a:normAutofit fontScale="77500" lnSpcReduction="20000"/>
          </a:bodyPr>
          <a:lstStyle/>
          <a:p>
            <a:endParaRPr lang="en-US" dirty="0"/>
          </a:p>
          <a:p>
            <a:r>
              <a:rPr lang="en-US" b="1" dirty="0"/>
              <a:t>DEVELOPMENT OF INNER CELL MASS:</a:t>
            </a:r>
          </a:p>
          <a:p>
            <a:r>
              <a:rPr lang="en-US" b="1" dirty="0"/>
              <a:t>On the 8th day the embryoblast </a:t>
            </a:r>
            <a:r>
              <a:rPr lang="en-US" dirty="0"/>
              <a:t>differentiates into </a:t>
            </a:r>
            <a:r>
              <a:rPr lang="en-US" b="1" dirty="0"/>
              <a:t>bilaminar germ disc </a:t>
            </a:r>
            <a:r>
              <a:rPr lang="en-US" dirty="0"/>
              <a:t>, which is connected with the trophoblast by mesenchymal condensation, called connecting stalk or body stalk which later on forms the </a:t>
            </a:r>
            <a:r>
              <a:rPr lang="en-US" b="1" u="sng" dirty="0"/>
              <a:t>umbilical cord. </a:t>
            </a:r>
          </a:p>
          <a:p>
            <a:r>
              <a:rPr lang="en-US" b="1" dirty="0"/>
              <a:t>Two cavities appear </a:t>
            </a:r>
            <a:r>
              <a:rPr lang="en-US" dirty="0"/>
              <a:t>one on each side of the germ </a:t>
            </a:r>
            <a:r>
              <a:rPr lang="en-US" dirty="0" smtClean="0"/>
              <a:t>disc</a:t>
            </a:r>
            <a:r>
              <a:rPr lang="en-US" dirty="0"/>
              <a:t>;</a:t>
            </a:r>
            <a:endParaRPr lang="en-US" dirty="0" smtClean="0"/>
          </a:p>
          <a:p>
            <a:r>
              <a:rPr lang="en-US" dirty="0" smtClean="0"/>
              <a:t>On </a:t>
            </a:r>
            <a:r>
              <a:rPr lang="en-US" dirty="0"/>
              <a:t>12th postovulatory day, a fluid filled space appears between the ectodermal layer and the </a:t>
            </a:r>
            <a:r>
              <a:rPr lang="en-US" dirty="0" err="1"/>
              <a:t>cytotrophoblast</a:t>
            </a:r>
            <a:r>
              <a:rPr lang="en-US" dirty="0"/>
              <a:t> which is called </a:t>
            </a:r>
            <a:r>
              <a:rPr lang="en-US" b="1" dirty="0"/>
              <a:t>amniotic cavity.</a:t>
            </a:r>
          </a:p>
          <a:p>
            <a:r>
              <a:rPr lang="en-US" b="1" dirty="0"/>
              <a:t>Formation of </a:t>
            </a:r>
            <a:r>
              <a:rPr lang="en-US" b="1" dirty="0" err="1"/>
              <a:t>trilaminar</a:t>
            </a:r>
            <a:r>
              <a:rPr lang="en-US" b="1" dirty="0"/>
              <a:t> embryonic disk</a:t>
            </a:r>
            <a:r>
              <a:rPr lang="en-US" dirty="0"/>
              <a:t>: </a:t>
            </a:r>
            <a:endParaRPr lang="en-US" dirty="0" smtClean="0"/>
          </a:p>
          <a:p>
            <a:r>
              <a:rPr lang="en-US" dirty="0" smtClean="0"/>
              <a:t>Fourteen </a:t>
            </a:r>
            <a:r>
              <a:rPr lang="en-US" dirty="0"/>
              <a:t>days after fertilization, proliferation of ectodermal cells in the midline, leads to formation of </a:t>
            </a:r>
            <a:r>
              <a:rPr lang="en-US" b="1" dirty="0"/>
              <a:t>primitive streak.</a:t>
            </a:r>
            <a:r>
              <a:rPr lang="en-US" dirty="0"/>
              <a:t> Cells within the streak spread laterally between the ectoderm and endoderm as </a:t>
            </a:r>
            <a:r>
              <a:rPr lang="en-US" b="1" dirty="0"/>
              <a:t>intraembryonic mesoderm</a:t>
            </a:r>
            <a:r>
              <a:rPr lang="en-US" dirty="0"/>
              <a:t>.</a:t>
            </a:r>
          </a:p>
          <a:p>
            <a:r>
              <a:rPr lang="en-US" b="1" dirty="0" smtClean="0"/>
              <a:t>The </a:t>
            </a:r>
            <a:r>
              <a:rPr lang="en-US" b="1" dirty="0"/>
              <a:t>developing embryo bulges into the enlarged amniotic cavity</a:t>
            </a:r>
            <a:r>
              <a:rPr lang="en-US" dirty="0" smtClean="0"/>
              <a:t>.</a:t>
            </a:r>
          </a:p>
          <a:p>
            <a:r>
              <a:rPr lang="en-US" dirty="0" smtClean="0"/>
              <a:t> </a:t>
            </a:r>
            <a:r>
              <a:rPr lang="en-US" b="1" dirty="0"/>
              <a:t>The yolk sac becomes partly incorporated into the embryo to form the gut. </a:t>
            </a: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32" y="670034"/>
            <a:ext cx="4460900" cy="520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7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687755"/>
            <a:ext cx="9474198" cy="518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88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5324" y="883138"/>
            <a:ext cx="10300676" cy="5017477"/>
          </a:xfrm>
        </p:spPr>
        <p:txBody>
          <a:bodyPr>
            <a:normAutofit fontScale="92500"/>
          </a:bodyPr>
          <a:lstStyle/>
          <a:p>
            <a:r>
              <a:rPr lang="en-US" dirty="0"/>
              <a:t>During the </a:t>
            </a:r>
            <a:r>
              <a:rPr lang="en-US" b="1" dirty="0"/>
              <a:t>embryonic stage which extends from the fourth to eighth week</a:t>
            </a:r>
            <a:r>
              <a:rPr lang="en-US" dirty="0"/>
              <a:t>, individual differentiation of the germ layers and formation of the embryo folds occur. </a:t>
            </a:r>
            <a:endParaRPr lang="en-US" dirty="0" smtClean="0"/>
          </a:p>
          <a:p>
            <a:r>
              <a:rPr lang="en-US" b="1" dirty="0" smtClean="0"/>
              <a:t>The </a:t>
            </a:r>
            <a:r>
              <a:rPr lang="en-US" b="1" dirty="0"/>
              <a:t>embryo can be differentiated as human at 8th week.</a:t>
            </a:r>
          </a:p>
          <a:p>
            <a:r>
              <a:rPr lang="en-US" dirty="0"/>
              <a:t> </a:t>
            </a:r>
            <a:r>
              <a:rPr lang="en-US" b="1" dirty="0"/>
              <a:t>ECTODERMAL LAYER: </a:t>
            </a:r>
            <a:r>
              <a:rPr lang="en-US" dirty="0"/>
              <a:t>Central and peripheral nervous system, epidermis of skin with its appendages, pituitary gland, </a:t>
            </a:r>
            <a:r>
              <a:rPr lang="en-US" dirty="0" err="1"/>
              <a:t>chromaffin</a:t>
            </a:r>
            <a:r>
              <a:rPr lang="en-US" dirty="0"/>
              <a:t> organs, salivary glands; mucous lining of the nasal cavity, paranasal sinus, roof of the mouth etc.</a:t>
            </a:r>
          </a:p>
          <a:p>
            <a:r>
              <a:rPr lang="en-US" dirty="0"/>
              <a:t> </a:t>
            </a:r>
            <a:r>
              <a:rPr lang="en-US" b="1" dirty="0"/>
              <a:t>MESODERMAL LAYER</a:t>
            </a:r>
            <a:r>
              <a:rPr lang="en-US" dirty="0"/>
              <a:t>: Bones, cartilage, muscles, cardiovascular system, kidney, gonads, </a:t>
            </a:r>
            <a:r>
              <a:rPr lang="en-US" dirty="0" err="1"/>
              <a:t>suprarenals</a:t>
            </a:r>
            <a:r>
              <a:rPr lang="en-US" dirty="0"/>
              <a:t>, spleen, most of the genital tract; mesothelial lining of pericardial, pleural and peritoneal cavity etc.</a:t>
            </a:r>
          </a:p>
          <a:p>
            <a:r>
              <a:rPr lang="en-US" dirty="0"/>
              <a:t> </a:t>
            </a:r>
            <a:r>
              <a:rPr lang="en-US" b="1" dirty="0"/>
              <a:t>ENDODERMAL LAYER</a:t>
            </a:r>
            <a:r>
              <a:rPr lang="en-US" dirty="0"/>
              <a:t>: Epithelial lining of the gastrointestinal tract, liver, gallbladder, pancreas; epithelial lining of respiratory tract and most of the mucous membrane of urinary bladder and urethra; bulbourethral and greater vestibular glands </a:t>
            </a:r>
            <a:r>
              <a:rPr lang="en-US" dirty="0" err="1"/>
              <a:t>etc</a:t>
            </a:r>
            <a:endParaRPr lang="en-US" dirty="0"/>
          </a:p>
        </p:txBody>
      </p:sp>
    </p:spTree>
    <p:extLst>
      <p:ext uri="{BB962C8B-B14F-4D97-AF65-F5344CB8AC3E}">
        <p14:creationId xmlns:p14="http://schemas.microsoft.com/office/powerpoint/2010/main" val="40756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45663" y="1047262"/>
            <a:ext cx="10410092" cy="5873800"/>
          </a:xfrm>
        </p:spPr>
        <p:txBody>
          <a:bodyPr/>
          <a:lstStyle/>
          <a:p>
            <a:r>
              <a:rPr lang="en-US" b="1" u="sng" dirty="0"/>
              <a:t>The fetal growth divided into:</a:t>
            </a:r>
          </a:p>
          <a:p>
            <a:r>
              <a:rPr lang="en-US" dirty="0"/>
              <a:t>(</a:t>
            </a:r>
            <a:r>
              <a:rPr lang="en-US" b="1" dirty="0"/>
              <a:t>1)Ovular period </a:t>
            </a:r>
            <a:r>
              <a:rPr lang="en-US" dirty="0"/>
              <a:t>or germinal period—which lasts for first 2 weeks following ovulation.</a:t>
            </a:r>
          </a:p>
          <a:p>
            <a:r>
              <a:rPr lang="en-US" dirty="0"/>
              <a:t> (2) </a:t>
            </a:r>
            <a:r>
              <a:rPr lang="en-US" b="1" dirty="0"/>
              <a:t>Embryonic period</a:t>
            </a:r>
            <a:r>
              <a:rPr lang="en-US" dirty="0"/>
              <a:t>—begins at 3rd week following ovulation and extends up to 10 weeks of gestation (8 weeks post conception). </a:t>
            </a:r>
          </a:p>
          <a:p>
            <a:r>
              <a:rPr lang="en-US" dirty="0"/>
              <a:t>(3) </a:t>
            </a:r>
            <a:r>
              <a:rPr lang="en-US" b="1" dirty="0"/>
              <a:t>Fetal period </a:t>
            </a:r>
            <a:r>
              <a:rPr lang="en-US" dirty="0"/>
              <a:t>begins after 8th week following conception and ends in delivery. </a:t>
            </a:r>
          </a:p>
          <a:p>
            <a:r>
              <a:rPr lang="en-US" dirty="0"/>
              <a:t>The chronology in the fetal period is henceforth expressed in terms of menstrual age and not in embryonic age.</a:t>
            </a:r>
          </a:p>
        </p:txBody>
      </p:sp>
    </p:spTree>
    <p:extLst>
      <p:ext uri="{BB962C8B-B14F-4D97-AF65-F5344CB8AC3E}">
        <p14:creationId xmlns:p14="http://schemas.microsoft.com/office/powerpoint/2010/main" val="2810330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20862" y="803187"/>
            <a:ext cx="5679458" cy="5245922"/>
          </a:xfrm>
        </p:spPr>
        <p:txBody>
          <a:bodyPr>
            <a:normAutofit fontScale="92500" lnSpcReduction="20000"/>
          </a:bodyPr>
          <a:lstStyle/>
          <a:p>
            <a:r>
              <a:rPr lang="en-US" b="1" dirty="0"/>
              <a:t>THE FETAL CIRCULATION:</a:t>
            </a:r>
          </a:p>
          <a:p>
            <a:r>
              <a:rPr lang="en-US" dirty="0"/>
              <a:t>The </a:t>
            </a:r>
            <a:r>
              <a:rPr lang="en-US" b="1" dirty="0"/>
              <a:t>umbilical vein </a:t>
            </a:r>
            <a:r>
              <a:rPr lang="en-US" dirty="0"/>
              <a:t>carrying the </a:t>
            </a:r>
            <a:r>
              <a:rPr lang="en-US" b="1" u="sng" dirty="0">
                <a:solidFill>
                  <a:srgbClr val="FF0000"/>
                </a:solidFill>
              </a:rPr>
              <a:t>oxygenated </a:t>
            </a:r>
            <a:r>
              <a:rPr lang="en-US" u="sng" dirty="0"/>
              <a:t>blood (80% saturated) from the </a:t>
            </a:r>
            <a:r>
              <a:rPr lang="en-US" u="sng" dirty="0" smtClean="0"/>
              <a:t>placenta.</a:t>
            </a:r>
          </a:p>
          <a:p>
            <a:r>
              <a:rPr lang="en-US" dirty="0" smtClean="0"/>
              <a:t>enters </a:t>
            </a:r>
            <a:r>
              <a:rPr lang="en-US" dirty="0"/>
              <a:t>the fetus at the umbilicus and runs along the free margin of the </a:t>
            </a:r>
            <a:r>
              <a:rPr lang="en-US" dirty="0" err="1"/>
              <a:t>falciform</a:t>
            </a:r>
            <a:r>
              <a:rPr lang="en-US" dirty="0"/>
              <a:t> ligament of the liver.</a:t>
            </a:r>
          </a:p>
          <a:p>
            <a:r>
              <a:rPr lang="en-US" dirty="0"/>
              <a:t> In the liver, it gives off branches to the left lobe of the liver and </a:t>
            </a:r>
            <a:r>
              <a:rPr lang="en-US" b="1" dirty="0"/>
              <a:t>receives the </a:t>
            </a:r>
            <a:r>
              <a:rPr lang="en-US" b="1" dirty="0">
                <a:solidFill>
                  <a:srgbClr val="0070C0"/>
                </a:solidFill>
              </a:rPr>
              <a:t>deoxygenated</a:t>
            </a:r>
            <a:r>
              <a:rPr lang="en-US" b="1" dirty="0"/>
              <a:t> blood</a:t>
            </a:r>
            <a:r>
              <a:rPr lang="en-US" dirty="0"/>
              <a:t> from the portal vein. </a:t>
            </a:r>
          </a:p>
          <a:p>
            <a:r>
              <a:rPr lang="en-US" dirty="0"/>
              <a:t>The greater portion of the oxygenated blood, mixed with some portal venous blood, </a:t>
            </a:r>
            <a:r>
              <a:rPr lang="en-US" b="1" dirty="0"/>
              <a:t>short circuits the liver through the ductus </a:t>
            </a:r>
            <a:r>
              <a:rPr lang="en-US" b="1" dirty="0" err="1"/>
              <a:t>venosu</a:t>
            </a:r>
            <a:r>
              <a:rPr lang="en-US" dirty="0" err="1"/>
              <a:t>s</a:t>
            </a:r>
            <a:r>
              <a:rPr lang="en-US" dirty="0"/>
              <a:t> to enter the inferior vena cava (IVC) and thence to </a:t>
            </a:r>
            <a:r>
              <a:rPr lang="en-US" b="1" dirty="0"/>
              <a:t>right atrium of the heart. </a:t>
            </a:r>
          </a:p>
          <a:p>
            <a:r>
              <a:rPr lang="en-US" dirty="0"/>
              <a:t>The terminal part of the </a:t>
            </a:r>
            <a:r>
              <a:rPr lang="en-US" b="1" dirty="0"/>
              <a:t>IVC</a:t>
            </a:r>
            <a:r>
              <a:rPr lang="en-US" dirty="0"/>
              <a:t> receives blood from the right hepatic vein. </a:t>
            </a:r>
            <a:endParaRPr lang="en-US" dirty="0" smtClean="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08" y="859692"/>
            <a:ext cx="5212861" cy="522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13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325" y="716409"/>
            <a:ext cx="9601196" cy="1303867"/>
          </a:xfrm>
        </p:spPr>
        <p:txBody>
          <a:bodyPr/>
          <a:lstStyle/>
          <a:p>
            <a:endParaRPr lang="en-US" dirty="0"/>
          </a:p>
        </p:txBody>
      </p:sp>
      <p:pic>
        <p:nvPicPr>
          <p:cNvPr id="614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308" y="859692"/>
            <a:ext cx="4783015" cy="5220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2031" y="657948"/>
            <a:ext cx="6471138" cy="6001643"/>
          </a:xfrm>
          <a:prstGeom prst="rect">
            <a:avLst/>
          </a:prstGeom>
        </p:spPr>
        <p:txBody>
          <a:bodyPr wrap="square">
            <a:spAutoFit/>
          </a:bodyPr>
          <a:lstStyle/>
          <a:p>
            <a:r>
              <a:rPr lang="en-US" sz="2400" b="1" dirty="0"/>
              <a:t>In the right atrium, most of </a:t>
            </a:r>
            <a:r>
              <a:rPr lang="en-US" sz="2400" b="1" dirty="0">
                <a:solidFill>
                  <a:srgbClr val="FF0000"/>
                </a:solidFill>
              </a:rPr>
              <a:t>the well oxygenated </a:t>
            </a:r>
            <a:r>
              <a:rPr lang="en-US" sz="2400" b="1" dirty="0"/>
              <a:t>(75%) ductus </a:t>
            </a:r>
            <a:r>
              <a:rPr lang="en-US" sz="2400" b="1" dirty="0" smtClean="0"/>
              <a:t>venous </a:t>
            </a:r>
            <a:r>
              <a:rPr lang="en-US" sz="2400" b="1" dirty="0"/>
              <a:t>blood is </a:t>
            </a:r>
            <a:r>
              <a:rPr lang="en-US" sz="2400" dirty="0"/>
              <a:t>preferentially directed into the foramen </a:t>
            </a:r>
            <a:r>
              <a:rPr lang="en-US" sz="2400" dirty="0" err="1"/>
              <a:t>ovale</a:t>
            </a:r>
            <a:r>
              <a:rPr lang="en-US" sz="2400" dirty="0"/>
              <a:t> by the valve of the inferior vena cava and crista </a:t>
            </a:r>
            <a:r>
              <a:rPr lang="en-US" sz="2400" dirty="0" smtClean="0"/>
              <a:t>dividends </a:t>
            </a:r>
            <a:r>
              <a:rPr lang="en-US" sz="2400" dirty="0"/>
              <a:t>and passes into the </a:t>
            </a:r>
            <a:r>
              <a:rPr lang="en-US" sz="2400" b="1" dirty="0"/>
              <a:t>left atrium</a:t>
            </a:r>
            <a:r>
              <a:rPr lang="en-US" sz="2400" dirty="0"/>
              <a:t>. </a:t>
            </a:r>
          </a:p>
          <a:p>
            <a:r>
              <a:rPr lang="en-US" sz="2400" dirty="0"/>
              <a:t>Here it is mixed with small amount of venous blood returning from the lungs through the pulmonary veins. </a:t>
            </a:r>
          </a:p>
          <a:p>
            <a:r>
              <a:rPr lang="en-US" sz="2400" dirty="0"/>
              <a:t>This </a:t>
            </a:r>
            <a:r>
              <a:rPr lang="en-US" sz="2400" b="1" dirty="0"/>
              <a:t>left atrial blood is passed on through the mitral opening into the left ventricle</a:t>
            </a:r>
            <a:r>
              <a:rPr lang="en-US" sz="2400" dirty="0"/>
              <a:t>.</a:t>
            </a:r>
          </a:p>
          <a:p>
            <a:r>
              <a:rPr lang="en-US" sz="2400" dirty="0"/>
              <a:t> Remaining lesser amount of blood (25%), after reaching the right atrium via the superior and inferior vena cava (carrying the venous blood from the cephalic and caudal parts of the fetus respectively) passes through the tricuspid opening into the right ventricle</a:t>
            </a:r>
          </a:p>
        </p:txBody>
      </p:sp>
    </p:spTree>
    <p:extLst>
      <p:ext uri="{BB962C8B-B14F-4D97-AF65-F5344CB8AC3E}">
        <p14:creationId xmlns:p14="http://schemas.microsoft.com/office/powerpoint/2010/main" val="51635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154" y="982132"/>
            <a:ext cx="10261600" cy="527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2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12678" y="578338"/>
            <a:ext cx="6955691" cy="5759939"/>
          </a:xfrm>
        </p:spPr>
        <p:txBody>
          <a:bodyPr>
            <a:normAutofit fontScale="85000" lnSpcReduction="10000"/>
          </a:bodyPr>
          <a:lstStyle/>
          <a:p>
            <a:r>
              <a:rPr lang="en-US" b="1" dirty="0">
                <a:solidFill>
                  <a:srgbClr val="FF0000"/>
                </a:solidFill>
              </a:rPr>
              <a:t>Fertilization:</a:t>
            </a:r>
            <a:r>
              <a:rPr lang="en-US" dirty="0"/>
              <a:t> </a:t>
            </a:r>
            <a:endParaRPr lang="en-US" dirty="0" smtClean="0"/>
          </a:p>
          <a:p>
            <a:r>
              <a:rPr lang="en-US" b="1" dirty="0"/>
              <a:t>I</a:t>
            </a:r>
            <a:r>
              <a:rPr lang="en-US" b="1" dirty="0" smtClean="0"/>
              <a:t>s </a:t>
            </a:r>
            <a:r>
              <a:rPr lang="en-US" b="1" dirty="0"/>
              <a:t>the process of fusion of the spermatozoon with the mature ovum. </a:t>
            </a:r>
            <a:endParaRPr lang="en-US" b="1" dirty="0" smtClean="0"/>
          </a:p>
          <a:p>
            <a:r>
              <a:rPr lang="en-US" b="1" dirty="0" smtClean="0"/>
              <a:t>It </a:t>
            </a:r>
            <a:r>
              <a:rPr lang="en-US" b="1" dirty="0"/>
              <a:t>begins </a:t>
            </a:r>
            <a:r>
              <a:rPr lang="en-US" dirty="0"/>
              <a:t>with sperm egg collision and ends with production of a </a:t>
            </a:r>
            <a:r>
              <a:rPr lang="en-US" dirty="0" err="1"/>
              <a:t>mononucleated</a:t>
            </a:r>
            <a:r>
              <a:rPr lang="en-US" dirty="0"/>
              <a:t> single cell called the zygote.</a:t>
            </a:r>
          </a:p>
          <a:p>
            <a:r>
              <a:rPr lang="en-US" b="1" dirty="0"/>
              <a:t>Its objectives are</a:t>
            </a:r>
            <a:r>
              <a:rPr lang="en-US" dirty="0"/>
              <a:t>: </a:t>
            </a:r>
            <a:endParaRPr lang="en-US" dirty="0" smtClean="0"/>
          </a:p>
          <a:p>
            <a:r>
              <a:rPr lang="en-US" dirty="0" smtClean="0"/>
              <a:t>(</a:t>
            </a:r>
            <a:r>
              <a:rPr lang="en-US" dirty="0"/>
              <a:t>1) To initiate the </a:t>
            </a:r>
            <a:r>
              <a:rPr lang="en-US" b="1" dirty="0"/>
              <a:t>embryonic development of the </a:t>
            </a:r>
            <a:r>
              <a:rPr lang="en-US" b="1" dirty="0" smtClean="0"/>
              <a:t>egg.</a:t>
            </a:r>
            <a:endParaRPr lang="en-US" dirty="0" smtClean="0"/>
          </a:p>
          <a:p>
            <a:r>
              <a:rPr lang="en-US" dirty="0" smtClean="0"/>
              <a:t>(</a:t>
            </a:r>
            <a:r>
              <a:rPr lang="en-US" dirty="0"/>
              <a:t>2) To </a:t>
            </a:r>
            <a:r>
              <a:rPr lang="en-US" b="1" dirty="0"/>
              <a:t>restore the chromosome number of the species</a:t>
            </a:r>
            <a:r>
              <a:rPr lang="en-US" dirty="0"/>
              <a:t>. </a:t>
            </a:r>
            <a:endParaRPr lang="en-US" dirty="0" smtClean="0"/>
          </a:p>
          <a:p>
            <a:r>
              <a:rPr lang="en-US" dirty="0" smtClean="0"/>
              <a:t>Almost </a:t>
            </a:r>
            <a:r>
              <a:rPr lang="en-US" dirty="0"/>
              <a:t>always, </a:t>
            </a:r>
            <a:r>
              <a:rPr lang="en-US" b="1" dirty="0"/>
              <a:t>fertilization occurs in the </a:t>
            </a:r>
            <a:r>
              <a:rPr lang="en-US" b="1" dirty="0" err="1"/>
              <a:t>ampullary</a:t>
            </a:r>
            <a:r>
              <a:rPr lang="en-US" b="1" dirty="0"/>
              <a:t> part </a:t>
            </a:r>
            <a:r>
              <a:rPr lang="en-US" dirty="0"/>
              <a:t>of the uterine tube.</a:t>
            </a:r>
          </a:p>
          <a:p>
            <a:r>
              <a:rPr lang="en-US" dirty="0"/>
              <a:t>The ovum, immediately following ovulation is </a:t>
            </a:r>
            <a:r>
              <a:rPr lang="en-US" b="1" dirty="0"/>
              <a:t>picked up by the tubal fimbriae </a:t>
            </a:r>
            <a:r>
              <a:rPr lang="en-US" dirty="0"/>
              <a:t>which partly envelope the ovary, especially at the time of ovulation. </a:t>
            </a:r>
            <a:endParaRPr lang="en-US" dirty="0" smtClean="0"/>
          </a:p>
          <a:p>
            <a:r>
              <a:rPr lang="en-US" dirty="0" smtClean="0"/>
              <a:t>The </a:t>
            </a:r>
            <a:r>
              <a:rPr lang="en-US" dirty="0"/>
              <a:t>ovum is rapidly transported to </a:t>
            </a:r>
            <a:r>
              <a:rPr lang="en-US" b="1" dirty="0"/>
              <a:t>the </a:t>
            </a:r>
            <a:r>
              <a:rPr lang="en-US" b="1" dirty="0" err="1"/>
              <a:t>ampullary</a:t>
            </a:r>
            <a:r>
              <a:rPr lang="en-US" b="1" dirty="0"/>
              <a:t> part. </a:t>
            </a:r>
            <a:endParaRPr lang="en-US" b="1" dirty="0" smtClean="0"/>
          </a:p>
          <a:p>
            <a:r>
              <a:rPr lang="en-US" dirty="0" smtClean="0"/>
              <a:t>The </a:t>
            </a:r>
            <a:r>
              <a:rPr lang="en-US" b="1" dirty="0"/>
              <a:t>fertilizable life span of oocyte </a:t>
            </a:r>
            <a:r>
              <a:rPr lang="en-US" dirty="0"/>
              <a:t>ranges from 12 to 24 hours whereas that of </a:t>
            </a:r>
            <a:r>
              <a:rPr lang="en-US" b="1" dirty="0"/>
              <a:t>sperm</a:t>
            </a:r>
            <a:r>
              <a:rPr lang="en-US" dirty="0"/>
              <a:t> is 48 to 72 hours. </a:t>
            </a: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6" y="742463"/>
            <a:ext cx="4009292" cy="54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9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540" y="449580"/>
            <a:ext cx="10889298" cy="6035040"/>
          </a:xfrm>
        </p:spPr>
      </p:pic>
    </p:spTree>
    <p:extLst>
      <p:ext uri="{BB962C8B-B14F-4D97-AF65-F5344CB8AC3E}">
        <p14:creationId xmlns:p14="http://schemas.microsoft.com/office/powerpoint/2010/main" val="93107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50337" y="780392"/>
            <a:ext cx="6408617" cy="6003361"/>
          </a:xfrm>
        </p:spPr>
        <p:txBody>
          <a:bodyPr>
            <a:normAutofit fontScale="77500" lnSpcReduction="20000"/>
          </a:bodyPr>
          <a:lstStyle/>
          <a:p>
            <a:r>
              <a:rPr lang="en-US" dirty="0"/>
              <a:t>Soon </a:t>
            </a:r>
            <a:r>
              <a:rPr lang="en-US" b="1" dirty="0"/>
              <a:t>after the sperm fusion</a:t>
            </a:r>
            <a:r>
              <a:rPr lang="en-US" dirty="0"/>
              <a:t>, </a:t>
            </a:r>
            <a:r>
              <a:rPr lang="en-US" b="1" dirty="0"/>
              <a:t>penetration of other sperm </a:t>
            </a:r>
            <a:r>
              <a:rPr lang="en-US" dirty="0"/>
              <a:t>is prevented by zona reaction (hardening) and </a:t>
            </a:r>
            <a:r>
              <a:rPr lang="en-US" dirty="0" err="1"/>
              <a:t>oolemma</a:t>
            </a:r>
            <a:r>
              <a:rPr lang="en-US" dirty="0"/>
              <a:t> block. </a:t>
            </a:r>
            <a:endParaRPr lang="en-US" dirty="0" smtClean="0"/>
          </a:p>
          <a:p>
            <a:r>
              <a:rPr lang="en-US" b="1" dirty="0" smtClean="0"/>
              <a:t>Completion </a:t>
            </a:r>
            <a:r>
              <a:rPr lang="en-US" b="1" dirty="0"/>
              <a:t>of the second meiotic division </a:t>
            </a:r>
            <a:r>
              <a:rPr lang="en-US" dirty="0"/>
              <a:t>of the oocyte immediately follows, each containing haploid number of chromosomes (23, X</a:t>
            </a:r>
            <a:r>
              <a:rPr lang="en-US" dirty="0" smtClean="0"/>
              <a:t>).</a:t>
            </a:r>
          </a:p>
          <a:p>
            <a:r>
              <a:rPr lang="en-US" dirty="0"/>
              <a:t>T</a:t>
            </a:r>
            <a:r>
              <a:rPr lang="en-US" dirty="0" smtClean="0"/>
              <a:t>he </a:t>
            </a:r>
            <a:r>
              <a:rPr lang="en-US" dirty="0"/>
              <a:t>bigger one is called the </a:t>
            </a:r>
            <a:r>
              <a:rPr lang="en-US" b="1" dirty="0"/>
              <a:t>female </a:t>
            </a:r>
            <a:r>
              <a:rPr lang="en-US" b="1" dirty="0" err="1"/>
              <a:t>pronucleus</a:t>
            </a:r>
            <a:r>
              <a:rPr lang="en-US" b="1" dirty="0"/>
              <a:t> </a:t>
            </a:r>
            <a:r>
              <a:rPr lang="en-US" dirty="0"/>
              <a:t>and the smaller one is called </a:t>
            </a:r>
            <a:r>
              <a:rPr lang="en-US" b="1" dirty="0"/>
              <a:t>second polar </a:t>
            </a:r>
            <a:r>
              <a:rPr lang="en-US" b="1" dirty="0" smtClean="0"/>
              <a:t>body.</a:t>
            </a:r>
            <a:r>
              <a:rPr lang="en-US" dirty="0" smtClean="0"/>
              <a:t>—</a:t>
            </a:r>
            <a:endParaRPr lang="en-US" dirty="0"/>
          </a:p>
          <a:p>
            <a:r>
              <a:rPr lang="en-US" dirty="0"/>
              <a:t>Head and the neck of the spermatozoon become </a:t>
            </a:r>
            <a:r>
              <a:rPr lang="en-US" b="1" dirty="0"/>
              <a:t>male </a:t>
            </a:r>
            <a:r>
              <a:rPr lang="en-US" b="1" dirty="0" err="1"/>
              <a:t>pronucleus</a:t>
            </a:r>
            <a:r>
              <a:rPr lang="en-US" b="1" dirty="0"/>
              <a:t> </a:t>
            </a:r>
            <a:r>
              <a:rPr lang="en-US" dirty="0"/>
              <a:t>containing haploid number of chromosomes (23, X) or (23, Y).</a:t>
            </a:r>
          </a:p>
          <a:p>
            <a:r>
              <a:rPr lang="en-US" b="1" dirty="0"/>
              <a:t>The male and the female </a:t>
            </a:r>
            <a:r>
              <a:rPr lang="en-US" b="1" dirty="0" err="1"/>
              <a:t>pronuclei</a:t>
            </a:r>
            <a:r>
              <a:rPr lang="en-US" b="1" dirty="0"/>
              <a:t> unite at the center with restoration of the diploid number</a:t>
            </a:r>
            <a:r>
              <a:rPr lang="en-US" dirty="0"/>
              <a:t> of chromosomes </a:t>
            </a:r>
            <a:r>
              <a:rPr lang="en-US" b="1" dirty="0"/>
              <a:t>(46) </a:t>
            </a:r>
            <a:r>
              <a:rPr lang="en-US" dirty="0"/>
              <a:t>which is constant for the species. </a:t>
            </a:r>
            <a:endParaRPr lang="en-US" dirty="0" smtClean="0"/>
          </a:p>
          <a:p>
            <a:r>
              <a:rPr lang="en-US" b="1" dirty="0" smtClean="0">
                <a:solidFill>
                  <a:srgbClr val="FF0000"/>
                </a:solidFill>
              </a:rPr>
              <a:t>The </a:t>
            </a:r>
            <a:r>
              <a:rPr lang="en-US" b="1" dirty="0">
                <a:solidFill>
                  <a:srgbClr val="FF0000"/>
                </a:solidFill>
              </a:rPr>
              <a:t>zygote</a:t>
            </a:r>
            <a:r>
              <a:rPr lang="en-US" dirty="0"/>
              <a:t>, thus formed, contains both the paternal and maternal genetic materials. </a:t>
            </a:r>
            <a:endParaRPr lang="en-US" dirty="0" smtClean="0"/>
          </a:p>
          <a:p>
            <a:r>
              <a:rPr lang="en-US" b="1" dirty="0" smtClean="0"/>
              <a:t>Sex </a:t>
            </a:r>
            <a:r>
              <a:rPr lang="en-US" b="1" dirty="0"/>
              <a:t>of the child </a:t>
            </a:r>
            <a:r>
              <a:rPr lang="en-US" dirty="0"/>
              <a:t>is determined by the pattern of the sex chromosome supplied by the spermatozoon. If the spermatozoon contains ‘</a:t>
            </a:r>
            <a:r>
              <a:rPr lang="en-US" b="1" dirty="0"/>
              <a:t>X’ chromosome</a:t>
            </a:r>
            <a:r>
              <a:rPr lang="en-US" dirty="0"/>
              <a:t>, a female embryo (46, XX) is formed; if it contains a ‘</a:t>
            </a:r>
            <a:r>
              <a:rPr lang="en-US" b="1" dirty="0"/>
              <a:t>Y’ chromosome</a:t>
            </a:r>
            <a:r>
              <a:rPr lang="en-US" dirty="0"/>
              <a:t>, a male embryo (46, XY) is formed.</a:t>
            </a:r>
          </a:p>
          <a:p>
            <a:endParaRPr lang="en-US" dirty="0"/>
          </a:p>
          <a:p>
            <a:endParaRPr lang="en-US"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6" y="780392"/>
            <a:ext cx="4446951" cy="54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77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83924" y="803185"/>
            <a:ext cx="6061842" cy="6269738"/>
          </a:xfrm>
        </p:spPr>
        <p:txBody>
          <a:bodyPr>
            <a:normAutofit/>
          </a:bodyPr>
          <a:lstStyle/>
          <a:p>
            <a:r>
              <a:rPr lang="en-US" b="1" dirty="0">
                <a:solidFill>
                  <a:srgbClr val="FF0000"/>
                </a:solidFill>
              </a:rPr>
              <a:t>MORULA ;</a:t>
            </a:r>
          </a:p>
          <a:p>
            <a:r>
              <a:rPr lang="en-US" dirty="0"/>
              <a:t>After the zygote formation, </a:t>
            </a:r>
            <a:r>
              <a:rPr lang="en-US" b="1" dirty="0"/>
              <a:t>typical mitotic division </a:t>
            </a:r>
            <a:r>
              <a:rPr lang="en-US" dirty="0"/>
              <a:t>of the nucleus occurs by producing two </a:t>
            </a:r>
            <a:r>
              <a:rPr lang="en-US" dirty="0" err="1"/>
              <a:t>blastomeres</a:t>
            </a:r>
            <a:r>
              <a:rPr lang="en-US" dirty="0"/>
              <a:t> </a:t>
            </a:r>
            <a:r>
              <a:rPr lang="en-US" dirty="0" smtClean="0"/>
              <a:t> and </a:t>
            </a:r>
            <a:r>
              <a:rPr lang="en-US" b="1" dirty="0" smtClean="0"/>
              <a:t>continue </a:t>
            </a:r>
            <a:r>
              <a:rPr lang="en-US" b="1" dirty="0"/>
              <a:t>to divide </a:t>
            </a:r>
            <a:r>
              <a:rPr lang="en-US" dirty="0"/>
              <a:t>by binary division through </a:t>
            </a:r>
            <a:r>
              <a:rPr lang="en-US" b="1" dirty="0"/>
              <a:t>4, 8, 16 cell stage until a cluster of cells is formed and is called morula</a:t>
            </a:r>
            <a:r>
              <a:rPr lang="en-US" dirty="0"/>
              <a:t>, resembling a mulberry after spending about 3 days in the uterine tube enters the uterine cavity through the narrow uterine ostium (1 mm) on the 4th day in the 16-64 cell stage. </a:t>
            </a:r>
          </a:p>
          <a:p>
            <a:endParaRPr lang="en-US" dirty="0"/>
          </a:p>
        </p:txBody>
      </p:sp>
      <p:pic>
        <p:nvPicPr>
          <p:cNvPr id="5"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77" y="803186"/>
            <a:ext cx="4446951" cy="54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50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537" y="750276"/>
            <a:ext cx="5947509" cy="5322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08800" y="1836282"/>
            <a:ext cx="4167552" cy="3970318"/>
          </a:xfrm>
          <a:prstGeom prst="rect">
            <a:avLst/>
          </a:prstGeom>
        </p:spPr>
        <p:txBody>
          <a:bodyPr wrap="square">
            <a:spAutoFit/>
          </a:bodyPr>
          <a:lstStyle/>
          <a:p>
            <a:r>
              <a:rPr lang="en-US" sz="2800" dirty="0"/>
              <a:t>The central cell of the morula is known as </a:t>
            </a:r>
            <a:r>
              <a:rPr lang="en-US" sz="2800" b="1" dirty="0"/>
              <a:t>inner cell mass</a:t>
            </a:r>
            <a:r>
              <a:rPr lang="en-US" sz="2800" dirty="0"/>
              <a:t> which forms </a:t>
            </a:r>
            <a:r>
              <a:rPr lang="en-US" sz="2800" dirty="0">
                <a:solidFill>
                  <a:srgbClr val="FF0000"/>
                </a:solidFill>
              </a:rPr>
              <a:t>the embryo</a:t>
            </a:r>
            <a:r>
              <a:rPr lang="en-US" sz="2800" dirty="0"/>
              <a:t> </a:t>
            </a:r>
          </a:p>
          <a:p>
            <a:r>
              <a:rPr lang="en-US" sz="2800" dirty="0"/>
              <a:t>T</a:t>
            </a:r>
            <a:r>
              <a:rPr lang="en-US" sz="2800" dirty="0" smtClean="0"/>
              <a:t>he </a:t>
            </a:r>
            <a:r>
              <a:rPr lang="en-US" sz="2800" dirty="0"/>
              <a:t>peripheral cells are called </a:t>
            </a:r>
            <a:r>
              <a:rPr lang="en-US" sz="2800" b="1" dirty="0"/>
              <a:t>outer cell mass </a:t>
            </a:r>
            <a:r>
              <a:rPr lang="en-US" sz="2800" dirty="0"/>
              <a:t>which will form protective and nutritive membranes of the embryo. </a:t>
            </a:r>
          </a:p>
        </p:txBody>
      </p:sp>
    </p:spTree>
    <p:extLst>
      <p:ext uri="{BB962C8B-B14F-4D97-AF65-F5344CB8AC3E}">
        <p14:creationId xmlns:p14="http://schemas.microsoft.com/office/powerpoint/2010/main" val="2338393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11262" y="803186"/>
            <a:ext cx="6385169" cy="5480383"/>
          </a:xfrm>
        </p:spPr>
        <p:txBody>
          <a:bodyPr>
            <a:normAutofit/>
          </a:bodyPr>
          <a:lstStyle/>
          <a:p>
            <a:r>
              <a:rPr lang="en-US" b="1" dirty="0">
                <a:solidFill>
                  <a:srgbClr val="FF0000"/>
                </a:solidFill>
              </a:rPr>
              <a:t>BLASTOCYST </a:t>
            </a:r>
          </a:p>
          <a:p>
            <a:r>
              <a:rPr lang="en-US" b="1" dirty="0"/>
              <a:t>The fluid passes through the canaliculi of the zona </a:t>
            </a:r>
            <a:r>
              <a:rPr lang="en-US" b="1" dirty="0" err="1"/>
              <a:t>pellucida</a:t>
            </a:r>
            <a:r>
              <a:rPr lang="en-US" b="1" dirty="0"/>
              <a:t> which separates the cells of the morula and is now termed blastocyst. </a:t>
            </a:r>
          </a:p>
          <a:p>
            <a:r>
              <a:rPr lang="en-US" dirty="0"/>
              <a:t> </a:t>
            </a:r>
            <a:r>
              <a:rPr lang="en-US" b="1" dirty="0"/>
              <a:t>Zona hatching </a:t>
            </a:r>
            <a:r>
              <a:rPr lang="en-US" dirty="0"/>
              <a:t>is the next step so that </a:t>
            </a:r>
            <a:r>
              <a:rPr lang="en-US" dirty="0" err="1"/>
              <a:t>trophectoderm</a:t>
            </a:r>
            <a:r>
              <a:rPr lang="en-US" dirty="0"/>
              <a:t> cells interact with endometrial cells and implantation occurs.</a:t>
            </a:r>
          </a:p>
          <a:p>
            <a:r>
              <a:rPr lang="en-US" b="1" dirty="0"/>
              <a:t>The cells on the outer side of the morula (polar) </a:t>
            </a:r>
            <a:r>
              <a:rPr lang="en-US" b="1" dirty="0">
                <a:solidFill>
                  <a:srgbClr val="FF0000"/>
                </a:solidFill>
              </a:rPr>
              <a:t>become </a:t>
            </a:r>
            <a:r>
              <a:rPr lang="en-US" b="1" dirty="0" err="1">
                <a:solidFill>
                  <a:srgbClr val="FF0000"/>
                </a:solidFill>
              </a:rPr>
              <a:t>trophectoderm</a:t>
            </a:r>
            <a:r>
              <a:rPr lang="en-US" b="1" dirty="0">
                <a:solidFill>
                  <a:srgbClr val="FF0000"/>
                </a:solidFill>
              </a:rPr>
              <a:t> </a:t>
            </a:r>
            <a:r>
              <a:rPr lang="en-US" dirty="0"/>
              <a:t>and </a:t>
            </a:r>
            <a:r>
              <a:rPr lang="en-US" b="1" dirty="0"/>
              <a:t>the inner cells (</a:t>
            </a:r>
            <a:r>
              <a:rPr lang="en-US" b="1" dirty="0" err="1"/>
              <a:t>apolar</a:t>
            </a:r>
            <a:r>
              <a:rPr lang="en-US" b="1" dirty="0"/>
              <a:t>) become inner cell mass </a:t>
            </a:r>
            <a:r>
              <a:rPr lang="en-US" dirty="0"/>
              <a:t>by the mediation of epithelial cadherin (E-cadherin) (protein). </a:t>
            </a:r>
            <a:endParaRPr lang="en-US" dirty="0" smtClean="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77" y="803186"/>
            <a:ext cx="4446951" cy="54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42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577" y="614157"/>
            <a:ext cx="4067530" cy="20398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6585" y="982132"/>
            <a:ext cx="4790830" cy="49497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97415" y="2653972"/>
            <a:ext cx="6096000" cy="3539430"/>
          </a:xfrm>
          <a:prstGeom prst="rect">
            <a:avLst/>
          </a:prstGeom>
        </p:spPr>
        <p:txBody>
          <a:bodyPr>
            <a:spAutoFit/>
          </a:bodyPr>
          <a:lstStyle/>
          <a:p>
            <a:r>
              <a:rPr lang="en-US" sz="2800" b="1" dirty="0"/>
              <a:t>Trophectoderm differentiates </a:t>
            </a:r>
            <a:r>
              <a:rPr lang="en-US" sz="2800" dirty="0"/>
              <a:t>into chorion (</a:t>
            </a:r>
            <a:r>
              <a:rPr lang="en-US" sz="2800" b="1" dirty="0"/>
              <a:t>placenta)</a:t>
            </a:r>
            <a:r>
              <a:rPr lang="en-US" sz="2800" dirty="0"/>
              <a:t> and the inner cell mass into the </a:t>
            </a:r>
            <a:r>
              <a:rPr lang="en-US" sz="2800" b="1" dirty="0"/>
              <a:t>embryo</a:t>
            </a:r>
            <a:r>
              <a:rPr lang="en-US" sz="2800" dirty="0"/>
              <a:t>. </a:t>
            </a:r>
          </a:p>
          <a:p>
            <a:r>
              <a:rPr lang="en-US" sz="2800" dirty="0"/>
              <a:t>Completely undifferentiated cells are called the pluripotent embryonic stem (ES) cells. ES cells are able to produce </a:t>
            </a:r>
            <a:r>
              <a:rPr lang="en-US" sz="2800" b="1" dirty="0"/>
              <a:t>mature somatic cells of any germ layer </a:t>
            </a:r>
            <a:r>
              <a:rPr lang="en-US" sz="2800" dirty="0"/>
              <a:t>(ectoderm, mesoderm and endoderm).</a:t>
            </a:r>
          </a:p>
        </p:txBody>
      </p:sp>
    </p:spTree>
    <p:extLst>
      <p:ext uri="{BB962C8B-B14F-4D97-AF65-F5344CB8AC3E}">
        <p14:creationId xmlns:p14="http://schemas.microsoft.com/office/powerpoint/2010/main" val="161131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89230" y="640862"/>
            <a:ext cx="7057293" cy="6010029"/>
          </a:xfrm>
        </p:spPr>
        <p:txBody>
          <a:bodyPr>
            <a:normAutofit/>
          </a:bodyPr>
          <a:lstStyle/>
          <a:p>
            <a:r>
              <a:rPr lang="en-US" b="1" dirty="0">
                <a:solidFill>
                  <a:srgbClr val="FF0000"/>
                </a:solidFill>
              </a:rPr>
              <a:t>Implantation</a:t>
            </a:r>
          </a:p>
          <a:p>
            <a:r>
              <a:rPr lang="en-US" b="1" dirty="0"/>
              <a:t>occurs in the endometrium of </a:t>
            </a:r>
            <a:r>
              <a:rPr lang="en-US" dirty="0"/>
              <a:t>the anterior or posterior wall of the body near the fundus on the </a:t>
            </a:r>
            <a:r>
              <a:rPr lang="en-US" b="1" u="sng" dirty="0"/>
              <a:t>6th day </a:t>
            </a:r>
            <a:r>
              <a:rPr lang="en-US" dirty="0"/>
              <a:t>which corresponds to the 20th day of a regular menstrual cycle</a:t>
            </a:r>
            <a:r>
              <a:rPr lang="en-US" dirty="0" smtClean="0"/>
              <a:t>.</a:t>
            </a:r>
          </a:p>
          <a:p>
            <a:r>
              <a:rPr lang="en-US" dirty="0" smtClean="0"/>
              <a:t> </a:t>
            </a:r>
            <a:r>
              <a:rPr lang="en-US" dirty="0"/>
              <a:t>Implantation </a:t>
            </a:r>
            <a:r>
              <a:rPr lang="en-US" b="1" dirty="0"/>
              <a:t>occurs through four stages </a:t>
            </a:r>
            <a:r>
              <a:rPr lang="en-US" dirty="0"/>
              <a:t>e.g. </a:t>
            </a:r>
            <a:r>
              <a:rPr lang="en-US" b="1" dirty="0"/>
              <a:t>apposition, adhesion, penetration and invasion</a:t>
            </a:r>
            <a:r>
              <a:rPr lang="en-US" dirty="0"/>
              <a:t>. </a:t>
            </a:r>
          </a:p>
          <a:p>
            <a:r>
              <a:rPr lang="en-US" b="1" dirty="0"/>
              <a:t>penetration and invasion occur through the stromal cells </a:t>
            </a:r>
            <a:r>
              <a:rPr lang="en-US" dirty="0"/>
              <a:t>in between the glands and is facilitated by the histolytic action of the blastocyst. </a:t>
            </a:r>
            <a:endParaRPr lang="en-US" dirty="0" smtClean="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78" y="803186"/>
            <a:ext cx="4131338" cy="54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7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85168" y="797169"/>
            <a:ext cx="4675551" cy="5642708"/>
          </a:xfrm>
        </p:spPr>
        <p:txBody>
          <a:bodyPr>
            <a:normAutofit lnSpcReduction="10000"/>
          </a:bodyPr>
          <a:lstStyle/>
          <a:p>
            <a:r>
              <a:rPr lang="en-US" b="1" dirty="0"/>
              <a:t>The </a:t>
            </a:r>
            <a:r>
              <a:rPr lang="en-US" b="1" dirty="0" err="1"/>
              <a:t>blastocystis</a:t>
            </a:r>
            <a:r>
              <a:rPr lang="en-US" b="1" dirty="0"/>
              <a:t> burrowed more and more inside the stratum compactum of the decidua</a:t>
            </a:r>
            <a:r>
              <a:rPr lang="en-US" dirty="0"/>
              <a:t>. </a:t>
            </a:r>
          </a:p>
          <a:p>
            <a:r>
              <a:rPr lang="en-US" b="1" dirty="0"/>
              <a:t>Vacuoles</a:t>
            </a:r>
            <a:r>
              <a:rPr lang="en-US" dirty="0"/>
              <a:t> appear in the advancing syncytium which fuse to form large lacunae. </a:t>
            </a:r>
          </a:p>
          <a:p>
            <a:r>
              <a:rPr lang="en-US" b="1" dirty="0"/>
              <a:t>the syncytial cells penetrate deeper into the stroma and erode the endothelium of the maternal capillaries. </a:t>
            </a:r>
          </a:p>
          <a:p>
            <a:r>
              <a:rPr lang="en-US" dirty="0"/>
              <a:t>The syncytium by penetrating the vessels, </a:t>
            </a:r>
            <a:r>
              <a:rPr lang="en-US" b="1" dirty="0"/>
              <a:t>Nutrition is now obtained </a:t>
            </a:r>
            <a:r>
              <a:rPr lang="en-US" dirty="0"/>
              <a:t>by aerobic metabolic pathway from the maternal blood. </a:t>
            </a:r>
          </a:p>
          <a:p>
            <a:endParaRPr lang="en-US" dirty="0"/>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5" y="982132"/>
            <a:ext cx="5189417" cy="51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61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593</TotalTime>
  <Words>1601</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Garamond</vt:lpstr>
      <vt:lpstr>Rockwell</vt:lpstr>
      <vt:lpstr>Times New Roman</vt:lpstr>
      <vt:lpstr>Organic</vt:lpstr>
      <vt:lpstr>   ا.م.د.الاء ابراهيم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Termination of pregnancy (induced abortion) Dr. Alaa Ibrahim </dc:title>
  <dc:creator>user</dc:creator>
  <cp:lastModifiedBy>user</cp:lastModifiedBy>
  <cp:revision>42</cp:revision>
  <dcterms:created xsi:type="dcterms:W3CDTF">2021-10-06T17:37:10Z</dcterms:created>
  <dcterms:modified xsi:type="dcterms:W3CDTF">2022-10-10T21:31:13Z</dcterms:modified>
</cp:coreProperties>
</file>