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90" r:id="rId9"/>
    <p:sldId id="274" r:id="rId10"/>
    <p:sldId id="278" r:id="rId11"/>
    <p:sldId id="279" r:id="rId12"/>
    <p:sldId id="287" r:id="rId13"/>
    <p:sldId id="286" r:id="rId14"/>
    <p:sldId id="294" r:id="rId15"/>
    <p:sldId id="285" r:id="rId16"/>
    <p:sldId id="284" r:id="rId17"/>
    <p:sldId id="292" r:id="rId18"/>
    <p:sldId id="289" r:id="rId19"/>
    <p:sldId id="288" r:id="rId20"/>
    <p:sldId id="293" r:id="rId21"/>
    <p:sldId id="283" r:id="rId22"/>
    <p:sldId id="282" r:id="rId23"/>
    <p:sldId id="27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865" autoAdjust="0"/>
  </p:normalViewPr>
  <p:slideViewPr>
    <p:cSldViewPr snapToGrid="0">
      <p:cViewPr varScale="1">
        <p:scale>
          <a:sx n="98" d="100"/>
          <a:sy n="98" d="100"/>
        </p:scale>
        <p:origin x="8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350E7DD8-F5E3-4750-8E91-2420E63AA2AE}" type="datetimeFigureOut">
              <a:rPr lang="en-US" smtClean="0"/>
              <a:t>10/7/2022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15428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0E7DD8-F5E3-4750-8E91-2420E63AA2AE}"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14774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350E7DD8-F5E3-4750-8E91-2420E63AA2AE}" type="datetimeFigureOut">
              <a:rPr lang="en-US" smtClean="0"/>
              <a:t>10/7/2022</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367212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0E7DD8-F5E3-4750-8E91-2420E63AA2AE}"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165351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350E7DD8-F5E3-4750-8E91-2420E63AA2AE}" type="datetimeFigureOut">
              <a:rPr lang="en-US" smtClean="0"/>
              <a:t>10/7/2022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3892542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350E7DD8-F5E3-4750-8E91-2420E63AA2AE}" type="datetimeFigureOut">
              <a:rPr lang="en-US" smtClean="0"/>
              <a:t>10/7/2022</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2742892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350E7DD8-F5E3-4750-8E91-2420E63AA2AE}" type="datetimeFigureOut">
              <a:rPr lang="en-US" smtClean="0"/>
              <a:t>10/7/2022</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869966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0E7DD8-F5E3-4750-8E91-2420E63AA2AE}" type="datetimeFigureOut">
              <a:rPr lang="en-US" smtClean="0"/>
              <a:t>10/7/2022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1749811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350E7DD8-F5E3-4750-8E91-2420E63AA2AE}" type="datetimeFigureOut">
              <a:rPr lang="en-US" smtClean="0"/>
              <a:t>10/7/2022</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955424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50E7DD8-F5E3-4750-8E91-2420E63AA2AE}"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910979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350E7DD8-F5E3-4750-8E91-2420E63AA2AE}" type="datetimeFigureOut">
              <a:rPr lang="en-US" smtClean="0"/>
              <a:t>10/7/2022</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DA76CBB6-DF3A-44B6-A131-46604F2C89A9}" type="slidenum">
              <a:rPr lang="en-US" smtClean="0"/>
              <a:t>‹#›</a:t>
            </a:fld>
            <a:endParaRPr lang="en-US"/>
          </a:p>
        </p:txBody>
      </p:sp>
    </p:spTree>
    <p:extLst>
      <p:ext uri="{BB962C8B-B14F-4D97-AF65-F5344CB8AC3E}">
        <p14:creationId xmlns:p14="http://schemas.microsoft.com/office/powerpoint/2010/main" val="40195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350E7DD8-F5E3-4750-8E91-2420E63AA2AE}" type="datetimeFigureOut">
              <a:rPr lang="en-US" smtClean="0"/>
              <a:t>10/7/2022</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A76CBB6-DF3A-44B6-A131-46604F2C89A9}" type="slidenum">
              <a:rPr lang="en-US" smtClean="0"/>
              <a:t>‹#›</a:t>
            </a:fld>
            <a:endParaRPr lang="en-US"/>
          </a:p>
        </p:txBody>
      </p:sp>
    </p:spTree>
    <p:extLst>
      <p:ext uri="{BB962C8B-B14F-4D97-AF65-F5344CB8AC3E}">
        <p14:creationId xmlns:p14="http://schemas.microsoft.com/office/powerpoint/2010/main" val="349083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274277"/>
            <a:ext cx="4645479" cy="2550816"/>
          </a:xfrm>
        </p:spPr>
        <p:txBody>
          <a:bodyPr>
            <a:normAutofit/>
          </a:bodyPr>
          <a:lstStyle/>
          <a:p>
            <a:pPr marL="228600" lvl="0" indent="-228600" algn="l">
              <a:lnSpc>
                <a:spcPct val="120000"/>
              </a:lnSpc>
              <a:spcBef>
                <a:spcPts val="1000"/>
              </a:spcBef>
            </a:pPr>
            <a:r>
              <a:rPr lang="en-US" sz="2800" b="1" spc="0" dirty="0">
                <a:solidFill>
                  <a:prstClr val="black"/>
                </a:solidFill>
                <a:latin typeface="Rockwell" panose="02060603020205020403"/>
                <a:ea typeface="+mn-ea"/>
                <a:cs typeface="+mn-cs"/>
              </a:rPr>
              <a:t/>
            </a:r>
            <a:br>
              <a:rPr lang="en-US" sz="2800" b="1" spc="0" dirty="0">
                <a:solidFill>
                  <a:prstClr val="black"/>
                </a:solidFill>
                <a:latin typeface="Rockwell" panose="02060603020205020403"/>
                <a:ea typeface="+mn-ea"/>
                <a:cs typeface="+mn-cs"/>
              </a:rPr>
            </a:br>
            <a:r>
              <a:rPr lang="ar-IQ" sz="4800" b="1" spc="0" dirty="0" smtClean="0">
                <a:solidFill>
                  <a:srgbClr val="00B050"/>
                </a:solidFill>
                <a:latin typeface="Rockwell" panose="02060603020205020403"/>
                <a:ea typeface="+mn-ea"/>
                <a:cs typeface="+mn-cs"/>
              </a:rPr>
              <a:t>ا.م.د الاء ابراهيم</a:t>
            </a:r>
            <a:r>
              <a:rPr lang="en-US" sz="3600" b="1" spc="0" dirty="0">
                <a:solidFill>
                  <a:srgbClr val="00B050"/>
                </a:solidFill>
                <a:latin typeface="Rockwell" panose="02060603020205020403"/>
                <a:ea typeface="+mn-ea"/>
                <a:cs typeface="+mn-cs"/>
              </a:rPr>
              <a:t/>
            </a:r>
            <a:br>
              <a:rPr lang="en-US" sz="3600" b="1" spc="0" dirty="0">
                <a:solidFill>
                  <a:srgbClr val="00B050"/>
                </a:solidFill>
                <a:latin typeface="Rockwell" panose="02060603020205020403"/>
                <a:ea typeface="+mn-ea"/>
                <a:cs typeface="+mn-cs"/>
              </a:rPr>
            </a:br>
            <a:endParaRPr lang="en-US" sz="3600" b="1" dirty="0">
              <a:solidFill>
                <a:srgbClr val="00B050"/>
              </a:solidFill>
            </a:endParaRPr>
          </a:p>
        </p:txBody>
      </p:sp>
      <p:sp>
        <p:nvSpPr>
          <p:cNvPr id="3" name="Content Placeholder 2"/>
          <p:cNvSpPr>
            <a:spLocks noGrp="1"/>
          </p:cNvSpPr>
          <p:nvPr>
            <p:ph idx="1"/>
          </p:nvPr>
        </p:nvSpPr>
        <p:spPr/>
        <p:txBody>
          <a:bodyPr>
            <a:normAutofit/>
          </a:bodyPr>
          <a:lstStyle/>
          <a:p>
            <a:r>
              <a:rPr lang="en-US" sz="4000" b="1" dirty="0">
                <a:solidFill>
                  <a:prstClr val="black"/>
                </a:solidFill>
              </a:rPr>
              <a:t>Obstetric history and examination</a:t>
            </a:r>
            <a:br>
              <a:rPr lang="en-US" sz="4000" b="1" dirty="0">
                <a:solidFill>
                  <a:prstClr val="black"/>
                </a:solidFill>
              </a:rPr>
            </a:br>
            <a:endParaRPr lang="en-US" sz="4000" dirty="0" smtClean="0"/>
          </a:p>
        </p:txBody>
      </p:sp>
    </p:spTree>
    <p:extLst>
      <p:ext uri="{BB962C8B-B14F-4D97-AF65-F5344CB8AC3E}">
        <p14:creationId xmlns:p14="http://schemas.microsoft.com/office/powerpoint/2010/main" val="2521695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56369" y="359508"/>
            <a:ext cx="7580923" cy="6392984"/>
          </a:xfrm>
        </p:spPr>
        <p:txBody>
          <a:bodyPr>
            <a:normAutofit/>
          </a:bodyPr>
          <a:lstStyle/>
          <a:p>
            <a:pPr rtl="1"/>
            <a:r>
              <a:rPr lang="en-US" b="1" dirty="0"/>
              <a:t>Urinary examination</a:t>
            </a:r>
            <a:endParaRPr lang="en-US" dirty="0"/>
          </a:p>
          <a:p>
            <a:pPr rtl="1"/>
            <a:r>
              <a:rPr lang="en-US" dirty="0"/>
              <a:t>All women should be offered routine screening for asymptomatic bacteriuria </a:t>
            </a:r>
            <a:r>
              <a:rPr lang="en-US" dirty="0" smtClean="0"/>
              <a:t>by midstream </a:t>
            </a:r>
            <a:r>
              <a:rPr lang="en-US" dirty="0"/>
              <a:t>urine culture early in pregnancy. </a:t>
            </a:r>
          </a:p>
          <a:p>
            <a:pPr rtl="1"/>
            <a:r>
              <a:rPr lang="en-US" b="1" dirty="0"/>
              <a:t>General medical examination</a:t>
            </a:r>
            <a:endParaRPr lang="en-US" dirty="0"/>
          </a:p>
          <a:p>
            <a:pPr rtl="1"/>
            <a:r>
              <a:rPr lang="en-US" dirty="0"/>
              <a:t>A woman presents with a problem, or in women in certain at-risk groups, there may be a need to undertake a much more thorough physical examination.</a:t>
            </a:r>
          </a:p>
          <a:p>
            <a:pPr rtl="1"/>
            <a:r>
              <a:rPr lang="en-US" b="1" dirty="0"/>
              <a:t>Cardiovascular examination</a:t>
            </a:r>
            <a:endParaRPr lang="en-US" dirty="0"/>
          </a:p>
          <a:p>
            <a:pPr rtl="1"/>
            <a:r>
              <a:rPr lang="en-US" dirty="0"/>
              <a:t>A woman has previously lived in an area where rheumatic heart disease is prevalent and/or has a known history of heart murmur or heart disease, she should undergo cardiovascular examination during pregnancy.</a:t>
            </a:r>
          </a:p>
          <a:p>
            <a:pPr rtl="1"/>
            <a:r>
              <a:rPr lang="en-US" b="1" dirty="0"/>
              <a:t>Breast examination</a:t>
            </a:r>
            <a:endParaRPr lang="en-US" dirty="0"/>
          </a:p>
          <a:p>
            <a:pPr rtl="1"/>
            <a:r>
              <a:rPr lang="en-US" dirty="0"/>
              <a:t>encouraged to perform self-examination at regular intervals.</a:t>
            </a:r>
          </a:p>
          <a:p>
            <a:endParaRPr lang="en-US" dirty="0"/>
          </a:p>
        </p:txBody>
      </p:sp>
    </p:spTree>
    <p:extLst>
      <p:ext uri="{BB962C8B-B14F-4D97-AF65-F5344CB8AC3E}">
        <p14:creationId xmlns:p14="http://schemas.microsoft.com/office/powerpoint/2010/main" val="3472569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470400" y="148492"/>
            <a:ext cx="7471507" cy="6709508"/>
          </a:xfrm>
        </p:spPr>
        <p:txBody>
          <a:bodyPr/>
          <a:lstStyle/>
          <a:p>
            <a:r>
              <a:rPr lang="en-US" b="1" u="sng" dirty="0"/>
              <a:t>Examination of the pregnant abdomen</a:t>
            </a:r>
          </a:p>
          <a:p>
            <a:r>
              <a:rPr lang="en-US" dirty="0"/>
              <a:t>Always have a </a:t>
            </a:r>
            <a:r>
              <a:rPr lang="en-US" b="1" dirty="0"/>
              <a:t>chaperone </a:t>
            </a:r>
            <a:r>
              <a:rPr lang="en-US" dirty="0"/>
              <a:t>with you to perform this examination</a:t>
            </a:r>
          </a:p>
          <a:p>
            <a:r>
              <a:rPr lang="en-US" b="1" dirty="0"/>
              <a:t>Ask about pain </a:t>
            </a:r>
            <a:r>
              <a:rPr lang="en-US" dirty="0"/>
              <a:t>and areas of tenderness.</a:t>
            </a:r>
          </a:p>
          <a:p>
            <a:r>
              <a:rPr lang="en-US" dirty="0"/>
              <a:t>Place her in a </a:t>
            </a:r>
            <a:r>
              <a:rPr lang="en-US" b="1" dirty="0"/>
              <a:t>semi-recumbent position </a:t>
            </a:r>
            <a:r>
              <a:rPr lang="en-US" dirty="0"/>
              <a:t>on a couch or bed</a:t>
            </a:r>
            <a:r>
              <a:rPr lang="en-US" dirty="0" smtClean="0"/>
              <a:t>.</a:t>
            </a:r>
          </a:p>
          <a:p>
            <a:r>
              <a:rPr lang="en-US" dirty="0" smtClean="0"/>
              <a:t> </a:t>
            </a:r>
            <a:r>
              <a:rPr lang="en-US" dirty="0"/>
              <a:t>In </a:t>
            </a:r>
            <a:r>
              <a:rPr lang="en-US" b="1" dirty="0"/>
              <a:t>late pregnancy women should never lie completely flat</a:t>
            </a:r>
            <a:r>
              <a:rPr lang="en-US" dirty="0"/>
              <a:t>; the </a:t>
            </a:r>
            <a:r>
              <a:rPr lang="en-US" dirty="0" smtClean="0"/>
              <a:t> </a:t>
            </a:r>
            <a:r>
              <a:rPr lang="en-US" dirty="0"/>
              <a:t>a left lateral tilt will avoid </a:t>
            </a:r>
            <a:r>
              <a:rPr lang="en-US" dirty="0" err="1" smtClean="0"/>
              <a:t>aortocaval</a:t>
            </a:r>
            <a:r>
              <a:rPr lang="en-US" dirty="0" smtClean="0"/>
              <a:t> compression</a:t>
            </a:r>
            <a:r>
              <a:rPr lang="en-US" dirty="0"/>
              <a:t>. </a:t>
            </a:r>
          </a:p>
          <a:p>
            <a:r>
              <a:rPr lang="en-US" dirty="0"/>
              <a:t>The </a:t>
            </a:r>
            <a:r>
              <a:rPr lang="en-US" b="1" dirty="0"/>
              <a:t>abdomen should be expose</a:t>
            </a:r>
            <a:r>
              <a:rPr lang="en-US" dirty="0"/>
              <a:t>d from just below the breasts to the symphysis </a:t>
            </a:r>
          </a:p>
          <a:p>
            <a:endParaRPr lang="en-US" dirty="0"/>
          </a:p>
        </p:txBody>
      </p:sp>
    </p:spTree>
    <p:extLst>
      <p:ext uri="{BB962C8B-B14F-4D97-AF65-F5344CB8AC3E}">
        <p14:creationId xmlns:p14="http://schemas.microsoft.com/office/powerpoint/2010/main" val="14227656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9815" y="171939"/>
            <a:ext cx="7612185" cy="6447692"/>
          </a:xfrm>
        </p:spPr>
        <p:txBody>
          <a:bodyPr/>
          <a:lstStyle/>
          <a:p>
            <a:r>
              <a:rPr lang="en-US" b="1" dirty="0"/>
              <a:t>Inspection</a:t>
            </a:r>
          </a:p>
          <a:p>
            <a:r>
              <a:rPr lang="en-US" dirty="0"/>
              <a:t>Assess the </a:t>
            </a:r>
            <a:r>
              <a:rPr lang="en-US" b="1" dirty="0"/>
              <a:t>shape of the uterus </a:t>
            </a:r>
            <a:r>
              <a:rPr lang="en-US" dirty="0"/>
              <a:t>and note any asymmetry.</a:t>
            </a:r>
          </a:p>
          <a:p>
            <a:r>
              <a:rPr lang="en-US" dirty="0"/>
              <a:t>Look for </a:t>
            </a:r>
            <a:r>
              <a:rPr lang="en-US" b="1" dirty="0"/>
              <a:t>fetal movements</a:t>
            </a:r>
            <a:r>
              <a:rPr lang="en-US" dirty="0"/>
              <a:t>.</a:t>
            </a:r>
          </a:p>
          <a:p>
            <a:r>
              <a:rPr lang="en-US" dirty="0"/>
              <a:t>Note any </a:t>
            </a:r>
            <a:r>
              <a:rPr lang="en-US" b="1" dirty="0"/>
              <a:t>signs of pregnancy </a:t>
            </a:r>
            <a:r>
              <a:rPr lang="en-US" dirty="0"/>
              <a:t>such as </a:t>
            </a:r>
            <a:r>
              <a:rPr lang="en-US" dirty="0" err="1"/>
              <a:t>striae</a:t>
            </a:r>
            <a:r>
              <a:rPr lang="en-US" dirty="0"/>
              <a:t> </a:t>
            </a:r>
            <a:r>
              <a:rPr lang="en-US" dirty="0" err="1"/>
              <a:t>gravidarum</a:t>
            </a:r>
            <a:r>
              <a:rPr lang="en-US" dirty="0"/>
              <a:t> (stretch marks) or </a:t>
            </a:r>
            <a:r>
              <a:rPr lang="en-US" dirty="0" err="1" smtClean="0"/>
              <a:t>linea</a:t>
            </a:r>
            <a:r>
              <a:rPr lang="en-US" dirty="0" smtClean="0"/>
              <a:t> </a:t>
            </a:r>
            <a:r>
              <a:rPr lang="en-US" dirty="0" err="1" smtClean="0"/>
              <a:t>nigra</a:t>
            </a:r>
            <a:r>
              <a:rPr lang="en-US" dirty="0" smtClean="0"/>
              <a:t> </a:t>
            </a:r>
            <a:r>
              <a:rPr lang="en-US" dirty="0"/>
              <a:t>(the faint brown line running from the umbilicus to the symphysis pubis).</a:t>
            </a:r>
          </a:p>
          <a:p>
            <a:r>
              <a:rPr lang="en-US" b="1" dirty="0"/>
              <a:t>Look for scars</a:t>
            </a:r>
            <a:r>
              <a:rPr lang="en-US" dirty="0"/>
              <a:t>. </a:t>
            </a:r>
            <a:endParaRPr lang="en-US" dirty="0" smtClean="0"/>
          </a:p>
          <a:p>
            <a:r>
              <a:rPr lang="en-US" dirty="0" smtClean="0"/>
              <a:t>The </a:t>
            </a:r>
            <a:r>
              <a:rPr lang="en-US" dirty="0"/>
              <a:t>common areas to find scars </a:t>
            </a:r>
            <a:r>
              <a:rPr lang="en-US" dirty="0" err="1"/>
              <a:t>are:suprapubic</a:t>
            </a:r>
            <a:r>
              <a:rPr lang="en-US" dirty="0"/>
              <a:t> (caesarean section, laparotomy for ectopic pregnancy or ovarian masses); sub-umbilical (laparoscopy);</a:t>
            </a:r>
          </a:p>
          <a:p>
            <a:r>
              <a:rPr lang="en-US" dirty="0"/>
              <a:t>right iliac fossa (</a:t>
            </a:r>
            <a:r>
              <a:rPr lang="en-US" dirty="0" err="1"/>
              <a:t>appendicectomy</a:t>
            </a:r>
            <a:r>
              <a:rPr lang="en-US" dirty="0"/>
              <a:t>); right upper quadrant (</a:t>
            </a:r>
            <a:r>
              <a:rPr lang="en-US" dirty="0" err="1"/>
              <a:t>cholycystectomy</a:t>
            </a:r>
            <a:r>
              <a:rPr lang="en-US" dirty="0"/>
              <a:t>).</a:t>
            </a:r>
          </a:p>
        </p:txBody>
      </p:sp>
    </p:spTree>
    <p:extLst>
      <p:ext uri="{BB962C8B-B14F-4D97-AF65-F5344CB8AC3E}">
        <p14:creationId xmlns:p14="http://schemas.microsoft.com/office/powerpoint/2010/main" val="1645633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17292" y="414215"/>
            <a:ext cx="7604369" cy="6377353"/>
          </a:xfrm>
        </p:spPr>
        <p:txBody>
          <a:bodyPr>
            <a:normAutofit/>
          </a:bodyPr>
          <a:lstStyle/>
          <a:p>
            <a:r>
              <a:rPr lang="en-US" b="1" dirty="0"/>
              <a:t>Palpation:</a:t>
            </a:r>
            <a:r>
              <a:rPr lang="en-US" dirty="0"/>
              <a:t> The purpose of palpating the pregnant abdomen is to assess:</a:t>
            </a:r>
          </a:p>
          <a:p>
            <a:r>
              <a:rPr lang="en-US" dirty="0"/>
              <a:t>1.The number of babies.</a:t>
            </a:r>
          </a:p>
          <a:p>
            <a:r>
              <a:rPr lang="en-US" dirty="0"/>
              <a:t>2.The size of the baby.</a:t>
            </a:r>
          </a:p>
          <a:p>
            <a:r>
              <a:rPr lang="en-US" dirty="0"/>
              <a:t>3.The lie of the baby.</a:t>
            </a:r>
          </a:p>
          <a:p>
            <a:r>
              <a:rPr lang="en-US" dirty="0"/>
              <a:t>4.The presentation of the baby.</a:t>
            </a:r>
          </a:p>
          <a:p>
            <a:r>
              <a:rPr lang="en-US" dirty="0"/>
              <a:t>5.Whether the baby is engaged.</a:t>
            </a:r>
          </a:p>
          <a:p>
            <a:endParaRPr lang="en-US" dirty="0"/>
          </a:p>
        </p:txBody>
      </p:sp>
    </p:spTree>
    <p:extLst>
      <p:ext uri="{BB962C8B-B14F-4D97-AF65-F5344CB8AC3E}">
        <p14:creationId xmlns:p14="http://schemas.microsoft.com/office/powerpoint/2010/main" val="1470123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7124" y="5819955"/>
            <a:ext cx="3498979" cy="2456442"/>
          </a:xfrm>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b="1" dirty="0">
                <a:solidFill>
                  <a:srgbClr val="FF0000"/>
                </a:solidFill>
              </a:rPr>
              <a:t>Fundal </a:t>
            </a:r>
            <a:r>
              <a:rPr lang="en-US" b="1" dirty="0" err="1">
                <a:solidFill>
                  <a:srgbClr val="FF0000"/>
                </a:solidFill>
              </a:rPr>
              <a:t>hight</a:t>
            </a:r>
            <a:r>
              <a:rPr lang="en-US" b="1" dirty="0">
                <a:solidFill>
                  <a:srgbClr val="FF0000"/>
                </a:solidFill>
              </a:rPr>
              <a:t> examination:</a:t>
            </a:r>
          </a:p>
          <a:p>
            <a:r>
              <a:rPr lang="en-US" dirty="0"/>
              <a:t>Stand on the right side of the woman to examine her in a systematic manner</a:t>
            </a:r>
          </a:p>
          <a:p>
            <a:r>
              <a:rPr lang="en-US" dirty="0"/>
              <a:t>The attention of the woman may be diverted by conversation</a:t>
            </a:r>
          </a:p>
          <a:p>
            <a:r>
              <a:rPr lang="en-US" dirty="0"/>
              <a:t>Your hand must be warm and should be placed on the abdomen till the uterus is relaxed before the palpation is actually begun. </a:t>
            </a:r>
          </a:p>
          <a:p>
            <a:r>
              <a:rPr lang="en-US" dirty="0"/>
              <a:t>To measure the fundal height, place the ulnar (medial/inner) border of the left hand on the woman’s abdomen, parallel to the symphysis pubis. Start from the </a:t>
            </a:r>
            <a:r>
              <a:rPr lang="en-US" dirty="0" err="1"/>
              <a:t>xiphisternum</a:t>
            </a:r>
            <a:r>
              <a:rPr lang="en-US" dirty="0"/>
              <a:t> (the lower end of the sternum/breastbone), and gradually proceed downwards towards the symphysis pubis, lifting you hand </a:t>
            </a:r>
            <a:r>
              <a:rPr lang="en-US" dirty="0" err="1"/>
              <a:t>betwstep-downstep</a:t>
            </a:r>
            <a:r>
              <a:rPr lang="en-US" dirty="0"/>
              <a:t> down, till your finally feel a bulge/resistance, which is the uterine fun </a:t>
            </a:r>
            <a:r>
              <a:rPr lang="en-US" dirty="0" err="1"/>
              <a:t>dus</a:t>
            </a:r>
            <a:endParaRPr lang="en-US" dirty="0"/>
          </a:p>
          <a:p>
            <a:endParaRPr lang="en-US" dirty="0"/>
          </a:p>
        </p:txBody>
      </p:sp>
      <p:pic>
        <p:nvPicPr>
          <p:cNvPr id="1028" name="Picture 4"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068" y="1390405"/>
            <a:ext cx="5029200" cy="433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8222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87631" y="195385"/>
            <a:ext cx="7510584" cy="6662615"/>
          </a:xfrm>
        </p:spPr>
        <p:txBody>
          <a:bodyPr>
            <a:normAutofit/>
          </a:bodyPr>
          <a:lstStyle/>
          <a:p>
            <a:r>
              <a:rPr lang="en-US" b="1" dirty="0"/>
              <a:t>6.Symphysis–fundal height measurement(SFH):  </a:t>
            </a:r>
            <a:endParaRPr lang="en-US" b="1" dirty="0" smtClean="0"/>
          </a:p>
          <a:p>
            <a:r>
              <a:rPr lang="en-US" dirty="0" smtClean="0"/>
              <a:t>should </a:t>
            </a:r>
            <a:r>
              <a:rPr lang="en-US" dirty="0"/>
              <a:t>be measured and recorded at </a:t>
            </a:r>
            <a:r>
              <a:rPr lang="en-US" dirty="0" smtClean="0"/>
              <a:t>each antenatal </a:t>
            </a:r>
            <a:r>
              <a:rPr lang="en-US" dirty="0"/>
              <a:t>appointment from 24 weeks’ gestation. Place the tape measure on the symphysis pubis and, with the </a:t>
            </a:r>
            <a:r>
              <a:rPr lang="en-US" dirty="0" err="1"/>
              <a:t>centimetre</a:t>
            </a:r>
            <a:r>
              <a:rPr lang="en-US" dirty="0"/>
              <a:t> marks face down, measure to the top of the fundus.</a:t>
            </a:r>
          </a:p>
          <a:p>
            <a:r>
              <a:rPr lang="en-US" dirty="0"/>
              <a:t>Turn the tape measure over and read the measurement. </a:t>
            </a:r>
            <a:endParaRPr lang="en-US" dirty="0" smtClean="0"/>
          </a:p>
          <a:p>
            <a:r>
              <a:rPr lang="en-US" dirty="0" smtClean="0"/>
              <a:t>Plot </a:t>
            </a:r>
            <a:r>
              <a:rPr lang="en-US" dirty="0"/>
              <a:t>the measurement on </a:t>
            </a:r>
            <a:r>
              <a:rPr lang="en-US" dirty="0" smtClean="0"/>
              <a:t>an SFH </a:t>
            </a:r>
            <a:r>
              <a:rPr lang="en-US" dirty="0"/>
              <a:t>chart. </a:t>
            </a:r>
            <a:endParaRPr lang="en-US" dirty="0" smtClean="0"/>
          </a:p>
          <a:p>
            <a:r>
              <a:rPr lang="en-US" dirty="0" smtClean="0"/>
              <a:t>The </a:t>
            </a:r>
            <a:r>
              <a:rPr lang="en-US" dirty="0"/>
              <a:t>mean fundal height measures approximately 20 cm at 20 </a:t>
            </a:r>
            <a:r>
              <a:rPr lang="en-US" dirty="0" smtClean="0"/>
              <a:t>weeks and </a:t>
            </a:r>
            <a:r>
              <a:rPr lang="en-US" dirty="0"/>
              <a:t>increases by 1 cm per week so that at 36 weeks the fundal height should </a:t>
            </a:r>
            <a:r>
              <a:rPr lang="en-US" dirty="0" smtClean="0"/>
              <a:t>be approximately </a:t>
            </a:r>
            <a:r>
              <a:rPr lang="en-US" dirty="0"/>
              <a:t>36 cm. </a:t>
            </a:r>
          </a:p>
          <a:p>
            <a:r>
              <a:rPr lang="en-US" b="1" dirty="0"/>
              <a:t>A large SFH raises the possibility of:</a:t>
            </a:r>
          </a:p>
          <a:p>
            <a:r>
              <a:rPr lang="en-US" dirty="0"/>
              <a:t>A multiple pregnancy.</a:t>
            </a:r>
          </a:p>
          <a:p>
            <a:r>
              <a:rPr lang="en-US" dirty="0"/>
              <a:t>Macrosomia.</a:t>
            </a:r>
          </a:p>
          <a:p>
            <a:r>
              <a:rPr lang="en-US" dirty="0"/>
              <a:t>Polyhydramnios.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75139"/>
            <a:ext cx="4855778" cy="6283570"/>
          </a:xfrm>
          <a:prstGeom prst="rect">
            <a:avLst/>
          </a:prstGeom>
        </p:spPr>
      </p:pic>
    </p:spTree>
    <p:extLst>
      <p:ext uri="{BB962C8B-B14F-4D97-AF65-F5344CB8AC3E}">
        <p14:creationId xmlns:p14="http://schemas.microsoft.com/office/powerpoint/2010/main" val="3313757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446954" y="211015"/>
            <a:ext cx="7745045" cy="6564923"/>
          </a:xfrm>
        </p:spPr>
        <p:txBody>
          <a:bodyPr>
            <a:normAutofit/>
          </a:bodyPr>
          <a:lstStyle/>
          <a:p>
            <a:r>
              <a:rPr lang="en-US" b="1" dirty="0"/>
              <a:t>Fetal lie, presentation and engagement</a:t>
            </a:r>
          </a:p>
          <a:p>
            <a:r>
              <a:rPr lang="en-US" dirty="0"/>
              <a:t>After measuring the SFH, next palpate to </a:t>
            </a:r>
            <a:r>
              <a:rPr lang="en-US" b="1" dirty="0"/>
              <a:t>count the number of fetal poles</a:t>
            </a:r>
            <a:r>
              <a:rPr lang="en-US" dirty="0"/>
              <a:t>. </a:t>
            </a:r>
            <a:endParaRPr lang="en-US" dirty="0" smtClean="0"/>
          </a:p>
          <a:p>
            <a:r>
              <a:rPr lang="en-US" dirty="0" smtClean="0"/>
              <a:t>A </a:t>
            </a:r>
            <a:r>
              <a:rPr lang="en-US" dirty="0"/>
              <a:t>pole is a head or a bottom. If you can feel </a:t>
            </a:r>
            <a:r>
              <a:rPr lang="en-US" b="1" dirty="0"/>
              <a:t>one or two</a:t>
            </a:r>
            <a:r>
              <a:rPr lang="en-US" dirty="0"/>
              <a:t>, it is likely to be a singleton pregnancy. </a:t>
            </a:r>
            <a:endParaRPr lang="en-US" dirty="0" smtClean="0"/>
          </a:p>
          <a:p>
            <a:r>
              <a:rPr lang="en-US" dirty="0" smtClean="0"/>
              <a:t>If </a:t>
            </a:r>
            <a:r>
              <a:rPr lang="en-US" dirty="0"/>
              <a:t>you can feel </a:t>
            </a:r>
            <a:r>
              <a:rPr lang="en-US" b="1" dirty="0"/>
              <a:t>three or four, </a:t>
            </a:r>
            <a:r>
              <a:rPr lang="en-US" dirty="0"/>
              <a:t>a twin pregnancy is likely</a:t>
            </a:r>
            <a:r>
              <a:rPr lang="en-US" dirty="0" smtClean="0"/>
              <a:t>.</a:t>
            </a:r>
          </a:p>
          <a:p>
            <a:r>
              <a:rPr lang="en-US" dirty="0" smtClean="0"/>
              <a:t>Sometimes </a:t>
            </a:r>
            <a:r>
              <a:rPr lang="en-US" b="1" dirty="0"/>
              <a:t>large fibroids can mimic a fetal pole</a:t>
            </a:r>
            <a:r>
              <a:rPr lang="en-US" dirty="0"/>
              <a:t>; remember this if there is a history of fibroids.</a:t>
            </a:r>
          </a:p>
          <a:p>
            <a:r>
              <a:rPr lang="en-US" dirty="0"/>
              <a:t>If there is a </a:t>
            </a:r>
            <a:r>
              <a:rPr lang="en-US" b="1" dirty="0"/>
              <a:t>pole over the pelvis, the lie is longitudinal </a:t>
            </a:r>
            <a:r>
              <a:rPr lang="en-US" dirty="0"/>
              <a:t>regardless of </a:t>
            </a:r>
            <a:r>
              <a:rPr lang="en-US" dirty="0" smtClean="0"/>
              <a:t>whether the </a:t>
            </a:r>
            <a:r>
              <a:rPr lang="en-US" dirty="0"/>
              <a:t>other pole is lying more to the left or right. </a:t>
            </a:r>
            <a:endParaRPr lang="en-US" dirty="0" smtClean="0"/>
          </a:p>
          <a:p>
            <a:r>
              <a:rPr lang="en-US" dirty="0" smtClean="0"/>
              <a:t>An </a:t>
            </a:r>
            <a:r>
              <a:rPr lang="en-US" b="1" dirty="0"/>
              <a:t>oblique lie </a:t>
            </a:r>
            <a:r>
              <a:rPr lang="en-US" dirty="0"/>
              <a:t>is where the </a:t>
            </a:r>
            <a:r>
              <a:rPr lang="en-US" dirty="0" smtClean="0"/>
              <a:t>leading pole </a:t>
            </a:r>
            <a:r>
              <a:rPr lang="en-US" dirty="0"/>
              <a:t>does not lie over the pelvis, but just to one side; </a:t>
            </a:r>
            <a:endParaRPr lang="en-US" dirty="0" smtClean="0"/>
          </a:p>
          <a:p>
            <a:r>
              <a:rPr lang="en-US" dirty="0" smtClean="0"/>
              <a:t>a </a:t>
            </a:r>
            <a:r>
              <a:rPr lang="en-US" b="1" dirty="0"/>
              <a:t>transverse lie </a:t>
            </a:r>
            <a:r>
              <a:rPr lang="en-US" dirty="0"/>
              <a:t>is where </a:t>
            </a:r>
            <a:r>
              <a:rPr lang="en-US" dirty="0" smtClean="0"/>
              <a:t>the fetus </a:t>
            </a:r>
            <a:r>
              <a:rPr lang="en-US" dirty="0"/>
              <a:t>lies directly across the abdomen.</a:t>
            </a:r>
          </a:p>
        </p:txBody>
      </p:sp>
    </p:spTree>
    <p:extLst>
      <p:ext uri="{BB962C8B-B14F-4D97-AF65-F5344CB8AC3E}">
        <p14:creationId xmlns:p14="http://schemas.microsoft.com/office/powerpoint/2010/main" val="2135360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95446" y="179753"/>
            <a:ext cx="7541845" cy="6533661"/>
          </a:xfrm>
        </p:spPr>
        <p:txBody>
          <a:bodyPr/>
          <a:lstStyle/>
          <a:p>
            <a:r>
              <a:rPr lang="en-US" b="1" dirty="0"/>
              <a:t>The Leopold Maneuvers</a:t>
            </a:r>
            <a:r>
              <a:rPr lang="en-US" dirty="0"/>
              <a:t> are used to determine fetus’ presentation and position. </a:t>
            </a:r>
          </a:p>
          <a:p>
            <a:r>
              <a:rPr lang="en-US" dirty="0"/>
              <a:t>The maneuvers have </a:t>
            </a:r>
            <a:r>
              <a:rPr lang="en-US" b="1" dirty="0"/>
              <a:t>4 specific actions along with the assessment of the maternal pelvis’ shape to determine if </a:t>
            </a:r>
            <a:r>
              <a:rPr lang="en-US" dirty="0"/>
              <a:t>complications will occur during the delivery and if the patient will require a Cesarean section. </a:t>
            </a:r>
          </a:p>
          <a:p>
            <a:endParaRPr lang="en-US" dirty="0"/>
          </a:p>
        </p:txBody>
      </p:sp>
    </p:spTree>
    <p:extLst>
      <p:ext uri="{BB962C8B-B14F-4D97-AF65-F5344CB8AC3E}">
        <p14:creationId xmlns:p14="http://schemas.microsoft.com/office/powerpoint/2010/main" val="3829126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25108" y="803186"/>
            <a:ext cx="7666891" cy="5928690"/>
          </a:xfrm>
        </p:spPr>
        <p:txBody>
          <a:bodyPr>
            <a:normAutofit lnSpcReduction="10000"/>
          </a:bodyPr>
          <a:lstStyle/>
          <a:p>
            <a:r>
              <a:rPr lang="en-US" b="1" dirty="0" smtClean="0"/>
              <a:t>1.Maneuver </a:t>
            </a:r>
            <a:r>
              <a:rPr lang="en-US" b="1" dirty="0"/>
              <a:t>One: Fundal Grip</a:t>
            </a:r>
            <a:r>
              <a:rPr lang="en-US" dirty="0"/>
              <a:t>: Using both hands and facing the patient, palpate the upper abdomen, determine the shape, size, mobility, and consistence she feels, the head is firm, hard, round and moves separately from the trunk; and the buttocks is symmetric and feels soft.</a:t>
            </a:r>
          </a:p>
          <a:p>
            <a:r>
              <a:rPr lang="en-US" dirty="0"/>
              <a:t>2. </a:t>
            </a:r>
            <a:r>
              <a:rPr lang="en-US" b="1" dirty="0"/>
              <a:t>Maneuver Two: Umbilical Grip</a:t>
            </a:r>
            <a:r>
              <a:rPr lang="en-US" dirty="0"/>
              <a:t>:  the location of the fetus’ back must be identified.     While still facing the patient, placing the right hand on one side of the patient’s abdomen while using the left hand to explore the woman’s uterus on the right side. Repeat this step on the opposite side using the opposite hand, observe that the fetal back is smooth and firm. The extremities of the fetus should feel like protrusions and small irregularities. </a:t>
            </a:r>
          </a:p>
          <a:p>
            <a:r>
              <a:rPr lang="en-US" dirty="0"/>
              <a:t>3. </a:t>
            </a:r>
            <a:r>
              <a:rPr lang="en-US" b="1" dirty="0"/>
              <a:t>Maneuver Three: </a:t>
            </a:r>
            <a:r>
              <a:rPr lang="en-US" b="1" dirty="0" err="1"/>
              <a:t>Pawlick’s</a:t>
            </a:r>
            <a:r>
              <a:rPr lang="en-US" b="1" dirty="0"/>
              <a:t> Grip</a:t>
            </a:r>
            <a:r>
              <a:rPr lang="en-US" dirty="0"/>
              <a:t>: Identify the part of the fetus that is above the inlet. Use the fingers and thumb on the right hand to grasp the lower abdomen area located above the pubic symphysis. The findings should validate what is determined in the first maneuver.</a:t>
            </a:r>
          </a:p>
          <a:p>
            <a:endParaRPr lang="en-US" dirty="0"/>
          </a:p>
        </p:txBody>
      </p:sp>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355" y="226647"/>
            <a:ext cx="4243754" cy="6385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69491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87766" y="265723"/>
            <a:ext cx="7543799" cy="6308497"/>
          </a:xfrm>
        </p:spPr>
        <p:txBody>
          <a:bodyPr>
            <a:normAutofit/>
          </a:bodyPr>
          <a:lstStyle/>
          <a:p>
            <a:r>
              <a:rPr lang="en-US" b="1" dirty="0"/>
              <a:t>4.Maneuver Four: Pelvic Grip</a:t>
            </a:r>
            <a:r>
              <a:rPr lang="en-US" dirty="0"/>
              <a:t>: </a:t>
            </a:r>
            <a:endParaRPr lang="en-US" dirty="0" smtClean="0"/>
          </a:p>
          <a:p>
            <a:r>
              <a:rPr lang="en-US" dirty="0" smtClean="0"/>
              <a:t>This </a:t>
            </a:r>
            <a:r>
              <a:rPr lang="en-US" dirty="0"/>
              <a:t>step should be done while </a:t>
            </a:r>
            <a:r>
              <a:rPr lang="en-US" b="1" dirty="0"/>
              <a:t>facing the patient’s feet</a:t>
            </a:r>
            <a:r>
              <a:rPr lang="en-US" dirty="0"/>
              <a:t>. </a:t>
            </a:r>
            <a:endParaRPr lang="en-US" dirty="0" smtClean="0"/>
          </a:p>
          <a:p>
            <a:r>
              <a:rPr lang="en-US" dirty="0" smtClean="0"/>
              <a:t>The </a:t>
            </a:r>
            <a:r>
              <a:rPr lang="en-US" dirty="0"/>
              <a:t>process </a:t>
            </a:r>
            <a:r>
              <a:rPr lang="en-US" b="1" dirty="0"/>
              <a:t>involves locating the fetus’ brow, gently move the fingers on both hands toward the pubis</a:t>
            </a:r>
            <a:r>
              <a:rPr lang="en-US" dirty="0"/>
              <a:t> by sliding the hands over the sides of the patient’s uterus. </a:t>
            </a:r>
            <a:endParaRPr lang="en-US" dirty="0" smtClean="0"/>
          </a:p>
          <a:p>
            <a:r>
              <a:rPr lang="en-US" dirty="0" smtClean="0"/>
              <a:t>A </a:t>
            </a:r>
            <a:r>
              <a:rPr lang="en-US" b="1" dirty="0"/>
              <a:t>well-flexed fetal head is </a:t>
            </a:r>
            <a:r>
              <a:rPr lang="en-US" dirty="0"/>
              <a:t>located on the opposite side of the fetal back. If the </a:t>
            </a:r>
            <a:r>
              <a:rPr lang="en-US" b="1" dirty="0"/>
              <a:t>head is extended</a:t>
            </a:r>
            <a:r>
              <a:rPr lang="en-US" dirty="0"/>
              <a:t>, the back of the head is felt on the side that the back is located. </a:t>
            </a:r>
            <a:r>
              <a:rPr lang="en-US" b="1" dirty="0"/>
              <a:t>A head that cannot be felt </a:t>
            </a:r>
            <a:r>
              <a:rPr lang="en-US" dirty="0"/>
              <a:t>has likely descended.</a:t>
            </a:r>
          </a:p>
          <a:p>
            <a:r>
              <a:rPr lang="en-US" dirty="0" smtClean="0"/>
              <a:t>At the same time as feeling for the presenting part, assess whether it is </a:t>
            </a:r>
            <a:r>
              <a:rPr lang="en-US" b="1" dirty="0" smtClean="0"/>
              <a:t>engaged or not. </a:t>
            </a:r>
          </a:p>
        </p:txBody>
      </p:sp>
    </p:spTree>
    <p:extLst>
      <p:ext uri="{BB962C8B-B14F-4D97-AF65-F5344CB8AC3E}">
        <p14:creationId xmlns:p14="http://schemas.microsoft.com/office/powerpoint/2010/main" val="3235504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770" y="2349925"/>
            <a:ext cx="3706587" cy="2456442"/>
          </a:xfrm>
        </p:spPr>
        <p:txBody>
          <a:bodyPr>
            <a:normAutofit/>
          </a:bodyPr>
          <a:lstStyle/>
          <a:p>
            <a:pPr algn="l"/>
            <a:r>
              <a:rPr lang="en-US" sz="3200" b="1" dirty="0" smtClean="0">
                <a:solidFill>
                  <a:srgbClr val="92D050"/>
                </a:solidFill>
              </a:rPr>
              <a:t>Introduction </a:t>
            </a:r>
            <a:endParaRPr lang="en-US" sz="3200" b="1" dirty="0">
              <a:solidFill>
                <a:srgbClr val="92D050"/>
              </a:solidFill>
            </a:endParaRPr>
          </a:p>
        </p:txBody>
      </p:sp>
      <p:sp>
        <p:nvSpPr>
          <p:cNvPr id="3" name="Content Placeholder 2"/>
          <p:cNvSpPr>
            <a:spLocks noGrp="1"/>
          </p:cNvSpPr>
          <p:nvPr>
            <p:ph idx="1"/>
          </p:nvPr>
        </p:nvSpPr>
        <p:spPr>
          <a:xfrm>
            <a:off x="5118447" y="468923"/>
            <a:ext cx="6995399" cy="5582885"/>
          </a:xfrm>
        </p:spPr>
        <p:txBody>
          <a:bodyPr>
            <a:normAutofit fontScale="85000" lnSpcReduction="10000"/>
          </a:bodyPr>
          <a:lstStyle/>
          <a:p>
            <a:r>
              <a:rPr lang="en-US" sz="2400" dirty="0"/>
              <a:t>Taking a history and performing an obstetric examination are different compared with the history and examination in other specialties</a:t>
            </a:r>
          </a:p>
          <a:p>
            <a:r>
              <a:rPr lang="en-US" sz="2400" dirty="0"/>
              <a:t>KEY LEARNING POINTS</a:t>
            </a:r>
          </a:p>
          <a:p>
            <a:r>
              <a:rPr lang="en-US" sz="2400" dirty="0"/>
              <a:t>Always introduce yourself and say who you are.</a:t>
            </a:r>
          </a:p>
          <a:p>
            <a:r>
              <a:rPr lang="en-US" sz="2400" dirty="0"/>
              <a:t>Make sure you are wearing your identity badge.</a:t>
            </a:r>
          </a:p>
          <a:p>
            <a:r>
              <a:rPr lang="en-US" sz="2400" dirty="0"/>
              <a:t>Wash your hands or use alcohol gel.</a:t>
            </a:r>
          </a:p>
          <a:p>
            <a:r>
              <a:rPr lang="en-US" sz="2400" dirty="0"/>
              <a:t>Be courteous and gentle.</a:t>
            </a:r>
          </a:p>
          <a:p>
            <a:r>
              <a:rPr lang="en-US" sz="2400" dirty="0"/>
              <a:t>Always ensure the patient is comfortable and warm.</a:t>
            </a:r>
          </a:p>
          <a:p>
            <a:r>
              <a:rPr lang="en-US" sz="2400" dirty="0"/>
              <a:t>Always have a chaperone present when you examine patients.</a:t>
            </a:r>
          </a:p>
          <a:p>
            <a:r>
              <a:rPr lang="en-US" sz="2400" dirty="0"/>
              <a:t>Tailor your history and examination to find the key information you need.</a:t>
            </a:r>
          </a:p>
          <a:p>
            <a:endParaRPr lang="en-US" sz="2400" dirty="0"/>
          </a:p>
        </p:txBody>
      </p:sp>
    </p:spTree>
    <p:extLst>
      <p:ext uri="{BB962C8B-B14F-4D97-AF65-F5344CB8AC3E}">
        <p14:creationId xmlns:p14="http://schemas.microsoft.com/office/powerpoint/2010/main" val="503059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48554" y="125045"/>
            <a:ext cx="7588737" cy="6666523"/>
          </a:xfrm>
        </p:spPr>
        <p:txBody>
          <a:bodyPr/>
          <a:lstStyle/>
          <a:p>
            <a:r>
              <a:rPr lang="en-US" dirty="0"/>
              <a:t>If the </a:t>
            </a:r>
            <a:r>
              <a:rPr lang="en-US" b="1" dirty="0"/>
              <a:t>whole head is palpable and it is easily movable, the head is likely to be ‘free</a:t>
            </a:r>
            <a:r>
              <a:rPr lang="en-US" dirty="0"/>
              <a:t>’. </a:t>
            </a:r>
            <a:endParaRPr lang="en-US" dirty="0" smtClean="0"/>
          </a:p>
          <a:p>
            <a:r>
              <a:rPr lang="en-US" dirty="0" smtClean="0"/>
              <a:t>This </a:t>
            </a:r>
            <a:r>
              <a:rPr lang="en-US" dirty="0"/>
              <a:t>equates to </a:t>
            </a:r>
            <a:r>
              <a:rPr lang="en-US" b="1" dirty="0"/>
              <a:t>5/5th palpable </a:t>
            </a:r>
            <a:r>
              <a:rPr lang="en-US" dirty="0"/>
              <a:t>and is recorded as 5/5. </a:t>
            </a:r>
            <a:endParaRPr lang="en-US" dirty="0" smtClean="0"/>
          </a:p>
          <a:p>
            <a:r>
              <a:rPr lang="en-US" dirty="0" smtClean="0"/>
              <a:t>As </a:t>
            </a:r>
            <a:r>
              <a:rPr lang="en-US" b="1" dirty="0"/>
              <a:t>the head descends into </a:t>
            </a:r>
            <a:r>
              <a:rPr lang="en-US" b="1" dirty="0" smtClean="0"/>
              <a:t>the pelvis</a:t>
            </a:r>
            <a:r>
              <a:rPr lang="en-US" dirty="0"/>
              <a:t>, less can be felt. </a:t>
            </a:r>
            <a:endParaRPr lang="en-US" dirty="0" smtClean="0"/>
          </a:p>
          <a:p>
            <a:r>
              <a:rPr lang="en-US" dirty="0" smtClean="0"/>
              <a:t>When </a:t>
            </a:r>
            <a:r>
              <a:rPr lang="en-US" dirty="0"/>
              <a:t>the head is no longer movable, </a:t>
            </a:r>
            <a:r>
              <a:rPr lang="en-US" b="1" dirty="0"/>
              <a:t>it has ‘engaged’ and only 1/5th or 2/5th will be palpable. </a:t>
            </a:r>
          </a:p>
          <a:p>
            <a:r>
              <a:rPr lang="en-US" dirty="0"/>
              <a:t>If the fetus has been active during your examination and the mother reports that the baby is active, it is not necessary to auscultate the fetal heart using a hand-held Doppler device.</a:t>
            </a:r>
          </a:p>
          <a:p>
            <a:endParaRPr lang="en-US" dirty="0"/>
          </a:p>
        </p:txBody>
      </p:sp>
    </p:spTree>
    <p:extLst>
      <p:ext uri="{BB962C8B-B14F-4D97-AF65-F5344CB8AC3E}">
        <p14:creationId xmlns:p14="http://schemas.microsoft.com/office/powerpoint/2010/main" val="24618197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642339" y="570523"/>
            <a:ext cx="6757982" cy="5481285"/>
          </a:xfrm>
        </p:spPr>
        <p:txBody>
          <a:bodyPr>
            <a:normAutofit lnSpcReduction="10000"/>
          </a:bodyPr>
          <a:lstStyle/>
          <a:p>
            <a:r>
              <a:rPr lang="en-US" b="1" dirty="0"/>
              <a:t>Pelvic examination</a:t>
            </a:r>
          </a:p>
          <a:p>
            <a:r>
              <a:rPr lang="en-US" dirty="0"/>
              <a:t>Routine pelvic examination during antenatal visits is not necessary</a:t>
            </a:r>
            <a:r>
              <a:rPr lang="en-US" dirty="0" smtClean="0"/>
              <a:t>.</a:t>
            </a:r>
          </a:p>
          <a:p>
            <a:r>
              <a:rPr lang="en-US" dirty="0" smtClean="0"/>
              <a:t> </a:t>
            </a:r>
            <a:r>
              <a:rPr lang="en-US" dirty="0" err="1" smtClean="0"/>
              <a:t>However,there</a:t>
            </a:r>
            <a:r>
              <a:rPr lang="en-US" dirty="0" smtClean="0"/>
              <a:t> </a:t>
            </a:r>
            <a:r>
              <a:rPr lang="en-US" dirty="0"/>
              <a:t>are circumstances in which a </a:t>
            </a:r>
            <a:r>
              <a:rPr lang="en-US" b="1" dirty="0"/>
              <a:t>vaginal examination is necessary (in </a:t>
            </a:r>
            <a:r>
              <a:rPr lang="en-US" b="1" dirty="0" smtClean="0"/>
              <a:t>most cases </a:t>
            </a:r>
            <a:r>
              <a:rPr lang="en-US" b="1" dirty="0"/>
              <a:t>a speculum </a:t>
            </a:r>
            <a:r>
              <a:rPr lang="en-US" dirty="0"/>
              <a:t>examination is all that is needed). These include:</a:t>
            </a:r>
          </a:p>
          <a:p>
            <a:r>
              <a:rPr lang="en-US" dirty="0"/>
              <a:t>Excessive or offensive discharge.</a:t>
            </a:r>
          </a:p>
          <a:p>
            <a:r>
              <a:rPr lang="en-US" dirty="0"/>
              <a:t>Vaginal bleeding (in the known absence of a placenta </a:t>
            </a:r>
            <a:r>
              <a:rPr lang="en-US" dirty="0" err="1"/>
              <a:t>praevia</a:t>
            </a:r>
            <a:r>
              <a:rPr lang="en-US" dirty="0"/>
              <a:t>).</a:t>
            </a:r>
          </a:p>
          <a:p>
            <a:r>
              <a:rPr lang="en-US" dirty="0"/>
              <a:t>To perform a cervical smear.</a:t>
            </a:r>
          </a:p>
          <a:p>
            <a:r>
              <a:rPr lang="en-US" dirty="0"/>
              <a:t>To confirm potential rupture of membranes.</a:t>
            </a:r>
          </a:p>
          <a:p>
            <a:r>
              <a:rPr lang="en-US" dirty="0"/>
              <a:t>To confirm and assess the extent of female genital mutilation (FGM) in women</a:t>
            </a:r>
          </a:p>
          <a:p>
            <a:r>
              <a:rPr lang="en-US" dirty="0"/>
              <a:t>who have been subjected to this.</a:t>
            </a:r>
          </a:p>
          <a:p>
            <a:endParaRPr lang="en-US" dirty="0"/>
          </a:p>
        </p:txBody>
      </p:sp>
    </p:spTree>
    <p:extLst>
      <p:ext uri="{BB962C8B-B14F-4D97-AF65-F5344CB8AC3E}">
        <p14:creationId xmlns:p14="http://schemas.microsoft.com/office/powerpoint/2010/main" val="1096667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642339" y="500185"/>
            <a:ext cx="7283938" cy="6111630"/>
          </a:xfrm>
        </p:spPr>
        <p:txBody>
          <a:bodyPr>
            <a:normAutofit/>
          </a:bodyPr>
          <a:lstStyle/>
          <a:p>
            <a:r>
              <a:rPr lang="en-US" dirty="0"/>
              <a:t>A digital examination may be performed when an assessment of the cervix </a:t>
            </a:r>
            <a:r>
              <a:rPr lang="en-US" dirty="0" smtClean="0"/>
              <a:t>is required</a:t>
            </a:r>
            <a:r>
              <a:rPr lang="en-US" dirty="0"/>
              <a:t>. This can provide information about the consistency and effacement </a:t>
            </a:r>
            <a:r>
              <a:rPr lang="en-US" dirty="0" smtClean="0"/>
              <a:t>of the </a:t>
            </a:r>
            <a:r>
              <a:rPr lang="en-US" dirty="0"/>
              <a:t>cervix that is not obtainable from a speculum examination.</a:t>
            </a:r>
          </a:p>
          <a:p>
            <a:r>
              <a:rPr lang="en-US" b="1" dirty="0"/>
              <a:t>The contraindications to digital examination are:</a:t>
            </a:r>
          </a:p>
          <a:p>
            <a:r>
              <a:rPr lang="en-US" dirty="0"/>
              <a:t>Known placenta </a:t>
            </a:r>
            <a:r>
              <a:rPr lang="en-US" dirty="0" err="1"/>
              <a:t>praevia</a:t>
            </a:r>
            <a:r>
              <a:rPr lang="en-US" dirty="0"/>
              <a:t> or vaginal bleeding when the placental site is </a:t>
            </a:r>
            <a:r>
              <a:rPr lang="en-US" dirty="0" smtClean="0"/>
              <a:t>unknown and </a:t>
            </a:r>
            <a:r>
              <a:rPr lang="en-US" dirty="0"/>
              <a:t>the presenting part unengaged.</a:t>
            </a:r>
          </a:p>
          <a:p>
            <a:r>
              <a:rPr lang="en-US" dirty="0" err="1"/>
              <a:t>Prelabour</a:t>
            </a:r>
            <a:r>
              <a:rPr lang="en-US" dirty="0"/>
              <a:t> rupture of the membranes (increased risk of ascending infection).</a:t>
            </a:r>
          </a:p>
          <a:p>
            <a:r>
              <a:rPr lang="en-US" dirty="0"/>
              <a:t>The patient should be positioned as before, two fingers of the gloved right hand are gently introduced into the vagina and advanced until the cervix is palpated. Before induction of </a:t>
            </a:r>
            <a:r>
              <a:rPr lang="en-US" dirty="0" err="1"/>
              <a:t>labour</a:t>
            </a:r>
            <a:r>
              <a:rPr lang="en-US" dirty="0"/>
              <a:t>, a full assessment of the Bishop’s score can be made.</a:t>
            </a:r>
          </a:p>
          <a:p>
            <a:endParaRPr lang="en-US" dirty="0"/>
          </a:p>
        </p:txBody>
      </p:sp>
    </p:spTree>
    <p:extLst>
      <p:ext uri="{BB962C8B-B14F-4D97-AF65-F5344CB8AC3E}">
        <p14:creationId xmlns:p14="http://schemas.microsoft.com/office/powerpoint/2010/main" val="4063402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10540" y="449580"/>
            <a:ext cx="10889298" cy="6035040"/>
          </a:xfrm>
        </p:spPr>
      </p:pic>
    </p:spTree>
    <p:extLst>
      <p:ext uri="{BB962C8B-B14F-4D97-AF65-F5344CB8AC3E}">
        <p14:creationId xmlns:p14="http://schemas.microsoft.com/office/powerpoint/2010/main" val="931071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25" y="2309104"/>
            <a:ext cx="3498979" cy="2456442"/>
          </a:xfrm>
        </p:spPr>
        <p:txBody>
          <a:bodyPr>
            <a:normAutofit/>
          </a:bodyPr>
          <a:lstStyle/>
          <a:p>
            <a:pPr algn="l"/>
            <a:r>
              <a:rPr lang="en-US" b="1" dirty="0">
                <a:solidFill>
                  <a:srgbClr val="92D050"/>
                </a:solidFill>
              </a:rPr>
              <a:t>History template:</a:t>
            </a:r>
          </a:p>
        </p:txBody>
      </p:sp>
      <p:sp>
        <p:nvSpPr>
          <p:cNvPr id="3" name="Content Placeholder 2"/>
          <p:cNvSpPr>
            <a:spLocks noGrp="1"/>
          </p:cNvSpPr>
          <p:nvPr>
            <p:ph idx="1"/>
          </p:nvPr>
        </p:nvSpPr>
        <p:spPr>
          <a:xfrm>
            <a:off x="4514851" y="97971"/>
            <a:ext cx="7584620" cy="6760029"/>
          </a:xfrm>
        </p:spPr>
        <p:txBody>
          <a:bodyPr>
            <a:normAutofit fontScale="92500" lnSpcReduction="10000"/>
          </a:bodyPr>
          <a:lstStyle/>
          <a:p>
            <a:r>
              <a:rPr lang="en-US" b="1" dirty="0"/>
              <a:t>Demographic details</a:t>
            </a:r>
          </a:p>
          <a:p>
            <a:r>
              <a:rPr lang="en-US" dirty="0"/>
              <a:t>Name.</a:t>
            </a:r>
          </a:p>
          <a:p>
            <a:r>
              <a:rPr lang="en-US" dirty="0"/>
              <a:t>Age.</a:t>
            </a:r>
          </a:p>
          <a:p>
            <a:r>
              <a:rPr lang="en-US" dirty="0"/>
              <a:t>Occupation.</a:t>
            </a:r>
          </a:p>
          <a:p>
            <a:r>
              <a:rPr lang="en-US" dirty="0"/>
              <a:t>Make a note of ethnic background.</a:t>
            </a:r>
          </a:p>
          <a:p>
            <a:r>
              <a:rPr lang="en-US" dirty="0"/>
              <a:t>Presenting complaint or reason for attending.</a:t>
            </a:r>
          </a:p>
          <a:p>
            <a:r>
              <a:rPr lang="en-US" b="1" dirty="0"/>
              <a:t>This pregnancy</a:t>
            </a:r>
          </a:p>
          <a:p>
            <a:r>
              <a:rPr lang="en-US" dirty="0"/>
              <a:t>Gestation, LMP or EDD.</a:t>
            </a:r>
          </a:p>
          <a:p>
            <a:r>
              <a:rPr lang="en-US" dirty="0"/>
              <a:t>Dates as calculated from ultrasound.</a:t>
            </a:r>
          </a:p>
          <a:p>
            <a:r>
              <a:rPr lang="en-US" dirty="0"/>
              <a:t>Single/multiple (</a:t>
            </a:r>
            <a:r>
              <a:rPr lang="en-US" dirty="0" err="1"/>
              <a:t>chorionicity</a:t>
            </a:r>
            <a:r>
              <a:rPr lang="en-US" dirty="0"/>
              <a:t>).</a:t>
            </a:r>
          </a:p>
          <a:p>
            <a:r>
              <a:rPr lang="en-US" dirty="0"/>
              <a:t>Details of the presenting problem (if any) or reason for attendance (such as</a:t>
            </a:r>
          </a:p>
          <a:p>
            <a:r>
              <a:rPr lang="en-US" dirty="0"/>
              <a:t>problems in a previous pregnancy).</a:t>
            </a:r>
          </a:p>
          <a:p>
            <a:r>
              <a:rPr lang="en-US" dirty="0"/>
              <a:t>What action has been taken?</a:t>
            </a:r>
          </a:p>
          <a:p>
            <a:r>
              <a:rPr lang="en-US" dirty="0"/>
              <a:t>Is there a plan for the rest of the pregnancy?</a:t>
            </a:r>
          </a:p>
          <a:p>
            <a:r>
              <a:rPr lang="en-US" dirty="0"/>
              <a:t>Have there been any other problems in this pregnancy? bleeding, contractions or loss of fluid vaginally?</a:t>
            </a:r>
          </a:p>
        </p:txBody>
      </p:sp>
    </p:spTree>
    <p:extLst>
      <p:ext uri="{BB962C8B-B14F-4D97-AF65-F5344CB8AC3E}">
        <p14:creationId xmlns:p14="http://schemas.microsoft.com/office/powerpoint/2010/main" val="3997828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937" y="2349925"/>
            <a:ext cx="3595674" cy="2456442"/>
          </a:xfrm>
        </p:spPr>
        <p:txBody>
          <a:bodyPr>
            <a:normAutofit/>
          </a:bodyPr>
          <a:lstStyle/>
          <a:p>
            <a:r>
              <a:rPr lang="en-US" sz="3200" b="1" dirty="0">
                <a:solidFill>
                  <a:srgbClr val="92D050"/>
                </a:solidFill>
              </a:rPr>
              <a:t>Dating the pregnancy:</a:t>
            </a:r>
            <a:br>
              <a:rPr lang="en-US" sz="3200" b="1" dirty="0">
                <a:solidFill>
                  <a:srgbClr val="92D050"/>
                </a:solidFill>
              </a:rPr>
            </a:br>
            <a:endParaRPr lang="en-US" sz="3200" b="1" dirty="0">
              <a:solidFill>
                <a:srgbClr val="92D050"/>
              </a:solidFill>
            </a:endParaRPr>
          </a:p>
        </p:txBody>
      </p:sp>
      <p:sp>
        <p:nvSpPr>
          <p:cNvPr id="3" name="Content Placeholder 2"/>
          <p:cNvSpPr>
            <a:spLocks noGrp="1"/>
          </p:cNvSpPr>
          <p:nvPr>
            <p:ph idx="1"/>
          </p:nvPr>
        </p:nvSpPr>
        <p:spPr>
          <a:xfrm>
            <a:off x="4626708" y="250093"/>
            <a:ext cx="7362091" cy="6494584"/>
          </a:xfrm>
        </p:spPr>
        <p:txBody>
          <a:bodyPr>
            <a:normAutofit/>
          </a:bodyPr>
          <a:lstStyle/>
          <a:p>
            <a:r>
              <a:rPr lang="en-US" dirty="0" smtClean="0"/>
              <a:t>The </a:t>
            </a:r>
            <a:r>
              <a:rPr lang="en-US" dirty="0"/>
              <a:t>median duration of pregnancy is 280 days (40 </a:t>
            </a:r>
            <a:r>
              <a:rPr lang="en-US" dirty="0" smtClean="0"/>
              <a:t>weeks) and </a:t>
            </a:r>
            <a:r>
              <a:rPr lang="en-US" dirty="0"/>
              <a:t>this gives the estimated date of delivery (EDD). This assumes that: The </a:t>
            </a:r>
            <a:r>
              <a:rPr lang="en-US" b="1" dirty="0"/>
              <a:t>cycle length is 28 days</a:t>
            </a:r>
            <a:r>
              <a:rPr lang="en-US" dirty="0"/>
              <a:t>. </a:t>
            </a:r>
            <a:endParaRPr lang="en-US" dirty="0" smtClean="0"/>
          </a:p>
          <a:p>
            <a:r>
              <a:rPr lang="en-US" b="1" dirty="0" smtClean="0"/>
              <a:t>Ovulation</a:t>
            </a:r>
            <a:r>
              <a:rPr lang="en-US" dirty="0" smtClean="0"/>
              <a:t> </a:t>
            </a:r>
            <a:r>
              <a:rPr lang="en-US" dirty="0"/>
              <a:t>generally occurs on the 14th day of the cycle. The cycle was a normal cycle (i.e. not straight after stopping the oral contraceptive pill or soon after a previous pregnancy). </a:t>
            </a:r>
          </a:p>
          <a:p>
            <a:r>
              <a:rPr lang="en-US" b="1" dirty="0"/>
              <a:t>The EDD </a:t>
            </a:r>
            <a:r>
              <a:rPr lang="en-US" dirty="0"/>
              <a:t>is calculated by </a:t>
            </a:r>
            <a:r>
              <a:rPr lang="en-US" dirty="0">
                <a:solidFill>
                  <a:srgbClr val="FF0000"/>
                </a:solidFill>
              </a:rPr>
              <a:t>taking the date of the LMP</a:t>
            </a:r>
            <a:r>
              <a:rPr lang="en-US" dirty="0"/>
              <a:t>, counting forward by 9 months and adding 7 days. If the cycle is longer than 28 days, add the difference between the cycle length and 28 to compensate.</a:t>
            </a:r>
          </a:p>
          <a:p>
            <a:r>
              <a:rPr lang="en-US" dirty="0"/>
              <a:t>In most antenatal clinics, there are </a:t>
            </a:r>
            <a:r>
              <a:rPr lang="en-US" dirty="0">
                <a:solidFill>
                  <a:srgbClr val="FF0000"/>
                </a:solidFill>
              </a:rPr>
              <a:t>pregnancy calculators (wheels) </a:t>
            </a:r>
            <a:r>
              <a:rPr lang="en-US" dirty="0"/>
              <a:t>that do </a:t>
            </a:r>
            <a:r>
              <a:rPr lang="en-US" dirty="0" smtClean="0"/>
              <a:t>this for </a:t>
            </a:r>
            <a:r>
              <a:rPr lang="en-US" dirty="0"/>
              <a:t>you, differ a little and may give dates that are a day or two different from those previously calculated. </a:t>
            </a:r>
            <a:endParaRPr lang="en-US" dirty="0" smtClean="0"/>
          </a:p>
        </p:txBody>
      </p:sp>
    </p:spTree>
    <p:extLst>
      <p:ext uri="{BB962C8B-B14F-4D97-AF65-F5344CB8AC3E}">
        <p14:creationId xmlns:p14="http://schemas.microsoft.com/office/powerpoint/2010/main" val="306364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92D050"/>
              </a:solidFill>
            </a:endParaRPr>
          </a:p>
        </p:txBody>
      </p:sp>
      <p:sp>
        <p:nvSpPr>
          <p:cNvPr id="3" name="Content Placeholder 2"/>
          <p:cNvSpPr>
            <a:spLocks noGrp="1"/>
          </p:cNvSpPr>
          <p:nvPr>
            <p:ph idx="1"/>
          </p:nvPr>
        </p:nvSpPr>
        <p:spPr/>
        <p:txBody>
          <a:bodyPr>
            <a:normAutofit fontScale="55000" lnSpcReduction="20000"/>
          </a:bodyPr>
          <a:lstStyle/>
          <a:p>
            <a:r>
              <a:rPr lang="en-US" sz="3200" dirty="0"/>
              <a:t>However, </a:t>
            </a:r>
            <a:r>
              <a:rPr lang="en-US" sz="3200" dirty="0">
                <a:solidFill>
                  <a:srgbClr val="FF0000"/>
                </a:solidFill>
              </a:rPr>
              <a:t>almost all women have an ultrasound scan </a:t>
            </a:r>
            <a:r>
              <a:rPr lang="en-US" sz="3200" dirty="0"/>
              <a:t>in the late first trimester or early second trimester: to establish dates to ensure that the pregnancy is ongoing and to determine the number of fetuses. If performed </a:t>
            </a:r>
            <a:r>
              <a:rPr lang="en-US" sz="3200" u="sng" dirty="0"/>
              <a:t>before 20 weeks </a:t>
            </a:r>
            <a:r>
              <a:rPr lang="en-US" sz="3200" dirty="0"/>
              <a:t>can be used for dating the pregnancy. After this time, the variability in growth rates of different fetuses makes it unsuitable for use in defining dates. It has been shown that ultrasound-defined dates are more accurate than those based on a certain LMP. </a:t>
            </a:r>
          </a:p>
          <a:p>
            <a:r>
              <a:rPr lang="en-US" sz="3200" dirty="0" smtClean="0"/>
              <a:t>Ultrasound </a:t>
            </a:r>
            <a:r>
              <a:rPr lang="en-US" sz="3200" dirty="0"/>
              <a:t>using the </a:t>
            </a:r>
            <a:r>
              <a:rPr lang="en-US" sz="3200" u="sng" dirty="0"/>
              <a:t>crown–rump measurement </a:t>
            </a:r>
            <a:r>
              <a:rPr lang="en-US" sz="3200" dirty="0"/>
              <a:t>between 10 weeks 0 days and 13 weeks 6 days, and the head circumference from 14 to 20 weeks. </a:t>
            </a:r>
          </a:p>
          <a:p>
            <a:r>
              <a:rPr lang="en-US" sz="3200" b="1" dirty="0"/>
              <a:t>Accurate dating i</a:t>
            </a:r>
            <a:r>
              <a:rPr lang="en-US" sz="3200" dirty="0"/>
              <a:t>s important in later pregnancy for assessing fetal growth and  reduces the risk of premature elective deliveries.</a:t>
            </a:r>
          </a:p>
          <a:p>
            <a:endParaRPr lang="en-US" sz="3200" dirty="0"/>
          </a:p>
        </p:txBody>
      </p:sp>
    </p:spTree>
    <p:extLst>
      <p:ext uri="{BB962C8B-B14F-4D97-AF65-F5344CB8AC3E}">
        <p14:creationId xmlns:p14="http://schemas.microsoft.com/office/powerpoint/2010/main" val="2947403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solidFill>
                <a:srgbClr val="92D050"/>
              </a:solidFill>
            </a:endParaRPr>
          </a:p>
        </p:txBody>
      </p:sp>
      <p:sp>
        <p:nvSpPr>
          <p:cNvPr id="3" name="Content Placeholder 2"/>
          <p:cNvSpPr>
            <a:spLocks noGrp="1"/>
          </p:cNvSpPr>
          <p:nvPr>
            <p:ph idx="1"/>
          </p:nvPr>
        </p:nvSpPr>
        <p:spPr>
          <a:xfrm>
            <a:off x="4564185" y="164123"/>
            <a:ext cx="7698153" cy="6693877"/>
          </a:xfrm>
        </p:spPr>
        <p:txBody>
          <a:bodyPr>
            <a:normAutofit fontScale="55000" lnSpcReduction="20000"/>
          </a:bodyPr>
          <a:lstStyle/>
          <a:p>
            <a:endParaRPr lang="en-US" dirty="0"/>
          </a:p>
          <a:p>
            <a:r>
              <a:rPr lang="en-US" sz="3000" b="1" dirty="0"/>
              <a:t>Past obstetric </a:t>
            </a:r>
            <a:r>
              <a:rPr lang="en-US" sz="3000" b="1" dirty="0" smtClean="0"/>
              <a:t>history:</a:t>
            </a:r>
          </a:p>
          <a:p>
            <a:r>
              <a:rPr lang="en-US" sz="3000" dirty="0" smtClean="0"/>
              <a:t>List </a:t>
            </a:r>
            <a:r>
              <a:rPr lang="en-US" sz="3000" dirty="0"/>
              <a:t>the previous pregnancies and their outcomes in order.</a:t>
            </a:r>
          </a:p>
          <a:p>
            <a:r>
              <a:rPr lang="en-US" sz="3000" b="1" dirty="0"/>
              <a:t>Gynecological history</a:t>
            </a:r>
          </a:p>
          <a:p>
            <a:r>
              <a:rPr lang="en-US" sz="3000" dirty="0"/>
              <a:t>Periods: regularity.</a:t>
            </a:r>
          </a:p>
          <a:p>
            <a:r>
              <a:rPr lang="en-US" sz="3000" dirty="0"/>
              <a:t>Contraceptive history.</a:t>
            </a:r>
          </a:p>
          <a:p>
            <a:r>
              <a:rPr lang="en-US" sz="3000" dirty="0"/>
              <a:t>Previous infections and their treatment.</a:t>
            </a:r>
          </a:p>
          <a:p>
            <a:r>
              <a:rPr lang="en-US" sz="3000" dirty="0"/>
              <a:t>When was the last cervical smear? Was it normal? Have there ever been any that</a:t>
            </a:r>
          </a:p>
          <a:p>
            <a:r>
              <a:rPr lang="en-US" sz="3000" dirty="0"/>
              <a:t>were abnormal? If yes, what treatment has been undertaken?</a:t>
            </a:r>
          </a:p>
          <a:p>
            <a:r>
              <a:rPr lang="en-US" sz="3000" dirty="0"/>
              <a:t>Previous gynecological surgery.</a:t>
            </a:r>
          </a:p>
          <a:p>
            <a:r>
              <a:rPr lang="en-US" sz="3000" b="1" dirty="0"/>
              <a:t>Past medical and surgical history</a:t>
            </a:r>
          </a:p>
          <a:p>
            <a:r>
              <a:rPr lang="en-US" sz="3000" dirty="0"/>
              <a:t>Relevant medical problems.</a:t>
            </a:r>
          </a:p>
          <a:p>
            <a:r>
              <a:rPr lang="en-US" sz="3000" dirty="0"/>
              <a:t>Any previous operations: type of anesthetic used, any complications.</a:t>
            </a:r>
          </a:p>
          <a:p>
            <a:r>
              <a:rPr lang="en-US" sz="3000" dirty="0"/>
              <a:t>Psychiatric history</a:t>
            </a:r>
          </a:p>
          <a:p>
            <a:r>
              <a:rPr lang="en-US" sz="3000" dirty="0"/>
              <a:t>Postpartum blues or depression.</a:t>
            </a:r>
          </a:p>
          <a:p>
            <a:r>
              <a:rPr lang="en-US" sz="3000" dirty="0"/>
              <a:t>Depression unrelated to pregnancy.</a:t>
            </a:r>
          </a:p>
          <a:p>
            <a:r>
              <a:rPr lang="en-US" sz="3000" dirty="0"/>
              <a:t>Major psychiatric illness.</a:t>
            </a:r>
          </a:p>
          <a:p>
            <a:endParaRPr lang="en-US" sz="3000" b="1" dirty="0" smtClean="0"/>
          </a:p>
        </p:txBody>
      </p:sp>
    </p:spTree>
    <p:extLst>
      <p:ext uri="{BB962C8B-B14F-4D97-AF65-F5344CB8AC3E}">
        <p14:creationId xmlns:p14="http://schemas.microsoft.com/office/powerpoint/2010/main" val="1578754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49925"/>
            <a:ext cx="4131129" cy="2456442"/>
          </a:xfrm>
        </p:spPr>
        <p:txBody>
          <a:bodyPr>
            <a:normAutofit/>
          </a:bodyPr>
          <a:lstStyle/>
          <a:p>
            <a:pPr algn="l"/>
            <a:endParaRPr lang="en-US" dirty="0">
              <a:solidFill>
                <a:srgbClr val="92D050"/>
              </a:solidFill>
            </a:endParaRPr>
          </a:p>
        </p:txBody>
      </p:sp>
      <p:sp>
        <p:nvSpPr>
          <p:cNvPr id="3" name="Content Placeholder 2"/>
          <p:cNvSpPr>
            <a:spLocks noGrp="1"/>
          </p:cNvSpPr>
          <p:nvPr>
            <p:ph idx="1"/>
          </p:nvPr>
        </p:nvSpPr>
        <p:spPr>
          <a:xfrm>
            <a:off x="4642338" y="1"/>
            <a:ext cx="7549662" cy="6424245"/>
          </a:xfrm>
        </p:spPr>
        <p:txBody>
          <a:bodyPr>
            <a:normAutofit/>
          </a:bodyPr>
          <a:lstStyle/>
          <a:p>
            <a:r>
              <a:rPr lang="en-US" b="1" dirty="0"/>
              <a:t>Family history</a:t>
            </a:r>
          </a:p>
          <a:p>
            <a:r>
              <a:rPr lang="en-US" dirty="0"/>
              <a:t>Diabetes, hypertension, genetic problems, psychiatric problems, etc.</a:t>
            </a:r>
          </a:p>
          <a:p>
            <a:r>
              <a:rPr lang="en-US" b="1" dirty="0"/>
              <a:t>Social history</a:t>
            </a:r>
          </a:p>
          <a:p>
            <a:r>
              <a:rPr lang="en-US" dirty="0"/>
              <a:t>Smoking/alcohol/drugs.</a:t>
            </a:r>
          </a:p>
          <a:p>
            <a:r>
              <a:rPr lang="en-US" dirty="0"/>
              <a:t>Marital status.</a:t>
            </a:r>
          </a:p>
          <a:p>
            <a:r>
              <a:rPr lang="en-US" dirty="0"/>
              <a:t>Occupation, partner’s occupation.</a:t>
            </a:r>
          </a:p>
          <a:p>
            <a:r>
              <a:rPr lang="en-US" b="1" dirty="0"/>
              <a:t>Drugs</a:t>
            </a:r>
          </a:p>
          <a:p>
            <a:r>
              <a:rPr lang="en-US" dirty="0"/>
              <a:t>All medication, Folate supplementation.</a:t>
            </a:r>
          </a:p>
          <a:p>
            <a:r>
              <a:rPr lang="en-US" b="1" dirty="0"/>
              <a:t>Allergies</a:t>
            </a:r>
          </a:p>
          <a:p>
            <a:r>
              <a:rPr lang="en-US" dirty="0"/>
              <a:t>To what? What problems do they cause?</a:t>
            </a:r>
          </a:p>
          <a:p>
            <a:endParaRPr lang="en-US" dirty="0"/>
          </a:p>
        </p:txBody>
      </p:sp>
    </p:spTree>
    <p:extLst>
      <p:ext uri="{BB962C8B-B14F-4D97-AF65-F5344CB8AC3E}">
        <p14:creationId xmlns:p14="http://schemas.microsoft.com/office/powerpoint/2010/main" val="3021936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611077" y="803186"/>
            <a:ext cx="6789243" cy="5248622"/>
          </a:xfrm>
        </p:spPr>
        <p:txBody>
          <a:bodyPr>
            <a:normAutofit/>
          </a:bodyPr>
          <a:lstStyle/>
          <a:p>
            <a:r>
              <a:rPr lang="en-US" sz="5400" dirty="0"/>
              <a:t>Obstetric examination:</a:t>
            </a:r>
          </a:p>
        </p:txBody>
      </p:sp>
    </p:spTree>
    <p:extLst>
      <p:ext uri="{BB962C8B-B14F-4D97-AF65-F5344CB8AC3E}">
        <p14:creationId xmlns:p14="http://schemas.microsoft.com/office/powerpoint/2010/main" val="1324334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solidFill>
                <a:srgbClr val="92D050"/>
              </a:solidFill>
            </a:endParaRPr>
          </a:p>
        </p:txBody>
      </p:sp>
      <p:sp>
        <p:nvSpPr>
          <p:cNvPr id="3" name="Content Placeholder 2"/>
          <p:cNvSpPr>
            <a:spLocks noGrp="1"/>
          </p:cNvSpPr>
          <p:nvPr>
            <p:ph idx="1"/>
          </p:nvPr>
        </p:nvSpPr>
        <p:spPr>
          <a:xfrm>
            <a:off x="4532924" y="803185"/>
            <a:ext cx="7557476" cy="6113429"/>
          </a:xfrm>
        </p:spPr>
        <p:txBody>
          <a:bodyPr>
            <a:normAutofit/>
          </a:bodyPr>
          <a:lstStyle/>
          <a:p>
            <a:r>
              <a:rPr lang="en-US" b="1" u="sng" dirty="0"/>
              <a:t>Maternal weight and height</a:t>
            </a:r>
          </a:p>
          <a:p>
            <a:r>
              <a:rPr lang="en-US" dirty="0"/>
              <a:t>The measurement of weight and height at the initial examination is important </a:t>
            </a:r>
            <a:r>
              <a:rPr lang="en-US" dirty="0" smtClean="0"/>
              <a:t>to identify </a:t>
            </a:r>
            <a:r>
              <a:rPr lang="en-US" dirty="0"/>
              <a:t>women who are significantly underweight or overweight. </a:t>
            </a:r>
            <a:endParaRPr lang="en-US" dirty="0" smtClean="0"/>
          </a:p>
          <a:p>
            <a:r>
              <a:rPr lang="en-US" dirty="0" smtClean="0"/>
              <a:t>Women </a:t>
            </a:r>
            <a:r>
              <a:rPr lang="en-US" dirty="0"/>
              <a:t>with </a:t>
            </a:r>
            <a:r>
              <a:rPr lang="en-US" dirty="0" smtClean="0"/>
              <a:t>a body </a:t>
            </a:r>
            <a:r>
              <a:rPr lang="en-US" dirty="0"/>
              <a:t>mass index (BMI) [weight (kg)/height (m2 of </a:t>
            </a:r>
            <a:r>
              <a:rPr lang="en-US" b="1" dirty="0"/>
              <a:t>&lt;20 are at higher risk </a:t>
            </a:r>
            <a:r>
              <a:rPr lang="en-US" dirty="0"/>
              <a:t>of </a:t>
            </a:r>
            <a:r>
              <a:rPr lang="en-US" dirty="0" smtClean="0"/>
              <a:t>fetal growth </a:t>
            </a:r>
            <a:r>
              <a:rPr lang="en-US" dirty="0"/>
              <a:t>restriction and increased perinatal mortality. </a:t>
            </a:r>
            <a:endParaRPr lang="ar-IQ" dirty="0" smtClean="0"/>
          </a:p>
          <a:p>
            <a:r>
              <a:rPr lang="en-US" dirty="0" smtClean="0"/>
              <a:t>In </a:t>
            </a:r>
            <a:r>
              <a:rPr lang="en-US" dirty="0"/>
              <a:t>the obese woman the risks of gestational diabetes and hypertension are increased.</a:t>
            </a:r>
          </a:p>
          <a:p>
            <a:r>
              <a:rPr lang="en-US" dirty="0"/>
              <a:t>Additionally, </a:t>
            </a:r>
            <a:r>
              <a:rPr lang="en-US" b="1" dirty="0"/>
              <a:t>fetal assessment, both by palpation and ultrasound</a:t>
            </a:r>
            <a:r>
              <a:rPr lang="en-US" dirty="0"/>
              <a:t>, is more difficult.</a:t>
            </a:r>
          </a:p>
          <a:p>
            <a:r>
              <a:rPr lang="en-US" dirty="0"/>
              <a:t>Obesity is also associated with </a:t>
            </a:r>
            <a:r>
              <a:rPr lang="en-US" b="1" dirty="0"/>
              <a:t>increased birth weight and a higher </a:t>
            </a:r>
            <a:r>
              <a:rPr lang="en-US" b="1" dirty="0" smtClean="0"/>
              <a:t>perinatal mortality </a:t>
            </a:r>
            <a:r>
              <a:rPr lang="en-US" b="1" dirty="0"/>
              <a:t>rate.</a:t>
            </a:r>
          </a:p>
        </p:txBody>
      </p:sp>
    </p:spTree>
    <p:extLst>
      <p:ext uri="{BB962C8B-B14F-4D97-AF65-F5344CB8AC3E}">
        <p14:creationId xmlns:p14="http://schemas.microsoft.com/office/powerpoint/2010/main" val="2721996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TM16401371[[fn=Atlas]]</Template>
  <TotalTime>303</TotalTime>
  <Words>2062</Words>
  <Application>Microsoft Office PowerPoint</Application>
  <PresentationFormat>Widescreen</PresentationFormat>
  <Paragraphs>148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 Light</vt:lpstr>
      <vt:lpstr>Rockwell</vt:lpstr>
      <vt:lpstr>Wingdings</vt:lpstr>
      <vt:lpstr>Atlas</vt:lpstr>
      <vt:lpstr> ا.م.د الاء ابراهيم </vt:lpstr>
      <vt:lpstr>Introduction </vt:lpstr>
      <vt:lpstr>History template:</vt:lpstr>
      <vt:lpstr>Dating the pregnancy: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Termination of pregnancy (induced abortion) Dr. Alaa Ibrahim </dc:title>
  <dc:creator>user</dc:creator>
  <cp:lastModifiedBy>user</cp:lastModifiedBy>
  <cp:revision>29</cp:revision>
  <dcterms:created xsi:type="dcterms:W3CDTF">2021-10-06T17:37:10Z</dcterms:created>
  <dcterms:modified xsi:type="dcterms:W3CDTF">2022-10-07T22:55:49Z</dcterms:modified>
</cp:coreProperties>
</file>