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  <p:sldMasterId id="2147483742" r:id="rId3"/>
    <p:sldMasterId id="2147483756" r:id="rId4"/>
    <p:sldMasterId id="2147483792" r:id="rId5"/>
    <p:sldMasterId id="2147483819" r:id="rId6"/>
    <p:sldMasterId id="2147483832" r:id="rId7"/>
  </p:sldMasterIdLst>
  <p:notesMasterIdLst>
    <p:notesMasterId r:id="rId41"/>
  </p:notesMasterIdLst>
  <p:sldIdLst>
    <p:sldId id="256" r:id="rId8"/>
    <p:sldId id="402" r:id="rId9"/>
    <p:sldId id="356" r:id="rId10"/>
    <p:sldId id="357" r:id="rId11"/>
    <p:sldId id="396" r:id="rId12"/>
    <p:sldId id="358" r:id="rId13"/>
    <p:sldId id="361" r:id="rId14"/>
    <p:sldId id="362" r:id="rId15"/>
    <p:sldId id="397" r:id="rId16"/>
    <p:sldId id="285" r:id="rId17"/>
    <p:sldId id="328" r:id="rId18"/>
    <p:sldId id="287" r:id="rId19"/>
    <p:sldId id="289" r:id="rId20"/>
    <p:sldId id="290" r:id="rId21"/>
    <p:sldId id="291" r:id="rId22"/>
    <p:sldId id="329" r:id="rId23"/>
    <p:sldId id="431" r:id="rId24"/>
    <p:sldId id="395" r:id="rId25"/>
    <p:sldId id="351" r:id="rId26"/>
    <p:sldId id="330" r:id="rId27"/>
    <p:sldId id="349" r:id="rId28"/>
    <p:sldId id="300" r:id="rId29"/>
    <p:sldId id="355" r:id="rId30"/>
    <p:sldId id="346" r:id="rId31"/>
    <p:sldId id="315" r:id="rId32"/>
    <p:sldId id="318" r:id="rId33"/>
    <p:sldId id="365" r:id="rId34"/>
    <p:sldId id="398" r:id="rId35"/>
    <p:sldId id="366" r:id="rId36"/>
    <p:sldId id="399" r:id="rId37"/>
    <p:sldId id="400" r:id="rId38"/>
    <p:sldId id="387" r:id="rId39"/>
    <p:sldId id="347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2357C10-A4B1-46C6-BAFE-878AB5C5DFA5}">
          <p14:sldIdLst>
            <p14:sldId id="256"/>
            <p14:sldId id="402"/>
            <p14:sldId id="356"/>
            <p14:sldId id="357"/>
            <p14:sldId id="396"/>
            <p14:sldId id="358"/>
            <p14:sldId id="361"/>
            <p14:sldId id="362"/>
            <p14:sldId id="397"/>
          </p14:sldIdLst>
        </p14:section>
        <p14:section name="Untitled Section" id="{BE26358C-A47D-4480-BB38-1F20A8C2458B}">
          <p14:sldIdLst>
            <p14:sldId id="285"/>
            <p14:sldId id="328"/>
            <p14:sldId id="287"/>
            <p14:sldId id="289"/>
            <p14:sldId id="290"/>
            <p14:sldId id="291"/>
            <p14:sldId id="329"/>
            <p14:sldId id="431"/>
            <p14:sldId id="395"/>
            <p14:sldId id="351"/>
            <p14:sldId id="330"/>
            <p14:sldId id="349"/>
            <p14:sldId id="300"/>
            <p14:sldId id="355"/>
            <p14:sldId id="346"/>
            <p14:sldId id="315"/>
            <p14:sldId id="318"/>
            <p14:sldId id="365"/>
            <p14:sldId id="398"/>
            <p14:sldId id="366"/>
            <p14:sldId id="399"/>
            <p14:sldId id="400"/>
            <p14:sldId id="387"/>
            <p14:sldId id="34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1E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48004E-256B-4B5C-A238-A6FD83A01045}" type="doc">
      <dgm:prSet loTypeId="urn:microsoft.com/office/officeart/2005/8/layout/pyramid3" loCatId="pyramid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pPr rtl="1"/>
          <a:endParaRPr lang="ar-IQ"/>
        </a:p>
      </dgm:t>
    </dgm:pt>
    <dgm:pt modelId="{F9509F8B-CEB5-4011-8924-7EF0DC484D37}">
      <dgm:prSet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algn="ctr" rtl="0"/>
          <a:endParaRPr lang="en-US" sz="4500" dirty="0" smtClean="0"/>
        </a:p>
        <a:p>
          <a:pPr algn="ctr" rtl="0"/>
          <a:r>
            <a:rPr lang="en-US" altLang="zh-TW" sz="6000" b="1" cap="none" spc="0" dirty="0" err="1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Herpesviruses</a:t>
          </a:r>
          <a:r>
            <a:rPr lang="en-US" altLang="zh-TW" sz="60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 </a:t>
          </a:r>
        </a:p>
        <a:p>
          <a:pPr algn="ctr" rtl="0"/>
          <a:endParaRPr lang="en-US" altLang="zh-TW" sz="6000" b="1" cap="none" spc="0" dirty="0" smtClean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  <a:p>
          <a:pPr algn="ctr" rtl="0"/>
          <a:endParaRPr lang="en-US" sz="4500" dirty="0" smtClean="0"/>
        </a:p>
        <a:p>
          <a:pPr algn="ctr" rtl="0"/>
          <a:endParaRPr lang="en-US" sz="4500" dirty="0" smtClean="0"/>
        </a:p>
        <a:p>
          <a:pPr algn="ctr" rtl="0"/>
          <a:endParaRPr lang="en-US" sz="4500" dirty="0"/>
        </a:p>
      </dgm:t>
    </dgm:pt>
    <dgm:pt modelId="{9BC008D0-ED33-4DEA-918C-31DFDE06ACBA}" type="parTrans" cxnId="{AA63463E-EB6E-495C-B0A6-B43AB5C6EBB1}">
      <dgm:prSet/>
      <dgm:spPr/>
      <dgm:t>
        <a:bodyPr/>
        <a:lstStyle/>
        <a:p>
          <a:pPr rtl="1"/>
          <a:endParaRPr lang="ar-IQ"/>
        </a:p>
      </dgm:t>
    </dgm:pt>
    <dgm:pt modelId="{F8BAC797-002A-459F-AB9B-1C1B4E5B5C32}" type="sibTrans" cxnId="{AA63463E-EB6E-495C-B0A6-B43AB5C6EBB1}">
      <dgm:prSet/>
      <dgm:spPr/>
      <dgm:t>
        <a:bodyPr/>
        <a:lstStyle/>
        <a:p>
          <a:pPr rtl="1"/>
          <a:endParaRPr lang="ar-IQ"/>
        </a:p>
      </dgm:t>
    </dgm:pt>
    <dgm:pt modelId="{D9047DC6-ADC1-4520-84B6-C93B7DB03044}" type="pres">
      <dgm:prSet presAssocID="{7848004E-256B-4B5C-A238-A6FD83A0104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IQ"/>
        </a:p>
      </dgm:t>
    </dgm:pt>
    <dgm:pt modelId="{5B1114A8-7910-47F9-A260-C7536BF1B38C}" type="pres">
      <dgm:prSet presAssocID="{F9509F8B-CEB5-4011-8924-7EF0DC484D37}" presName="Name8" presStyleCnt="0"/>
      <dgm:spPr/>
      <dgm:t>
        <a:bodyPr/>
        <a:lstStyle/>
        <a:p>
          <a:pPr rtl="1"/>
          <a:endParaRPr lang="ar-IQ"/>
        </a:p>
      </dgm:t>
    </dgm:pt>
    <dgm:pt modelId="{F8E25E25-4BC3-4D05-BBDE-BD06CE3A761F}" type="pres">
      <dgm:prSet presAssocID="{F9509F8B-CEB5-4011-8924-7EF0DC484D37}" presName="level" presStyleLbl="node1" presStyleIdx="0" presStyleCnt="1" custLinFactNeighborY="444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2DE6248A-52AD-4B99-922B-63E31E8560EE}" type="pres">
      <dgm:prSet presAssocID="{F9509F8B-CEB5-4011-8924-7EF0DC484D3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</dgm:ptLst>
  <dgm:cxnLst>
    <dgm:cxn modelId="{E8107590-788B-4314-8569-EF2011CF3F9C}" type="presOf" srcId="{F9509F8B-CEB5-4011-8924-7EF0DC484D37}" destId="{2DE6248A-52AD-4B99-922B-63E31E8560EE}" srcOrd="1" destOrd="0" presId="urn:microsoft.com/office/officeart/2005/8/layout/pyramid3"/>
    <dgm:cxn modelId="{AA63463E-EB6E-495C-B0A6-B43AB5C6EBB1}" srcId="{7848004E-256B-4B5C-A238-A6FD83A01045}" destId="{F9509F8B-CEB5-4011-8924-7EF0DC484D37}" srcOrd="0" destOrd="0" parTransId="{9BC008D0-ED33-4DEA-918C-31DFDE06ACBA}" sibTransId="{F8BAC797-002A-459F-AB9B-1C1B4E5B5C32}"/>
    <dgm:cxn modelId="{81FACC86-E365-43C4-87DF-2388E08CAED2}" type="presOf" srcId="{F9509F8B-CEB5-4011-8924-7EF0DC484D37}" destId="{F8E25E25-4BC3-4D05-BBDE-BD06CE3A761F}" srcOrd="0" destOrd="0" presId="urn:microsoft.com/office/officeart/2005/8/layout/pyramid3"/>
    <dgm:cxn modelId="{1EB6CA39-F439-45C7-9F8D-B3C3C3873ED2}" type="presOf" srcId="{7848004E-256B-4B5C-A238-A6FD83A01045}" destId="{D9047DC6-ADC1-4520-84B6-C93B7DB03044}" srcOrd="0" destOrd="0" presId="urn:microsoft.com/office/officeart/2005/8/layout/pyramid3"/>
    <dgm:cxn modelId="{C8534AF4-0F50-405C-B16C-2EE1A1C7CF70}" type="presParOf" srcId="{D9047DC6-ADC1-4520-84B6-C93B7DB03044}" destId="{5B1114A8-7910-47F9-A260-C7536BF1B38C}" srcOrd="0" destOrd="0" presId="urn:microsoft.com/office/officeart/2005/8/layout/pyramid3"/>
    <dgm:cxn modelId="{AE5DB46C-2451-4363-A564-4AB1B287447F}" type="presParOf" srcId="{5B1114A8-7910-47F9-A260-C7536BF1B38C}" destId="{F8E25E25-4BC3-4D05-BBDE-BD06CE3A761F}" srcOrd="0" destOrd="0" presId="urn:microsoft.com/office/officeart/2005/8/layout/pyramid3"/>
    <dgm:cxn modelId="{77A1CAAB-7098-41DD-B424-1D5E77CFF58A}" type="presParOf" srcId="{5B1114A8-7910-47F9-A260-C7536BF1B38C}" destId="{2DE6248A-52AD-4B99-922B-63E31E8560EE}" srcOrd="1" destOrd="0" presId="urn:microsoft.com/office/officeart/2005/8/layout/pyramid3"/>
  </dgm:cxnLst>
  <dgm:bg>
    <a:blipFill>
      <a:blip xmlns:r="http://schemas.openxmlformats.org/officeDocument/2006/relationships" r:embed="rId1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E25E25-4BC3-4D05-BBDE-BD06CE3A761F}">
      <dsp:nvSpPr>
        <dsp:cNvPr id="0" name=""/>
        <dsp:cNvSpPr/>
      </dsp:nvSpPr>
      <dsp:spPr>
        <a:xfrm rot="10800000">
          <a:off x="0" y="0"/>
          <a:ext cx="9144000" cy="6858000"/>
        </a:xfrm>
        <a:prstGeom prst="trapezoid">
          <a:avLst>
            <a:gd name="adj" fmla="val 66667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500" kern="1200" dirty="0" smtClean="0"/>
        </a:p>
        <a:p>
          <a:pPr lvl="0" algn="ctr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6000" b="1" kern="1200" cap="none" spc="0" dirty="0" err="1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Herpesviruses</a:t>
          </a:r>
          <a:r>
            <a:rPr lang="en-US" altLang="zh-TW" sz="60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 </a:t>
          </a:r>
        </a:p>
        <a:p>
          <a:pPr lvl="0" algn="ctr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6000" b="1" kern="1200" cap="none" spc="0" dirty="0" smtClean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  <a:p>
          <a:pPr lvl="0" algn="ctr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500" kern="1200" dirty="0" smtClean="0"/>
        </a:p>
        <a:p>
          <a:pPr lvl="0" algn="ctr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500" kern="1200" dirty="0" smtClean="0"/>
        </a:p>
        <a:p>
          <a:pPr lvl="0" algn="ctr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500" kern="1200" dirty="0"/>
        </a:p>
      </dsp:txBody>
      <dsp:txXfrm rot="-10800000">
        <a:off x="0" y="0"/>
        <a:ext cx="9144000" cy="6858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DEAF87E-3A14-4BDB-A145-DA859CBB8B27}" type="datetimeFigureOut">
              <a:rPr lang="ar-IQ" smtClean="0"/>
              <a:pPr/>
              <a:t>26/02/1440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63C14FD-7A84-43AF-8E23-3DDE5940C69F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8204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4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6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7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8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39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5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5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942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ar-IQ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42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ar-IQ" sz="240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94215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ar-IQ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4216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ar-IQ" sz="240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9421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IQ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421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IQ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421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IQ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9422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Click to edit Master title style</a:t>
            </a:r>
          </a:p>
        </p:txBody>
      </p:sp>
      <p:sp>
        <p:nvSpPr>
          <p:cNvPr id="9422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zh-TW"/>
              <a:t>Click to edit Master subtitle style</a:t>
            </a:r>
          </a:p>
        </p:txBody>
      </p:sp>
      <p:sp>
        <p:nvSpPr>
          <p:cNvPr id="94222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zh-TW" altLang="en-US">
              <a:solidFill>
                <a:srgbClr val="1C1C1C"/>
              </a:solidFill>
            </a:endParaRPr>
          </a:p>
        </p:txBody>
      </p:sp>
      <p:sp>
        <p:nvSpPr>
          <p:cNvPr id="94223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zh-TW" altLang="en-US">
              <a:solidFill>
                <a:srgbClr val="1C1C1C"/>
              </a:solidFill>
            </a:endParaRPr>
          </a:p>
        </p:txBody>
      </p:sp>
      <p:sp>
        <p:nvSpPr>
          <p:cNvPr id="9422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8ACF143-CC96-4279-BD61-A87840624852}" type="slidenum">
              <a:rPr lang="zh-TW" altLang="en-US">
                <a:solidFill>
                  <a:srgbClr val="1C1C1C"/>
                </a:solidFill>
              </a:rPr>
              <a:pPr/>
              <a:t>‹#›</a:t>
            </a:fld>
            <a:endParaRPr lang="zh-TW" altLang="en-US">
              <a:solidFill>
                <a:srgbClr val="1C1C1C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4C7B2-2B1F-4E48-99B9-EAAE9607010A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605590-6FFF-4C90-88F3-4D98624DAFD3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B0BCE7-073C-44A9-BCAC-49B151F7E220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154EB3-99E1-445D-809A-3FC6EC2E3D12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FEEA94-F167-4A2B-8DBB-203118E930E1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CB4051-8505-41EA-A1EB-222426D3454B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9EE8CB-2366-4E4A-870F-5D2777400BAD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C155E-2CD0-4C7B-AA4A-6666A905D0A8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88B36D-0D18-48E8-BDC8-78D7F03FFA86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AF007-2DE2-4ABB-A28F-F85BEF34F1B1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50938" y="617538"/>
            <a:ext cx="7804150" cy="5514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6AADA7F-4494-4638-B33C-93F94E7390F0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133F627-2506-4B1A-84E2-6B8300E98A1B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942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ar-IQ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42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ar-IQ" sz="240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94215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ar-IQ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4216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ar-IQ" sz="240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9421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IQ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421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IQ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421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IQ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9422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Click to edit Master title style</a:t>
            </a:r>
          </a:p>
        </p:txBody>
      </p:sp>
      <p:sp>
        <p:nvSpPr>
          <p:cNvPr id="9422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zh-TW"/>
              <a:t>Click to edit Master subtitle style</a:t>
            </a:r>
          </a:p>
        </p:txBody>
      </p:sp>
      <p:sp>
        <p:nvSpPr>
          <p:cNvPr id="94222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zh-TW" altLang="en-US">
              <a:solidFill>
                <a:srgbClr val="1C1C1C"/>
              </a:solidFill>
            </a:endParaRPr>
          </a:p>
        </p:txBody>
      </p:sp>
      <p:sp>
        <p:nvSpPr>
          <p:cNvPr id="94223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zh-TW" altLang="en-US">
              <a:solidFill>
                <a:srgbClr val="1C1C1C"/>
              </a:solidFill>
            </a:endParaRPr>
          </a:p>
        </p:txBody>
      </p:sp>
      <p:sp>
        <p:nvSpPr>
          <p:cNvPr id="9422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2B326BB-2ED5-49A8-86A3-15DD3243B806}" type="slidenum">
              <a:rPr lang="zh-TW" altLang="en-US">
                <a:solidFill>
                  <a:srgbClr val="1C1C1C"/>
                </a:solidFill>
              </a:rPr>
              <a:pPr/>
              <a:t>‹#›</a:t>
            </a:fld>
            <a:endParaRPr lang="zh-TW" altLang="en-US">
              <a:solidFill>
                <a:srgbClr val="1C1C1C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3904B8-8C63-4901-85B7-E650712258E0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5A005-360F-46FA-90ED-28705036B5FE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42F830-FED8-4B80-B5C4-818BDD0C694F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B62718-1635-4C7B-AC64-30C7812457B7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4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49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09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64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19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74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29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884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39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CA4FA3-4CFB-4E8A-9D3D-2D9CA7055163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A4B6C0-D765-4899-804E-A31DFBD2C0F8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A431BA-2BC6-4430-AD42-4843C99A60DA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5899C8-277E-4A95-A464-3CCA51FF53C4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46FDF7-B121-400F-9C47-6A560573AC47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71FA51-9DB1-4B03-9D6F-D164DED2D21E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50938" y="617538"/>
            <a:ext cx="7804150" cy="5514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2394D89-7A4C-4064-BF44-9696F4AA2EDC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FCE5337-DA15-4B00-B687-2AA820C263D9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50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" name="Group 2051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2052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ar-IQ" sz="2400">
                  <a:solidFill>
                    <a:srgbClr val="000000"/>
                  </a:solidFill>
                  <a:ea typeface="PMingLiU" pitchFamily="18" charset="-120"/>
                </a:endParaRPr>
              </a:p>
            </p:txBody>
          </p:sp>
          <p:sp>
            <p:nvSpPr>
              <p:cNvPr id="13" name="Rectangle 2053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ar-IQ" sz="2400">
                  <a:solidFill>
                    <a:srgbClr val="000000"/>
                  </a:solidFill>
                  <a:ea typeface="PMingLiU" pitchFamily="18" charset="-120"/>
                </a:endParaRPr>
              </a:p>
            </p:txBody>
          </p:sp>
        </p:grpSp>
        <p:grpSp>
          <p:nvGrpSpPr>
            <p:cNvPr id="4" name="Group 2054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2055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ar-IQ" sz="2400">
                  <a:solidFill>
                    <a:srgbClr val="000000"/>
                  </a:solidFill>
                  <a:ea typeface="PMingLiU" pitchFamily="18" charset="-120"/>
                </a:endParaRPr>
              </a:p>
            </p:txBody>
          </p:sp>
          <p:sp>
            <p:nvSpPr>
              <p:cNvPr id="11" name="Rectangle 2056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ar-IQ" sz="2400">
                  <a:solidFill>
                    <a:srgbClr val="000000"/>
                  </a:solidFill>
                  <a:ea typeface="PMingLiU" pitchFamily="18" charset="-120"/>
                </a:endParaRPr>
              </a:p>
            </p:txBody>
          </p:sp>
        </p:grpSp>
        <p:sp>
          <p:nvSpPr>
            <p:cNvPr id="7" name="Rectangle 2057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IQ" sz="2400">
                <a:solidFill>
                  <a:srgbClr val="000000"/>
                </a:solidFill>
                <a:ea typeface="PMingLiU" pitchFamily="18" charset="-120"/>
              </a:endParaRPr>
            </a:p>
          </p:txBody>
        </p:sp>
        <p:sp>
          <p:nvSpPr>
            <p:cNvPr id="8" name="Rectangle 2058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IQ" sz="2400">
                <a:solidFill>
                  <a:srgbClr val="000000"/>
                </a:solidFill>
                <a:ea typeface="PMingLiU" pitchFamily="18" charset="-120"/>
              </a:endParaRPr>
            </a:p>
          </p:txBody>
        </p:sp>
        <p:sp>
          <p:nvSpPr>
            <p:cNvPr id="9" name="Rectangle 2059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IQ" sz="2400">
                <a:solidFill>
                  <a:srgbClr val="000000"/>
                </a:solidFill>
                <a:ea typeface="PMingLiU" pitchFamily="18" charset="-120"/>
              </a:endParaRPr>
            </a:p>
          </p:txBody>
        </p:sp>
      </p:grpSp>
      <p:sp>
        <p:nvSpPr>
          <p:cNvPr id="40972" name="Rectangle 2060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73" name="Rectangle 206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2062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1C1C1C"/>
              </a:solidFill>
            </a:endParaRPr>
          </a:p>
        </p:txBody>
      </p:sp>
      <p:sp>
        <p:nvSpPr>
          <p:cNvPr id="15" name="Rectangle 2063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1C1C1C"/>
              </a:solidFill>
            </a:endParaRPr>
          </a:p>
        </p:txBody>
      </p:sp>
      <p:sp>
        <p:nvSpPr>
          <p:cNvPr id="16" name="Rectangle 206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AC471375-0C03-4FDD-A9E4-A12D5468C35A}" type="slidenum">
              <a:rPr lang="en-US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C1C1C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Rectangle 10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27987-9494-48F9-BA7D-763CD1C876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3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3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35D28-10B3-449D-AC3E-72A659E115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Rectangle 10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8943B-305B-401D-B3C3-81E16D1096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Rectangle 10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0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0F6BA-EE54-4E8D-BF90-11CC61017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Rectangle 10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33571-D9E0-4CC4-91E2-571D2E7818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BCBEA-F83B-4A1C-AA14-8EA2EF00C7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BF61A-0FA3-4DE2-96BB-B6600D713E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IQ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A3A2A-C6C7-49E7-93A9-42107BDE1D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Rectangle 10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62CC0-3BB5-4037-9E66-5E6AC35667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Rectangle 10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6B1B1-05B0-4F14-ACDF-C9AC9534DC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2" y="2438404"/>
            <a:ext cx="9009063" cy="1052513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36868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0986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ar-IQ" sz="2400" dirty="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869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0986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ar-IQ" sz="2400" dirty="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36871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0986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ar-IQ" sz="2400" dirty="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872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0986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ar-IQ" sz="2400" dirty="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36873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0986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IQ" sz="2400" dirty="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6874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0986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IQ" sz="2400" dirty="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6875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0986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IQ" sz="2400" dirty="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3687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687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878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>
              <a:solidFill>
                <a:srgbClr val="1C1C1C"/>
              </a:solidFill>
            </a:endParaRPr>
          </a:p>
        </p:txBody>
      </p:sp>
      <p:sp>
        <p:nvSpPr>
          <p:cNvPr id="36879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>
              <a:solidFill>
                <a:srgbClr val="1C1C1C"/>
              </a:solidFill>
            </a:endParaRPr>
          </a:p>
        </p:txBody>
      </p:sp>
      <p:sp>
        <p:nvSpPr>
          <p:cNvPr id="36880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FAE6E3E-C337-4FAE-AD0D-AC6176B410AC}" type="slidenum">
              <a:rPr lang="en-US">
                <a:solidFill>
                  <a:srgbClr val="1C1C1C"/>
                </a:solidFill>
              </a:rPr>
              <a:pPr/>
              <a:t>‹#›</a:t>
            </a:fld>
            <a:endParaRPr lang="en-US">
              <a:solidFill>
                <a:srgbClr val="1C1C1C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497" indent="0">
              <a:buNone/>
              <a:defRPr sz="2000" b="1"/>
            </a:lvl2pPr>
            <a:lvl3pPr marL="910986" indent="0">
              <a:buNone/>
              <a:defRPr sz="1800" b="1"/>
            </a:lvl3pPr>
            <a:lvl4pPr marL="1366477" indent="0">
              <a:buNone/>
              <a:defRPr sz="1600" b="1"/>
            </a:lvl4pPr>
            <a:lvl5pPr marL="1821970" indent="0">
              <a:buNone/>
              <a:defRPr sz="1600" b="1"/>
            </a:lvl5pPr>
            <a:lvl6pPr marL="2277462" indent="0">
              <a:buNone/>
              <a:defRPr sz="1600" b="1"/>
            </a:lvl6pPr>
            <a:lvl7pPr marL="2732954" indent="0">
              <a:buNone/>
              <a:defRPr sz="1600" b="1"/>
            </a:lvl7pPr>
            <a:lvl8pPr marL="3188448" indent="0">
              <a:buNone/>
              <a:defRPr sz="1600" b="1"/>
            </a:lvl8pPr>
            <a:lvl9pPr marL="364393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9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497" indent="0">
              <a:buNone/>
              <a:defRPr sz="2000" b="1"/>
            </a:lvl2pPr>
            <a:lvl3pPr marL="910986" indent="0">
              <a:buNone/>
              <a:defRPr sz="1800" b="1"/>
            </a:lvl3pPr>
            <a:lvl4pPr marL="1366477" indent="0">
              <a:buNone/>
              <a:defRPr sz="1600" b="1"/>
            </a:lvl4pPr>
            <a:lvl5pPr marL="1821970" indent="0">
              <a:buNone/>
              <a:defRPr sz="1600" b="1"/>
            </a:lvl5pPr>
            <a:lvl6pPr marL="2277462" indent="0">
              <a:buNone/>
              <a:defRPr sz="1600" b="1"/>
            </a:lvl6pPr>
            <a:lvl7pPr marL="2732954" indent="0">
              <a:buNone/>
              <a:defRPr sz="1600" b="1"/>
            </a:lvl7pPr>
            <a:lvl8pPr marL="3188448" indent="0">
              <a:buNone/>
              <a:defRPr sz="1600" b="1"/>
            </a:lvl8pPr>
            <a:lvl9pPr marL="364393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9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00976E-74B7-4AE0-B6B8-CB7F4C9F99D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2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5497" indent="0">
              <a:buNone/>
              <a:defRPr sz="1800"/>
            </a:lvl2pPr>
            <a:lvl3pPr marL="910986" indent="0">
              <a:buNone/>
              <a:defRPr sz="1600"/>
            </a:lvl3pPr>
            <a:lvl4pPr marL="1366477" indent="0">
              <a:buNone/>
              <a:defRPr sz="1400"/>
            </a:lvl4pPr>
            <a:lvl5pPr marL="1821970" indent="0">
              <a:buNone/>
              <a:defRPr sz="1400"/>
            </a:lvl5pPr>
            <a:lvl6pPr marL="2277462" indent="0">
              <a:buNone/>
              <a:defRPr sz="1400"/>
            </a:lvl6pPr>
            <a:lvl7pPr marL="2732954" indent="0">
              <a:buNone/>
              <a:defRPr sz="1400"/>
            </a:lvl7pPr>
            <a:lvl8pPr marL="3188448" indent="0">
              <a:buNone/>
              <a:defRPr sz="1400"/>
            </a:lvl8pPr>
            <a:lvl9pPr marL="364393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F8879E-9EF7-4956-873C-310D817595B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4A018-243A-4599-8EEB-E422D42F71A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497" indent="0">
              <a:buNone/>
              <a:defRPr sz="2000" b="1"/>
            </a:lvl2pPr>
            <a:lvl3pPr marL="910986" indent="0">
              <a:buNone/>
              <a:defRPr sz="1800" b="1"/>
            </a:lvl3pPr>
            <a:lvl4pPr marL="1366477" indent="0">
              <a:buNone/>
              <a:defRPr sz="1600" b="1"/>
            </a:lvl4pPr>
            <a:lvl5pPr marL="1821970" indent="0">
              <a:buNone/>
              <a:defRPr sz="1600" b="1"/>
            </a:lvl5pPr>
            <a:lvl6pPr marL="2277462" indent="0">
              <a:buNone/>
              <a:defRPr sz="1600" b="1"/>
            </a:lvl6pPr>
            <a:lvl7pPr marL="2732954" indent="0">
              <a:buNone/>
              <a:defRPr sz="1600" b="1"/>
            </a:lvl7pPr>
            <a:lvl8pPr marL="3188448" indent="0">
              <a:buNone/>
              <a:defRPr sz="1600" b="1"/>
            </a:lvl8pPr>
            <a:lvl9pPr marL="364393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497" indent="0">
              <a:buNone/>
              <a:defRPr sz="2000" b="1"/>
            </a:lvl2pPr>
            <a:lvl3pPr marL="910986" indent="0">
              <a:buNone/>
              <a:defRPr sz="1800" b="1"/>
            </a:lvl3pPr>
            <a:lvl4pPr marL="1366477" indent="0">
              <a:buNone/>
              <a:defRPr sz="1600" b="1"/>
            </a:lvl4pPr>
            <a:lvl5pPr marL="1821970" indent="0">
              <a:buNone/>
              <a:defRPr sz="1600" b="1"/>
            </a:lvl5pPr>
            <a:lvl6pPr marL="2277462" indent="0">
              <a:buNone/>
              <a:defRPr sz="1600" b="1"/>
            </a:lvl6pPr>
            <a:lvl7pPr marL="2732954" indent="0">
              <a:buNone/>
              <a:defRPr sz="1600" b="1"/>
            </a:lvl7pPr>
            <a:lvl8pPr marL="3188448" indent="0">
              <a:buNone/>
              <a:defRPr sz="1600" b="1"/>
            </a:lvl8pPr>
            <a:lvl9pPr marL="364393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6FB8A-B6DF-45B3-A7EB-F578685E2EC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3158A1-CD06-4D7C-8299-CACFE06789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EBA9A1-C6E0-4B18-9682-360E435C08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497" indent="0">
              <a:buNone/>
              <a:defRPr sz="1200"/>
            </a:lvl2pPr>
            <a:lvl3pPr marL="910986" indent="0">
              <a:buNone/>
              <a:defRPr sz="1000"/>
            </a:lvl3pPr>
            <a:lvl4pPr marL="1366477" indent="0">
              <a:buNone/>
              <a:defRPr sz="900"/>
            </a:lvl4pPr>
            <a:lvl5pPr marL="1821970" indent="0">
              <a:buNone/>
              <a:defRPr sz="900"/>
            </a:lvl5pPr>
            <a:lvl6pPr marL="2277462" indent="0">
              <a:buNone/>
              <a:defRPr sz="900"/>
            </a:lvl6pPr>
            <a:lvl7pPr marL="2732954" indent="0">
              <a:buNone/>
              <a:defRPr sz="900"/>
            </a:lvl7pPr>
            <a:lvl8pPr marL="3188448" indent="0">
              <a:buNone/>
              <a:defRPr sz="900"/>
            </a:lvl8pPr>
            <a:lvl9pPr marL="364393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70DC49-D369-46C2-9CEB-DFC040353A9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5497" indent="0">
              <a:buNone/>
              <a:defRPr sz="2800"/>
            </a:lvl2pPr>
            <a:lvl3pPr marL="910986" indent="0">
              <a:buNone/>
              <a:defRPr sz="2400"/>
            </a:lvl3pPr>
            <a:lvl4pPr marL="1366477" indent="0">
              <a:buNone/>
              <a:defRPr sz="2000"/>
            </a:lvl4pPr>
            <a:lvl5pPr marL="1821970" indent="0">
              <a:buNone/>
              <a:defRPr sz="2000"/>
            </a:lvl5pPr>
            <a:lvl6pPr marL="2277462" indent="0">
              <a:buNone/>
              <a:defRPr sz="2000"/>
            </a:lvl6pPr>
            <a:lvl7pPr marL="2732954" indent="0">
              <a:buNone/>
              <a:defRPr sz="2000"/>
            </a:lvl7pPr>
            <a:lvl8pPr marL="3188448" indent="0">
              <a:buNone/>
              <a:defRPr sz="2000"/>
            </a:lvl8pPr>
            <a:lvl9pPr marL="3643938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5497" indent="0">
              <a:buNone/>
              <a:defRPr sz="1200"/>
            </a:lvl2pPr>
            <a:lvl3pPr marL="910986" indent="0">
              <a:buNone/>
              <a:defRPr sz="1000"/>
            </a:lvl3pPr>
            <a:lvl4pPr marL="1366477" indent="0">
              <a:buNone/>
              <a:defRPr sz="900"/>
            </a:lvl4pPr>
            <a:lvl5pPr marL="1821970" indent="0">
              <a:buNone/>
              <a:defRPr sz="900"/>
            </a:lvl5pPr>
            <a:lvl6pPr marL="2277462" indent="0">
              <a:buNone/>
              <a:defRPr sz="900"/>
            </a:lvl6pPr>
            <a:lvl7pPr marL="2732954" indent="0">
              <a:buNone/>
              <a:defRPr sz="900"/>
            </a:lvl7pPr>
            <a:lvl8pPr marL="3188448" indent="0">
              <a:buNone/>
              <a:defRPr sz="900"/>
            </a:lvl8pPr>
            <a:lvl9pPr marL="364393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F9D2F9-E1DD-4B29-AFF5-888BD6D5714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F0C9CD-B1E7-4DDC-ABF8-08A35A31A05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617570"/>
            <a:ext cx="1951038" cy="5514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9" y="617570"/>
            <a:ext cx="5700712" cy="5514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7AB2CA-ACAE-4BA9-B1CA-B753BFDFEE7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70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EB9E814-8F94-4BE6-8ECB-0BC5D421B82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70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220ED3A-FA7D-4D4A-BD66-69EE2725020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5323E76-C8CA-4EFA-9465-26E326281423}" type="slidenum">
              <a:rPr lang="en-US" sz="2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1113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A6415A-05FE-4BC2-B449-6ACB55C14112}" type="slidenum">
              <a:rPr lang="en-US" sz="2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1150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C2A66C-FFDF-444C-A516-6C189D1D8F6B}" type="slidenum">
              <a:rPr lang="en-US" sz="2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53543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3C8799F-4228-42A4-9C2F-46B4100396CD}" type="slidenum">
              <a:rPr lang="en-US" sz="2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62285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FB553D6-CF43-4CE3-B8B0-282A9E447991}" type="slidenum">
              <a:rPr lang="en-US" sz="2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3926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C9E3BF8-F2A8-4ABE-BF6B-C9C24AE3ACF2}" type="slidenum">
              <a:rPr lang="en-US" sz="2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94503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6B910E7-72A5-480A-945F-7846037EB227}" type="slidenum">
              <a:rPr lang="en-US" sz="2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32160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74EE1CE-4540-4D66-9FDF-FEF76C872523}" type="slidenum">
              <a:rPr lang="en-US" sz="2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917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2E708BF-F9B2-4DB1-B925-0237B5B8C283}" type="slidenum">
              <a:rPr lang="en-US" sz="2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62499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EC9C2A-8E4E-4D3C-B8E5-9D1D9D176052}" type="slidenum">
              <a:rPr lang="en-US" sz="2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32769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72B27E1-2606-456A-B8C7-F2658693C86F}" type="slidenum">
              <a:rPr lang="en-US" sz="2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16794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ar-IQ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329C3837-A316-424A-A36F-8D2F7CFEBBA0}" type="slidenum">
              <a:rPr lang="en-US" altLang="zh-CN" sz="1400">
                <a:solidFill>
                  <a:srgbClr val="000000"/>
                </a:solidFill>
                <a:ea typeface="SimSun" pitchFamily="2" charset="-122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1205218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9FE82-22E8-42B0-A513-342AB6F28C8A}" type="slidenum">
              <a:rPr lang="en-US" altLang="zh-C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95436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A6C53-15D5-4764-9C0E-B39F900E35F7}" type="slidenum">
              <a:rPr lang="en-US" altLang="zh-C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87220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0030D-8072-4473-9E8B-5F1B5B869B48}" type="slidenum">
              <a:rPr lang="en-US" altLang="zh-C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04467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BFAA0-6C6B-4192-B49E-3AD9F535B205}" type="slidenum">
              <a:rPr lang="en-US" altLang="zh-C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9054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FC47F-F095-4D06-A59C-AA00CED03852}" type="slidenum">
              <a:rPr lang="en-US" altLang="zh-C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91774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52C55-50F0-413E-B119-B32B72BAC2D9}" type="slidenum">
              <a:rPr lang="en-US" altLang="zh-C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264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497" indent="0">
              <a:buNone/>
              <a:defRPr sz="1200"/>
            </a:lvl2pPr>
            <a:lvl3pPr marL="910986" indent="0">
              <a:buNone/>
              <a:defRPr sz="1000"/>
            </a:lvl3pPr>
            <a:lvl4pPr marL="1366477" indent="0">
              <a:buNone/>
              <a:defRPr sz="900"/>
            </a:lvl4pPr>
            <a:lvl5pPr marL="1821970" indent="0">
              <a:buNone/>
              <a:defRPr sz="900"/>
            </a:lvl5pPr>
            <a:lvl6pPr marL="2277462" indent="0">
              <a:buNone/>
              <a:defRPr sz="900"/>
            </a:lvl6pPr>
            <a:lvl7pPr marL="2732954" indent="0">
              <a:buNone/>
              <a:defRPr sz="900"/>
            </a:lvl7pPr>
            <a:lvl8pPr marL="3188448" indent="0">
              <a:buNone/>
              <a:defRPr sz="900"/>
            </a:lvl8pPr>
            <a:lvl9pPr marL="364393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4893A-2C12-4457-AF99-0223D8B2D642}" type="slidenum">
              <a:rPr lang="en-US" altLang="zh-C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13508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7D032-C38D-46AF-8B42-F9F91691F10A}" type="slidenum">
              <a:rPr lang="en-US" altLang="zh-C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14233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IQ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27A5C-F63F-4F95-AB3A-B1378F9BB373}" type="slidenum">
              <a:rPr lang="en-US" altLang="zh-C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74744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5B93C-A574-4BCC-BAFE-3E941D885D14}" type="slidenum">
              <a:rPr lang="en-US" altLang="zh-C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59375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BDA1F-ACA3-4E6E-887B-90AB98774B69}" type="slidenum">
              <a:rPr lang="en-US" altLang="zh-C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326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5497" indent="0">
              <a:buNone/>
              <a:defRPr sz="2800"/>
            </a:lvl2pPr>
            <a:lvl3pPr marL="910986" indent="0">
              <a:buNone/>
              <a:defRPr sz="2400"/>
            </a:lvl3pPr>
            <a:lvl4pPr marL="1366477" indent="0">
              <a:buNone/>
              <a:defRPr sz="2000"/>
            </a:lvl4pPr>
            <a:lvl5pPr marL="1821970" indent="0">
              <a:buNone/>
              <a:defRPr sz="2000"/>
            </a:lvl5pPr>
            <a:lvl6pPr marL="2277462" indent="0">
              <a:buNone/>
              <a:defRPr sz="2000"/>
            </a:lvl6pPr>
            <a:lvl7pPr marL="2732954" indent="0">
              <a:buNone/>
              <a:defRPr sz="2000"/>
            </a:lvl7pPr>
            <a:lvl8pPr marL="3188448" indent="0">
              <a:buNone/>
              <a:defRPr sz="2000"/>
            </a:lvl8pPr>
            <a:lvl9pPr marL="364393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5497" indent="0">
              <a:buNone/>
              <a:defRPr sz="1200"/>
            </a:lvl2pPr>
            <a:lvl3pPr marL="910986" indent="0">
              <a:buNone/>
              <a:defRPr sz="1000"/>
            </a:lvl3pPr>
            <a:lvl4pPr marL="1366477" indent="0">
              <a:buNone/>
              <a:defRPr sz="900"/>
            </a:lvl4pPr>
            <a:lvl5pPr marL="1821970" indent="0">
              <a:buNone/>
              <a:defRPr sz="900"/>
            </a:lvl5pPr>
            <a:lvl6pPr marL="2277462" indent="0">
              <a:buNone/>
              <a:defRPr sz="900"/>
            </a:lvl6pPr>
            <a:lvl7pPr marL="2732954" indent="0">
              <a:buNone/>
              <a:defRPr sz="900"/>
            </a:lvl7pPr>
            <a:lvl8pPr marL="3188448" indent="0">
              <a:buNone/>
              <a:defRPr sz="900"/>
            </a:lvl8pPr>
            <a:lvl9pPr marL="364393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099" tIns="45552" rIns="91099" bIns="4555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38"/>
            <a:ext cx="8229600" cy="4525963"/>
          </a:xfrm>
          <a:prstGeom prst="rect">
            <a:avLst/>
          </a:prstGeom>
        </p:spPr>
        <p:txBody>
          <a:bodyPr vert="horz" lIns="91099" tIns="45552" rIns="91099" bIns="4555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70"/>
            <a:ext cx="2133600" cy="365125"/>
          </a:xfrm>
          <a:prstGeom prst="rect">
            <a:avLst/>
          </a:prstGeom>
        </p:spPr>
        <p:txBody>
          <a:bodyPr vert="horz" lIns="91099" tIns="45552" rIns="91099" bIns="4555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0986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0986"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70"/>
            <a:ext cx="2895600" cy="365125"/>
          </a:xfrm>
          <a:prstGeom prst="rect">
            <a:avLst/>
          </a:prstGeom>
        </p:spPr>
        <p:txBody>
          <a:bodyPr vert="horz" lIns="91099" tIns="45552" rIns="91099" bIns="4555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098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70"/>
            <a:ext cx="2133600" cy="365125"/>
          </a:xfrm>
          <a:prstGeom prst="rect">
            <a:avLst/>
          </a:prstGeom>
        </p:spPr>
        <p:txBody>
          <a:bodyPr vert="horz" lIns="91099" tIns="45552" rIns="91099" bIns="4555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0986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098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098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619" indent="-341619" algn="l" defTabSz="91098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170" indent="-284680" algn="l" defTabSz="91098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8732" indent="-227757" algn="l" defTabSz="91098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4225" indent="-227757" algn="l" defTabSz="91098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9714" indent="-227757" algn="l" defTabSz="91098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5211" indent="-227757" algn="l" defTabSz="9109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0702" indent="-227757" algn="l" defTabSz="9109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6193" indent="-227757" algn="l" defTabSz="9109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1684" indent="-227757" algn="l" defTabSz="9109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0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497" algn="l" defTabSz="910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986" algn="l" defTabSz="910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6477" algn="l" defTabSz="910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1970" algn="l" defTabSz="910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7462" algn="l" defTabSz="910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2954" algn="l" defTabSz="910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8448" algn="l" defTabSz="910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3938" algn="l" defTabSz="9109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2400" smtClean="0">
              <a:solidFill>
                <a:srgbClr val="000000"/>
              </a:solidFill>
            </a:endParaRPr>
          </a:p>
        </p:txBody>
      </p:sp>
      <p:sp>
        <p:nvSpPr>
          <p:cNvPr id="9318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2400" smtClean="0">
              <a:solidFill>
                <a:srgbClr val="000000"/>
              </a:solidFill>
            </a:endParaRPr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2400" smtClean="0">
              <a:solidFill>
                <a:srgbClr val="000000"/>
              </a:solidFill>
            </a:endParaRPr>
          </a:p>
        </p:txBody>
      </p:sp>
      <p:sp>
        <p:nvSpPr>
          <p:cNvPr id="9318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2400" smtClean="0">
              <a:solidFill>
                <a:srgbClr val="000000"/>
              </a:solidFill>
            </a:endParaRPr>
          </a:p>
        </p:txBody>
      </p:sp>
      <p:sp>
        <p:nvSpPr>
          <p:cNvPr id="9319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2400" smtClean="0">
              <a:solidFill>
                <a:srgbClr val="000000"/>
              </a:solidFill>
            </a:endParaRPr>
          </a:p>
        </p:txBody>
      </p:sp>
      <p:sp>
        <p:nvSpPr>
          <p:cNvPr id="9319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2400" smtClean="0">
              <a:solidFill>
                <a:srgbClr val="000000"/>
              </a:solidFill>
            </a:endParaRPr>
          </a:p>
        </p:txBody>
      </p:sp>
      <p:sp>
        <p:nvSpPr>
          <p:cNvPr id="9319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2400" smtClean="0">
              <a:solidFill>
                <a:srgbClr val="000000"/>
              </a:solidFill>
            </a:endParaRPr>
          </a:p>
        </p:txBody>
      </p:sp>
      <p:sp>
        <p:nvSpPr>
          <p:cNvPr id="9319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9319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9319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9319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9319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218377F-1295-4526-B644-0DC40AA5AC18}" type="slidenum">
              <a:rPr lang="zh-TW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TW" altLang="en-US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PMingLiU" pitchFamily="18" charset="-12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PMingLiU" pitchFamily="18" charset="-12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PMingLiU" pitchFamily="18" charset="-12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PMingLiU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PMingLiU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PMingLiU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PMingLiU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PMingLiU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2400" smtClean="0">
              <a:solidFill>
                <a:srgbClr val="000000"/>
              </a:solidFill>
            </a:endParaRPr>
          </a:p>
        </p:txBody>
      </p:sp>
      <p:sp>
        <p:nvSpPr>
          <p:cNvPr id="9318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2400" smtClean="0">
              <a:solidFill>
                <a:srgbClr val="000000"/>
              </a:solidFill>
            </a:endParaRPr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2400" smtClean="0">
              <a:solidFill>
                <a:srgbClr val="000000"/>
              </a:solidFill>
            </a:endParaRPr>
          </a:p>
        </p:txBody>
      </p:sp>
      <p:sp>
        <p:nvSpPr>
          <p:cNvPr id="9318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2400" smtClean="0">
              <a:solidFill>
                <a:srgbClr val="000000"/>
              </a:solidFill>
            </a:endParaRPr>
          </a:p>
        </p:txBody>
      </p:sp>
      <p:sp>
        <p:nvSpPr>
          <p:cNvPr id="9319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2400" smtClean="0">
              <a:solidFill>
                <a:srgbClr val="000000"/>
              </a:solidFill>
            </a:endParaRPr>
          </a:p>
        </p:txBody>
      </p:sp>
      <p:sp>
        <p:nvSpPr>
          <p:cNvPr id="9319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2400" smtClean="0">
              <a:solidFill>
                <a:srgbClr val="000000"/>
              </a:solidFill>
            </a:endParaRPr>
          </a:p>
        </p:txBody>
      </p:sp>
      <p:sp>
        <p:nvSpPr>
          <p:cNvPr id="9319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2400" smtClean="0">
              <a:solidFill>
                <a:srgbClr val="000000"/>
              </a:solidFill>
            </a:endParaRPr>
          </a:p>
        </p:txBody>
      </p:sp>
      <p:sp>
        <p:nvSpPr>
          <p:cNvPr id="9319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9319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9319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9319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9319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8A1B14B-6ADE-439A-BAEF-8799BF402495}" type="slidenum">
              <a:rPr lang="zh-TW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TW" altLang="en-US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PMingLiU" pitchFamily="18" charset="-12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PMingLiU" pitchFamily="18" charset="-12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PMingLiU" pitchFamily="18" charset="-12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PMingLiU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PMingLiU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PMingLiU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PMingLiU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PMingLiU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26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ar-IQ" sz="2400">
              <a:solidFill>
                <a:srgbClr val="000000"/>
              </a:solidFill>
              <a:ea typeface="PMingLiU" pitchFamily="18" charset="-120"/>
            </a:endParaRPr>
          </a:p>
        </p:txBody>
      </p:sp>
      <p:sp>
        <p:nvSpPr>
          <p:cNvPr id="39939" name="Rectangle 1027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ar-IQ" sz="2400">
              <a:solidFill>
                <a:srgbClr val="000000"/>
              </a:solidFill>
              <a:ea typeface="PMingLiU" pitchFamily="18" charset="-120"/>
            </a:endParaRPr>
          </a:p>
        </p:txBody>
      </p:sp>
      <p:sp>
        <p:nvSpPr>
          <p:cNvPr id="39940" name="Rectangle 1028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ar-IQ" sz="2400">
              <a:solidFill>
                <a:srgbClr val="000000"/>
              </a:solidFill>
              <a:ea typeface="PMingLiU" pitchFamily="18" charset="-120"/>
            </a:endParaRPr>
          </a:p>
        </p:txBody>
      </p:sp>
      <p:sp>
        <p:nvSpPr>
          <p:cNvPr id="39941" name="Rectangle 1029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ar-IQ" sz="2400">
              <a:solidFill>
                <a:srgbClr val="000000"/>
              </a:solidFill>
              <a:ea typeface="PMingLiU" pitchFamily="18" charset="-120"/>
            </a:endParaRPr>
          </a:p>
        </p:txBody>
      </p:sp>
      <p:sp>
        <p:nvSpPr>
          <p:cNvPr id="39942" name="Rectangle 1030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ar-IQ" sz="2400">
              <a:solidFill>
                <a:srgbClr val="000000"/>
              </a:solidFill>
              <a:ea typeface="PMingLiU" pitchFamily="18" charset="-120"/>
            </a:endParaRPr>
          </a:p>
        </p:txBody>
      </p:sp>
      <p:sp>
        <p:nvSpPr>
          <p:cNvPr id="39943" name="Rectangle 1031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ar-IQ" sz="2400">
              <a:solidFill>
                <a:srgbClr val="000000"/>
              </a:solidFill>
              <a:ea typeface="PMingLiU" pitchFamily="18" charset="-120"/>
            </a:endParaRPr>
          </a:p>
        </p:txBody>
      </p:sp>
      <p:sp>
        <p:nvSpPr>
          <p:cNvPr id="39944" name="Rectangle 1032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ar-IQ" sz="2400">
              <a:solidFill>
                <a:srgbClr val="000000"/>
              </a:solidFill>
              <a:ea typeface="PMingLiU" pitchFamily="18" charset="-120"/>
            </a:endParaRPr>
          </a:p>
        </p:txBody>
      </p:sp>
      <p:sp>
        <p:nvSpPr>
          <p:cNvPr id="5129" name="Rectangle 1033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30" name="Rectangle 103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9947" name="Rectangle 10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PMingLiU" pitchFamily="18" charset="-120"/>
            </a:endParaRPr>
          </a:p>
        </p:txBody>
      </p:sp>
      <p:sp>
        <p:nvSpPr>
          <p:cNvPr id="39948" name="Rectangle 10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PMingLiU" pitchFamily="18" charset="-120"/>
            </a:endParaRPr>
          </a:p>
        </p:txBody>
      </p:sp>
      <p:sp>
        <p:nvSpPr>
          <p:cNvPr id="39949" name="Rectangle 10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05C8A5-641E-4E4E-BDD8-B2202A34BA9C}" type="slidenum">
              <a:rPr lang="en-US">
                <a:solidFill>
                  <a:srgbClr val="000000"/>
                </a:solidFill>
                <a:ea typeface="PMingLiU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PMingLiU" pitchFamily="18" charset="-12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ltGray">
          <a:xfrm>
            <a:off x="417513" y="1098582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099" tIns="45552" rIns="91099" bIns="45552" anchor="ctr"/>
          <a:lstStyle/>
          <a:p>
            <a:pPr algn="ctr" defTabSz="910986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ar-IQ" sz="2400" dirty="0" smtClean="0">
              <a:solidFill>
                <a:srgbClr val="000000"/>
              </a:solidFill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ltGray">
          <a:xfrm>
            <a:off x="800104" y="1098582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099" tIns="45552" rIns="91099" bIns="45552" anchor="ctr"/>
          <a:lstStyle/>
          <a:p>
            <a:pPr algn="ctr" defTabSz="910986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ar-IQ" sz="2400" dirty="0" smtClean="0">
              <a:solidFill>
                <a:srgbClr val="000000"/>
              </a:solidFill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ltGray">
          <a:xfrm>
            <a:off x="541370" y="1520857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099" tIns="45552" rIns="91099" bIns="45552" anchor="ctr"/>
          <a:lstStyle/>
          <a:p>
            <a:pPr algn="ctr" defTabSz="910986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ar-IQ" sz="2400" dirty="0" smtClean="0">
              <a:solidFill>
                <a:srgbClr val="000000"/>
              </a:solidFill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ltGray">
          <a:xfrm>
            <a:off x="911225" y="1520857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099" tIns="45552" rIns="91099" bIns="45552" anchor="ctr"/>
          <a:lstStyle/>
          <a:p>
            <a:pPr algn="ctr" defTabSz="910986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ar-IQ" sz="2400" dirty="0" smtClean="0">
              <a:solidFill>
                <a:srgbClr val="000000"/>
              </a:solidFill>
            </a:endParaRP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ltGray">
          <a:xfrm>
            <a:off x="127001" y="1447803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099" tIns="45552" rIns="91099" bIns="45552" anchor="ctr"/>
          <a:lstStyle/>
          <a:p>
            <a:pPr algn="ctr" defTabSz="910986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ar-IQ" sz="2400" dirty="0" smtClean="0">
              <a:solidFill>
                <a:srgbClr val="000000"/>
              </a:solidFill>
            </a:endParaRP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gray">
          <a:xfrm>
            <a:off x="762000" y="990604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099" tIns="45552" rIns="91099" bIns="45552" anchor="ctr"/>
          <a:lstStyle/>
          <a:p>
            <a:pPr algn="ctr" defTabSz="910986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ar-IQ" sz="2400" dirty="0" smtClean="0">
              <a:solidFill>
                <a:srgbClr val="000000"/>
              </a:solidFill>
            </a:endParaRP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gray">
          <a:xfrm>
            <a:off x="442918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099" tIns="45552" rIns="91099" bIns="45552" anchor="ctr"/>
          <a:lstStyle/>
          <a:p>
            <a:pPr algn="ctr" defTabSz="910986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ar-IQ" sz="2400" dirty="0" smtClean="0">
              <a:solidFill>
                <a:srgbClr val="000000"/>
              </a:solidFill>
            </a:endParaRPr>
          </a:p>
        </p:txBody>
      </p:sp>
      <p:sp>
        <p:nvSpPr>
          <p:cNvPr id="3584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70" y="617538"/>
            <a:ext cx="77930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99" tIns="45552" rIns="91099" bIns="4555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585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99" tIns="45552" rIns="91099" bIns="455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85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99" tIns="45552" rIns="91099" bIns="45552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defTabSz="91098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585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99" tIns="45552" rIns="91099" bIns="45552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098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585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99" tIns="45552" rIns="91099" bIns="45552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0986" eaLnBrk="0" fontAlgn="base" hangingPunct="0">
              <a:spcBef>
                <a:spcPct val="0"/>
              </a:spcBef>
              <a:spcAft>
                <a:spcPct val="0"/>
              </a:spcAft>
            </a:pPr>
            <a:fld id="{4021A393-B290-4C40-93F0-7B4A17FBBC70}" type="slidenum">
              <a:rPr lang="en-US" smtClean="0">
                <a:solidFill>
                  <a:srgbClr val="000000"/>
                </a:solidFill>
              </a:rPr>
              <a:pPr defTabSz="910986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5497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0986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66477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197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1619" indent="-341619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0170" indent="-28468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38732" indent="-227757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594225" indent="-227757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49714" indent="-227757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05211" indent="-227757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60702" indent="-227757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16193" indent="-227757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71684" indent="-227757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ar-IQ"/>
      </a:defPPr>
      <a:lvl1pPr marL="0" algn="r" defTabSz="910986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497" algn="r" defTabSz="910986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986" algn="r" defTabSz="910986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6477" algn="r" defTabSz="910986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1970" algn="r" defTabSz="910986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7462" algn="r" defTabSz="910986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2954" algn="r" defTabSz="910986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8448" algn="r" defTabSz="910986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3938" algn="r" defTabSz="910986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shade val="100000"/>
                <a:satMod val="150000"/>
                <a:alpha val="95000"/>
              </a:schemeClr>
            </a:gs>
            <a:gs pos="0">
              <a:schemeClr val="bg1">
                <a:shade val="100000"/>
                <a:satMod val="150000"/>
                <a:alpha val="9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199" tIns="40599" rIns="81199" bIns="4059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199" tIns="40599" rIns="81199" bIns="405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199" tIns="40599" rIns="81199" bIns="40599" numCol="1" anchor="t" anchorCtr="0" compatLnSpc="1">
            <a:prstTxWarp prst="textNoShape">
              <a:avLst/>
            </a:prstTxWarp>
          </a:bodyPr>
          <a:lstStyle>
            <a:lvl1pPr algn="l" defTabSz="811213">
              <a:defRPr sz="120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7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199" tIns="40599" rIns="81199" bIns="40599" numCol="1" anchor="t" anchorCtr="0" compatLnSpc="1">
            <a:prstTxWarp prst="textNoShape">
              <a:avLst/>
            </a:prstTxWarp>
          </a:bodyPr>
          <a:lstStyle>
            <a:lvl1pPr defTabSz="811213">
              <a:defRPr sz="1200">
                <a:latin typeface="Times New Roman" pitchFamily="18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7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00800"/>
            <a:ext cx="1123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199" tIns="40599" rIns="81199" bIns="40599" numCol="1" anchor="t" anchorCtr="0" compatLnSpc="1">
            <a:prstTxWarp prst="textNoShape">
              <a:avLst/>
            </a:prstTxWarp>
          </a:bodyPr>
          <a:lstStyle>
            <a:lvl1pPr algn="l" defTabSz="811213">
              <a:defRPr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5872B45-5C20-41C4-84BA-FFC0999A6D8F}" type="slidenum">
              <a:rPr lang="en-US" sz="2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079" name="Rectangle 1031"/>
          <p:cNvSpPr>
            <a:spLocks noChangeArrowheads="1"/>
          </p:cNvSpPr>
          <p:nvPr userDrawn="1"/>
        </p:nvSpPr>
        <p:spPr bwMode="auto">
          <a:xfrm>
            <a:off x="0" y="6478588"/>
            <a:ext cx="9144000" cy="379412"/>
          </a:xfrm>
          <a:prstGeom prst="rect">
            <a:avLst/>
          </a:prstGeom>
          <a:gradFill rotWithShape="0">
            <a:gsLst>
              <a:gs pos="0">
                <a:srgbClr val="674779">
                  <a:gamma/>
                  <a:shade val="0"/>
                  <a:invGamma/>
                </a:srgbClr>
              </a:gs>
              <a:gs pos="100000">
                <a:srgbClr val="674779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</a:rPr>
              <a:t>MULTIPLICATION</a:t>
            </a:r>
          </a:p>
        </p:txBody>
      </p:sp>
    </p:spTree>
    <p:extLst>
      <p:ext uri="{BB962C8B-B14F-4D97-AF65-F5344CB8AC3E}">
        <p14:creationId xmlns:p14="http://schemas.microsoft.com/office/powerpoint/2010/main" val="178457729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</p:sldLayoutIdLst>
  <p:hf hdr="0" ftr="0" dt="0"/>
  <p:txStyles>
    <p:titleStyle>
      <a:lvl1pPr algn="ctr" defTabSz="811213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+mj-lt"/>
          <a:ea typeface="+mj-ea"/>
          <a:cs typeface="+mj-cs"/>
        </a:defRPr>
      </a:lvl1pPr>
      <a:lvl2pPr algn="ctr" defTabSz="811213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pitchFamily="34" charset="0"/>
        </a:defRPr>
      </a:lvl2pPr>
      <a:lvl3pPr algn="ctr" defTabSz="811213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pitchFamily="34" charset="0"/>
        </a:defRPr>
      </a:lvl3pPr>
      <a:lvl4pPr algn="ctr" defTabSz="811213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pitchFamily="34" charset="0"/>
        </a:defRPr>
      </a:lvl4pPr>
      <a:lvl5pPr algn="ctr" defTabSz="811213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pitchFamily="34" charset="0"/>
        </a:defRPr>
      </a:lvl5pPr>
      <a:lvl6pPr marL="457200" algn="ctr" defTabSz="811213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pitchFamily="34" charset="0"/>
        </a:defRPr>
      </a:lvl6pPr>
      <a:lvl7pPr marL="914400" algn="ctr" defTabSz="811213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pitchFamily="34" charset="0"/>
        </a:defRPr>
      </a:lvl7pPr>
      <a:lvl8pPr marL="1371600" algn="ctr" defTabSz="811213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pitchFamily="34" charset="0"/>
        </a:defRPr>
      </a:lvl8pPr>
      <a:lvl9pPr marL="1828800" algn="ctr" defTabSz="811213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pitchFamily="34" charset="0"/>
        </a:defRPr>
      </a:lvl9pPr>
    </p:titleStyle>
    <p:bodyStyle>
      <a:lvl1pPr marL="304800" indent="-304800" algn="l" defTabSz="811213" rtl="0" fontAlgn="base">
        <a:spcBef>
          <a:spcPct val="20000"/>
        </a:spcBef>
        <a:spcAft>
          <a:spcPct val="0"/>
        </a:spcAft>
        <a:buChar char="•"/>
        <a:defRPr sz="2800" b="1">
          <a:solidFill>
            <a:srgbClr val="CCCCFF"/>
          </a:solidFill>
          <a:latin typeface="+mn-lt"/>
          <a:ea typeface="+mn-ea"/>
          <a:cs typeface="+mn-cs"/>
        </a:defRPr>
      </a:lvl1pPr>
      <a:lvl2pPr marL="660400" indent="-254000" algn="l" defTabSz="811213" rtl="0" fontAlgn="base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014413" indent="-203200" algn="l" defTabSz="811213" rtl="0" fontAlgn="base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</a:defRPr>
      </a:lvl3pPr>
      <a:lvl4pPr marL="1420813" indent="-203200" algn="l" defTabSz="811213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827213" indent="-203200" algn="l" defTabSz="811213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284413" indent="-203200" algn="l" defTabSz="811213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741613" indent="-203200" algn="l" defTabSz="811213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198813" indent="-203200" algn="l" defTabSz="811213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656013" indent="-203200" algn="l" defTabSz="811213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u="none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CN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u="none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CN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u="none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DF3B90-4E76-4F92-816A-F67B1FCA4265}" type="slidenum">
              <a:rPr kumimoji="1" lang="en-US" altLang="zh-CN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01650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SimSun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SimSun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SimSun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SimSun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SimSun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SimSun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SimSun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SimSun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50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50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50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007803092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40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-685800"/>
            <a:ext cx="9829800" cy="5410200"/>
          </a:xfr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>
            <a:normAutofit/>
          </a:bodyPr>
          <a:lstStyle/>
          <a:p>
            <a:pPr eaLnBrk="1" hangingPunct="1"/>
            <a:r>
              <a:rPr lang="en-US" altLang="zh-CN" sz="4400" dirty="0" smtClean="0">
                <a:ln>
                  <a:solidFill>
                    <a:srgbClr val="00B050"/>
                  </a:solidFill>
                </a:ln>
                <a:solidFill>
                  <a:srgbClr val="990099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           </a:t>
            </a:r>
          </a:p>
          <a:p>
            <a:pPr algn="ctr" eaLnBrk="1" hangingPunct="1"/>
            <a:r>
              <a:rPr lang="ar-IQ" altLang="zh-CN" sz="4400" dirty="0" smtClean="0">
                <a:ln>
                  <a:solidFill>
                    <a:srgbClr val="00B050"/>
                  </a:solidFill>
                </a:ln>
                <a:solidFill>
                  <a:srgbClr val="990099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4400" dirty="0" smtClean="0">
                <a:ln>
                  <a:solidFill>
                    <a:srgbClr val="00B050"/>
                  </a:solidFill>
                </a:ln>
                <a:solidFill>
                  <a:srgbClr val="990099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                        </a:t>
            </a:r>
          </a:p>
          <a:p>
            <a:pPr algn="ctr" eaLnBrk="1" hangingPunct="1"/>
            <a:endParaRPr lang="en-US" altLang="zh-CN" sz="4400" dirty="0" smtClean="0">
              <a:ln>
                <a:solidFill>
                  <a:srgbClr val="00B050"/>
                </a:solidFill>
              </a:ln>
              <a:solidFill>
                <a:srgbClr val="990099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algn="ctr" eaLnBrk="1" hangingPunct="1"/>
            <a:endParaRPr lang="en-US" altLang="zh-CN" sz="4400" i="1" dirty="0" smtClean="0">
              <a:ln>
                <a:solidFill>
                  <a:srgbClr val="00B050"/>
                </a:solidFill>
              </a:ln>
              <a:solidFill>
                <a:srgbClr val="990099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102403" name="Text Box 4"/>
          <p:cNvSpPr txBox="1">
            <a:spLocks noChangeArrowheads="1"/>
          </p:cNvSpPr>
          <p:nvPr/>
        </p:nvSpPr>
        <p:spPr bwMode="auto">
          <a:xfrm>
            <a:off x="2895606" y="5029215"/>
            <a:ext cx="5688013" cy="101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099" tIns="45552" rIns="91099" bIns="45552">
            <a:spAutoFit/>
          </a:bodyPr>
          <a:lstStyle/>
          <a:p>
            <a:pPr defTabSz="910986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defTabSz="910986" fontAlgn="base">
              <a:spcBef>
                <a:spcPct val="50000"/>
              </a:spcBef>
              <a:spcAft>
                <a:spcPct val="0"/>
              </a:spcAft>
            </a:pPr>
            <a:endParaRPr lang="en-US" altLang="zh-CN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ctrTitle"/>
          </p:nvPr>
        </p:nvSpPr>
        <p:spPr>
          <a:xfrm>
            <a:off x="0" y="1981200"/>
            <a:ext cx="9144000" cy="3429000"/>
          </a:xfrm>
          <a:gradFill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perspectiveContrastingRightFacing"/>
            <a:lightRig rig="threePt" dir="t"/>
          </a:scene3d>
        </p:spPr>
        <p:txBody>
          <a:bodyPr/>
          <a:lstStyle/>
          <a:p>
            <a:pPr lvl="0" algn="ctr"/>
            <a:r>
              <a:rPr lang="en-US" sz="7200" b="1" i="1" dirty="0" smtClean="0"/>
              <a:t/>
            </a:r>
            <a:br>
              <a:rPr lang="en-US" sz="7200" b="1" i="1" dirty="0" smtClean="0"/>
            </a:br>
            <a:r>
              <a:rPr lang="en-US" sz="7200" b="1" i="1" dirty="0"/>
              <a:t/>
            </a:r>
            <a:br>
              <a:rPr lang="en-US" sz="7200" b="1" i="1" dirty="0"/>
            </a:br>
            <a:r>
              <a:rPr lang="en-US" sz="7200" b="1" i="1" dirty="0" smtClean="0"/>
              <a:t/>
            </a:r>
            <a:br>
              <a:rPr lang="en-US" sz="7200" b="1" i="1" dirty="0" smtClean="0"/>
            </a:br>
            <a:r>
              <a:rPr lang="en-US" sz="7200" b="1" i="1" dirty="0"/>
              <a:t/>
            </a:r>
            <a:br>
              <a:rPr lang="en-US" sz="7200" b="1" i="1" dirty="0"/>
            </a:br>
            <a:r>
              <a:rPr lang="en-US" altLang="zh-TW" sz="7200" dirty="0" smtClean="0"/>
              <a:t>Cytomegalovirus</a:t>
            </a:r>
            <a:r>
              <a:rPr lang="en-US" sz="7200" b="1" i="1" dirty="0" smtClean="0"/>
              <a:t> </a:t>
            </a:r>
            <a:br>
              <a:rPr lang="en-US" sz="7200" b="1" i="1" dirty="0" smtClean="0"/>
            </a:br>
            <a:endParaRPr lang="en-US" sz="7200" b="1" i="1" dirty="0" smtClean="0"/>
          </a:p>
        </p:txBody>
      </p:sp>
      <p:sp useBgFill="1"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1371600" y="7924800"/>
            <a:ext cx="6400800" cy="152400"/>
          </a:xfrm>
          <a:scene3d>
            <a:camera prst="orthographicFront"/>
            <a:lightRig rig="freezing" dir="t"/>
          </a:scene3d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52400" y="4800600"/>
            <a:ext cx="9144000" cy="762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  <a:scene3d>
            <a:camera prst="perspectiveContrastingRightFacing"/>
            <a:lightRig rig="threePt" dir="t"/>
          </a:scene3d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574675" lvl="2" indent="-346075">
              <a:spcBef>
                <a:spcPct val="35000"/>
              </a:spcBef>
            </a:pPr>
            <a:r>
              <a:rPr lang="en-US" altLang="zh-TW" sz="3200" dirty="0" smtClean="0">
                <a:latin typeface="Times New Roman" pitchFamily="18" charset="0"/>
              </a:rPr>
              <a:t>Belong to the </a:t>
            </a:r>
            <a:r>
              <a:rPr lang="en-US" altLang="zh-TW" sz="3200" dirty="0" err="1" smtClean="0">
                <a:latin typeface="Times New Roman" pitchFamily="18" charset="0"/>
              </a:rPr>
              <a:t>betaherpesvirus</a:t>
            </a:r>
            <a:r>
              <a:rPr lang="en-US" altLang="zh-TW" sz="3200" dirty="0" smtClean="0">
                <a:latin typeface="Times New Roman" pitchFamily="18" charset="0"/>
              </a:rPr>
              <a:t> subfamily of </a:t>
            </a:r>
            <a:r>
              <a:rPr lang="en-US" altLang="zh-TW" sz="3200" dirty="0" err="1" smtClean="0">
                <a:latin typeface="Times New Roman" pitchFamily="18" charset="0"/>
              </a:rPr>
              <a:t>herpesviruses</a:t>
            </a:r>
            <a:endParaRPr lang="en-US" altLang="zh-TW" sz="3200" dirty="0"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PMingLiU" pitchFamily="18" charset="-120"/>
              </a:rPr>
              <a:t>Cytomegalovirus</a:t>
            </a:r>
            <a:endParaRPr lang="en-US" altLang="zh-TW" sz="3600" b="1" u="sng" smtClean="0">
              <a:ea typeface="PMingLiU" pitchFamily="18" charset="-12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362200"/>
            <a:ext cx="7772400" cy="3429000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  <a:tabLst>
                <a:tab pos="1766888" algn="l"/>
              </a:tabLst>
            </a:pPr>
            <a:r>
              <a:rPr lang="en-US" altLang="zh-TW" sz="2400" b="1" dirty="0" smtClean="0">
                <a:solidFill>
                  <a:schemeClr val="tx2"/>
                </a:solidFill>
                <a:latin typeface="Times New Roman" pitchFamily="18" charset="0"/>
                <a:ea typeface="PMingLiU" pitchFamily="18" charset="-120"/>
              </a:rPr>
              <a:t>Normal individuals</a:t>
            </a:r>
          </a:p>
          <a:p>
            <a:pPr algn="just" eaLnBrk="1" hangingPunct="1">
              <a:tabLst>
                <a:tab pos="1766888" algn="l"/>
              </a:tabLst>
            </a:pPr>
            <a:endParaRPr lang="en-US" altLang="zh-TW" sz="900" b="1" u="sng" dirty="0" smtClean="0">
              <a:solidFill>
                <a:schemeClr val="tx2"/>
              </a:solidFill>
              <a:latin typeface="Times New Roman" pitchFamily="18" charset="0"/>
              <a:ea typeface="PMingLiU" pitchFamily="18" charset="-120"/>
            </a:endParaRPr>
          </a:p>
          <a:p>
            <a:pPr algn="just" eaLnBrk="1" hangingPunct="1">
              <a:spcBef>
                <a:spcPct val="40000"/>
              </a:spcBef>
              <a:tabLst>
                <a:tab pos="1766888" algn="l"/>
              </a:tabLst>
            </a:pPr>
            <a:r>
              <a:rPr lang="en-US" altLang="zh-TW" sz="2800" dirty="0" smtClean="0">
                <a:latin typeface="Times New Roman" pitchFamily="18" charset="0"/>
                <a:ea typeface="PMingLiU" pitchFamily="18" charset="-120"/>
              </a:rPr>
              <a:t>Primary infection is usually </a:t>
            </a:r>
            <a:r>
              <a:rPr lang="en-US" altLang="zh-TW" sz="3600" dirty="0" smtClean="0">
                <a:solidFill>
                  <a:srgbClr val="FF0000"/>
                </a:solidFill>
                <a:latin typeface="Times New Roman" pitchFamily="18" charset="0"/>
                <a:ea typeface="PMingLiU" pitchFamily="18" charset="-120"/>
              </a:rPr>
              <a:t>asymptomatic</a:t>
            </a:r>
            <a:r>
              <a:rPr lang="en-US" altLang="zh-TW" sz="2800" dirty="0" smtClean="0">
                <a:latin typeface="Times New Roman" pitchFamily="18" charset="0"/>
                <a:ea typeface="PMingLiU" pitchFamily="18" charset="-120"/>
              </a:rPr>
              <a:t>, occasionally an infectious mononucleosis-like illness may be seen.</a:t>
            </a:r>
          </a:p>
          <a:p>
            <a:pPr algn="just" eaLnBrk="1" hangingPunct="1">
              <a:spcBef>
                <a:spcPct val="40000"/>
              </a:spcBef>
              <a:tabLst>
                <a:tab pos="1766888" algn="l"/>
              </a:tabLst>
            </a:pPr>
            <a:r>
              <a:rPr lang="en-US" altLang="zh-TW" sz="2800" dirty="0" smtClean="0">
                <a:latin typeface="Times New Roman" pitchFamily="18" charset="0"/>
                <a:ea typeface="PMingLiU" pitchFamily="18" charset="-120"/>
              </a:rPr>
              <a:t>Reactivations or re-infections are common throughout life and are usually </a:t>
            </a:r>
            <a:r>
              <a:rPr lang="en-US" altLang="zh-TW" sz="3600" b="1" dirty="0" smtClean="0">
                <a:solidFill>
                  <a:srgbClr val="FF0000"/>
                </a:solidFill>
                <a:latin typeface="Times New Roman" pitchFamily="18" charset="0"/>
                <a:ea typeface="PMingLiU" pitchFamily="18" charset="-120"/>
              </a:rPr>
              <a:t>asymptomatic.</a:t>
            </a:r>
          </a:p>
          <a:p>
            <a:pPr algn="just" eaLnBrk="1" hangingPunct="1">
              <a:tabLst>
                <a:tab pos="1766888" algn="l"/>
              </a:tabLst>
            </a:pPr>
            <a:endParaRPr lang="en-US" altLang="zh-TW" sz="2800" dirty="0" smtClean="0">
              <a:latin typeface="Times New Roman" pitchFamily="18" charset="0"/>
              <a:ea typeface="PMingLiU" pitchFamily="18" charset="-120"/>
            </a:endParaRPr>
          </a:p>
          <a:p>
            <a:pPr eaLnBrk="1" hangingPunct="1">
              <a:tabLst>
                <a:tab pos="1766888" algn="l"/>
              </a:tabLst>
            </a:pPr>
            <a:endParaRPr lang="zh-TW" altLang="en-US" sz="2400" dirty="0" smtClean="0">
              <a:ea typeface="PMingLiU" pitchFamily="18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Epidemiology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133600"/>
            <a:ext cx="8077200" cy="4114800"/>
          </a:xfrm>
        </p:spPr>
        <p:txBody>
          <a:bodyPr/>
          <a:lstStyle/>
          <a:p>
            <a:pPr algn="just">
              <a:lnSpc>
                <a:spcPct val="90000"/>
              </a:lnSpc>
              <a:spcBef>
                <a:spcPct val="35000"/>
              </a:spcBef>
            </a:pPr>
            <a:r>
              <a:rPr lang="en-US" altLang="zh-TW" sz="2000" dirty="0">
                <a:latin typeface="Times New Roman" pitchFamily="18" charset="0"/>
              </a:rPr>
              <a:t>CMV is one of the most successful human pathogens, it can be </a:t>
            </a:r>
            <a:r>
              <a:rPr lang="en-US" altLang="zh-TW" sz="2800" b="1" dirty="0">
                <a:latin typeface="Times New Roman" pitchFamily="18" charset="0"/>
              </a:rPr>
              <a:t>transmitted vertically or horizontally </a:t>
            </a:r>
            <a:r>
              <a:rPr lang="en-US" altLang="zh-TW" sz="2000" dirty="0">
                <a:latin typeface="Times New Roman" pitchFamily="18" charset="0"/>
              </a:rPr>
              <a:t>usually with little effect on the host.</a:t>
            </a:r>
          </a:p>
          <a:p>
            <a:pPr algn="just">
              <a:lnSpc>
                <a:spcPct val="90000"/>
              </a:lnSpc>
              <a:spcBef>
                <a:spcPct val="35000"/>
              </a:spcBef>
            </a:pPr>
            <a:r>
              <a:rPr lang="en-US" altLang="zh-TW" sz="2000" dirty="0">
                <a:latin typeface="Times New Roman" pitchFamily="18" charset="0"/>
              </a:rPr>
              <a:t>Transmission may occur in utero, </a:t>
            </a:r>
            <a:r>
              <a:rPr lang="en-US" altLang="zh-TW" sz="2000" dirty="0" err="1">
                <a:latin typeface="Times New Roman" pitchFamily="18" charset="0"/>
              </a:rPr>
              <a:t>perinatally</a:t>
            </a:r>
            <a:r>
              <a:rPr lang="en-US" altLang="zh-TW" sz="2000" dirty="0">
                <a:latin typeface="Times New Roman" pitchFamily="18" charset="0"/>
              </a:rPr>
              <a:t> or </a:t>
            </a:r>
            <a:r>
              <a:rPr lang="en-US" altLang="zh-TW" sz="2000" dirty="0" err="1">
                <a:latin typeface="Times New Roman" pitchFamily="18" charset="0"/>
              </a:rPr>
              <a:t>postnatally</a:t>
            </a:r>
            <a:r>
              <a:rPr lang="en-US" altLang="zh-TW" sz="2000" dirty="0">
                <a:latin typeface="Times New Roman" pitchFamily="18" charset="0"/>
              </a:rPr>
              <a:t>. Once infected, the person carries the virus for life which may be activated from time to time, during which infectious </a:t>
            </a:r>
            <a:r>
              <a:rPr lang="en-US" altLang="zh-TW" sz="2000" dirty="0" err="1">
                <a:latin typeface="Times New Roman" pitchFamily="18" charset="0"/>
              </a:rPr>
              <a:t>virions</a:t>
            </a:r>
            <a:r>
              <a:rPr lang="en-US" altLang="zh-TW" sz="2000" dirty="0">
                <a:latin typeface="Times New Roman" pitchFamily="18" charset="0"/>
              </a:rPr>
              <a:t> appear in the </a:t>
            </a:r>
            <a:r>
              <a:rPr lang="en-US" altLang="zh-TW" b="1" dirty="0">
                <a:latin typeface="Times New Roman" pitchFamily="18" charset="0"/>
              </a:rPr>
              <a:t>urine and the saliva</a:t>
            </a:r>
            <a:r>
              <a:rPr lang="en-US" altLang="zh-TW" sz="2000" dirty="0">
                <a:latin typeface="Times New Roman" pitchFamily="18" charset="0"/>
              </a:rPr>
              <a:t>. </a:t>
            </a:r>
          </a:p>
          <a:p>
            <a:pPr algn="just">
              <a:lnSpc>
                <a:spcPct val="90000"/>
              </a:lnSpc>
              <a:spcBef>
                <a:spcPct val="35000"/>
              </a:spcBef>
            </a:pPr>
            <a:r>
              <a:rPr lang="en-US" altLang="zh-TW" sz="2000" b="1" u="sng" dirty="0">
                <a:latin typeface="Times New Roman" pitchFamily="18" charset="0"/>
              </a:rPr>
              <a:t>Reactivation can also lead to vertical transmission</a:t>
            </a:r>
            <a:r>
              <a:rPr lang="en-US" altLang="zh-TW" sz="2000" dirty="0">
                <a:latin typeface="Times New Roman" pitchFamily="18" charset="0"/>
              </a:rPr>
              <a:t>. It is also possible for people who have experienced primary infection to be </a:t>
            </a:r>
            <a:r>
              <a:rPr lang="en-US" altLang="zh-TW" sz="2000" dirty="0" err="1">
                <a:latin typeface="Times New Roman" pitchFamily="18" charset="0"/>
              </a:rPr>
              <a:t>reinfected</a:t>
            </a:r>
            <a:r>
              <a:rPr lang="en-US" altLang="zh-TW" sz="2000" dirty="0">
                <a:latin typeface="Times New Roman" pitchFamily="18" charset="0"/>
              </a:rPr>
              <a:t> with another or the same strain of CMV, this reinfection does not differ clinically from reactivation.</a:t>
            </a:r>
          </a:p>
          <a:p>
            <a:pPr algn="just">
              <a:lnSpc>
                <a:spcPct val="90000"/>
              </a:lnSpc>
              <a:spcBef>
                <a:spcPct val="35000"/>
              </a:spcBef>
            </a:pPr>
            <a:r>
              <a:rPr lang="en-US" altLang="zh-TW" sz="2000" dirty="0">
                <a:latin typeface="Times New Roman" pitchFamily="18" charset="0"/>
              </a:rPr>
              <a:t>In developed countries with a high standard of hygiene, 40% of adolescents are infected and ultimately 70% of the population is infected. In developing countries, over 90% of people are ultimately infected.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93037" cy="1143000"/>
          </a:xfrm>
        </p:spPr>
        <p:txBody>
          <a:bodyPr/>
          <a:lstStyle/>
          <a:p>
            <a:r>
              <a:rPr lang="en-US" altLang="zh-TW" dirty="0"/>
              <a:t>Clinical Manifestations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295400"/>
            <a:ext cx="7772400" cy="4114800"/>
          </a:xfrm>
        </p:spPr>
        <p:txBody>
          <a:bodyPr/>
          <a:lstStyle/>
          <a:p>
            <a:pPr algn="just">
              <a:lnSpc>
                <a:spcPct val="90000"/>
              </a:lnSpc>
              <a:spcBef>
                <a:spcPct val="40000"/>
              </a:spcBef>
            </a:pPr>
            <a:r>
              <a:rPr lang="en-US" altLang="zh-TW" sz="2000" dirty="0">
                <a:latin typeface="Times New Roman" pitchFamily="18" charset="0"/>
              </a:rPr>
              <a:t>Congenital infection - may result in </a:t>
            </a:r>
            <a:r>
              <a:rPr lang="en-US" altLang="zh-TW" sz="2800" b="1" dirty="0">
                <a:solidFill>
                  <a:srgbClr val="FF0000"/>
                </a:solidFill>
                <a:latin typeface="Times New Roman" pitchFamily="18" charset="0"/>
              </a:rPr>
              <a:t>cytomegalic inclusion disease</a:t>
            </a:r>
          </a:p>
          <a:p>
            <a:pPr algn="just">
              <a:lnSpc>
                <a:spcPct val="90000"/>
              </a:lnSpc>
              <a:spcBef>
                <a:spcPct val="40000"/>
              </a:spcBef>
            </a:pPr>
            <a:r>
              <a:rPr lang="en-US" altLang="zh-TW" sz="2000" dirty="0">
                <a:latin typeface="Times New Roman" pitchFamily="18" charset="0"/>
              </a:rPr>
              <a:t>Perinatal infection - usually asymptomatic</a:t>
            </a:r>
          </a:p>
          <a:p>
            <a:pPr algn="just">
              <a:lnSpc>
                <a:spcPct val="90000"/>
              </a:lnSpc>
              <a:spcBef>
                <a:spcPct val="40000"/>
              </a:spcBef>
            </a:pPr>
            <a:r>
              <a:rPr lang="en-US" altLang="zh-TW" sz="2000" dirty="0">
                <a:latin typeface="Times New Roman" pitchFamily="18" charset="0"/>
              </a:rPr>
              <a:t>Postnatal infection - usually asymptomatic. However, in a minority of cases, the syndrome of infectious mononucleosis may develop which consists of fever, lymphadenopathy, and splenomegaly. </a:t>
            </a:r>
            <a:r>
              <a:rPr lang="en-US" altLang="zh-TW" b="1" dirty="0">
                <a:solidFill>
                  <a:srgbClr val="FF0000"/>
                </a:solidFill>
                <a:latin typeface="Times New Roman" pitchFamily="18" charset="0"/>
              </a:rPr>
              <a:t>The </a:t>
            </a:r>
            <a:r>
              <a:rPr lang="en-US" altLang="zh-TW" b="1" dirty="0" err="1">
                <a:solidFill>
                  <a:srgbClr val="FF0000"/>
                </a:solidFill>
                <a:latin typeface="Times New Roman" pitchFamily="18" charset="0"/>
              </a:rPr>
              <a:t>heterophil</a:t>
            </a:r>
            <a:r>
              <a:rPr lang="en-US" altLang="zh-TW" b="1" dirty="0">
                <a:solidFill>
                  <a:srgbClr val="FF0000"/>
                </a:solidFill>
                <a:latin typeface="Times New Roman" pitchFamily="18" charset="0"/>
              </a:rPr>
              <a:t> antibody test is negative</a:t>
            </a:r>
            <a:r>
              <a:rPr lang="en-US" altLang="zh-TW" sz="2000" dirty="0">
                <a:latin typeface="Times New Roman" pitchFamily="18" charset="0"/>
              </a:rPr>
              <a:t> although </a:t>
            </a:r>
            <a:r>
              <a:rPr lang="en-US" altLang="zh-TW" sz="2800" b="1" dirty="0">
                <a:solidFill>
                  <a:srgbClr val="FF0000"/>
                </a:solidFill>
                <a:latin typeface="Times New Roman" pitchFamily="18" charset="0"/>
              </a:rPr>
              <a:t>atypical lymphocytes</a:t>
            </a:r>
            <a:r>
              <a:rPr lang="en-US" altLang="zh-TW" sz="2000" dirty="0">
                <a:latin typeface="Times New Roman" pitchFamily="18" charset="0"/>
              </a:rPr>
              <a:t> may be found in the blood.</a:t>
            </a:r>
          </a:p>
          <a:p>
            <a:pPr algn="just">
              <a:lnSpc>
                <a:spcPct val="90000"/>
              </a:lnSpc>
              <a:spcBef>
                <a:spcPct val="40000"/>
              </a:spcBef>
            </a:pPr>
            <a:r>
              <a:rPr lang="en-US" altLang="zh-TW" sz="2000" dirty="0" err="1">
                <a:latin typeface="Times New Roman" pitchFamily="18" charset="0"/>
              </a:rPr>
              <a:t>Immunocompromised</a:t>
            </a:r>
            <a:r>
              <a:rPr lang="en-US" altLang="zh-TW" sz="2000" dirty="0">
                <a:latin typeface="Times New Roman" pitchFamily="18" charset="0"/>
              </a:rPr>
              <a:t> patients such as transplant recipients and AIDS patients are prone to severe CMV disease such as </a:t>
            </a:r>
            <a:r>
              <a:rPr lang="en-US" altLang="zh-TW" sz="2000" b="1" dirty="0">
                <a:solidFill>
                  <a:srgbClr val="FF0000"/>
                </a:solidFill>
                <a:latin typeface="Times New Roman" pitchFamily="18" charset="0"/>
              </a:rPr>
              <a:t>pneumonitis, retinitis, colitis, and encephalopathy.</a:t>
            </a:r>
          </a:p>
          <a:p>
            <a:pPr algn="just">
              <a:lnSpc>
                <a:spcPct val="90000"/>
              </a:lnSpc>
              <a:spcBef>
                <a:spcPct val="40000"/>
              </a:spcBef>
            </a:pPr>
            <a:r>
              <a:rPr lang="en-US" altLang="zh-TW" sz="2800" b="1" dirty="0">
                <a:solidFill>
                  <a:srgbClr val="002060"/>
                </a:solidFill>
                <a:latin typeface="Times New Roman" pitchFamily="18" charset="0"/>
              </a:rPr>
              <a:t>Reactivation or reinfection with CMV is usually asymptomatic except in </a:t>
            </a:r>
            <a:r>
              <a:rPr lang="en-US" altLang="zh-TW" sz="2800" b="1" dirty="0" err="1">
                <a:solidFill>
                  <a:srgbClr val="002060"/>
                </a:solidFill>
                <a:latin typeface="Times New Roman" pitchFamily="18" charset="0"/>
              </a:rPr>
              <a:t>immunocompromised</a:t>
            </a:r>
            <a:r>
              <a:rPr lang="en-US" altLang="zh-TW" sz="2800" b="1" dirty="0">
                <a:solidFill>
                  <a:srgbClr val="002060"/>
                </a:solidFill>
                <a:latin typeface="Times New Roman" pitchFamily="18" charset="0"/>
              </a:rPr>
              <a:t> patients</a:t>
            </a:r>
            <a:r>
              <a:rPr lang="en-US" altLang="zh-TW" sz="2000" b="1" dirty="0">
                <a:solidFill>
                  <a:srgbClr val="00B050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Congenital Infection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133600"/>
            <a:ext cx="7772400" cy="4419600"/>
          </a:xfrm>
        </p:spPr>
        <p:txBody>
          <a:bodyPr/>
          <a:lstStyle/>
          <a:p>
            <a:pPr algn="just">
              <a:spcBef>
                <a:spcPct val="35000"/>
              </a:spcBef>
            </a:pPr>
            <a:r>
              <a:rPr lang="en-GB" altLang="zh-TW" sz="2000" dirty="0">
                <a:latin typeface="Times New Roman" pitchFamily="18" charset="0"/>
              </a:rPr>
              <a:t>Defined  as  the  isolation of CMV from the  saliva  or  urine within 3 weeks of birth.</a:t>
            </a:r>
            <a:endParaRPr lang="en-GB" altLang="zh-TW" sz="800" dirty="0">
              <a:latin typeface="Times New Roman" pitchFamily="18" charset="0"/>
            </a:endParaRPr>
          </a:p>
          <a:p>
            <a:pPr algn="just">
              <a:spcBef>
                <a:spcPct val="35000"/>
              </a:spcBef>
            </a:pPr>
            <a:r>
              <a:rPr lang="en-GB" altLang="zh-TW" sz="2000" dirty="0">
                <a:latin typeface="Times New Roman" pitchFamily="18" charset="0"/>
              </a:rPr>
              <a:t>Commonest congenital viral infection, affects 0.3 - 1% of  all live  births.  The second most common cause  of  mental  handicap after  Down's syndrome and is responsible for more cases of  congenital damage than rubella.</a:t>
            </a:r>
            <a:endParaRPr lang="en-GB" altLang="zh-TW" sz="800" dirty="0">
              <a:latin typeface="Times New Roman" pitchFamily="18" charset="0"/>
            </a:endParaRPr>
          </a:p>
          <a:p>
            <a:pPr algn="just">
              <a:spcBef>
                <a:spcPct val="35000"/>
              </a:spcBef>
            </a:pPr>
            <a:r>
              <a:rPr lang="en-GB" altLang="zh-TW" sz="2000" dirty="0">
                <a:latin typeface="Times New Roman" pitchFamily="18" charset="0"/>
              </a:rPr>
              <a:t>Transmission  to  the  </a:t>
            </a:r>
            <a:r>
              <a:rPr lang="en-GB" altLang="zh-TW" sz="2000" dirty="0" err="1">
                <a:latin typeface="Times New Roman" pitchFamily="18" charset="0"/>
              </a:rPr>
              <a:t>fetus</a:t>
            </a:r>
            <a:r>
              <a:rPr lang="en-GB" altLang="zh-TW" sz="2000" dirty="0">
                <a:latin typeface="Times New Roman" pitchFamily="18" charset="0"/>
              </a:rPr>
              <a:t> may occur  following  primary  or recurrent CMV infection. 40% chance of transmission to the  </a:t>
            </a:r>
            <a:r>
              <a:rPr lang="en-GB" altLang="zh-TW" sz="2000" dirty="0" err="1">
                <a:latin typeface="Times New Roman" pitchFamily="18" charset="0"/>
              </a:rPr>
              <a:t>fetus</a:t>
            </a:r>
            <a:r>
              <a:rPr lang="en-GB" altLang="zh-TW" sz="2000" dirty="0">
                <a:latin typeface="Times New Roman" pitchFamily="18" charset="0"/>
              </a:rPr>
              <a:t> following a primary infection.</a:t>
            </a:r>
          </a:p>
          <a:p>
            <a:pPr algn="just">
              <a:spcBef>
                <a:spcPct val="35000"/>
              </a:spcBef>
            </a:pPr>
            <a:r>
              <a:rPr lang="en-GB" altLang="zh-TW" sz="2000" dirty="0">
                <a:latin typeface="Times New Roman" pitchFamily="18" charset="0"/>
              </a:rPr>
              <a:t>May be transmitted to the </a:t>
            </a:r>
            <a:r>
              <a:rPr lang="en-GB" altLang="zh-TW" sz="2000" dirty="0" err="1">
                <a:latin typeface="Times New Roman" pitchFamily="18" charset="0"/>
              </a:rPr>
              <a:t>fetus</a:t>
            </a:r>
            <a:r>
              <a:rPr lang="en-GB" altLang="zh-TW" sz="2000" dirty="0">
                <a:latin typeface="Times New Roman" pitchFamily="18" charset="0"/>
              </a:rPr>
              <a:t> during all stages of pregnancy.</a:t>
            </a:r>
            <a:endParaRPr lang="en-GB" altLang="zh-TW" sz="800" dirty="0">
              <a:latin typeface="Times New Roman" pitchFamily="18" charset="0"/>
            </a:endParaRPr>
          </a:p>
          <a:p>
            <a:pPr algn="just">
              <a:spcBef>
                <a:spcPct val="35000"/>
              </a:spcBef>
            </a:pPr>
            <a:r>
              <a:rPr lang="en-GB" altLang="zh-TW" sz="2400" b="1" dirty="0">
                <a:solidFill>
                  <a:srgbClr val="FF0000"/>
                </a:solidFill>
                <a:latin typeface="Times New Roman" pitchFamily="18" charset="0"/>
              </a:rPr>
              <a:t>No  evidence  of </a:t>
            </a:r>
            <a:r>
              <a:rPr lang="en-GB" altLang="zh-TW" sz="2400" b="1" dirty="0" err="1">
                <a:solidFill>
                  <a:srgbClr val="FF0000"/>
                </a:solidFill>
                <a:latin typeface="Times New Roman" pitchFamily="18" charset="0"/>
              </a:rPr>
              <a:t>teratogenecity</a:t>
            </a:r>
            <a:r>
              <a:rPr lang="en-GB" altLang="zh-TW" sz="2400" b="1" dirty="0">
                <a:solidFill>
                  <a:srgbClr val="FF0000"/>
                </a:solidFill>
                <a:latin typeface="Times New Roman" pitchFamily="18" charset="0"/>
              </a:rPr>
              <a:t>, damage to the  </a:t>
            </a:r>
            <a:r>
              <a:rPr lang="en-GB" altLang="zh-TW" sz="2400" b="1" dirty="0" err="1">
                <a:solidFill>
                  <a:srgbClr val="FF0000"/>
                </a:solidFill>
                <a:latin typeface="Times New Roman" pitchFamily="18" charset="0"/>
              </a:rPr>
              <a:t>fetus</a:t>
            </a:r>
            <a:r>
              <a:rPr lang="en-GB" altLang="zh-TW" sz="2400" b="1" dirty="0">
                <a:solidFill>
                  <a:srgbClr val="FF0000"/>
                </a:solidFill>
                <a:latin typeface="Times New Roman" pitchFamily="18" charset="0"/>
              </a:rPr>
              <a:t>  results from destruction of target cells once they are formed</a:t>
            </a:r>
            <a:r>
              <a:rPr lang="en-GB" altLang="zh-TW" sz="2000" dirty="0">
                <a:latin typeface="Times New Roman" pitchFamily="18" charset="0"/>
              </a:rPr>
              <a:t>. </a:t>
            </a:r>
            <a:endParaRPr lang="en-US" altLang="zh-TW" sz="2000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TW" sz="4000"/>
              <a:t>Cytomegalic Inclusion Disease</a:t>
            </a:r>
            <a:endParaRPr lang="en-US" altLang="zh-TW" sz="3200" b="1" u="sng">
              <a:latin typeface="NPS Serif Qual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772400" cy="4343400"/>
          </a:xfrm>
        </p:spPr>
        <p:txBody>
          <a:bodyPr/>
          <a:lstStyle/>
          <a:p>
            <a:pPr marL="292100" indent="-292100" algn="just">
              <a:spcBef>
                <a:spcPct val="35000"/>
              </a:spcBef>
              <a:tabLst>
                <a:tab pos="292100" algn="l"/>
              </a:tabLst>
            </a:pPr>
            <a:r>
              <a:rPr lang="en-GB" altLang="zh-TW" sz="2000">
                <a:latin typeface="NPS Serif Qual"/>
              </a:rPr>
              <a:t>CNS abnormalities - microcephaly, mental retardation, spasticity, epilepsy, periventricular calcification.</a:t>
            </a:r>
            <a:endParaRPr lang="en-GB" altLang="zh-TW" sz="800">
              <a:latin typeface="NPS Serif Qual"/>
            </a:endParaRPr>
          </a:p>
          <a:p>
            <a:pPr marL="292100" indent="-292100">
              <a:lnSpc>
                <a:spcPct val="120000"/>
              </a:lnSpc>
              <a:spcBef>
                <a:spcPct val="35000"/>
              </a:spcBef>
              <a:tabLst>
                <a:tab pos="292100" algn="l"/>
              </a:tabLst>
            </a:pPr>
            <a:r>
              <a:rPr lang="en-GB" altLang="zh-TW" sz="2000">
                <a:latin typeface="NPS Serif Qual"/>
              </a:rPr>
              <a:t>Eye - choroidoretinitis and optic atrophy</a:t>
            </a:r>
          </a:p>
          <a:p>
            <a:pPr marL="292100" indent="-292100">
              <a:lnSpc>
                <a:spcPct val="120000"/>
              </a:lnSpc>
              <a:spcBef>
                <a:spcPct val="35000"/>
              </a:spcBef>
              <a:tabLst>
                <a:tab pos="292100" algn="l"/>
              </a:tabLst>
            </a:pPr>
            <a:r>
              <a:rPr lang="en-GB" altLang="zh-TW" sz="2000">
                <a:latin typeface="NPS Serif Qual"/>
              </a:rPr>
              <a:t>Ear - sensorineural deafness</a:t>
            </a:r>
          </a:p>
          <a:p>
            <a:pPr marL="292100" indent="-292100">
              <a:lnSpc>
                <a:spcPct val="120000"/>
              </a:lnSpc>
              <a:spcBef>
                <a:spcPct val="35000"/>
              </a:spcBef>
              <a:tabLst>
                <a:tab pos="292100" algn="l"/>
              </a:tabLst>
            </a:pPr>
            <a:r>
              <a:rPr lang="en-GB" altLang="zh-TW" sz="2000">
                <a:latin typeface="NPS Serif Qual"/>
              </a:rPr>
              <a:t>Liver  - hepatosplenomegaly and jaundice which is due to  hepatitis.</a:t>
            </a:r>
          </a:p>
          <a:p>
            <a:pPr marL="292100" indent="-292100">
              <a:lnSpc>
                <a:spcPct val="120000"/>
              </a:lnSpc>
              <a:spcBef>
                <a:spcPct val="35000"/>
              </a:spcBef>
              <a:tabLst>
                <a:tab pos="292100" algn="l"/>
              </a:tabLst>
            </a:pPr>
            <a:r>
              <a:rPr lang="en-GB" altLang="zh-TW" sz="2000">
                <a:latin typeface="NPS Serif Qual"/>
              </a:rPr>
              <a:t>Lung - pneumonitis</a:t>
            </a:r>
          </a:p>
          <a:p>
            <a:pPr marL="292100" indent="-292100">
              <a:lnSpc>
                <a:spcPct val="120000"/>
              </a:lnSpc>
              <a:spcBef>
                <a:spcPct val="35000"/>
              </a:spcBef>
              <a:tabLst>
                <a:tab pos="292100" algn="l"/>
              </a:tabLst>
            </a:pPr>
            <a:r>
              <a:rPr lang="en-GB" altLang="zh-TW" sz="2000">
                <a:latin typeface="NPS Serif Qual"/>
              </a:rPr>
              <a:t>Heart - myocarditis</a:t>
            </a:r>
          </a:p>
          <a:p>
            <a:pPr marL="292100" indent="-292100">
              <a:lnSpc>
                <a:spcPct val="120000"/>
              </a:lnSpc>
              <a:spcBef>
                <a:spcPct val="35000"/>
              </a:spcBef>
              <a:tabLst>
                <a:tab pos="292100" algn="l"/>
              </a:tabLst>
            </a:pPr>
            <a:r>
              <a:rPr lang="en-GB" altLang="zh-TW" sz="2000">
                <a:latin typeface="NPS Serif Qual"/>
              </a:rPr>
              <a:t>Thrombocytopenic purpura, Haemolytic anaemia</a:t>
            </a:r>
            <a:endParaRPr lang="en-GB" altLang="zh-TW" sz="800">
              <a:latin typeface="NPS Serif Qual"/>
            </a:endParaRPr>
          </a:p>
          <a:p>
            <a:pPr marL="292100" indent="-292100">
              <a:spcBef>
                <a:spcPct val="35000"/>
              </a:spcBef>
              <a:tabLst>
                <a:tab pos="292100" algn="l"/>
              </a:tabLst>
            </a:pPr>
            <a:r>
              <a:rPr lang="en-GB" altLang="zh-TW" sz="2000">
                <a:latin typeface="NPS Serif Qual"/>
              </a:rPr>
              <a:t>Late  sequelae  in individuals asymptomatic at  birth  -  hearing defects and reduced intelligence.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>
                <a:ea typeface="PMingLiU" pitchFamily="18" charset="-120"/>
              </a:rPr>
              <a:t>Laboratory Diagnosis (1)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828800"/>
            <a:ext cx="7772400" cy="4114800"/>
          </a:xfrm>
        </p:spPr>
        <p:txBody>
          <a:bodyPr/>
          <a:lstStyle/>
          <a:p>
            <a:pPr marL="0" indent="0" algn="just" eaLnBrk="1" hangingPunct="1">
              <a:buFont typeface="Wingdings" pitchFamily="2" charset="2"/>
              <a:buNone/>
            </a:pPr>
            <a:r>
              <a:rPr lang="en-US" altLang="zh-TW" sz="2000" dirty="0" smtClean="0">
                <a:latin typeface="Times New Roman" pitchFamily="18" charset="0"/>
                <a:ea typeface="PMingLiU" pitchFamily="18" charset="-120"/>
              </a:rPr>
              <a:t>In general, the detection of CMV from </a:t>
            </a:r>
            <a:r>
              <a:rPr lang="en-US" altLang="zh-TW" sz="2800" b="1" dirty="0" smtClean="0">
                <a:solidFill>
                  <a:srgbClr val="C00000"/>
                </a:solidFill>
                <a:latin typeface="Times New Roman" pitchFamily="18" charset="0"/>
                <a:ea typeface="PMingLiU" pitchFamily="18" charset="-120"/>
              </a:rPr>
              <a:t>blood specimens or </a:t>
            </a:r>
            <a:r>
              <a:rPr lang="en-US" altLang="zh-TW" sz="2800" b="1" dirty="0" err="1" smtClean="0">
                <a:solidFill>
                  <a:srgbClr val="C00000"/>
                </a:solidFill>
                <a:latin typeface="Times New Roman" pitchFamily="18" charset="0"/>
                <a:ea typeface="PMingLiU" pitchFamily="18" charset="-120"/>
              </a:rPr>
              <a:t>bronchioalveolar</a:t>
            </a:r>
            <a:r>
              <a:rPr lang="en-US" altLang="zh-TW" sz="2800" b="1" dirty="0" smtClean="0">
                <a:solidFill>
                  <a:srgbClr val="C00000"/>
                </a:solidFill>
                <a:latin typeface="Times New Roman" pitchFamily="18" charset="0"/>
                <a:ea typeface="PMingLiU" pitchFamily="18" charset="-120"/>
              </a:rPr>
              <a:t> </a:t>
            </a:r>
            <a:r>
              <a:rPr lang="en-US" altLang="zh-TW" sz="2800" b="1" dirty="0" err="1" smtClean="0">
                <a:solidFill>
                  <a:srgbClr val="C00000"/>
                </a:solidFill>
                <a:latin typeface="Times New Roman" pitchFamily="18" charset="0"/>
                <a:ea typeface="PMingLiU" pitchFamily="18" charset="-120"/>
              </a:rPr>
              <a:t>lavage</a:t>
            </a:r>
            <a:r>
              <a:rPr lang="en-US" altLang="zh-TW" sz="2000" dirty="0" smtClean="0">
                <a:latin typeface="Times New Roman" pitchFamily="18" charset="0"/>
                <a:ea typeface="PMingLiU" pitchFamily="18" charset="-120"/>
              </a:rPr>
              <a:t> is more prognostic of clinical CMV disease than the detection of the virus from urine or saliva.</a:t>
            </a:r>
            <a:endParaRPr lang="en-US" altLang="zh-TW" sz="2000" dirty="0" smtClean="0">
              <a:solidFill>
                <a:schemeClr val="hlink"/>
              </a:solidFill>
              <a:latin typeface="Times New Roman" pitchFamily="18" charset="0"/>
              <a:ea typeface="PMingLiU" pitchFamily="18" charset="-120"/>
            </a:endParaRPr>
          </a:p>
          <a:p>
            <a:pPr marL="0" indent="0" algn="just" eaLnBrk="1" hangingPunct="1">
              <a:buFont typeface="Wingdings" pitchFamily="2" charset="2"/>
              <a:buNone/>
            </a:pPr>
            <a:endParaRPr lang="en-US" altLang="zh-TW" sz="1000" dirty="0" smtClean="0">
              <a:solidFill>
                <a:schemeClr val="hlink"/>
              </a:solidFill>
              <a:latin typeface="Times New Roman" pitchFamily="18" charset="0"/>
              <a:ea typeface="PMingLiU" pitchFamily="18" charset="-120"/>
            </a:endParaRPr>
          </a:p>
          <a:p>
            <a:pPr marL="0" indent="0" algn="just" eaLnBrk="1" hangingPunct="1">
              <a:buFont typeface="Wingdings" pitchFamily="2" charset="2"/>
              <a:buNone/>
            </a:pPr>
            <a:r>
              <a:rPr lang="en-US" altLang="zh-TW" sz="2000" dirty="0" smtClean="0">
                <a:solidFill>
                  <a:schemeClr val="tx2"/>
                </a:solidFill>
                <a:latin typeface="Times New Roman" pitchFamily="18" charset="0"/>
                <a:ea typeface="PMingLiU" pitchFamily="18" charset="-120"/>
              </a:rPr>
              <a:t>1. Virus isolation</a:t>
            </a:r>
          </a:p>
          <a:p>
            <a:pPr marL="0" indent="0" algn="just" eaLnBrk="1" hangingPunct="1">
              <a:buFont typeface="Wingdings" pitchFamily="2" charset="2"/>
              <a:buNone/>
            </a:pPr>
            <a:endParaRPr lang="en-US" altLang="zh-TW" sz="800" dirty="0" smtClean="0">
              <a:solidFill>
                <a:schemeClr val="tx2"/>
              </a:solidFill>
              <a:latin typeface="Times New Roman" pitchFamily="18" charset="0"/>
              <a:ea typeface="PMingLiU" pitchFamily="18" charset="-120"/>
            </a:endParaRPr>
          </a:p>
          <a:p>
            <a:pPr marL="0" indent="0" algn="just" eaLnBrk="1" hangingPunct="1">
              <a:spcBef>
                <a:spcPct val="35000"/>
              </a:spcBef>
              <a:buFont typeface="Wingdings" pitchFamily="2" charset="2"/>
              <a:buNone/>
            </a:pPr>
            <a:r>
              <a:rPr lang="en-US" altLang="zh-TW" sz="2000" dirty="0" smtClean="0">
                <a:solidFill>
                  <a:schemeClr val="tx2"/>
                </a:solidFill>
                <a:latin typeface="Times New Roman" pitchFamily="18" charset="0"/>
                <a:ea typeface="PMingLiU" pitchFamily="18" charset="-120"/>
              </a:rPr>
              <a:t>(a) Conventional cell culture</a:t>
            </a:r>
            <a:r>
              <a:rPr lang="en-US" altLang="zh-TW" sz="2000" dirty="0" smtClean="0">
                <a:latin typeface="Times New Roman" pitchFamily="18" charset="0"/>
                <a:ea typeface="PMingLiU" pitchFamily="18" charset="-120"/>
              </a:rPr>
              <a:t> - human embryo lung fibroblasts used, requires 1 to 3 weeks for characteristic CPE to appear, remains the gold standard for the diagnosis of CMV infection</a:t>
            </a:r>
          </a:p>
          <a:p>
            <a:pPr marL="0" indent="0" algn="just" eaLnBrk="1" hangingPunct="1">
              <a:spcBef>
                <a:spcPct val="35000"/>
              </a:spcBef>
              <a:buFont typeface="Wingdings" pitchFamily="2" charset="2"/>
              <a:buNone/>
            </a:pPr>
            <a:r>
              <a:rPr lang="en-US" altLang="zh-TW" sz="2000" dirty="0" smtClean="0">
                <a:solidFill>
                  <a:schemeClr val="tx2"/>
                </a:solidFill>
                <a:latin typeface="Times New Roman" pitchFamily="18" charset="0"/>
                <a:ea typeface="PMingLiU" pitchFamily="18" charset="-120"/>
              </a:rPr>
              <a:t>(b) Rapid culture methods</a:t>
            </a:r>
            <a:r>
              <a:rPr lang="en-US" altLang="zh-TW" sz="2000" dirty="0" smtClean="0">
                <a:latin typeface="Times New Roman" pitchFamily="18" charset="0"/>
                <a:ea typeface="PMingLiU" pitchFamily="18" charset="-120"/>
              </a:rPr>
              <a:t> </a:t>
            </a:r>
            <a:r>
              <a:rPr lang="en-US" altLang="zh-TW" sz="3600" b="1" dirty="0" smtClean="0">
                <a:solidFill>
                  <a:srgbClr val="C00000"/>
                </a:solidFill>
                <a:latin typeface="Times New Roman" pitchFamily="18" charset="0"/>
                <a:ea typeface="PMingLiU" pitchFamily="18" charset="-120"/>
              </a:rPr>
              <a:t>(Shell-vial technique)</a:t>
            </a:r>
            <a:r>
              <a:rPr lang="en-US" altLang="zh-TW" sz="2000" dirty="0" smtClean="0">
                <a:latin typeface="Times New Roman" pitchFamily="18" charset="0"/>
                <a:ea typeface="PMingLiU" pitchFamily="18" charset="-120"/>
              </a:rPr>
              <a:t>- e.g. </a:t>
            </a:r>
            <a:r>
              <a:rPr lang="en-US" altLang="zh-TW" sz="3600" b="1" dirty="0" smtClean="0">
                <a:solidFill>
                  <a:srgbClr val="C00000"/>
                </a:solidFill>
                <a:latin typeface="Times New Roman" pitchFamily="18" charset="0"/>
                <a:ea typeface="PMingLiU" pitchFamily="18" charset="-120"/>
              </a:rPr>
              <a:t>DEAFF test </a:t>
            </a:r>
            <a:r>
              <a:rPr lang="en-US" altLang="zh-TW" sz="2000" dirty="0" smtClean="0">
                <a:latin typeface="Times New Roman" pitchFamily="18" charset="0"/>
                <a:ea typeface="PMingLiU" pitchFamily="18" charset="-120"/>
              </a:rPr>
              <a:t>- detects the expression of CMV early antigens within 24 to 48 hours of inoculation. Appears to be as sensitive and specific as conventional cell culture.</a:t>
            </a:r>
          </a:p>
          <a:p>
            <a:pPr marL="0" indent="0" eaLnBrk="1" hangingPunct="1"/>
            <a:endParaRPr lang="en-US" altLang="zh-TW" sz="2000" dirty="0" smtClean="0">
              <a:latin typeface="Times New Roman" pitchFamily="18" charset="0"/>
              <a:ea typeface="PMingLiU" pitchFamily="18" charset="-12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7793038" cy="1143000"/>
          </a:xfrm>
        </p:spPr>
        <p:txBody>
          <a:bodyPr/>
          <a:lstStyle/>
          <a:p>
            <a:r>
              <a:rPr lang="en-US" altLang="zh-TW"/>
              <a:t>Cytopathic Effect of CMV</a:t>
            </a:r>
          </a:p>
        </p:txBody>
      </p:sp>
      <p:graphicFrame>
        <p:nvGraphicFramePr>
          <p:cNvPr id="99328" name="Object 0"/>
          <p:cNvGraphicFramePr>
            <a:graphicFrameLocks noGrp="1" noChangeAspect="1"/>
          </p:cNvGraphicFramePr>
          <p:nvPr>
            <p:ph idx="1"/>
          </p:nvPr>
        </p:nvGraphicFramePr>
        <p:xfrm>
          <a:off x="2057400" y="1905000"/>
          <a:ext cx="5070475" cy="385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7678" name="PhotoSuite Image" r:id="rId3" imgW="2695680" imgH="2048040" progId="">
                  <p:embed/>
                </p:oleObj>
              </mc:Choice>
              <mc:Fallback>
                <p:oleObj name="PhotoSuite Image" r:id="rId3" imgW="2695680" imgH="20480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905000"/>
                        <a:ext cx="5070475" cy="3851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364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6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534399" cy="6248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569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93038" cy="1143000"/>
          </a:xfrm>
        </p:spPr>
        <p:txBody>
          <a:bodyPr/>
          <a:lstStyle/>
          <a:p>
            <a:pPr algn="ctr"/>
            <a:r>
              <a:rPr lang="en-US" altLang="zh-TW"/>
              <a:t>DEAFF test for CMV</a:t>
            </a:r>
          </a:p>
        </p:txBody>
      </p:sp>
      <p:graphicFrame>
        <p:nvGraphicFramePr>
          <p:cNvPr id="83971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971800" y="1600200"/>
          <a:ext cx="3121025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04" name="PhotoSuite Image" r:id="rId3" imgW="1704960" imgH="2247840" progId="">
                  <p:embed/>
                </p:oleObj>
              </mc:Choice>
              <mc:Fallback>
                <p:oleObj name="PhotoSuite Image" r:id="rId3" imgW="1704960" imgH="22478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600200"/>
                        <a:ext cx="3121025" cy="411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0738" name="Picture 2" descr="C:\Users\hp\Desktop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9220200" cy="678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9274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PMingLiU" pitchFamily="18" charset="-120"/>
              </a:rPr>
              <a:t>Laboratory Diagnosis (2)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7772400" cy="5029200"/>
          </a:xfrm>
        </p:spPr>
        <p:txBody>
          <a:bodyPr/>
          <a:lstStyle/>
          <a:p>
            <a:pPr marL="342900" lvl="1" indent="-342900" algn="just">
              <a:spcBef>
                <a:spcPct val="40000"/>
              </a:spcBef>
              <a:buClr>
                <a:schemeClr val="folHlink"/>
              </a:buClr>
              <a:buSzPct val="60000"/>
              <a:buNone/>
            </a:pPr>
            <a:r>
              <a:rPr lang="en-US" altLang="zh-TW" sz="2000" dirty="0" smtClean="0">
                <a:solidFill>
                  <a:schemeClr val="tx2"/>
                </a:solidFill>
                <a:latin typeface="Times New Roman" pitchFamily="18" charset="0"/>
                <a:ea typeface="PMingLiU" pitchFamily="18" charset="-120"/>
              </a:rPr>
              <a:t>2</a:t>
            </a:r>
            <a:r>
              <a:rPr lang="zh-TW" altLang="en-US" sz="2000" dirty="0" smtClean="0">
                <a:solidFill>
                  <a:schemeClr val="tx2"/>
                </a:solidFill>
                <a:latin typeface="Times New Roman" pitchFamily="18" charset="0"/>
                <a:ea typeface="PMingLiU" pitchFamily="18" charset="-120"/>
              </a:rPr>
              <a:t>.	</a:t>
            </a:r>
            <a:r>
              <a:rPr lang="en-US" altLang="zh-TW" sz="3200" b="1" dirty="0" smtClean="0">
                <a:solidFill>
                  <a:srgbClr val="C00000"/>
                </a:solidFill>
                <a:latin typeface="Times New Roman" pitchFamily="18" charset="0"/>
                <a:ea typeface="PMingLiU" pitchFamily="18" charset="-120"/>
              </a:rPr>
              <a:t>CMV </a:t>
            </a:r>
            <a:r>
              <a:rPr lang="en-US" altLang="zh-TW" sz="3200" b="1" dirty="0" err="1" smtClean="0">
                <a:solidFill>
                  <a:srgbClr val="C00000"/>
                </a:solidFill>
                <a:latin typeface="Times New Roman" pitchFamily="18" charset="0"/>
                <a:ea typeface="PMingLiU" pitchFamily="18" charset="-120"/>
              </a:rPr>
              <a:t>antigenaemia</a:t>
            </a:r>
            <a:r>
              <a:rPr lang="en-US" altLang="zh-TW" sz="3200" b="1" dirty="0" smtClean="0">
                <a:solidFill>
                  <a:srgbClr val="C00000"/>
                </a:solidFill>
                <a:latin typeface="Times New Roman" pitchFamily="18" charset="0"/>
                <a:ea typeface="PMingLiU" pitchFamily="18" charset="-120"/>
              </a:rPr>
              <a:t> test </a:t>
            </a:r>
            <a:r>
              <a:rPr lang="en-US" altLang="zh-TW" sz="2100" dirty="0" smtClean="0">
                <a:latin typeface="Times New Roman" pitchFamily="18" charset="0"/>
                <a:ea typeface="PMingLiU" pitchFamily="18" charset="-120"/>
              </a:rPr>
              <a:t>- widely used in many European countries. CMV antigens at the surface of </a:t>
            </a:r>
            <a:r>
              <a:rPr lang="en-US" altLang="zh-TW" sz="2100" dirty="0" err="1" smtClean="0">
                <a:latin typeface="Times New Roman" pitchFamily="18" charset="0"/>
                <a:ea typeface="PMingLiU" pitchFamily="18" charset="-120"/>
              </a:rPr>
              <a:t>polymorphonuclear</a:t>
            </a:r>
            <a:r>
              <a:rPr lang="en-US" altLang="zh-TW" sz="2100" dirty="0" smtClean="0">
                <a:latin typeface="Times New Roman" pitchFamily="18" charset="0"/>
                <a:ea typeface="PMingLiU" pitchFamily="18" charset="-120"/>
              </a:rPr>
              <a:t> leukocytes are detected by </a:t>
            </a:r>
            <a:r>
              <a:rPr lang="en-US" altLang="zh-TW" sz="2100" dirty="0" err="1" smtClean="0">
                <a:latin typeface="Times New Roman" pitchFamily="18" charset="0"/>
                <a:ea typeface="PMingLiU" pitchFamily="18" charset="-120"/>
              </a:rPr>
              <a:t>immunoperoxidase</a:t>
            </a:r>
            <a:r>
              <a:rPr lang="en-US" altLang="zh-TW" sz="2100" dirty="0" smtClean="0">
                <a:latin typeface="Times New Roman" pitchFamily="18" charset="0"/>
                <a:ea typeface="PMingLiU" pitchFamily="18" charset="-120"/>
              </a:rPr>
              <a:t> or </a:t>
            </a:r>
            <a:r>
              <a:rPr lang="en-US" altLang="zh-TW" sz="2100" dirty="0" err="1" smtClean="0">
                <a:latin typeface="Times New Roman" pitchFamily="18" charset="0"/>
                <a:ea typeface="PMingLiU" pitchFamily="18" charset="-120"/>
              </a:rPr>
              <a:t>immunofluorescence</a:t>
            </a:r>
            <a:r>
              <a:rPr lang="en-US" altLang="zh-TW" sz="2100" dirty="0" smtClean="0">
                <a:latin typeface="Times New Roman" pitchFamily="18" charset="0"/>
                <a:ea typeface="PMingLiU" pitchFamily="18" charset="-120"/>
              </a:rPr>
              <a:t> techniques. A result can be obtained within 4 to 6 hours but the technique is very tricky. The </a:t>
            </a:r>
            <a:r>
              <a:rPr lang="en-US" altLang="zh-TW" sz="3200" b="1" dirty="0" smtClean="0">
                <a:solidFill>
                  <a:srgbClr val="C00000"/>
                </a:solidFill>
                <a:latin typeface="Times New Roman" pitchFamily="18" charset="0"/>
                <a:ea typeface="PMingLiU" pitchFamily="18" charset="-120"/>
              </a:rPr>
              <a:t>pp65 CMV </a:t>
            </a:r>
            <a:r>
              <a:rPr lang="en-US" altLang="zh-TW" sz="3200" b="1" dirty="0" err="1" smtClean="0">
                <a:solidFill>
                  <a:srgbClr val="C00000"/>
                </a:solidFill>
                <a:latin typeface="Times New Roman" pitchFamily="18" charset="0"/>
                <a:ea typeface="PMingLiU" pitchFamily="18" charset="-120"/>
              </a:rPr>
              <a:t>antigenaemia</a:t>
            </a:r>
            <a:r>
              <a:rPr lang="en-US" altLang="zh-TW" sz="3200" b="1" dirty="0" smtClean="0">
                <a:solidFill>
                  <a:srgbClr val="C00000"/>
                </a:solidFill>
                <a:latin typeface="Times New Roman" pitchFamily="18" charset="0"/>
                <a:ea typeface="PMingLiU" pitchFamily="18" charset="-120"/>
              </a:rPr>
              <a:t> </a:t>
            </a:r>
            <a:r>
              <a:rPr lang="en-US" altLang="zh-TW" sz="2100" dirty="0" smtClean="0">
                <a:latin typeface="Times New Roman" pitchFamily="18" charset="0"/>
                <a:ea typeface="PMingLiU" pitchFamily="18" charset="-120"/>
              </a:rPr>
              <a:t>test is now routinely used for the rapid diagnosis of CMV infection in </a:t>
            </a:r>
            <a:r>
              <a:rPr lang="en-US" altLang="zh-TW" sz="2100" dirty="0" err="1" smtClean="0">
                <a:latin typeface="Times New Roman" pitchFamily="18" charset="0"/>
                <a:ea typeface="PMingLiU" pitchFamily="18" charset="-120"/>
              </a:rPr>
              <a:t>immunocompromised</a:t>
            </a:r>
            <a:r>
              <a:rPr lang="en-US" altLang="zh-TW" sz="2100" dirty="0" smtClean="0">
                <a:latin typeface="Times New Roman" pitchFamily="18" charset="0"/>
                <a:ea typeface="PMingLiU" pitchFamily="18" charset="-120"/>
              </a:rPr>
              <a:t> patients. </a:t>
            </a:r>
          </a:p>
          <a:p>
            <a:pPr algn="just" eaLnBrk="1" hangingPunct="1">
              <a:spcBef>
                <a:spcPct val="40000"/>
              </a:spcBef>
              <a:buFont typeface="Wingdings" pitchFamily="2" charset="2"/>
              <a:buNone/>
            </a:pPr>
            <a:r>
              <a:rPr lang="en-US" altLang="zh-TW" sz="2100" dirty="0" smtClean="0">
                <a:solidFill>
                  <a:schemeClr val="tx2"/>
                </a:solidFill>
                <a:latin typeface="Times New Roman" pitchFamily="18" charset="0"/>
                <a:ea typeface="PMingLiU" pitchFamily="18" charset="-120"/>
              </a:rPr>
              <a:t>3. 	</a:t>
            </a:r>
            <a:r>
              <a:rPr lang="en-US" altLang="zh-TW" sz="2100" b="1" dirty="0" smtClean="0">
                <a:solidFill>
                  <a:srgbClr val="C00000"/>
                </a:solidFill>
                <a:latin typeface="Times New Roman" pitchFamily="18" charset="0"/>
                <a:ea typeface="PMingLiU" pitchFamily="18" charset="-120"/>
              </a:rPr>
              <a:t>Polymerase chain reaction </a:t>
            </a:r>
            <a:r>
              <a:rPr lang="en-US" altLang="zh-TW" sz="2100" dirty="0" smtClean="0">
                <a:latin typeface="Times New Roman" pitchFamily="18" charset="0"/>
                <a:ea typeface="PMingLiU" pitchFamily="18" charset="-120"/>
              </a:rPr>
              <a:t>- becoming the method of choice in a few laboratories, had been reported to carry a higher prognostic value for CMV disease than the DEAFF test. </a:t>
            </a:r>
          </a:p>
          <a:p>
            <a:pPr algn="just" eaLnBrk="1" hangingPunct="1">
              <a:spcBef>
                <a:spcPct val="40000"/>
              </a:spcBef>
              <a:buFont typeface="Wingdings" pitchFamily="2" charset="2"/>
              <a:buNone/>
            </a:pPr>
            <a:r>
              <a:rPr lang="en-US" altLang="zh-TW" sz="2100" dirty="0" smtClean="0">
                <a:solidFill>
                  <a:schemeClr val="tx2"/>
                </a:solidFill>
                <a:latin typeface="Times New Roman" pitchFamily="18" charset="0"/>
                <a:ea typeface="PMingLiU" pitchFamily="18" charset="-120"/>
              </a:rPr>
              <a:t>4. 	</a:t>
            </a:r>
            <a:r>
              <a:rPr lang="en-US" altLang="zh-TW" sz="2100" b="1" dirty="0" smtClean="0">
                <a:solidFill>
                  <a:srgbClr val="C00000"/>
                </a:solidFill>
                <a:latin typeface="Times New Roman" pitchFamily="18" charset="0"/>
                <a:ea typeface="PMingLiU" pitchFamily="18" charset="-120"/>
              </a:rPr>
              <a:t>Serology</a:t>
            </a:r>
            <a:r>
              <a:rPr lang="en-US" altLang="zh-TW" sz="2100" dirty="0" smtClean="0">
                <a:latin typeface="Times New Roman" pitchFamily="18" charset="0"/>
                <a:ea typeface="PMingLiU" pitchFamily="18" charset="-120"/>
              </a:rPr>
              <a:t> - not reliable in general but occasionally, rises in </a:t>
            </a:r>
            <a:r>
              <a:rPr lang="en-US" altLang="zh-TW" sz="2100" dirty="0" err="1" smtClean="0">
                <a:latin typeface="Times New Roman" pitchFamily="18" charset="0"/>
                <a:ea typeface="PMingLiU" pitchFamily="18" charset="-120"/>
              </a:rPr>
              <a:t>IgG</a:t>
            </a:r>
            <a:r>
              <a:rPr lang="en-US" altLang="zh-TW" sz="2100" dirty="0" smtClean="0">
                <a:latin typeface="Times New Roman" pitchFamily="18" charset="0"/>
                <a:ea typeface="PMingLiU" pitchFamily="18" charset="-120"/>
              </a:rPr>
              <a:t> </a:t>
            </a:r>
            <a:r>
              <a:rPr lang="en-US" altLang="zh-TW" sz="2100" dirty="0" err="1" smtClean="0">
                <a:latin typeface="Times New Roman" pitchFamily="18" charset="0"/>
                <a:ea typeface="PMingLiU" pitchFamily="18" charset="-120"/>
              </a:rPr>
              <a:t>titre</a:t>
            </a:r>
            <a:r>
              <a:rPr lang="en-US" altLang="zh-TW" sz="2100" dirty="0" smtClean="0">
                <a:latin typeface="Times New Roman" pitchFamily="18" charset="0"/>
                <a:ea typeface="PMingLiU" pitchFamily="18" charset="-120"/>
              </a:rPr>
              <a:t> and the presence of </a:t>
            </a:r>
            <a:r>
              <a:rPr lang="en-US" altLang="zh-TW" sz="2100" dirty="0" err="1" smtClean="0">
                <a:latin typeface="Times New Roman" pitchFamily="18" charset="0"/>
                <a:ea typeface="PMingLiU" pitchFamily="18" charset="-120"/>
              </a:rPr>
              <a:t>IgM</a:t>
            </a:r>
            <a:r>
              <a:rPr lang="en-US" altLang="zh-TW" sz="2100" dirty="0" smtClean="0">
                <a:latin typeface="Times New Roman" pitchFamily="18" charset="0"/>
                <a:ea typeface="PMingLiU" pitchFamily="18" charset="-120"/>
              </a:rPr>
              <a:t> may be seen.</a:t>
            </a:r>
            <a:r>
              <a:rPr lang="en-US" altLang="zh-TW" sz="2000" dirty="0" smtClean="0">
                <a:ea typeface="PMingLiU" pitchFamily="18" charset="-120"/>
              </a:rPr>
              <a:t> </a:t>
            </a:r>
          </a:p>
          <a:p>
            <a:pPr eaLnBrk="1" hangingPunct="1"/>
            <a:endParaRPr lang="en-US" altLang="zh-TW" sz="2000" dirty="0" smtClean="0">
              <a:ea typeface="PMingLiU" pitchFamily="18" charset="-12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793038" cy="1143000"/>
          </a:xfrm>
        </p:spPr>
        <p:txBody>
          <a:bodyPr/>
          <a:lstStyle/>
          <a:p>
            <a:r>
              <a:rPr lang="en-US" altLang="zh-TW"/>
              <a:t>CMV pp65 antigenaemia test</a:t>
            </a:r>
          </a:p>
        </p:txBody>
      </p:sp>
      <p:graphicFrame>
        <p:nvGraphicFramePr>
          <p:cNvPr id="84995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895600" y="1752600"/>
          <a:ext cx="3268663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32" name="PhotoSuite Image" r:id="rId3" imgW="1619280" imgH="2038320" progId="">
                  <p:embed/>
                </p:oleObj>
              </mc:Choice>
              <mc:Fallback>
                <p:oleObj name="PhotoSuite Image" r:id="rId3" imgW="1619280" imgH="203832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752600"/>
                        <a:ext cx="3268663" cy="411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Prevention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7772400" cy="4495800"/>
          </a:xfrm>
        </p:spPr>
        <p:txBody>
          <a:bodyPr/>
          <a:lstStyle/>
          <a:p>
            <a:pPr algn="just">
              <a:lnSpc>
                <a:spcPct val="90000"/>
              </a:lnSpc>
              <a:spcBef>
                <a:spcPct val="35000"/>
              </a:spcBef>
            </a:pPr>
            <a:r>
              <a:rPr lang="en-US" altLang="zh-TW" sz="2000" dirty="0">
                <a:latin typeface="Times New Roman" pitchFamily="18" charset="0"/>
              </a:rPr>
              <a:t>No licensed vaccine is available. </a:t>
            </a:r>
            <a:endParaRPr lang="en-US" altLang="zh-TW" sz="2000" dirty="0" smtClean="0">
              <a:latin typeface="Times New Roman" pitchFamily="18" charset="0"/>
            </a:endParaRPr>
          </a:p>
          <a:p>
            <a:pPr algn="just">
              <a:lnSpc>
                <a:spcPct val="90000"/>
              </a:lnSpc>
              <a:spcBef>
                <a:spcPct val="35000"/>
              </a:spcBef>
            </a:pPr>
            <a:endParaRPr lang="en-US" altLang="zh-TW" sz="2000" dirty="0">
              <a:latin typeface="Times New Roman" pitchFamily="18" charset="0"/>
            </a:endParaRPr>
          </a:p>
          <a:p>
            <a:pPr algn="just">
              <a:lnSpc>
                <a:spcPct val="90000"/>
              </a:lnSpc>
              <a:spcBef>
                <a:spcPct val="35000"/>
              </a:spcBef>
            </a:pPr>
            <a:r>
              <a:rPr lang="en-US" altLang="zh-TW" sz="2000" dirty="0" smtClean="0">
                <a:latin typeface="Times New Roman" pitchFamily="18" charset="0"/>
              </a:rPr>
              <a:t>Prevention </a:t>
            </a:r>
            <a:r>
              <a:rPr lang="en-US" altLang="zh-TW" sz="2000" dirty="0">
                <a:latin typeface="Times New Roman" pitchFamily="18" charset="0"/>
              </a:rPr>
              <a:t>of CMV disease in transplant recipients is a very complicated subject and varies from center to center. It may include the following measures.</a:t>
            </a:r>
          </a:p>
          <a:p>
            <a:pPr lvl="1" algn="just">
              <a:lnSpc>
                <a:spcPct val="90000"/>
              </a:lnSpc>
              <a:spcBef>
                <a:spcPct val="35000"/>
              </a:spcBef>
            </a:pPr>
            <a:r>
              <a:rPr lang="en-US" altLang="zh-TW" sz="2000" dirty="0">
                <a:latin typeface="Times New Roman" pitchFamily="18" charset="0"/>
              </a:rPr>
              <a:t>Screening and matching the CMV status of the donor and recipient</a:t>
            </a:r>
          </a:p>
          <a:p>
            <a:pPr lvl="1" algn="just">
              <a:lnSpc>
                <a:spcPct val="90000"/>
              </a:lnSpc>
              <a:spcBef>
                <a:spcPct val="35000"/>
              </a:spcBef>
            </a:pPr>
            <a:r>
              <a:rPr lang="en-US" altLang="zh-TW" sz="2000" dirty="0">
                <a:latin typeface="Times New Roman" pitchFamily="18" charset="0"/>
              </a:rPr>
              <a:t>Use of CMV negative blood for transfusions</a:t>
            </a:r>
          </a:p>
          <a:p>
            <a:pPr lvl="1" algn="just">
              <a:lnSpc>
                <a:spcPct val="90000"/>
              </a:lnSpc>
              <a:spcBef>
                <a:spcPct val="35000"/>
              </a:spcBef>
            </a:pPr>
            <a:r>
              <a:rPr lang="en-US" altLang="zh-TW" b="1" dirty="0">
                <a:solidFill>
                  <a:srgbClr val="C00000"/>
                </a:solidFill>
                <a:latin typeface="Times New Roman" pitchFamily="18" charset="0"/>
              </a:rPr>
              <a:t>Administration of CMV immunoglobulin to </a:t>
            </a:r>
            <a:r>
              <a:rPr lang="en-US" altLang="zh-TW" b="1" dirty="0" err="1">
                <a:solidFill>
                  <a:srgbClr val="C00000"/>
                </a:solidFill>
                <a:latin typeface="Times New Roman" pitchFamily="18" charset="0"/>
              </a:rPr>
              <a:t>seronegative</a:t>
            </a:r>
            <a:r>
              <a:rPr lang="en-US" altLang="zh-TW" b="1" dirty="0">
                <a:solidFill>
                  <a:srgbClr val="C00000"/>
                </a:solidFill>
                <a:latin typeface="Times New Roman" pitchFamily="18" charset="0"/>
              </a:rPr>
              <a:t> recipients prior to transplant</a:t>
            </a:r>
          </a:p>
          <a:p>
            <a:pPr lvl="1" algn="just">
              <a:lnSpc>
                <a:spcPct val="90000"/>
              </a:lnSpc>
              <a:spcBef>
                <a:spcPct val="35000"/>
              </a:spcBef>
            </a:pPr>
            <a:r>
              <a:rPr lang="en-US" altLang="zh-TW" sz="2000" dirty="0">
                <a:latin typeface="Times New Roman" pitchFamily="18" charset="0"/>
              </a:rPr>
              <a:t>Give antiviral agents such as </a:t>
            </a:r>
            <a:r>
              <a:rPr lang="en-US" altLang="zh-TW" sz="2000" dirty="0" smtClean="0">
                <a:latin typeface="Times New Roman" pitchFamily="18" charset="0"/>
              </a:rPr>
              <a:t> </a:t>
            </a:r>
            <a:r>
              <a:rPr lang="en-US" altLang="zh-TW" sz="3600" b="1" dirty="0" err="1">
                <a:solidFill>
                  <a:srgbClr val="C00000"/>
                </a:solidFill>
                <a:latin typeface="Times New Roman" pitchFamily="18" charset="0"/>
              </a:rPr>
              <a:t>ganciclovir</a:t>
            </a:r>
            <a:r>
              <a:rPr lang="en-US" altLang="zh-TW" sz="3600" b="1" dirty="0">
                <a:solidFill>
                  <a:srgbClr val="C00000"/>
                </a:solidFill>
                <a:latin typeface="Times New Roman" pitchFamily="18" charset="0"/>
              </a:rPr>
              <a:t> prophylactically</a:t>
            </a:r>
            <a:r>
              <a:rPr lang="en-US" altLang="zh-TW" sz="2000" dirty="0">
                <a:latin typeface="Times New Roman" pitchFamily="18" charset="0"/>
              </a:rPr>
              <a:t>.</a:t>
            </a:r>
            <a:endParaRPr lang="en-US" altLang="zh-TW" dirty="0"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ctrTitle"/>
          </p:nvPr>
        </p:nvSpPr>
        <p:spPr>
          <a:xfrm>
            <a:off x="0" y="1143000"/>
            <a:ext cx="9144000" cy="3429000"/>
          </a:xfrm>
          <a:gradFill>
            <a:gsLst>
              <a:gs pos="0">
                <a:schemeClr val="tx2">
                  <a:lumMod val="60000"/>
                  <a:lumOff val="40000"/>
                  <a:alpha val="98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perspectiveContrastingRightFacing"/>
            <a:lightRig rig="threePt" dir="t"/>
          </a:scene3d>
        </p:spPr>
        <p:txBody>
          <a:bodyPr/>
          <a:lstStyle/>
          <a:p>
            <a:pPr lvl="0" algn="ctr"/>
            <a:r>
              <a:rPr lang="en-US" sz="7200" b="1" i="1" dirty="0" smtClean="0">
                <a:solidFill>
                  <a:schemeClr val="tx1"/>
                </a:solidFill>
              </a:rPr>
              <a:t>Other Human Herpes Viruses</a:t>
            </a:r>
          </a:p>
        </p:txBody>
      </p:sp>
      <p:sp useBgFill="1"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1371600" y="7924800"/>
            <a:ext cx="6400800" cy="152400"/>
          </a:xfrm>
          <a:scene3d>
            <a:camera prst="orthographicFront"/>
            <a:lightRig rig="freezing" dir="t"/>
          </a:scene3d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0963" y="-1143000"/>
            <a:ext cx="7793037" cy="1143000"/>
          </a:xfrm>
        </p:spPr>
        <p:txBody>
          <a:bodyPr/>
          <a:lstStyle/>
          <a:p>
            <a:endParaRPr lang="ar-IQ"/>
          </a:p>
        </p:txBody>
      </p:sp>
      <p:sp>
        <p:nvSpPr>
          <p:cNvPr id="3" name="Rectangle 2"/>
          <p:cNvSpPr/>
          <p:nvPr/>
        </p:nvSpPr>
        <p:spPr>
          <a:xfrm>
            <a:off x="1447800" y="381000"/>
            <a:ext cx="74676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HHV6 and HHV7</a:t>
            </a:r>
          </a:p>
          <a:p>
            <a:r>
              <a:rPr lang="en-US" sz="2400" b="1" dirty="0" smtClean="0"/>
              <a:t>• Isolated from AIDS patients.</a:t>
            </a:r>
          </a:p>
          <a:p>
            <a:r>
              <a:rPr lang="en-US" sz="2400" b="1" dirty="0" smtClean="0"/>
              <a:t>• HHV6 is the causative agent of “</a:t>
            </a:r>
            <a:r>
              <a:rPr lang="en-US" sz="3200" b="1" dirty="0" err="1" smtClean="0">
                <a:solidFill>
                  <a:srgbClr val="C00000"/>
                </a:solidFill>
              </a:rPr>
              <a:t>roseola</a:t>
            </a:r>
            <a:endParaRPr lang="en-US" sz="3200" b="1" dirty="0" smtClean="0">
              <a:solidFill>
                <a:srgbClr val="C00000"/>
              </a:solidFill>
            </a:endParaRPr>
          </a:p>
          <a:p>
            <a:r>
              <a:rPr lang="en-US" sz="3200" b="1" dirty="0" err="1" smtClean="0">
                <a:solidFill>
                  <a:srgbClr val="C00000"/>
                </a:solidFill>
              </a:rPr>
              <a:t>infantum</a:t>
            </a:r>
            <a:r>
              <a:rPr lang="en-US" sz="3200" b="1" dirty="0" smtClean="0">
                <a:solidFill>
                  <a:srgbClr val="C00000"/>
                </a:solidFill>
              </a:rPr>
              <a:t>” or “</a:t>
            </a:r>
            <a:r>
              <a:rPr lang="en-US" sz="3200" b="1" dirty="0" err="1" smtClean="0">
                <a:solidFill>
                  <a:srgbClr val="C00000"/>
                </a:solidFill>
              </a:rPr>
              <a:t>exanthem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subitum</a:t>
            </a:r>
            <a:r>
              <a:rPr lang="en-US" sz="3200" b="1" dirty="0" smtClean="0">
                <a:solidFill>
                  <a:srgbClr val="C00000"/>
                </a:solidFill>
              </a:rPr>
              <a:t>” </a:t>
            </a:r>
            <a:r>
              <a:rPr lang="en-US" sz="2400" b="1" dirty="0" smtClean="0"/>
              <a:t>; </a:t>
            </a:r>
            <a:r>
              <a:rPr lang="en-US" sz="2400" b="1" u="sng" dirty="0" smtClean="0"/>
              <a:t>HHV7</a:t>
            </a:r>
          </a:p>
          <a:p>
            <a:r>
              <a:rPr lang="en-US" sz="2400" b="1" u="sng" dirty="0" smtClean="0"/>
              <a:t>remains an orphan virus</a:t>
            </a:r>
            <a:r>
              <a:rPr lang="en-US" sz="2400" b="1" dirty="0" smtClean="0"/>
              <a:t>.</a:t>
            </a:r>
          </a:p>
          <a:p>
            <a:r>
              <a:rPr lang="en-US" sz="2400" b="1" dirty="0" smtClean="0"/>
              <a:t>• </a:t>
            </a:r>
            <a:r>
              <a:rPr lang="en-US" sz="2400" b="1" dirty="0" err="1" smtClean="0"/>
              <a:t>Lymphotropic</a:t>
            </a:r>
            <a:r>
              <a:rPr lang="en-US" sz="2400" b="1" dirty="0" smtClean="0"/>
              <a:t> (target CD4+lymphocytes).</a:t>
            </a:r>
            <a:r>
              <a:rPr lang="en-US" altLang="zh-TW" sz="2400" dirty="0" smtClean="0">
                <a:latin typeface="Times New Roman" pitchFamily="18" charset="0"/>
              </a:rPr>
              <a:t> The main target cell is the T-lymphocyte, although B-lymphocytes may also be infected.</a:t>
            </a:r>
          </a:p>
          <a:p>
            <a:r>
              <a:rPr lang="en-US" sz="2400" b="1" dirty="0" smtClean="0"/>
              <a:t>• Asymptomatic to mild infections universal in</a:t>
            </a:r>
          </a:p>
          <a:p>
            <a:r>
              <a:rPr lang="en-US" sz="2400" b="1" dirty="0" smtClean="0"/>
              <a:t>human populations.</a:t>
            </a:r>
          </a:p>
          <a:p>
            <a:r>
              <a:rPr lang="en-US" sz="2400" b="1" dirty="0" err="1" smtClean="0"/>
              <a:t>Roseola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infantum</a:t>
            </a:r>
            <a:r>
              <a:rPr lang="en-US" sz="2400" b="1" dirty="0" smtClean="0"/>
              <a:t> or </a:t>
            </a:r>
            <a:r>
              <a:rPr lang="en-US" sz="2400" b="1" dirty="0" err="1" smtClean="0"/>
              <a:t>exanthem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subitum</a:t>
            </a:r>
            <a:r>
              <a:rPr lang="en-US" sz="2400" b="1" dirty="0" smtClean="0"/>
              <a:t>, a common childhood disease that resolves spontaneously.</a:t>
            </a:r>
            <a:r>
              <a:rPr lang="en-US" altLang="zh-TW" sz="2400" dirty="0" smtClean="0">
                <a:latin typeface="Times New Roman" pitchFamily="18" charset="0"/>
              </a:rPr>
              <a:t> </a:t>
            </a:r>
          </a:p>
          <a:p>
            <a:r>
              <a:rPr lang="en-US" altLang="zh-TW" sz="2400" dirty="0" smtClean="0">
                <a:latin typeface="Times New Roman" pitchFamily="18" charset="0"/>
              </a:rPr>
              <a:t>It is thought that HHV-6 and HHV-7 are related to each other in a similar manner to HSV-1 and HSV-2.</a:t>
            </a:r>
          </a:p>
          <a:p>
            <a:endParaRPr lang="en-US" sz="2400" b="1" dirty="0" smtClean="0"/>
          </a:p>
          <a:p>
            <a:endParaRPr lang="ar-IQ" sz="2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/>
              <a:t>Epidemiology and Pathogenesis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7772400" cy="4114800"/>
          </a:xfrm>
        </p:spPr>
        <p:txBody>
          <a:bodyPr/>
          <a:lstStyle/>
          <a:p>
            <a:pPr algn="just">
              <a:spcBef>
                <a:spcPct val="35000"/>
              </a:spcBef>
            </a:pPr>
            <a:r>
              <a:rPr lang="en-US" altLang="zh-TW" sz="2200" dirty="0">
                <a:latin typeface="Times New Roman" pitchFamily="18" charset="0"/>
              </a:rPr>
              <a:t>HHV-6 and HHV-7 are ubiquitous and are found worldwide.</a:t>
            </a:r>
          </a:p>
          <a:p>
            <a:pPr algn="just">
              <a:spcBef>
                <a:spcPct val="35000"/>
              </a:spcBef>
            </a:pPr>
            <a:r>
              <a:rPr lang="en-US" altLang="zh-TW" sz="2200" dirty="0">
                <a:latin typeface="Times New Roman" pitchFamily="18" charset="0"/>
              </a:rPr>
              <a:t>They are transmitted mainly through </a:t>
            </a:r>
            <a:r>
              <a:rPr lang="en-US" altLang="zh-TW" sz="2800" b="1" dirty="0">
                <a:solidFill>
                  <a:srgbClr val="C00000"/>
                </a:solidFill>
                <a:latin typeface="Times New Roman" pitchFamily="18" charset="0"/>
              </a:rPr>
              <a:t>contact with saliva and through breast feeding.</a:t>
            </a:r>
          </a:p>
          <a:p>
            <a:pPr algn="just">
              <a:spcBef>
                <a:spcPct val="35000"/>
              </a:spcBef>
            </a:pPr>
            <a:r>
              <a:rPr lang="en-US" altLang="zh-TW" sz="2200" dirty="0">
                <a:latin typeface="Times New Roman" pitchFamily="18" charset="0"/>
              </a:rPr>
              <a:t>HHV-6 and HHV-7 infection are acquired rapidly after the age of 4 months when the effect of maternal antibody wears off.</a:t>
            </a:r>
          </a:p>
          <a:p>
            <a:pPr algn="just">
              <a:spcBef>
                <a:spcPct val="35000"/>
              </a:spcBef>
            </a:pPr>
            <a:r>
              <a:rPr lang="en-US" altLang="zh-TW" sz="2200" dirty="0">
                <a:latin typeface="Times New Roman" pitchFamily="18" charset="0"/>
              </a:rPr>
              <a:t>By the time of adulthood, 90-99% of the population had been infected by both viruses.</a:t>
            </a:r>
          </a:p>
          <a:p>
            <a:pPr algn="just">
              <a:spcBef>
                <a:spcPct val="35000"/>
              </a:spcBef>
            </a:pPr>
            <a:r>
              <a:rPr lang="en-US" altLang="zh-TW" sz="2200" dirty="0">
                <a:latin typeface="Times New Roman" pitchFamily="18" charset="0"/>
              </a:rPr>
              <a:t>Like other </a:t>
            </a:r>
            <a:r>
              <a:rPr lang="en-US" altLang="zh-TW" sz="2200" dirty="0" err="1">
                <a:latin typeface="Times New Roman" pitchFamily="18" charset="0"/>
              </a:rPr>
              <a:t>herpesviruses</a:t>
            </a:r>
            <a:r>
              <a:rPr lang="en-US" altLang="zh-TW" sz="2200" dirty="0">
                <a:latin typeface="Times New Roman" pitchFamily="18" charset="0"/>
              </a:rPr>
              <a:t>, HHV-6 and HHV-7 remains </a:t>
            </a:r>
            <a:r>
              <a:rPr lang="en-US" altLang="zh-TW" sz="2800" dirty="0">
                <a:solidFill>
                  <a:srgbClr val="C00000"/>
                </a:solidFill>
                <a:latin typeface="Times New Roman" pitchFamily="18" charset="0"/>
              </a:rPr>
              <a:t>latent in the body after primary infection and reactivates from time to time.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Roseala Infantum</a:t>
            </a:r>
          </a:p>
        </p:txBody>
      </p:sp>
      <p:graphicFrame>
        <p:nvGraphicFramePr>
          <p:cNvPr id="86019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286000" y="2057400"/>
          <a:ext cx="4421188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2" name="PhotoSuite Image" r:id="rId3" imgW="2200320" imgH="2048040" progId="">
                  <p:embed/>
                </p:oleObj>
              </mc:Choice>
              <mc:Fallback>
                <p:oleObj name="PhotoSuite Image" r:id="rId3" imgW="2200320" imgH="20480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057400"/>
                        <a:ext cx="4421188" cy="411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Human Herpes Virus 8</a:t>
            </a:r>
          </a:p>
        </p:txBody>
      </p:sp>
      <p:sp>
        <p:nvSpPr>
          <p:cNvPr id="73731" name="Rectangle 1027"/>
          <p:cNvSpPr>
            <a:spLocks noGrp="1" noChangeArrowheads="1"/>
          </p:cNvSpPr>
          <p:nvPr>
            <p:ph idx="1"/>
          </p:nvPr>
        </p:nvSpPr>
        <p:spPr>
          <a:xfrm>
            <a:off x="762000" y="2057400"/>
            <a:ext cx="7772400" cy="4343400"/>
          </a:xfrm>
        </p:spPr>
        <p:txBody>
          <a:bodyPr/>
          <a:lstStyle/>
          <a:p>
            <a:pPr algn="just">
              <a:lnSpc>
                <a:spcPct val="90000"/>
              </a:lnSpc>
              <a:spcBef>
                <a:spcPct val="35000"/>
              </a:spcBef>
            </a:pPr>
            <a:r>
              <a:rPr lang="en-US" altLang="zh-TW" sz="2000" dirty="0">
                <a:latin typeface="Times New Roman" pitchFamily="18" charset="0"/>
              </a:rPr>
              <a:t>Belong to the </a:t>
            </a:r>
            <a:r>
              <a:rPr lang="en-US" altLang="zh-TW" sz="2800" b="1" dirty="0" err="1">
                <a:solidFill>
                  <a:srgbClr val="C00000"/>
                </a:solidFill>
                <a:latin typeface="Times New Roman" pitchFamily="18" charset="0"/>
              </a:rPr>
              <a:t>gammaherpesviruses</a:t>
            </a:r>
            <a:r>
              <a:rPr lang="en-US" altLang="zh-TW" sz="2000" dirty="0">
                <a:latin typeface="Times New Roman" pitchFamily="18" charset="0"/>
              </a:rPr>
              <a:t> subfamily of </a:t>
            </a:r>
            <a:r>
              <a:rPr lang="en-US" altLang="zh-TW" sz="2000" dirty="0" err="1">
                <a:latin typeface="Times New Roman" pitchFamily="18" charset="0"/>
              </a:rPr>
              <a:t>herpesviruses</a:t>
            </a:r>
            <a:endParaRPr lang="en-US" altLang="zh-TW" sz="2000" dirty="0">
              <a:latin typeface="Times New Roman" pitchFamily="18" charset="0"/>
            </a:endParaRPr>
          </a:p>
          <a:p>
            <a:pPr algn="just">
              <a:lnSpc>
                <a:spcPct val="90000"/>
              </a:lnSpc>
              <a:spcBef>
                <a:spcPct val="35000"/>
              </a:spcBef>
            </a:pPr>
            <a:r>
              <a:rPr lang="en-US" altLang="zh-TW" sz="2000" dirty="0">
                <a:latin typeface="Times New Roman" pitchFamily="18" charset="0"/>
              </a:rPr>
              <a:t>Originally isolated from cells of </a:t>
            </a:r>
            <a:r>
              <a:rPr lang="en-US" altLang="zh-TW" sz="2800" b="1" dirty="0">
                <a:solidFill>
                  <a:srgbClr val="C00000"/>
                </a:solidFill>
                <a:latin typeface="Times New Roman" pitchFamily="18" charset="0"/>
              </a:rPr>
              <a:t>Kaposi’s sarcoma (KS)</a:t>
            </a:r>
          </a:p>
          <a:p>
            <a:pPr algn="just">
              <a:lnSpc>
                <a:spcPct val="90000"/>
              </a:lnSpc>
              <a:spcBef>
                <a:spcPct val="35000"/>
              </a:spcBef>
            </a:pPr>
            <a:r>
              <a:rPr lang="en-US" altLang="zh-TW" sz="2000" dirty="0">
                <a:latin typeface="Times New Roman" pitchFamily="18" charset="0"/>
              </a:rPr>
              <a:t>Now appears to be firmly associated with Kaposi’s sarcoma as well as some lesser known malignancies such as </a:t>
            </a:r>
            <a:r>
              <a:rPr lang="en-US" altLang="zh-TW" sz="2000" dirty="0" err="1">
                <a:latin typeface="Times New Roman" pitchFamily="18" charset="0"/>
              </a:rPr>
              <a:t>Castleman’s</a:t>
            </a:r>
            <a:r>
              <a:rPr lang="en-US" altLang="zh-TW" sz="2000" dirty="0">
                <a:latin typeface="Times New Roman" pitchFamily="18" charset="0"/>
              </a:rPr>
              <a:t> disease and  primary effusion lymphomas</a:t>
            </a:r>
          </a:p>
          <a:p>
            <a:pPr algn="just">
              <a:lnSpc>
                <a:spcPct val="90000"/>
              </a:lnSpc>
              <a:spcBef>
                <a:spcPct val="35000"/>
              </a:spcBef>
            </a:pPr>
            <a:r>
              <a:rPr lang="en-US" altLang="zh-TW" sz="2400" b="1" dirty="0">
                <a:solidFill>
                  <a:srgbClr val="C00000"/>
                </a:solidFill>
                <a:latin typeface="Times New Roman" pitchFamily="18" charset="0"/>
              </a:rPr>
              <a:t>HHV-8 DNA is found in almost 100% of cases of Kaposi’s sarcoma </a:t>
            </a:r>
          </a:p>
          <a:p>
            <a:pPr algn="just">
              <a:lnSpc>
                <a:spcPct val="90000"/>
              </a:lnSpc>
              <a:spcBef>
                <a:spcPct val="35000"/>
              </a:spcBef>
            </a:pPr>
            <a:r>
              <a:rPr lang="en-US" altLang="zh-TW" sz="2000" dirty="0">
                <a:latin typeface="Times New Roman" pitchFamily="18" charset="0"/>
              </a:rPr>
              <a:t>Most patients with KS have antibodies against HHV-8</a:t>
            </a:r>
          </a:p>
          <a:p>
            <a:pPr algn="just">
              <a:lnSpc>
                <a:spcPct val="90000"/>
              </a:lnSpc>
              <a:spcBef>
                <a:spcPct val="35000"/>
              </a:spcBef>
            </a:pPr>
            <a:r>
              <a:rPr lang="en-US" altLang="zh-TW" sz="2000" dirty="0">
                <a:latin typeface="Times New Roman" pitchFamily="18" charset="0"/>
              </a:rPr>
              <a:t>The </a:t>
            </a:r>
            <a:r>
              <a:rPr lang="en-US" altLang="zh-TW" sz="2000" dirty="0" err="1">
                <a:latin typeface="Times New Roman" pitchFamily="18" charset="0"/>
              </a:rPr>
              <a:t>seroprevalence</a:t>
            </a:r>
            <a:r>
              <a:rPr lang="en-US" altLang="zh-TW" sz="2000" dirty="0">
                <a:latin typeface="Times New Roman" pitchFamily="18" charset="0"/>
              </a:rPr>
              <a:t> of HHV-8 is low among the general population but is high in groups of individuals susceptible to KS, such as </a:t>
            </a:r>
            <a:r>
              <a:rPr lang="en-US" altLang="zh-TW" sz="2000" dirty="0" smtClean="0">
                <a:latin typeface="Times New Roman" pitchFamily="18" charset="0"/>
              </a:rPr>
              <a:t>homosexuals</a:t>
            </a:r>
            <a:endParaRPr lang="en-US" altLang="zh-TW" sz="2000" dirty="0"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86916"/>
            <a:ext cx="8991600" cy="3266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In 1994, it was reported that a new </a:t>
            </a:r>
            <a:r>
              <a:rPr lang="en-US" sz="2000" dirty="0" err="1"/>
              <a:t>herpesvirus</a:t>
            </a:r>
            <a:r>
              <a:rPr lang="en-US" sz="2000" dirty="0"/>
              <a:t>, now known as HHV-8, or Kaposi's sarcoma–associated </a:t>
            </a:r>
            <a:r>
              <a:rPr lang="en-US" sz="2000" dirty="0" err="1"/>
              <a:t>herpesvirus</a:t>
            </a:r>
            <a:r>
              <a:rPr lang="en-US" sz="2000" dirty="0"/>
              <a:t> (KSHV), may be the cause of Kaposi's sarcoma (KS), the most common cancer in patients with AIDS. The idea that a virus other than HIV is the cause of KS arose from epidemiologic data that showed that KS was common in patients who acquired HIV sexually </a:t>
            </a:r>
            <a:r>
              <a:rPr lang="en-US" sz="2000" b="1" dirty="0">
                <a:solidFill>
                  <a:srgbClr val="FF0000"/>
                </a:solidFill>
              </a:rPr>
              <a:t>but rare in patients who acquired HIV via blood transfusion</a:t>
            </a:r>
            <a:r>
              <a:rPr lang="en-US" sz="2000" dirty="0"/>
              <a:t>. A second virus transmitted sexually appeared likely to be the </a:t>
            </a:r>
            <a:r>
              <a:rPr lang="en-US" sz="2000"/>
              <a:t>cause</a:t>
            </a:r>
            <a:r>
              <a:rPr lang="en-US" sz="200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293574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57200"/>
            <a:ext cx="7793038" cy="1143000"/>
          </a:xfrm>
        </p:spPr>
        <p:txBody>
          <a:bodyPr/>
          <a:lstStyle/>
          <a:p>
            <a:pPr algn="ctr"/>
            <a:r>
              <a:rPr lang="en-US" altLang="zh-TW"/>
              <a:t>Kaposi’s Sarcoma</a:t>
            </a:r>
          </a:p>
        </p:txBody>
      </p:sp>
      <p:graphicFrame>
        <p:nvGraphicFramePr>
          <p:cNvPr id="78851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520950" y="2274888"/>
          <a:ext cx="5095875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616" name="PhotoSuite Image" r:id="rId3" imgW="5095800" imgH="3600360" progId="">
                  <p:embed/>
                </p:oleObj>
              </mc:Choice>
              <mc:Fallback>
                <p:oleObj name="PhotoSuite Image" r:id="rId3" imgW="5095800" imgH="3600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0950" y="2274888"/>
                        <a:ext cx="5095875" cy="3600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1E1A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ctrTitle"/>
          </p:nvPr>
        </p:nvSpPr>
        <p:spPr>
          <a:xfrm>
            <a:off x="0" y="1143000"/>
            <a:ext cx="9144000" cy="3429000"/>
          </a:xfrm>
          <a:gradFill>
            <a:gsLst>
              <a:gs pos="0">
                <a:srgbClr val="D61E1A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perspectiveContrastingRightFacing"/>
            <a:lightRig rig="threePt" dir="t"/>
          </a:scene3d>
        </p:spPr>
        <p:txBody>
          <a:bodyPr/>
          <a:lstStyle/>
          <a:p>
            <a:pPr lvl="0" algn="ctr"/>
            <a:r>
              <a:rPr lang="en-US" sz="7200" i="1" dirty="0" smtClean="0">
                <a:solidFill>
                  <a:schemeClr val="bg2"/>
                </a:solidFill>
              </a:rPr>
              <a:t>Epstein-Barr</a:t>
            </a:r>
            <a:r>
              <a:rPr lang="en-US" sz="7200" b="1" i="1" dirty="0" smtClean="0">
                <a:solidFill>
                  <a:schemeClr val="bg2"/>
                </a:solidFill>
              </a:rPr>
              <a:t> Virus</a:t>
            </a:r>
          </a:p>
        </p:txBody>
      </p:sp>
      <p:sp useBgFill="1"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1371600" y="7924800"/>
            <a:ext cx="6400800" cy="152400"/>
          </a:xfrm>
          <a:scene3d>
            <a:camera prst="orthographicFront"/>
            <a:lightRig rig="freezing" dir="t"/>
          </a:scene3d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6228" y="-6312"/>
            <a:ext cx="8200571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HHV-8 causes malignant transformation by a mechanism similar to that of other DNA viruses (such as human papillomavirus), namely, inactivation of a tumor suppressor gene. A protein encoded by HHV-8 called </a:t>
            </a:r>
            <a:r>
              <a:rPr lang="en-US" sz="2800" b="1" dirty="0">
                <a:solidFill>
                  <a:srgbClr val="FFC000"/>
                </a:solidFill>
              </a:rPr>
              <a:t>nuclear antigen </a:t>
            </a:r>
            <a:r>
              <a:rPr lang="en-US" sz="2000" b="1" dirty="0">
                <a:solidFill>
                  <a:srgbClr val="FF0000"/>
                </a:solidFill>
              </a:rPr>
              <a:t>inactivates the RB (retinoblastoma) tumor suppressor protein, which causes the cells to grow in an uncontrolled manner</a:t>
            </a:r>
            <a:r>
              <a:rPr lang="en-US" dirty="0"/>
              <a:t>.</a:t>
            </a:r>
          </a:p>
          <a:p>
            <a:r>
              <a:rPr lang="en-US" dirty="0"/>
              <a:t>Transmission of HHV-8 is primarily </a:t>
            </a:r>
            <a:r>
              <a:rPr lang="en-US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sexually</a:t>
            </a:r>
            <a:r>
              <a:rPr lang="en-US" dirty="0"/>
              <a:t>, but it is also transmitted in </a:t>
            </a: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transplanted organs </a:t>
            </a:r>
            <a:r>
              <a:rPr lang="en-US" dirty="0"/>
              <a:t>such as kidneys and appears to be the cause of transplantation-associated KS. The DNA of HHV-8 is found in the cells of transplantation-associated KS but not in the cells of other transplantation-associated cancers.</a:t>
            </a:r>
          </a:p>
          <a:p>
            <a:r>
              <a:rPr lang="en-US" dirty="0"/>
              <a:t>KS in AIDS patients is a malignancy </a:t>
            </a:r>
            <a:r>
              <a:rPr lang="en-US" sz="2000" b="1" dirty="0">
                <a:solidFill>
                  <a:srgbClr val="FF0000"/>
                </a:solidFill>
              </a:rPr>
              <a:t>of vascular endothelial cells that contains many spindle-shaped cells and erythrocytes</a:t>
            </a:r>
            <a:r>
              <a:rPr lang="en-US" dirty="0"/>
              <a:t>. The lesions are dark purple, flat to nodular, and often appear at multiple sites such as the </a:t>
            </a:r>
            <a:r>
              <a:rPr lang="en-US" b="1" u="sng" dirty="0"/>
              <a:t>skin, oral cavity, and soles (but not the palms). Internally, lesions occur commonly in the gastrointestinal tract and the lungs</a:t>
            </a:r>
            <a:r>
              <a:rPr lang="en-US" dirty="0"/>
              <a:t>. The </a:t>
            </a:r>
            <a:r>
              <a:rPr lang="en-US" dirty="0" err="1"/>
              <a:t>extravasated</a:t>
            </a:r>
            <a:r>
              <a:rPr lang="en-US" dirty="0"/>
              <a:t> red cells give the lesions their purplish color. </a:t>
            </a:r>
            <a:r>
              <a:rPr lang="en-US" sz="2400" b="1" dirty="0"/>
              <a:t>HHV-8 also infects B cells</a:t>
            </a:r>
            <a:r>
              <a:rPr lang="en-US" dirty="0"/>
              <a:t>, inducing them to proliferate and produce a type of lymphoma called </a:t>
            </a:r>
            <a:r>
              <a:rPr lang="en-US" sz="2400" b="1" dirty="0">
                <a:solidFill>
                  <a:srgbClr val="D61E1A"/>
                </a:solidFill>
              </a:rPr>
              <a:t>primary effusion lymphoma.</a:t>
            </a:r>
            <a:endParaRPr lang="en-US" sz="2400" b="1" dirty="0">
              <a:solidFill>
                <a:srgbClr val="D61E1A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880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80010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Laboratory diagnosis </a:t>
            </a:r>
            <a:r>
              <a:rPr lang="en-US" sz="2800" dirty="0"/>
              <a:t>of KS is often made by </a:t>
            </a:r>
            <a:r>
              <a:rPr lang="en-US" sz="2800" b="1" u="sng" dirty="0"/>
              <a:t>biopsy of the skin lesions.</a:t>
            </a:r>
            <a:r>
              <a:rPr lang="en-US" sz="2800" dirty="0"/>
              <a:t> HHV-8 DNA and RNA are present in most spindle cells, but that analysis is not usually done. </a:t>
            </a:r>
            <a:r>
              <a:rPr lang="en-US" sz="2800" u="sng" dirty="0">
                <a:solidFill>
                  <a:schemeClr val="bg1">
                    <a:lumMod val="60000"/>
                    <a:lumOff val="40000"/>
                  </a:schemeClr>
                </a:solidFill>
              </a:rPr>
              <a:t>Virus is not grown in culture.</a:t>
            </a:r>
          </a:p>
          <a:p>
            <a:r>
              <a:rPr lang="en-US" sz="2800" dirty="0"/>
              <a:t>The type of </a:t>
            </a:r>
            <a:r>
              <a:rPr lang="en-US" sz="4400" b="1" dirty="0">
                <a:solidFill>
                  <a:srgbClr val="FF0000"/>
                </a:solidFill>
              </a:rPr>
              <a:t>treatment</a:t>
            </a:r>
            <a:r>
              <a:rPr lang="en-US" sz="2800" dirty="0"/>
              <a:t> depends upon the </a:t>
            </a:r>
            <a:r>
              <a:rPr lang="en-US" sz="2800" b="1" u="sng" dirty="0"/>
              <a:t>site and number of the lesions</a:t>
            </a:r>
            <a:r>
              <a:rPr lang="en-US" sz="2800" dirty="0"/>
              <a:t>. Surgical excision, radiation, and systemic drugs, such as </a:t>
            </a:r>
            <a:r>
              <a:rPr lang="en-US" sz="3600" b="1" dirty="0">
                <a:solidFill>
                  <a:srgbClr val="FFC000"/>
                </a:solidFill>
              </a:rPr>
              <a:t>alpha interferon or vinblastine</a:t>
            </a:r>
            <a:r>
              <a:rPr lang="en-US" sz="2800" b="1" dirty="0">
                <a:solidFill>
                  <a:srgbClr val="FFC000"/>
                </a:solidFill>
              </a:rPr>
              <a:t>, </a:t>
            </a:r>
            <a:r>
              <a:rPr lang="en-US" sz="2800" dirty="0"/>
              <a:t>can be used. There is no specific antiviral therapy and no vaccine against HHV-8</a:t>
            </a:r>
            <a:r>
              <a:rPr lang="en-US" dirty="0"/>
              <a:t>.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2692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9714" name="Picture 2" descr="C:\Users\hp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1" y="152400"/>
            <a:ext cx="9525001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94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50FF8-C0DA-4A8F-B2EA-F22BB5E32D17}" type="slidenum">
              <a:rPr lang="en-US">
                <a:solidFill>
                  <a:srgbClr val="000000"/>
                </a:solidFill>
              </a:rPr>
              <a:pPr/>
              <a:t>33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0164" name="Text Box 4"/>
          <p:cNvSpPr txBox="1">
            <a:spLocks noChangeArrowheads="1"/>
          </p:cNvSpPr>
          <p:nvPr/>
        </p:nvSpPr>
        <p:spPr bwMode="auto">
          <a:xfrm>
            <a:off x="2422529" y="3392489"/>
            <a:ext cx="2667332" cy="457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099" tIns="45552" rIns="91099" bIns="45552">
            <a:spAutoFit/>
          </a:bodyPr>
          <a:lstStyle/>
          <a:p>
            <a:pPr defTabSz="910986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FFFF"/>
                </a:solidFill>
              </a:rPr>
              <a:t>the end...............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0963" y="-1143000"/>
            <a:ext cx="7793037" cy="1143000"/>
          </a:xfrm>
        </p:spPr>
        <p:txBody>
          <a:bodyPr/>
          <a:lstStyle/>
          <a:p>
            <a:endParaRPr lang="ar-IQ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Epstein-Barr virus (EBV, HHV4)</a:t>
            </a:r>
          </a:p>
          <a:p>
            <a:r>
              <a:rPr lang="en-US" sz="2400" b="1" dirty="0" smtClean="0">
                <a:solidFill>
                  <a:srgbClr val="000000"/>
                </a:solidFill>
              </a:rPr>
              <a:t>• Belongs to gamma subfamily.</a:t>
            </a:r>
          </a:p>
          <a:p>
            <a:r>
              <a:rPr lang="en-US" sz="2400" b="1" dirty="0" smtClean="0">
                <a:solidFill>
                  <a:srgbClr val="000000"/>
                </a:solidFill>
              </a:rPr>
              <a:t>• Narrow tissue tropism: epithelial cells of </a:t>
            </a:r>
            <a:r>
              <a:rPr lang="en-US" sz="2400" b="1" dirty="0" err="1" smtClean="0">
                <a:solidFill>
                  <a:srgbClr val="000000"/>
                </a:solidFill>
              </a:rPr>
              <a:t>oropharynx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r>
              <a:rPr lang="en-US" sz="2400" b="1" dirty="0" smtClean="0">
                <a:solidFill>
                  <a:srgbClr val="000000"/>
                </a:solidFill>
              </a:rPr>
              <a:t>and </a:t>
            </a:r>
            <a:r>
              <a:rPr lang="en-US" sz="2400" b="1" dirty="0" err="1" smtClean="0">
                <a:solidFill>
                  <a:srgbClr val="000000"/>
                </a:solidFill>
              </a:rPr>
              <a:t>nasorpharynx</a:t>
            </a:r>
            <a:r>
              <a:rPr lang="en-US" sz="2400" b="1" dirty="0" smtClean="0">
                <a:solidFill>
                  <a:srgbClr val="000000"/>
                </a:solidFill>
              </a:rPr>
              <a:t>, B- lymphocytes and some </a:t>
            </a:r>
          </a:p>
          <a:p>
            <a:r>
              <a:rPr lang="en-US" sz="2400" b="1" dirty="0" smtClean="0">
                <a:solidFill>
                  <a:srgbClr val="000000"/>
                </a:solidFill>
              </a:rPr>
              <a:t>T lymphocytes.</a:t>
            </a:r>
          </a:p>
          <a:p>
            <a:r>
              <a:rPr lang="en-US" sz="2400" b="1" dirty="0" smtClean="0">
                <a:solidFill>
                  <a:srgbClr val="000000"/>
                </a:solidFill>
              </a:rPr>
              <a:t>• </a:t>
            </a:r>
            <a:r>
              <a:rPr lang="en-US" sz="2400" b="1" dirty="0" err="1" smtClean="0">
                <a:solidFill>
                  <a:srgbClr val="000000"/>
                </a:solidFill>
              </a:rPr>
              <a:t>Causitive</a:t>
            </a:r>
            <a:r>
              <a:rPr lang="en-US" sz="2400" b="1" dirty="0" smtClean="0">
                <a:solidFill>
                  <a:srgbClr val="000000"/>
                </a:solidFill>
              </a:rPr>
              <a:t> agent of infectious mononucleosis (kissing</a:t>
            </a:r>
          </a:p>
          <a:p>
            <a:r>
              <a:rPr lang="en-US" sz="2400" b="1" dirty="0" smtClean="0">
                <a:solidFill>
                  <a:srgbClr val="000000"/>
                </a:solidFill>
              </a:rPr>
              <a:t>disease).</a:t>
            </a:r>
          </a:p>
          <a:p>
            <a:r>
              <a:rPr lang="en-US" sz="2400" b="1" dirty="0" smtClean="0">
                <a:solidFill>
                  <a:srgbClr val="000000"/>
                </a:solidFill>
              </a:rPr>
              <a:t>Atypical T-cell (Downey cell) characteristic of</a:t>
            </a:r>
          </a:p>
          <a:p>
            <a:r>
              <a:rPr lang="en-US" sz="2400" b="1" dirty="0" smtClean="0">
                <a:solidFill>
                  <a:srgbClr val="000000"/>
                </a:solidFill>
              </a:rPr>
              <a:t>infectious mononucleosis. The cells have a more</a:t>
            </a:r>
          </a:p>
          <a:p>
            <a:r>
              <a:rPr lang="en-US" sz="2400" b="1" dirty="0" smtClean="0">
                <a:solidFill>
                  <a:srgbClr val="000000"/>
                </a:solidFill>
              </a:rPr>
              <a:t>basophilic and vacuolated cytoplasm than normal</a:t>
            </a:r>
          </a:p>
          <a:p>
            <a:r>
              <a:rPr lang="en-US" sz="2400" b="1" dirty="0" smtClean="0">
                <a:solidFill>
                  <a:srgbClr val="000000"/>
                </a:solidFill>
              </a:rPr>
              <a:t>lymphocytes, and the nucleus may be oval, kidney</a:t>
            </a:r>
          </a:p>
          <a:p>
            <a:r>
              <a:rPr lang="en-US" sz="2400" b="1" dirty="0" smtClean="0">
                <a:solidFill>
                  <a:srgbClr val="000000"/>
                </a:solidFill>
              </a:rPr>
              <a:t>shaped, or lobulated.</a:t>
            </a:r>
            <a:endParaRPr lang="ar-IQ" sz="2400" b="1" dirty="0">
              <a:solidFill>
                <a:srgbClr val="000000"/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86275"/>
            <a:ext cx="319087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143" y="152400"/>
            <a:ext cx="84582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Important Properties</a:t>
            </a:r>
          </a:p>
          <a:p>
            <a:r>
              <a:rPr lang="en-US" sz="2000" dirty="0"/>
              <a:t>EBV is structurally and morphologically similar to other </a:t>
            </a:r>
            <a:r>
              <a:rPr lang="en-US" sz="2000" dirty="0" err="1"/>
              <a:t>herpesviruses</a:t>
            </a:r>
            <a:r>
              <a:rPr lang="en-US" sz="2000" dirty="0"/>
              <a:t> but is </a:t>
            </a:r>
            <a:r>
              <a:rPr lang="en-US" sz="2000" dirty="0" err="1"/>
              <a:t>antigenically</a:t>
            </a:r>
            <a:r>
              <a:rPr lang="en-US" sz="2000" dirty="0"/>
              <a:t> different. The most important antigen is the </a:t>
            </a:r>
            <a:r>
              <a:rPr lang="en-US" sz="2000" b="1" dirty="0"/>
              <a:t>viral capsid antigen</a:t>
            </a:r>
            <a:r>
              <a:rPr lang="en-US" sz="2000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(VCA</a:t>
            </a:r>
            <a:r>
              <a:rPr lang="en-US" sz="2000" dirty="0"/>
              <a:t>), because it is used most often in diagnostic tests. The early antigens </a:t>
            </a:r>
            <a:r>
              <a:rPr lang="en-US" sz="2800" b="1" dirty="0">
                <a:solidFill>
                  <a:srgbClr val="FF0000"/>
                </a:solidFill>
              </a:rPr>
              <a:t>(EA), </a:t>
            </a:r>
            <a:r>
              <a:rPr lang="en-US" sz="2000" dirty="0"/>
              <a:t>which are produced prior to viral DNA synthesis, and nuclear antigen </a:t>
            </a:r>
            <a:r>
              <a:rPr lang="en-US" sz="2800" b="1" dirty="0">
                <a:solidFill>
                  <a:srgbClr val="FF0000"/>
                </a:solidFill>
              </a:rPr>
              <a:t>(EBNA), </a:t>
            </a:r>
            <a:r>
              <a:rPr lang="en-US" sz="2000" dirty="0"/>
              <a:t>which is located in the nucleus bound to chromosomes, are sometimes diagnostically helpful as well. Two other antigens, </a:t>
            </a:r>
            <a:r>
              <a:rPr lang="en-US" sz="2800" b="1" dirty="0">
                <a:solidFill>
                  <a:srgbClr val="FF0000"/>
                </a:solidFill>
              </a:rPr>
              <a:t>lymphocyte-determined membrane antigen and viral membrane antigen</a:t>
            </a:r>
            <a:r>
              <a:rPr lang="en-US" sz="2000" dirty="0"/>
              <a:t>, have been detected also. </a:t>
            </a:r>
            <a:r>
              <a:rPr lang="en-US" sz="2000" b="1" u="sng" dirty="0"/>
              <a:t>Neutralizing activity is directed against the viral membrane antigen.</a:t>
            </a:r>
          </a:p>
          <a:p>
            <a:r>
              <a:rPr lang="en-US" sz="2000" dirty="0"/>
              <a:t>Humans are the natural hosts. EBV infects mainly lymphoid cells, primarily </a:t>
            </a:r>
            <a:r>
              <a:rPr lang="en-US" sz="2000" b="1" dirty="0"/>
              <a:t>B lymphocytes.</a:t>
            </a:r>
            <a:r>
              <a:rPr lang="en-US" sz="2000" dirty="0"/>
              <a:t> In latently infected cells, EBV DNA is in the nucleus and is </a:t>
            </a:r>
            <a:r>
              <a:rPr lang="en-US" sz="2400" b="1" dirty="0">
                <a:solidFill>
                  <a:srgbClr val="FF0000"/>
                </a:solidFill>
              </a:rPr>
              <a:t>not</a:t>
            </a:r>
            <a:r>
              <a:rPr lang="en-US" sz="2000" dirty="0"/>
              <a:t> integrated into cellular DNA. Some, but not all, genes are transcribed, and only a subset of those are translated into protein.</a:t>
            </a:r>
          </a:p>
          <a:p>
            <a:r>
              <a:rPr lang="en-US" sz="2000" dirty="0"/>
              <a:t>Summary of Replicative Cycle</a:t>
            </a:r>
          </a:p>
          <a:p>
            <a:r>
              <a:rPr lang="en-US" sz="2000" dirty="0"/>
              <a:t>The cycle is similar to that of HSV (see Herpes Simplex Viruses (HSV)). EBV enters B lymphocytes at the site of the </a:t>
            </a:r>
            <a:r>
              <a:rPr lang="en-US" sz="2800" b="1" dirty="0">
                <a:solidFill>
                  <a:srgbClr val="FF0000"/>
                </a:solidFill>
              </a:rPr>
              <a:t>receptor for the C3 component of complement.</a:t>
            </a:r>
            <a:endParaRPr lang="en-US" sz="2800" b="1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322060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381000"/>
            <a:ext cx="79248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Three potential outcome of EBV infection</a:t>
            </a:r>
          </a:p>
          <a:p>
            <a:endParaRPr lang="en-US" sz="2800" b="1" dirty="0" smtClean="0">
              <a:solidFill>
                <a:srgbClr val="000000"/>
              </a:solidFill>
            </a:endParaRPr>
          </a:p>
          <a:p>
            <a:r>
              <a:rPr lang="en-US" sz="2800" b="1" dirty="0" smtClean="0">
                <a:solidFill>
                  <a:srgbClr val="000000"/>
                </a:solidFill>
              </a:rPr>
              <a:t>1. EBV can replicate in B cells or epithelial cells permissive for EBV replication (</a:t>
            </a:r>
            <a:r>
              <a:rPr lang="en-US" sz="2800" b="1" u="sng" dirty="0" smtClean="0">
                <a:solidFill>
                  <a:srgbClr val="000000"/>
                </a:solidFill>
              </a:rPr>
              <a:t>acute phase</a:t>
            </a:r>
            <a:r>
              <a:rPr lang="en-US" sz="2800" b="1" dirty="0" smtClean="0">
                <a:solidFill>
                  <a:srgbClr val="000000"/>
                </a:solidFill>
              </a:rPr>
              <a:t>).</a:t>
            </a:r>
          </a:p>
          <a:p>
            <a:endParaRPr lang="en-US" sz="2800" b="1" dirty="0" smtClean="0">
              <a:solidFill>
                <a:srgbClr val="000000"/>
              </a:solidFill>
            </a:endParaRPr>
          </a:p>
          <a:p>
            <a:r>
              <a:rPr lang="en-US" sz="2800" b="1" dirty="0" smtClean="0">
                <a:solidFill>
                  <a:srgbClr val="000000"/>
                </a:solidFill>
              </a:rPr>
              <a:t>2. EBV can cause </a:t>
            </a:r>
            <a:r>
              <a:rPr lang="en-US" sz="2800" b="1" u="sng" dirty="0" smtClean="0">
                <a:solidFill>
                  <a:srgbClr val="000000"/>
                </a:solidFill>
              </a:rPr>
              <a:t>latent infection </a:t>
            </a:r>
            <a:r>
              <a:rPr lang="en-US" sz="2800" b="1" dirty="0" smtClean="0">
                <a:solidFill>
                  <a:srgbClr val="000000"/>
                </a:solidFill>
              </a:rPr>
              <a:t>of B cells in the presence of competent T cell immunity (healthy carrier stage).</a:t>
            </a:r>
          </a:p>
          <a:p>
            <a:endParaRPr lang="en-US" sz="2800" b="1" dirty="0" smtClean="0">
              <a:solidFill>
                <a:srgbClr val="000000"/>
              </a:solidFill>
            </a:endParaRPr>
          </a:p>
          <a:p>
            <a:r>
              <a:rPr lang="en-US" sz="2800" b="1" dirty="0" smtClean="0">
                <a:solidFill>
                  <a:srgbClr val="000000"/>
                </a:solidFill>
              </a:rPr>
              <a:t>3. EBV can stimulate and </a:t>
            </a:r>
            <a:r>
              <a:rPr lang="en-US" sz="4000" b="1" u="sng" dirty="0" smtClean="0">
                <a:solidFill>
                  <a:srgbClr val="FF0000"/>
                </a:solidFill>
              </a:rPr>
              <a:t>immortalize B cells</a:t>
            </a:r>
            <a:r>
              <a:rPr lang="en-US" sz="2800" b="1" dirty="0" smtClean="0">
                <a:solidFill>
                  <a:srgbClr val="000000"/>
                </a:solidFill>
              </a:rPr>
              <a:t>.</a:t>
            </a:r>
          </a:p>
          <a:p>
            <a:endParaRPr lang="en-US" sz="2800" b="1" dirty="0" smtClean="0">
              <a:solidFill>
                <a:srgbClr val="000000"/>
              </a:solidFill>
            </a:endParaRPr>
          </a:p>
          <a:p>
            <a:r>
              <a:rPr lang="en-US" sz="2800" b="1" dirty="0" smtClean="0">
                <a:solidFill>
                  <a:srgbClr val="000000"/>
                </a:solidFill>
              </a:rPr>
              <a:t>4. Implicate in </a:t>
            </a:r>
            <a:r>
              <a:rPr lang="en-US" sz="2800" b="1" u="sng" dirty="0" smtClean="0">
                <a:solidFill>
                  <a:srgbClr val="000000"/>
                </a:solidFill>
              </a:rPr>
              <a:t>several cancers</a:t>
            </a:r>
            <a:r>
              <a:rPr lang="en-US" sz="2800" b="1" dirty="0" smtClean="0">
                <a:solidFill>
                  <a:srgbClr val="000000"/>
                </a:solidFill>
              </a:rPr>
              <a:t>.</a:t>
            </a:r>
            <a:endParaRPr lang="ar-IQ" sz="28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93037" cy="1143000"/>
          </a:xfrm>
        </p:spPr>
        <p:txBody>
          <a:bodyPr/>
          <a:lstStyle/>
          <a:p>
            <a:r>
              <a:rPr lang="en-US" altLang="zh-TW" dirty="0"/>
              <a:t>Infectious </a:t>
            </a:r>
            <a:r>
              <a:rPr lang="en-US" altLang="zh-TW" dirty="0" err="1"/>
              <a:t>Mononuclosis</a:t>
            </a:r>
            <a:endParaRPr lang="en-US" altLang="zh-TW" dirty="0"/>
          </a:p>
        </p:txBody>
      </p:sp>
      <p:sp>
        <p:nvSpPr>
          <p:cNvPr id="18435" name="Rectangle 1027"/>
          <p:cNvSpPr>
            <a:spLocks noGrp="1" noChangeArrowheads="1"/>
          </p:cNvSpPr>
          <p:nvPr>
            <p:ph idx="1"/>
          </p:nvPr>
        </p:nvSpPr>
        <p:spPr>
          <a:xfrm>
            <a:off x="609600" y="1143000"/>
            <a:ext cx="7772400" cy="45720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zh-TW" sz="2000" dirty="0">
                <a:latin typeface="Times New Roman" pitchFamily="18" charset="0"/>
              </a:rPr>
              <a:t>Primary EBV infection is usually subclinical in childhood. However in adolescents and adults, there is a 50% chance that the syndrome of infectious mononucleosis (IM) will develop.</a:t>
            </a: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zh-TW" sz="2000" dirty="0">
                <a:latin typeface="Times New Roman" pitchFamily="18" charset="0"/>
              </a:rPr>
              <a:t>IM is usually a self-limited disease which consists of </a:t>
            </a:r>
            <a:r>
              <a:rPr lang="en-US" altLang="zh-TW" sz="2800" b="1" dirty="0">
                <a:solidFill>
                  <a:srgbClr val="FF0000"/>
                </a:solidFill>
                <a:latin typeface="Times New Roman" pitchFamily="18" charset="0"/>
              </a:rPr>
              <a:t>fever, </a:t>
            </a:r>
            <a:r>
              <a:rPr lang="en-US" altLang="zh-TW" sz="2800" b="1" dirty="0" err="1">
                <a:solidFill>
                  <a:srgbClr val="FF0000"/>
                </a:solidFill>
                <a:latin typeface="Times New Roman" pitchFamily="18" charset="0"/>
              </a:rPr>
              <a:t>lymphadenopathy</a:t>
            </a:r>
            <a:r>
              <a:rPr lang="en-US" altLang="zh-TW" sz="2800" b="1" dirty="0">
                <a:solidFill>
                  <a:srgbClr val="FF0000"/>
                </a:solidFill>
                <a:latin typeface="Times New Roman" pitchFamily="18" charset="0"/>
              </a:rPr>
              <a:t> and </a:t>
            </a:r>
            <a:r>
              <a:rPr lang="en-US" altLang="zh-TW" sz="2800" b="1" dirty="0" err="1">
                <a:solidFill>
                  <a:srgbClr val="FF0000"/>
                </a:solidFill>
                <a:latin typeface="Times New Roman" pitchFamily="18" charset="0"/>
              </a:rPr>
              <a:t>splenomegaly</a:t>
            </a:r>
            <a:r>
              <a:rPr lang="en-US" altLang="zh-TW" sz="2800" b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r>
              <a:rPr lang="en-US" altLang="zh-TW" sz="2000" dirty="0">
                <a:latin typeface="Times New Roman" pitchFamily="18" charset="0"/>
              </a:rPr>
              <a:t> In some patients jaundice may be seen which is due to hepatitis. </a:t>
            </a:r>
            <a:r>
              <a:rPr lang="en-US" altLang="zh-TW" sz="2800" b="1" dirty="0">
                <a:latin typeface="Times New Roman" pitchFamily="18" charset="0"/>
              </a:rPr>
              <a:t>Atypical lymphocytes  </a:t>
            </a:r>
            <a:r>
              <a:rPr lang="en-US" altLang="zh-TW" sz="2000" dirty="0">
                <a:latin typeface="Times New Roman" pitchFamily="18" charset="0"/>
              </a:rPr>
              <a:t>are present in the blood. </a:t>
            </a: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zh-TW" sz="2000" dirty="0">
                <a:latin typeface="Times New Roman" pitchFamily="18" charset="0"/>
              </a:rPr>
              <a:t>Complications occur rarely but may be serious e.g. </a:t>
            </a:r>
            <a:r>
              <a:rPr lang="en-US" altLang="zh-TW" sz="2000" dirty="0" err="1">
                <a:latin typeface="Times New Roman" pitchFamily="18" charset="0"/>
              </a:rPr>
              <a:t>splenic</a:t>
            </a:r>
            <a:r>
              <a:rPr lang="en-US" altLang="zh-TW" sz="2000" dirty="0">
                <a:latin typeface="Times New Roman" pitchFamily="18" charset="0"/>
              </a:rPr>
              <a:t> rupture, </a:t>
            </a:r>
            <a:r>
              <a:rPr lang="en-US" altLang="zh-TW" sz="2000" dirty="0" err="1">
                <a:latin typeface="Times New Roman" pitchFamily="18" charset="0"/>
              </a:rPr>
              <a:t>meningoencephalitis</a:t>
            </a:r>
            <a:r>
              <a:rPr lang="en-US" altLang="zh-TW" sz="2000" dirty="0">
                <a:latin typeface="Times New Roman" pitchFamily="18" charset="0"/>
              </a:rPr>
              <a:t>,  and pharyngeal obstruction.</a:t>
            </a: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zh-TW" sz="2000" dirty="0">
                <a:latin typeface="Times New Roman" pitchFamily="18" charset="0"/>
              </a:rPr>
              <a:t>In some patients, chronic IM may occur where eventually the patient dies of </a:t>
            </a:r>
            <a:r>
              <a:rPr lang="en-US" altLang="zh-TW" sz="2000" b="1" u="sng" dirty="0" err="1">
                <a:latin typeface="Times New Roman" pitchFamily="18" charset="0"/>
              </a:rPr>
              <a:t>lymphoproliferative</a:t>
            </a:r>
            <a:r>
              <a:rPr lang="en-US" altLang="zh-TW" sz="2000" b="1" u="sng" dirty="0">
                <a:latin typeface="Times New Roman" pitchFamily="18" charset="0"/>
              </a:rPr>
              <a:t> disease or lymphoma</a:t>
            </a:r>
            <a:r>
              <a:rPr lang="en-US" altLang="zh-TW" sz="2000" dirty="0">
                <a:latin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zh-TW" sz="2000" dirty="0">
                <a:latin typeface="Times New Roman" pitchFamily="18" charset="0"/>
              </a:rPr>
              <a:t>Diagnosis of IM is usually made by the </a:t>
            </a:r>
            <a:r>
              <a:rPr lang="en-US" altLang="zh-TW" sz="2800" b="1" dirty="0" err="1">
                <a:solidFill>
                  <a:srgbClr val="FF0000"/>
                </a:solidFill>
                <a:latin typeface="Times New Roman" pitchFamily="18" charset="0"/>
              </a:rPr>
              <a:t>heterophil</a:t>
            </a:r>
            <a:r>
              <a:rPr lang="en-US" altLang="zh-TW" sz="2800" b="1" dirty="0">
                <a:solidFill>
                  <a:srgbClr val="FF0000"/>
                </a:solidFill>
                <a:latin typeface="Times New Roman" pitchFamily="18" charset="0"/>
              </a:rPr>
              <a:t> antibody test </a:t>
            </a:r>
            <a:r>
              <a:rPr lang="en-US" altLang="zh-TW" sz="2800" b="1" dirty="0" smtClean="0">
                <a:solidFill>
                  <a:srgbClr val="FF0000"/>
                </a:solidFill>
                <a:latin typeface="Times New Roman" pitchFamily="18" charset="0"/>
              </a:rPr>
              <a:t>(</a:t>
            </a:r>
            <a:r>
              <a:rPr lang="en-US" altLang="zh-TW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Monospot</a:t>
            </a:r>
            <a:r>
              <a:rPr lang="en-US" altLang="zh-TW" sz="2800" b="1" dirty="0" smtClean="0">
                <a:solidFill>
                  <a:srgbClr val="FF0000"/>
                </a:solidFill>
                <a:latin typeface="Times New Roman" pitchFamily="18" charset="0"/>
              </a:rPr>
              <a:t> Test) and/or detection of anti-EBV VCA </a:t>
            </a:r>
            <a:r>
              <a:rPr lang="en-US" altLang="zh-TW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IgM</a:t>
            </a:r>
            <a:r>
              <a:rPr lang="en-US" altLang="zh-TW" sz="2000" dirty="0" smtClean="0">
                <a:latin typeface="Times New Roman" pitchFamily="18" charset="0"/>
              </a:rPr>
              <a:t>.</a:t>
            </a:r>
            <a:endParaRPr lang="en-US" altLang="zh-TW" sz="2000" dirty="0">
              <a:latin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zh-TW" sz="2000" dirty="0">
                <a:latin typeface="Times New Roman" pitchFamily="18" charset="0"/>
              </a:rPr>
              <a:t>There is no specific treatment.</a:t>
            </a:r>
            <a:endParaRPr lang="en-US" altLang="zh-TW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Disease Association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2133600"/>
            <a:ext cx="7772400" cy="4114800"/>
          </a:xfrm>
        </p:spPr>
        <p:txBody>
          <a:bodyPr/>
          <a:lstStyle/>
          <a:p>
            <a:pPr marL="234950" indent="-234950">
              <a:lnSpc>
                <a:spcPct val="90000"/>
              </a:lnSpc>
              <a:spcBef>
                <a:spcPct val="35000"/>
              </a:spcBef>
              <a:buFont typeface="Wingdings" pitchFamily="2" charset="2"/>
              <a:buNone/>
            </a:pPr>
            <a:r>
              <a:rPr lang="zh-TW" altLang="en-US" sz="2400" dirty="0">
                <a:latin typeface="Times New Roman" pitchFamily="18" charset="0"/>
              </a:rPr>
              <a:t>1. </a:t>
            </a:r>
            <a:r>
              <a:rPr lang="en-US" altLang="zh-TW" sz="2400" dirty="0">
                <a:latin typeface="Times New Roman" pitchFamily="18" charset="0"/>
              </a:rPr>
              <a:t>Infectious Mononucleosis</a:t>
            </a:r>
          </a:p>
          <a:p>
            <a:pPr marL="234950" indent="-234950">
              <a:lnSpc>
                <a:spcPct val="90000"/>
              </a:lnSpc>
              <a:spcBef>
                <a:spcPct val="35000"/>
              </a:spcBef>
              <a:buFont typeface="Wingdings" pitchFamily="2" charset="2"/>
              <a:buNone/>
            </a:pPr>
            <a:r>
              <a:rPr lang="en-US" altLang="zh-TW" sz="2400" dirty="0">
                <a:latin typeface="Times New Roman" pitchFamily="18" charset="0"/>
              </a:rPr>
              <a:t>2. </a:t>
            </a:r>
            <a:r>
              <a:rPr lang="en-US" altLang="zh-TW" sz="2400" dirty="0" err="1">
                <a:latin typeface="Times New Roman" pitchFamily="18" charset="0"/>
              </a:rPr>
              <a:t>Burkitt's</a:t>
            </a:r>
            <a:r>
              <a:rPr lang="en-US" altLang="zh-TW" sz="2400" dirty="0">
                <a:latin typeface="Times New Roman" pitchFamily="18" charset="0"/>
              </a:rPr>
              <a:t> lymphoma</a:t>
            </a:r>
          </a:p>
          <a:p>
            <a:pPr marL="234950" indent="-234950">
              <a:lnSpc>
                <a:spcPct val="90000"/>
              </a:lnSpc>
              <a:spcBef>
                <a:spcPct val="35000"/>
              </a:spcBef>
              <a:buFont typeface="Wingdings" pitchFamily="2" charset="2"/>
              <a:buNone/>
            </a:pPr>
            <a:r>
              <a:rPr lang="en-US" altLang="zh-TW" sz="2400" dirty="0">
                <a:latin typeface="Times New Roman" pitchFamily="18" charset="0"/>
              </a:rPr>
              <a:t>3. Nasopharyngeal carcinoma</a:t>
            </a:r>
          </a:p>
          <a:p>
            <a:pPr marL="234950" indent="-234950">
              <a:lnSpc>
                <a:spcPct val="90000"/>
              </a:lnSpc>
              <a:spcBef>
                <a:spcPct val="35000"/>
              </a:spcBef>
              <a:buFont typeface="Wingdings" pitchFamily="2" charset="2"/>
              <a:buNone/>
            </a:pPr>
            <a:r>
              <a:rPr lang="en-US" altLang="zh-TW" sz="2400" dirty="0">
                <a:latin typeface="Times New Roman" pitchFamily="18" charset="0"/>
              </a:rPr>
              <a:t>4. </a:t>
            </a:r>
            <a:r>
              <a:rPr lang="en-US" altLang="zh-TW" sz="2400" dirty="0" err="1">
                <a:latin typeface="Times New Roman" pitchFamily="18" charset="0"/>
              </a:rPr>
              <a:t>Lymphoproliferative</a:t>
            </a:r>
            <a:r>
              <a:rPr lang="en-US" altLang="zh-TW" sz="2400" dirty="0">
                <a:latin typeface="Times New Roman" pitchFamily="18" charset="0"/>
              </a:rPr>
              <a:t> disease and lymphoma in the </a:t>
            </a:r>
            <a:r>
              <a:rPr lang="en-US" altLang="zh-TW" sz="2400" dirty="0" err="1">
                <a:latin typeface="Times New Roman" pitchFamily="18" charset="0"/>
              </a:rPr>
              <a:t>immunosuppressed</a:t>
            </a:r>
            <a:r>
              <a:rPr lang="en-US" altLang="zh-TW" sz="2400" dirty="0">
                <a:latin typeface="Times New Roman" pitchFamily="18" charset="0"/>
              </a:rPr>
              <a:t>.</a:t>
            </a:r>
          </a:p>
          <a:p>
            <a:pPr marL="234950" indent="-234950">
              <a:lnSpc>
                <a:spcPct val="90000"/>
              </a:lnSpc>
              <a:spcBef>
                <a:spcPct val="35000"/>
              </a:spcBef>
              <a:buFont typeface="Wingdings" pitchFamily="2" charset="2"/>
              <a:buNone/>
            </a:pPr>
            <a:r>
              <a:rPr lang="en-US" altLang="zh-TW" sz="2400" dirty="0">
                <a:latin typeface="Times New Roman" pitchFamily="18" charset="0"/>
              </a:rPr>
              <a:t>5. X-linked </a:t>
            </a:r>
            <a:r>
              <a:rPr lang="en-US" altLang="zh-TW" sz="2400" dirty="0" err="1">
                <a:latin typeface="Times New Roman" pitchFamily="18" charset="0"/>
              </a:rPr>
              <a:t>lymphoproliferative</a:t>
            </a:r>
            <a:r>
              <a:rPr lang="en-US" altLang="zh-TW" sz="2400" dirty="0">
                <a:latin typeface="Times New Roman" pitchFamily="18" charset="0"/>
              </a:rPr>
              <a:t> syndrome</a:t>
            </a:r>
          </a:p>
          <a:p>
            <a:pPr marL="234950" indent="-234950">
              <a:lnSpc>
                <a:spcPct val="90000"/>
              </a:lnSpc>
              <a:spcBef>
                <a:spcPct val="35000"/>
              </a:spcBef>
              <a:buFont typeface="Wingdings" pitchFamily="2" charset="2"/>
              <a:buNone/>
            </a:pPr>
            <a:r>
              <a:rPr lang="en-US" altLang="zh-TW" sz="2400" dirty="0">
                <a:latin typeface="Times New Roman" pitchFamily="18" charset="0"/>
              </a:rPr>
              <a:t>6. Chronic infectious mononucleosis</a:t>
            </a:r>
          </a:p>
          <a:p>
            <a:pPr marL="234950" indent="-234950">
              <a:lnSpc>
                <a:spcPct val="90000"/>
              </a:lnSpc>
              <a:spcBef>
                <a:spcPct val="35000"/>
              </a:spcBef>
              <a:buFont typeface="Wingdings" pitchFamily="2" charset="2"/>
              <a:buNone/>
            </a:pPr>
            <a:r>
              <a:rPr lang="en-US" altLang="zh-TW" sz="2400" dirty="0">
                <a:latin typeface="Times New Roman" pitchFamily="18" charset="0"/>
              </a:rPr>
              <a:t>7. Oral </a:t>
            </a:r>
            <a:r>
              <a:rPr lang="en-US" altLang="zh-TW" sz="2400" dirty="0" err="1">
                <a:latin typeface="Times New Roman" pitchFamily="18" charset="0"/>
              </a:rPr>
              <a:t>leukoplakia</a:t>
            </a:r>
            <a:r>
              <a:rPr lang="en-US" altLang="zh-TW" sz="2400" dirty="0">
                <a:latin typeface="Times New Roman" pitchFamily="18" charset="0"/>
              </a:rPr>
              <a:t> in AIDS patients</a:t>
            </a:r>
          </a:p>
          <a:p>
            <a:pPr marL="234950" indent="-234950">
              <a:lnSpc>
                <a:spcPct val="90000"/>
              </a:lnSpc>
              <a:spcBef>
                <a:spcPct val="35000"/>
              </a:spcBef>
              <a:buFont typeface="Wingdings" pitchFamily="2" charset="2"/>
              <a:buNone/>
            </a:pPr>
            <a:r>
              <a:rPr lang="en-US" altLang="zh-TW" sz="2400" dirty="0">
                <a:latin typeface="Times New Roman" pitchFamily="18" charset="0"/>
              </a:rPr>
              <a:t>8. Chronic interstitial </a:t>
            </a:r>
            <a:r>
              <a:rPr lang="en-US" altLang="zh-TW" sz="2400" dirty="0" err="1">
                <a:latin typeface="Times New Roman" pitchFamily="18" charset="0"/>
              </a:rPr>
              <a:t>pneumonitis</a:t>
            </a:r>
            <a:r>
              <a:rPr lang="en-US" altLang="zh-TW" sz="2400" dirty="0">
                <a:latin typeface="Times New Roman" pitchFamily="18" charset="0"/>
              </a:rPr>
              <a:t> in AIDS patients.</a:t>
            </a:r>
            <a:r>
              <a:rPr lang="en-US" altLang="zh-TW" sz="24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6829" y="457200"/>
            <a:ext cx="861060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Laboratory Diagnosis</a:t>
            </a:r>
          </a:p>
          <a:p>
            <a:r>
              <a:rPr lang="en-US" dirty="0"/>
              <a:t>The diagnosis of infectious mononucleosis in the clinical laboratory is based primarily on two approaches:</a:t>
            </a:r>
          </a:p>
          <a:p>
            <a:pPr>
              <a:buFont typeface="+mj-lt"/>
              <a:buAutoNum type="arabicPeriod"/>
            </a:pPr>
            <a:r>
              <a:rPr lang="en-US" sz="2000" b="1" dirty="0"/>
              <a:t>In the </a:t>
            </a:r>
            <a:r>
              <a:rPr lang="en-US" sz="2400" b="1" dirty="0">
                <a:solidFill>
                  <a:srgbClr val="FF0000"/>
                </a:solidFill>
              </a:rPr>
              <a:t>hematologic approach</a:t>
            </a:r>
            <a:r>
              <a:rPr lang="en-US" sz="2000" b="1" dirty="0"/>
              <a:t>, absolute lymphocytosis occurs and as many as 30% abnormal lymphocytes are seen on a smear. These atypical </a:t>
            </a:r>
            <a:r>
              <a:rPr lang="en-US" sz="2000" b="1" dirty="0" err="1"/>
              <a:t>lymphs</a:t>
            </a:r>
            <a:r>
              <a:rPr lang="en-US" sz="2000" b="1" dirty="0"/>
              <a:t> are large and have a lobulated nucleus and a vacuolated, basophilic cytoplasm. They are cytotoxic T cells that are reacting against the EBV-infected B cells.</a:t>
            </a:r>
          </a:p>
          <a:p>
            <a:pPr>
              <a:buFont typeface="+mj-lt"/>
              <a:buAutoNum type="arabicPeriod"/>
            </a:pPr>
            <a:r>
              <a:rPr lang="en-US" sz="2000" b="1" dirty="0"/>
              <a:t>In the </a:t>
            </a:r>
            <a:r>
              <a:rPr lang="en-US" sz="2400" b="1" dirty="0">
                <a:solidFill>
                  <a:srgbClr val="FF0000"/>
                </a:solidFill>
              </a:rPr>
              <a:t>immunologic approach</a:t>
            </a:r>
            <a:r>
              <a:rPr lang="en-US" sz="2000" b="1" dirty="0"/>
              <a:t>, there are two types of serologic tests: (a) The </a:t>
            </a:r>
            <a:r>
              <a:rPr lang="en-US" sz="2000" b="1" dirty="0" err="1"/>
              <a:t>heterophil</a:t>
            </a:r>
            <a:r>
              <a:rPr lang="en-US" sz="2000" b="1" dirty="0"/>
              <a:t> antibody test is useful for the early diagnosis of infectious mononucleosis because it is usually positive by week 2 of illness. However, because the antibody titer declines after recovery, it is not useful for detection of prior infection. The </a:t>
            </a:r>
            <a:r>
              <a:rPr lang="en-US" sz="2000" b="1" dirty="0" err="1">
                <a:solidFill>
                  <a:srgbClr val="FF0000"/>
                </a:solidFill>
              </a:rPr>
              <a:t>Monospot</a:t>
            </a:r>
            <a:r>
              <a:rPr lang="en-US" sz="2000" b="1" dirty="0">
                <a:solidFill>
                  <a:srgbClr val="FF0000"/>
                </a:solidFill>
              </a:rPr>
              <a:t> test </a:t>
            </a:r>
            <a:r>
              <a:rPr lang="en-US" sz="2000" b="1" dirty="0"/>
              <a:t>is often used to detect the </a:t>
            </a:r>
            <a:r>
              <a:rPr lang="en-US" sz="2000" b="1" dirty="0" err="1"/>
              <a:t>heterophil</a:t>
            </a:r>
            <a:r>
              <a:rPr lang="en-US" sz="2000" b="1" dirty="0"/>
              <a:t> antibody; it is more sensitive, more specific, and less expensive than the tube agglutination test. (b) The </a:t>
            </a:r>
            <a:r>
              <a:rPr lang="en-US" sz="2000" b="1" dirty="0">
                <a:solidFill>
                  <a:srgbClr val="FF0000"/>
                </a:solidFill>
              </a:rPr>
              <a:t>EBV-specific antibody tests </a:t>
            </a:r>
            <a:r>
              <a:rPr lang="en-US" sz="2000" b="1" dirty="0"/>
              <a:t>are used primarily in diagnostically difficult cases. The </a:t>
            </a:r>
            <a:r>
              <a:rPr lang="en-US" sz="2000" b="1" dirty="0" err="1"/>
              <a:t>IgM</a:t>
            </a:r>
            <a:r>
              <a:rPr lang="en-US" sz="2000" b="1" dirty="0"/>
              <a:t> VCA antibody response can be used to detect early illness; the </a:t>
            </a:r>
            <a:r>
              <a:rPr lang="en-US" sz="2000" b="1" dirty="0" err="1"/>
              <a:t>IgG</a:t>
            </a:r>
            <a:r>
              <a:rPr lang="en-US" sz="2000" b="1" dirty="0"/>
              <a:t> VCA antibody response can be used to detect prior infection. In certain instances, antibodies to </a:t>
            </a:r>
            <a:r>
              <a:rPr lang="en-US" sz="2000" b="1" dirty="0">
                <a:solidFill>
                  <a:srgbClr val="FF0000"/>
                </a:solidFill>
              </a:rPr>
              <a:t>EA and EBNA </a:t>
            </a:r>
            <a:r>
              <a:rPr lang="en-US" sz="2000" b="1" dirty="0"/>
              <a:t>can be useful diagnostically.</a:t>
            </a:r>
            <a:endParaRPr lang="en-US" sz="20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678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PMingLiU"/>
        <a:cs typeface=""/>
      </a:majorFont>
      <a:minorFont>
        <a:latin typeface="Tahoma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PMingLiU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PMingLiU" pitchFamily="18" charset="-12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PMingLiU"/>
        <a:cs typeface=""/>
      </a:majorFont>
      <a:minorFont>
        <a:latin typeface="Tahoma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PMingLiU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PMingLiU" pitchFamily="18" charset="-12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PMingLiU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PMingLiU" pitchFamily="18" charset="-12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sts">
  <a:themeElements>
    <a:clrScheme name="Test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Test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est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CLASSIFICATION">
  <a:themeElements>
    <a:clrScheme name="3_CLASSIFICATION 8">
      <a:dk1>
        <a:srgbClr val="000066"/>
      </a:dk1>
      <a:lt1>
        <a:srgbClr val="FFFFFF"/>
      </a:lt1>
      <a:dk2>
        <a:srgbClr val="000000"/>
      </a:dk2>
      <a:lt2>
        <a:srgbClr val="FFFF00"/>
      </a:lt2>
      <a:accent1>
        <a:srgbClr val="99CCFF"/>
      </a:accent1>
      <a:accent2>
        <a:srgbClr val="FF0000"/>
      </a:accent2>
      <a:accent3>
        <a:srgbClr val="AAAAAA"/>
      </a:accent3>
      <a:accent4>
        <a:srgbClr val="DADADA"/>
      </a:accent4>
      <a:accent5>
        <a:srgbClr val="CAE2FF"/>
      </a:accent5>
      <a:accent6>
        <a:srgbClr val="E70000"/>
      </a:accent6>
      <a:hlink>
        <a:srgbClr val="0000FF"/>
      </a:hlink>
      <a:folHlink>
        <a:srgbClr val="6600CC"/>
      </a:folHlink>
    </a:clrScheme>
    <a:fontScheme name="3_CLASSIFIC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_CLASSIFICATIO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LASSIFIC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LASSIFICA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LASSIFICATIO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LASSIFIC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LASSIFIC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LASSIFIC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LASSIFICATION 8">
        <a:dk1>
          <a:srgbClr val="000066"/>
        </a:dk1>
        <a:lt1>
          <a:srgbClr val="FFFFFF"/>
        </a:lt1>
        <a:dk2>
          <a:srgbClr val="000000"/>
        </a:dk2>
        <a:lt2>
          <a:srgbClr val="FFFF00"/>
        </a:lt2>
        <a:accent1>
          <a:srgbClr val="99CCFF"/>
        </a:accent1>
        <a:accent2>
          <a:srgbClr val="FF0000"/>
        </a:accent2>
        <a:accent3>
          <a:srgbClr val="AAAAAA"/>
        </a:accent3>
        <a:accent4>
          <a:srgbClr val="DADADA"/>
        </a:accent4>
        <a:accent5>
          <a:srgbClr val="CAE2FF"/>
        </a:accent5>
        <a:accent6>
          <a:srgbClr val="E70000"/>
        </a:accent6>
        <a:hlink>
          <a:srgbClr val="0000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默认设计模板">
  <a:themeElements>
    <a:clrScheme name="">
      <a:dk1>
        <a:srgbClr val="808080"/>
      </a:dk1>
      <a:lt1>
        <a:srgbClr val="FFFFFF"/>
      </a:lt1>
      <a:dk2>
        <a:srgbClr val="0000FF"/>
      </a:dk2>
      <a:lt2>
        <a:srgbClr val="FFFF00"/>
      </a:lt2>
      <a:accent1>
        <a:srgbClr val="00CC99"/>
      </a:accent1>
      <a:accent2>
        <a:srgbClr val="3333CC"/>
      </a:accent2>
      <a:accent3>
        <a:srgbClr val="AAAAFF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Times New Roman"/>
        <a:ea typeface="SimSun"/>
        <a:cs typeface=""/>
      </a:majorFont>
      <a:minorFont>
        <a:latin typeface="Times New Roman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40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40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SimSun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1366</TotalTime>
  <Words>2087</Words>
  <Application>Microsoft Office PowerPoint</Application>
  <PresentationFormat>On-screen Show (4:3)</PresentationFormat>
  <Paragraphs>143</Paragraphs>
  <Slides>33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2_Office Theme</vt:lpstr>
      <vt:lpstr>1_Blends</vt:lpstr>
      <vt:lpstr>5_Blends</vt:lpstr>
      <vt:lpstr>6_Blends</vt:lpstr>
      <vt:lpstr>Tests</vt:lpstr>
      <vt:lpstr>3_CLASSIFICATION</vt:lpstr>
      <vt:lpstr>1_默认设计模板</vt:lpstr>
      <vt:lpstr>PhotoSuite Image</vt:lpstr>
      <vt:lpstr>PowerPoint Presentation</vt:lpstr>
      <vt:lpstr>PowerPoint Presentation</vt:lpstr>
      <vt:lpstr>Epstein-Barr Virus</vt:lpstr>
      <vt:lpstr>PowerPoint Presentation</vt:lpstr>
      <vt:lpstr>PowerPoint Presentation</vt:lpstr>
      <vt:lpstr>PowerPoint Presentation</vt:lpstr>
      <vt:lpstr>Infectious Mononuclosis</vt:lpstr>
      <vt:lpstr>Disease Association</vt:lpstr>
      <vt:lpstr>PowerPoint Presentation</vt:lpstr>
      <vt:lpstr>    Cytomegalovirus  </vt:lpstr>
      <vt:lpstr>Cytomegalovirus</vt:lpstr>
      <vt:lpstr>Epidemiology</vt:lpstr>
      <vt:lpstr>Clinical Manifestations</vt:lpstr>
      <vt:lpstr>Congenital Infection</vt:lpstr>
      <vt:lpstr>Cytomegalic Inclusion Disease</vt:lpstr>
      <vt:lpstr>Laboratory Diagnosis (1)</vt:lpstr>
      <vt:lpstr>Cytopathic Effect of CMV</vt:lpstr>
      <vt:lpstr>PowerPoint Presentation</vt:lpstr>
      <vt:lpstr>DEAFF test for CMV</vt:lpstr>
      <vt:lpstr>Laboratory Diagnosis (2)</vt:lpstr>
      <vt:lpstr>CMV pp65 antigenaemia test</vt:lpstr>
      <vt:lpstr>Prevention</vt:lpstr>
      <vt:lpstr>Other Human Herpes Viruses</vt:lpstr>
      <vt:lpstr>PowerPoint Presentation</vt:lpstr>
      <vt:lpstr>Epidemiology and Pathogenesis</vt:lpstr>
      <vt:lpstr>Roseala Infantum</vt:lpstr>
      <vt:lpstr>Human Herpes Virus 8</vt:lpstr>
      <vt:lpstr>PowerPoint Presentation</vt:lpstr>
      <vt:lpstr>Kaposi’s Sarcoma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PCR</cp:lastModifiedBy>
  <cp:revision>72</cp:revision>
  <dcterms:created xsi:type="dcterms:W3CDTF">2006-08-16T00:00:00Z</dcterms:created>
  <dcterms:modified xsi:type="dcterms:W3CDTF">2018-11-05T08:00:50Z</dcterms:modified>
</cp:coreProperties>
</file>