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16" r:id="rId3"/>
    <p:sldMasterId id="2147483779" r:id="rId4"/>
    <p:sldMasterId id="2147483791" r:id="rId5"/>
  </p:sldMasterIdLst>
  <p:notesMasterIdLst>
    <p:notesMasterId r:id="rId74"/>
  </p:notesMasterIdLst>
  <p:sldIdLst>
    <p:sldId id="403" r:id="rId6"/>
    <p:sldId id="506" r:id="rId7"/>
    <p:sldId id="507" r:id="rId8"/>
    <p:sldId id="529" r:id="rId9"/>
    <p:sldId id="508" r:id="rId10"/>
    <p:sldId id="269" r:id="rId11"/>
    <p:sldId id="270" r:id="rId12"/>
    <p:sldId id="271" r:id="rId13"/>
    <p:sldId id="420" r:id="rId14"/>
    <p:sldId id="273" r:id="rId15"/>
    <p:sldId id="483" r:id="rId16"/>
    <p:sldId id="510" r:id="rId17"/>
    <p:sldId id="276" r:id="rId18"/>
    <p:sldId id="277" r:id="rId19"/>
    <p:sldId id="484" r:id="rId20"/>
    <p:sldId id="470" r:id="rId21"/>
    <p:sldId id="512" r:id="rId22"/>
    <p:sldId id="280" r:id="rId23"/>
    <p:sldId id="487" r:id="rId24"/>
    <p:sldId id="486" r:id="rId25"/>
    <p:sldId id="513" r:id="rId26"/>
    <p:sldId id="530" r:id="rId27"/>
    <p:sldId id="514" r:id="rId28"/>
    <p:sldId id="531" r:id="rId29"/>
    <p:sldId id="515" r:id="rId30"/>
    <p:sldId id="505" r:id="rId31"/>
    <p:sldId id="516" r:id="rId32"/>
    <p:sldId id="421" r:id="rId33"/>
    <p:sldId id="504" r:id="rId34"/>
    <p:sldId id="517" r:id="rId35"/>
    <p:sldId id="288" r:id="rId36"/>
    <p:sldId id="289" r:id="rId37"/>
    <p:sldId id="291" r:id="rId38"/>
    <p:sldId id="519" r:id="rId39"/>
    <p:sldId id="479" r:id="rId40"/>
    <p:sldId id="524" r:id="rId41"/>
    <p:sldId id="525" r:id="rId42"/>
    <p:sldId id="520" r:id="rId43"/>
    <p:sldId id="481" r:id="rId44"/>
    <p:sldId id="521" r:id="rId45"/>
    <p:sldId id="522" r:id="rId46"/>
    <p:sldId id="523" r:id="rId47"/>
    <p:sldId id="406" r:id="rId48"/>
    <p:sldId id="407" r:id="rId49"/>
    <p:sldId id="408" r:id="rId50"/>
    <p:sldId id="409" r:id="rId51"/>
    <p:sldId id="410" r:id="rId52"/>
    <p:sldId id="411" r:id="rId53"/>
    <p:sldId id="412" r:id="rId54"/>
    <p:sldId id="413" r:id="rId55"/>
    <p:sldId id="414" r:id="rId56"/>
    <p:sldId id="526" r:id="rId57"/>
    <p:sldId id="415" r:id="rId58"/>
    <p:sldId id="416" r:id="rId59"/>
    <p:sldId id="293" r:id="rId60"/>
    <p:sldId id="527" r:id="rId61"/>
    <p:sldId id="418" r:id="rId62"/>
    <p:sldId id="419" r:id="rId63"/>
    <p:sldId id="296" r:id="rId64"/>
    <p:sldId id="297" r:id="rId65"/>
    <p:sldId id="298" r:id="rId66"/>
    <p:sldId id="299" r:id="rId67"/>
    <p:sldId id="493" r:id="rId68"/>
    <p:sldId id="394" r:id="rId69"/>
    <p:sldId id="528" r:id="rId70"/>
    <p:sldId id="495" r:id="rId71"/>
    <p:sldId id="400" r:id="rId72"/>
    <p:sldId id="49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440A30-1896-444A-A25E-B5A85292E876}">
          <p14:sldIdLst>
            <p14:sldId id="403"/>
            <p14:sldId id="506"/>
            <p14:sldId id="507"/>
            <p14:sldId id="529"/>
            <p14:sldId id="508"/>
            <p14:sldId id="269"/>
            <p14:sldId id="270"/>
            <p14:sldId id="271"/>
            <p14:sldId id="420"/>
            <p14:sldId id="273"/>
            <p14:sldId id="483"/>
            <p14:sldId id="510"/>
            <p14:sldId id="276"/>
            <p14:sldId id="277"/>
            <p14:sldId id="484"/>
            <p14:sldId id="470"/>
            <p14:sldId id="512"/>
            <p14:sldId id="280"/>
            <p14:sldId id="487"/>
            <p14:sldId id="486"/>
            <p14:sldId id="513"/>
            <p14:sldId id="530"/>
            <p14:sldId id="514"/>
            <p14:sldId id="531"/>
            <p14:sldId id="515"/>
            <p14:sldId id="505"/>
            <p14:sldId id="516"/>
            <p14:sldId id="421"/>
            <p14:sldId id="504"/>
            <p14:sldId id="517"/>
            <p14:sldId id="288"/>
            <p14:sldId id="289"/>
            <p14:sldId id="291"/>
            <p14:sldId id="519"/>
          </p14:sldIdLst>
        </p14:section>
        <p14:section name="Untitled Section" id="{4EF6677D-2D64-498F-9C90-B84D0754E1D9}">
          <p14:sldIdLst>
            <p14:sldId id="479"/>
            <p14:sldId id="524"/>
            <p14:sldId id="525"/>
            <p14:sldId id="520"/>
            <p14:sldId id="481"/>
            <p14:sldId id="521"/>
            <p14:sldId id="522"/>
            <p14:sldId id="523"/>
            <p14:sldId id="406"/>
            <p14:sldId id="407"/>
            <p14:sldId id="408"/>
            <p14:sldId id="409"/>
            <p14:sldId id="410"/>
            <p14:sldId id="411"/>
            <p14:sldId id="412"/>
            <p14:sldId id="413"/>
            <p14:sldId id="414"/>
            <p14:sldId id="526"/>
            <p14:sldId id="415"/>
            <p14:sldId id="416"/>
            <p14:sldId id="293"/>
            <p14:sldId id="527"/>
            <p14:sldId id="418"/>
            <p14:sldId id="419"/>
            <p14:sldId id="296"/>
            <p14:sldId id="297"/>
            <p14:sldId id="298"/>
            <p14:sldId id="299"/>
            <p14:sldId id="493"/>
            <p14:sldId id="394"/>
            <p14:sldId id="528"/>
            <p14:sldId id="495"/>
            <p14:sldId id="400"/>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8004E-256B-4B5C-A238-A6FD83A01045}" type="doc">
      <dgm:prSet loTypeId="urn:microsoft.com/office/officeart/2005/8/layout/pyramid3" loCatId="pyramid" qsTypeId="urn:microsoft.com/office/officeart/2005/8/quickstyle/simple3" qsCatId="simple" csTypeId="urn:microsoft.com/office/officeart/2005/8/colors/accent5_2" csCatId="accent5" phldr="1"/>
      <dgm:spPr/>
      <dgm:t>
        <a:bodyPr/>
        <a:lstStyle/>
        <a:p>
          <a:pPr rtl="1"/>
          <a:endParaRPr lang="ar-IQ"/>
        </a:p>
      </dgm:t>
    </dgm:pt>
    <dgm:pt modelId="{F9509F8B-CEB5-4011-8924-7EF0DC484D37}">
      <dgm:prSet/>
      <dgm:spPr/>
      <dgm:t>
        <a:bodyPr/>
        <a:lstStyle/>
        <a:p>
          <a:pPr algn="ctr" rtl="0"/>
          <a:r>
            <a:rPr lang="en-US" i="1" dirty="0" smtClean="0"/>
            <a:t/>
          </a:r>
          <a:br>
            <a:rPr lang="en-US" i="1" dirty="0" smtClean="0"/>
          </a:br>
          <a:r>
            <a:rPr lang="en-US" i="1" dirty="0" smtClean="0"/>
            <a:t>Hepatitis viruses</a:t>
          </a:r>
        </a:p>
      </dgm:t>
    </dgm:pt>
    <dgm:pt modelId="{9BC008D0-ED33-4DEA-918C-31DFDE06ACBA}" type="parTrans" cxnId="{AA63463E-EB6E-495C-B0A6-B43AB5C6EBB1}">
      <dgm:prSet/>
      <dgm:spPr/>
      <dgm:t>
        <a:bodyPr/>
        <a:lstStyle/>
        <a:p>
          <a:pPr rtl="1"/>
          <a:endParaRPr lang="ar-IQ"/>
        </a:p>
      </dgm:t>
    </dgm:pt>
    <dgm:pt modelId="{F8BAC797-002A-459F-AB9B-1C1B4E5B5C32}" type="sibTrans" cxnId="{AA63463E-EB6E-495C-B0A6-B43AB5C6EBB1}">
      <dgm:prSet/>
      <dgm:spPr/>
      <dgm:t>
        <a:bodyPr/>
        <a:lstStyle/>
        <a:p>
          <a:pPr rtl="1"/>
          <a:endParaRPr lang="ar-IQ"/>
        </a:p>
      </dgm:t>
    </dgm:pt>
    <dgm:pt modelId="{D9047DC6-ADC1-4520-84B6-C93B7DB03044}" type="pres">
      <dgm:prSet presAssocID="{7848004E-256B-4B5C-A238-A6FD83A01045}" presName="Name0" presStyleCnt="0">
        <dgm:presLayoutVars>
          <dgm:dir/>
          <dgm:animLvl val="lvl"/>
          <dgm:resizeHandles val="exact"/>
        </dgm:presLayoutVars>
      </dgm:prSet>
      <dgm:spPr/>
      <dgm:t>
        <a:bodyPr/>
        <a:lstStyle/>
        <a:p>
          <a:pPr rtl="1"/>
          <a:endParaRPr lang="ar-IQ"/>
        </a:p>
      </dgm:t>
    </dgm:pt>
    <dgm:pt modelId="{5B1114A8-7910-47F9-A260-C7536BF1B38C}" type="pres">
      <dgm:prSet presAssocID="{F9509F8B-CEB5-4011-8924-7EF0DC484D37}" presName="Name8" presStyleCnt="0"/>
      <dgm:spPr/>
    </dgm:pt>
    <dgm:pt modelId="{F8E25E25-4BC3-4D05-BBDE-BD06CE3A761F}" type="pres">
      <dgm:prSet presAssocID="{F9509F8B-CEB5-4011-8924-7EF0DC484D37}" presName="level" presStyleLbl="node1" presStyleIdx="0" presStyleCnt="1" custLinFactX="6316" custLinFactNeighborX="100000" custLinFactNeighborY="-5405">
        <dgm:presLayoutVars>
          <dgm:chMax val="1"/>
          <dgm:bulletEnabled val="1"/>
        </dgm:presLayoutVars>
      </dgm:prSet>
      <dgm:spPr/>
      <dgm:t>
        <a:bodyPr/>
        <a:lstStyle/>
        <a:p>
          <a:pPr rtl="1"/>
          <a:endParaRPr lang="ar-IQ"/>
        </a:p>
      </dgm:t>
    </dgm:pt>
    <dgm:pt modelId="{2DE6248A-52AD-4B99-922B-63E31E8560EE}" type="pres">
      <dgm:prSet presAssocID="{F9509F8B-CEB5-4011-8924-7EF0DC484D37}" presName="levelTx" presStyleLbl="revTx" presStyleIdx="0" presStyleCnt="0">
        <dgm:presLayoutVars>
          <dgm:chMax val="1"/>
          <dgm:bulletEnabled val="1"/>
        </dgm:presLayoutVars>
      </dgm:prSet>
      <dgm:spPr/>
      <dgm:t>
        <a:bodyPr/>
        <a:lstStyle/>
        <a:p>
          <a:pPr rtl="1"/>
          <a:endParaRPr lang="ar-IQ"/>
        </a:p>
      </dgm:t>
    </dgm:pt>
  </dgm:ptLst>
  <dgm:cxnLst>
    <dgm:cxn modelId="{AA63463E-EB6E-495C-B0A6-B43AB5C6EBB1}" srcId="{7848004E-256B-4B5C-A238-A6FD83A01045}" destId="{F9509F8B-CEB5-4011-8924-7EF0DC484D37}" srcOrd="0" destOrd="0" parTransId="{9BC008D0-ED33-4DEA-918C-31DFDE06ACBA}" sibTransId="{F8BAC797-002A-459F-AB9B-1C1B4E5B5C32}"/>
    <dgm:cxn modelId="{FF78491C-03A2-4CE9-8BA7-DB12F6DFE5B9}" type="presOf" srcId="{7848004E-256B-4B5C-A238-A6FD83A01045}" destId="{D9047DC6-ADC1-4520-84B6-C93B7DB03044}" srcOrd="0" destOrd="0" presId="urn:microsoft.com/office/officeart/2005/8/layout/pyramid3"/>
    <dgm:cxn modelId="{0EFB3F68-F5D7-4577-875C-BA4355D7458E}" type="presOf" srcId="{F9509F8B-CEB5-4011-8924-7EF0DC484D37}" destId="{2DE6248A-52AD-4B99-922B-63E31E8560EE}" srcOrd="1" destOrd="0" presId="urn:microsoft.com/office/officeart/2005/8/layout/pyramid3"/>
    <dgm:cxn modelId="{EF473B59-D5E5-4350-A213-5FF52FB3792D}" type="presOf" srcId="{F9509F8B-CEB5-4011-8924-7EF0DC484D37}" destId="{F8E25E25-4BC3-4D05-BBDE-BD06CE3A761F}" srcOrd="0" destOrd="0" presId="urn:microsoft.com/office/officeart/2005/8/layout/pyramid3"/>
    <dgm:cxn modelId="{9188BA94-A5D9-4700-B0C6-6FE11F5488F1}" type="presParOf" srcId="{D9047DC6-ADC1-4520-84B6-C93B7DB03044}" destId="{5B1114A8-7910-47F9-A260-C7536BF1B38C}" srcOrd="0" destOrd="0" presId="urn:microsoft.com/office/officeart/2005/8/layout/pyramid3"/>
    <dgm:cxn modelId="{1C510ED6-9F57-4369-9B5E-B5FA5C5202DE}" type="presParOf" srcId="{5B1114A8-7910-47F9-A260-C7536BF1B38C}" destId="{F8E25E25-4BC3-4D05-BBDE-BD06CE3A761F}" srcOrd="0" destOrd="0" presId="urn:microsoft.com/office/officeart/2005/8/layout/pyramid3"/>
    <dgm:cxn modelId="{B03BF42F-499F-427E-B5EA-2C86E2AF4D5D}" type="presParOf" srcId="{5B1114A8-7910-47F9-A260-C7536BF1B38C}" destId="{2DE6248A-52AD-4B99-922B-63E31E8560E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5E25-4BC3-4D05-BBDE-BD06CE3A761F}">
      <dsp:nvSpPr>
        <dsp:cNvPr id="0" name=""/>
        <dsp:cNvSpPr/>
      </dsp:nvSpPr>
      <dsp:spPr>
        <a:xfrm rot="10800000">
          <a:off x="0" y="0"/>
          <a:ext cx="6781800" cy="5638800"/>
        </a:xfrm>
        <a:prstGeom prst="trapezoid">
          <a:avLst>
            <a:gd name="adj" fmla="val 60135"/>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i="1" kern="1200" dirty="0" smtClean="0"/>
            <a:t/>
          </a:r>
          <a:br>
            <a:rPr lang="en-US" sz="6500" i="1" kern="1200" dirty="0" smtClean="0"/>
          </a:br>
          <a:r>
            <a:rPr lang="en-US" sz="6500" i="1" kern="1200" dirty="0" smtClean="0"/>
            <a:t>Hepatitis viruses</a:t>
          </a:r>
        </a:p>
      </dsp:txBody>
      <dsp:txXfrm rot="-10800000">
        <a:off x="0" y="0"/>
        <a:ext cx="6781800" cy="5638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25E6CE8-E697-4F98-97D5-EC02BAB88897}" type="datetimeFigureOut">
              <a:rPr lang="ar-IQ" smtClean="0"/>
              <a:pPr/>
              <a:t>11/05/1443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A2F4EF1-6E98-40EE-9E37-605E3D81079F}" type="slidenum">
              <a:rPr lang="ar-IQ" smtClean="0"/>
              <a:pPr/>
              <a:t>‹#›</a:t>
            </a:fld>
            <a:endParaRPr lang="ar-IQ"/>
          </a:p>
        </p:txBody>
      </p:sp>
    </p:spTree>
    <p:extLst>
      <p:ext uri="{BB962C8B-B14F-4D97-AF65-F5344CB8AC3E}">
        <p14:creationId xmlns:p14="http://schemas.microsoft.com/office/powerpoint/2010/main" val="25305473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174" name="Rectangle 6"/>
          <p:cNvSpPr>
            <a:spLocks noGrp="1" noRot="1" noChangeAspect="1" noChangeArrowheads="1" noTextEdit="1"/>
          </p:cNvSpPr>
          <p:nvPr>
            <p:ph type="sldImg"/>
          </p:nvPr>
        </p:nvSpPr>
        <p:spPr>
          <a:xfrm>
            <a:off x="1143000" y="685800"/>
            <a:ext cx="4572000" cy="3429000"/>
          </a:xfrm>
          <a:ln cap="flat"/>
        </p:spPr>
      </p:sp>
      <p:sp>
        <p:nvSpPr>
          <p:cNvPr id="7175"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8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a:t>
            </a:r>
          </a:p>
        </p:txBody>
      </p:sp>
      <p:sp>
        <p:nvSpPr>
          <p:cNvPr id="809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2"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3"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a:t>
            </a:r>
          </a:p>
        </p:txBody>
      </p:sp>
      <p:sp>
        <p:nvSpPr>
          <p:cNvPr id="80904"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5"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6"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7"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a:t>
            </a:r>
          </a:p>
        </p:txBody>
      </p:sp>
      <p:sp>
        <p:nvSpPr>
          <p:cNvPr id="80908"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09"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80910" name="Rectangle 14"/>
          <p:cNvSpPr>
            <a:spLocks noGrp="1" noRot="1" noChangeAspect="1" noChangeArrowheads="1" noTextEdit="1"/>
          </p:cNvSpPr>
          <p:nvPr>
            <p:ph type="sldImg"/>
          </p:nvPr>
        </p:nvSpPr>
        <p:spPr>
          <a:xfrm>
            <a:off x="1143000" y="685800"/>
            <a:ext cx="4572000" cy="3429000"/>
          </a:xfrm>
          <a:ln cap="flat"/>
        </p:spPr>
      </p:sp>
      <p:sp>
        <p:nvSpPr>
          <p:cNvPr id="80911"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8</a:t>
            </a:r>
          </a:p>
        </p:txBody>
      </p:sp>
      <p:sp>
        <p:nvSpPr>
          <p:cNvPr id="931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0"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1"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8</a:t>
            </a:r>
          </a:p>
        </p:txBody>
      </p:sp>
      <p:sp>
        <p:nvSpPr>
          <p:cNvPr id="93192"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3"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4"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5"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8</a:t>
            </a:r>
          </a:p>
        </p:txBody>
      </p:sp>
      <p:sp>
        <p:nvSpPr>
          <p:cNvPr id="93196"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7"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3198" name="Rectangle 14"/>
          <p:cNvSpPr>
            <a:spLocks noGrp="1" noRot="1" noChangeAspect="1" noChangeArrowheads="1" noTextEdit="1"/>
          </p:cNvSpPr>
          <p:nvPr>
            <p:ph type="sldImg"/>
          </p:nvPr>
        </p:nvSpPr>
        <p:spPr>
          <a:xfrm>
            <a:off x="1143000" y="685800"/>
            <a:ext cx="4572000" cy="3429000"/>
          </a:xfrm>
          <a:ln cap="flat"/>
        </p:spPr>
      </p:sp>
      <p:sp>
        <p:nvSpPr>
          <p:cNvPr id="93199"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10</a:t>
            </a:r>
          </a:p>
        </p:txBody>
      </p:sp>
      <p:sp>
        <p:nvSpPr>
          <p:cNvPr id="972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8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8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10</a:t>
            </a:r>
          </a:p>
        </p:txBody>
      </p:sp>
      <p:sp>
        <p:nvSpPr>
          <p:cNvPr id="9728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8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9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9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10</a:t>
            </a:r>
          </a:p>
        </p:txBody>
      </p:sp>
      <p:sp>
        <p:nvSpPr>
          <p:cNvPr id="9729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9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7294" name="Rectangle 14"/>
          <p:cNvSpPr>
            <a:spLocks noGrp="1" noRot="1" noChangeAspect="1" noChangeArrowheads="1" noTextEdit="1"/>
          </p:cNvSpPr>
          <p:nvPr>
            <p:ph type="sldImg"/>
          </p:nvPr>
        </p:nvSpPr>
        <p:spPr>
          <a:xfrm>
            <a:off x="1143000" y="685800"/>
            <a:ext cx="4572000" cy="3429000"/>
          </a:xfrm>
          <a:ln cap="flat"/>
        </p:spPr>
      </p:sp>
      <p:sp>
        <p:nvSpPr>
          <p:cNvPr id="97295"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11</a:t>
            </a:r>
          </a:p>
        </p:txBody>
      </p:sp>
      <p:sp>
        <p:nvSpPr>
          <p:cNvPr id="993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11</a:t>
            </a:r>
          </a:p>
        </p:txBody>
      </p:sp>
      <p:sp>
        <p:nvSpPr>
          <p:cNvPr id="9933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3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11</a:t>
            </a:r>
          </a:p>
        </p:txBody>
      </p:sp>
      <p:sp>
        <p:nvSpPr>
          <p:cNvPr id="9934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4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99342" name="Rectangle 14"/>
          <p:cNvSpPr>
            <a:spLocks noGrp="1" noRot="1" noChangeAspect="1" noChangeArrowheads="1" noTextEdit="1"/>
          </p:cNvSpPr>
          <p:nvPr>
            <p:ph type="sldImg"/>
          </p:nvPr>
        </p:nvSpPr>
        <p:spPr>
          <a:xfrm>
            <a:off x="1143000" y="685800"/>
            <a:ext cx="4572000" cy="3429000"/>
          </a:xfrm>
          <a:ln cap="flat"/>
        </p:spPr>
      </p:sp>
      <p:sp>
        <p:nvSpPr>
          <p:cNvPr id="99343"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15</a:t>
            </a:r>
          </a:p>
        </p:txBody>
      </p:sp>
      <p:sp>
        <p:nvSpPr>
          <p:cNvPr id="1075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2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2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15</a:t>
            </a:r>
          </a:p>
        </p:txBody>
      </p:sp>
      <p:sp>
        <p:nvSpPr>
          <p:cNvPr id="10752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2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3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3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15</a:t>
            </a:r>
          </a:p>
        </p:txBody>
      </p:sp>
      <p:sp>
        <p:nvSpPr>
          <p:cNvPr id="10753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3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07534" name="Rectangle 14"/>
          <p:cNvSpPr>
            <a:spLocks noGrp="1" noRot="1" noChangeAspect="1" noChangeArrowheads="1" noTextEdit="1"/>
          </p:cNvSpPr>
          <p:nvPr>
            <p:ph type="sldImg"/>
          </p:nvPr>
        </p:nvSpPr>
        <p:spPr>
          <a:xfrm>
            <a:off x="1143000" y="685800"/>
            <a:ext cx="4572000" cy="3429000"/>
          </a:xfrm>
          <a:ln cap="flat"/>
        </p:spPr>
      </p:sp>
      <p:sp>
        <p:nvSpPr>
          <p:cNvPr id="107535"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19</a:t>
            </a:r>
          </a:p>
        </p:txBody>
      </p:sp>
      <p:sp>
        <p:nvSpPr>
          <p:cNvPr id="1157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18"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19"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19</a:t>
            </a:r>
          </a:p>
        </p:txBody>
      </p:sp>
      <p:sp>
        <p:nvSpPr>
          <p:cNvPr id="115720"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21"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22"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23"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19</a:t>
            </a:r>
          </a:p>
        </p:txBody>
      </p:sp>
      <p:sp>
        <p:nvSpPr>
          <p:cNvPr id="115724"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25"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5726" name="Rectangle 14"/>
          <p:cNvSpPr>
            <a:spLocks noGrp="1" noRot="1" noChangeAspect="1" noChangeArrowheads="1" noTextEdit="1"/>
          </p:cNvSpPr>
          <p:nvPr>
            <p:ph type="sldImg"/>
          </p:nvPr>
        </p:nvSpPr>
        <p:spPr>
          <a:xfrm>
            <a:off x="1143000" y="685800"/>
            <a:ext cx="4572000" cy="3429000"/>
          </a:xfrm>
          <a:ln cap="flat"/>
        </p:spPr>
      </p:sp>
      <p:sp>
        <p:nvSpPr>
          <p:cNvPr id="115727"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20</a:t>
            </a:r>
          </a:p>
        </p:txBody>
      </p:sp>
      <p:sp>
        <p:nvSpPr>
          <p:cNvPr id="1177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6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6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20</a:t>
            </a:r>
          </a:p>
        </p:txBody>
      </p:sp>
      <p:sp>
        <p:nvSpPr>
          <p:cNvPr id="11776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6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7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7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20</a:t>
            </a:r>
          </a:p>
        </p:txBody>
      </p:sp>
      <p:sp>
        <p:nvSpPr>
          <p:cNvPr id="11777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7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7774" name="Rectangle 14"/>
          <p:cNvSpPr>
            <a:spLocks noGrp="1" noRot="1" noChangeAspect="1" noChangeArrowheads="1" noTextEdit="1"/>
          </p:cNvSpPr>
          <p:nvPr>
            <p:ph type="sldImg"/>
          </p:nvPr>
        </p:nvSpPr>
        <p:spPr>
          <a:xfrm>
            <a:off x="1143000" y="685800"/>
            <a:ext cx="4572000" cy="3429000"/>
          </a:xfrm>
          <a:ln cap="flat"/>
        </p:spPr>
      </p:sp>
      <p:sp>
        <p:nvSpPr>
          <p:cNvPr id="117775"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21</a:t>
            </a:r>
          </a:p>
        </p:txBody>
      </p:sp>
      <p:sp>
        <p:nvSpPr>
          <p:cNvPr id="1198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21</a:t>
            </a:r>
          </a:p>
        </p:txBody>
      </p:sp>
      <p:sp>
        <p:nvSpPr>
          <p:cNvPr id="11981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1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21</a:t>
            </a:r>
          </a:p>
        </p:txBody>
      </p:sp>
      <p:sp>
        <p:nvSpPr>
          <p:cNvPr id="11982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2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19822" name="Rectangle 14"/>
          <p:cNvSpPr>
            <a:spLocks noGrp="1" noRot="1" noChangeAspect="1" noChangeArrowheads="1" noTextEdit="1"/>
          </p:cNvSpPr>
          <p:nvPr>
            <p:ph type="sldImg"/>
          </p:nvPr>
        </p:nvSpPr>
        <p:spPr>
          <a:xfrm>
            <a:off x="1143000" y="685800"/>
            <a:ext cx="4572000" cy="3429000"/>
          </a:xfrm>
          <a:ln cap="flat"/>
        </p:spPr>
      </p:sp>
      <p:sp>
        <p:nvSpPr>
          <p:cNvPr id="119823"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25</a:t>
            </a:r>
          </a:p>
        </p:txBody>
      </p:sp>
      <p:sp>
        <p:nvSpPr>
          <p:cNvPr id="1280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0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0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25</a:t>
            </a:r>
          </a:p>
        </p:txBody>
      </p:sp>
      <p:sp>
        <p:nvSpPr>
          <p:cNvPr id="12800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0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1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1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25</a:t>
            </a:r>
          </a:p>
        </p:txBody>
      </p:sp>
      <p:sp>
        <p:nvSpPr>
          <p:cNvPr id="12801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1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28014" name="Rectangle 14"/>
          <p:cNvSpPr>
            <a:spLocks noGrp="1" noRot="1" noChangeAspect="1" noChangeArrowheads="1" noTextEdit="1"/>
          </p:cNvSpPr>
          <p:nvPr>
            <p:ph type="sldImg"/>
          </p:nvPr>
        </p:nvSpPr>
        <p:spPr>
          <a:xfrm>
            <a:off x="1143000" y="685800"/>
            <a:ext cx="4572000" cy="3429000"/>
          </a:xfrm>
          <a:ln cap="flat"/>
        </p:spPr>
      </p:sp>
      <p:sp>
        <p:nvSpPr>
          <p:cNvPr id="128015"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26</a:t>
            </a:r>
          </a:p>
        </p:txBody>
      </p:sp>
      <p:sp>
        <p:nvSpPr>
          <p:cNvPr id="1300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26</a:t>
            </a:r>
          </a:p>
        </p:txBody>
      </p:sp>
      <p:sp>
        <p:nvSpPr>
          <p:cNvPr id="13005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5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26</a:t>
            </a:r>
          </a:p>
        </p:txBody>
      </p:sp>
      <p:sp>
        <p:nvSpPr>
          <p:cNvPr id="13006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6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0062" name="Rectangle 14"/>
          <p:cNvSpPr>
            <a:spLocks noGrp="1" noRot="1" noChangeAspect="1" noChangeArrowheads="1" noTextEdit="1"/>
          </p:cNvSpPr>
          <p:nvPr>
            <p:ph type="sldImg"/>
          </p:nvPr>
        </p:nvSpPr>
        <p:spPr>
          <a:xfrm>
            <a:off x="1143000" y="685800"/>
            <a:ext cx="4572000" cy="3429000"/>
          </a:xfrm>
          <a:ln cap="flat"/>
        </p:spPr>
      </p:sp>
      <p:sp>
        <p:nvSpPr>
          <p:cNvPr id="130063"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5366" name="Rectangle 6"/>
          <p:cNvSpPr>
            <a:spLocks noGrp="1" noRot="1" noChangeAspect="1" noChangeArrowheads="1" noTextEdit="1"/>
          </p:cNvSpPr>
          <p:nvPr>
            <p:ph type="sldImg"/>
          </p:nvPr>
        </p:nvSpPr>
        <p:spPr>
          <a:xfrm>
            <a:off x="1143000" y="685800"/>
            <a:ext cx="4572000" cy="3429000"/>
          </a:xfrm>
          <a:ln cap="flat"/>
        </p:spPr>
      </p:sp>
      <p:sp>
        <p:nvSpPr>
          <p:cNvPr id="15367"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0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27</a:t>
            </a:r>
          </a:p>
        </p:txBody>
      </p:sp>
      <p:sp>
        <p:nvSpPr>
          <p:cNvPr id="1321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2"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3"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27</a:t>
            </a:r>
          </a:p>
        </p:txBody>
      </p:sp>
      <p:sp>
        <p:nvSpPr>
          <p:cNvPr id="132104"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5"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6"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7"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27</a:t>
            </a:r>
          </a:p>
        </p:txBody>
      </p:sp>
      <p:sp>
        <p:nvSpPr>
          <p:cNvPr id="132108"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09"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2110" name="Rectangle 14"/>
          <p:cNvSpPr>
            <a:spLocks noGrp="1" noRot="1" noChangeAspect="1" noChangeArrowheads="1" noTextEdit="1"/>
          </p:cNvSpPr>
          <p:nvPr>
            <p:ph type="sldImg"/>
          </p:nvPr>
        </p:nvSpPr>
        <p:spPr>
          <a:xfrm>
            <a:off x="1143000" y="685800"/>
            <a:ext cx="4572000" cy="3429000"/>
          </a:xfrm>
          <a:ln cap="flat"/>
        </p:spPr>
      </p:sp>
      <p:sp>
        <p:nvSpPr>
          <p:cNvPr id="132111"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28</a:t>
            </a:r>
          </a:p>
        </p:txBody>
      </p:sp>
      <p:sp>
        <p:nvSpPr>
          <p:cNvPr id="1341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0"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1"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28</a:t>
            </a:r>
          </a:p>
        </p:txBody>
      </p:sp>
      <p:sp>
        <p:nvSpPr>
          <p:cNvPr id="134152"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3"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4"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5"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28</a:t>
            </a:r>
          </a:p>
        </p:txBody>
      </p:sp>
      <p:sp>
        <p:nvSpPr>
          <p:cNvPr id="134156"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7"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4158" name="Rectangle 14"/>
          <p:cNvSpPr>
            <a:spLocks noGrp="1" noRot="1" noChangeAspect="1" noChangeArrowheads="1" noTextEdit="1"/>
          </p:cNvSpPr>
          <p:nvPr>
            <p:ph type="sldImg"/>
          </p:nvPr>
        </p:nvSpPr>
        <p:spPr>
          <a:xfrm>
            <a:off x="1143000" y="685800"/>
            <a:ext cx="4572000" cy="3429000"/>
          </a:xfrm>
          <a:ln cap="flat"/>
        </p:spPr>
      </p:sp>
      <p:sp>
        <p:nvSpPr>
          <p:cNvPr id="134159" name="Rectangle 15"/>
          <p:cNvSpPr>
            <a:spLocks noGrp="1" noChangeArrowheads="1"/>
          </p:cNvSpPr>
          <p:nvPr>
            <p:ph type="body" idx="1"/>
          </p:nvPr>
        </p:nvSpPr>
        <p:spPr>
          <a:ln/>
        </p:spPr>
        <p:txBody>
          <a:bodyPr/>
          <a:lstStyle/>
          <a:p>
            <a:pPr eaLnBrk="0" hangingPunct="0">
              <a:spcBef>
                <a:spcPct val="0"/>
              </a:spcBef>
            </a:pPr>
            <a:endParaRPr lang="zh-TW" altLang="en-US" sz="2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1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29</a:t>
            </a:r>
          </a:p>
        </p:txBody>
      </p:sp>
      <p:sp>
        <p:nvSpPr>
          <p:cNvPr id="1361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1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198"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199"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29</a:t>
            </a:r>
          </a:p>
        </p:txBody>
      </p:sp>
      <p:sp>
        <p:nvSpPr>
          <p:cNvPr id="136200"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201"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202"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203"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29</a:t>
            </a:r>
          </a:p>
        </p:txBody>
      </p:sp>
      <p:sp>
        <p:nvSpPr>
          <p:cNvPr id="136204"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205"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36206" name="Rectangle 14"/>
          <p:cNvSpPr>
            <a:spLocks noGrp="1" noRot="1" noChangeAspect="1" noChangeArrowheads="1" noTextEdit="1"/>
          </p:cNvSpPr>
          <p:nvPr>
            <p:ph type="sldImg"/>
          </p:nvPr>
        </p:nvSpPr>
        <p:spPr>
          <a:xfrm>
            <a:off x="1143000" y="685800"/>
            <a:ext cx="4572000" cy="3429000"/>
          </a:xfrm>
          <a:ln cap="flat"/>
        </p:spPr>
      </p:sp>
      <p:sp>
        <p:nvSpPr>
          <p:cNvPr id="136207"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17414" name="Rectangle 6"/>
          <p:cNvSpPr>
            <a:spLocks noGrp="1" noRot="1" noChangeAspect="1" noChangeArrowheads="1" noTextEdit="1"/>
          </p:cNvSpPr>
          <p:nvPr>
            <p:ph type="sldImg"/>
          </p:nvPr>
        </p:nvSpPr>
        <p:spPr>
          <a:xfrm>
            <a:off x="1143000" y="685800"/>
            <a:ext cx="4572000" cy="3429000"/>
          </a:xfrm>
          <a:ln cap="flat"/>
        </p:spPr>
      </p:sp>
      <p:sp>
        <p:nvSpPr>
          <p:cNvPr id="17415"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256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11</a:t>
            </a:r>
          </a:p>
        </p:txBody>
      </p:sp>
      <p:sp>
        <p:nvSpPr>
          <p:cNvPr id="256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256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25606" name="Rectangle 6"/>
          <p:cNvSpPr>
            <a:spLocks noGrp="1" noRot="1" noChangeAspect="1" noChangeArrowheads="1" noTextEdit="1"/>
          </p:cNvSpPr>
          <p:nvPr>
            <p:ph type="sldImg"/>
          </p:nvPr>
        </p:nvSpPr>
        <p:spPr>
          <a:xfrm>
            <a:off x="1143000" y="685800"/>
            <a:ext cx="4572000" cy="3429000"/>
          </a:xfrm>
          <a:ln cap="flat"/>
        </p:spPr>
      </p:sp>
      <p:sp>
        <p:nvSpPr>
          <p:cNvPr id="25607"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5579" y="0"/>
            <a:ext cx="2972421" cy="457513"/>
          </a:xfrm>
          <a:prstGeom prst="rect">
            <a:avLst/>
          </a:prstGeom>
          <a:noFill/>
          <a:ln w="12700">
            <a:noFill/>
            <a:miter lim="800000"/>
            <a:headEnd/>
            <a:tailEnd/>
          </a:ln>
          <a:effectLst/>
        </p:spPr>
        <p:txBody>
          <a:bodyPr wrap="none" lIns="89730" tIns="44865" rIns="89730" bIns="44865" anchor="ctr"/>
          <a:lstStyle/>
          <a:p>
            <a:endParaRPr lang="ar-IQ">
              <a:solidFill>
                <a:prstClr val="black"/>
              </a:solidFill>
            </a:endParaRPr>
          </a:p>
        </p:txBody>
      </p:sp>
      <p:sp>
        <p:nvSpPr>
          <p:cNvPr id="23555" name="Rectangle 3"/>
          <p:cNvSpPr>
            <a:spLocks noChangeArrowheads="1"/>
          </p:cNvSpPr>
          <p:nvPr/>
        </p:nvSpPr>
        <p:spPr bwMode="auto">
          <a:xfrm>
            <a:off x="3885579" y="8686489"/>
            <a:ext cx="2972421" cy="457512"/>
          </a:xfrm>
          <a:prstGeom prst="rect">
            <a:avLst/>
          </a:prstGeom>
          <a:noFill/>
          <a:ln w="12700">
            <a:noFill/>
            <a:miter lim="800000"/>
            <a:headEnd/>
            <a:tailEnd/>
          </a:ln>
          <a:effectLst/>
        </p:spPr>
        <p:txBody>
          <a:bodyPr lIns="19049" tIns="0" rIns="19049" bIns="0" anchor="b"/>
          <a:lstStyle/>
          <a:p>
            <a:pPr algn="r" defTabSz="914437" eaLnBrk="0" hangingPunct="0">
              <a:spcBef>
                <a:spcPct val="0"/>
              </a:spcBef>
            </a:pPr>
            <a:r>
              <a:rPr lang="en-US" sz="1000" i="1" dirty="0">
                <a:solidFill>
                  <a:prstClr val="black"/>
                </a:solidFill>
                <a:latin typeface="Times New Roman" pitchFamily="18" charset="0"/>
              </a:rPr>
              <a:t>10</a:t>
            </a:r>
          </a:p>
        </p:txBody>
      </p:sp>
      <p:sp>
        <p:nvSpPr>
          <p:cNvPr id="23556" name="Rectangle 4"/>
          <p:cNvSpPr>
            <a:spLocks noChangeArrowheads="1"/>
          </p:cNvSpPr>
          <p:nvPr/>
        </p:nvSpPr>
        <p:spPr bwMode="auto">
          <a:xfrm>
            <a:off x="1" y="8686489"/>
            <a:ext cx="2972421" cy="457512"/>
          </a:xfrm>
          <a:prstGeom prst="rect">
            <a:avLst/>
          </a:prstGeom>
          <a:noFill/>
          <a:ln w="12700">
            <a:noFill/>
            <a:miter lim="800000"/>
            <a:headEnd/>
            <a:tailEnd/>
          </a:ln>
          <a:effectLst/>
        </p:spPr>
        <p:txBody>
          <a:bodyPr wrap="none" lIns="89730" tIns="44865" rIns="89730" bIns="44865" anchor="ctr"/>
          <a:lstStyle/>
          <a:p>
            <a:endParaRPr lang="ar-IQ">
              <a:solidFill>
                <a:prstClr val="black"/>
              </a:solidFill>
            </a:endParaRPr>
          </a:p>
        </p:txBody>
      </p:sp>
      <p:sp>
        <p:nvSpPr>
          <p:cNvPr id="23557" name="Rectangle 5"/>
          <p:cNvSpPr>
            <a:spLocks noChangeArrowheads="1"/>
          </p:cNvSpPr>
          <p:nvPr/>
        </p:nvSpPr>
        <p:spPr bwMode="auto">
          <a:xfrm>
            <a:off x="1" y="0"/>
            <a:ext cx="2972421" cy="457513"/>
          </a:xfrm>
          <a:prstGeom prst="rect">
            <a:avLst/>
          </a:prstGeom>
          <a:noFill/>
          <a:ln w="12700">
            <a:noFill/>
            <a:miter lim="800000"/>
            <a:headEnd/>
            <a:tailEnd/>
          </a:ln>
          <a:effectLst/>
        </p:spPr>
        <p:txBody>
          <a:bodyPr wrap="none" lIns="89730" tIns="44865" rIns="89730" bIns="44865" anchor="ctr"/>
          <a:lstStyle/>
          <a:p>
            <a:endParaRPr lang="ar-IQ">
              <a:solidFill>
                <a:prstClr val="black"/>
              </a:solidFill>
            </a:endParaRPr>
          </a:p>
        </p:txBody>
      </p:sp>
      <p:sp>
        <p:nvSpPr>
          <p:cNvPr id="23558" name="Rectangle 6"/>
          <p:cNvSpPr>
            <a:spLocks noGrp="1" noRot="1" noChangeAspect="1" noChangeArrowheads="1" noTextEdit="1"/>
          </p:cNvSpPr>
          <p:nvPr>
            <p:ph type="sldImg"/>
          </p:nvPr>
        </p:nvSpPr>
        <p:spPr>
          <a:xfrm>
            <a:off x="1143000" y="685800"/>
            <a:ext cx="4572000" cy="3429000"/>
          </a:xfrm>
          <a:ln cap="flat"/>
        </p:spPr>
      </p:sp>
      <p:sp>
        <p:nvSpPr>
          <p:cNvPr id="23559" name="Rectangle 7"/>
          <p:cNvSpPr>
            <a:spLocks noGrp="1" noChangeArrowheads="1"/>
          </p:cNvSpPr>
          <p:nvPr>
            <p:ph type="body" idx="1"/>
          </p:nvPr>
        </p:nvSpPr>
        <p:spPr>
          <a:ln/>
        </p:spPr>
        <p:txBody>
          <a:bodyPr/>
          <a:lstStyle/>
          <a:p>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39942" name="Rectangle 6"/>
          <p:cNvSpPr>
            <a:spLocks noGrp="1" noRot="1" noChangeAspect="1" noChangeArrowheads="1" noTextEdit="1"/>
          </p:cNvSpPr>
          <p:nvPr>
            <p:ph type="sldImg"/>
          </p:nvPr>
        </p:nvSpPr>
        <p:spPr>
          <a:xfrm>
            <a:off x="1143000" y="685800"/>
            <a:ext cx="4572000" cy="3429000"/>
          </a:xfrm>
          <a:ln cap="flat"/>
        </p:spPr>
      </p:sp>
      <p:sp>
        <p:nvSpPr>
          <p:cNvPr id="39943" name="Rectangle 7"/>
          <p:cNvSpPr>
            <a:spLocks noGrp="1" noChangeArrowheads="1"/>
          </p:cNvSpPr>
          <p:nvPr>
            <p:ph type="body" idx="1"/>
          </p:nvPr>
        </p:nvSpPr>
        <p:spPr>
          <a:ln/>
        </p:spPr>
        <p:txBody>
          <a:bodyPr/>
          <a:lstStyle/>
          <a:p>
            <a:pPr eaLnBrk="0" hangingPunct="0">
              <a:spcBef>
                <a:spcPct val="0"/>
              </a:spcBef>
            </a:pPr>
            <a:r>
              <a:rPr lang="en-US" altLang="zh-TW" sz="2400" dirty="0" smtClean="0"/>
              <a:t> </a:t>
            </a:r>
            <a:endParaRPr lang="zh-TW" altLang="en-US" sz="2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04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28</a:t>
            </a:r>
          </a:p>
        </p:txBody>
      </p:sp>
      <p:sp>
        <p:nvSpPr>
          <p:cNvPr id="604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04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0422" name="Rectangle 6"/>
          <p:cNvSpPr>
            <a:spLocks noGrp="1" noRot="1" noChangeAspect="1" noChangeArrowheads="1" noTextEdit="1"/>
          </p:cNvSpPr>
          <p:nvPr>
            <p:ph type="sldImg"/>
          </p:nvPr>
        </p:nvSpPr>
        <p:spPr>
          <a:xfrm>
            <a:off x="1143000" y="685800"/>
            <a:ext cx="4572000" cy="3429000"/>
          </a:xfrm>
          <a:ln cap="flat"/>
        </p:spPr>
      </p:sp>
      <p:sp>
        <p:nvSpPr>
          <p:cNvPr id="60423"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24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29</a:t>
            </a:r>
          </a:p>
        </p:txBody>
      </p:sp>
      <p:sp>
        <p:nvSpPr>
          <p:cNvPr id="624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24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62470" name="Rectangle 6"/>
          <p:cNvSpPr>
            <a:spLocks noGrp="1" noRot="1" noChangeAspect="1" noChangeArrowheads="1" noTextEdit="1"/>
          </p:cNvSpPr>
          <p:nvPr>
            <p:ph type="sldImg"/>
          </p:nvPr>
        </p:nvSpPr>
        <p:spPr>
          <a:xfrm>
            <a:off x="1143000" y="685800"/>
            <a:ext cx="4572000" cy="3429000"/>
          </a:xfrm>
          <a:ln cap="flat"/>
        </p:spPr>
      </p:sp>
      <p:sp>
        <p:nvSpPr>
          <p:cNvPr id="62471" name="Rectangle 7"/>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a:t>
            </a:r>
          </a:p>
        </p:txBody>
      </p:sp>
      <p:sp>
        <p:nvSpPr>
          <p:cNvPr id="788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a:t>
            </a:r>
          </a:p>
        </p:txBody>
      </p:sp>
      <p:sp>
        <p:nvSpPr>
          <p:cNvPr id="7885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5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fontAlgn="base" hangingPunct="0">
              <a:spcBef>
                <a:spcPct val="0"/>
              </a:spcBef>
              <a:spcAft>
                <a:spcPct val="0"/>
              </a:spcAft>
            </a:pPr>
            <a:r>
              <a:rPr lang="zh-TW" altLang="en-US" sz="1000" i="1" smtClean="0">
                <a:solidFill>
                  <a:prstClr val="black"/>
                </a:solidFill>
                <a:latin typeface="Times New Roman" pitchFamily="18" charset="0"/>
              </a:rPr>
              <a:t>1</a:t>
            </a:r>
          </a:p>
        </p:txBody>
      </p:sp>
      <p:sp>
        <p:nvSpPr>
          <p:cNvPr id="7886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6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prstClr val="black"/>
              </a:solidFill>
              <a:latin typeface="Times New Roman" pitchFamily="18" charset="0"/>
              <a:ea typeface="PMingLiU" pitchFamily="18" charset="-120"/>
            </a:endParaRPr>
          </a:p>
        </p:txBody>
      </p:sp>
      <p:sp>
        <p:nvSpPr>
          <p:cNvPr id="78862" name="Rectangle 14"/>
          <p:cNvSpPr>
            <a:spLocks noGrp="1" noRot="1" noChangeAspect="1" noChangeArrowheads="1" noTextEdit="1"/>
          </p:cNvSpPr>
          <p:nvPr>
            <p:ph type="sldImg"/>
          </p:nvPr>
        </p:nvSpPr>
        <p:spPr>
          <a:xfrm>
            <a:off x="1143000" y="685800"/>
            <a:ext cx="4572000" cy="3429000"/>
          </a:xfrm>
          <a:ln cap="flat"/>
        </p:spPr>
      </p:sp>
      <p:sp>
        <p:nvSpPr>
          <p:cNvPr id="78863" name="Rectangle 15"/>
          <p:cNvSpPr>
            <a:spLocks noGrp="1" noChangeArrowheads="1"/>
          </p:cNvSpPr>
          <p:nvPr>
            <p:ph type="body" idx="1"/>
          </p:nvPr>
        </p:nvSpPr>
        <p:spPr>
          <a:ln/>
        </p:spPr>
        <p:txBody>
          <a:bodyPr/>
          <a:lstStyle/>
          <a:p>
            <a:pPr eaLnBrk="0" hangingPunct="0">
              <a:spcBef>
                <a:spcPct val="0"/>
              </a:spcBef>
            </a:pPr>
            <a:endParaRPr lang="zh-TW" alt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9520" name="Rectangle 16"/>
          <p:cNvSpPr>
            <a:spLocks noGrp="1" noChangeArrowheads="1"/>
          </p:cNvSpPr>
          <p:nvPr>
            <p:ph type="ctrTitle" sz="quarter"/>
          </p:nvPr>
        </p:nvSpPr>
        <p:spPr>
          <a:xfrm>
            <a:off x="1370189" y="2133600"/>
            <a:ext cx="7772400" cy="1143000"/>
          </a:xfrm>
        </p:spPr>
        <p:txBody>
          <a:bodyPr/>
          <a:lstStyle>
            <a:lvl1pPr>
              <a:defRPr/>
            </a:lvl1pPr>
          </a:lstStyle>
          <a:p>
            <a:r>
              <a:rPr lang="en-US"/>
              <a:t>Click to edit Master title style</a:t>
            </a:r>
          </a:p>
        </p:txBody>
      </p:sp>
      <p:sp>
        <p:nvSpPr>
          <p:cNvPr id="149521" name="Rectangle 17"/>
          <p:cNvSpPr>
            <a:spLocks noGrp="1" noChangeArrowheads="1"/>
          </p:cNvSpPr>
          <p:nvPr>
            <p:ph type="subTitle" sz="quarter" idx="1"/>
          </p:nvPr>
        </p:nvSpPr>
        <p:spPr>
          <a:xfrm>
            <a:off x="1371600" y="41148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 name="Rectangle 18"/>
          <p:cNvSpPr>
            <a:spLocks noGrp="1" noChangeArrowheads="1"/>
          </p:cNvSpPr>
          <p:nvPr>
            <p:ph type="dt" sz="quarter" idx="10"/>
          </p:nvPr>
        </p:nvSpPr>
        <p:spPr>
          <a:xfrm>
            <a:off x="1370192" y="6248400"/>
            <a:ext cx="1905000" cy="457200"/>
          </a:xfrm>
        </p:spPr>
        <p:txBody>
          <a:bodyPr/>
          <a:lstStyle>
            <a:lvl1pPr>
              <a:defRPr smtClean="0"/>
            </a:lvl1pPr>
          </a:lstStyle>
          <a:p>
            <a:pPr>
              <a:defRPr/>
            </a:pPr>
            <a:endParaRPr lang="en-US">
              <a:solidFill>
                <a:srgbClr val="000000"/>
              </a:solidFill>
            </a:endParaRPr>
          </a:p>
        </p:txBody>
      </p:sp>
      <p:sp>
        <p:nvSpPr>
          <p:cNvPr id="5" name="Rectangle 19"/>
          <p:cNvSpPr>
            <a:spLocks noGrp="1" noChangeArrowheads="1"/>
          </p:cNvSpPr>
          <p:nvPr>
            <p:ph type="ftr" sz="quarter" idx="11"/>
          </p:nvPr>
        </p:nvSpPr>
        <p:spPr>
          <a:xfrm>
            <a:off x="3808589" y="6248400"/>
            <a:ext cx="2895600" cy="457200"/>
          </a:xfrm>
        </p:spPr>
        <p:txBody>
          <a:bodyPr/>
          <a:lstStyle>
            <a:lvl1pPr>
              <a:defRPr smtClean="0"/>
            </a:lvl1pPr>
          </a:lstStyle>
          <a:p>
            <a:pPr>
              <a:defRPr/>
            </a:pPr>
            <a:endParaRPr lang="en-US">
              <a:solidFill>
                <a:srgbClr val="000000"/>
              </a:solidFill>
            </a:endParaRPr>
          </a:p>
        </p:txBody>
      </p:sp>
      <p:sp>
        <p:nvSpPr>
          <p:cNvPr id="6" name="Rectangle 20"/>
          <p:cNvSpPr>
            <a:spLocks noGrp="1" noChangeArrowheads="1"/>
          </p:cNvSpPr>
          <p:nvPr>
            <p:ph type="sldNum" sz="quarter" idx="12"/>
          </p:nvPr>
        </p:nvSpPr>
        <p:spPr>
          <a:xfrm>
            <a:off x="7237592" y="6248400"/>
            <a:ext cx="1905000" cy="457200"/>
          </a:xfrm>
        </p:spPr>
        <p:txBody>
          <a:bodyPr/>
          <a:lstStyle>
            <a:lvl1pPr>
              <a:defRPr smtClean="0"/>
            </a:lvl1pPr>
          </a:lstStyle>
          <a:p>
            <a:pPr>
              <a:defRPr/>
            </a:pPr>
            <a:fld id="{AA54A5E4-8E89-4BF8-A2AE-67729916D2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509EAD26-D91F-4661-BDBC-925C5DCB2A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11"/>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C249E458-9B4A-4EFB-8700-BD9333467C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5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78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95CDD128-E05E-4F76-A140-3142869D86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0"/>
          <p:cNvSpPr>
            <a:spLocks noGrp="1" noChangeArrowheads="1"/>
          </p:cNvSpPr>
          <p:nvPr>
            <p:ph type="sldNum" sz="quarter" idx="12"/>
          </p:nvPr>
        </p:nvSpPr>
        <p:spPr>
          <a:ln/>
        </p:spPr>
        <p:txBody>
          <a:bodyPr/>
          <a:lstStyle>
            <a:lvl1pPr>
              <a:defRPr/>
            </a:lvl1pPr>
          </a:lstStyle>
          <a:p>
            <a:pPr>
              <a:defRPr/>
            </a:pPr>
            <a:fld id="{BA08F9FA-9851-4454-866C-5DAE9246F8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0"/>
          <p:cNvSpPr>
            <a:spLocks noGrp="1" noChangeArrowheads="1"/>
          </p:cNvSpPr>
          <p:nvPr>
            <p:ph type="sldNum" sz="quarter" idx="12"/>
          </p:nvPr>
        </p:nvSpPr>
        <p:spPr>
          <a:ln/>
        </p:spPr>
        <p:txBody>
          <a:bodyPr/>
          <a:lstStyle>
            <a:lvl1pPr>
              <a:defRPr/>
            </a:lvl1pPr>
          </a:lstStyle>
          <a:p>
            <a:pPr>
              <a:defRPr/>
            </a:pPr>
            <a:fld id="{D8E8CF45-660F-4BC0-9D42-5A8FB501F5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0"/>
          <p:cNvSpPr>
            <a:spLocks noGrp="1" noChangeArrowheads="1"/>
          </p:cNvSpPr>
          <p:nvPr>
            <p:ph type="sldNum" sz="quarter" idx="12"/>
          </p:nvPr>
        </p:nvSpPr>
        <p:spPr>
          <a:ln/>
        </p:spPr>
        <p:txBody>
          <a:bodyPr/>
          <a:lstStyle>
            <a:lvl1pPr>
              <a:defRPr/>
            </a:lvl1pPr>
          </a:lstStyle>
          <a:p>
            <a:pPr>
              <a:defRPr/>
            </a:pPr>
            <a:fld id="{554E3E7D-D732-4535-AB11-5DB883BA20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1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47CBFB51-ABA7-4046-81FD-C1EBA3EA3FA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FAA1FE26-F859-4A35-8C92-A4EE3B1582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987ED8F2-ABE5-4941-BB88-CAE0C33835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76250"/>
            <a:ext cx="1943100" cy="561975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476250"/>
            <a:ext cx="5693834"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A77D348A-8808-4798-A0CD-D9C5EF66C0F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476250"/>
            <a:ext cx="7086600" cy="1276350"/>
          </a:xfrm>
        </p:spPr>
        <p:txBody>
          <a:bodyPr/>
          <a:lstStyle/>
          <a:p>
            <a:r>
              <a:rPr lang="en-US" smtClean="0"/>
              <a:t>Click to edit Master title style</a:t>
            </a:r>
            <a:endParaRPr lang="ar-IQ"/>
          </a:p>
        </p:txBody>
      </p:sp>
      <p:sp>
        <p:nvSpPr>
          <p:cNvPr id="3" name="Content Placeholder 2"/>
          <p:cNvSpPr>
            <a:spLocks noGrp="1"/>
          </p:cNvSpPr>
          <p:nvPr>
            <p:ph sz="quarter" idx="1"/>
          </p:nvPr>
        </p:nvSpPr>
        <p:spPr>
          <a:xfrm>
            <a:off x="685855" y="19812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39789" y="19812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685855" y="4114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Content Placeholder 5"/>
          <p:cNvSpPr>
            <a:spLocks noGrp="1"/>
          </p:cNvSpPr>
          <p:nvPr>
            <p:ph sz="quarter" idx="4"/>
          </p:nvPr>
        </p:nvSpPr>
        <p:spPr>
          <a:xfrm>
            <a:off x="4639789" y="4114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0"/>
          <p:cNvSpPr>
            <a:spLocks noGrp="1" noChangeArrowheads="1"/>
          </p:cNvSpPr>
          <p:nvPr>
            <p:ph type="sldNum" sz="quarter" idx="12"/>
          </p:nvPr>
        </p:nvSpPr>
        <p:spPr>
          <a:ln/>
        </p:spPr>
        <p:txBody>
          <a:bodyPr/>
          <a:lstStyle>
            <a:lvl1pPr>
              <a:defRPr/>
            </a:lvl1pPr>
          </a:lstStyle>
          <a:p>
            <a:pPr>
              <a:defRPr/>
            </a:pPr>
            <a:fld id="{3BAF6C52-8671-4740-85A6-30397D95A59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156DB87B-C679-4898-AEE6-650BFF908D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55"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4639789" y="1981200"/>
            <a:ext cx="3818467" cy="4114800"/>
          </a:xfrm>
        </p:spPr>
        <p:txBody>
          <a:bodyPr/>
          <a:lstStyle/>
          <a:p>
            <a:pPr lvl="0"/>
            <a:endParaRPr lang="ar-IQ" noProof="0" smtClean="0"/>
          </a:p>
        </p:txBody>
      </p:sp>
      <p:sp>
        <p:nvSpPr>
          <p:cNvPr id="5" name="Rectangle 1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4D9C4A54-21BE-4D12-BB5D-8CAEB1833E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434"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fontAlgn="base">
              <a:spcBef>
                <a:spcPct val="20000"/>
              </a:spcBef>
              <a:spcAft>
                <a:spcPct val="0"/>
              </a:spcAft>
              <a:buFontTx/>
              <a:buChar char="•"/>
            </a:pPr>
            <a:endParaRPr kumimoji="1" lang="ar-IQ" sz="3000" smtClean="0">
              <a:solidFill>
                <a:srgbClr val="FFFFFF"/>
              </a:solidFill>
            </a:endParaRPr>
          </a:p>
        </p:txBody>
      </p:sp>
      <p:sp>
        <p:nvSpPr>
          <p:cNvPr id="146435"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fontAlgn="base">
              <a:spcBef>
                <a:spcPct val="20000"/>
              </a:spcBef>
              <a:spcAft>
                <a:spcPct val="0"/>
              </a:spcAft>
              <a:buFontTx/>
              <a:buChar char="•"/>
            </a:pPr>
            <a:endParaRPr kumimoji="1" lang="ar-IQ" sz="3000" smtClean="0">
              <a:solidFill>
                <a:srgbClr val="FFFFFF"/>
              </a:solidFill>
            </a:endParaRPr>
          </a:p>
        </p:txBody>
      </p:sp>
      <p:sp>
        <p:nvSpPr>
          <p:cNvPr id="146436"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fontAlgn="base">
              <a:spcBef>
                <a:spcPct val="20000"/>
              </a:spcBef>
              <a:spcAft>
                <a:spcPct val="0"/>
              </a:spcAft>
            </a:pPr>
            <a:endParaRPr lang="en-US" altLang="en-US" sz="3000" smtClean="0">
              <a:solidFill>
                <a:srgbClr val="FFFFFF"/>
              </a:solidFill>
            </a:endParaRPr>
          </a:p>
        </p:txBody>
      </p:sp>
      <p:sp>
        <p:nvSpPr>
          <p:cNvPr id="146437" name="Rectangle 5"/>
          <p:cNvSpPr>
            <a:spLocks noGrp="1" noChangeArrowheads="1"/>
          </p:cNvSpPr>
          <p:nvPr>
            <p:ph type="ctrTitle"/>
          </p:nvPr>
        </p:nvSpPr>
        <p:spPr>
          <a:xfrm>
            <a:off x="914400" y="1828800"/>
            <a:ext cx="7772400" cy="1143000"/>
          </a:xfrm>
        </p:spPr>
        <p:txBody>
          <a:bodyPr/>
          <a:lstStyle>
            <a:lvl1pPr>
              <a:defRPr sz="4800"/>
            </a:lvl1pPr>
          </a:lstStyle>
          <a:p>
            <a:r>
              <a:rPr lang="en-US" altLang="en-US"/>
              <a:t>Click to edit Master Title Style</a:t>
            </a:r>
          </a:p>
        </p:txBody>
      </p:sp>
      <p:sp>
        <p:nvSpPr>
          <p:cNvPr id="146438" name="Rectangle 6"/>
          <p:cNvSpPr>
            <a:spLocks noGrp="1" noChangeArrowheads="1"/>
          </p:cNvSpPr>
          <p:nvPr>
            <p:ph type="subTitle" idx="1"/>
          </p:nvPr>
        </p:nvSpPr>
        <p:spPr>
          <a:xfrm>
            <a:off x="914400" y="3276600"/>
            <a:ext cx="6400800" cy="1752600"/>
          </a:xfrm>
        </p:spPr>
        <p:txBody>
          <a:bodyPr/>
          <a:lstStyle>
            <a:lvl1pPr marL="0" indent="0">
              <a:buFontTx/>
              <a:buNone/>
              <a:defRPr/>
            </a:lvl1pPr>
          </a:lstStyle>
          <a:p>
            <a:r>
              <a:rPr lang="en-US" altLang="en-US"/>
              <a:t>Click to edit Master subtitle style</a:t>
            </a:r>
          </a:p>
        </p:txBody>
      </p:sp>
      <p:sp>
        <p:nvSpPr>
          <p:cNvPr id="146439" name="Rectangle 7"/>
          <p:cNvSpPr>
            <a:spLocks noGrp="1" noChangeArrowheads="1"/>
          </p:cNvSpPr>
          <p:nvPr>
            <p:ph type="dt" sz="half" idx="2"/>
          </p:nvPr>
        </p:nvSpPr>
        <p:spPr>
          <a:xfrm>
            <a:off x="609600" y="6324600"/>
            <a:ext cx="2286000" cy="304800"/>
          </a:xfrm>
        </p:spPr>
        <p:txBody>
          <a:bodyPr/>
          <a:lstStyle>
            <a:lvl1pPr>
              <a:defRPr/>
            </a:lvl1pPr>
          </a:lstStyle>
          <a:p>
            <a:r>
              <a:rPr lang="en-US">
                <a:solidFill>
                  <a:srgbClr val="FFFFFF"/>
                </a:solidFill>
              </a:rPr>
              <a:t>January 2004</a:t>
            </a:r>
            <a:endParaRPr lang="en-US" altLang="en-US">
              <a:solidFill>
                <a:srgbClr val="FFFFFF"/>
              </a:solidFill>
            </a:endParaRPr>
          </a:p>
        </p:txBody>
      </p:sp>
      <p:sp>
        <p:nvSpPr>
          <p:cNvPr id="146440" name="Rectangle 8"/>
          <p:cNvSpPr>
            <a:spLocks noGrp="1" noChangeArrowheads="1"/>
          </p:cNvSpPr>
          <p:nvPr>
            <p:ph type="ftr" sz="quarter" idx="3"/>
          </p:nvPr>
        </p:nvSpPr>
        <p:spPr/>
        <p:txBody>
          <a:bodyPr/>
          <a:lstStyle>
            <a:lvl1pPr>
              <a:defRPr/>
            </a:lvl1pPr>
          </a:lstStyle>
          <a:p>
            <a:r>
              <a:rPr lang="en-US" altLang="en-US">
                <a:solidFill>
                  <a:srgbClr val="FFFFFF"/>
                </a:solidFill>
              </a:rPr>
              <a:t>Hepatitis A-E Disease States</a:t>
            </a:r>
          </a:p>
        </p:txBody>
      </p:sp>
      <p:sp>
        <p:nvSpPr>
          <p:cNvPr id="146441" name="Rectangle 9"/>
          <p:cNvSpPr>
            <a:spLocks noGrp="1" noChangeArrowheads="1"/>
          </p:cNvSpPr>
          <p:nvPr>
            <p:ph type="sldNum" sz="quarter" idx="4"/>
          </p:nvPr>
        </p:nvSpPr>
        <p:spPr/>
        <p:txBody>
          <a:bodyPr/>
          <a:lstStyle>
            <a:lvl1pPr>
              <a:defRPr/>
            </a:lvl1pPr>
          </a:lstStyle>
          <a:p>
            <a:fld id="{D20A3B44-5CD8-4B3F-B76F-5F7FA91BF7B6}" type="slidenum">
              <a:rPr lang="en-US" altLang="en-US">
                <a:solidFill>
                  <a:srgbClr val="FFFFFF"/>
                </a:solidFill>
              </a:rPr>
              <a:pPr/>
              <a:t>‹#›</a:t>
            </a:fld>
            <a:endParaRPr lang="en-US" altLang="en-US">
              <a:solidFill>
                <a:srgbClr val="FFFFFF"/>
              </a:solidFill>
            </a:endParaRPr>
          </a:p>
        </p:txBody>
      </p:sp>
      <p:sp>
        <p:nvSpPr>
          <p:cNvPr id="146442" name="Oval 10"/>
          <p:cNvSpPr>
            <a:spLocks noChangeArrowheads="1"/>
          </p:cNvSpPr>
          <p:nvPr userDrawn="1"/>
        </p:nvSpPr>
        <p:spPr bwMode="auto">
          <a:xfrm rot="2047950">
            <a:off x="2438400" y="457200"/>
            <a:ext cx="406400" cy="685800"/>
          </a:xfrm>
          <a:prstGeom prst="ellipse">
            <a:avLst/>
          </a:prstGeom>
          <a:solidFill>
            <a:srgbClr val="00CC00"/>
          </a:solidFill>
          <a:ln w="9525">
            <a:noFill/>
            <a:miter lim="800000"/>
            <a:headEnd/>
            <a:tailEnd/>
          </a:ln>
          <a:effectLst/>
        </p:spPr>
        <p:txBody>
          <a:bodyPr wrap="none" anchor="ctr"/>
          <a:lstStyle/>
          <a:p>
            <a:pPr fontAlgn="base">
              <a:spcBef>
                <a:spcPct val="20000"/>
              </a:spcBef>
              <a:spcAft>
                <a:spcPct val="0"/>
              </a:spcAft>
              <a:buFontTx/>
              <a:buChar char="•"/>
            </a:pPr>
            <a:endParaRPr lang="ar-IQ" sz="3000" smtClean="0">
              <a:solidFill>
                <a:srgbClr val="FFFFFF"/>
              </a:solidFill>
            </a:endParaRPr>
          </a:p>
        </p:txBody>
      </p:sp>
      <p:sp>
        <p:nvSpPr>
          <p:cNvPr id="146443" name="Text Box 11"/>
          <p:cNvSpPr txBox="1">
            <a:spLocks noChangeArrowheads="1"/>
          </p:cNvSpPr>
          <p:nvPr userDrawn="1"/>
        </p:nvSpPr>
        <p:spPr bwMode="auto">
          <a:xfrm>
            <a:off x="541867" y="304800"/>
            <a:ext cx="5825067" cy="914400"/>
          </a:xfrm>
          <a:prstGeom prst="rect">
            <a:avLst/>
          </a:prstGeom>
          <a:noFill/>
          <a:ln w="9525">
            <a:noFill/>
            <a:miter lim="800000"/>
            <a:headEnd/>
            <a:tailEnd/>
          </a:ln>
          <a:effectLst/>
        </p:spPr>
        <p:txBody>
          <a:bodyPr>
            <a:spAutoFit/>
          </a:bodyPr>
          <a:lstStyle/>
          <a:p>
            <a:pPr fontAlgn="base">
              <a:spcBef>
                <a:spcPct val="50000"/>
              </a:spcBef>
              <a:spcAft>
                <a:spcPct val="0"/>
              </a:spcAft>
            </a:pPr>
            <a:r>
              <a:rPr lang="en-US" sz="4000" i="1" smtClean="0">
                <a:solidFill>
                  <a:srgbClr val="FFFFFF"/>
                </a:solidFill>
                <a:effectLst>
                  <a:outerShdw blurRad="38100" dist="38100" dir="2700000" algn="tl">
                    <a:srgbClr val="000000"/>
                  </a:outerShdw>
                </a:effectLst>
                <a:latin typeface="Comic Sans MS" pitchFamily="66" charset="0"/>
              </a:rPr>
              <a:t>GLOBAL</a:t>
            </a:r>
            <a:r>
              <a:rPr lang="en-US" sz="5400" i="1" smtClean="0">
                <a:solidFill>
                  <a:srgbClr val="FFFFFF"/>
                </a:solidFill>
                <a:effectLst>
                  <a:outerShdw blurRad="38100" dist="38100" dir="2700000" algn="tl">
                    <a:srgbClr val="000000"/>
                  </a:outerShdw>
                </a:effectLst>
                <a:latin typeface="Comic Sans MS" pitchFamily="66" charset="0"/>
              </a:rPr>
              <a:t>e</a:t>
            </a:r>
            <a:r>
              <a:rPr lang="en-US" sz="4000" i="1" smtClean="0">
                <a:solidFill>
                  <a:srgbClr val="FFFFFF"/>
                </a:solidFill>
                <a:effectLst>
                  <a:outerShdw blurRad="38100" dist="38100" dir="2700000" algn="tl">
                    <a:srgbClr val="000000"/>
                  </a:outerShdw>
                </a:effectLst>
                <a:latin typeface="Comic Sans MS" pitchFamily="66" charset="0"/>
              </a:rPr>
              <a:t>MED-PHARM</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6" name="Slide Number Placeholder 5"/>
          <p:cNvSpPr>
            <a:spLocks noGrp="1"/>
          </p:cNvSpPr>
          <p:nvPr>
            <p:ph type="sldNum" sz="quarter" idx="12"/>
          </p:nvPr>
        </p:nvSpPr>
        <p:spPr/>
        <p:txBody>
          <a:bodyPr/>
          <a:lstStyle>
            <a:lvl1pPr>
              <a:defRPr/>
            </a:lvl1pPr>
          </a:lstStyle>
          <a:p>
            <a:fld id="{B839852A-E761-4652-88A7-50DB5F69D886}"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11"/>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6" name="Slide Number Placeholder 5"/>
          <p:cNvSpPr>
            <a:spLocks noGrp="1"/>
          </p:cNvSpPr>
          <p:nvPr>
            <p:ph type="sldNum" sz="quarter" idx="12"/>
          </p:nvPr>
        </p:nvSpPr>
        <p:spPr/>
        <p:txBody>
          <a:bodyPr/>
          <a:lstStyle>
            <a:lvl1pPr>
              <a:defRPr/>
            </a:lvl1pPr>
          </a:lstStyle>
          <a:p>
            <a:fld id="{DC90B1F4-E1A4-42E1-A3A6-BD79133ABA3B}"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5" y="2286000"/>
            <a:ext cx="3704167"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754034" y="2286000"/>
            <a:ext cx="3704166"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7" name="Slide Number Placeholder 6"/>
          <p:cNvSpPr>
            <a:spLocks noGrp="1"/>
          </p:cNvSpPr>
          <p:nvPr>
            <p:ph type="sldNum" sz="quarter" idx="12"/>
          </p:nvPr>
        </p:nvSpPr>
        <p:spPr/>
        <p:txBody>
          <a:bodyPr/>
          <a:lstStyle>
            <a:lvl1pPr>
              <a:defRPr/>
            </a:lvl1pPr>
          </a:lstStyle>
          <a:p>
            <a:fld id="{4E993385-2492-4C7C-8369-864B5178DDC5}"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9" name="Slide Number Placeholder 8"/>
          <p:cNvSpPr>
            <a:spLocks noGrp="1"/>
          </p:cNvSpPr>
          <p:nvPr>
            <p:ph type="sldNum" sz="quarter" idx="12"/>
          </p:nvPr>
        </p:nvSpPr>
        <p:spPr/>
        <p:txBody>
          <a:bodyPr/>
          <a:lstStyle>
            <a:lvl1pPr>
              <a:defRPr/>
            </a:lvl1pPr>
          </a:lstStyle>
          <a:p>
            <a:fld id="{59F39233-88A1-4FCF-A5D4-585BDF6A6353}"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5" name="Slide Number Placeholder 4"/>
          <p:cNvSpPr>
            <a:spLocks noGrp="1"/>
          </p:cNvSpPr>
          <p:nvPr>
            <p:ph type="sldNum" sz="quarter" idx="12"/>
          </p:nvPr>
        </p:nvSpPr>
        <p:spPr/>
        <p:txBody>
          <a:bodyPr/>
          <a:lstStyle>
            <a:lvl1pPr>
              <a:defRPr/>
            </a:lvl1pPr>
          </a:lstStyle>
          <a:p>
            <a:fld id="{60B2D4F4-2746-4856-819F-6F51C3323B2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4" name="Slide Number Placeholder 3"/>
          <p:cNvSpPr>
            <a:spLocks noGrp="1"/>
          </p:cNvSpPr>
          <p:nvPr>
            <p:ph type="sldNum" sz="quarter" idx="12"/>
          </p:nvPr>
        </p:nvSpPr>
        <p:spPr/>
        <p:txBody>
          <a:bodyPr/>
          <a:lstStyle>
            <a:lvl1pPr>
              <a:defRPr/>
            </a:lvl1pPr>
          </a:lstStyle>
          <a:p>
            <a:fld id="{8F247B5C-D529-4FA4-9119-8D630726B3F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1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7" name="Slide Number Placeholder 6"/>
          <p:cNvSpPr>
            <a:spLocks noGrp="1"/>
          </p:cNvSpPr>
          <p:nvPr>
            <p:ph type="sldNum" sz="quarter" idx="12"/>
          </p:nvPr>
        </p:nvSpPr>
        <p:spPr/>
        <p:txBody>
          <a:bodyPr/>
          <a:lstStyle>
            <a:lvl1pPr>
              <a:defRPr/>
            </a:lvl1pPr>
          </a:lstStyle>
          <a:p>
            <a:fld id="{3FC03E53-03E6-4AC0-8814-03EC31086ED8}"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7" name="Slide Number Placeholder 6"/>
          <p:cNvSpPr>
            <a:spLocks noGrp="1"/>
          </p:cNvSpPr>
          <p:nvPr>
            <p:ph type="sldNum" sz="quarter" idx="12"/>
          </p:nvPr>
        </p:nvSpPr>
        <p:spPr/>
        <p:txBody>
          <a:bodyPr/>
          <a:lstStyle>
            <a:lvl1pPr>
              <a:defRPr/>
            </a:lvl1pPr>
          </a:lstStyle>
          <a:p>
            <a:fld id="{E7675C6A-7246-410C-9395-37BFDF024416}"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6" name="Slide Number Placeholder 5"/>
          <p:cNvSpPr>
            <a:spLocks noGrp="1"/>
          </p:cNvSpPr>
          <p:nvPr>
            <p:ph type="sldNum" sz="quarter" idx="12"/>
          </p:nvPr>
        </p:nvSpPr>
        <p:spPr/>
        <p:txBody>
          <a:bodyPr/>
          <a:lstStyle>
            <a:lvl1pPr>
              <a:defRPr/>
            </a:lvl1pPr>
          </a:lstStyle>
          <a:p>
            <a:fld id="{608CD0D4-B16F-4D1D-86A5-3B8C7E913FD6}"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956" y="609600"/>
            <a:ext cx="1885244" cy="53340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55" y="609600"/>
            <a:ext cx="5523089"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r>
              <a:rPr lang="en-US">
                <a:solidFill>
                  <a:srgbClr val="FFFFFF"/>
                </a:solidFill>
              </a:rPr>
              <a:t>January 2004</a:t>
            </a:r>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Hepatitis A-E Disease States</a:t>
            </a:r>
          </a:p>
        </p:txBody>
      </p:sp>
      <p:sp>
        <p:nvSpPr>
          <p:cNvPr id="6" name="Slide Number Placeholder 5"/>
          <p:cNvSpPr>
            <a:spLocks noGrp="1"/>
          </p:cNvSpPr>
          <p:nvPr>
            <p:ph type="sldNum" sz="quarter" idx="12"/>
          </p:nvPr>
        </p:nvSpPr>
        <p:spPr/>
        <p:txBody>
          <a:bodyPr/>
          <a:lstStyle>
            <a:lvl1pPr>
              <a:defRPr/>
            </a:lvl1pPr>
          </a:lstStyle>
          <a:p>
            <a:fld id="{8FA89883-6A46-4AD5-A4A2-A3B92C3E1769}"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smtClean="0"/>
              <a:t>Click to edit Master title style</a:t>
            </a:r>
            <a:endParaRPr lang="ar-IQ"/>
          </a:p>
        </p:txBody>
      </p:sp>
      <p:sp>
        <p:nvSpPr>
          <p:cNvPr id="3" name="Chart Placeholder 2"/>
          <p:cNvSpPr>
            <a:spLocks noGrp="1"/>
          </p:cNvSpPr>
          <p:nvPr>
            <p:ph type="chart" idx="1"/>
          </p:nvPr>
        </p:nvSpPr>
        <p:spPr>
          <a:xfrm>
            <a:off x="914400" y="2286000"/>
            <a:ext cx="7543800" cy="3657600"/>
          </a:xfrm>
        </p:spPr>
        <p:txBody>
          <a:bodyPr/>
          <a:lstStyle/>
          <a:p>
            <a:endParaRPr lang="ar-IQ"/>
          </a:p>
        </p:txBody>
      </p:sp>
      <p:sp>
        <p:nvSpPr>
          <p:cNvPr id="4" name="Date Placeholder 3"/>
          <p:cNvSpPr>
            <a:spLocks noGrp="1"/>
          </p:cNvSpPr>
          <p:nvPr>
            <p:ph type="dt" sz="half" idx="10"/>
          </p:nvPr>
        </p:nvSpPr>
        <p:spPr>
          <a:xfrm>
            <a:off x="677333" y="6324600"/>
            <a:ext cx="2286000" cy="304800"/>
          </a:xfrm>
        </p:spPr>
        <p:txBody>
          <a:bodyPr/>
          <a:lstStyle>
            <a:lvl1pPr>
              <a:defRPr/>
            </a:lvl1pPr>
          </a:lstStyle>
          <a:p>
            <a:r>
              <a:rPr lang="en-US">
                <a:solidFill>
                  <a:srgbClr val="FFFFFF"/>
                </a:solidFill>
              </a:rPr>
              <a:t>January 2004</a:t>
            </a:r>
            <a:endParaRPr lang="en-US" altLang="en-US">
              <a:solidFill>
                <a:srgbClr val="FFFFFF"/>
              </a:solidFill>
            </a:endParaRPr>
          </a:p>
        </p:txBody>
      </p:sp>
      <p:sp>
        <p:nvSpPr>
          <p:cNvPr id="5" name="Footer Placeholder 4"/>
          <p:cNvSpPr>
            <a:spLocks noGrp="1"/>
          </p:cNvSpPr>
          <p:nvPr>
            <p:ph type="ftr" sz="quarter" idx="11"/>
          </p:nvPr>
        </p:nvSpPr>
        <p:spPr>
          <a:xfrm>
            <a:off x="2286000" y="6096000"/>
            <a:ext cx="4343400" cy="534988"/>
          </a:xfrm>
        </p:spPr>
        <p:txBody>
          <a:bodyPr/>
          <a:lstStyle>
            <a:lvl1pPr>
              <a:defRPr/>
            </a:lvl1pPr>
          </a:lstStyle>
          <a:p>
            <a:r>
              <a:rPr lang="en-US" altLang="en-US">
                <a:solidFill>
                  <a:srgbClr val="FFFFFF"/>
                </a:solidFill>
              </a:rPr>
              <a:t>Hepatitis A-E Disease States</a:t>
            </a:r>
          </a:p>
        </p:txBody>
      </p:sp>
      <p:sp>
        <p:nvSpPr>
          <p:cNvPr id="6" name="Slide Number Placeholder 5"/>
          <p:cNvSpPr>
            <a:spLocks noGrp="1"/>
          </p:cNvSpPr>
          <p:nvPr>
            <p:ph type="sldNum" sz="quarter" idx="12"/>
          </p:nvPr>
        </p:nvSpPr>
        <p:spPr>
          <a:xfrm>
            <a:off x="6629400" y="6400800"/>
            <a:ext cx="2286000" cy="228600"/>
          </a:xfrm>
        </p:spPr>
        <p:txBody>
          <a:bodyPr/>
          <a:lstStyle>
            <a:lvl1pPr>
              <a:defRPr/>
            </a:lvl1pPr>
          </a:lstStyle>
          <a:p>
            <a:fld id="{F32146C7-08B3-4114-A20A-8C39718E659B}"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B68416-6626-4ACA-AFCA-88F142368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B179F2-BF1C-4E6D-9BD5-1BCCFF5A22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4E7184-7A0A-4EFE-AC0B-6E21481007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E42E50-A0D4-43F5-BDD7-5D9118FC1E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5B71F03-3167-4E74-B3E9-894E2142C7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05BC458-0190-43E3-AA7C-6534D18A10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1E6309A-AC51-4A88-906C-6ACD5DA491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14D25B-BBAB-423D-9C7D-DDFFEAF0ED5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5DC953-7194-436E-8A63-F7203A6D34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63253D-FFCB-41A7-944F-843F605CAF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68B38-F9F5-4F82-AD8B-6FE5F33AA41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10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422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61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89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19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192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57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08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277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40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4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48496"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1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98" name="Rectangle 1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000000"/>
              </a:solidFill>
            </a:endParaRPr>
          </a:p>
        </p:txBody>
      </p:sp>
      <p:sp>
        <p:nvSpPr>
          <p:cNvPr id="148499" name="Rectangle 1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000000"/>
              </a:solidFill>
            </a:endParaRPr>
          </a:p>
        </p:txBody>
      </p:sp>
      <p:sp>
        <p:nvSpPr>
          <p:cNvPr id="148500" name="Rectangle 2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eaLnBrk="0" fontAlgn="base" hangingPunct="0">
              <a:spcBef>
                <a:spcPct val="0"/>
              </a:spcBef>
              <a:spcAft>
                <a:spcPct val="0"/>
              </a:spcAft>
              <a:defRPr/>
            </a:pPr>
            <a:fld id="{1BAC0D59-C382-46F6-B2FA-6D9BC4B2877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145410"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fontAlgn="base">
              <a:spcBef>
                <a:spcPct val="20000"/>
              </a:spcBef>
              <a:spcAft>
                <a:spcPct val="0"/>
              </a:spcAft>
              <a:buFontTx/>
              <a:buChar char="•"/>
            </a:pPr>
            <a:endParaRPr kumimoji="1" lang="ar-IQ" sz="3000" smtClean="0">
              <a:solidFill>
                <a:srgbClr val="FFFFFF"/>
              </a:solidFill>
            </a:endParaRPr>
          </a:p>
        </p:txBody>
      </p:sp>
      <p:sp>
        <p:nvSpPr>
          <p:cNvPr id="145411"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fontAlgn="base">
              <a:spcBef>
                <a:spcPct val="20000"/>
              </a:spcBef>
              <a:spcAft>
                <a:spcPct val="0"/>
              </a:spcAft>
              <a:buFontTx/>
              <a:buChar char="•"/>
            </a:pPr>
            <a:endParaRPr kumimoji="1" lang="ar-IQ" sz="3000" smtClean="0">
              <a:solidFill>
                <a:srgbClr val="FFFFFF"/>
              </a:solidFill>
            </a:endParaRPr>
          </a:p>
        </p:txBody>
      </p:sp>
      <p:sp>
        <p:nvSpPr>
          <p:cNvPr id="145412"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fontAlgn="base">
              <a:spcBef>
                <a:spcPct val="20000"/>
              </a:spcBef>
              <a:spcAft>
                <a:spcPct val="0"/>
              </a:spcAft>
              <a:buFontTx/>
              <a:buChar char="•"/>
            </a:pPr>
            <a:endParaRPr lang="en-US" altLang="en-US" sz="3000" smtClean="0">
              <a:solidFill>
                <a:srgbClr val="FFFFFF"/>
              </a:solidFill>
            </a:endParaRPr>
          </a:p>
        </p:txBody>
      </p:sp>
      <p:sp>
        <p:nvSpPr>
          <p:cNvPr id="145413" name="Rectangle 5"/>
          <p:cNvSpPr>
            <a:spLocks noGrp="1" noChangeArrowheads="1"/>
          </p:cNvSpPr>
          <p:nvPr>
            <p:ph type="title"/>
          </p:nvPr>
        </p:nvSpPr>
        <p:spPr bwMode="auto">
          <a:xfrm>
            <a:off x="9144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5414" name="Rectangle 6"/>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sp>
        <p:nvSpPr>
          <p:cNvPr id="145415" name="Rectangle 7"/>
          <p:cNvSpPr>
            <a:spLocks noGrp="1" noChangeArrowheads="1"/>
          </p:cNvSpPr>
          <p:nvPr>
            <p:ph type="dt" sz="half" idx="2"/>
          </p:nvPr>
        </p:nvSpPr>
        <p:spPr bwMode="auto">
          <a:xfrm>
            <a:off x="677333" y="6324600"/>
            <a:ext cx="2286000" cy="3048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buFontTx/>
              <a:buNone/>
              <a:defRPr sz="1400"/>
            </a:lvl1pPr>
          </a:lstStyle>
          <a:p>
            <a:pPr fontAlgn="base">
              <a:spcBef>
                <a:spcPct val="20000"/>
              </a:spcBef>
              <a:spcAft>
                <a:spcPct val="0"/>
              </a:spcAft>
            </a:pPr>
            <a:r>
              <a:rPr lang="en-US" smtClean="0">
                <a:solidFill>
                  <a:srgbClr val="FFFFFF"/>
                </a:solidFill>
              </a:rPr>
              <a:t>January 2004</a:t>
            </a:r>
            <a:endParaRPr lang="en-US" altLang="en-US" smtClean="0">
              <a:solidFill>
                <a:srgbClr val="FFFFFF"/>
              </a:solidFill>
            </a:endParaRPr>
          </a:p>
        </p:txBody>
      </p:sp>
      <p:sp>
        <p:nvSpPr>
          <p:cNvPr id="145416" name="Rectangle 8"/>
          <p:cNvSpPr>
            <a:spLocks noGrp="1" noChangeArrowheads="1"/>
          </p:cNvSpPr>
          <p:nvPr>
            <p:ph type="ftr" sz="quarter" idx="3"/>
          </p:nvPr>
        </p:nvSpPr>
        <p:spPr bwMode="auto">
          <a:xfrm>
            <a:off x="2286000" y="6096000"/>
            <a:ext cx="4343400" cy="534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FontTx/>
              <a:buNone/>
              <a:defRPr sz="1400"/>
            </a:lvl1pPr>
          </a:lstStyle>
          <a:p>
            <a:pPr fontAlgn="base">
              <a:spcBef>
                <a:spcPct val="20000"/>
              </a:spcBef>
              <a:spcAft>
                <a:spcPct val="0"/>
              </a:spcAft>
            </a:pPr>
            <a:r>
              <a:rPr lang="en-US" altLang="en-US" smtClean="0">
                <a:solidFill>
                  <a:srgbClr val="FFFFFF"/>
                </a:solidFill>
              </a:rPr>
              <a:t>Hepatitis A-E Disease States</a:t>
            </a:r>
          </a:p>
        </p:txBody>
      </p:sp>
      <p:sp>
        <p:nvSpPr>
          <p:cNvPr id="145417" name="Rectangle 9"/>
          <p:cNvSpPr>
            <a:spLocks noGrp="1" noChangeArrowheads="1"/>
          </p:cNvSpPr>
          <p:nvPr>
            <p:ph type="sldNum" sz="quarter" idx="4"/>
          </p:nvPr>
        </p:nvSpPr>
        <p:spPr bwMode="auto">
          <a:xfrm>
            <a:off x="6629400" y="6400800"/>
            <a:ext cx="2286000" cy="2286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buFontTx/>
              <a:buNone/>
              <a:defRPr sz="1400"/>
            </a:lvl1pPr>
          </a:lstStyle>
          <a:p>
            <a:pPr fontAlgn="base">
              <a:spcBef>
                <a:spcPct val="20000"/>
              </a:spcBef>
              <a:spcAft>
                <a:spcPct val="0"/>
              </a:spcAft>
            </a:pPr>
            <a:fld id="{14266C69-902F-41CD-AEDC-69A5356F2F1D}" type="slidenum">
              <a:rPr lang="en-US" altLang="en-US" smtClean="0">
                <a:solidFill>
                  <a:srgbClr val="FFFFFF"/>
                </a:solidFill>
              </a:rPr>
              <a:pPr fontAlgn="base">
                <a:spcBef>
                  <a:spcPct val="20000"/>
                </a:spcBef>
                <a:spcAft>
                  <a:spcPct val="0"/>
                </a:spcAft>
              </a:pPr>
              <a:t>‹#›</a:t>
            </a:fld>
            <a:endParaRPr lang="en-US" altLang="en-US" smtClean="0">
              <a:solidFill>
                <a:srgbClr val="FFFFFF"/>
              </a:solidFill>
            </a:endParaRPr>
          </a:p>
        </p:txBody>
      </p:sp>
      <p:sp>
        <p:nvSpPr>
          <p:cNvPr id="145418" name="Oval 10"/>
          <p:cNvSpPr>
            <a:spLocks noChangeArrowheads="1"/>
          </p:cNvSpPr>
          <p:nvPr userDrawn="1"/>
        </p:nvSpPr>
        <p:spPr bwMode="auto">
          <a:xfrm rot="2264501">
            <a:off x="1858434" y="228600"/>
            <a:ext cx="279400" cy="533400"/>
          </a:xfrm>
          <a:prstGeom prst="ellipse">
            <a:avLst/>
          </a:prstGeom>
          <a:solidFill>
            <a:srgbClr val="00CC00"/>
          </a:solidFill>
          <a:ln w="9525">
            <a:noFill/>
            <a:miter lim="800000"/>
            <a:headEnd/>
            <a:tailEnd/>
          </a:ln>
          <a:effectLst/>
        </p:spPr>
        <p:txBody>
          <a:bodyPr wrap="none" anchor="ctr"/>
          <a:lstStyle/>
          <a:p>
            <a:pPr fontAlgn="base">
              <a:spcBef>
                <a:spcPct val="20000"/>
              </a:spcBef>
              <a:spcAft>
                <a:spcPct val="0"/>
              </a:spcAft>
              <a:buFontTx/>
              <a:buChar char="•"/>
            </a:pPr>
            <a:endParaRPr lang="ar-IQ" sz="3000" smtClean="0">
              <a:solidFill>
                <a:srgbClr val="FFFFFF"/>
              </a:solidFill>
            </a:endParaRPr>
          </a:p>
        </p:txBody>
      </p:sp>
      <p:sp>
        <p:nvSpPr>
          <p:cNvPr id="145419" name="Text Box 11"/>
          <p:cNvSpPr txBox="1">
            <a:spLocks noChangeArrowheads="1"/>
          </p:cNvSpPr>
          <p:nvPr userDrawn="1"/>
        </p:nvSpPr>
        <p:spPr bwMode="auto">
          <a:xfrm>
            <a:off x="541870" y="152401"/>
            <a:ext cx="5554133" cy="701675"/>
          </a:xfrm>
          <a:prstGeom prst="rect">
            <a:avLst/>
          </a:prstGeom>
          <a:noFill/>
          <a:ln w="9525">
            <a:noFill/>
            <a:miter lim="800000"/>
            <a:headEnd/>
            <a:tailEnd/>
          </a:ln>
          <a:effectLst/>
        </p:spPr>
        <p:txBody>
          <a:bodyPr>
            <a:spAutoFit/>
          </a:bodyPr>
          <a:lstStyle/>
          <a:p>
            <a:pPr fontAlgn="base">
              <a:spcBef>
                <a:spcPct val="50000"/>
              </a:spcBef>
              <a:spcAft>
                <a:spcPct val="0"/>
              </a:spcAft>
            </a:pPr>
            <a:r>
              <a:rPr lang="en-US" sz="2800" b="1" i="1" smtClean="0">
                <a:solidFill>
                  <a:srgbClr val="FFFFFF"/>
                </a:solidFill>
                <a:effectLst>
                  <a:outerShdw blurRad="38100" dist="38100" dir="2700000" algn="tl">
                    <a:srgbClr val="000000"/>
                  </a:outerShdw>
                </a:effectLst>
                <a:latin typeface="Comic Sans MS" pitchFamily="66" charset="0"/>
              </a:rPr>
              <a:t>GLOBAL</a:t>
            </a:r>
            <a:r>
              <a:rPr lang="en-US" sz="4000" b="1" i="1" smtClean="0">
                <a:solidFill>
                  <a:srgbClr val="FFFFFF"/>
                </a:solidFill>
                <a:effectLst>
                  <a:outerShdw blurRad="38100" dist="38100" dir="2700000" algn="tl">
                    <a:srgbClr val="000000"/>
                  </a:outerShdw>
                </a:effectLst>
                <a:latin typeface="Bell MT" pitchFamily="18" charset="0"/>
              </a:rPr>
              <a:t>e</a:t>
            </a:r>
            <a:r>
              <a:rPr lang="en-US" sz="2800" b="1" i="1" smtClean="0">
                <a:solidFill>
                  <a:srgbClr val="FFFFFF"/>
                </a:solidFill>
                <a:effectLst>
                  <a:outerShdw blurRad="38100" dist="38100" dir="2700000" algn="tl">
                    <a:srgbClr val="000000"/>
                  </a:outerShdw>
                </a:effectLst>
                <a:latin typeface="Comic Sans MS" pitchFamily="66" charset="0"/>
              </a:rPr>
              <a:t>MED-PHARM</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p:txStyles>
    <p:titleStyle>
      <a:lvl1pPr algn="l" rtl="0" fontAlgn="base">
        <a:lnSpc>
          <a:spcPct val="85000"/>
        </a:lnSpc>
        <a:spcBef>
          <a:spcPct val="0"/>
        </a:spcBef>
        <a:spcAft>
          <a:spcPct val="0"/>
        </a:spcAft>
        <a:defRPr sz="4200">
          <a:solidFill>
            <a:schemeClr val="tx2"/>
          </a:solidFill>
          <a:latin typeface="+mj-lt"/>
          <a:ea typeface="+mj-ea"/>
          <a:cs typeface="+mj-cs"/>
        </a:defRPr>
      </a:lvl1pPr>
      <a:lvl2pPr algn="l" rtl="0" fontAlgn="base">
        <a:lnSpc>
          <a:spcPct val="85000"/>
        </a:lnSpc>
        <a:spcBef>
          <a:spcPct val="0"/>
        </a:spcBef>
        <a:spcAft>
          <a:spcPct val="0"/>
        </a:spcAft>
        <a:defRPr sz="4200">
          <a:solidFill>
            <a:schemeClr val="tx2"/>
          </a:solidFill>
          <a:latin typeface="Arial" pitchFamily="34" charset="0"/>
        </a:defRPr>
      </a:lvl2pPr>
      <a:lvl3pPr algn="l" rtl="0" fontAlgn="base">
        <a:lnSpc>
          <a:spcPct val="85000"/>
        </a:lnSpc>
        <a:spcBef>
          <a:spcPct val="0"/>
        </a:spcBef>
        <a:spcAft>
          <a:spcPct val="0"/>
        </a:spcAft>
        <a:defRPr sz="4200">
          <a:solidFill>
            <a:schemeClr val="tx2"/>
          </a:solidFill>
          <a:latin typeface="Arial" pitchFamily="34" charset="0"/>
        </a:defRPr>
      </a:lvl3pPr>
      <a:lvl4pPr algn="l" rtl="0" fontAlgn="base">
        <a:lnSpc>
          <a:spcPct val="85000"/>
        </a:lnSpc>
        <a:spcBef>
          <a:spcPct val="0"/>
        </a:spcBef>
        <a:spcAft>
          <a:spcPct val="0"/>
        </a:spcAft>
        <a:defRPr sz="4200">
          <a:solidFill>
            <a:schemeClr val="tx2"/>
          </a:solidFill>
          <a:latin typeface="Arial" pitchFamily="34" charset="0"/>
        </a:defRPr>
      </a:lvl4pPr>
      <a:lvl5pPr algn="l" rtl="0" fontAlgn="base">
        <a:lnSpc>
          <a:spcPct val="85000"/>
        </a:lnSpc>
        <a:spcBef>
          <a:spcPct val="0"/>
        </a:spcBef>
        <a:spcAft>
          <a:spcPct val="0"/>
        </a:spcAft>
        <a:defRPr sz="4200">
          <a:solidFill>
            <a:schemeClr val="tx2"/>
          </a:solidFill>
          <a:latin typeface="Arial" pitchFamily="34" charset="0"/>
        </a:defRPr>
      </a:lvl5pPr>
      <a:lvl6pPr marL="457200" algn="l" rtl="0" fontAlgn="base">
        <a:lnSpc>
          <a:spcPct val="85000"/>
        </a:lnSpc>
        <a:spcBef>
          <a:spcPct val="0"/>
        </a:spcBef>
        <a:spcAft>
          <a:spcPct val="0"/>
        </a:spcAft>
        <a:defRPr sz="4200">
          <a:solidFill>
            <a:schemeClr val="tx2"/>
          </a:solidFill>
          <a:latin typeface="Arial" pitchFamily="34" charset="0"/>
        </a:defRPr>
      </a:lvl6pPr>
      <a:lvl7pPr marL="914400" algn="l" rtl="0" fontAlgn="base">
        <a:lnSpc>
          <a:spcPct val="85000"/>
        </a:lnSpc>
        <a:spcBef>
          <a:spcPct val="0"/>
        </a:spcBef>
        <a:spcAft>
          <a:spcPct val="0"/>
        </a:spcAft>
        <a:defRPr sz="4200">
          <a:solidFill>
            <a:schemeClr val="tx2"/>
          </a:solidFill>
          <a:latin typeface="Arial" pitchFamily="34" charset="0"/>
        </a:defRPr>
      </a:lvl7pPr>
      <a:lvl8pPr marL="1371600" algn="l" rtl="0" fontAlgn="base">
        <a:lnSpc>
          <a:spcPct val="85000"/>
        </a:lnSpc>
        <a:spcBef>
          <a:spcPct val="0"/>
        </a:spcBef>
        <a:spcAft>
          <a:spcPct val="0"/>
        </a:spcAft>
        <a:defRPr sz="4200">
          <a:solidFill>
            <a:schemeClr val="tx2"/>
          </a:solidFill>
          <a:latin typeface="Arial" pitchFamily="34" charset="0"/>
        </a:defRPr>
      </a:lvl8pPr>
      <a:lvl9pPr marL="1828800" algn="l" rtl="0" fontAlgn="base">
        <a:lnSpc>
          <a:spcPct val="85000"/>
        </a:lnSpc>
        <a:spcBef>
          <a:spcPct val="0"/>
        </a:spcBef>
        <a:spcAft>
          <a:spcPct val="0"/>
        </a:spcAft>
        <a:defRPr sz="4200">
          <a:solidFill>
            <a:schemeClr val="tx2"/>
          </a:solidFill>
          <a:latin typeface="Arial" pitchFamily="34" charset="0"/>
        </a:defRPr>
      </a:lvl9pPr>
    </p:titleStyle>
    <p:bodyStyle>
      <a:lvl1pPr marL="342900" indent="-342900" algn="l" rtl="0" fontAlgn="base">
        <a:spcBef>
          <a:spcPct val="60000"/>
        </a:spcBef>
        <a:spcAft>
          <a:spcPct val="0"/>
        </a:spcAft>
        <a:buClr>
          <a:schemeClr val="tx1"/>
        </a:buClr>
        <a:buChar char="•"/>
        <a:defRPr sz="3000">
          <a:solidFill>
            <a:schemeClr val="tx1"/>
          </a:solidFill>
          <a:latin typeface="+mn-lt"/>
          <a:ea typeface="+mn-ea"/>
          <a:cs typeface="+mn-cs"/>
        </a:defRPr>
      </a:lvl1pPr>
      <a:lvl2pPr marL="742950" indent="-285750" algn="l" rtl="0" fontAlgn="base">
        <a:spcBef>
          <a:spcPct val="40000"/>
        </a:spcBef>
        <a:spcAft>
          <a:spcPct val="0"/>
        </a:spcAft>
        <a:buClr>
          <a:schemeClr val="tx1"/>
        </a:buClr>
        <a:buChar char="–"/>
        <a:defRPr sz="2600">
          <a:solidFill>
            <a:schemeClr val="tx1"/>
          </a:solidFill>
          <a:latin typeface="+mn-lt"/>
        </a:defRPr>
      </a:lvl2pPr>
      <a:lvl3pPr marL="1143000" indent="-228600" algn="l" rtl="0" fontAlgn="base">
        <a:lnSpc>
          <a:spcPct val="95000"/>
        </a:lnSpc>
        <a:spcBef>
          <a:spcPct val="35000"/>
        </a:spcBef>
        <a:spcAft>
          <a:spcPct val="0"/>
        </a:spcAft>
        <a:buClr>
          <a:schemeClr val="tx1"/>
        </a:buClr>
        <a:buChar char="•"/>
        <a:defRPr sz="2400">
          <a:solidFill>
            <a:schemeClr val="tx1"/>
          </a:solidFill>
          <a:latin typeface="+mn-lt"/>
        </a:defRPr>
      </a:lvl3pPr>
      <a:lvl4pPr marL="1600200" indent="-228600" algn="l" rtl="0" fontAlgn="base">
        <a:lnSpc>
          <a:spcPct val="75000"/>
        </a:lnSpc>
        <a:spcBef>
          <a:spcPct val="30000"/>
        </a:spcBef>
        <a:spcAft>
          <a:spcPct val="0"/>
        </a:spcAft>
        <a:buClr>
          <a:schemeClr val="tx1"/>
        </a:buClr>
        <a:buChar char="–"/>
        <a:defRPr sz="2000">
          <a:solidFill>
            <a:schemeClr val="tx1"/>
          </a:solidFill>
          <a:latin typeface="+mn-lt"/>
        </a:defRPr>
      </a:lvl4pPr>
      <a:lvl5pPr marL="2057400" indent="-228600" algn="l" rtl="0" fontAlgn="base">
        <a:lnSpc>
          <a:spcPct val="75000"/>
        </a:lnSpc>
        <a:spcBef>
          <a:spcPct val="30000"/>
        </a:spcBef>
        <a:spcAft>
          <a:spcPct val="0"/>
        </a:spcAft>
        <a:buClr>
          <a:schemeClr val="tx1"/>
        </a:buClr>
        <a:buChar char="»"/>
        <a:defRPr>
          <a:solidFill>
            <a:schemeClr val="tx1"/>
          </a:solidFill>
          <a:latin typeface="+mn-lt"/>
        </a:defRPr>
      </a:lvl5pPr>
      <a:lvl6pPr marL="2514600" indent="-228600" algn="l" rtl="0" fontAlgn="base">
        <a:lnSpc>
          <a:spcPct val="75000"/>
        </a:lnSpc>
        <a:spcBef>
          <a:spcPct val="30000"/>
        </a:spcBef>
        <a:spcAft>
          <a:spcPct val="0"/>
        </a:spcAft>
        <a:buClr>
          <a:schemeClr val="tx1"/>
        </a:buClr>
        <a:buChar char="»"/>
        <a:defRPr>
          <a:solidFill>
            <a:schemeClr val="tx1"/>
          </a:solidFill>
          <a:latin typeface="+mn-lt"/>
        </a:defRPr>
      </a:lvl6pPr>
      <a:lvl7pPr marL="2971800" indent="-228600" algn="l" rtl="0" fontAlgn="base">
        <a:lnSpc>
          <a:spcPct val="75000"/>
        </a:lnSpc>
        <a:spcBef>
          <a:spcPct val="30000"/>
        </a:spcBef>
        <a:spcAft>
          <a:spcPct val="0"/>
        </a:spcAft>
        <a:buClr>
          <a:schemeClr val="tx1"/>
        </a:buClr>
        <a:buChar char="»"/>
        <a:defRPr>
          <a:solidFill>
            <a:schemeClr val="tx1"/>
          </a:solidFill>
          <a:latin typeface="+mn-lt"/>
        </a:defRPr>
      </a:lvl7pPr>
      <a:lvl8pPr marL="3429000" indent="-228600" algn="l" rtl="0" fontAlgn="base">
        <a:lnSpc>
          <a:spcPct val="75000"/>
        </a:lnSpc>
        <a:spcBef>
          <a:spcPct val="30000"/>
        </a:spcBef>
        <a:spcAft>
          <a:spcPct val="0"/>
        </a:spcAft>
        <a:buClr>
          <a:schemeClr val="tx1"/>
        </a:buClr>
        <a:buChar char="»"/>
        <a:defRPr>
          <a:solidFill>
            <a:schemeClr val="tx1"/>
          </a:solidFill>
          <a:latin typeface="+mn-lt"/>
        </a:defRPr>
      </a:lvl8pPr>
      <a:lvl9pPr marL="3886200" indent="-228600" algn="l" rtl="0" fontAlgn="base">
        <a:lnSpc>
          <a:spcPct val="75000"/>
        </a:lnSpc>
        <a:spcBef>
          <a:spcPct val="30000"/>
        </a:spcBef>
        <a:spcAft>
          <a:spcPct val="0"/>
        </a:spcAft>
        <a:buClr>
          <a:schemeClr val="tx1"/>
        </a:buClr>
        <a:buChar char="»"/>
        <a:defRPr>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CC7147E-F625-41C6-A9F7-2729C074CC6D}"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1265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4.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4.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99360965"/>
              </p:ext>
            </p:extLst>
          </p:nvPr>
        </p:nvGraphicFramePr>
        <p:xfrm>
          <a:off x="1219200" y="381000"/>
          <a:ext cx="6781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2" name="Rectangle 3"/>
          <p:cNvSpPr>
            <a:spLocks noGrp="1" noChangeArrowheads="1"/>
          </p:cNvSpPr>
          <p:nvPr>
            <p:ph type="subTitle" idx="1"/>
          </p:nvPr>
        </p:nvSpPr>
        <p:spPr>
          <a:xfrm>
            <a:off x="1143000" y="0"/>
            <a:ext cx="9829800" cy="5410200"/>
          </a:xfr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pPr eaLnBrk="1" hangingPunct="1"/>
            <a:r>
              <a:rPr lang="en-US" altLang="zh-CN" sz="4400" dirty="0" smtClean="0">
                <a:solidFill>
                  <a:srgbClr val="990099"/>
                </a:solidFill>
                <a:latin typeface="Times New Roman" pitchFamily="18" charset="0"/>
                <a:ea typeface="SimSun" pitchFamily="2" charset="-122"/>
                <a:cs typeface="Times New Roman" pitchFamily="18" charset="0"/>
              </a:rPr>
              <a:t>                 </a:t>
            </a:r>
          </a:p>
          <a:p>
            <a:pPr algn="ctr" eaLnBrk="1" hangingPunct="1"/>
            <a:r>
              <a:rPr lang="ar-IQ" altLang="zh-CN" sz="4400" dirty="0" smtClean="0">
                <a:solidFill>
                  <a:srgbClr val="990099"/>
                </a:solidFill>
                <a:latin typeface="Times New Roman" pitchFamily="18" charset="0"/>
                <a:ea typeface="SimSun" pitchFamily="2" charset="-122"/>
                <a:cs typeface="Times New Roman" pitchFamily="18" charset="0"/>
              </a:rPr>
              <a:t> </a:t>
            </a:r>
            <a:r>
              <a:rPr lang="en-US" altLang="zh-CN" sz="4400" dirty="0" smtClean="0">
                <a:solidFill>
                  <a:srgbClr val="990099"/>
                </a:solidFill>
                <a:latin typeface="Times New Roman" pitchFamily="18" charset="0"/>
                <a:ea typeface="SimSun" pitchFamily="2" charset="-122"/>
                <a:cs typeface="Times New Roman" pitchFamily="18" charset="0"/>
              </a:rPr>
              <a:t>                              </a:t>
            </a:r>
          </a:p>
          <a:p>
            <a:pPr algn="ctr" eaLnBrk="1" hangingPunct="1"/>
            <a:endParaRPr lang="en-US" altLang="zh-CN" sz="4400" dirty="0" smtClean="0">
              <a:solidFill>
                <a:srgbClr val="990099"/>
              </a:solidFill>
              <a:latin typeface="Times New Roman" pitchFamily="18" charset="0"/>
              <a:ea typeface="SimSun" pitchFamily="2" charset="-122"/>
              <a:cs typeface="Times New Roman" pitchFamily="18" charset="0"/>
            </a:endParaRPr>
          </a:p>
          <a:p>
            <a:pPr algn="ctr" eaLnBrk="1" hangingPunct="1"/>
            <a:endParaRPr lang="en-US" altLang="zh-CN" sz="4400" i="1" dirty="0" smtClean="0">
              <a:solidFill>
                <a:srgbClr val="990099"/>
              </a:solidFill>
              <a:latin typeface="Times New Roman" pitchFamily="18" charset="0"/>
              <a:ea typeface="SimSun" pitchFamily="2" charset="-122"/>
              <a:cs typeface="Times New Roman" pitchFamily="18" charset="0"/>
            </a:endParaRPr>
          </a:p>
        </p:txBody>
      </p:sp>
      <p:sp>
        <p:nvSpPr>
          <p:cNvPr id="102403" name="Text Box 4"/>
          <p:cNvSpPr txBox="1">
            <a:spLocks noChangeArrowheads="1"/>
          </p:cNvSpPr>
          <p:nvPr/>
        </p:nvSpPr>
        <p:spPr bwMode="auto">
          <a:xfrm>
            <a:off x="2895606" y="5029200"/>
            <a:ext cx="5688013" cy="1016000"/>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dirty="0">
                <a:solidFill>
                  <a:srgbClr val="000000"/>
                </a:solidFill>
                <a:latin typeface="Times New Roman" pitchFamily="18" charset="0"/>
              </a:rPr>
              <a:t> </a:t>
            </a:r>
          </a:p>
          <a:p>
            <a:pPr fontAlgn="base">
              <a:spcBef>
                <a:spcPct val="50000"/>
              </a:spcBef>
              <a:spcAft>
                <a:spcPct val="0"/>
              </a:spcAft>
            </a:pPr>
            <a:endParaRPr lang="en-US" altLang="zh-CN" sz="2400" dirty="0">
              <a:solidFill>
                <a:srgbClr val="000000"/>
              </a:solidFill>
              <a:latin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2457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24580" name="Rectangle 4"/>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24582" name="Rectangle 6"/>
          <p:cNvSpPr>
            <a:spLocks noGrp="1" noChangeArrowheads="1"/>
          </p:cNvSpPr>
          <p:nvPr>
            <p:ph idx="1"/>
          </p:nvPr>
        </p:nvSpPr>
        <p:spPr>
          <a:xfrm>
            <a:off x="1016000" y="1981200"/>
            <a:ext cx="7416800" cy="4343400"/>
          </a:xfrm>
          <a:noFill/>
          <a:ln/>
        </p:spPr>
        <p:txBody>
          <a:bodyPr lIns="90488" tIns="44450" rIns="90488" bIns="44450"/>
          <a:lstStyle/>
          <a:p>
            <a:pPr>
              <a:spcBef>
                <a:spcPct val="40000"/>
              </a:spcBef>
            </a:pPr>
            <a:r>
              <a:rPr lang="en-US" altLang="zh-TW">
                <a:solidFill>
                  <a:schemeClr val="tx2"/>
                </a:solidFill>
                <a:latin typeface="Times New Roman" pitchFamily="18" charset="0"/>
              </a:rPr>
              <a:t>Close personal contact</a:t>
            </a:r>
            <a:br>
              <a:rPr lang="en-US" altLang="zh-TW">
                <a:solidFill>
                  <a:schemeClr val="tx2"/>
                </a:solidFill>
                <a:latin typeface="Times New Roman" pitchFamily="18" charset="0"/>
              </a:rPr>
            </a:br>
            <a:r>
              <a:rPr lang="en-US" altLang="zh-TW">
                <a:latin typeface="Times New Roman" pitchFamily="18" charset="0"/>
              </a:rPr>
              <a:t>(e.g., household contact, sex contact, child day care centers)</a:t>
            </a:r>
            <a:endParaRPr lang="en-US" altLang="zh-TW">
              <a:solidFill>
                <a:srgbClr val="FFFFFF"/>
              </a:solidFill>
              <a:latin typeface="Times New Roman" pitchFamily="18" charset="0"/>
            </a:endParaRPr>
          </a:p>
          <a:p>
            <a:pPr>
              <a:spcBef>
                <a:spcPct val="40000"/>
              </a:spcBef>
            </a:pPr>
            <a:r>
              <a:rPr lang="en-US" altLang="zh-TW">
                <a:solidFill>
                  <a:schemeClr val="tx2"/>
                </a:solidFill>
                <a:latin typeface="Times New Roman" pitchFamily="18" charset="0"/>
              </a:rPr>
              <a:t>Contaminated food, water</a:t>
            </a:r>
            <a:r>
              <a:rPr lang="en-US" altLang="zh-TW">
                <a:latin typeface="Times New Roman" pitchFamily="18" charset="0"/>
              </a:rPr>
              <a:t/>
            </a:r>
            <a:br>
              <a:rPr lang="en-US" altLang="zh-TW">
                <a:latin typeface="Times New Roman" pitchFamily="18" charset="0"/>
              </a:rPr>
            </a:br>
            <a:r>
              <a:rPr lang="en-US" altLang="zh-TW">
                <a:latin typeface="Times New Roman" pitchFamily="18" charset="0"/>
              </a:rPr>
              <a:t>(e.g., infected food handlers, raw shellfish)</a:t>
            </a:r>
            <a:endParaRPr lang="en-US" altLang="zh-TW">
              <a:solidFill>
                <a:srgbClr val="FFFFFF"/>
              </a:solidFill>
              <a:latin typeface="Times New Roman" pitchFamily="18" charset="0"/>
            </a:endParaRPr>
          </a:p>
          <a:p>
            <a:pPr>
              <a:spcBef>
                <a:spcPct val="40000"/>
              </a:spcBef>
            </a:pPr>
            <a:r>
              <a:rPr lang="en-US" altLang="zh-TW">
                <a:solidFill>
                  <a:schemeClr val="tx2"/>
                </a:solidFill>
                <a:latin typeface="Times New Roman" pitchFamily="18" charset="0"/>
              </a:rPr>
              <a:t>Blood exposure (rare)</a:t>
            </a:r>
            <a:r>
              <a:rPr lang="en-US" altLang="zh-TW">
                <a:latin typeface="Times New Roman" pitchFamily="18" charset="0"/>
              </a:rPr>
              <a:t/>
            </a:r>
            <a:br>
              <a:rPr lang="en-US" altLang="zh-TW">
                <a:latin typeface="Times New Roman" pitchFamily="18" charset="0"/>
              </a:rPr>
            </a:br>
            <a:r>
              <a:rPr lang="en-US" altLang="zh-TW">
                <a:latin typeface="Times New Roman" pitchFamily="18" charset="0"/>
              </a:rPr>
              <a:t>(e.g., injecting drug use, transfusion)</a:t>
            </a:r>
            <a:r>
              <a:rPr lang="en-US" altLang="zh-TW"/>
              <a:t/>
            </a:r>
            <a:br>
              <a:rPr lang="en-US" altLang="zh-TW"/>
            </a:br>
            <a:endParaRPr lang="en-US" altLang="zh-TW"/>
          </a:p>
        </p:txBody>
      </p:sp>
      <p:sp>
        <p:nvSpPr>
          <p:cNvPr id="24584" name="Text Box 8"/>
          <p:cNvSpPr txBox="1">
            <a:spLocks noChangeArrowheads="1"/>
          </p:cNvSpPr>
          <p:nvPr/>
        </p:nvSpPr>
        <p:spPr bwMode="auto">
          <a:xfrm>
            <a:off x="1371600" y="685800"/>
            <a:ext cx="7543800" cy="7620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smtClean="0">
                <a:solidFill>
                  <a:srgbClr val="333399"/>
                </a:solidFill>
                <a:latin typeface="Times New Roman" pitchFamily="18" charset="0"/>
              </a:rPr>
              <a:t>Hepatitis A Virus Transmission</a:t>
            </a:r>
            <a:endParaRPr lang="en-US" altLang="zh-TW" sz="2400" smtClean="0">
              <a:solidFill>
                <a:srgbClr val="000000"/>
              </a:solidFill>
              <a:latin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solidFill>
                  <a:srgbClr val="FFFFFF"/>
                </a:solidFill>
              </a:rPr>
              <a:t>January 2004</a:t>
            </a:r>
            <a:endParaRPr lang="en-US" altLang="en-US" dirty="0">
              <a:solidFill>
                <a:srgbClr val="FFFFFF"/>
              </a:solidFill>
            </a:endParaRPr>
          </a:p>
        </p:txBody>
      </p:sp>
      <p:sp>
        <p:nvSpPr>
          <p:cNvPr id="35" name="Footer Placeholder 4"/>
          <p:cNvSpPr>
            <a:spLocks noGrp="1"/>
          </p:cNvSpPr>
          <p:nvPr>
            <p:ph type="ftr" sz="quarter" idx="11"/>
          </p:nvPr>
        </p:nvSpPr>
        <p:spPr/>
        <p:txBody>
          <a:bodyPr/>
          <a:lstStyle/>
          <a:p>
            <a:r>
              <a:rPr lang="en-US" altLang="en-US">
                <a:solidFill>
                  <a:srgbClr val="FFFFFF"/>
                </a:solidFill>
              </a:rPr>
              <a:t>Hepatitis A-E Disease States</a:t>
            </a:r>
          </a:p>
        </p:txBody>
      </p:sp>
      <p:sp>
        <p:nvSpPr>
          <p:cNvPr id="36" name="Slide Number Placeholder 5"/>
          <p:cNvSpPr>
            <a:spLocks noGrp="1"/>
          </p:cNvSpPr>
          <p:nvPr>
            <p:ph type="sldNum" sz="quarter" idx="12"/>
          </p:nvPr>
        </p:nvSpPr>
        <p:spPr/>
        <p:txBody>
          <a:bodyPr/>
          <a:lstStyle/>
          <a:p>
            <a:fld id="{6FF16D9F-B5BC-4CBD-A272-0A6F45475330}" type="slidenum">
              <a:rPr lang="en-US" altLang="en-US">
                <a:solidFill>
                  <a:srgbClr val="FFFFFF"/>
                </a:solidFill>
              </a:rPr>
              <a:pPr/>
              <a:t>11</a:t>
            </a:fld>
            <a:endParaRPr lang="en-US" altLang="en-US">
              <a:solidFill>
                <a:srgbClr val="FFFFFF"/>
              </a:solidFill>
            </a:endParaRPr>
          </a:p>
        </p:txBody>
      </p:sp>
      <p:sp>
        <p:nvSpPr>
          <p:cNvPr id="22530" name="Rectangle 2"/>
          <p:cNvSpPr>
            <a:spLocks noChangeArrowheads="1"/>
          </p:cNvSpPr>
          <p:nvPr/>
        </p:nvSpPr>
        <p:spPr bwMode="auto">
          <a:xfrm>
            <a:off x="711200" y="6248400"/>
            <a:ext cx="1896533" cy="457200"/>
          </a:xfrm>
          <a:prstGeom prst="rect">
            <a:avLst/>
          </a:prstGeom>
          <a:noFill/>
          <a:ln w="12700">
            <a:noFill/>
            <a:miter lim="800000"/>
            <a:headEnd/>
            <a:tailEnd/>
          </a:ln>
          <a:effectLst/>
        </p:spPr>
        <p:txBody>
          <a:bodyPr wrap="none" anchor="ctr"/>
          <a:lstStyle/>
          <a:p>
            <a:endParaRPr lang="ar-IQ">
              <a:solidFill>
                <a:srgbClr val="FFFFFF"/>
              </a:solidFill>
            </a:endParaRPr>
          </a:p>
        </p:txBody>
      </p:sp>
      <p:sp>
        <p:nvSpPr>
          <p:cNvPr id="22531"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endParaRPr lang="ar-IQ">
              <a:solidFill>
                <a:srgbClr val="FFFFFF"/>
              </a:solidFill>
            </a:endParaRPr>
          </a:p>
        </p:txBody>
      </p:sp>
      <p:sp>
        <p:nvSpPr>
          <p:cNvPr id="22532" name="Rectangle 4"/>
          <p:cNvSpPr>
            <a:spLocks noGrp="1" noChangeArrowheads="1"/>
          </p:cNvSpPr>
          <p:nvPr>
            <p:ph type="title"/>
          </p:nvPr>
        </p:nvSpPr>
        <p:spPr>
          <a:xfrm>
            <a:off x="677333" y="609600"/>
            <a:ext cx="8331200" cy="1143000"/>
          </a:xfrm>
          <a:noFill/>
          <a:ln/>
          <a:effectLst>
            <a:outerShdw dist="35921" dir="2700000" algn="ctr" rotWithShape="0">
              <a:schemeClr val="tx1"/>
            </a:outerShdw>
          </a:effectLst>
        </p:spPr>
        <p:txBody>
          <a:bodyPr lIns="90488" tIns="44450" rIns="90488" bIns="44450"/>
          <a:lstStyle/>
          <a:p>
            <a:r>
              <a:rPr lang="en-US" sz="3600" b="1"/>
              <a:t>Hepatitis A in Various Body Fluids</a:t>
            </a:r>
            <a:r>
              <a:rPr lang="en-US" sz="3600" b="1">
                <a:solidFill>
                  <a:srgbClr val="FAFD00"/>
                </a:solidFill>
                <a:latin typeface="ZapfHumnst BT" charset="0"/>
              </a:rPr>
              <a:t> </a:t>
            </a:r>
          </a:p>
        </p:txBody>
      </p:sp>
      <p:sp useBgFill="1">
        <p:nvSpPr>
          <p:cNvPr id="22534" name="Freeform 6"/>
          <p:cNvSpPr>
            <a:spLocks/>
          </p:cNvSpPr>
          <p:nvPr/>
        </p:nvSpPr>
        <p:spPr bwMode="auto">
          <a:xfrm>
            <a:off x="1555091" y="1962150"/>
            <a:ext cx="6973711" cy="3233738"/>
          </a:xfrm>
          <a:custGeom>
            <a:avLst/>
            <a:gdLst/>
            <a:ahLst/>
            <a:cxnLst>
              <a:cxn ang="0">
                <a:pos x="4941" y="0"/>
              </a:cxn>
              <a:cxn ang="0">
                <a:pos x="0" y="0"/>
              </a:cxn>
              <a:cxn ang="0">
                <a:pos x="0" y="2036"/>
              </a:cxn>
              <a:cxn ang="0">
                <a:pos x="4941" y="2036"/>
              </a:cxn>
              <a:cxn ang="0">
                <a:pos x="4941" y="0"/>
              </a:cxn>
            </a:cxnLst>
            <a:rect l="0" t="0" r="r" b="b"/>
            <a:pathLst>
              <a:path w="4942" h="2037">
                <a:moveTo>
                  <a:pt x="4941" y="0"/>
                </a:moveTo>
                <a:lnTo>
                  <a:pt x="0" y="0"/>
                </a:lnTo>
                <a:lnTo>
                  <a:pt x="0" y="2036"/>
                </a:lnTo>
                <a:lnTo>
                  <a:pt x="4941" y="2036"/>
                </a:lnTo>
                <a:lnTo>
                  <a:pt x="4941" y="0"/>
                </a:lnTo>
              </a:path>
            </a:pathLst>
          </a:custGeom>
          <a:ln w="12700" cap="rnd" cmpd="sng">
            <a:noFill/>
            <a:prstDash val="solid"/>
            <a:round/>
            <a:headEnd type="none" w="med" len="med"/>
            <a:tailEnd type="none" w="med" len="med"/>
          </a:ln>
          <a:effectLst/>
        </p:spPr>
        <p:txBody>
          <a:bodyPr/>
          <a:lstStyle/>
          <a:p>
            <a:endParaRPr lang="ar-IQ">
              <a:solidFill>
                <a:srgbClr val="FFFFFF"/>
              </a:solidFill>
            </a:endParaRPr>
          </a:p>
        </p:txBody>
      </p:sp>
      <p:sp>
        <p:nvSpPr>
          <p:cNvPr id="22535" name="Freeform 7"/>
          <p:cNvSpPr>
            <a:spLocks/>
          </p:cNvSpPr>
          <p:nvPr/>
        </p:nvSpPr>
        <p:spPr bwMode="auto">
          <a:xfrm>
            <a:off x="1555044" y="1962155"/>
            <a:ext cx="6982178" cy="3243263"/>
          </a:xfrm>
          <a:custGeom>
            <a:avLst/>
            <a:gdLst/>
            <a:ahLst/>
            <a:cxnLst>
              <a:cxn ang="0">
                <a:pos x="4947" y="0"/>
              </a:cxn>
              <a:cxn ang="0">
                <a:pos x="0" y="0"/>
              </a:cxn>
              <a:cxn ang="0">
                <a:pos x="0" y="2042"/>
              </a:cxn>
              <a:cxn ang="0">
                <a:pos x="4947" y="2042"/>
              </a:cxn>
              <a:cxn ang="0">
                <a:pos x="4947" y="0"/>
              </a:cxn>
            </a:cxnLst>
            <a:rect l="0" t="0" r="r" b="b"/>
            <a:pathLst>
              <a:path w="4948" h="2043">
                <a:moveTo>
                  <a:pt x="4947" y="0"/>
                </a:moveTo>
                <a:lnTo>
                  <a:pt x="0" y="0"/>
                </a:lnTo>
                <a:lnTo>
                  <a:pt x="0" y="2042"/>
                </a:lnTo>
                <a:lnTo>
                  <a:pt x="4947" y="2042"/>
                </a:lnTo>
                <a:lnTo>
                  <a:pt x="4947" y="0"/>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36" name="Freeform 8"/>
          <p:cNvSpPr>
            <a:spLocks/>
          </p:cNvSpPr>
          <p:nvPr/>
        </p:nvSpPr>
        <p:spPr bwMode="auto">
          <a:xfrm>
            <a:off x="1555045" y="2159093"/>
            <a:ext cx="6275212" cy="569913"/>
          </a:xfrm>
          <a:custGeom>
            <a:avLst/>
            <a:gdLst/>
            <a:ahLst/>
            <a:cxnLst>
              <a:cxn ang="0">
                <a:pos x="0" y="358"/>
              </a:cxn>
              <a:cxn ang="0">
                <a:pos x="4446" y="358"/>
              </a:cxn>
              <a:cxn ang="0">
                <a:pos x="4446" y="0"/>
              </a:cxn>
              <a:cxn ang="0">
                <a:pos x="0" y="0"/>
              </a:cxn>
              <a:cxn ang="0">
                <a:pos x="0" y="358"/>
              </a:cxn>
            </a:cxnLst>
            <a:rect l="0" t="0" r="r" b="b"/>
            <a:pathLst>
              <a:path w="4447" h="359">
                <a:moveTo>
                  <a:pt x="0" y="358"/>
                </a:moveTo>
                <a:lnTo>
                  <a:pt x="4446" y="358"/>
                </a:lnTo>
                <a:lnTo>
                  <a:pt x="4446" y="0"/>
                </a:lnTo>
                <a:lnTo>
                  <a:pt x="0" y="0"/>
                </a:lnTo>
                <a:lnTo>
                  <a:pt x="0" y="358"/>
                </a:lnTo>
              </a:path>
            </a:pathLst>
          </a:custGeom>
          <a:solidFill>
            <a:srgbClr val="FF00FF"/>
          </a:solidFill>
          <a:ln w="12700" cap="rnd" cmpd="sng">
            <a:noFill/>
            <a:prstDash val="solid"/>
            <a:round/>
            <a:headEnd type="none" w="med" len="med"/>
            <a:tailEnd type="none" w="med" len="med"/>
          </a:ln>
          <a:effectLst/>
        </p:spPr>
        <p:txBody>
          <a:bodyPr/>
          <a:lstStyle/>
          <a:p>
            <a:endParaRPr lang="ar-IQ">
              <a:solidFill>
                <a:srgbClr val="FFFFFF"/>
              </a:solidFill>
            </a:endParaRPr>
          </a:p>
        </p:txBody>
      </p:sp>
      <p:sp>
        <p:nvSpPr>
          <p:cNvPr id="22537" name="Freeform 9"/>
          <p:cNvSpPr>
            <a:spLocks/>
          </p:cNvSpPr>
          <p:nvPr/>
        </p:nvSpPr>
        <p:spPr bwMode="auto">
          <a:xfrm>
            <a:off x="1555045" y="2159000"/>
            <a:ext cx="6283678" cy="579438"/>
          </a:xfrm>
          <a:custGeom>
            <a:avLst/>
            <a:gdLst/>
            <a:ahLst/>
            <a:cxnLst>
              <a:cxn ang="0">
                <a:pos x="0" y="364"/>
              </a:cxn>
              <a:cxn ang="0">
                <a:pos x="4452" y="364"/>
              </a:cxn>
              <a:cxn ang="0">
                <a:pos x="4452" y="0"/>
              </a:cxn>
              <a:cxn ang="0">
                <a:pos x="0" y="0"/>
              </a:cxn>
              <a:cxn ang="0">
                <a:pos x="0" y="364"/>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38" name="Freeform 10"/>
          <p:cNvSpPr>
            <a:spLocks/>
          </p:cNvSpPr>
          <p:nvPr/>
        </p:nvSpPr>
        <p:spPr bwMode="auto">
          <a:xfrm>
            <a:off x="1555045" y="2159000"/>
            <a:ext cx="6283678" cy="579438"/>
          </a:xfrm>
          <a:custGeom>
            <a:avLst/>
            <a:gdLst/>
            <a:ahLst/>
            <a:cxnLst>
              <a:cxn ang="0">
                <a:pos x="0" y="364"/>
              </a:cxn>
              <a:cxn ang="0">
                <a:pos x="4452" y="364"/>
              </a:cxn>
              <a:cxn ang="0">
                <a:pos x="4452" y="0"/>
              </a:cxn>
              <a:cxn ang="0">
                <a:pos x="0" y="0"/>
              </a:cxn>
              <a:cxn ang="0">
                <a:pos x="0" y="364"/>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39" name="Freeform 11"/>
          <p:cNvSpPr>
            <a:spLocks/>
          </p:cNvSpPr>
          <p:nvPr/>
        </p:nvSpPr>
        <p:spPr bwMode="auto">
          <a:xfrm>
            <a:off x="1555046" y="2927350"/>
            <a:ext cx="3275189" cy="565150"/>
          </a:xfrm>
          <a:custGeom>
            <a:avLst/>
            <a:gdLst/>
            <a:ahLst/>
            <a:cxnLst>
              <a:cxn ang="0">
                <a:pos x="0" y="355"/>
              </a:cxn>
              <a:cxn ang="0">
                <a:pos x="2320" y="355"/>
              </a:cxn>
              <a:cxn ang="0">
                <a:pos x="2320" y="0"/>
              </a:cxn>
              <a:cxn ang="0">
                <a:pos x="0" y="0"/>
              </a:cxn>
              <a:cxn ang="0">
                <a:pos x="0" y="355"/>
              </a:cxn>
            </a:cxnLst>
            <a:rect l="0" t="0" r="r" b="b"/>
            <a:pathLst>
              <a:path w="2321" h="356">
                <a:moveTo>
                  <a:pt x="0" y="355"/>
                </a:moveTo>
                <a:lnTo>
                  <a:pt x="2320" y="355"/>
                </a:lnTo>
                <a:lnTo>
                  <a:pt x="2320" y="0"/>
                </a:lnTo>
                <a:lnTo>
                  <a:pt x="0" y="0"/>
                </a:lnTo>
                <a:lnTo>
                  <a:pt x="0" y="355"/>
                </a:lnTo>
              </a:path>
            </a:pathLst>
          </a:custGeom>
          <a:solidFill>
            <a:srgbClr val="FF00FF"/>
          </a:solidFill>
          <a:ln w="12700" cap="rnd" cmpd="sng">
            <a:noFill/>
            <a:prstDash val="solid"/>
            <a:round/>
            <a:headEnd type="none" w="med" len="med"/>
            <a:tailEnd type="none" w="med" len="med"/>
          </a:ln>
          <a:effectLst/>
        </p:spPr>
        <p:txBody>
          <a:bodyPr/>
          <a:lstStyle/>
          <a:p>
            <a:endParaRPr lang="ar-IQ">
              <a:solidFill>
                <a:srgbClr val="FFFFFF"/>
              </a:solidFill>
            </a:endParaRPr>
          </a:p>
        </p:txBody>
      </p:sp>
      <p:sp>
        <p:nvSpPr>
          <p:cNvPr id="22540" name="Freeform 12"/>
          <p:cNvSpPr>
            <a:spLocks/>
          </p:cNvSpPr>
          <p:nvPr/>
        </p:nvSpPr>
        <p:spPr bwMode="auto">
          <a:xfrm>
            <a:off x="1555048" y="2927443"/>
            <a:ext cx="3283656" cy="574675"/>
          </a:xfrm>
          <a:custGeom>
            <a:avLst/>
            <a:gdLst/>
            <a:ahLst/>
            <a:cxnLst>
              <a:cxn ang="0">
                <a:pos x="0" y="361"/>
              </a:cxn>
              <a:cxn ang="0">
                <a:pos x="2326" y="361"/>
              </a:cxn>
              <a:cxn ang="0">
                <a:pos x="2326" y="0"/>
              </a:cxn>
              <a:cxn ang="0">
                <a:pos x="0" y="0"/>
              </a:cxn>
              <a:cxn ang="0">
                <a:pos x="0" y="361"/>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41" name="Freeform 13"/>
          <p:cNvSpPr>
            <a:spLocks/>
          </p:cNvSpPr>
          <p:nvPr/>
        </p:nvSpPr>
        <p:spPr bwMode="auto">
          <a:xfrm>
            <a:off x="1555048" y="2927443"/>
            <a:ext cx="3283656" cy="574675"/>
          </a:xfrm>
          <a:custGeom>
            <a:avLst/>
            <a:gdLst/>
            <a:ahLst/>
            <a:cxnLst>
              <a:cxn ang="0">
                <a:pos x="0" y="361"/>
              </a:cxn>
              <a:cxn ang="0">
                <a:pos x="2326" y="361"/>
              </a:cxn>
              <a:cxn ang="0">
                <a:pos x="2326" y="0"/>
              </a:cxn>
              <a:cxn ang="0">
                <a:pos x="0" y="0"/>
              </a:cxn>
              <a:cxn ang="0">
                <a:pos x="0" y="361"/>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42" name="Freeform 14"/>
          <p:cNvSpPr>
            <a:spLocks/>
          </p:cNvSpPr>
          <p:nvPr/>
        </p:nvSpPr>
        <p:spPr bwMode="auto">
          <a:xfrm>
            <a:off x="1555044" y="3697288"/>
            <a:ext cx="1881012" cy="565150"/>
          </a:xfrm>
          <a:custGeom>
            <a:avLst/>
            <a:gdLst/>
            <a:ahLst/>
            <a:cxnLst>
              <a:cxn ang="0">
                <a:pos x="0" y="355"/>
              </a:cxn>
              <a:cxn ang="0">
                <a:pos x="1332" y="355"/>
              </a:cxn>
              <a:cxn ang="0">
                <a:pos x="1332" y="0"/>
              </a:cxn>
              <a:cxn ang="0">
                <a:pos x="0" y="0"/>
              </a:cxn>
              <a:cxn ang="0">
                <a:pos x="0" y="355"/>
              </a:cxn>
            </a:cxnLst>
            <a:rect l="0" t="0" r="r" b="b"/>
            <a:pathLst>
              <a:path w="1333" h="356">
                <a:moveTo>
                  <a:pt x="0" y="355"/>
                </a:moveTo>
                <a:lnTo>
                  <a:pt x="1332" y="355"/>
                </a:lnTo>
                <a:lnTo>
                  <a:pt x="1332" y="0"/>
                </a:lnTo>
                <a:lnTo>
                  <a:pt x="0" y="0"/>
                </a:lnTo>
                <a:lnTo>
                  <a:pt x="0" y="355"/>
                </a:lnTo>
              </a:path>
            </a:pathLst>
          </a:custGeom>
          <a:solidFill>
            <a:srgbClr val="FF00FF"/>
          </a:solidFill>
          <a:ln w="12700" cap="rnd" cmpd="sng">
            <a:noFill/>
            <a:prstDash val="solid"/>
            <a:round/>
            <a:headEnd type="none" w="med" len="med"/>
            <a:tailEnd type="none" w="med" len="med"/>
          </a:ln>
          <a:effectLst/>
        </p:spPr>
        <p:txBody>
          <a:bodyPr/>
          <a:lstStyle/>
          <a:p>
            <a:endParaRPr lang="ar-IQ">
              <a:solidFill>
                <a:srgbClr val="FFFFFF"/>
              </a:solidFill>
            </a:endParaRPr>
          </a:p>
        </p:txBody>
      </p:sp>
      <p:sp>
        <p:nvSpPr>
          <p:cNvPr id="22543" name="Freeform 15"/>
          <p:cNvSpPr>
            <a:spLocks/>
          </p:cNvSpPr>
          <p:nvPr/>
        </p:nvSpPr>
        <p:spPr bwMode="auto">
          <a:xfrm>
            <a:off x="1555049" y="3697288"/>
            <a:ext cx="1889478" cy="574675"/>
          </a:xfrm>
          <a:custGeom>
            <a:avLst/>
            <a:gdLst/>
            <a:ahLst/>
            <a:cxnLst>
              <a:cxn ang="0">
                <a:pos x="0" y="361"/>
              </a:cxn>
              <a:cxn ang="0">
                <a:pos x="1338" y="361"/>
              </a:cxn>
              <a:cxn ang="0">
                <a:pos x="1338" y="0"/>
              </a:cxn>
              <a:cxn ang="0">
                <a:pos x="0" y="0"/>
              </a:cxn>
              <a:cxn ang="0">
                <a:pos x="0" y="361"/>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44" name="Freeform 16"/>
          <p:cNvSpPr>
            <a:spLocks/>
          </p:cNvSpPr>
          <p:nvPr/>
        </p:nvSpPr>
        <p:spPr bwMode="auto">
          <a:xfrm>
            <a:off x="1555049" y="3697288"/>
            <a:ext cx="1889478" cy="574675"/>
          </a:xfrm>
          <a:custGeom>
            <a:avLst/>
            <a:gdLst/>
            <a:ahLst/>
            <a:cxnLst>
              <a:cxn ang="0">
                <a:pos x="0" y="361"/>
              </a:cxn>
              <a:cxn ang="0">
                <a:pos x="1338" y="361"/>
              </a:cxn>
              <a:cxn ang="0">
                <a:pos x="1338" y="0"/>
              </a:cxn>
              <a:cxn ang="0">
                <a:pos x="0" y="0"/>
              </a:cxn>
              <a:cxn ang="0">
                <a:pos x="0" y="361"/>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p:spPr>
        <p:txBody>
          <a:bodyPr/>
          <a:lstStyle/>
          <a:p>
            <a:endParaRPr lang="ar-IQ">
              <a:solidFill>
                <a:srgbClr val="FFFFFF"/>
              </a:solidFill>
            </a:endParaRPr>
          </a:p>
        </p:txBody>
      </p:sp>
      <p:sp>
        <p:nvSpPr>
          <p:cNvPr id="22545" name="Line 17"/>
          <p:cNvSpPr>
            <a:spLocks noChangeShapeType="1"/>
          </p:cNvSpPr>
          <p:nvPr/>
        </p:nvSpPr>
        <p:spPr bwMode="auto">
          <a:xfrm flipV="1">
            <a:off x="2952044" y="5040313"/>
            <a:ext cx="0" cy="158750"/>
          </a:xfrm>
          <a:prstGeom prst="line">
            <a:avLst/>
          </a:prstGeom>
          <a:noFill/>
          <a:ln w="12700">
            <a:solidFill>
              <a:srgbClr val="FFFFFF"/>
            </a:solidFill>
            <a:round/>
            <a:headEnd/>
            <a:tailEnd/>
          </a:ln>
          <a:effectLst/>
        </p:spPr>
        <p:txBody>
          <a:bodyPr wrap="none" anchor="ctr"/>
          <a:lstStyle/>
          <a:p>
            <a:endParaRPr lang="ar-IQ">
              <a:solidFill>
                <a:srgbClr val="FFFFFF"/>
              </a:solidFill>
            </a:endParaRPr>
          </a:p>
        </p:txBody>
      </p:sp>
      <p:sp>
        <p:nvSpPr>
          <p:cNvPr id="22546" name="Line 18"/>
          <p:cNvSpPr>
            <a:spLocks noChangeShapeType="1"/>
          </p:cNvSpPr>
          <p:nvPr/>
        </p:nvSpPr>
        <p:spPr bwMode="auto">
          <a:xfrm flipV="1">
            <a:off x="4346222" y="5040313"/>
            <a:ext cx="0" cy="158750"/>
          </a:xfrm>
          <a:prstGeom prst="line">
            <a:avLst/>
          </a:prstGeom>
          <a:noFill/>
          <a:ln w="12700">
            <a:solidFill>
              <a:srgbClr val="FFFFFF"/>
            </a:solidFill>
            <a:round/>
            <a:headEnd/>
            <a:tailEnd/>
          </a:ln>
          <a:effectLst/>
        </p:spPr>
        <p:txBody>
          <a:bodyPr wrap="none" anchor="ctr"/>
          <a:lstStyle/>
          <a:p>
            <a:endParaRPr lang="ar-IQ">
              <a:solidFill>
                <a:srgbClr val="FFFFFF"/>
              </a:solidFill>
            </a:endParaRPr>
          </a:p>
        </p:txBody>
      </p:sp>
      <p:sp>
        <p:nvSpPr>
          <p:cNvPr id="22547" name="Line 19"/>
          <p:cNvSpPr>
            <a:spLocks noChangeShapeType="1"/>
          </p:cNvSpPr>
          <p:nvPr/>
        </p:nvSpPr>
        <p:spPr bwMode="auto">
          <a:xfrm flipV="1">
            <a:off x="5744634" y="5040313"/>
            <a:ext cx="0" cy="158750"/>
          </a:xfrm>
          <a:prstGeom prst="line">
            <a:avLst/>
          </a:prstGeom>
          <a:noFill/>
          <a:ln w="12700">
            <a:solidFill>
              <a:srgbClr val="FFFFFF"/>
            </a:solidFill>
            <a:round/>
            <a:headEnd/>
            <a:tailEnd/>
          </a:ln>
          <a:effectLst/>
        </p:spPr>
        <p:txBody>
          <a:bodyPr wrap="none" anchor="ctr"/>
          <a:lstStyle/>
          <a:p>
            <a:endParaRPr lang="ar-IQ">
              <a:solidFill>
                <a:srgbClr val="FFFFFF"/>
              </a:solidFill>
            </a:endParaRPr>
          </a:p>
        </p:txBody>
      </p:sp>
      <p:sp>
        <p:nvSpPr>
          <p:cNvPr id="22548" name="Line 20"/>
          <p:cNvSpPr>
            <a:spLocks noChangeShapeType="1"/>
          </p:cNvSpPr>
          <p:nvPr/>
        </p:nvSpPr>
        <p:spPr bwMode="auto">
          <a:xfrm flipV="1">
            <a:off x="7137400" y="5040313"/>
            <a:ext cx="0" cy="158750"/>
          </a:xfrm>
          <a:prstGeom prst="line">
            <a:avLst/>
          </a:prstGeom>
          <a:noFill/>
          <a:ln w="12700">
            <a:solidFill>
              <a:srgbClr val="FFFFFF"/>
            </a:solidFill>
            <a:round/>
            <a:headEnd/>
            <a:tailEnd/>
          </a:ln>
          <a:effectLst/>
        </p:spPr>
        <p:txBody>
          <a:bodyPr wrap="none" anchor="ctr"/>
          <a:lstStyle/>
          <a:p>
            <a:endParaRPr lang="ar-IQ">
              <a:solidFill>
                <a:srgbClr val="FFFFFF"/>
              </a:solidFill>
            </a:endParaRPr>
          </a:p>
        </p:txBody>
      </p:sp>
      <p:sp>
        <p:nvSpPr>
          <p:cNvPr id="22549" name="Freeform 21"/>
          <p:cNvSpPr>
            <a:spLocks/>
          </p:cNvSpPr>
          <p:nvPr/>
        </p:nvSpPr>
        <p:spPr bwMode="auto">
          <a:xfrm>
            <a:off x="1555044" y="1962155"/>
            <a:ext cx="6982178" cy="3243263"/>
          </a:xfrm>
          <a:custGeom>
            <a:avLst/>
            <a:gdLst/>
            <a:ahLst/>
            <a:cxnLst>
              <a:cxn ang="0">
                <a:pos x="4947" y="0"/>
              </a:cxn>
              <a:cxn ang="0">
                <a:pos x="0" y="0"/>
              </a:cxn>
              <a:cxn ang="0">
                <a:pos x="0" y="2042"/>
              </a:cxn>
              <a:cxn ang="0">
                <a:pos x="4947" y="2042"/>
              </a:cxn>
              <a:cxn ang="0">
                <a:pos x="4947" y="0"/>
              </a:cxn>
            </a:cxnLst>
            <a:rect l="0" t="0" r="r" b="b"/>
            <a:pathLst>
              <a:path w="4948" h="2043">
                <a:moveTo>
                  <a:pt x="4947" y="0"/>
                </a:moveTo>
                <a:lnTo>
                  <a:pt x="0" y="0"/>
                </a:lnTo>
                <a:lnTo>
                  <a:pt x="0" y="2042"/>
                </a:lnTo>
                <a:lnTo>
                  <a:pt x="4947" y="2042"/>
                </a:lnTo>
                <a:lnTo>
                  <a:pt x="4947" y="0"/>
                </a:lnTo>
              </a:path>
            </a:pathLst>
          </a:custGeom>
          <a:noFill/>
          <a:ln w="12700" cap="rnd" cmpd="sng">
            <a:solidFill>
              <a:srgbClr val="FFFFFF"/>
            </a:solidFill>
            <a:prstDash val="solid"/>
            <a:round/>
            <a:headEnd type="none" w="med" len="med"/>
            <a:tailEnd type="none" w="med" len="med"/>
          </a:ln>
          <a:effectLst/>
        </p:spPr>
        <p:txBody>
          <a:bodyPr/>
          <a:lstStyle/>
          <a:p>
            <a:endParaRPr lang="ar-IQ">
              <a:solidFill>
                <a:srgbClr val="FFFFFF"/>
              </a:solidFill>
            </a:endParaRPr>
          </a:p>
        </p:txBody>
      </p:sp>
      <p:sp>
        <p:nvSpPr>
          <p:cNvPr id="22550" name="Rectangle 22"/>
          <p:cNvSpPr>
            <a:spLocks noChangeArrowheads="1"/>
          </p:cNvSpPr>
          <p:nvPr/>
        </p:nvSpPr>
        <p:spPr bwMode="auto">
          <a:xfrm>
            <a:off x="810024" y="2236881"/>
            <a:ext cx="836769" cy="366767"/>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b="1">
                <a:solidFill>
                  <a:srgbClr val="FFFFFF"/>
                </a:solidFill>
              </a:rPr>
              <a:t>Feces</a:t>
            </a:r>
          </a:p>
        </p:txBody>
      </p:sp>
      <p:sp>
        <p:nvSpPr>
          <p:cNvPr id="22551" name="Rectangle 23"/>
          <p:cNvSpPr>
            <a:spLocks noChangeArrowheads="1"/>
          </p:cNvSpPr>
          <p:nvPr/>
        </p:nvSpPr>
        <p:spPr bwMode="auto">
          <a:xfrm>
            <a:off x="753586" y="3075081"/>
            <a:ext cx="900889" cy="366767"/>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b="1">
                <a:solidFill>
                  <a:srgbClr val="FFFFFF"/>
                </a:solidFill>
              </a:rPr>
              <a:t>Serum</a:t>
            </a:r>
          </a:p>
        </p:txBody>
      </p:sp>
      <p:sp>
        <p:nvSpPr>
          <p:cNvPr id="22552" name="Rectangle 24"/>
          <p:cNvSpPr>
            <a:spLocks noChangeArrowheads="1"/>
          </p:cNvSpPr>
          <p:nvPr/>
        </p:nvSpPr>
        <p:spPr bwMode="auto">
          <a:xfrm>
            <a:off x="798727" y="3740150"/>
            <a:ext cx="849593" cy="366767"/>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b="1">
                <a:solidFill>
                  <a:srgbClr val="FFFFFF"/>
                </a:solidFill>
              </a:rPr>
              <a:t>Saliva</a:t>
            </a:r>
          </a:p>
        </p:txBody>
      </p:sp>
      <p:sp>
        <p:nvSpPr>
          <p:cNvPr id="22553" name="Rectangle 25"/>
          <p:cNvSpPr>
            <a:spLocks noChangeArrowheads="1"/>
          </p:cNvSpPr>
          <p:nvPr/>
        </p:nvSpPr>
        <p:spPr bwMode="auto">
          <a:xfrm>
            <a:off x="866422" y="4597492"/>
            <a:ext cx="772648" cy="366767"/>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b="1">
                <a:solidFill>
                  <a:srgbClr val="FFFFFF"/>
                </a:solidFill>
              </a:rPr>
              <a:t>Urine</a:t>
            </a:r>
          </a:p>
        </p:txBody>
      </p:sp>
      <p:sp>
        <p:nvSpPr>
          <p:cNvPr id="22554" name="Rectangle 26"/>
          <p:cNvSpPr>
            <a:spLocks noChangeArrowheads="1"/>
          </p:cNvSpPr>
          <p:nvPr/>
        </p:nvSpPr>
        <p:spPr bwMode="auto">
          <a:xfrm rot="-5427354">
            <a:off x="-413981" y="3216376"/>
            <a:ext cx="2130425" cy="422167"/>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eaLnBrk="0" hangingPunct="0">
              <a:lnSpc>
                <a:spcPct val="90000"/>
              </a:lnSpc>
              <a:spcBef>
                <a:spcPct val="0"/>
              </a:spcBef>
            </a:pPr>
            <a:r>
              <a:rPr lang="en-US" sz="2400" b="1">
                <a:solidFill>
                  <a:srgbClr val="FAFD00"/>
                </a:solidFill>
              </a:rPr>
              <a:t>Body Fluid</a:t>
            </a:r>
          </a:p>
        </p:txBody>
      </p:sp>
      <p:sp>
        <p:nvSpPr>
          <p:cNvPr id="22555" name="Rectangle 27"/>
          <p:cNvSpPr>
            <a:spLocks noChangeArrowheads="1"/>
          </p:cNvSpPr>
          <p:nvPr/>
        </p:nvSpPr>
        <p:spPr bwMode="auto">
          <a:xfrm>
            <a:off x="3175005" y="5791247"/>
            <a:ext cx="3493911" cy="754566"/>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eaLnBrk="0" hangingPunct="0">
              <a:lnSpc>
                <a:spcPct val="90000"/>
              </a:lnSpc>
              <a:spcBef>
                <a:spcPct val="0"/>
              </a:spcBef>
            </a:pPr>
            <a:r>
              <a:rPr lang="en-US" sz="2400" b="1" dirty="0">
                <a:solidFill>
                  <a:srgbClr val="FAFD00"/>
                </a:solidFill>
              </a:rPr>
              <a:t>Infectious Doses per ml</a:t>
            </a:r>
          </a:p>
        </p:txBody>
      </p:sp>
      <p:sp>
        <p:nvSpPr>
          <p:cNvPr id="22556" name="Rectangle 28"/>
          <p:cNvSpPr>
            <a:spLocks noChangeArrowheads="1"/>
          </p:cNvSpPr>
          <p:nvPr/>
        </p:nvSpPr>
        <p:spPr bwMode="auto">
          <a:xfrm>
            <a:off x="1349023" y="5329239"/>
            <a:ext cx="639600"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0</a:t>
            </a:r>
          </a:p>
        </p:txBody>
      </p:sp>
      <p:sp>
        <p:nvSpPr>
          <p:cNvPr id="22557" name="Rectangle 29"/>
          <p:cNvSpPr>
            <a:spLocks noChangeArrowheads="1"/>
          </p:cNvSpPr>
          <p:nvPr/>
        </p:nvSpPr>
        <p:spPr bwMode="auto">
          <a:xfrm>
            <a:off x="2669823" y="5324476"/>
            <a:ext cx="639600"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2</a:t>
            </a:r>
          </a:p>
        </p:txBody>
      </p:sp>
      <p:sp>
        <p:nvSpPr>
          <p:cNvPr id="22558" name="Rectangle 30"/>
          <p:cNvSpPr>
            <a:spLocks noChangeArrowheads="1"/>
          </p:cNvSpPr>
          <p:nvPr/>
        </p:nvSpPr>
        <p:spPr bwMode="auto">
          <a:xfrm>
            <a:off x="4075289" y="5324476"/>
            <a:ext cx="639600"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4</a:t>
            </a:r>
          </a:p>
        </p:txBody>
      </p:sp>
      <p:sp>
        <p:nvSpPr>
          <p:cNvPr id="22559" name="Rectangle 31"/>
          <p:cNvSpPr>
            <a:spLocks noChangeArrowheads="1"/>
          </p:cNvSpPr>
          <p:nvPr/>
        </p:nvSpPr>
        <p:spPr bwMode="auto">
          <a:xfrm>
            <a:off x="5462414" y="5329239"/>
            <a:ext cx="639600"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6</a:t>
            </a:r>
          </a:p>
        </p:txBody>
      </p:sp>
      <p:sp>
        <p:nvSpPr>
          <p:cNvPr id="22560" name="Rectangle 32"/>
          <p:cNvSpPr>
            <a:spLocks noChangeArrowheads="1"/>
          </p:cNvSpPr>
          <p:nvPr/>
        </p:nvSpPr>
        <p:spPr bwMode="auto">
          <a:xfrm>
            <a:off x="6859414" y="5334001"/>
            <a:ext cx="639600"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8</a:t>
            </a:r>
          </a:p>
        </p:txBody>
      </p:sp>
      <p:sp>
        <p:nvSpPr>
          <p:cNvPr id="22561" name="Rectangle 33"/>
          <p:cNvSpPr>
            <a:spLocks noChangeArrowheads="1"/>
          </p:cNvSpPr>
          <p:nvPr/>
        </p:nvSpPr>
        <p:spPr bwMode="auto">
          <a:xfrm>
            <a:off x="8209842" y="5338764"/>
            <a:ext cx="753412" cy="459100"/>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400" b="1">
                <a:solidFill>
                  <a:srgbClr val="FFFFFF"/>
                </a:solidFill>
              </a:rPr>
              <a:t>10</a:t>
            </a:r>
            <a:r>
              <a:rPr lang="en-US" sz="2400" b="1" baseline="30000">
                <a:solidFill>
                  <a:srgbClr val="FFFFFF"/>
                </a:solidFill>
              </a:rPr>
              <a:t>10</a:t>
            </a:r>
          </a:p>
        </p:txBody>
      </p:sp>
      <p:sp>
        <p:nvSpPr>
          <p:cNvPr id="22562" name="Rectangle 34"/>
          <p:cNvSpPr>
            <a:spLocks noChangeArrowheads="1"/>
          </p:cNvSpPr>
          <p:nvPr/>
        </p:nvSpPr>
        <p:spPr bwMode="auto">
          <a:xfrm>
            <a:off x="5283252" y="3581407"/>
            <a:ext cx="3139001" cy="615553"/>
          </a:xfrm>
          <a:prstGeom prst="rect">
            <a:avLst/>
          </a:prstGeom>
          <a:noFill/>
          <a:ln w="9525">
            <a:noFill/>
            <a:miter lim="800000"/>
            <a:headEnd/>
            <a:tailEnd/>
          </a:ln>
          <a:effectLst/>
        </p:spPr>
        <p:txBody>
          <a:bodyPr wrap="none">
            <a:spAutoFit/>
          </a:bodyPr>
          <a:lstStyle/>
          <a:p>
            <a:r>
              <a:rPr lang="en-US" sz="3400" b="1">
                <a:solidFill>
                  <a:srgbClr val="FAFD00"/>
                </a:solidFill>
                <a:latin typeface="ZapfHumnst BT" charset="0"/>
              </a:rPr>
              <a:t>Concentration</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229600" cy="5693866"/>
          </a:xfrm>
          <a:prstGeom prst="rect">
            <a:avLst/>
          </a:prstGeom>
        </p:spPr>
        <p:txBody>
          <a:bodyPr wrap="square">
            <a:spAutoFit/>
          </a:bodyPr>
          <a:lstStyle/>
          <a:p>
            <a:r>
              <a:rPr lang="en-US" sz="2800" b="1" dirty="0">
                <a:solidFill>
                  <a:srgbClr val="FF0000"/>
                </a:solidFill>
              </a:rPr>
              <a:t>Pathogenesis &amp; Immunity</a:t>
            </a:r>
          </a:p>
          <a:p>
            <a:r>
              <a:rPr lang="en-US" sz="2400" dirty="0"/>
              <a:t>The pathogenesis of HAV infection is not completely understood. The virus probably replicates in the gastrointestinal tract and spreads to the liver via the blood. Hepatocytes are infected, but the mechanism by which cell damage occurs is unclear. </a:t>
            </a:r>
            <a:r>
              <a:rPr lang="en-US" sz="2400" b="1" dirty="0"/>
              <a:t>HAV infection of cultured cells produces no </a:t>
            </a:r>
            <a:r>
              <a:rPr lang="en-US" sz="2400" b="1" dirty="0" err="1"/>
              <a:t>cytopathic</a:t>
            </a:r>
            <a:r>
              <a:rPr lang="en-US" sz="2400" b="1" dirty="0"/>
              <a:t> effect.</a:t>
            </a:r>
            <a:r>
              <a:rPr lang="en-US" sz="2400" dirty="0"/>
              <a:t> </a:t>
            </a:r>
            <a:r>
              <a:rPr lang="en-US" sz="2400" b="1" dirty="0">
                <a:solidFill>
                  <a:srgbClr val="FF0000"/>
                </a:solidFill>
              </a:rPr>
              <a:t>It is likely that attack by cytotoxic T cells causes the damage to the hepatocytes.</a:t>
            </a:r>
            <a:r>
              <a:rPr lang="en-US" sz="2400" dirty="0"/>
              <a:t> The infection is cleared, the damage is repaired, and no chronic infection ensues. Hepatitis caused by the different viruses cannot be distinguished pathologically.</a:t>
            </a:r>
          </a:p>
          <a:p>
            <a:r>
              <a:rPr lang="en-US" sz="2400" dirty="0"/>
              <a:t>The immune response consists initially of </a:t>
            </a:r>
            <a:r>
              <a:rPr lang="en-US" sz="2400" dirty="0" err="1"/>
              <a:t>IgM</a:t>
            </a:r>
            <a:r>
              <a:rPr lang="en-US" sz="2400" dirty="0"/>
              <a:t> antibody, which is detectable at the time jaundice appears. It is therefore important in the laboratory diagnosis of hepatitis A. The appearance of </a:t>
            </a:r>
            <a:r>
              <a:rPr lang="en-US" sz="2400" dirty="0" err="1"/>
              <a:t>IgM</a:t>
            </a:r>
            <a:r>
              <a:rPr lang="en-US" sz="2400" dirty="0"/>
              <a:t> is followed 1 to 3 weeks later by the production of </a:t>
            </a:r>
            <a:r>
              <a:rPr lang="en-US" sz="2400" dirty="0" err="1"/>
              <a:t>IgG</a:t>
            </a:r>
            <a:r>
              <a:rPr lang="en-US" sz="2400" dirty="0"/>
              <a:t> antibody, which provides lifelong protection</a:t>
            </a:r>
            <a:r>
              <a:rPr lang="en-US" dirty="0"/>
              <a:t>.</a:t>
            </a:r>
            <a:endParaRPr lang="en-US" dirty="0">
              <a:effectLst/>
            </a:endParaRPr>
          </a:p>
        </p:txBody>
      </p:sp>
    </p:spTree>
    <p:extLst>
      <p:ext uri="{BB962C8B-B14F-4D97-AF65-F5344CB8AC3E}">
        <p14:creationId xmlns:p14="http://schemas.microsoft.com/office/powerpoint/2010/main" val="85167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zh-TW"/>
              <a:t>Laboratory Diagnosis</a:t>
            </a:r>
          </a:p>
        </p:txBody>
      </p:sp>
      <p:sp>
        <p:nvSpPr>
          <p:cNvPr id="158723" name="Rectangle 3"/>
          <p:cNvSpPr>
            <a:spLocks noGrp="1" noChangeArrowheads="1"/>
          </p:cNvSpPr>
          <p:nvPr>
            <p:ph idx="1"/>
          </p:nvPr>
        </p:nvSpPr>
        <p:spPr>
          <a:xfrm>
            <a:off x="812800" y="2209800"/>
            <a:ext cx="7772400" cy="4114800"/>
          </a:xfrm>
        </p:spPr>
        <p:txBody>
          <a:bodyPr/>
          <a:lstStyle/>
          <a:p>
            <a:pPr algn="just">
              <a:lnSpc>
                <a:spcPct val="90000"/>
              </a:lnSpc>
              <a:spcBef>
                <a:spcPct val="50000"/>
              </a:spcBef>
            </a:pPr>
            <a:r>
              <a:rPr lang="en-US" altLang="zh-TW" sz="2400" dirty="0">
                <a:latin typeface="Times New Roman" pitchFamily="18" charset="0"/>
              </a:rPr>
              <a:t>Acute infection is diagnosed by the detection of HAV-</a:t>
            </a:r>
            <a:r>
              <a:rPr lang="en-US" altLang="zh-TW" sz="2400" dirty="0" err="1">
                <a:latin typeface="Times New Roman" pitchFamily="18" charset="0"/>
              </a:rPr>
              <a:t>IgM</a:t>
            </a:r>
            <a:r>
              <a:rPr lang="en-US" altLang="zh-TW" sz="2400" dirty="0">
                <a:latin typeface="Times New Roman" pitchFamily="18" charset="0"/>
              </a:rPr>
              <a:t> in serum by EIA.</a:t>
            </a:r>
          </a:p>
          <a:p>
            <a:pPr algn="just">
              <a:lnSpc>
                <a:spcPct val="90000"/>
              </a:lnSpc>
              <a:spcBef>
                <a:spcPct val="50000"/>
              </a:spcBef>
            </a:pPr>
            <a:r>
              <a:rPr lang="en-US" altLang="zh-TW" sz="2400" dirty="0">
                <a:latin typeface="Times New Roman" pitchFamily="18" charset="0"/>
              </a:rPr>
              <a:t>Past Infection i.e. immunity is determined by the detection of HAV-</a:t>
            </a:r>
            <a:r>
              <a:rPr lang="en-US" altLang="zh-TW" sz="2400" dirty="0" err="1">
                <a:latin typeface="Times New Roman" pitchFamily="18" charset="0"/>
              </a:rPr>
              <a:t>IgG</a:t>
            </a:r>
            <a:r>
              <a:rPr lang="en-US" altLang="zh-TW" sz="2400" dirty="0">
                <a:latin typeface="Times New Roman" pitchFamily="18" charset="0"/>
              </a:rPr>
              <a:t> by EIA.</a:t>
            </a:r>
          </a:p>
          <a:p>
            <a:pPr algn="just">
              <a:lnSpc>
                <a:spcPct val="90000"/>
              </a:lnSpc>
              <a:spcBef>
                <a:spcPct val="50000"/>
              </a:spcBef>
            </a:pPr>
            <a:r>
              <a:rPr lang="en-US" altLang="zh-TW" sz="2400" dirty="0">
                <a:latin typeface="Times New Roman" pitchFamily="18" charset="0"/>
              </a:rPr>
              <a:t>Cell culture – difficult and take up to 4 weeks, not routinely performed</a:t>
            </a:r>
          </a:p>
          <a:p>
            <a:pPr algn="just">
              <a:lnSpc>
                <a:spcPct val="90000"/>
              </a:lnSpc>
              <a:spcBef>
                <a:spcPct val="50000"/>
              </a:spcBef>
            </a:pPr>
            <a:r>
              <a:rPr lang="en-US" altLang="zh-TW" sz="2400" dirty="0">
                <a:latin typeface="Times New Roman" pitchFamily="18" charset="0"/>
              </a:rPr>
              <a:t>Direct Detection</a:t>
            </a:r>
            <a:r>
              <a:rPr lang="en-US" altLang="zh-TW" sz="2800" dirty="0">
                <a:latin typeface="Times New Roman" pitchFamily="18" charset="0"/>
              </a:rPr>
              <a:t> – EM, RT-PCR of </a:t>
            </a:r>
            <a:r>
              <a:rPr lang="en-US" altLang="zh-TW" sz="2800" dirty="0" err="1">
                <a:latin typeface="Times New Roman" pitchFamily="18" charset="0"/>
              </a:rPr>
              <a:t>faeces</a:t>
            </a:r>
            <a:r>
              <a:rPr lang="en-US" altLang="zh-TW" sz="2800" dirty="0">
                <a:latin typeface="Times New Roman" pitchFamily="18" charset="0"/>
              </a:rPr>
              <a:t>. Can detect illness earlier than serology but rarely performed.</a:t>
            </a: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38915"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38916" name="Rectangle 4"/>
          <p:cNvSpPr>
            <a:spLocks noGrp="1" noChangeArrowheads="1"/>
          </p:cNvSpPr>
          <p:nvPr>
            <p:ph idx="1"/>
          </p:nvPr>
        </p:nvSpPr>
        <p:spPr>
          <a:xfrm>
            <a:off x="152400" y="1981200"/>
            <a:ext cx="8915400" cy="4114800"/>
          </a:xfrm>
          <a:noFill/>
          <a:ln/>
        </p:spPr>
        <p:txBody>
          <a:bodyPr lIns="90488" tIns="44450" rIns="90488" bIns="44450"/>
          <a:lstStyle/>
          <a:p>
            <a:pPr>
              <a:lnSpc>
                <a:spcPct val="90000"/>
              </a:lnSpc>
              <a:spcBef>
                <a:spcPct val="30000"/>
              </a:spcBef>
            </a:pPr>
            <a:r>
              <a:rPr lang="en-US" sz="2800" dirty="0"/>
              <a:t>Two doses, an initial dose followed by a booster 6 to 12 months later, should be given. No subsequent booster dose is </a:t>
            </a:r>
            <a:r>
              <a:rPr lang="en-US" sz="2800" dirty="0" smtClean="0"/>
              <a:t>recommended. </a:t>
            </a:r>
            <a:r>
              <a:rPr lang="en-US" altLang="zh-TW" sz="2800" dirty="0" smtClean="0">
                <a:solidFill>
                  <a:schemeClr val="tx2"/>
                </a:solidFill>
                <a:latin typeface="Times New Roman" pitchFamily="18" charset="0"/>
              </a:rPr>
              <a:t>Many </a:t>
            </a:r>
            <a:r>
              <a:rPr lang="en-US" altLang="zh-TW" sz="2800" dirty="0">
                <a:solidFill>
                  <a:schemeClr val="tx2"/>
                </a:solidFill>
                <a:latin typeface="Times New Roman" pitchFamily="18" charset="0"/>
              </a:rPr>
              <a:t>cases occur in community-wide outbreaks</a:t>
            </a:r>
            <a:endParaRPr lang="en-US" altLang="zh-TW" sz="2800" dirty="0"/>
          </a:p>
          <a:p>
            <a:pPr lvl="1">
              <a:lnSpc>
                <a:spcPct val="90000"/>
              </a:lnSpc>
              <a:spcBef>
                <a:spcPct val="30000"/>
              </a:spcBef>
              <a:buSzPct val="60000"/>
            </a:pPr>
            <a:r>
              <a:rPr lang="en-US" altLang="zh-TW" dirty="0">
                <a:latin typeface="Times New Roman" pitchFamily="18" charset="0"/>
              </a:rPr>
              <a:t>no risk factor identified for most cases</a:t>
            </a:r>
          </a:p>
          <a:p>
            <a:pPr lvl="1">
              <a:lnSpc>
                <a:spcPct val="90000"/>
              </a:lnSpc>
              <a:spcBef>
                <a:spcPct val="30000"/>
              </a:spcBef>
              <a:buSzPct val="60000"/>
            </a:pPr>
            <a:r>
              <a:rPr lang="en-US" altLang="zh-TW" dirty="0">
                <a:latin typeface="Times New Roman" pitchFamily="18" charset="0"/>
              </a:rPr>
              <a:t>highest attack rates in 5-14 year olds</a:t>
            </a:r>
          </a:p>
          <a:p>
            <a:pPr lvl="1">
              <a:lnSpc>
                <a:spcPct val="90000"/>
              </a:lnSpc>
              <a:spcBef>
                <a:spcPct val="30000"/>
              </a:spcBef>
              <a:buSzPct val="60000"/>
            </a:pPr>
            <a:r>
              <a:rPr lang="en-US" altLang="zh-TW" dirty="0">
                <a:latin typeface="Times New Roman" pitchFamily="18" charset="0"/>
              </a:rPr>
              <a:t>children serve as reservoir of infection</a:t>
            </a:r>
            <a:endParaRPr lang="en-US" altLang="zh-TW" dirty="0">
              <a:solidFill>
                <a:srgbClr val="FFFFFF"/>
              </a:solidFill>
            </a:endParaRPr>
          </a:p>
          <a:p>
            <a:pPr>
              <a:lnSpc>
                <a:spcPct val="90000"/>
              </a:lnSpc>
              <a:spcBef>
                <a:spcPct val="30000"/>
              </a:spcBef>
            </a:pPr>
            <a:r>
              <a:rPr lang="en-US" altLang="zh-TW" sz="2800" dirty="0">
                <a:solidFill>
                  <a:schemeClr val="tx2"/>
                </a:solidFill>
                <a:latin typeface="Times New Roman" pitchFamily="18" charset="0"/>
              </a:rPr>
              <a:t>Persons at increased risk of infection</a:t>
            </a:r>
            <a:endParaRPr lang="en-US" altLang="zh-TW" sz="2800" dirty="0"/>
          </a:p>
          <a:p>
            <a:pPr lvl="1">
              <a:lnSpc>
                <a:spcPct val="90000"/>
              </a:lnSpc>
              <a:spcBef>
                <a:spcPct val="30000"/>
              </a:spcBef>
              <a:buClr>
                <a:srgbClr val="FF5008"/>
              </a:buClr>
            </a:pPr>
            <a:r>
              <a:rPr lang="en-US" altLang="zh-TW" sz="2000" b="1" dirty="0">
                <a:latin typeface="Times New Roman" pitchFamily="18" charset="0"/>
              </a:rPr>
              <a:t>travelers</a:t>
            </a:r>
          </a:p>
          <a:p>
            <a:pPr lvl="1">
              <a:lnSpc>
                <a:spcPct val="90000"/>
              </a:lnSpc>
              <a:spcBef>
                <a:spcPct val="30000"/>
              </a:spcBef>
              <a:buClr>
                <a:srgbClr val="FF5008"/>
              </a:buClr>
            </a:pPr>
            <a:r>
              <a:rPr lang="en-US" altLang="zh-TW" sz="2000" b="1" dirty="0">
                <a:latin typeface="Times New Roman" pitchFamily="18" charset="0"/>
              </a:rPr>
              <a:t>homosexual men</a:t>
            </a:r>
          </a:p>
          <a:p>
            <a:pPr lvl="1">
              <a:lnSpc>
                <a:spcPct val="90000"/>
              </a:lnSpc>
              <a:spcBef>
                <a:spcPct val="30000"/>
              </a:spcBef>
              <a:buClr>
                <a:srgbClr val="FF5008"/>
              </a:buClr>
            </a:pPr>
            <a:r>
              <a:rPr lang="en-US" altLang="zh-TW" sz="2000" b="1" dirty="0">
                <a:latin typeface="Times New Roman" pitchFamily="18" charset="0"/>
              </a:rPr>
              <a:t>injecting drug users</a:t>
            </a:r>
            <a:endParaRPr lang="en-US" altLang="zh-TW" sz="2000" b="1" dirty="0">
              <a:solidFill>
                <a:srgbClr val="FFFFFF"/>
              </a:solidFill>
            </a:endParaRPr>
          </a:p>
        </p:txBody>
      </p:sp>
      <p:sp>
        <p:nvSpPr>
          <p:cNvPr id="38917" name="Rectangle 5"/>
          <p:cNvSpPr>
            <a:spLocks noChangeArrowheads="1"/>
          </p:cNvSpPr>
          <p:nvPr/>
        </p:nvSpPr>
        <p:spPr bwMode="auto">
          <a:xfrm>
            <a:off x="762000" y="762000"/>
            <a:ext cx="83820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38920" name="Text Box 8"/>
          <p:cNvSpPr txBox="1">
            <a:spLocks noChangeArrowheads="1"/>
          </p:cNvSpPr>
          <p:nvPr/>
        </p:nvSpPr>
        <p:spPr bwMode="auto">
          <a:xfrm>
            <a:off x="1490668" y="304910"/>
            <a:ext cx="7196137" cy="2246769"/>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zh-TW" sz="2800" b="1" dirty="0" smtClean="0">
                <a:solidFill>
                  <a:srgbClr val="333399"/>
                </a:solidFill>
                <a:latin typeface="ZapfHumnst Dm BT" charset="0"/>
              </a:rPr>
              <a:t>Hepatitis A Vaccination Strategies</a:t>
            </a:r>
          </a:p>
          <a:p>
            <a:pPr algn="ctr" eaLnBrk="0" fontAlgn="base" hangingPunct="0">
              <a:spcBef>
                <a:spcPct val="0"/>
              </a:spcBef>
              <a:spcAft>
                <a:spcPct val="0"/>
              </a:spcAft>
            </a:pPr>
            <a:r>
              <a:rPr lang="en-US" altLang="zh-TW" sz="2800" b="1" dirty="0" smtClean="0">
                <a:solidFill>
                  <a:srgbClr val="333399"/>
                </a:solidFill>
                <a:latin typeface="ZapfHumnst Dm BT" charset="0"/>
              </a:rPr>
              <a:t>Epidemiologic Considerations</a:t>
            </a:r>
          </a:p>
          <a:p>
            <a:pPr algn="ctr" eaLnBrk="0" fontAlgn="base" hangingPunct="0">
              <a:spcBef>
                <a:spcPct val="0"/>
              </a:spcBef>
              <a:spcAft>
                <a:spcPct val="0"/>
              </a:spcAft>
            </a:pPr>
            <a:r>
              <a:rPr lang="en-US" altLang="zh-TW" sz="2000" b="1" dirty="0" smtClean="0">
                <a:solidFill>
                  <a:srgbClr val="333399"/>
                </a:solidFill>
                <a:latin typeface="ZapfHumnst Dm BT" charset="0"/>
              </a:rPr>
              <a:t>Killed vaccine(formaldehyde- inactivated):GIVE IMMUNITY after one month give 20 years immunity</a:t>
            </a:r>
            <a:r>
              <a:rPr lang="en-US" altLang="zh-TW" sz="4400" dirty="0" smtClean="0">
                <a:solidFill>
                  <a:srgbClr val="333399"/>
                </a:solidFill>
                <a:latin typeface="ZapfHumnst BT" charset="0"/>
              </a:rPr>
              <a:t/>
            </a:r>
            <a:br>
              <a:rPr lang="en-US" altLang="zh-TW" sz="4400" dirty="0" smtClean="0">
                <a:solidFill>
                  <a:srgbClr val="333399"/>
                </a:solidFill>
                <a:latin typeface="ZapfHumnst BT" charset="0"/>
              </a:rPr>
            </a:br>
            <a:endParaRPr lang="en-US" altLang="zh-TW" sz="4400" dirty="0" smtClean="0">
              <a:solidFill>
                <a:srgbClr val="FE9B03"/>
              </a:solidFill>
              <a:latin typeface="ZapfHumnst BT" charset="0"/>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59395"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pSp>
        <p:nvGrpSpPr>
          <p:cNvPr id="2" name="Group 7"/>
          <p:cNvGrpSpPr>
            <a:grpSpLocks/>
          </p:cNvGrpSpPr>
          <p:nvPr/>
        </p:nvGrpSpPr>
        <p:grpSpPr bwMode="auto">
          <a:xfrm>
            <a:off x="1371605" y="1238250"/>
            <a:ext cx="6418263" cy="4800600"/>
            <a:chOff x="972" y="780"/>
            <a:chExt cx="4548" cy="3024"/>
          </a:xfrm>
        </p:grpSpPr>
        <p:sp>
          <p:nvSpPr>
            <p:cNvPr id="59397" name="Rectangle 5"/>
            <p:cNvSpPr>
              <a:spLocks noChangeArrowheads="1"/>
            </p:cNvSpPr>
            <p:nvPr/>
          </p:nvSpPr>
          <p:spPr bwMode="auto">
            <a:xfrm>
              <a:off x="972" y="780"/>
              <a:ext cx="4548" cy="3024"/>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aphicFrame>
          <p:nvGraphicFramePr>
            <p:cNvPr id="59398" name="Object 6">
              <a:hlinkClick r:id="" action="ppaction://ole?verb=0"/>
            </p:cNvPr>
            <p:cNvGraphicFramePr>
              <a:graphicFrameLocks/>
            </p:cNvGraphicFramePr>
            <p:nvPr/>
          </p:nvGraphicFramePr>
          <p:xfrm>
            <a:off x="1026" y="828"/>
            <a:ext cx="4446" cy="2935"/>
          </p:xfrm>
          <a:graphic>
            <a:graphicData uri="http://schemas.openxmlformats.org/presentationml/2006/ole">
              <mc:AlternateContent xmlns:mc="http://schemas.openxmlformats.org/markup-compatibility/2006">
                <mc:Choice xmlns:v="urn:schemas-microsoft-com:vml" Requires="v">
                  <p:oleObj spid="_x0000_s540684" r:id="rId4" imgW="7835760" imgH="5178240" progId="">
                    <p:embed/>
                  </p:oleObj>
                </mc:Choice>
                <mc:Fallback>
                  <p:oleObj r:id="rId4" imgW="7835760" imgH="517824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 y="828"/>
                          <a:ext cx="4446" cy="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9400" name="Text Box 8"/>
          <p:cNvSpPr txBox="1">
            <a:spLocks noChangeArrowheads="1"/>
          </p:cNvSpPr>
          <p:nvPr/>
        </p:nvSpPr>
        <p:spPr bwMode="auto">
          <a:xfrm>
            <a:off x="1760538" y="228601"/>
            <a:ext cx="5757862" cy="14465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b="1" smtClean="0">
                <a:solidFill>
                  <a:srgbClr val="333399"/>
                </a:solidFill>
                <a:latin typeface="ZapfHumnst Dm BT" charset="0"/>
              </a:rPr>
              <a:t>Hepatitis B Virus</a:t>
            </a:r>
            <a:r>
              <a:rPr lang="en-US" altLang="zh-TW" sz="4400" smtClean="0">
                <a:solidFill>
                  <a:srgbClr val="FE9B03"/>
                </a:solidFill>
                <a:latin typeface="ZapfHumnst BT" charset="0"/>
              </a:rPr>
              <a:t/>
            </a:r>
            <a:br>
              <a:rPr lang="en-US" altLang="zh-TW" sz="4400" smtClean="0">
                <a:solidFill>
                  <a:srgbClr val="FE9B03"/>
                </a:solidFill>
                <a:latin typeface="ZapfHumnst BT" charset="0"/>
              </a:rPr>
            </a:br>
            <a:endParaRPr lang="en-US" altLang="zh-TW" sz="4400" smtClean="0">
              <a:solidFill>
                <a:srgbClr val="FE9B03"/>
              </a:solidFill>
              <a:latin typeface="ZapfHumnst BT" charset="0"/>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solidFill>
              </a:rPr>
              <a:t>January 2004</a:t>
            </a:r>
            <a:endParaRPr lang="en-US" altLang="en-US">
              <a:solidFill>
                <a:srgbClr val="FFFFFF"/>
              </a:solidFill>
            </a:endParaRPr>
          </a:p>
        </p:txBody>
      </p:sp>
      <p:sp>
        <p:nvSpPr>
          <p:cNvPr id="3" name="Footer Placeholder 2"/>
          <p:cNvSpPr>
            <a:spLocks noGrp="1"/>
          </p:cNvSpPr>
          <p:nvPr>
            <p:ph type="ftr" sz="quarter" idx="11"/>
          </p:nvPr>
        </p:nvSpPr>
        <p:spPr/>
        <p:txBody>
          <a:bodyPr/>
          <a:lstStyle/>
          <a:p>
            <a:r>
              <a:rPr lang="en-US" altLang="en-US" smtClean="0">
                <a:solidFill>
                  <a:srgbClr val="FFFFFF"/>
                </a:solidFill>
              </a:rPr>
              <a:t>Hepatitis A-E Disease States</a:t>
            </a:r>
            <a:endParaRPr lang="en-US" altLang="en-US">
              <a:solidFill>
                <a:srgbClr val="FFFFFF"/>
              </a:solidFill>
            </a:endParaRPr>
          </a:p>
        </p:txBody>
      </p:sp>
      <p:sp>
        <p:nvSpPr>
          <p:cNvPr id="4" name="Slide Number Placeholder 3"/>
          <p:cNvSpPr>
            <a:spLocks noGrp="1"/>
          </p:cNvSpPr>
          <p:nvPr>
            <p:ph type="sldNum" sz="quarter" idx="12"/>
          </p:nvPr>
        </p:nvSpPr>
        <p:spPr/>
        <p:txBody>
          <a:bodyPr/>
          <a:lstStyle/>
          <a:p>
            <a:fld id="{8F247B5C-D529-4FA4-9119-8D630726B3F0}" type="slidenum">
              <a:rPr lang="en-US" altLang="en-US" smtClean="0">
                <a:solidFill>
                  <a:srgbClr val="FFFFFF"/>
                </a:solidFill>
              </a:rPr>
              <a:pPr/>
              <a:t>16</a:t>
            </a:fld>
            <a:endParaRPr lang="en-US" altLang="en-US">
              <a:solidFill>
                <a:srgbClr val="FFFFFF"/>
              </a:solidFill>
            </a:endParaRPr>
          </a:p>
        </p:txBody>
      </p:sp>
      <p:sp>
        <p:nvSpPr>
          <p:cNvPr id="5" name="Rectangle 4"/>
          <p:cNvSpPr/>
          <p:nvPr/>
        </p:nvSpPr>
        <p:spPr>
          <a:xfrm>
            <a:off x="2286000" y="1859343"/>
            <a:ext cx="4572000" cy="3139321"/>
          </a:xfrm>
          <a:prstGeom prst="rect">
            <a:avLst/>
          </a:prstGeom>
        </p:spPr>
        <p:txBody>
          <a:bodyPr>
            <a:spAutoFit/>
          </a:bodyPr>
          <a:lstStyle/>
          <a:p>
            <a:r>
              <a:rPr lang="en-US" i="1" dirty="0" smtClean="0"/>
              <a:t>Hepatitis Viruses of Humans</a:t>
            </a:r>
          </a:p>
          <a:p>
            <a:r>
              <a:rPr lang="en-US" dirty="0" smtClean="0"/>
              <a:t>Hepatitis A virus (HAV)</a:t>
            </a:r>
          </a:p>
          <a:p>
            <a:r>
              <a:rPr lang="en-US" dirty="0" smtClean="0"/>
              <a:t>Hepatitis B virus (HBV)</a:t>
            </a:r>
          </a:p>
          <a:p>
            <a:r>
              <a:rPr lang="fr-FR" dirty="0" err="1" smtClean="0"/>
              <a:t>Hepatitis</a:t>
            </a:r>
            <a:r>
              <a:rPr lang="fr-FR" dirty="0" smtClean="0"/>
              <a:t> C virus (HCV), non-A, non-B </a:t>
            </a:r>
            <a:r>
              <a:rPr lang="fr-FR" dirty="0" err="1" smtClean="0"/>
              <a:t>hepatitis</a:t>
            </a:r>
            <a:r>
              <a:rPr lang="fr-FR" dirty="0" smtClean="0"/>
              <a:t> virus</a:t>
            </a:r>
          </a:p>
          <a:p>
            <a:r>
              <a:rPr lang="sv-SE" dirty="0" smtClean="0"/>
              <a:t>Hepatitis D virus (delta agent, HDV)</a:t>
            </a:r>
          </a:p>
          <a:p>
            <a:r>
              <a:rPr lang="it-IT" dirty="0" smtClean="0"/>
              <a:t>Enteric non-A, non-B hepatitis virus (HEV)</a:t>
            </a:r>
          </a:p>
          <a:p>
            <a:r>
              <a:rPr lang="en-US" dirty="0" smtClean="0"/>
              <a:t>Hepatitis G virus</a:t>
            </a:r>
          </a:p>
          <a:p>
            <a:pPr lvl="1"/>
            <a:r>
              <a:rPr lang="en-US" dirty="0" smtClean="0"/>
              <a:t>Other hepatitis </a:t>
            </a:r>
            <a:r>
              <a:rPr lang="en-US" dirty="0" err="1" smtClean="0"/>
              <a:t>viruses?For</a:t>
            </a:r>
            <a:r>
              <a:rPr lang="en-US" dirty="0" smtClean="0"/>
              <a:t> example, short-incubation-period HV?</a:t>
            </a:r>
          </a:p>
          <a:p>
            <a:pPr lvl="1"/>
            <a:endParaRPr lang="ar-IQ" dirty="0" smtClean="0"/>
          </a:p>
        </p:txBody>
      </p:sp>
      <p:pic>
        <p:nvPicPr>
          <p:cNvPr id="36866" name="Picture 2"/>
          <p:cNvPicPr>
            <a:picLocks noChangeAspect="1" noChangeArrowheads="1"/>
          </p:cNvPicPr>
          <p:nvPr/>
        </p:nvPicPr>
        <p:blipFill>
          <a:blip r:embed="rId2" cstate="print"/>
          <a:srcRect/>
          <a:stretch>
            <a:fillRect/>
          </a:stretch>
        </p:blipFill>
        <p:spPr bwMode="auto">
          <a:xfrm>
            <a:off x="0" y="-838200"/>
            <a:ext cx="9448800" cy="7696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k:@MSITStore:C:\Users\hp\AppData\Local\Temp\Rar$DI72.375\Review%20of%20Medical%20Microbiology%20and%20Immunology,%2011e.chm::/41_files/loadBinary_003.gif"/>
          <p:cNvSpPr>
            <a:spLocks noChangeAspect="1" noChangeArrowheads="1"/>
          </p:cNvSpPr>
          <p:nvPr/>
        </p:nvSpPr>
        <p:spPr bwMode="auto">
          <a:xfrm>
            <a:off x="9015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542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229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06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Hepatitis B Virus - Virology</a:t>
            </a:r>
          </a:p>
        </p:txBody>
      </p:sp>
      <p:sp>
        <p:nvSpPr>
          <p:cNvPr id="186371" name="Rectangle 3"/>
          <p:cNvSpPr>
            <a:spLocks noGrp="1" noChangeArrowheads="1"/>
          </p:cNvSpPr>
          <p:nvPr>
            <p:ph idx="1"/>
          </p:nvPr>
        </p:nvSpPr>
        <p:spPr>
          <a:xfrm>
            <a:off x="685800" y="1981200"/>
            <a:ext cx="7772400" cy="4419600"/>
          </a:xfrm>
        </p:spPr>
        <p:txBody>
          <a:bodyPr/>
          <a:lstStyle/>
          <a:p>
            <a:pPr algn="just">
              <a:lnSpc>
                <a:spcPct val="80000"/>
              </a:lnSpc>
              <a:spcBef>
                <a:spcPct val="35000"/>
              </a:spcBef>
            </a:pPr>
            <a:r>
              <a:rPr lang="en-US" sz="2400" b="1" dirty="0">
                <a:latin typeface="Times New Roman" pitchFamily="18" charset="0"/>
              </a:rPr>
              <a:t>Double stranded DNA </a:t>
            </a:r>
            <a:r>
              <a:rPr lang="en-US" sz="2400" b="1" dirty="0" smtClean="0">
                <a:latin typeface="Times New Roman" pitchFamily="18" charset="0"/>
              </a:rPr>
              <a:t>virus , the </a:t>
            </a:r>
            <a:r>
              <a:rPr lang="en-US" sz="2400" b="1" dirty="0">
                <a:latin typeface="Times New Roman" pitchFamily="18" charset="0"/>
              </a:rPr>
              <a:t>+ strand not complete</a:t>
            </a:r>
          </a:p>
          <a:p>
            <a:pPr>
              <a:lnSpc>
                <a:spcPct val="80000"/>
              </a:lnSpc>
              <a:spcBef>
                <a:spcPct val="35000"/>
              </a:spcBef>
            </a:pPr>
            <a:r>
              <a:rPr lang="en-US" sz="2400" b="1" dirty="0">
                <a:latin typeface="Times New Roman" pitchFamily="18" charset="0"/>
              </a:rPr>
              <a:t>Replication involves a reverse transcriptase.</a:t>
            </a:r>
          </a:p>
          <a:p>
            <a:pPr algn="just">
              <a:lnSpc>
                <a:spcPct val="80000"/>
              </a:lnSpc>
              <a:spcBef>
                <a:spcPct val="35000"/>
              </a:spcBef>
            </a:pPr>
            <a:r>
              <a:rPr lang="en-US" sz="2400" b="1" dirty="0">
                <a:latin typeface="Times New Roman" pitchFamily="18" charset="0"/>
              </a:rPr>
              <a:t>Complete Dane particle 42 nm, 28 nm electron dense core, containing </a:t>
            </a:r>
            <a:r>
              <a:rPr lang="en-US" sz="2400" b="1" dirty="0" err="1">
                <a:latin typeface="Times New Roman" pitchFamily="18" charset="0"/>
              </a:rPr>
              <a:t>HBcAg</a:t>
            </a:r>
            <a:r>
              <a:rPr lang="en-US" sz="2400" b="1" dirty="0">
                <a:latin typeface="Times New Roman" pitchFamily="18" charset="0"/>
              </a:rPr>
              <a:t> and </a:t>
            </a:r>
            <a:r>
              <a:rPr lang="en-US" sz="2400" b="1" dirty="0" err="1">
                <a:latin typeface="Times New Roman" pitchFamily="18" charset="0"/>
              </a:rPr>
              <a:t>HBeAg</a:t>
            </a:r>
            <a:r>
              <a:rPr lang="en-US" sz="2400" b="1" dirty="0">
                <a:latin typeface="Times New Roman" pitchFamily="18" charset="0"/>
              </a:rPr>
              <a:t>. The coat and the 22 nm free particles contain </a:t>
            </a:r>
            <a:r>
              <a:rPr lang="en-US" sz="2400" b="1" dirty="0" err="1">
                <a:latin typeface="Times New Roman" pitchFamily="18" charset="0"/>
              </a:rPr>
              <a:t>HBsAg</a:t>
            </a:r>
            <a:endParaRPr lang="en-US" sz="2400" b="1" dirty="0">
              <a:latin typeface="Times New Roman" pitchFamily="18" charset="0"/>
            </a:endParaRPr>
          </a:p>
          <a:p>
            <a:pPr>
              <a:lnSpc>
                <a:spcPct val="80000"/>
              </a:lnSpc>
              <a:spcBef>
                <a:spcPct val="35000"/>
              </a:spcBef>
            </a:pPr>
            <a:r>
              <a:rPr lang="en-US" sz="2400" b="1" dirty="0">
                <a:latin typeface="Times New Roman" pitchFamily="18" charset="0"/>
              </a:rPr>
              <a:t>At least </a:t>
            </a:r>
            <a:r>
              <a:rPr lang="en-US" sz="2400" b="1" u="sng" dirty="0">
                <a:latin typeface="Times New Roman" pitchFamily="18" charset="0"/>
              </a:rPr>
              <a:t>4 phenotypes of </a:t>
            </a:r>
            <a:r>
              <a:rPr lang="en-US" sz="2400" b="1" u="sng" dirty="0" err="1">
                <a:latin typeface="Times New Roman" pitchFamily="18" charset="0"/>
              </a:rPr>
              <a:t>HBsAg</a:t>
            </a:r>
            <a:r>
              <a:rPr lang="en-US" sz="2400" b="1" u="sng" dirty="0">
                <a:latin typeface="Times New Roman" pitchFamily="18" charset="0"/>
              </a:rPr>
              <a:t> </a:t>
            </a:r>
            <a:r>
              <a:rPr lang="en-US" sz="2400" b="1" dirty="0">
                <a:latin typeface="Times New Roman" pitchFamily="18" charset="0"/>
              </a:rPr>
              <a:t>are recognized; </a:t>
            </a:r>
            <a:br>
              <a:rPr lang="en-US" sz="2400" b="1" dirty="0">
                <a:latin typeface="Times New Roman" pitchFamily="18" charset="0"/>
              </a:rPr>
            </a:br>
            <a:r>
              <a:rPr lang="en-US" sz="2400" b="1" dirty="0">
                <a:latin typeface="Times New Roman" pitchFamily="18" charset="0"/>
              </a:rPr>
              <a:t> </a:t>
            </a:r>
            <a:r>
              <a:rPr lang="en-US" sz="2400" b="1" dirty="0" err="1">
                <a:latin typeface="Times New Roman" pitchFamily="18" charset="0"/>
              </a:rPr>
              <a:t>adw</a:t>
            </a:r>
            <a:r>
              <a:rPr lang="en-US" sz="2400" b="1" dirty="0">
                <a:latin typeface="Times New Roman" pitchFamily="18" charset="0"/>
              </a:rPr>
              <a:t>, </a:t>
            </a:r>
            <a:r>
              <a:rPr lang="en-US" sz="2400" b="1" dirty="0" err="1">
                <a:latin typeface="Times New Roman" pitchFamily="18" charset="0"/>
              </a:rPr>
              <a:t>adr</a:t>
            </a:r>
            <a:r>
              <a:rPr lang="en-US" sz="2400" b="1" dirty="0">
                <a:latin typeface="Times New Roman" pitchFamily="18" charset="0"/>
              </a:rPr>
              <a:t>, </a:t>
            </a:r>
            <a:r>
              <a:rPr lang="en-US" sz="2400" b="1" dirty="0" err="1">
                <a:latin typeface="Times New Roman" pitchFamily="18" charset="0"/>
              </a:rPr>
              <a:t>ayw</a:t>
            </a:r>
            <a:r>
              <a:rPr lang="en-US" sz="2400" b="1" dirty="0">
                <a:latin typeface="Times New Roman" pitchFamily="18" charset="0"/>
              </a:rPr>
              <a:t> and </a:t>
            </a:r>
            <a:r>
              <a:rPr lang="en-US" sz="2400" b="1" dirty="0" err="1">
                <a:latin typeface="Times New Roman" pitchFamily="18" charset="0"/>
              </a:rPr>
              <a:t>ayr</a:t>
            </a:r>
            <a:r>
              <a:rPr lang="en-US" sz="2400" b="1" dirty="0">
                <a:latin typeface="Times New Roman" pitchFamily="18" charset="0"/>
              </a:rPr>
              <a:t>.</a:t>
            </a:r>
          </a:p>
          <a:p>
            <a:pPr>
              <a:lnSpc>
                <a:spcPct val="80000"/>
              </a:lnSpc>
              <a:spcBef>
                <a:spcPct val="35000"/>
              </a:spcBef>
            </a:pPr>
            <a:r>
              <a:rPr lang="en-US" sz="2400" b="1" dirty="0">
                <a:latin typeface="Times New Roman" pitchFamily="18" charset="0"/>
              </a:rPr>
              <a:t>The </a:t>
            </a:r>
            <a:r>
              <a:rPr lang="en-US" sz="2400" b="1" dirty="0" err="1">
                <a:latin typeface="Times New Roman" pitchFamily="18" charset="0"/>
              </a:rPr>
              <a:t>HBcAg</a:t>
            </a:r>
            <a:r>
              <a:rPr lang="en-US" sz="2400" b="1" dirty="0">
                <a:latin typeface="Times New Roman" pitchFamily="18" charset="0"/>
              </a:rPr>
              <a:t> is of a single serotype</a:t>
            </a:r>
          </a:p>
          <a:p>
            <a:pPr algn="just">
              <a:lnSpc>
                <a:spcPct val="80000"/>
              </a:lnSpc>
              <a:spcBef>
                <a:spcPct val="35000"/>
              </a:spcBef>
            </a:pPr>
            <a:r>
              <a:rPr lang="en-US" sz="2400" b="1" dirty="0" smtClean="0">
                <a:latin typeface="Times New Roman" pitchFamily="18" charset="0"/>
              </a:rPr>
              <a:t>.</a:t>
            </a:r>
            <a:r>
              <a:rPr lang="en-US" sz="2400" b="1" dirty="0" smtClean="0"/>
              <a:t> There are </a:t>
            </a:r>
            <a:r>
              <a:rPr lang="en-US" sz="2400" b="1" u="sng" dirty="0" smtClean="0"/>
              <a:t>eight genotypes </a:t>
            </a:r>
            <a:r>
              <a:rPr lang="en-US" sz="2400" b="1" dirty="0" smtClean="0"/>
              <a:t>of HBV (A–H) which are geographically distributed</a:t>
            </a:r>
            <a:endParaRPr lang="en-US" sz="2400" b="1" dirty="0">
              <a:latin typeface="Times New Roman" pitchFamily="18" charset="0"/>
            </a:endParaRPr>
          </a:p>
          <a:p>
            <a:pPr algn="just">
              <a:lnSpc>
                <a:spcPct val="80000"/>
              </a:lnSpc>
              <a:spcBef>
                <a:spcPct val="35000"/>
              </a:spcBef>
            </a:pPr>
            <a:r>
              <a:rPr lang="en-US" sz="2400" b="1" dirty="0">
                <a:latin typeface="Times New Roman" pitchFamily="18" charset="0"/>
              </a:rPr>
              <a:t>It has not yet been possible to propagate the virus </a:t>
            </a:r>
            <a:br>
              <a:rPr lang="en-US" sz="2400" b="1" dirty="0">
                <a:latin typeface="Times New Roman" pitchFamily="18" charset="0"/>
              </a:rPr>
            </a:br>
            <a:r>
              <a:rPr lang="en-US" sz="2400" b="1" dirty="0">
                <a:latin typeface="Times New Roman" pitchFamily="18" charset="0"/>
              </a:rPr>
              <a:t>in cell culture.</a:t>
            </a:r>
            <a:r>
              <a:rPr lang="en-US" sz="2400" b="1" dirty="0"/>
              <a:t> </a:t>
            </a: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381000" y="914400"/>
            <a:ext cx="8534400" cy="5670550"/>
          </a:xfrm>
          <a:prstGeom prst="rect">
            <a:avLst/>
          </a:prstGeom>
          <a:noFill/>
          <a:ln w="9525">
            <a:noFill/>
            <a:miter lim="800000"/>
            <a:headEnd/>
            <a:tailEnd/>
          </a:ln>
          <a:effectLst/>
        </p:spPr>
      </p:pic>
      <p:sp>
        <p:nvSpPr>
          <p:cNvPr id="67587" name="Text Box 3"/>
          <p:cNvSpPr txBox="1">
            <a:spLocks noChangeArrowheads="1"/>
          </p:cNvSpPr>
          <p:nvPr/>
        </p:nvSpPr>
        <p:spPr bwMode="auto">
          <a:xfrm>
            <a:off x="1905002" y="152401"/>
            <a:ext cx="5032147" cy="64633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3600" b="1" smtClean="0">
                <a:solidFill>
                  <a:srgbClr val="000000"/>
                </a:solidFill>
              </a:rPr>
              <a:t>Hepadnaviral Life Cycle</a:t>
            </a:r>
          </a:p>
        </p:txBody>
      </p:sp>
      <p:sp>
        <p:nvSpPr>
          <p:cNvPr id="67588" name="Text Box 4"/>
          <p:cNvSpPr txBox="1">
            <a:spLocks noChangeArrowheads="1"/>
          </p:cNvSpPr>
          <p:nvPr/>
        </p:nvSpPr>
        <p:spPr bwMode="auto">
          <a:xfrm>
            <a:off x="1247775" y="5291139"/>
            <a:ext cx="1158074"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smtClean="0">
                <a:solidFill>
                  <a:srgbClr val="000000"/>
                </a:solidFill>
                <a:latin typeface="Geneva" charset="0"/>
              </a:rPr>
              <a:t>RNA pol II</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406400" y="762000"/>
            <a:ext cx="7213599" cy="1143000"/>
          </a:xfrm>
        </p:spPr>
        <p:txBody>
          <a:bodyPr/>
          <a:lstStyle/>
          <a:p>
            <a:r>
              <a:rPr lang="en-US" b="1" dirty="0" smtClean="0"/>
              <a:t>Viruses cause hepatitis:</a:t>
            </a:r>
            <a:endParaRPr lang="en-US" b="1" dirty="0"/>
          </a:p>
        </p:txBody>
      </p:sp>
      <p:sp>
        <p:nvSpPr>
          <p:cNvPr id="267267" name="Rectangle 3"/>
          <p:cNvSpPr>
            <a:spLocks noGrp="1" noChangeArrowheads="1"/>
          </p:cNvSpPr>
          <p:nvPr>
            <p:ph type="subTitle" idx="1"/>
          </p:nvPr>
        </p:nvSpPr>
        <p:spPr>
          <a:xfrm>
            <a:off x="812800" y="1981200"/>
            <a:ext cx="7518400" cy="1981200"/>
          </a:xfrm>
        </p:spPr>
        <p:txBody>
          <a:bodyPr>
            <a:normAutofit fontScale="70000" lnSpcReduction="20000"/>
          </a:bodyPr>
          <a:lstStyle/>
          <a:p>
            <a:pPr algn="l"/>
            <a:r>
              <a:rPr lang="en-US" b="1" dirty="0" smtClean="0">
                <a:solidFill>
                  <a:srgbClr val="F71807"/>
                </a:solidFill>
              </a:rPr>
              <a:t>Primary hepatotropic: Different </a:t>
            </a:r>
            <a:r>
              <a:rPr lang="en-US" b="1" dirty="0">
                <a:solidFill>
                  <a:srgbClr val="F71807"/>
                </a:solidFill>
              </a:rPr>
              <a:t>viruses can cause (nearly) the same symptoms. e.g., the </a:t>
            </a:r>
            <a:r>
              <a:rPr lang="en-US" b="1" i="1" dirty="0">
                <a:solidFill>
                  <a:srgbClr val="CC0066"/>
                </a:solidFill>
              </a:rPr>
              <a:t>hepatitis </a:t>
            </a:r>
            <a:r>
              <a:rPr lang="en-US" b="1" i="1" dirty="0" smtClean="0">
                <a:solidFill>
                  <a:srgbClr val="CC0066"/>
                </a:solidFill>
              </a:rPr>
              <a:t>viruses A-E</a:t>
            </a:r>
            <a:endParaRPr lang="en-US" b="1" dirty="0">
              <a:solidFill>
                <a:srgbClr val="F71807"/>
              </a:solidFill>
            </a:endParaRPr>
          </a:p>
          <a:p>
            <a:pPr algn="l"/>
            <a:endParaRPr lang="en-US" b="1" dirty="0">
              <a:solidFill>
                <a:srgbClr val="F71807"/>
              </a:solidFill>
            </a:endParaRPr>
          </a:p>
          <a:p>
            <a:pPr algn="l"/>
            <a:r>
              <a:rPr lang="en-US" b="1" dirty="0" smtClean="0">
                <a:solidFill>
                  <a:srgbClr val="F71807"/>
                </a:solidFill>
              </a:rPr>
              <a:t>Secondary hepatotropic viruses: </a:t>
            </a:r>
            <a:r>
              <a:rPr lang="en-US" b="1" i="1" dirty="0" smtClean="0">
                <a:solidFill>
                  <a:srgbClr val="CC0066"/>
                </a:solidFill>
              </a:rPr>
              <a:t>herpes viruses( EBV, CMV, herpes simplex ), rubella virus, enteroviruses, yellow fever viruses</a:t>
            </a:r>
            <a:endParaRPr lang="en-US" b="1" i="1" dirty="0">
              <a:solidFill>
                <a:srgbClr val="CC0066"/>
              </a:solidFill>
            </a:endParaRPr>
          </a:p>
        </p:txBody>
      </p:sp>
    </p:spTree>
    <p:extLst>
      <p:ext uri="{BB962C8B-B14F-4D97-AF65-F5344CB8AC3E}">
        <p14:creationId xmlns:p14="http://schemas.microsoft.com/office/powerpoint/2010/main" val="147925662"/>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solidFill>
              </a:rPr>
              <a:t>January 2004</a:t>
            </a:r>
            <a:endParaRPr lang="en-US" altLang="en-US">
              <a:solidFill>
                <a:srgbClr val="FFFFFF"/>
              </a:solidFill>
            </a:endParaRPr>
          </a:p>
        </p:txBody>
      </p:sp>
      <p:sp>
        <p:nvSpPr>
          <p:cNvPr id="3" name="Footer Placeholder 2"/>
          <p:cNvSpPr>
            <a:spLocks noGrp="1"/>
          </p:cNvSpPr>
          <p:nvPr>
            <p:ph type="ftr" sz="quarter" idx="11"/>
          </p:nvPr>
        </p:nvSpPr>
        <p:spPr/>
        <p:txBody>
          <a:bodyPr/>
          <a:lstStyle/>
          <a:p>
            <a:r>
              <a:rPr lang="en-US" altLang="en-US" smtClean="0">
                <a:solidFill>
                  <a:srgbClr val="FFFFFF"/>
                </a:solidFill>
              </a:rPr>
              <a:t>Hepatitis A-E Disease States</a:t>
            </a:r>
            <a:endParaRPr lang="en-US" altLang="en-US">
              <a:solidFill>
                <a:srgbClr val="FFFFFF"/>
              </a:solidFill>
            </a:endParaRPr>
          </a:p>
        </p:txBody>
      </p:sp>
      <p:sp>
        <p:nvSpPr>
          <p:cNvPr id="4" name="Slide Number Placeholder 3"/>
          <p:cNvSpPr>
            <a:spLocks noGrp="1"/>
          </p:cNvSpPr>
          <p:nvPr>
            <p:ph type="sldNum" sz="quarter" idx="12"/>
          </p:nvPr>
        </p:nvSpPr>
        <p:spPr/>
        <p:txBody>
          <a:bodyPr/>
          <a:lstStyle/>
          <a:p>
            <a:fld id="{8F247B5C-D529-4FA4-9119-8D630726B3F0}" type="slidenum">
              <a:rPr lang="en-US" altLang="en-US" smtClean="0">
                <a:solidFill>
                  <a:srgbClr val="FFFFFF"/>
                </a:solidFill>
              </a:rPr>
              <a:pPr/>
              <a:t>20</a:t>
            </a:fld>
            <a:endParaRPr lang="en-US" altLang="en-US">
              <a:solidFill>
                <a:srgbClr val="FFFFFF"/>
              </a:solidFill>
            </a:endParaRPr>
          </a:p>
        </p:txBody>
      </p:sp>
      <p:pic>
        <p:nvPicPr>
          <p:cNvPr id="38914" name="Picture 2"/>
          <p:cNvPicPr>
            <a:picLocks noChangeAspect="1" noChangeArrowheads="1"/>
          </p:cNvPicPr>
          <p:nvPr/>
        </p:nvPicPr>
        <p:blipFill>
          <a:blip r:embed="rId2" cstate="print"/>
          <a:srcRect/>
          <a:stretch>
            <a:fillRect/>
          </a:stretch>
        </p:blipFill>
        <p:spPr bwMode="auto">
          <a:xfrm>
            <a:off x="0" y="-381000"/>
            <a:ext cx="9144000" cy="7239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28343"/>
            <a:ext cx="8305800" cy="4370427"/>
          </a:xfrm>
          <a:prstGeom prst="rect">
            <a:avLst/>
          </a:prstGeom>
        </p:spPr>
        <p:txBody>
          <a:bodyPr wrap="square">
            <a:spAutoFit/>
          </a:bodyPr>
          <a:lstStyle/>
          <a:p>
            <a:r>
              <a:rPr lang="en-US" sz="2800" b="1" dirty="0"/>
              <a:t>Pathogenesis &amp; Immunity</a:t>
            </a:r>
          </a:p>
          <a:p>
            <a:r>
              <a:rPr lang="en-US" dirty="0"/>
              <a:t>After entering the blood, the virus infects hepatocytes, and viral antigens are displayed on the surface of the cells. Cytotoxic T cells mediate an immune attack against the viral antigens, and inflammation and necrosis occur. </a:t>
            </a:r>
            <a:r>
              <a:rPr lang="en-US" b="1" dirty="0"/>
              <a:t>Immune attack</a:t>
            </a:r>
            <a:r>
              <a:rPr lang="en-US" dirty="0"/>
              <a:t> against viral antigens on infected hepatocytes is mediated by cytotoxic T cells. </a:t>
            </a:r>
            <a:r>
              <a:rPr lang="en-US" sz="3200" b="1" dirty="0">
                <a:solidFill>
                  <a:srgbClr val="FF0000"/>
                </a:solidFill>
              </a:rPr>
              <a:t>The pathogenesis of hepatitis B is probably the result of this cell-mediated immune injury, because HBV itself does not cause a </a:t>
            </a:r>
            <a:r>
              <a:rPr lang="en-US" sz="3200" b="1" dirty="0" err="1">
                <a:solidFill>
                  <a:srgbClr val="FF0000"/>
                </a:solidFill>
              </a:rPr>
              <a:t>cytopathic</a:t>
            </a:r>
            <a:r>
              <a:rPr lang="en-US" sz="3200" b="1" dirty="0">
                <a:solidFill>
                  <a:srgbClr val="FF0000"/>
                </a:solidFill>
              </a:rPr>
              <a:t> effect. </a:t>
            </a:r>
            <a:r>
              <a:rPr lang="en-US" dirty="0"/>
              <a:t>Antigen–antibody complexes cause some of the early symptoms, e.g., </a:t>
            </a:r>
            <a:r>
              <a:rPr lang="en-US" dirty="0" err="1"/>
              <a:t>arthralgias</a:t>
            </a:r>
            <a:r>
              <a:rPr lang="en-US" dirty="0"/>
              <a:t>, arthritis, and </a:t>
            </a:r>
            <a:r>
              <a:rPr lang="en-US" dirty="0" err="1"/>
              <a:t>urticaria</a:t>
            </a:r>
            <a:r>
              <a:rPr lang="en-US" dirty="0"/>
              <a:t>, and some of the complications in chronic hepatitis, e.g., glomerulonephritis, </a:t>
            </a:r>
            <a:r>
              <a:rPr lang="en-US" dirty="0" err="1"/>
              <a:t>cryoglobulinemia</a:t>
            </a:r>
            <a:r>
              <a:rPr lang="en-US" dirty="0"/>
              <a:t>, and </a:t>
            </a:r>
            <a:r>
              <a:rPr lang="en-US" dirty="0" err="1"/>
              <a:t>vasculitis</a:t>
            </a:r>
            <a:endParaRPr lang="en-US" dirty="0">
              <a:effectLst/>
            </a:endParaRPr>
          </a:p>
        </p:txBody>
      </p:sp>
    </p:spTree>
    <p:extLst>
      <p:ext uri="{BB962C8B-B14F-4D97-AF65-F5344CB8AC3E}">
        <p14:creationId xmlns:p14="http://schemas.microsoft.com/office/powerpoint/2010/main" val="315250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446" name="Rectangle 6"/>
          <p:cNvSpPr>
            <a:spLocks noChangeArrowheads="1"/>
          </p:cNvSpPr>
          <p:nvPr/>
        </p:nvSpPr>
        <p:spPr bwMode="auto">
          <a:xfrm>
            <a:off x="982718" y="609600"/>
            <a:ext cx="7585075"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algn="ctr" eaLnBrk="0" fontAlgn="base" hangingPunct="0">
              <a:spcBef>
                <a:spcPct val="0"/>
              </a:spcBef>
              <a:spcAft>
                <a:spcPct val="0"/>
              </a:spcAft>
            </a:pPr>
            <a:r>
              <a:rPr lang="zh-TW" altLang="en-US" sz="4400" smtClean="0">
                <a:solidFill>
                  <a:srgbClr val="FE9B03"/>
                </a:solidFill>
                <a:latin typeface="ZapfHumnst BT" charset="0"/>
              </a:rPr>
              <a:t/>
            </a:r>
            <a:br>
              <a:rPr lang="zh-TW" altLang="en-US" sz="4400" smtClean="0">
                <a:solidFill>
                  <a:srgbClr val="FE9B03"/>
                </a:solidFill>
                <a:latin typeface="ZapfHumnst BT" charset="0"/>
              </a:rPr>
            </a:br>
            <a:endParaRPr lang="zh-TW" altLang="en-US" sz="4400" smtClean="0">
              <a:solidFill>
                <a:srgbClr val="FE9B03"/>
              </a:solidFill>
              <a:latin typeface="ZapfHumnst BT" charset="0"/>
            </a:endParaRPr>
          </a:p>
        </p:txBody>
      </p:sp>
      <p:sp>
        <p:nvSpPr>
          <p:cNvPr id="61448" name="Rectangle 8"/>
          <p:cNvSpPr>
            <a:spLocks noChangeArrowheads="1"/>
          </p:cNvSpPr>
          <p:nvPr/>
        </p:nvSpPr>
        <p:spPr bwMode="auto">
          <a:xfrm>
            <a:off x="677868" y="2209800"/>
            <a:ext cx="8008937" cy="3810000"/>
          </a:xfrm>
          <a:prstGeom prst="rect">
            <a:avLst/>
          </a:prstGeom>
          <a:noFill/>
          <a:ln w="12700">
            <a:noFill/>
            <a:miter lim="800000"/>
            <a:headEnd/>
            <a:tailEnd/>
          </a:ln>
          <a:effectLst/>
        </p:spPr>
        <p:txBody>
          <a:bodyPr lIns="90488" tIns="44450" rIns="90488" bIns="44450"/>
          <a:lstStyle/>
          <a:p>
            <a:pPr marL="342900" indent="-342900" defTabSz="742950" eaLnBrk="0" fontAlgn="base" hangingPunct="0">
              <a:lnSpc>
                <a:spcPct val="85000"/>
              </a:lnSpc>
              <a:spcBef>
                <a:spcPct val="10000"/>
              </a:spcBef>
              <a:spcAft>
                <a:spcPct val="0"/>
              </a:spcAft>
              <a:buClr>
                <a:srgbClr val="333399"/>
              </a:buClr>
              <a:buFont typeface="Wingdings" pitchFamily="2" charset="2"/>
              <a:buChar char="§"/>
            </a:pPr>
            <a:r>
              <a:rPr lang="en-US" altLang="zh-TW" sz="2400" dirty="0" smtClean="0">
                <a:solidFill>
                  <a:srgbClr val="333399"/>
                </a:solidFill>
                <a:latin typeface="Times New Roman" pitchFamily="18" charset="0"/>
              </a:rPr>
              <a:t>Incubation period:			</a:t>
            </a:r>
            <a:r>
              <a:rPr lang="en-US" altLang="zh-TW" sz="2400" dirty="0" smtClean="0">
                <a:solidFill>
                  <a:srgbClr val="1C1C1C"/>
                </a:solidFill>
                <a:latin typeface="Times New Roman" pitchFamily="18" charset="0"/>
              </a:rPr>
              <a:t>Average 60-90 days</a:t>
            </a:r>
          </a:p>
          <a:p>
            <a:pPr marL="342900" indent="-342900" defTabSz="742950" eaLnBrk="0" fontAlgn="base" hangingPunct="0">
              <a:lnSpc>
                <a:spcPct val="85000"/>
              </a:lnSpc>
              <a:spcBef>
                <a:spcPct val="10000"/>
              </a:spcBef>
              <a:spcAft>
                <a:spcPct val="20000"/>
              </a:spcAft>
              <a:buClr>
                <a:srgbClr val="333399"/>
              </a:buClr>
              <a:buFont typeface="Wingdings" pitchFamily="2" charset="2"/>
              <a:buNone/>
            </a:pPr>
            <a:r>
              <a:rPr lang="en-US" altLang="zh-TW" sz="2400" dirty="0" smtClean="0">
                <a:solidFill>
                  <a:srgbClr val="333399"/>
                </a:solidFill>
                <a:latin typeface="Times New Roman" pitchFamily="18" charset="0"/>
              </a:rPr>
              <a:t>							</a:t>
            </a:r>
            <a:endParaRPr lang="en-US" altLang="zh-TW" sz="2400" dirty="0" smtClean="0">
              <a:solidFill>
                <a:srgbClr val="000000"/>
              </a:solidFill>
              <a:latin typeface="Times New Roman" pitchFamily="18" charset="0"/>
            </a:endParaRPr>
          </a:p>
          <a:p>
            <a:pPr marL="342900" indent="-342900" defTabSz="742950" eaLnBrk="0" fontAlgn="base" hangingPunct="0">
              <a:lnSpc>
                <a:spcPct val="85000"/>
              </a:lnSpc>
              <a:spcBef>
                <a:spcPct val="10000"/>
              </a:spcBef>
              <a:spcAft>
                <a:spcPct val="15000"/>
              </a:spcAft>
              <a:buClr>
                <a:srgbClr val="333399"/>
              </a:buClr>
              <a:buFont typeface="Wingdings" pitchFamily="2" charset="2"/>
              <a:buChar char="§"/>
            </a:pPr>
            <a:r>
              <a:rPr lang="en-US" altLang="zh-TW" sz="2400" dirty="0" smtClean="0">
                <a:solidFill>
                  <a:srgbClr val="333399"/>
                </a:solidFill>
                <a:latin typeface="Times New Roman" pitchFamily="18" charset="0"/>
              </a:rPr>
              <a:t>Clinical illness (jaundice):		</a:t>
            </a:r>
            <a:r>
              <a:rPr lang="en-US" altLang="zh-TW" sz="2400" dirty="0" smtClean="0">
                <a:solidFill>
                  <a:srgbClr val="000000"/>
                </a:solidFill>
                <a:latin typeface="Times New Roman" pitchFamily="18" charset="0"/>
              </a:rPr>
              <a:t>&lt;5 yrs, &lt;10%</a:t>
            </a:r>
            <a:r>
              <a:rPr lang="en-US" altLang="zh-TW" sz="2400" dirty="0" smtClean="0">
                <a:solidFill>
                  <a:srgbClr val="333399"/>
                </a:solidFill>
                <a:latin typeface="Times New Roman" pitchFamily="18" charset="0"/>
              </a:rPr>
              <a:t/>
            </a:r>
            <a:br>
              <a:rPr lang="en-US" altLang="zh-TW" sz="2400" dirty="0" smtClean="0">
                <a:solidFill>
                  <a:srgbClr val="333399"/>
                </a:solidFill>
                <a:latin typeface="Times New Roman" pitchFamily="18" charset="0"/>
              </a:rPr>
            </a:br>
            <a:r>
              <a:rPr lang="en-US" altLang="zh-TW" sz="2400" dirty="0" smtClean="0">
                <a:solidFill>
                  <a:srgbClr val="333399"/>
                </a:solidFill>
                <a:latin typeface="Times New Roman" pitchFamily="18" charset="0"/>
              </a:rPr>
              <a:t>						</a:t>
            </a:r>
            <a:r>
              <a:rPr lang="en-US" altLang="zh-TW" sz="2400" dirty="0" smtClean="0">
                <a:solidFill>
                  <a:srgbClr val="000000"/>
                </a:solidFill>
                <a:latin typeface="Times New Roman" pitchFamily="18" charset="0"/>
              </a:rPr>
              <a:t>5 yrs, 30%-50%</a:t>
            </a:r>
          </a:p>
          <a:p>
            <a:pPr marL="342900" indent="-342900" defTabSz="742950" eaLnBrk="0" fontAlgn="base" hangingPunct="0">
              <a:lnSpc>
                <a:spcPct val="110000"/>
              </a:lnSpc>
              <a:spcBef>
                <a:spcPct val="10000"/>
              </a:spcBef>
              <a:spcAft>
                <a:spcPct val="0"/>
              </a:spcAft>
              <a:buClr>
                <a:srgbClr val="333399"/>
              </a:buClr>
            </a:pPr>
            <a:endParaRPr lang="en-US" altLang="zh-TW" sz="2400" dirty="0" smtClean="0">
              <a:solidFill>
                <a:srgbClr val="1C1C1C"/>
              </a:solidFill>
              <a:latin typeface="Times New Roman" pitchFamily="18" charset="0"/>
            </a:endParaRPr>
          </a:p>
          <a:p>
            <a:pPr marL="342900" indent="-342900" defTabSz="742950" eaLnBrk="0" fontAlgn="base" hangingPunct="0">
              <a:lnSpc>
                <a:spcPct val="85000"/>
              </a:lnSpc>
              <a:spcBef>
                <a:spcPct val="30000"/>
              </a:spcBef>
              <a:spcAft>
                <a:spcPct val="0"/>
              </a:spcAft>
              <a:buClr>
                <a:srgbClr val="333399"/>
              </a:buClr>
              <a:buFont typeface="Wingdings" pitchFamily="2" charset="2"/>
              <a:buChar char="§"/>
            </a:pPr>
            <a:r>
              <a:rPr lang="en-US" altLang="zh-TW" sz="2400" dirty="0" smtClean="0">
                <a:solidFill>
                  <a:srgbClr val="333399"/>
                </a:solidFill>
                <a:latin typeface="Times New Roman" pitchFamily="18" charset="0"/>
              </a:rPr>
              <a:t>Chronic infection:			</a:t>
            </a:r>
            <a:r>
              <a:rPr lang="en-US" altLang="zh-TW" sz="2400" dirty="0" smtClean="0">
                <a:solidFill>
                  <a:srgbClr val="000000"/>
                </a:solidFill>
                <a:latin typeface="Times New Roman" pitchFamily="18" charset="0"/>
              </a:rPr>
              <a:t>&lt;5 yrs, 30%-90%</a:t>
            </a:r>
            <a:br>
              <a:rPr lang="en-US" altLang="zh-TW" sz="2400" dirty="0" smtClean="0">
                <a:solidFill>
                  <a:srgbClr val="000000"/>
                </a:solidFill>
                <a:latin typeface="Times New Roman" pitchFamily="18" charset="0"/>
              </a:rPr>
            </a:br>
            <a:r>
              <a:rPr lang="en-US" altLang="zh-TW" sz="2400" dirty="0" smtClean="0">
                <a:solidFill>
                  <a:srgbClr val="000000"/>
                </a:solidFill>
                <a:latin typeface="Times New Roman" pitchFamily="18" charset="0"/>
              </a:rPr>
              <a:t>						5 yrs, 2%-10%</a:t>
            </a:r>
            <a:r>
              <a:rPr lang="en-US" altLang="zh-TW" sz="2400" dirty="0" smtClean="0">
                <a:solidFill>
                  <a:srgbClr val="333399"/>
                </a:solidFill>
                <a:latin typeface="Times New Roman" pitchFamily="18" charset="0"/>
              </a:rPr>
              <a:t> </a:t>
            </a:r>
            <a:r>
              <a:rPr lang="en-US" altLang="zh-TW" sz="2400" dirty="0" smtClean="0">
                <a:solidFill>
                  <a:srgbClr val="000000"/>
                </a:solidFill>
                <a:latin typeface="Times New Roman" pitchFamily="18" charset="0"/>
              </a:rPr>
              <a:t>	</a:t>
            </a:r>
            <a:r>
              <a:rPr lang="en-US" altLang="zh-TW" sz="3200" dirty="0" smtClean="0">
                <a:solidFill>
                  <a:srgbClr val="333399"/>
                </a:solidFill>
                <a:latin typeface="ZapfHumnst BT" charset="0"/>
              </a:rPr>
              <a:t>							</a:t>
            </a:r>
          </a:p>
        </p:txBody>
      </p:sp>
      <p:sp>
        <p:nvSpPr>
          <p:cNvPr id="61449" name="Text Box 9"/>
          <p:cNvSpPr txBox="1">
            <a:spLocks noChangeArrowheads="1"/>
          </p:cNvSpPr>
          <p:nvPr/>
        </p:nvSpPr>
        <p:spPr bwMode="auto">
          <a:xfrm>
            <a:off x="1625600" y="457310"/>
            <a:ext cx="7246938" cy="7016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000" b="1" smtClean="0">
                <a:solidFill>
                  <a:srgbClr val="333399"/>
                </a:solidFill>
                <a:latin typeface="Times New Roman" pitchFamily="18" charset="0"/>
              </a:rPr>
              <a:t>Hepatitis B - Clinical Features</a:t>
            </a:r>
            <a:endParaRPr lang="en-US" altLang="zh-TW" sz="4000" b="1" smtClean="0">
              <a:solidFill>
                <a:srgbClr val="FAFD00"/>
              </a:solidFill>
              <a:latin typeface="Times New Roman" pitchFamily="18" charset="0"/>
            </a:endParaRPr>
          </a:p>
        </p:txBody>
      </p:sp>
    </p:spTree>
    <p:extLst>
      <p:ext uri="{BB962C8B-B14F-4D97-AF65-F5344CB8AC3E}">
        <p14:creationId xmlns:p14="http://schemas.microsoft.com/office/powerpoint/2010/main" val="234879910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7924800" cy="4524315"/>
          </a:xfrm>
          <a:prstGeom prst="rect">
            <a:avLst/>
          </a:prstGeom>
        </p:spPr>
        <p:txBody>
          <a:bodyPr wrap="square">
            <a:spAutoFit/>
          </a:bodyPr>
          <a:lstStyle/>
          <a:p>
            <a:r>
              <a:rPr lang="en-US" sz="2400" dirty="0"/>
              <a:t>About 5% of patients with HBV infection become chronic carriers; in contrast, there is no prolonged carrier state in patients with HAV infection. A chronic carrier is someone who has </a:t>
            </a:r>
            <a:r>
              <a:rPr lang="en-US" sz="2400" b="1" dirty="0" err="1"/>
              <a:t>HBsAg</a:t>
            </a:r>
            <a:r>
              <a:rPr lang="en-US" sz="2400" b="1" dirty="0"/>
              <a:t> persisting in their blood for at least 6 months.</a:t>
            </a:r>
            <a:r>
              <a:rPr lang="en-US" sz="2400" dirty="0"/>
              <a:t> The chronic carrier state is attributed to a persistent infection of the hepatocytes, which results in the prolonged presence of HBV and </a:t>
            </a:r>
            <a:r>
              <a:rPr lang="en-US" sz="2400" dirty="0" err="1"/>
              <a:t>HBsAg</a:t>
            </a:r>
            <a:r>
              <a:rPr lang="en-US" sz="2400" dirty="0"/>
              <a:t> in the blood. The main determinant of whether a person clears the infection or becomes a chronic carrier </a:t>
            </a:r>
            <a:r>
              <a:rPr lang="en-US" sz="2400" b="1" dirty="0">
                <a:solidFill>
                  <a:srgbClr val="FF0000"/>
                </a:solidFill>
              </a:rPr>
              <a:t>is the adequacy of the cytotoxic T-cell response</a:t>
            </a:r>
            <a:r>
              <a:rPr lang="en-US" sz="2400" dirty="0"/>
              <a:t>. HBV DNA exists </a:t>
            </a:r>
            <a:r>
              <a:rPr lang="en-US" sz="2400" u="sng" dirty="0"/>
              <a:t>primarily as an </a:t>
            </a:r>
            <a:r>
              <a:rPr lang="en-US" sz="2400" u="sng" dirty="0" err="1"/>
              <a:t>episome</a:t>
            </a:r>
            <a:r>
              <a:rPr lang="en-US" sz="2400" u="sng" dirty="0"/>
              <a:t> in the cytoplasm of persistently infected cells; a small number of copies of HBV DNA are integrated into cell DNA.</a:t>
            </a:r>
            <a:endParaRPr lang="ar-IQ" sz="2400" u="sng" dirty="0"/>
          </a:p>
        </p:txBody>
      </p:sp>
    </p:spTree>
    <p:extLst>
      <p:ext uri="{BB962C8B-B14F-4D97-AF65-F5344CB8AC3E}">
        <p14:creationId xmlns:p14="http://schemas.microsoft.com/office/powerpoint/2010/main" val="95246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150938" y="617538"/>
            <a:ext cx="7993062" cy="1143000"/>
          </a:xfrm>
        </p:spPr>
        <p:txBody>
          <a:bodyPr/>
          <a:lstStyle/>
          <a:p>
            <a:r>
              <a:rPr lang="en-US" altLang="zh-TW" sz="3600">
                <a:latin typeface="Times New Roman" pitchFamily="18" charset="0"/>
              </a:rPr>
              <a:t>Spectrum of Chronic Hepatitis B Diseases</a:t>
            </a:r>
          </a:p>
        </p:txBody>
      </p:sp>
      <p:sp>
        <p:nvSpPr>
          <p:cNvPr id="162819" name="Rectangle 3"/>
          <p:cNvSpPr>
            <a:spLocks noGrp="1" noChangeArrowheads="1"/>
          </p:cNvSpPr>
          <p:nvPr>
            <p:ph idx="1"/>
          </p:nvPr>
        </p:nvSpPr>
        <p:spPr>
          <a:xfrm>
            <a:off x="1016000" y="2286000"/>
            <a:ext cx="7112000" cy="4114800"/>
          </a:xfrm>
        </p:spPr>
        <p:txBody>
          <a:bodyPr/>
          <a:lstStyle/>
          <a:p>
            <a:pPr marL="514350" indent="-514350" algn="just">
              <a:spcBef>
                <a:spcPct val="50000"/>
              </a:spcBef>
              <a:buFont typeface="Wingdings" pitchFamily="2" charset="2"/>
              <a:buNone/>
            </a:pPr>
            <a:r>
              <a:rPr lang="zh-TW" altLang="en-US">
                <a:latin typeface="Times New Roman" pitchFamily="18" charset="0"/>
              </a:rPr>
              <a:t>1</a:t>
            </a:r>
            <a:r>
              <a:rPr lang="en-US" altLang="zh-TW">
                <a:latin typeface="Times New Roman" pitchFamily="18" charset="0"/>
              </a:rPr>
              <a:t>Chronic Persistent Hepatitis - asymptomatic</a:t>
            </a:r>
          </a:p>
          <a:p>
            <a:pPr marL="514350" indent="-514350" algn="just">
              <a:spcBef>
                <a:spcPct val="50000"/>
              </a:spcBef>
              <a:buFont typeface="Wingdings" pitchFamily="2" charset="2"/>
              <a:buNone/>
            </a:pPr>
            <a:r>
              <a:rPr lang="en-US" altLang="zh-TW">
                <a:latin typeface="Times New Roman" pitchFamily="18" charset="0"/>
              </a:rPr>
              <a:t>2.	Chronic Active Hepatitis - symptomatic exacerbations of hepatitis</a:t>
            </a:r>
          </a:p>
          <a:p>
            <a:pPr marL="514350" indent="-514350" algn="just">
              <a:spcBef>
                <a:spcPct val="50000"/>
              </a:spcBef>
              <a:buFont typeface="Wingdings" pitchFamily="2" charset="2"/>
              <a:buNone/>
            </a:pPr>
            <a:r>
              <a:rPr lang="en-US" altLang="zh-TW">
                <a:latin typeface="Times New Roman" pitchFamily="18" charset="0"/>
              </a:rPr>
              <a:t>3.  Cirrhosis of Liver</a:t>
            </a:r>
          </a:p>
          <a:p>
            <a:pPr marL="514350" indent="-514350" algn="just">
              <a:spcBef>
                <a:spcPct val="50000"/>
              </a:spcBef>
              <a:buFont typeface="Wingdings" pitchFamily="2" charset="2"/>
              <a:buNone/>
            </a:pPr>
            <a:r>
              <a:rPr lang="en-US" altLang="zh-TW">
                <a:latin typeface="Times New Roman" pitchFamily="18" charset="0"/>
              </a:rPr>
              <a:t>4.  Hepatocellular Carcinoma</a:t>
            </a:r>
          </a:p>
        </p:txBody>
      </p:sp>
    </p:spTree>
    <p:extLst>
      <p:ext uri="{BB962C8B-B14F-4D97-AF65-F5344CB8AC3E}">
        <p14:creationId xmlns:p14="http://schemas.microsoft.com/office/powerpoint/2010/main" val="103234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5"/>
            <a:ext cx="8305800" cy="5632311"/>
          </a:xfrm>
          <a:prstGeom prst="rect">
            <a:avLst/>
          </a:prstGeom>
        </p:spPr>
        <p:txBody>
          <a:bodyPr wrap="square">
            <a:spAutoFit/>
          </a:bodyPr>
          <a:lstStyle/>
          <a:p>
            <a:r>
              <a:rPr lang="en-US" sz="2400" b="1" dirty="0"/>
              <a:t>A high rate of hepatocellular carcinoma occurs in chronic carriers. </a:t>
            </a:r>
            <a:r>
              <a:rPr lang="en-US" sz="2400" b="1" u="sng" dirty="0"/>
              <a:t>The HBV genome has no oncogene, and hepatocellular carcinoma appears to be the result of persistent cellular regeneration that attempts to replace the dead hepatocytes. Alternatively</a:t>
            </a:r>
            <a:r>
              <a:rPr lang="en-US" sz="2400" b="1" u="sng" dirty="0">
                <a:solidFill>
                  <a:srgbClr val="FF0000"/>
                </a:solidFill>
              </a:rPr>
              <a:t>, malignant transformation could be the result of </a:t>
            </a:r>
            <a:r>
              <a:rPr lang="en-US" sz="2400" b="1" u="sng" dirty="0" err="1">
                <a:solidFill>
                  <a:srgbClr val="FF0000"/>
                </a:solidFill>
              </a:rPr>
              <a:t>insertional</a:t>
            </a:r>
            <a:r>
              <a:rPr lang="en-US" sz="2400" b="1" u="sng" dirty="0">
                <a:solidFill>
                  <a:srgbClr val="FF0000"/>
                </a:solidFill>
              </a:rPr>
              <a:t> mutagenesis, which could occur when the HBV genome integrates into the hepatocyte DNA. Integration of the HBV DNA could activate a cellular oncogene, leading to a loss of growth control.</a:t>
            </a:r>
          </a:p>
          <a:p>
            <a:r>
              <a:rPr lang="en-US" sz="2400" b="1" dirty="0"/>
              <a:t>Chronic carriage is more likely to occur when infection occurs in a newborn than in an adult, probably because a newborn's immune system is less competent than that of an adult's. Approximately 90% of infected neonates become chronic carriers. Chronic carriage resulting from neonatal infection is associated with a high risk of hepatocellular carcinoma.</a:t>
            </a:r>
            <a:endParaRPr lang="en-US" sz="2400" b="1" dirty="0">
              <a:effectLst/>
            </a:endParaRPr>
          </a:p>
        </p:txBody>
      </p:sp>
    </p:spTree>
    <p:extLst>
      <p:ext uri="{BB962C8B-B14F-4D97-AF65-F5344CB8AC3E}">
        <p14:creationId xmlns:p14="http://schemas.microsoft.com/office/powerpoint/2010/main" val="112215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descr="C:\Users\arwa\Desktop\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725"/>
            <a:ext cx="868680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41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xfrm>
            <a:off x="4673600" y="304800"/>
            <a:ext cx="3987800" cy="4876800"/>
          </a:xfrm>
        </p:spPr>
        <p:txBody>
          <a:bodyPr/>
          <a:lstStyle/>
          <a:p>
            <a:pPr marL="228600" indent="-228600">
              <a:lnSpc>
                <a:spcPct val="90000"/>
              </a:lnSpc>
              <a:buFontTx/>
              <a:buChar char="•"/>
            </a:pPr>
            <a:r>
              <a:rPr lang="en-US" sz="1600" b="1" dirty="0" smtClean="0">
                <a:solidFill>
                  <a:srgbClr val="F71807"/>
                </a:solidFill>
              </a:rPr>
              <a:t>	A battery of serological tests are used for the diagnosis of acute and chronic hepatitis B infection:</a:t>
            </a:r>
            <a:endParaRPr lang="en-US" sz="1600" dirty="0" smtClean="0"/>
          </a:p>
          <a:p>
            <a:pPr marL="228600" indent="-228600">
              <a:lnSpc>
                <a:spcPct val="90000"/>
              </a:lnSpc>
            </a:pPr>
            <a:endParaRPr lang="en-US" sz="1600" dirty="0" smtClean="0"/>
          </a:p>
          <a:p>
            <a:pPr marL="228600" indent="-228600">
              <a:lnSpc>
                <a:spcPct val="90000"/>
              </a:lnSpc>
            </a:pPr>
            <a:r>
              <a:rPr lang="en-US" sz="1600" dirty="0" err="1" smtClean="0">
                <a:solidFill>
                  <a:srgbClr val="F71807"/>
                </a:solidFill>
              </a:rPr>
              <a:t>HBsAg</a:t>
            </a:r>
            <a:r>
              <a:rPr lang="en-US" sz="1600" dirty="0" smtClean="0"/>
              <a:t> - used as a general marker of infection</a:t>
            </a:r>
          </a:p>
          <a:p>
            <a:pPr marL="228600" indent="-228600">
              <a:lnSpc>
                <a:spcPct val="90000"/>
              </a:lnSpc>
            </a:pPr>
            <a:r>
              <a:rPr lang="en-US" sz="1600" dirty="0" smtClean="0">
                <a:solidFill>
                  <a:srgbClr val="F71807"/>
                </a:solidFill>
              </a:rPr>
              <a:t>anti-</a:t>
            </a:r>
            <a:r>
              <a:rPr lang="en-US" sz="1600" dirty="0" err="1" smtClean="0">
                <a:solidFill>
                  <a:srgbClr val="F71807"/>
                </a:solidFill>
              </a:rPr>
              <a:t>HBc</a:t>
            </a:r>
            <a:r>
              <a:rPr lang="en-US" sz="1600" dirty="0" smtClean="0">
                <a:solidFill>
                  <a:srgbClr val="F71807"/>
                </a:solidFill>
              </a:rPr>
              <a:t> </a:t>
            </a:r>
            <a:r>
              <a:rPr lang="en-US" sz="1600" dirty="0" err="1" smtClean="0">
                <a:solidFill>
                  <a:srgbClr val="F71807"/>
                </a:solidFill>
              </a:rPr>
              <a:t>IgM</a:t>
            </a:r>
            <a:r>
              <a:rPr lang="en-US" sz="1600" dirty="0" smtClean="0"/>
              <a:t> - marker of acute infection</a:t>
            </a:r>
          </a:p>
          <a:p>
            <a:pPr marL="228600" indent="-228600">
              <a:lnSpc>
                <a:spcPct val="90000"/>
              </a:lnSpc>
            </a:pPr>
            <a:r>
              <a:rPr lang="en-US" sz="1600" dirty="0" smtClean="0">
                <a:solidFill>
                  <a:srgbClr val="F71807"/>
                </a:solidFill>
              </a:rPr>
              <a:t>anti-</a:t>
            </a:r>
            <a:r>
              <a:rPr lang="en-US" sz="1600" dirty="0" err="1" smtClean="0">
                <a:solidFill>
                  <a:srgbClr val="F71807"/>
                </a:solidFill>
              </a:rPr>
              <a:t>HBcIgG</a:t>
            </a:r>
            <a:r>
              <a:rPr lang="en-US" sz="1600" dirty="0" smtClean="0"/>
              <a:t> - past or chronic infection</a:t>
            </a:r>
          </a:p>
          <a:p>
            <a:pPr marL="228600" indent="-228600">
              <a:lnSpc>
                <a:spcPct val="90000"/>
              </a:lnSpc>
            </a:pPr>
            <a:r>
              <a:rPr lang="en-US" sz="1600" dirty="0" err="1" smtClean="0">
                <a:solidFill>
                  <a:srgbClr val="F71807"/>
                </a:solidFill>
              </a:rPr>
              <a:t>HBeAg</a:t>
            </a:r>
            <a:r>
              <a:rPr lang="en-US" sz="1600" dirty="0" smtClean="0"/>
              <a:t> - indicates active replication of virus and therefore infectiveness.</a:t>
            </a:r>
          </a:p>
          <a:p>
            <a:pPr marL="228600" indent="-228600">
              <a:lnSpc>
                <a:spcPct val="90000"/>
              </a:lnSpc>
            </a:pPr>
            <a:r>
              <a:rPr lang="en-US" sz="1600" dirty="0" smtClean="0">
                <a:solidFill>
                  <a:srgbClr val="F71807"/>
                </a:solidFill>
              </a:rPr>
              <a:t>Anti-</a:t>
            </a:r>
            <a:r>
              <a:rPr lang="en-US" sz="1600" dirty="0" err="1" smtClean="0">
                <a:solidFill>
                  <a:srgbClr val="F71807"/>
                </a:solidFill>
              </a:rPr>
              <a:t>HBe</a:t>
            </a:r>
            <a:r>
              <a:rPr lang="en-US" sz="1600" dirty="0" smtClean="0"/>
              <a:t> - virus no longer replicating. However, the patient can still be positive for </a:t>
            </a:r>
            <a:r>
              <a:rPr lang="en-US" sz="1600" dirty="0" err="1" smtClean="0"/>
              <a:t>HBsAg</a:t>
            </a:r>
            <a:r>
              <a:rPr lang="en-US" sz="1600" dirty="0" smtClean="0"/>
              <a:t> which is made by integrated HBV.</a:t>
            </a:r>
          </a:p>
          <a:p>
            <a:pPr marL="228600" indent="-228600" algn="just">
              <a:lnSpc>
                <a:spcPct val="90000"/>
              </a:lnSpc>
            </a:pPr>
            <a:r>
              <a:rPr lang="en-US" sz="1600" dirty="0" smtClean="0">
                <a:solidFill>
                  <a:srgbClr val="F71807"/>
                </a:solidFill>
              </a:rPr>
              <a:t>HBV-DNA</a:t>
            </a:r>
            <a:r>
              <a:rPr lang="en-US" sz="1600" dirty="0" smtClean="0"/>
              <a:t> -indicates active replication of the virus, more accurate than </a:t>
            </a:r>
            <a:r>
              <a:rPr lang="en-US" sz="1600" dirty="0" err="1" smtClean="0"/>
              <a:t>HBeAg</a:t>
            </a:r>
            <a:r>
              <a:rPr lang="en-US" sz="1600" dirty="0" smtClean="0"/>
              <a:t> especially in cases of escape mutants. Used mainly for monitoring response to therapy.</a:t>
            </a:r>
          </a:p>
          <a:p>
            <a:pPr marL="228600" indent="-228600" algn="just">
              <a:lnSpc>
                <a:spcPct val="90000"/>
              </a:lnSpc>
            </a:pPr>
            <a:endParaRPr lang="en-US" sz="1600" dirty="0" smtClean="0"/>
          </a:p>
          <a:p>
            <a:pPr marL="228600" indent="-228600" algn="just">
              <a:lnSpc>
                <a:spcPct val="90000"/>
              </a:lnSpc>
            </a:pPr>
            <a:endParaRPr lang="en-US" sz="1600" dirty="0" smtClean="0"/>
          </a:p>
        </p:txBody>
      </p:sp>
      <p:grpSp>
        <p:nvGrpSpPr>
          <p:cNvPr id="2" name="Group 3"/>
          <p:cNvGrpSpPr>
            <a:grpSpLocks/>
          </p:cNvGrpSpPr>
          <p:nvPr/>
        </p:nvGrpSpPr>
        <p:grpSpPr bwMode="auto">
          <a:xfrm>
            <a:off x="67733" y="228600"/>
            <a:ext cx="4673600" cy="3200400"/>
            <a:chOff x="3168" y="96"/>
            <a:chExt cx="3312" cy="2016"/>
          </a:xfrm>
        </p:grpSpPr>
        <p:sp>
          <p:nvSpPr>
            <p:cNvPr id="24683" name="Rectangle 4"/>
            <p:cNvSpPr>
              <a:spLocks noChangeArrowheads="1"/>
            </p:cNvSpPr>
            <p:nvPr/>
          </p:nvSpPr>
          <p:spPr bwMode="auto">
            <a:xfrm>
              <a:off x="3286" y="1957"/>
              <a:ext cx="783" cy="155"/>
            </a:xfrm>
            <a:prstGeom prst="rect">
              <a:avLst/>
            </a:prstGeom>
            <a:noFill/>
            <a:ln w="12700">
              <a:noFill/>
              <a:miter lim="800000"/>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4" name="Rectangle 5"/>
            <p:cNvSpPr>
              <a:spLocks noChangeArrowheads="1"/>
            </p:cNvSpPr>
            <p:nvPr/>
          </p:nvSpPr>
          <p:spPr bwMode="auto">
            <a:xfrm>
              <a:off x="4293" y="1957"/>
              <a:ext cx="1174" cy="155"/>
            </a:xfrm>
            <a:prstGeom prst="rect">
              <a:avLst/>
            </a:prstGeom>
            <a:noFill/>
            <a:ln w="12700">
              <a:noFill/>
              <a:miter lim="800000"/>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5" name="Line 6"/>
            <p:cNvSpPr>
              <a:spLocks noChangeShapeType="1"/>
            </p:cNvSpPr>
            <p:nvPr/>
          </p:nvSpPr>
          <p:spPr bwMode="auto">
            <a:xfrm flipV="1">
              <a:off x="3640"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6" name="Line 7"/>
            <p:cNvSpPr>
              <a:spLocks noChangeShapeType="1"/>
            </p:cNvSpPr>
            <p:nvPr/>
          </p:nvSpPr>
          <p:spPr bwMode="auto">
            <a:xfrm flipV="1">
              <a:off x="3829"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7" name="Line 8"/>
            <p:cNvSpPr>
              <a:spLocks noChangeShapeType="1"/>
            </p:cNvSpPr>
            <p:nvPr/>
          </p:nvSpPr>
          <p:spPr bwMode="auto">
            <a:xfrm flipV="1">
              <a:off x="4019"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8" name="Line 9"/>
            <p:cNvSpPr>
              <a:spLocks noChangeShapeType="1"/>
            </p:cNvSpPr>
            <p:nvPr/>
          </p:nvSpPr>
          <p:spPr bwMode="auto">
            <a:xfrm flipV="1">
              <a:off x="4210"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89" name="Line 10"/>
            <p:cNvSpPr>
              <a:spLocks noChangeShapeType="1"/>
            </p:cNvSpPr>
            <p:nvPr/>
          </p:nvSpPr>
          <p:spPr bwMode="auto">
            <a:xfrm flipV="1">
              <a:off x="4400"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0" name="Line 11"/>
            <p:cNvSpPr>
              <a:spLocks noChangeShapeType="1"/>
            </p:cNvSpPr>
            <p:nvPr/>
          </p:nvSpPr>
          <p:spPr bwMode="auto">
            <a:xfrm flipV="1">
              <a:off x="4590"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1" name="Line 12"/>
            <p:cNvSpPr>
              <a:spLocks noChangeShapeType="1"/>
            </p:cNvSpPr>
            <p:nvPr/>
          </p:nvSpPr>
          <p:spPr bwMode="auto">
            <a:xfrm flipV="1">
              <a:off x="4781"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2" name="Line 13"/>
            <p:cNvSpPr>
              <a:spLocks noChangeShapeType="1"/>
            </p:cNvSpPr>
            <p:nvPr/>
          </p:nvSpPr>
          <p:spPr bwMode="auto">
            <a:xfrm flipV="1">
              <a:off x="4971"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3" name="Line 14"/>
            <p:cNvSpPr>
              <a:spLocks noChangeShapeType="1"/>
            </p:cNvSpPr>
            <p:nvPr/>
          </p:nvSpPr>
          <p:spPr bwMode="auto">
            <a:xfrm flipV="1">
              <a:off x="5161"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4" name="Line 15"/>
            <p:cNvSpPr>
              <a:spLocks noChangeShapeType="1"/>
            </p:cNvSpPr>
            <p:nvPr/>
          </p:nvSpPr>
          <p:spPr bwMode="auto">
            <a:xfrm flipV="1">
              <a:off x="5352"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5" name="Line 16"/>
            <p:cNvSpPr>
              <a:spLocks noChangeShapeType="1"/>
            </p:cNvSpPr>
            <p:nvPr/>
          </p:nvSpPr>
          <p:spPr bwMode="auto">
            <a:xfrm flipV="1">
              <a:off x="5731"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6" name="Line 17"/>
            <p:cNvSpPr>
              <a:spLocks noChangeShapeType="1"/>
            </p:cNvSpPr>
            <p:nvPr/>
          </p:nvSpPr>
          <p:spPr bwMode="auto">
            <a:xfrm flipV="1">
              <a:off x="6112" y="1779"/>
              <a:ext cx="0" cy="4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97" name="Freeform 18"/>
            <p:cNvSpPr>
              <a:spLocks/>
            </p:cNvSpPr>
            <p:nvPr/>
          </p:nvSpPr>
          <p:spPr bwMode="auto">
            <a:xfrm>
              <a:off x="3497" y="288"/>
              <a:ext cx="11" cy="1496"/>
            </a:xfrm>
            <a:custGeom>
              <a:avLst/>
              <a:gdLst>
                <a:gd name="T0" fmla="*/ 8 w 17"/>
                <a:gd name="T1" fmla="*/ 2757 h 2776"/>
                <a:gd name="T2" fmla="*/ 16 w 17"/>
                <a:gd name="T3" fmla="*/ 2766 h 2776"/>
                <a:gd name="T4" fmla="*/ 16 w 17"/>
                <a:gd name="T5" fmla="*/ 0 h 2776"/>
                <a:gd name="T6" fmla="*/ 0 w 17"/>
                <a:gd name="T7" fmla="*/ 0 h 2776"/>
                <a:gd name="T8" fmla="*/ 0 w 17"/>
                <a:gd name="T9" fmla="*/ 2766 h 2776"/>
                <a:gd name="T10" fmla="*/ 8 w 17"/>
                <a:gd name="T11" fmla="*/ 2775 h 2776"/>
                <a:gd name="T12" fmla="*/ 0 w 17"/>
                <a:gd name="T13" fmla="*/ 2766 h 2776"/>
                <a:gd name="T14" fmla="*/ 0 w 17"/>
                <a:gd name="T15" fmla="*/ 2775 h 2776"/>
                <a:gd name="T16" fmla="*/ 8 w 17"/>
                <a:gd name="T17" fmla="*/ 2775 h 2776"/>
                <a:gd name="T18" fmla="*/ 8 w 17"/>
                <a:gd name="T19" fmla="*/ 2757 h 2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776"/>
                <a:gd name="T32" fmla="*/ 17 w 17"/>
                <a:gd name="T33" fmla="*/ 2776 h 27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rgbClr val="FFFFFF"/>
            </a:solidFill>
            <a:ln w="12700" cap="rnd">
              <a:solidFill>
                <a:srgbClr val="FF00FF"/>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98" name="Freeform 19"/>
            <p:cNvSpPr>
              <a:spLocks/>
            </p:cNvSpPr>
            <p:nvPr/>
          </p:nvSpPr>
          <p:spPr bwMode="auto">
            <a:xfrm>
              <a:off x="3503" y="1777"/>
              <a:ext cx="2743" cy="9"/>
            </a:xfrm>
            <a:custGeom>
              <a:avLst/>
              <a:gdLst>
                <a:gd name="T0" fmla="*/ 4706 w 4707"/>
                <a:gd name="T1" fmla="*/ 8 h 17"/>
                <a:gd name="T2" fmla="*/ 4706 w 4707"/>
                <a:gd name="T3" fmla="*/ 0 h 17"/>
                <a:gd name="T4" fmla="*/ 0 w 4707"/>
                <a:gd name="T5" fmla="*/ 0 h 17"/>
                <a:gd name="T6" fmla="*/ 0 w 4707"/>
                <a:gd name="T7" fmla="*/ 16 h 17"/>
                <a:gd name="T8" fmla="*/ 4706 w 4707"/>
                <a:gd name="T9" fmla="*/ 16 h 17"/>
                <a:gd name="T10" fmla="*/ 4706 w 4707"/>
                <a:gd name="T11" fmla="*/ 8 h 17"/>
                <a:gd name="T12" fmla="*/ 0 60000 65536"/>
                <a:gd name="T13" fmla="*/ 0 60000 65536"/>
                <a:gd name="T14" fmla="*/ 0 60000 65536"/>
                <a:gd name="T15" fmla="*/ 0 60000 65536"/>
                <a:gd name="T16" fmla="*/ 0 60000 65536"/>
                <a:gd name="T17" fmla="*/ 0 60000 65536"/>
                <a:gd name="T18" fmla="*/ 0 w 4707"/>
                <a:gd name="T19" fmla="*/ 0 h 17"/>
                <a:gd name="T20" fmla="*/ 4707 w 470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07" h="17">
                  <a:moveTo>
                    <a:pt x="4706" y="8"/>
                  </a:moveTo>
                  <a:lnTo>
                    <a:pt x="4706" y="0"/>
                  </a:lnTo>
                  <a:lnTo>
                    <a:pt x="0" y="0"/>
                  </a:lnTo>
                  <a:lnTo>
                    <a:pt x="0" y="16"/>
                  </a:lnTo>
                  <a:lnTo>
                    <a:pt x="4706" y="16"/>
                  </a:lnTo>
                  <a:lnTo>
                    <a:pt x="4706" y="8"/>
                  </a:lnTo>
                </a:path>
              </a:pathLst>
            </a:custGeom>
            <a:solidFill>
              <a:srgbClr val="FFFFFF"/>
            </a:solidFill>
            <a:ln w="12700" cap="rnd">
              <a:solidFill>
                <a:srgbClr val="FF00FF"/>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99" name="Freeform 20"/>
            <p:cNvSpPr>
              <a:spLocks/>
            </p:cNvSpPr>
            <p:nvPr/>
          </p:nvSpPr>
          <p:spPr bwMode="auto">
            <a:xfrm>
              <a:off x="5511" y="1751"/>
              <a:ext cx="33" cy="72"/>
            </a:xfrm>
            <a:custGeom>
              <a:avLst/>
              <a:gdLst>
                <a:gd name="T0" fmla="*/ 7 w 57"/>
                <a:gd name="T1" fmla="*/ 131 h 135"/>
                <a:gd name="T2" fmla="*/ 15 w 57"/>
                <a:gd name="T3" fmla="*/ 134 h 135"/>
                <a:gd name="T4" fmla="*/ 56 w 57"/>
                <a:gd name="T5" fmla="*/ 5 h 135"/>
                <a:gd name="T6" fmla="*/ 41 w 57"/>
                <a:gd name="T7" fmla="*/ 0 h 135"/>
                <a:gd name="T8" fmla="*/ 0 w 57"/>
                <a:gd name="T9" fmla="*/ 128 h 135"/>
                <a:gd name="T10" fmla="*/ 7 w 57"/>
                <a:gd name="T11" fmla="*/ 131 h 135"/>
                <a:gd name="T12" fmla="*/ 0 60000 65536"/>
                <a:gd name="T13" fmla="*/ 0 60000 65536"/>
                <a:gd name="T14" fmla="*/ 0 60000 65536"/>
                <a:gd name="T15" fmla="*/ 0 60000 65536"/>
                <a:gd name="T16" fmla="*/ 0 60000 65536"/>
                <a:gd name="T17" fmla="*/ 0 60000 65536"/>
                <a:gd name="T18" fmla="*/ 0 w 57"/>
                <a:gd name="T19" fmla="*/ 0 h 135"/>
                <a:gd name="T20" fmla="*/ 57 w 5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7" h="135">
                  <a:moveTo>
                    <a:pt x="7" y="131"/>
                  </a:moveTo>
                  <a:lnTo>
                    <a:pt x="15" y="134"/>
                  </a:lnTo>
                  <a:lnTo>
                    <a:pt x="56" y="5"/>
                  </a:lnTo>
                  <a:lnTo>
                    <a:pt x="41" y="0"/>
                  </a:lnTo>
                  <a:lnTo>
                    <a:pt x="0" y="128"/>
                  </a:lnTo>
                  <a:lnTo>
                    <a:pt x="7" y="131"/>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0" name="Freeform 21"/>
            <p:cNvSpPr>
              <a:spLocks/>
            </p:cNvSpPr>
            <p:nvPr/>
          </p:nvSpPr>
          <p:spPr bwMode="auto">
            <a:xfrm>
              <a:off x="5537" y="1751"/>
              <a:ext cx="34" cy="72"/>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1" name="Freeform 22"/>
            <p:cNvSpPr>
              <a:spLocks/>
            </p:cNvSpPr>
            <p:nvPr/>
          </p:nvSpPr>
          <p:spPr bwMode="auto">
            <a:xfrm>
              <a:off x="5911" y="1751"/>
              <a:ext cx="34" cy="72"/>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2" name="Freeform 23"/>
            <p:cNvSpPr>
              <a:spLocks/>
            </p:cNvSpPr>
            <p:nvPr/>
          </p:nvSpPr>
          <p:spPr bwMode="auto">
            <a:xfrm>
              <a:off x="5937" y="1751"/>
              <a:ext cx="35" cy="72"/>
            </a:xfrm>
            <a:custGeom>
              <a:avLst/>
              <a:gdLst>
                <a:gd name="T0" fmla="*/ 8 w 58"/>
                <a:gd name="T1" fmla="*/ 131 h 135"/>
                <a:gd name="T2" fmla="*/ 15 w 58"/>
                <a:gd name="T3" fmla="*/ 134 h 135"/>
                <a:gd name="T4" fmla="*/ 57 w 58"/>
                <a:gd name="T5" fmla="*/ 5 h 135"/>
                <a:gd name="T6" fmla="*/ 42 w 58"/>
                <a:gd name="T7" fmla="*/ 0 h 135"/>
                <a:gd name="T8" fmla="*/ 0 w 58"/>
                <a:gd name="T9" fmla="*/ 128 h 135"/>
                <a:gd name="T10" fmla="*/ 8 w 58"/>
                <a:gd name="T11" fmla="*/ 131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3" name="Freeform 24"/>
            <p:cNvSpPr>
              <a:spLocks/>
            </p:cNvSpPr>
            <p:nvPr/>
          </p:nvSpPr>
          <p:spPr bwMode="auto">
            <a:xfrm>
              <a:off x="4119" y="382"/>
              <a:ext cx="464" cy="96"/>
            </a:xfrm>
            <a:custGeom>
              <a:avLst/>
              <a:gdLst>
                <a:gd name="T0" fmla="*/ 0 w 797"/>
                <a:gd name="T1" fmla="*/ 178 h 179"/>
                <a:gd name="T2" fmla="*/ 796 w 797"/>
                <a:gd name="T3" fmla="*/ 178 h 179"/>
                <a:gd name="T4" fmla="*/ 796 w 797"/>
                <a:gd name="T5" fmla="*/ 0 h 179"/>
                <a:gd name="T6" fmla="*/ 0 w 797"/>
                <a:gd name="T7" fmla="*/ 0 h 179"/>
                <a:gd name="T8" fmla="*/ 0 w 797"/>
                <a:gd name="T9" fmla="*/ 178 h 179"/>
                <a:gd name="T10" fmla="*/ 0 60000 65536"/>
                <a:gd name="T11" fmla="*/ 0 60000 65536"/>
                <a:gd name="T12" fmla="*/ 0 60000 65536"/>
                <a:gd name="T13" fmla="*/ 0 60000 65536"/>
                <a:gd name="T14" fmla="*/ 0 60000 65536"/>
                <a:gd name="T15" fmla="*/ 0 w 797"/>
                <a:gd name="T16" fmla="*/ 0 h 179"/>
                <a:gd name="T17" fmla="*/ 797 w 797"/>
                <a:gd name="T18" fmla="*/ 179 h 179"/>
              </a:gdLst>
              <a:ahLst/>
              <a:cxnLst>
                <a:cxn ang="T10">
                  <a:pos x="T0" y="T1"/>
                </a:cxn>
                <a:cxn ang="T11">
                  <a:pos x="T2" y="T3"/>
                </a:cxn>
                <a:cxn ang="T12">
                  <a:pos x="T4" y="T5"/>
                </a:cxn>
                <a:cxn ang="T13">
                  <a:pos x="T6" y="T7"/>
                </a:cxn>
                <a:cxn ang="T14">
                  <a:pos x="T8" y="T9"/>
                </a:cxn>
              </a:cxnLst>
              <a:rect l="T15" t="T16" r="T17" b="T18"/>
              <a:pathLst>
                <a:path w="797" h="179">
                  <a:moveTo>
                    <a:pt x="0" y="178"/>
                  </a:moveTo>
                  <a:lnTo>
                    <a:pt x="796" y="178"/>
                  </a:lnTo>
                  <a:lnTo>
                    <a:pt x="796" y="0"/>
                  </a:lnTo>
                  <a:lnTo>
                    <a:pt x="0" y="0"/>
                  </a:lnTo>
                  <a:lnTo>
                    <a:pt x="0" y="178"/>
                  </a:lnTo>
                </a:path>
              </a:pathLst>
            </a:custGeom>
            <a:solidFill>
              <a:srgbClr val="00CC00"/>
            </a:solidFill>
            <a:ln w="127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4" name="Freeform 25"/>
            <p:cNvSpPr>
              <a:spLocks/>
            </p:cNvSpPr>
            <p:nvPr/>
          </p:nvSpPr>
          <p:spPr bwMode="auto">
            <a:xfrm>
              <a:off x="3887" y="530"/>
              <a:ext cx="413" cy="96"/>
            </a:xfrm>
            <a:custGeom>
              <a:avLst/>
              <a:gdLst>
                <a:gd name="T0" fmla="*/ 0 w 709"/>
                <a:gd name="T1" fmla="*/ 177 h 178"/>
                <a:gd name="T2" fmla="*/ 708 w 709"/>
                <a:gd name="T3" fmla="*/ 177 h 178"/>
                <a:gd name="T4" fmla="*/ 708 w 709"/>
                <a:gd name="T5" fmla="*/ 0 h 178"/>
                <a:gd name="T6" fmla="*/ 0 w 709"/>
                <a:gd name="T7" fmla="*/ 0 h 178"/>
                <a:gd name="T8" fmla="*/ 0 w 709"/>
                <a:gd name="T9" fmla="*/ 177 h 178"/>
                <a:gd name="T10" fmla="*/ 0 60000 65536"/>
                <a:gd name="T11" fmla="*/ 0 60000 65536"/>
                <a:gd name="T12" fmla="*/ 0 60000 65536"/>
                <a:gd name="T13" fmla="*/ 0 60000 65536"/>
                <a:gd name="T14" fmla="*/ 0 60000 65536"/>
                <a:gd name="T15" fmla="*/ 0 w 709"/>
                <a:gd name="T16" fmla="*/ 0 h 178"/>
                <a:gd name="T17" fmla="*/ 709 w 709"/>
                <a:gd name="T18" fmla="*/ 178 h 178"/>
              </a:gdLst>
              <a:ahLst/>
              <a:cxnLst>
                <a:cxn ang="T10">
                  <a:pos x="T0" y="T1"/>
                </a:cxn>
                <a:cxn ang="T11">
                  <a:pos x="T2" y="T3"/>
                </a:cxn>
                <a:cxn ang="T12">
                  <a:pos x="T4" y="T5"/>
                </a:cxn>
                <a:cxn ang="T13">
                  <a:pos x="T6" y="T7"/>
                </a:cxn>
                <a:cxn ang="T14">
                  <a:pos x="T8" y="T9"/>
                </a:cxn>
              </a:cxnLst>
              <a:rect l="T15" t="T16" r="T17" b="T18"/>
              <a:pathLst>
                <a:path w="709" h="178">
                  <a:moveTo>
                    <a:pt x="0" y="177"/>
                  </a:moveTo>
                  <a:lnTo>
                    <a:pt x="708" y="177"/>
                  </a:lnTo>
                  <a:lnTo>
                    <a:pt x="708" y="0"/>
                  </a:lnTo>
                  <a:lnTo>
                    <a:pt x="0" y="0"/>
                  </a:lnTo>
                  <a:lnTo>
                    <a:pt x="0" y="177"/>
                  </a:lnTo>
                </a:path>
              </a:pathLst>
            </a:custGeom>
            <a:solidFill>
              <a:srgbClr val="FF00AB"/>
            </a:solidFill>
            <a:ln w="127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5" name="Freeform 26"/>
            <p:cNvSpPr>
              <a:spLocks/>
            </p:cNvSpPr>
            <p:nvPr/>
          </p:nvSpPr>
          <p:spPr bwMode="auto">
            <a:xfrm>
              <a:off x="4320" y="530"/>
              <a:ext cx="1800" cy="96"/>
            </a:xfrm>
            <a:custGeom>
              <a:avLst/>
              <a:gdLst>
                <a:gd name="T0" fmla="*/ 0 w 3090"/>
                <a:gd name="T1" fmla="*/ 177 h 178"/>
                <a:gd name="T2" fmla="*/ 3089 w 3090"/>
                <a:gd name="T3" fmla="*/ 177 h 178"/>
                <a:gd name="T4" fmla="*/ 3089 w 3090"/>
                <a:gd name="T5" fmla="*/ 0 h 178"/>
                <a:gd name="T6" fmla="*/ 0 w 3090"/>
                <a:gd name="T7" fmla="*/ 0 h 178"/>
                <a:gd name="T8" fmla="*/ 0 w 3090"/>
                <a:gd name="T9" fmla="*/ 177 h 178"/>
                <a:gd name="T10" fmla="*/ 0 60000 65536"/>
                <a:gd name="T11" fmla="*/ 0 60000 65536"/>
                <a:gd name="T12" fmla="*/ 0 60000 65536"/>
                <a:gd name="T13" fmla="*/ 0 60000 65536"/>
                <a:gd name="T14" fmla="*/ 0 60000 65536"/>
                <a:gd name="T15" fmla="*/ 0 w 3090"/>
                <a:gd name="T16" fmla="*/ 0 h 178"/>
                <a:gd name="T17" fmla="*/ 3090 w 3090"/>
                <a:gd name="T18" fmla="*/ 178 h 178"/>
              </a:gdLst>
              <a:ahLst/>
              <a:cxnLst>
                <a:cxn ang="T10">
                  <a:pos x="T0" y="T1"/>
                </a:cxn>
                <a:cxn ang="T11">
                  <a:pos x="T2" y="T3"/>
                </a:cxn>
                <a:cxn ang="T12">
                  <a:pos x="T4" y="T5"/>
                </a:cxn>
                <a:cxn ang="T13">
                  <a:pos x="T6" y="T7"/>
                </a:cxn>
                <a:cxn ang="T14">
                  <a:pos x="T8" y="T9"/>
                </a:cxn>
              </a:cxnLst>
              <a:rect l="T15" t="T16" r="T17" b="T18"/>
              <a:pathLst>
                <a:path w="3090" h="178">
                  <a:moveTo>
                    <a:pt x="0" y="177"/>
                  </a:moveTo>
                  <a:lnTo>
                    <a:pt x="3089" y="177"/>
                  </a:lnTo>
                  <a:lnTo>
                    <a:pt x="3089" y="0"/>
                  </a:lnTo>
                  <a:lnTo>
                    <a:pt x="0" y="0"/>
                  </a:lnTo>
                  <a:lnTo>
                    <a:pt x="0" y="177"/>
                  </a:lnTo>
                </a:path>
              </a:pathLst>
            </a:custGeom>
            <a:solidFill>
              <a:srgbClr val="FF00AB"/>
            </a:solidFill>
            <a:ln w="127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6" name="Freeform 27"/>
            <p:cNvSpPr>
              <a:spLocks/>
            </p:cNvSpPr>
            <p:nvPr/>
          </p:nvSpPr>
          <p:spPr bwMode="auto">
            <a:xfrm>
              <a:off x="5140" y="1756"/>
              <a:ext cx="11" cy="18"/>
            </a:xfrm>
            <a:custGeom>
              <a:avLst/>
              <a:gdLst>
                <a:gd name="T0" fmla="*/ 12 w 19"/>
                <a:gd name="T1" fmla="*/ 0 h 33"/>
                <a:gd name="T2" fmla="*/ 13 w 19"/>
                <a:gd name="T3" fmla="*/ 0 h 33"/>
                <a:gd name="T4" fmla="*/ 0 w 19"/>
                <a:gd name="T5" fmla="*/ 29 h 33"/>
                <a:gd name="T6" fmla="*/ 5 w 19"/>
                <a:gd name="T7" fmla="*/ 32 h 33"/>
                <a:gd name="T8" fmla="*/ 17 w 19"/>
                <a:gd name="T9" fmla="*/ 3 h 33"/>
                <a:gd name="T10" fmla="*/ 18 w 19"/>
                <a:gd name="T11" fmla="*/ 3 h 33"/>
                <a:gd name="T12" fmla="*/ 17 w 19"/>
                <a:gd name="T13" fmla="*/ 3 h 33"/>
                <a:gd name="T14" fmla="*/ 18 w 19"/>
                <a:gd name="T15" fmla="*/ 3 h 33"/>
                <a:gd name="T16" fmla="*/ 12 w 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3"/>
                <a:gd name="T29" fmla="*/ 19 w 1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7" name="Freeform 28"/>
            <p:cNvSpPr>
              <a:spLocks/>
            </p:cNvSpPr>
            <p:nvPr/>
          </p:nvSpPr>
          <p:spPr bwMode="auto">
            <a:xfrm>
              <a:off x="3791" y="1556"/>
              <a:ext cx="85" cy="229"/>
            </a:xfrm>
            <a:custGeom>
              <a:avLst/>
              <a:gdLst>
                <a:gd name="T0" fmla="*/ 130 w 147"/>
                <a:gd name="T1" fmla="*/ 0 h 425"/>
                <a:gd name="T2" fmla="*/ 130 w 147"/>
                <a:gd name="T3" fmla="*/ 1 h 425"/>
                <a:gd name="T4" fmla="*/ 0 w 147"/>
                <a:gd name="T5" fmla="*/ 419 h 425"/>
                <a:gd name="T6" fmla="*/ 17 w 147"/>
                <a:gd name="T7" fmla="*/ 424 h 425"/>
                <a:gd name="T8" fmla="*/ 146 w 147"/>
                <a:gd name="T9" fmla="*/ 6 h 425"/>
                <a:gd name="T10" fmla="*/ 146 w 147"/>
                <a:gd name="T11" fmla="*/ 7 h 425"/>
                <a:gd name="T12" fmla="*/ 130 w 147"/>
                <a:gd name="T13" fmla="*/ 0 h 425"/>
                <a:gd name="T14" fmla="*/ 130 w 147"/>
                <a:gd name="T15" fmla="*/ 1 h 425"/>
                <a:gd name="T16" fmla="*/ 130 w 147"/>
                <a:gd name="T17" fmla="*/ 0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425"/>
                <a:gd name="T29" fmla="*/ 147 w 147"/>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8" name="Freeform 29"/>
            <p:cNvSpPr>
              <a:spLocks/>
            </p:cNvSpPr>
            <p:nvPr/>
          </p:nvSpPr>
          <p:spPr bwMode="auto">
            <a:xfrm>
              <a:off x="3869" y="1467"/>
              <a:ext cx="41" cy="90"/>
            </a:xfrm>
            <a:custGeom>
              <a:avLst/>
              <a:gdLst>
                <a:gd name="T0" fmla="*/ 52 w 69"/>
                <a:gd name="T1" fmla="*/ 0 h 168"/>
                <a:gd name="T2" fmla="*/ 0 w 69"/>
                <a:gd name="T3" fmla="*/ 160 h 168"/>
                <a:gd name="T4" fmla="*/ 16 w 69"/>
                <a:gd name="T5" fmla="*/ 167 h 168"/>
                <a:gd name="T6" fmla="*/ 68 w 69"/>
                <a:gd name="T7" fmla="*/ 6 h 168"/>
                <a:gd name="T8" fmla="*/ 52 w 69"/>
                <a:gd name="T9" fmla="*/ 0 h 168"/>
                <a:gd name="T10" fmla="*/ 0 60000 65536"/>
                <a:gd name="T11" fmla="*/ 0 60000 65536"/>
                <a:gd name="T12" fmla="*/ 0 60000 65536"/>
                <a:gd name="T13" fmla="*/ 0 60000 65536"/>
                <a:gd name="T14" fmla="*/ 0 60000 65536"/>
                <a:gd name="T15" fmla="*/ 0 w 69"/>
                <a:gd name="T16" fmla="*/ 0 h 168"/>
                <a:gd name="T17" fmla="*/ 69 w 69"/>
                <a:gd name="T18" fmla="*/ 168 h 168"/>
              </a:gdLst>
              <a:ahLst/>
              <a:cxnLst>
                <a:cxn ang="T10">
                  <a:pos x="T0" y="T1"/>
                </a:cxn>
                <a:cxn ang="T11">
                  <a:pos x="T2" y="T3"/>
                </a:cxn>
                <a:cxn ang="T12">
                  <a:pos x="T4" y="T5"/>
                </a:cxn>
                <a:cxn ang="T13">
                  <a:pos x="T6" y="T7"/>
                </a:cxn>
                <a:cxn ang="T14">
                  <a:pos x="T8" y="T9"/>
                </a:cxn>
              </a:cxnLst>
              <a:rect l="T15" t="T16" r="T17" b="T18"/>
              <a:pathLst>
                <a:path w="69" h="168">
                  <a:moveTo>
                    <a:pt x="52" y="0"/>
                  </a:moveTo>
                  <a:lnTo>
                    <a:pt x="0" y="160"/>
                  </a:lnTo>
                  <a:lnTo>
                    <a:pt x="16" y="167"/>
                  </a:lnTo>
                  <a:lnTo>
                    <a:pt x="68" y="6"/>
                  </a:lnTo>
                  <a:lnTo>
                    <a:pt x="52"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09" name="Freeform 30"/>
            <p:cNvSpPr>
              <a:spLocks/>
            </p:cNvSpPr>
            <p:nvPr/>
          </p:nvSpPr>
          <p:spPr bwMode="auto">
            <a:xfrm>
              <a:off x="3902" y="1387"/>
              <a:ext cx="42" cy="80"/>
            </a:xfrm>
            <a:custGeom>
              <a:avLst/>
              <a:gdLst>
                <a:gd name="T0" fmla="*/ 52 w 70"/>
                <a:gd name="T1" fmla="*/ 0 h 150"/>
                <a:gd name="T2" fmla="*/ 0 w 70"/>
                <a:gd name="T3" fmla="*/ 143 h 150"/>
                <a:gd name="T4" fmla="*/ 16 w 70"/>
                <a:gd name="T5" fmla="*/ 149 h 150"/>
                <a:gd name="T6" fmla="*/ 69 w 70"/>
                <a:gd name="T7" fmla="*/ 7 h 150"/>
                <a:gd name="T8" fmla="*/ 52 w 70"/>
                <a:gd name="T9" fmla="*/ 0 h 150"/>
                <a:gd name="T10" fmla="*/ 0 60000 65536"/>
                <a:gd name="T11" fmla="*/ 0 60000 65536"/>
                <a:gd name="T12" fmla="*/ 0 60000 65536"/>
                <a:gd name="T13" fmla="*/ 0 60000 65536"/>
                <a:gd name="T14" fmla="*/ 0 60000 65536"/>
                <a:gd name="T15" fmla="*/ 0 w 70"/>
                <a:gd name="T16" fmla="*/ 0 h 150"/>
                <a:gd name="T17" fmla="*/ 70 w 70"/>
                <a:gd name="T18" fmla="*/ 150 h 150"/>
              </a:gdLst>
              <a:ahLst/>
              <a:cxnLst>
                <a:cxn ang="T10">
                  <a:pos x="T0" y="T1"/>
                </a:cxn>
                <a:cxn ang="T11">
                  <a:pos x="T2" y="T3"/>
                </a:cxn>
                <a:cxn ang="T12">
                  <a:pos x="T4" y="T5"/>
                </a:cxn>
                <a:cxn ang="T13">
                  <a:pos x="T6" y="T7"/>
                </a:cxn>
                <a:cxn ang="T14">
                  <a:pos x="T8" y="T9"/>
                </a:cxn>
              </a:cxnLst>
              <a:rect l="T15" t="T16" r="T17" b="T18"/>
              <a:pathLst>
                <a:path w="70" h="150">
                  <a:moveTo>
                    <a:pt x="52" y="0"/>
                  </a:moveTo>
                  <a:lnTo>
                    <a:pt x="0" y="143"/>
                  </a:lnTo>
                  <a:lnTo>
                    <a:pt x="16" y="149"/>
                  </a:lnTo>
                  <a:lnTo>
                    <a:pt x="69" y="7"/>
                  </a:lnTo>
                  <a:lnTo>
                    <a:pt x="52"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0" name="Freeform 31"/>
            <p:cNvSpPr>
              <a:spLocks/>
            </p:cNvSpPr>
            <p:nvPr/>
          </p:nvSpPr>
          <p:spPr bwMode="auto">
            <a:xfrm>
              <a:off x="3936" y="1304"/>
              <a:ext cx="44" cy="84"/>
            </a:xfrm>
            <a:custGeom>
              <a:avLst/>
              <a:gdLst>
                <a:gd name="T0" fmla="*/ 59 w 76"/>
                <a:gd name="T1" fmla="*/ 0 h 154"/>
                <a:gd name="T2" fmla="*/ 59 w 76"/>
                <a:gd name="T3" fmla="*/ 1 h 154"/>
                <a:gd name="T4" fmla="*/ 0 w 76"/>
                <a:gd name="T5" fmla="*/ 146 h 154"/>
                <a:gd name="T6" fmla="*/ 17 w 76"/>
                <a:gd name="T7" fmla="*/ 153 h 154"/>
                <a:gd name="T8" fmla="*/ 75 w 76"/>
                <a:gd name="T9" fmla="*/ 7 h 154"/>
                <a:gd name="T10" fmla="*/ 75 w 76"/>
                <a:gd name="T11" fmla="*/ 8 h 154"/>
                <a:gd name="T12" fmla="*/ 59 w 76"/>
                <a:gd name="T13" fmla="*/ 0 h 154"/>
                <a:gd name="T14" fmla="*/ 59 w 76"/>
                <a:gd name="T15" fmla="*/ 1 h 154"/>
                <a:gd name="T16" fmla="*/ 59 w 76"/>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54"/>
                <a:gd name="T29" fmla="*/ 76 w 76"/>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1" name="Freeform 32"/>
            <p:cNvSpPr>
              <a:spLocks/>
            </p:cNvSpPr>
            <p:nvPr/>
          </p:nvSpPr>
          <p:spPr bwMode="auto">
            <a:xfrm>
              <a:off x="3973" y="1232"/>
              <a:ext cx="43" cy="73"/>
            </a:xfrm>
            <a:custGeom>
              <a:avLst/>
              <a:gdLst>
                <a:gd name="T0" fmla="*/ 55 w 72"/>
                <a:gd name="T1" fmla="*/ 0 h 138"/>
                <a:gd name="T2" fmla="*/ 0 w 72"/>
                <a:gd name="T3" fmla="*/ 129 h 138"/>
                <a:gd name="T4" fmla="*/ 16 w 72"/>
                <a:gd name="T5" fmla="*/ 137 h 138"/>
                <a:gd name="T6" fmla="*/ 71 w 72"/>
                <a:gd name="T7" fmla="*/ 8 h 138"/>
                <a:gd name="T8" fmla="*/ 55 w 72"/>
                <a:gd name="T9" fmla="*/ 0 h 138"/>
                <a:gd name="T10" fmla="*/ 0 60000 65536"/>
                <a:gd name="T11" fmla="*/ 0 60000 65536"/>
                <a:gd name="T12" fmla="*/ 0 60000 65536"/>
                <a:gd name="T13" fmla="*/ 0 60000 65536"/>
                <a:gd name="T14" fmla="*/ 0 60000 65536"/>
                <a:gd name="T15" fmla="*/ 0 w 72"/>
                <a:gd name="T16" fmla="*/ 0 h 138"/>
                <a:gd name="T17" fmla="*/ 72 w 72"/>
                <a:gd name="T18" fmla="*/ 138 h 138"/>
              </a:gdLst>
              <a:ahLst/>
              <a:cxnLst>
                <a:cxn ang="T10">
                  <a:pos x="T0" y="T1"/>
                </a:cxn>
                <a:cxn ang="T11">
                  <a:pos x="T2" y="T3"/>
                </a:cxn>
                <a:cxn ang="T12">
                  <a:pos x="T4" y="T5"/>
                </a:cxn>
                <a:cxn ang="T13">
                  <a:pos x="T6" y="T7"/>
                </a:cxn>
                <a:cxn ang="T14">
                  <a:pos x="T8" y="T9"/>
                </a:cxn>
              </a:cxnLst>
              <a:rect l="T15" t="T16" r="T17" b="T18"/>
              <a:pathLst>
                <a:path w="72" h="138">
                  <a:moveTo>
                    <a:pt x="55" y="0"/>
                  </a:moveTo>
                  <a:lnTo>
                    <a:pt x="0" y="129"/>
                  </a:lnTo>
                  <a:lnTo>
                    <a:pt x="16" y="137"/>
                  </a:lnTo>
                  <a:lnTo>
                    <a:pt x="71" y="8"/>
                  </a:lnTo>
                  <a:lnTo>
                    <a:pt x="55"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2" name="Freeform 33"/>
            <p:cNvSpPr>
              <a:spLocks/>
            </p:cNvSpPr>
            <p:nvPr/>
          </p:nvSpPr>
          <p:spPr bwMode="auto">
            <a:xfrm>
              <a:off x="4008" y="1168"/>
              <a:ext cx="41" cy="65"/>
            </a:xfrm>
            <a:custGeom>
              <a:avLst/>
              <a:gdLst>
                <a:gd name="T0" fmla="*/ 53 w 69"/>
                <a:gd name="T1" fmla="*/ 0 h 121"/>
                <a:gd name="T2" fmla="*/ 52 w 69"/>
                <a:gd name="T3" fmla="*/ 1 h 121"/>
                <a:gd name="T4" fmla="*/ 0 w 69"/>
                <a:gd name="T5" fmla="*/ 112 h 121"/>
                <a:gd name="T6" fmla="*/ 16 w 69"/>
                <a:gd name="T7" fmla="*/ 120 h 121"/>
                <a:gd name="T8" fmla="*/ 68 w 69"/>
                <a:gd name="T9" fmla="*/ 9 h 121"/>
                <a:gd name="T10" fmla="*/ 67 w 69"/>
                <a:gd name="T11" fmla="*/ 10 h 121"/>
                <a:gd name="T12" fmla="*/ 53 w 69"/>
                <a:gd name="T13" fmla="*/ 0 h 121"/>
                <a:gd name="T14" fmla="*/ 53 w 69"/>
                <a:gd name="T15" fmla="*/ 1 h 121"/>
                <a:gd name="T16" fmla="*/ 52 w 69"/>
                <a:gd name="T17" fmla="*/ 1 h 121"/>
                <a:gd name="T18" fmla="*/ 53 w 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1"/>
                <a:gd name="T32" fmla="*/ 69 w 69"/>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3" name="Freeform 34"/>
            <p:cNvSpPr>
              <a:spLocks/>
            </p:cNvSpPr>
            <p:nvPr/>
          </p:nvSpPr>
          <p:spPr bwMode="auto">
            <a:xfrm>
              <a:off x="4043" y="1106"/>
              <a:ext cx="40" cy="65"/>
            </a:xfrm>
            <a:custGeom>
              <a:avLst/>
              <a:gdLst>
                <a:gd name="T0" fmla="*/ 55 w 71"/>
                <a:gd name="T1" fmla="*/ 0 h 119"/>
                <a:gd name="T2" fmla="*/ 0 w 71"/>
                <a:gd name="T3" fmla="*/ 108 h 119"/>
                <a:gd name="T4" fmla="*/ 14 w 71"/>
                <a:gd name="T5" fmla="*/ 118 h 119"/>
                <a:gd name="T6" fmla="*/ 70 w 71"/>
                <a:gd name="T7" fmla="*/ 9 h 119"/>
                <a:gd name="T8" fmla="*/ 55 w 71"/>
                <a:gd name="T9" fmla="*/ 0 h 119"/>
                <a:gd name="T10" fmla="*/ 0 60000 65536"/>
                <a:gd name="T11" fmla="*/ 0 60000 65536"/>
                <a:gd name="T12" fmla="*/ 0 60000 65536"/>
                <a:gd name="T13" fmla="*/ 0 60000 65536"/>
                <a:gd name="T14" fmla="*/ 0 60000 65536"/>
                <a:gd name="T15" fmla="*/ 0 w 71"/>
                <a:gd name="T16" fmla="*/ 0 h 119"/>
                <a:gd name="T17" fmla="*/ 71 w 71"/>
                <a:gd name="T18" fmla="*/ 119 h 119"/>
              </a:gdLst>
              <a:ahLst/>
              <a:cxnLst>
                <a:cxn ang="T10">
                  <a:pos x="T0" y="T1"/>
                </a:cxn>
                <a:cxn ang="T11">
                  <a:pos x="T2" y="T3"/>
                </a:cxn>
                <a:cxn ang="T12">
                  <a:pos x="T4" y="T5"/>
                </a:cxn>
                <a:cxn ang="T13">
                  <a:pos x="T6" y="T7"/>
                </a:cxn>
                <a:cxn ang="T14">
                  <a:pos x="T8" y="T9"/>
                </a:cxn>
              </a:cxnLst>
              <a:rect l="T15" t="T16" r="T17" b="T18"/>
              <a:pathLst>
                <a:path w="71" h="119">
                  <a:moveTo>
                    <a:pt x="55" y="0"/>
                  </a:moveTo>
                  <a:lnTo>
                    <a:pt x="0" y="108"/>
                  </a:lnTo>
                  <a:lnTo>
                    <a:pt x="14" y="118"/>
                  </a:lnTo>
                  <a:lnTo>
                    <a:pt x="70" y="9"/>
                  </a:lnTo>
                  <a:lnTo>
                    <a:pt x="55"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4" name="Freeform 35"/>
            <p:cNvSpPr>
              <a:spLocks/>
            </p:cNvSpPr>
            <p:nvPr/>
          </p:nvSpPr>
          <p:spPr bwMode="auto">
            <a:xfrm>
              <a:off x="4077" y="1059"/>
              <a:ext cx="38" cy="50"/>
            </a:xfrm>
            <a:custGeom>
              <a:avLst/>
              <a:gdLst>
                <a:gd name="T0" fmla="*/ 50 w 65"/>
                <a:gd name="T1" fmla="*/ 0 h 92"/>
                <a:gd name="T2" fmla="*/ 49 w 65"/>
                <a:gd name="T3" fmla="*/ 2 h 92"/>
                <a:gd name="T4" fmla="*/ 0 w 65"/>
                <a:gd name="T5" fmla="*/ 83 h 92"/>
                <a:gd name="T6" fmla="*/ 15 w 65"/>
                <a:gd name="T7" fmla="*/ 91 h 92"/>
                <a:gd name="T8" fmla="*/ 64 w 65"/>
                <a:gd name="T9" fmla="*/ 10 h 92"/>
                <a:gd name="T10" fmla="*/ 63 w 65"/>
                <a:gd name="T11" fmla="*/ 11 h 92"/>
                <a:gd name="T12" fmla="*/ 50 w 65"/>
                <a:gd name="T13" fmla="*/ 0 h 92"/>
                <a:gd name="T14" fmla="*/ 50 w 65"/>
                <a:gd name="T15" fmla="*/ 1 h 92"/>
                <a:gd name="T16" fmla="*/ 49 w 65"/>
                <a:gd name="T17" fmla="*/ 2 h 92"/>
                <a:gd name="T18" fmla="*/ 50 w 6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2"/>
                <a:gd name="T32" fmla="*/ 65 w 6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5" name="Freeform 36"/>
            <p:cNvSpPr>
              <a:spLocks/>
            </p:cNvSpPr>
            <p:nvPr/>
          </p:nvSpPr>
          <p:spPr bwMode="auto">
            <a:xfrm>
              <a:off x="4109" y="1019"/>
              <a:ext cx="39" cy="44"/>
            </a:xfrm>
            <a:custGeom>
              <a:avLst/>
              <a:gdLst>
                <a:gd name="T0" fmla="*/ 53 w 67"/>
                <a:gd name="T1" fmla="*/ 0 h 82"/>
                <a:gd name="T2" fmla="*/ 52 w 67"/>
                <a:gd name="T3" fmla="*/ 1 h 82"/>
                <a:gd name="T4" fmla="*/ 0 w 67"/>
                <a:gd name="T5" fmla="*/ 70 h 82"/>
                <a:gd name="T6" fmla="*/ 13 w 67"/>
                <a:gd name="T7" fmla="*/ 81 h 82"/>
                <a:gd name="T8" fmla="*/ 66 w 67"/>
                <a:gd name="T9" fmla="*/ 12 h 82"/>
                <a:gd name="T10" fmla="*/ 64 w 67"/>
                <a:gd name="T11" fmla="*/ 13 h 82"/>
                <a:gd name="T12" fmla="*/ 53 w 67"/>
                <a:gd name="T13" fmla="*/ 0 h 82"/>
                <a:gd name="T14" fmla="*/ 52 w 67"/>
                <a:gd name="T15" fmla="*/ 1 h 82"/>
                <a:gd name="T16" fmla="*/ 53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2"/>
                <a:gd name="T29" fmla="*/ 67 w 6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6" name="Freeform 37"/>
            <p:cNvSpPr>
              <a:spLocks/>
            </p:cNvSpPr>
            <p:nvPr/>
          </p:nvSpPr>
          <p:spPr bwMode="auto">
            <a:xfrm>
              <a:off x="4143" y="998"/>
              <a:ext cx="29" cy="26"/>
            </a:xfrm>
            <a:custGeom>
              <a:avLst/>
              <a:gdLst>
                <a:gd name="T0" fmla="*/ 43 w 51"/>
                <a:gd name="T1" fmla="*/ 0 h 46"/>
                <a:gd name="T2" fmla="*/ 39 w 51"/>
                <a:gd name="T3" fmla="*/ 2 h 46"/>
                <a:gd name="T4" fmla="*/ 0 w 51"/>
                <a:gd name="T5" fmla="*/ 33 h 46"/>
                <a:gd name="T6" fmla="*/ 11 w 51"/>
                <a:gd name="T7" fmla="*/ 45 h 46"/>
                <a:gd name="T8" fmla="*/ 50 w 51"/>
                <a:gd name="T9" fmla="*/ 15 h 46"/>
                <a:gd name="T10" fmla="*/ 46 w 51"/>
                <a:gd name="T11" fmla="*/ 17 h 46"/>
                <a:gd name="T12" fmla="*/ 43 w 51"/>
                <a:gd name="T13" fmla="*/ 0 h 46"/>
                <a:gd name="T14" fmla="*/ 41 w 51"/>
                <a:gd name="T15" fmla="*/ 1 h 46"/>
                <a:gd name="T16" fmla="*/ 39 w 51"/>
                <a:gd name="T17" fmla="*/ 2 h 46"/>
                <a:gd name="T18" fmla="*/ 43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6"/>
                <a:gd name="T32" fmla="*/ 51 w 5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7" name="Freeform 38"/>
            <p:cNvSpPr>
              <a:spLocks/>
            </p:cNvSpPr>
            <p:nvPr/>
          </p:nvSpPr>
          <p:spPr bwMode="auto">
            <a:xfrm>
              <a:off x="4171" y="994"/>
              <a:ext cx="22" cy="12"/>
            </a:xfrm>
            <a:custGeom>
              <a:avLst/>
              <a:gdLst>
                <a:gd name="T0" fmla="*/ 37 w 39"/>
                <a:gd name="T1" fmla="*/ 0 h 22"/>
                <a:gd name="T2" fmla="*/ 35 w 39"/>
                <a:gd name="T3" fmla="*/ 0 h 22"/>
                <a:gd name="T4" fmla="*/ 0 w 39"/>
                <a:gd name="T5" fmla="*/ 6 h 22"/>
                <a:gd name="T6" fmla="*/ 3 w 39"/>
                <a:gd name="T7" fmla="*/ 21 h 22"/>
                <a:gd name="T8" fmla="*/ 38 w 39"/>
                <a:gd name="T9" fmla="*/ 14 h 22"/>
                <a:gd name="T10" fmla="*/ 35 w 39"/>
                <a:gd name="T11" fmla="*/ 14 h 22"/>
                <a:gd name="T12" fmla="*/ 37 w 39"/>
                <a:gd name="T13" fmla="*/ 0 h 22"/>
                <a:gd name="T14" fmla="*/ 36 w 39"/>
                <a:gd name="T15" fmla="*/ 0 h 22"/>
                <a:gd name="T16" fmla="*/ 35 w 39"/>
                <a:gd name="T17" fmla="*/ 0 h 22"/>
                <a:gd name="T18" fmla="*/ 37 w 3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8" name="Freeform 39"/>
            <p:cNvSpPr>
              <a:spLocks/>
            </p:cNvSpPr>
            <p:nvPr/>
          </p:nvSpPr>
          <p:spPr bwMode="auto">
            <a:xfrm>
              <a:off x="4195" y="994"/>
              <a:ext cx="21" cy="11"/>
            </a:xfrm>
            <a:custGeom>
              <a:avLst/>
              <a:gdLst>
                <a:gd name="T0" fmla="*/ 36 w 37"/>
                <a:gd name="T1" fmla="*/ 5 h 19"/>
                <a:gd name="T2" fmla="*/ 33 w 37"/>
                <a:gd name="T3" fmla="*/ 4 h 19"/>
                <a:gd name="T4" fmla="*/ 2 w 37"/>
                <a:gd name="T5" fmla="*/ 0 h 19"/>
                <a:gd name="T6" fmla="*/ 0 w 37"/>
                <a:gd name="T7" fmla="*/ 14 h 19"/>
                <a:gd name="T8" fmla="*/ 32 w 37"/>
                <a:gd name="T9" fmla="*/ 18 h 19"/>
                <a:gd name="T10" fmla="*/ 29 w 37"/>
                <a:gd name="T11" fmla="*/ 17 h 19"/>
                <a:gd name="T12" fmla="*/ 36 w 37"/>
                <a:gd name="T13" fmla="*/ 5 h 19"/>
                <a:gd name="T14" fmla="*/ 35 w 37"/>
                <a:gd name="T15" fmla="*/ 4 h 19"/>
                <a:gd name="T16" fmla="*/ 33 w 37"/>
                <a:gd name="T17" fmla="*/ 4 h 19"/>
                <a:gd name="T18" fmla="*/ 36 w 37"/>
                <a:gd name="T19" fmla="*/ 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9"/>
                <a:gd name="T32" fmla="*/ 37 w 3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19" name="Freeform 40"/>
            <p:cNvSpPr>
              <a:spLocks/>
            </p:cNvSpPr>
            <p:nvPr/>
          </p:nvSpPr>
          <p:spPr bwMode="auto">
            <a:xfrm>
              <a:off x="4215" y="997"/>
              <a:ext cx="32" cy="20"/>
            </a:xfrm>
            <a:custGeom>
              <a:avLst/>
              <a:gdLst>
                <a:gd name="T0" fmla="*/ 55 w 56"/>
                <a:gd name="T1" fmla="*/ 20 h 35"/>
                <a:gd name="T2" fmla="*/ 53 w 56"/>
                <a:gd name="T3" fmla="*/ 20 h 35"/>
                <a:gd name="T4" fmla="*/ 7 w 56"/>
                <a:gd name="T5" fmla="*/ 0 h 35"/>
                <a:gd name="T6" fmla="*/ 0 w 56"/>
                <a:gd name="T7" fmla="*/ 14 h 35"/>
                <a:gd name="T8" fmla="*/ 46 w 56"/>
                <a:gd name="T9" fmla="*/ 34 h 35"/>
                <a:gd name="T10" fmla="*/ 45 w 56"/>
                <a:gd name="T11" fmla="*/ 33 h 35"/>
                <a:gd name="T12" fmla="*/ 55 w 56"/>
                <a:gd name="T13" fmla="*/ 20 h 35"/>
                <a:gd name="T14" fmla="*/ 54 w 56"/>
                <a:gd name="T15" fmla="*/ 20 h 35"/>
                <a:gd name="T16" fmla="*/ 53 w 56"/>
                <a:gd name="T17" fmla="*/ 20 h 35"/>
                <a:gd name="T18" fmla="*/ 55 w 56"/>
                <a:gd name="T19" fmla="*/ 2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5"/>
                <a:gd name="T32" fmla="*/ 56 w 5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0" name="Freeform 41"/>
            <p:cNvSpPr>
              <a:spLocks/>
            </p:cNvSpPr>
            <p:nvPr/>
          </p:nvSpPr>
          <p:spPr bwMode="auto">
            <a:xfrm>
              <a:off x="4244" y="1010"/>
              <a:ext cx="53" cy="36"/>
            </a:xfrm>
            <a:custGeom>
              <a:avLst/>
              <a:gdLst>
                <a:gd name="T0" fmla="*/ 90 w 91"/>
                <a:gd name="T1" fmla="*/ 54 h 68"/>
                <a:gd name="T2" fmla="*/ 88 w 91"/>
                <a:gd name="T3" fmla="*/ 53 h 68"/>
                <a:gd name="T4" fmla="*/ 10 w 91"/>
                <a:gd name="T5" fmla="*/ 0 h 68"/>
                <a:gd name="T6" fmla="*/ 0 w 91"/>
                <a:gd name="T7" fmla="*/ 15 h 68"/>
                <a:gd name="T8" fmla="*/ 79 w 91"/>
                <a:gd name="T9" fmla="*/ 67 h 68"/>
                <a:gd name="T10" fmla="*/ 77 w 91"/>
                <a:gd name="T11" fmla="*/ 66 h 68"/>
                <a:gd name="T12" fmla="*/ 90 w 91"/>
                <a:gd name="T13" fmla="*/ 54 h 68"/>
                <a:gd name="T14" fmla="*/ 89 w 91"/>
                <a:gd name="T15" fmla="*/ 53 h 68"/>
                <a:gd name="T16" fmla="*/ 88 w 91"/>
                <a:gd name="T17" fmla="*/ 53 h 68"/>
                <a:gd name="T18" fmla="*/ 90 w 91"/>
                <a:gd name="T19" fmla="*/ 54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68"/>
                <a:gd name="T32" fmla="*/ 91 w 9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1" name="Freeform 42"/>
            <p:cNvSpPr>
              <a:spLocks/>
            </p:cNvSpPr>
            <p:nvPr/>
          </p:nvSpPr>
          <p:spPr bwMode="auto">
            <a:xfrm>
              <a:off x="4292" y="1042"/>
              <a:ext cx="31" cy="27"/>
            </a:xfrm>
            <a:custGeom>
              <a:avLst/>
              <a:gdLst>
                <a:gd name="T0" fmla="*/ 53 w 54"/>
                <a:gd name="T1" fmla="*/ 38 h 51"/>
                <a:gd name="T2" fmla="*/ 13 w 54"/>
                <a:gd name="T3" fmla="*/ 0 h 51"/>
                <a:gd name="T4" fmla="*/ 0 w 54"/>
                <a:gd name="T5" fmla="*/ 12 h 51"/>
                <a:gd name="T6" fmla="*/ 41 w 54"/>
                <a:gd name="T7" fmla="*/ 50 h 51"/>
                <a:gd name="T8" fmla="*/ 41 w 54"/>
                <a:gd name="T9" fmla="*/ 49 h 51"/>
                <a:gd name="T10" fmla="*/ 53 w 54"/>
                <a:gd name="T11" fmla="*/ 38 h 51"/>
                <a:gd name="T12" fmla="*/ 0 60000 65536"/>
                <a:gd name="T13" fmla="*/ 0 60000 65536"/>
                <a:gd name="T14" fmla="*/ 0 60000 65536"/>
                <a:gd name="T15" fmla="*/ 0 60000 65536"/>
                <a:gd name="T16" fmla="*/ 0 60000 65536"/>
                <a:gd name="T17" fmla="*/ 0 60000 65536"/>
                <a:gd name="T18" fmla="*/ 0 w 54"/>
                <a:gd name="T19" fmla="*/ 0 h 51"/>
                <a:gd name="T20" fmla="*/ 54 w 5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4" h="51">
                  <a:moveTo>
                    <a:pt x="53" y="38"/>
                  </a:moveTo>
                  <a:lnTo>
                    <a:pt x="13" y="0"/>
                  </a:lnTo>
                  <a:lnTo>
                    <a:pt x="0" y="12"/>
                  </a:lnTo>
                  <a:lnTo>
                    <a:pt x="41" y="50"/>
                  </a:lnTo>
                  <a:lnTo>
                    <a:pt x="41" y="49"/>
                  </a:lnTo>
                  <a:lnTo>
                    <a:pt x="53" y="38"/>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2" name="Freeform 43"/>
            <p:cNvSpPr>
              <a:spLocks/>
            </p:cNvSpPr>
            <p:nvPr/>
          </p:nvSpPr>
          <p:spPr bwMode="auto">
            <a:xfrm>
              <a:off x="4319" y="1065"/>
              <a:ext cx="33" cy="34"/>
            </a:xfrm>
            <a:custGeom>
              <a:avLst/>
              <a:gdLst>
                <a:gd name="T0" fmla="*/ 56 w 57"/>
                <a:gd name="T1" fmla="*/ 50 h 62"/>
                <a:gd name="T2" fmla="*/ 12 w 57"/>
                <a:gd name="T3" fmla="*/ 0 h 62"/>
                <a:gd name="T4" fmla="*/ 0 w 57"/>
                <a:gd name="T5" fmla="*/ 11 h 62"/>
                <a:gd name="T6" fmla="*/ 44 w 57"/>
                <a:gd name="T7" fmla="*/ 61 h 62"/>
                <a:gd name="T8" fmla="*/ 43 w 57"/>
                <a:gd name="T9" fmla="*/ 61 h 62"/>
                <a:gd name="T10" fmla="*/ 56 w 57"/>
                <a:gd name="T11" fmla="*/ 50 h 62"/>
                <a:gd name="T12" fmla="*/ 0 60000 65536"/>
                <a:gd name="T13" fmla="*/ 0 60000 65536"/>
                <a:gd name="T14" fmla="*/ 0 60000 65536"/>
                <a:gd name="T15" fmla="*/ 0 60000 65536"/>
                <a:gd name="T16" fmla="*/ 0 60000 65536"/>
                <a:gd name="T17" fmla="*/ 0 60000 65536"/>
                <a:gd name="T18" fmla="*/ 0 w 57"/>
                <a:gd name="T19" fmla="*/ 0 h 62"/>
                <a:gd name="T20" fmla="*/ 57 w 5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7" h="62">
                  <a:moveTo>
                    <a:pt x="56" y="50"/>
                  </a:moveTo>
                  <a:lnTo>
                    <a:pt x="12" y="0"/>
                  </a:lnTo>
                  <a:lnTo>
                    <a:pt x="0" y="11"/>
                  </a:lnTo>
                  <a:lnTo>
                    <a:pt x="44" y="61"/>
                  </a:lnTo>
                  <a:lnTo>
                    <a:pt x="43" y="61"/>
                  </a:lnTo>
                  <a:lnTo>
                    <a:pt x="56" y="5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3" name="Freeform 44"/>
            <p:cNvSpPr>
              <a:spLocks/>
            </p:cNvSpPr>
            <p:nvPr/>
          </p:nvSpPr>
          <p:spPr bwMode="auto">
            <a:xfrm>
              <a:off x="4347" y="1095"/>
              <a:ext cx="32" cy="34"/>
            </a:xfrm>
            <a:custGeom>
              <a:avLst/>
              <a:gdLst>
                <a:gd name="T0" fmla="*/ 55 w 56"/>
                <a:gd name="T1" fmla="*/ 53 h 64"/>
                <a:gd name="T2" fmla="*/ 55 w 56"/>
                <a:gd name="T3" fmla="*/ 52 h 64"/>
                <a:gd name="T4" fmla="*/ 13 w 56"/>
                <a:gd name="T5" fmla="*/ 0 h 64"/>
                <a:gd name="T6" fmla="*/ 0 w 56"/>
                <a:gd name="T7" fmla="*/ 11 h 64"/>
                <a:gd name="T8" fmla="*/ 41 w 56"/>
                <a:gd name="T9" fmla="*/ 63 h 64"/>
                <a:gd name="T10" fmla="*/ 55 w 56"/>
                <a:gd name="T11" fmla="*/ 53 h 64"/>
                <a:gd name="T12" fmla="*/ 55 w 56"/>
                <a:gd name="T13" fmla="*/ 52 h 64"/>
                <a:gd name="T14" fmla="*/ 55 w 56"/>
                <a:gd name="T15" fmla="*/ 53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4" name="Freeform 45"/>
            <p:cNvSpPr>
              <a:spLocks/>
            </p:cNvSpPr>
            <p:nvPr/>
          </p:nvSpPr>
          <p:spPr bwMode="auto">
            <a:xfrm>
              <a:off x="4373" y="1126"/>
              <a:ext cx="33" cy="40"/>
            </a:xfrm>
            <a:custGeom>
              <a:avLst/>
              <a:gdLst>
                <a:gd name="T0" fmla="*/ 56 w 57"/>
                <a:gd name="T1" fmla="*/ 65 h 75"/>
                <a:gd name="T2" fmla="*/ 56 w 57"/>
                <a:gd name="T3" fmla="*/ 64 h 75"/>
                <a:gd name="T4" fmla="*/ 14 w 57"/>
                <a:gd name="T5" fmla="*/ 0 h 75"/>
                <a:gd name="T6" fmla="*/ 0 w 57"/>
                <a:gd name="T7" fmla="*/ 10 h 75"/>
                <a:gd name="T8" fmla="*/ 42 w 57"/>
                <a:gd name="T9" fmla="*/ 74 h 75"/>
                <a:gd name="T10" fmla="*/ 42 w 57"/>
                <a:gd name="T11" fmla="*/ 73 h 75"/>
                <a:gd name="T12" fmla="*/ 56 w 57"/>
                <a:gd name="T13" fmla="*/ 65 h 75"/>
                <a:gd name="T14" fmla="*/ 56 w 57"/>
                <a:gd name="T15" fmla="*/ 64 h 75"/>
                <a:gd name="T16" fmla="*/ 56 w 57"/>
                <a:gd name="T17" fmla="*/ 6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5"/>
                <a:gd name="T29" fmla="*/ 57 w 5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5" name="Freeform 46"/>
            <p:cNvSpPr>
              <a:spLocks/>
            </p:cNvSpPr>
            <p:nvPr/>
          </p:nvSpPr>
          <p:spPr bwMode="auto">
            <a:xfrm>
              <a:off x="4400" y="1163"/>
              <a:ext cx="34" cy="44"/>
            </a:xfrm>
            <a:custGeom>
              <a:avLst/>
              <a:gdLst>
                <a:gd name="T0" fmla="*/ 58 w 59"/>
                <a:gd name="T1" fmla="*/ 72 h 81"/>
                <a:gd name="T2" fmla="*/ 15 w 59"/>
                <a:gd name="T3" fmla="*/ 0 h 81"/>
                <a:gd name="T4" fmla="*/ 0 w 59"/>
                <a:gd name="T5" fmla="*/ 8 h 81"/>
                <a:gd name="T6" fmla="*/ 44 w 59"/>
                <a:gd name="T7" fmla="*/ 80 h 81"/>
                <a:gd name="T8" fmla="*/ 58 w 59"/>
                <a:gd name="T9" fmla="*/ 72 h 81"/>
                <a:gd name="T10" fmla="*/ 0 60000 65536"/>
                <a:gd name="T11" fmla="*/ 0 60000 65536"/>
                <a:gd name="T12" fmla="*/ 0 60000 65536"/>
                <a:gd name="T13" fmla="*/ 0 60000 65536"/>
                <a:gd name="T14" fmla="*/ 0 60000 65536"/>
                <a:gd name="T15" fmla="*/ 0 w 59"/>
                <a:gd name="T16" fmla="*/ 0 h 81"/>
                <a:gd name="T17" fmla="*/ 59 w 59"/>
                <a:gd name="T18" fmla="*/ 81 h 81"/>
              </a:gdLst>
              <a:ahLst/>
              <a:cxnLst>
                <a:cxn ang="T10">
                  <a:pos x="T0" y="T1"/>
                </a:cxn>
                <a:cxn ang="T11">
                  <a:pos x="T2" y="T3"/>
                </a:cxn>
                <a:cxn ang="T12">
                  <a:pos x="T4" y="T5"/>
                </a:cxn>
                <a:cxn ang="T13">
                  <a:pos x="T6" y="T7"/>
                </a:cxn>
                <a:cxn ang="T14">
                  <a:pos x="T8" y="T9"/>
                </a:cxn>
              </a:cxnLst>
              <a:rect l="T15" t="T16" r="T17" b="T18"/>
              <a:pathLst>
                <a:path w="59" h="81">
                  <a:moveTo>
                    <a:pt x="58" y="72"/>
                  </a:moveTo>
                  <a:lnTo>
                    <a:pt x="15" y="0"/>
                  </a:lnTo>
                  <a:lnTo>
                    <a:pt x="0" y="8"/>
                  </a:lnTo>
                  <a:lnTo>
                    <a:pt x="44" y="80"/>
                  </a:lnTo>
                  <a:lnTo>
                    <a:pt x="58" y="72"/>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6" name="Freeform 47"/>
            <p:cNvSpPr>
              <a:spLocks/>
            </p:cNvSpPr>
            <p:nvPr/>
          </p:nvSpPr>
          <p:spPr bwMode="auto">
            <a:xfrm>
              <a:off x="4428" y="1205"/>
              <a:ext cx="34" cy="47"/>
            </a:xfrm>
            <a:custGeom>
              <a:avLst/>
              <a:gdLst>
                <a:gd name="T0" fmla="*/ 58 w 59"/>
                <a:gd name="T1" fmla="*/ 78 h 87"/>
                <a:gd name="T2" fmla="*/ 14 w 59"/>
                <a:gd name="T3" fmla="*/ 0 h 87"/>
                <a:gd name="T4" fmla="*/ 0 w 59"/>
                <a:gd name="T5" fmla="*/ 8 h 87"/>
                <a:gd name="T6" fmla="*/ 44 w 59"/>
                <a:gd name="T7" fmla="*/ 86 h 87"/>
                <a:gd name="T8" fmla="*/ 58 w 59"/>
                <a:gd name="T9" fmla="*/ 78 h 87"/>
                <a:gd name="T10" fmla="*/ 0 60000 65536"/>
                <a:gd name="T11" fmla="*/ 0 60000 65536"/>
                <a:gd name="T12" fmla="*/ 0 60000 65536"/>
                <a:gd name="T13" fmla="*/ 0 60000 65536"/>
                <a:gd name="T14" fmla="*/ 0 60000 65536"/>
                <a:gd name="T15" fmla="*/ 0 w 59"/>
                <a:gd name="T16" fmla="*/ 0 h 87"/>
                <a:gd name="T17" fmla="*/ 59 w 59"/>
                <a:gd name="T18" fmla="*/ 87 h 87"/>
              </a:gdLst>
              <a:ahLst/>
              <a:cxnLst>
                <a:cxn ang="T10">
                  <a:pos x="T0" y="T1"/>
                </a:cxn>
                <a:cxn ang="T11">
                  <a:pos x="T2" y="T3"/>
                </a:cxn>
                <a:cxn ang="T12">
                  <a:pos x="T4" y="T5"/>
                </a:cxn>
                <a:cxn ang="T13">
                  <a:pos x="T6" y="T7"/>
                </a:cxn>
                <a:cxn ang="T14">
                  <a:pos x="T8" y="T9"/>
                </a:cxn>
              </a:cxnLst>
              <a:rect l="T15" t="T16" r="T17" b="T18"/>
              <a:pathLst>
                <a:path w="59" h="87">
                  <a:moveTo>
                    <a:pt x="58" y="78"/>
                  </a:moveTo>
                  <a:lnTo>
                    <a:pt x="14" y="0"/>
                  </a:lnTo>
                  <a:lnTo>
                    <a:pt x="0" y="8"/>
                  </a:lnTo>
                  <a:lnTo>
                    <a:pt x="44" y="86"/>
                  </a:lnTo>
                  <a:lnTo>
                    <a:pt x="58" y="78"/>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7" name="Freeform 48"/>
            <p:cNvSpPr>
              <a:spLocks/>
            </p:cNvSpPr>
            <p:nvPr/>
          </p:nvSpPr>
          <p:spPr bwMode="auto">
            <a:xfrm>
              <a:off x="4456" y="1250"/>
              <a:ext cx="29" cy="37"/>
            </a:xfrm>
            <a:custGeom>
              <a:avLst/>
              <a:gdLst>
                <a:gd name="T0" fmla="*/ 48 w 49"/>
                <a:gd name="T1" fmla="*/ 60 h 70"/>
                <a:gd name="T2" fmla="*/ 14 w 49"/>
                <a:gd name="T3" fmla="*/ 0 h 70"/>
                <a:gd name="T4" fmla="*/ 0 w 49"/>
                <a:gd name="T5" fmla="*/ 8 h 70"/>
                <a:gd name="T6" fmla="*/ 34 w 49"/>
                <a:gd name="T7" fmla="*/ 69 h 70"/>
                <a:gd name="T8" fmla="*/ 48 w 49"/>
                <a:gd name="T9" fmla="*/ 60 h 70"/>
                <a:gd name="T10" fmla="*/ 0 60000 65536"/>
                <a:gd name="T11" fmla="*/ 0 60000 65536"/>
                <a:gd name="T12" fmla="*/ 0 60000 65536"/>
                <a:gd name="T13" fmla="*/ 0 60000 65536"/>
                <a:gd name="T14" fmla="*/ 0 60000 65536"/>
                <a:gd name="T15" fmla="*/ 0 w 49"/>
                <a:gd name="T16" fmla="*/ 0 h 70"/>
                <a:gd name="T17" fmla="*/ 49 w 49"/>
                <a:gd name="T18" fmla="*/ 70 h 70"/>
              </a:gdLst>
              <a:ahLst/>
              <a:cxnLst>
                <a:cxn ang="T10">
                  <a:pos x="T0" y="T1"/>
                </a:cxn>
                <a:cxn ang="T11">
                  <a:pos x="T2" y="T3"/>
                </a:cxn>
                <a:cxn ang="T12">
                  <a:pos x="T4" y="T5"/>
                </a:cxn>
                <a:cxn ang="T13">
                  <a:pos x="T6" y="T7"/>
                </a:cxn>
                <a:cxn ang="T14">
                  <a:pos x="T8" y="T9"/>
                </a:cxn>
              </a:cxnLst>
              <a:rect l="T15" t="T16" r="T17" b="T18"/>
              <a:pathLst>
                <a:path w="49" h="70">
                  <a:moveTo>
                    <a:pt x="48" y="60"/>
                  </a:moveTo>
                  <a:lnTo>
                    <a:pt x="14" y="0"/>
                  </a:lnTo>
                  <a:lnTo>
                    <a:pt x="0" y="8"/>
                  </a:lnTo>
                  <a:lnTo>
                    <a:pt x="34" y="69"/>
                  </a:lnTo>
                  <a:lnTo>
                    <a:pt x="48" y="6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8" name="Freeform 49"/>
            <p:cNvSpPr>
              <a:spLocks/>
            </p:cNvSpPr>
            <p:nvPr/>
          </p:nvSpPr>
          <p:spPr bwMode="auto">
            <a:xfrm>
              <a:off x="4478" y="1285"/>
              <a:ext cx="31" cy="44"/>
            </a:xfrm>
            <a:custGeom>
              <a:avLst/>
              <a:gdLst>
                <a:gd name="T0" fmla="*/ 52 w 53"/>
                <a:gd name="T1" fmla="*/ 73 h 82"/>
                <a:gd name="T2" fmla="*/ 14 w 53"/>
                <a:gd name="T3" fmla="*/ 0 h 82"/>
                <a:gd name="T4" fmla="*/ 0 w 53"/>
                <a:gd name="T5" fmla="*/ 9 h 82"/>
                <a:gd name="T6" fmla="*/ 39 w 53"/>
                <a:gd name="T7" fmla="*/ 81 h 82"/>
                <a:gd name="T8" fmla="*/ 52 w 53"/>
                <a:gd name="T9" fmla="*/ 73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52" y="73"/>
                  </a:moveTo>
                  <a:lnTo>
                    <a:pt x="14" y="0"/>
                  </a:lnTo>
                  <a:lnTo>
                    <a:pt x="0" y="9"/>
                  </a:lnTo>
                  <a:lnTo>
                    <a:pt x="39" y="81"/>
                  </a:lnTo>
                  <a:lnTo>
                    <a:pt x="52" y="73"/>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29" name="Freeform 50"/>
            <p:cNvSpPr>
              <a:spLocks/>
            </p:cNvSpPr>
            <p:nvPr/>
          </p:nvSpPr>
          <p:spPr bwMode="auto">
            <a:xfrm>
              <a:off x="4502" y="1327"/>
              <a:ext cx="29" cy="39"/>
            </a:xfrm>
            <a:custGeom>
              <a:avLst/>
              <a:gdLst>
                <a:gd name="T0" fmla="*/ 47 w 48"/>
                <a:gd name="T1" fmla="*/ 64 h 73"/>
                <a:gd name="T2" fmla="*/ 13 w 48"/>
                <a:gd name="T3" fmla="*/ 0 h 73"/>
                <a:gd name="T4" fmla="*/ 0 w 48"/>
                <a:gd name="T5" fmla="*/ 8 h 73"/>
                <a:gd name="T6" fmla="*/ 33 w 48"/>
                <a:gd name="T7" fmla="*/ 72 h 73"/>
                <a:gd name="T8" fmla="*/ 33 w 48"/>
                <a:gd name="T9" fmla="*/ 71 h 73"/>
                <a:gd name="T10" fmla="*/ 47 w 48"/>
                <a:gd name="T11" fmla="*/ 64 h 73"/>
                <a:gd name="T12" fmla="*/ 0 60000 65536"/>
                <a:gd name="T13" fmla="*/ 0 60000 65536"/>
                <a:gd name="T14" fmla="*/ 0 60000 65536"/>
                <a:gd name="T15" fmla="*/ 0 60000 65536"/>
                <a:gd name="T16" fmla="*/ 0 60000 65536"/>
                <a:gd name="T17" fmla="*/ 0 60000 65536"/>
                <a:gd name="T18" fmla="*/ 0 w 48"/>
                <a:gd name="T19" fmla="*/ 0 h 73"/>
                <a:gd name="T20" fmla="*/ 48 w 4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48" h="73">
                  <a:moveTo>
                    <a:pt x="47" y="64"/>
                  </a:moveTo>
                  <a:lnTo>
                    <a:pt x="13" y="0"/>
                  </a:lnTo>
                  <a:lnTo>
                    <a:pt x="0" y="8"/>
                  </a:lnTo>
                  <a:lnTo>
                    <a:pt x="33" y="72"/>
                  </a:lnTo>
                  <a:lnTo>
                    <a:pt x="33" y="71"/>
                  </a:lnTo>
                  <a:lnTo>
                    <a:pt x="47" y="64"/>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0" name="Freeform 51"/>
            <p:cNvSpPr>
              <a:spLocks/>
            </p:cNvSpPr>
            <p:nvPr/>
          </p:nvSpPr>
          <p:spPr bwMode="auto">
            <a:xfrm>
              <a:off x="4524" y="1364"/>
              <a:ext cx="30" cy="44"/>
            </a:xfrm>
            <a:custGeom>
              <a:avLst/>
              <a:gdLst>
                <a:gd name="T0" fmla="*/ 50 w 51"/>
                <a:gd name="T1" fmla="*/ 72 h 81"/>
                <a:gd name="T2" fmla="*/ 50 w 51"/>
                <a:gd name="T3" fmla="*/ 73 h 81"/>
                <a:gd name="T4" fmla="*/ 14 w 51"/>
                <a:gd name="T5" fmla="*/ 0 h 81"/>
                <a:gd name="T6" fmla="*/ 0 w 51"/>
                <a:gd name="T7" fmla="*/ 7 h 81"/>
                <a:gd name="T8" fmla="*/ 36 w 51"/>
                <a:gd name="T9" fmla="*/ 80 h 81"/>
                <a:gd name="T10" fmla="*/ 50 w 51"/>
                <a:gd name="T11" fmla="*/ 72 h 81"/>
                <a:gd name="T12" fmla="*/ 0 60000 65536"/>
                <a:gd name="T13" fmla="*/ 0 60000 65536"/>
                <a:gd name="T14" fmla="*/ 0 60000 65536"/>
                <a:gd name="T15" fmla="*/ 0 60000 65536"/>
                <a:gd name="T16" fmla="*/ 0 60000 65536"/>
                <a:gd name="T17" fmla="*/ 0 60000 65536"/>
                <a:gd name="T18" fmla="*/ 0 w 51"/>
                <a:gd name="T19" fmla="*/ 0 h 81"/>
                <a:gd name="T20" fmla="*/ 51 w 5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1" h="81">
                  <a:moveTo>
                    <a:pt x="50" y="72"/>
                  </a:moveTo>
                  <a:lnTo>
                    <a:pt x="50" y="73"/>
                  </a:lnTo>
                  <a:lnTo>
                    <a:pt x="14" y="0"/>
                  </a:lnTo>
                  <a:lnTo>
                    <a:pt x="0" y="7"/>
                  </a:lnTo>
                  <a:lnTo>
                    <a:pt x="36" y="80"/>
                  </a:lnTo>
                  <a:lnTo>
                    <a:pt x="50" y="72"/>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1" name="Freeform 52"/>
            <p:cNvSpPr>
              <a:spLocks/>
            </p:cNvSpPr>
            <p:nvPr/>
          </p:nvSpPr>
          <p:spPr bwMode="auto">
            <a:xfrm>
              <a:off x="4548" y="1406"/>
              <a:ext cx="225" cy="375"/>
            </a:xfrm>
            <a:custGeom>
              <a:avLst/>
              <a:gdLst>
                <a:gd name="T0" fmla="*/ 378 w 387"/>
                <a:gd name="T1" fmla="*/ 692 h 697"/>
                <a:gd name="T2" fmla="*/ 386 w 387"/>
                <a:gd name="T3" fmla="*/ 687 h 697"/>
                <a:gd name="T4" fmla="*/ 16 w 387"/>
                <a:gd name="T5" fmla="*/ 0 h 697"/>
                <a:gd name="T6" fmla="*/ 0 w 387"/>
                <a:gd name="T7" fmla="*/ 9 h 697"/>
                <a:gd name="T8" fmla="*/ 370 w 387"/>
                <a:gd name="T9" fmla="*/ 696 h 697"/>
                <a:gd name="T10" fmla="*/ 378 w 387"/>
                <a:gd name="T11" fmla="*/ 692 h 697"/>
                <a:gd name="T12" fmla="*/ 0 60000 65536"/>
                <a:gd name="T13" fmla="*/ 0 60000 65536"/>
                <a:gd name="T14" fmla="*/ 0 60000 65536"/>
                <a:gd name="T15" fmla="*/ 0 60000 65536"/>
                <a:gd name="T16" fmla="*/ 0 60000 65536"/>
                <a:gd name="T17" fmla="*/ 0 60000 65536"/>
                <a:gd name="T18" fmla="*/ 0 w 387"/>
                <a:gd name="T19" fmla="*/ 0 h 697"/>
                <a:gd name="T20" fmla="*/ 387 w 387"/>
                <a:gd name="T21" fmla="*/ 697 h 697"/>
              </a:gdLst>
              <a:ahLst/>
              <a:cxnLst>
                <a:cxn ang="T12">
                  <a:pos x="T0" y="T1"/>
                </a:cxn>
                <a:cxn ang="T13">
                  <a:pos x="T2" y="T3"/>
                </a:cxn>
                <a:cxn ang="T14">
                  <a:pos x="T4" y="T5"/>
                </a:cxn>
                <a:cxn ang="T15">
                  <a:pos x="T6" y="T7"/>
                </a:cxn>
                <a:cxn ang="T16">
                  <a:pos x="T8" y="T9"/>
                </a:cxn>
                <a:cxn ang="T17">
                  <a:pos x="T10" y="T11"/>
                </a:cxn>
              </a:cxnLst>
              <a:rect l="T18" t="T19" r="T20" b="T21"/>
              <a:pathLst>
                <a:path w="387" h="697">
                  <a:moveTo>
                    <a:pt x="378" y="692"/>
                  </a:moveTo>
                  <a:lnTo>
                    <a:pt x="386" y="687"/>
                  </a:lnTo>
                  <a:lnTo>
                    <a:pt x="16" y="0"/>
                  </a:lnTo>
                  <a:lnTo>
                    <a:pt x="0" y="9"/>
                  </a:lnTo>
                  <a:lnTo>
                    <a:pt x="370" y="696"/>
                  </a:lnTo>
                  <a:lnTo>
                    <a:pt x="378" y="692"/>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2" name="Freeform 53"/>
            <p:cNvSpPr>
              <a:spLocks/>
            </p:cNvSpPr>
            <p:nvPr/>
          </p:nvSpPr>
          <p:spPr bwMode="auto">
            <a:xfrm>
              <a:off x="3911" y="1745"/>
              <a:ext cx="28" cy="36"/>
            </a:xfrm>
            <a:custGeom>
              <a:avLst/>
              <a:gdLst>
                <a:gd name="T0" fmla="*/ 32 w 48"/>
                <a:gd name="T1" fmla="*/ 1 h 67"/>
                <a:gd name="T2" fmla="*/ 33 w 48"/>
                <a:gd name="T3" fmla="*/ 0 h 67"/>
                <a:gd name="T4" fmla="*/ 0 w 48"/>
                <a:gd name="T5" fmla="*/ 58 h 67"/>
                <a:gd name="T6" fmla="*/ 13 w 48"/>
                <a:gd name="T7" fmla="*/ 66 h 67"/>
                <a:gd name="T8" fmla="*/ 46 w 48"/>
                <a:gd name="T9" fmla="*/ 8 h 67"/>
                <a:gd name="T10" fmla="*/ 47 w 48"/>
                <a:gd name="T11" fmla="*/ 8 h 67"/>
                <a:gd name="T12" fmla="*/ 46 w 48"/>
                <a:gd name="T13" fmla="*/ 8 h 67"/>
                <a:gd name="T14" fmla="*/ 47 w 48"/>
                <a:gd name="T15" fmla="*/ 8 h 67"/>
                <a:gd name="T16" fmla="*/ 32 w 48"/>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7"/>
                <a:gd name="T29" fmla="*/ 48 w 4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3" name="Freeform 54"/>
            <p:cNvSpPr>
              <a:spLocks/>
            </p:cNvSpPr>
            <p:nvPr/>
          </p:nvSpPr>
          <p:spPr bwMode="auto">
            <a:xfrm>
              <a:off x="3931" y="1710"/>
              <a:ext cx="26" cy="37"/>
            </a:xfrm>
            <a:custGeom>
              <a:avLst/>
              <a:gdLst>
                <a:gd name="T0" fmla="*/ 28 w 44"/>
                <a:gd name="T1" fmla="*/ 1 h 69"/>
                <a:gd name="T2" fmla="*/ 28 w 44"/>
                <a:gd name="T3" fmla="*/ 0 h 69"/>
                <a:gd name="T4" fmla="*/ 0 w 44"/>
                <a:gd name="T5" fmla="*/ 61 h 69"/>
                <a:gd name="T6" fmla="*/ 15 w 44"/>
                <a:gd name="T7" fmla="*/ 68 h 69"/>
                <a:gd name="T8" fmla="*/ 43 w 44"/>
                <a:gd name="T9" fmla="*/ 7 h 69"/>
                <a:gd name="T10" fmla="*/ 43 w 44"/>
                <a:gd name="T11" fmla="*/ 6 h 69"/>
                <a:gd name="T12" fmla="*/ 43 w 44"/>
                <a:gd name="T13" fmla="*/ 7 h 69"/>
                <a:gd name="T14" fmla="*/ 43 w 44"/>
                <a:gd name="T15" fmla="*/ 6 h 69"/>
                <a:gd name="T16" fmla="*/ 28 w 44"/>
                <a:gd name="T17" fmla="*/ 1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69"/>
                <a:gd name="T29" fmla="*/ 44 w 4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4" name="Freeform 55"/>
            <p:cNvSpPr>
              <a:spLocks/>
            </p:cNvSpPr>
            <p:nvPr/>
          </p:nvSpPr>
          <p:spPr bwMode="auto">
            <a:xfrm>
              <a:off x="3950" y="1632"/>
              <a:ext cx="42" cy="79"/>
            </a:xfrm>
            <a:custGeom>
              <a:avLst/>
              <a:gdLst>
                <a:gd name="T0" fmla="*/ 54 w 72"/>
                <a:gd name="T1" fmla="*/ 0 h 148"/>
                <a:gd name="T2" fmla="*/ 0 w 72"/>
                <a:gd name="T3" fmla="*/ 141 h 148"/>
                <a:gd name="T4" fmla="*/ 16 w 72"/>
                <a:gd name="T5" fmla="*/ 147 h 148"/>
                <a:gd name="T6" fmla="*/ 71 w 72"/>
                <a:gd name="T7" fmla="*/ 7 h 148"/>
                <a:gd name="T8" fmla="*/ 54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54" y="0"/>
                  </a:moveTo>
                  <a:lnTo>
                    <a:pt x="0" y="141"/>
                  </a:lnTo>
                  <a:lnTo>
                    <a:pt x="16" y="147"/>
                  </a:lnTo>
                  <a:lnTo>
                    <a:pt x="71" y="7"/>
                  </a:lnTo>
                  <a:lnTo>
                    <a:pt x="5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5" name="Freeform 56"/>
            <p:cNvSpPr>
              <a:spLocks/>
            </p:cNvSpPr>
            <p:nvPr/>
          </p:nvSpPr>
          <p:spPr bwMode="auto">
            <a:xfrm>
              <a:off x="3984" y="1499"/>
              <a:ext cx="62" cy="134"/>
            </a:xfrm>
            <a:custGeom>
              <a:avLst/>
              <a:gdLst>
                <a:gd name="T0" fmla="*/ 88 w 105"/>
                <a:gd name="T1" fmla="*/ 0 h 248"/>
                <a:gd name="T2" fmla="*/ 0 w 105"/>
                <a:gd name="T3" fmla="*/ 240 h 248"/>
                <a:gd name="T4" fmla="*/ 17 w 105"/>
                <a:gd name="T5" fmla="*/ 247 h 248"/>
                <a:gd name="T6" fmla="*/ 104 w 105"/>
                <a:gd name="T7" fmla="*/ 7 h 248"/>
                <a:gd name="T8" fmla="*/ 88 w 105"/>
                <a:gd name="T9" fmla="*/ 0 h 248"/>
                <a:gd name="T10" fmla="*/ 0 60000 65536"/>
                <a:gd name="T11" fmla="*/ 0 60000 65536"/>
                <a:gd name="T12" fmla="*/ 0 60000 65536"/>
                <a:gd name="T13" fmla="*/ 0 60000 65536"/>
                <a:gd name="T14" fmla="*/ 0 60000 65536"/>
                <a:gd name="T15" fmla="*/ 0 w 105"/>
                <a:gd name="T16" fmla="*/ 0 h 248"/>
                <a:gd name="T17" fmla="*/ 105 w 105"/>
                <a:gd name="T18" fmla="*/ 248 h 248"/>
              </a:gdLst>
              <a:ahLst/>
              <a:cxnLst>
                <a:cxn ang="T10">
                  <a:pos x="T0" y="T1"/>
                </a:cxn>
                <a:cxn ang="T11">
                  <a:pos x="T2" y="T3"/>
                </a:cxn>
                <a:cxn ang="T12">
                  <a:pos x="T4" y="T5"/>
                </a:cxn>
                <a:cxn ang="T13">
                  <a:pos x="T6" y="T7"/>
                </a:cxn>
                <a:cxn ang="T14">
                  <a:pos x="T8" y="T9"/>
                </a:cxn>
              </a:cxnLst>
              <a:rect l="T15" t="T16" r="T17" b="T18"/>
              <a:pathLst>
                <a:path w="105" h="248">
                  <a:moveTo>
                    <a:pt x="88" y="0"/>
                  </a:moveTo>
                  <a:lnTo>
                    <a:pt x="0" y="240"/>
                  </a:lnTo>
                  <a:lnTo>
                    <a:pt x="17" y="247"/>
                  </a:lnTo>
                  <a:lnTo>
                    <a:pt x="104" y="7"/>
                  </a:lnTo>
                  <a:lnTo>
                    <a:pt x="8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6" name="Freeform 57"/>
            <p:cNvSpPr>
              <a:spLocks/>
            </p:cNvSpPr>
            <p:nvPr/>
          </p:nvSpPr>
          <p:spPr bwMode="auto">
            <a:xfrm>
              <a:off x="4038" y="1299"/>
              <a:ext cx="85" cy="201"/>
            </a:xfrm>
            <a:custGeom>
              <a:avLst/>
              <a:gdLst>
                <a:gd name="T0" fmla="*/ 129 w 146"/>
                <a:gd name="T1" fmla="*/ 0 h 372"/>
                <a:gd name="T2" fmla="*/ 0 w 146"/>
                <a:gd name="T3" fmla="*/ 364 h 372"/>
                <a:gd name="T4" fmla="*/ 16 w 146"/>
                <a:gd name="T5" fmla="*/ 371 h 372"/>
                <a:gd name="T6" fmla="*/ 145 w 146"/>
                <a:gd name="T7" fmla="*/ 7 h 372"/>
                <a:gd name="T8" fmla="*/ 129 w 146"/>
                <a:gd name="T9" fmla="*/ 0 h 372"/>
                <a:gd name="T10" fmla="*/ 0 60000 65536"/>
                <a:gd name="T11" fmla="*/ 0 60000 65536"/>
                <a:gd name="T12" fmla="*/ 0 60000 65536"/>
                <a:gd name="T13" fmla="*/ 0 60000 65536"/>
                <a:gd name="T14" fmla="*/ 0 60000 65536"/>
                <a:gd name="T15" fmla="*/ 0 w 146"/>
                <a:gd name="T16" fmla="*/ 0 h 372"/>
                <a:gd name="T17" fmla="*/ 146 w 146"/>
                <a:gd name="T18" fmla="*/ 372 h 372"/>
              </a:gdLst>
              <a:ahLst/>
              <a:cxnLst>
                <a:cxn ang="T10">
                  <a:pos x="T0" y="T1"/>
                </a:cxn>
                <a:cxn ang="T11">
                  <a:pos x="T2" y="T3"/>
                </a:cxn>
                <a:cxn ang="T12">
                  <a:pos x="T4" y="T5"/>
                </a:cxn>
                <a:cxn ang="T13">
                  <a:pos x="T6" y="T7"/>
                </a:cxn>
                <a:cxn ang="T14">
                  <a:pos x="T8" y="T9"/>
                </a:cxn>
              </a:cxnLst>
              <a:rect l="T15" t="T16" r="T17" b="T18"/>
              <a:pathLst>
                <a:path w="146" h="372">
                  <a:moveTo>
                    <a:pt x="129" y="0"/>
                  </a:moveTo>
                  <a:lnTo>
                    <a:pt x="0" y="364"/>
                  </a:lnTo>
                  <a:lnTo>
                    <a:pt x="16" y="371"/>
                  </a:lnTo>
                  <a:lnTo>
                    <a:pt x="145" y="7"/>
                  </a:lnTo>
                  <a:lnTo>
                    <a:pt x="12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7" name="Freeform 58"/>
            <p:cNvSpPr>
              <a:spLocks/>
            </p:cNvSpPr>
            <p:nvPr/>
          </p:nvSpPr>
          <p:spPr bwMode="auto">
            <a:xfrm>
              <a:off x="4116" y="1245"/>
              <a:ext cx="32" cy="55"/>
            </a:xfrm>
            <a:custGeom>
              <a:avLst/>
              <a:gdLst>
                <a:gd name="T0" fmla="*/ 39 w 55"/>
                <a:gd name="T1" fmla="*/ 0 h 102"/>
                <a:gd name="T2" fmla="*/ 0 w 55"/>
                <a:gd name="T3" fmla="*/ 94 h 102"/>
                <a:gd name="T4" fmla="*/ 15 w 55"/>
                <a:gd name="T5" fmla="*/ 101 h 102"/>
                <a:gd name="T6" fmla="*/ 54 w 55"/>
                <a:gd name="T7" fmla="*/ 7 h 102"/>
                <a:gd name="T8" fmla="*/ 54 w 55"/>
                <a:gd name="T9" fmla="*/ 8 h 102"/>
                <a:gd name="T10" fmla="*/ 39 w 55"/>
                <a:gd name="T11" fmla="*/ 0 h 102"/>
                <a:gd name="T12" fmla="*/ 0 60000 65536"/>
                <a:gd name="T13" fmla="*/ 0 60000 65536"/>
                <a:gd name="T14" fmla="*/ 0 60000 65536"/>
                <a:gd name="T15" fmla="*/ 0 60000 65536"/>
                <a:gd name="T16" fmla="*/ 0 60000 65536"/>
                <a:gd name="T17" fmla="*/ 0 60000 65536"/>
                <a:gd name="T18" fmla="*/ 0 w 55"/>
                <a:gd name="T19" fmla="*/ 0 h 102"/>
                <a:gd name="T20" fmla="*/ 55 w 5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5" h="102">
                  <a:moveTo>
                    <a:pt x="39" y="0"/>
                  </a:moveTo>
                  <a:lnTo>
                    <a:pt x="0" y="94"/>
                  </a:lnTo>
                  <a:lnTo>
                    <a:pt x="15" y="101"/>
                  </a:lnTo>
                  <a:lnTo>
                    <a:pt x="54" y="7"/>
                  </a:lnTo>
                  <a:lnTo>
                    <a:pt x="54" y="8"/>
                  </a:lnTo>
                  <a:lnTo>
                    <a:pt x="3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8" name="Freeform 59"/>
            <p:cNvSpPr>
              <a:spLocks/>
            </p:cNvSpPr>
            <p:nvPr/>
          </p:nvSpPr>
          <p:spPr bwMode="auto">
            <a:xfrm>
              <a:off x="4142" y="1195"/>
              <a:ext cx="31" cy="53"/>
            </a:xfrm>
            <a:custGeom>
              <a:avLst/>
              <a:gdLst>
                <a:gd name="T0" fmla="*/ 39 w 55"/>
                <a:gd name="T1" fmla="*/ 0 h 97"/>
                <a:gd name="T2" fmla="*/ 0 w 55"/>
                <a:gd name="T3" fmla="*/ 88 h 97"/>
                <a:gd name="T4" fmla="*/ 15 w 55"/>
                <a:gd name="T5" fmla="*/ 96 h 97"/>
                <a:gd name="T6" fmla="*/ 54 w 55"/>
                <a:gd name="T7" fmla="*/ 8 h 97"/>
                <a:gd name="T8" fmla="*/ 39 w 55"/>
                <a:gd name="T9" fmla="*/ 0 h 97"/>
                <a:gd name="T10" fmla="*/ 0 60000 65536"/>
                <a:gd name="T11" fmla="*/ 0 60000 65536"/>
                <a:gd name="T12" fmla="*/ 0 60000 65536"/>
                <a:gd name="T13" fmla="*/ 0 60000 65536"/>
                <a:gd name="T14" fmla="*/ 0 60000 65536"/>
                <a:gd name="T15" fmla="*/ 0 w 55"/>
                <a:gd name="T16" fmla="*/ 0 h 97"/>
                <a:gd name="T17" fmla="*/ 55 w 55"/>
                <a:gd name="T18" fmla="*/ 97 h 97"/>
              </a:gdLst>
              <a:ahLst/>
              <a:cxnLst>
                <a:cxn ang="T10">
                  <a:pos x="T0" y="T1"/>
                </a:cxn>
                <a:cxn ang="T11">
                  <a:pos x="T2" y="T3"/>
                </a:cxn>
                <a:cxn ang="T12">
                  <a:pos x="T4" y="T5"/>
                </a:cxn>
                <a:cxn ang="T13">
                  <a:pos x="T6" y="T7"/>
                </a:cxn>
                <a:cxn ang="T14">
                  <a:pos x="T8" y="T9"/>
                </a:cxn>
              </a:cxnLst>
              <a:rect l="T15" t="T16" r="T17" b="T18"/>
              <a:pathLst>
                <a:path w="55" h="97">
                  <a:moveTo>
                    <a:pt x="39" y="0"/>
                  </a:moveTo>
                  <a:lnTo>
                    <a:pt x="0" y="88"/>
                  </a:lnTo>
                  <a:lnTo>
                    <a:pt x="15" y="96"/>
                  </a:lnTo>
                  <a:lnTo>
                    <a:pt x="54" y="8"/>
                  </a:lnTo>
                  <a:lnTo>
                    <a:pt x="3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39" name="Freeform 60"/>
            <p:cNvSpPr>
              <a:spLocks/>
            </p:cNvSpPr>
            <p:nvPr/>
          </p:nvSpPr>
          <p:spPr bwMode="auto">
            <a:xfrm>
              <a:off x="4167" y="1147"/>
              <a:ext cx="32" cy="49"/>
            </a:xfrm>
            <a:custGeom>
              <a:avLst/>
              <a:gdLst>
                <a:gd name="T0" fmla="*/ 40 w 55"/>
                <a:gd name="T1" fmla="*/ 0 h 91"/>
                <a:gd name="T2" fmla="*/ 39 w 55"/>
                <a:gd name="T3" fmla="*/ 1 h 91"/>
                <a:gd name="T4" fmla="*/ 0 w 55"/>
                <a:gd name="T5" fmla="*/ 83 h 91"/>
                <a:gd name="T6" fmla="*/ 15 w 55"/>
                <a:gd name="T7" fmla="*/ 90 h 91"/>
                <a:gd name="T8" fmla="*/ 54 w 55"/>
                <a:gd name="T9" fmla="*/ 8 h 91"/>
                <a:gd name="T10" fmla="*/ 54 w 55"/>
                <a:gd name="T11" fmla="*/ 10 h 91"/>
                <a:gd name="T12" fmla="*/ 40 w 55"/>
                <a:gd name="T13" fmla="*/ 0 h 91"/>
                <a:gd name="T14" fmla="*/ 40 w 55"/>
                <a:gd name="T15" fmla="*/ 1 h 91"/>
                <a:gd name="T16" fmla="*/ 39 w 55"/>
                <a:gd name="T17" fmla="*/ 1 h 91"/>
                <a:gd name="T18" fmla="*/ 40 w 5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1"/>
                <a:gd name="T32" fmla="*/ 55 w 55"/>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0" name="Freeform 61"/>
            <p:cNvSpPr>
              <a:spLocks/>
            </p:cNvSpPr>
            <p:nvPr/>
          </p:nvSpPr>
          <p:spPr bwMode="auto">
            <a:xfrm>
              <a:off x="4192" y="1106"/>
              <a:ext cx="36" cy="44"/>
            </a:xfrm>
            <a:custGeom>
              <a:avLst/>
              <a:gdLst>
                <a:gd name="T0" fmla="*/ 46 w 62"/>
                <a:gd name="T1" fmla="*/ 0 h 83"/>
                <a:gd name="T2" fmla="*/ 0 w 62"/>
                <a:gd name="T3" fmla="*/ 72 h 83"/>
                <a:gd name="T4" fmla="*/ 15 w 62"/>
                <a:gd name="T5" fmla="*/ 82 h 83"/>
                <a:gd name="T6" fmla="*/ 61 w 62"/>
                <a:gd name="T7" fmla="*/ 10 h 83"/>
                <a:gd name="T8" fmla="*/ 46 w 62"/>
                <a:gd name="T9" fmla="*/ 0 h 83"/>
                <a:gd name="T10" fmla="*/ 0 60000 65536"/>
                <a:gd name="T11" fmla="*/ 0 60000 65536"/>
                <a:gd name="T12" fmla="*/ 0 60000 65536"/>
                <a:gd name="T13" fmla="*/ 0 60000 65536"/>
                <a:gd name="T14" fmla="*/ 0 60000 65536"/>
                <a:gd name="T15" fmla="*/ 0 w 62"/>
                <a:gd name="T16" fmla="*/ 0 h 83"/>
                <a:gd name="T17" fmla="*/ 62 w 62"/>
                <a:gd name="T18" fmla="*/ 83 h 83"/>
              </a:gdLst>
              <a:ahLst/>
              <a:cxnLst>
                <a:cxn ang="T10">
                  <a:pos x="T0" y="T1"/>
                </a:cxn>
                <a:cxn ang="T11">
                  <a:pos x="T2" y="T3"/>
                </a:cxn>
                <a:cxn ang="T12">
                  <a:pos x="T4" y="T5"/>
                </a:cxn>
                <a:cxn ang="T13">
                  <a:pos x="T6" y="T7"/>
                </a:cxn>
                <a:cxn ang="T14">
                  <a:pos x="T8" y="T9"/>
                </a:cxn>
              </a:cxnLst>
              <a:rect l="T15" t="T16" r="T17" b="T18"/>
              <a:pathLst>
                <a:path w="62" h="83">
                  <a:moveTo>
                    <a:pt x="46" y="0"/>
                  </a:moveTo>
                  <a:lnTo>
                    <a:pt x="0" y="72"/>
                  </a:lnTo>
                  <a:lnTo>
                    <a:pt x="15" y="82"/>
                  </a:lnTo>
                  <a:lnTo>
                    <a:pt x="61" y="10"/>
                  </a:lnTo>
                  <a:lnTo>
                    <a:pt x="4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1" name="Freeform 62"/>
            <p:cNvSpPr>
              <a:spLocks/>
            </p:cNvSpPr>
            <p:nvPr/>
          </p:nvSpPr>
          <p:spPr bwMode="auto">
            <a:xfrm>
              <a:off x="4222" y="1067"/>
              <a:ext cx="35" cy="43"/>
            </a:xfrm>
            <a:custGeom>
              <a:avLst/>
              <a:gdLst>
                <a:gd name="T0" fmla="*/ 45 w 60"/>
                <a:gd name="T1" fmla="*/ 0 h 79"/>
                <a:gd name="T2" fmla="*/ 44 w 60"/>
                <a:gd name="T3" fmla="*/ 1 h 79"/>
                <a:gd name="T4" fmla="*/ 0 w 60"/>
                <a:gd name="T5" fmla="*/ 68 h 79"/>
                <a:gd name="T6" fmla="*/ 15 w 60"/>
                <a:gd name="T7" fmla="*/ 78 h 79"/>
                <a:gd name="T8" fmla="*/ 59 w 60"/>
                <a:gd name="T9" fmla="*/ 11 h 79"/>
                <a:gd name="T10" fmla="*/ 57 w 60"/>
                <a:gd name="T11" fmla="*/ 12 h 79"/>
                <a:gd name="T12" fmla="*/ 45 w 60"/>
                <a:gd name="T13" fmla="*/ 0 h 79"/>
                <a:gd name="T14" fmla="*/ 45 w 60"/>
                <a:gd name="T15" fmla="*/ 1 h 79"/>
                <a:gd name="T16" fmla="*/ 44 w 60"/>
                <a:gd name="T17" fmla="*/ 1 h 79"/>
                <a:gd name="T18" fmla="*/ 45 w 6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2" name="Freeform 63"/>
            <p:cNvSpPr>
              <a:spLocks/>
            </p:cNvSpPr>
            <p:nvPr/>
          </p:nvSpPr>
          <p:spPr bwMode="auto">
            <a:xfrm>
              <a:off x="4251" y="1033"/>
              <a:ext cx="41" cy="38"/>
            </a:xfrm>
            <a:custGeom>
              <a:avLst/>
              <a:gdLst>
                <a:gd name="T0" fmla="*/ 56 w 69"/>
                <a:gd name="T1" fmla="*/ 0 h 71"/>
                <a:gd name="T2" fmla="*/ 0 w 69"/>
                <a:gd name="T3" fmla="*/ 58 h 71"/>
                <a:gd name="T4" fmla="*/ 12 w 69"/>
                <a:gd name="T5" fmla="*/ 70 h 71"/>
                <a:gd name="T6" fmla="*/ 68 w 69"/>
                <a:gd name="T7" fmla="*/ 12 h 71"/>
                <a:gd name="T8" fmla="*/ 67 w 69"/>
                <a:gd name="T9" fmla="*/ 12 h 71"/>
                <a:gd name="T10" fmla="*/ 56 w 69"/>
                <a:gd name="T11" fmla="*/ 0 h 71"/>
                <a:gd name="T12" fmla="*/ 0 60000 65536"/>
                <a:gd name="T13" fmla="*/ 0 60000 65536"/>
                <a:gd name="T14" fmla="*/ 0 60000 65536"/>
                <a:gd name="T15" fmla="*/ 0 60000 65536"/>
                <a:gd name="T16" fmla="*/ 0 60000 65536"/>
                <a:gd name="T17" fmla="*/ 0 60000 65536"/>
                <a:gd name="T18" fmla="*/ 0 w 69"/>
                <a:gd name="T19" fmla="*/ 0 h 71"/>
                <a:gd name="T20" fmla="*/ 69 w 6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9" h="71">
                  <a:moveTo>
                    <a:pt x="56" y="0"/>
                  </a:moveTo>
                  <a:lnTo>
                    <a:pt x="0" y="58"/>
                  </a:lnTo>
                  <a:lnTo>
                    <a:pt x="12" y="70"/>
                  </a:lnTo>
                  <a:lnTo>
                    <a:pt x="68" y="12"/>
                  </a:lnTo>
                  <a:lnTo>
                    <a:pt x="67" y="12"/>
                  </a:lnTo>
                  <a:lnTo>
                    <a:pt x="5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3" name="Freeform 64"/>
            <p:cNvSpPr>
              <a:spLocks/>
            </p:cNvSpPr>
            <p:nvPr/>
          </p:nvSpPr>
          <p:spPr bwMode="auto">
            <a:xfrm>
              <a:off x="4287" y="1003"/>
              <a:ext cx="39" cy="34"/>
            </a:xfrm>
            <a:custGeom>
              <a:avLst/>
              <a:gdLst>
                <a:gd name="T0" fmla="*/ 56 w 67"/>
                <a:gd name="T1" fmla="*/ 0 h 63"/>
                <a:gd name="T2" fmla="*/ 55 w 67"/>
                <a:gd name="T3" fmla="*/ 0 h 63"/>
                <a:gd name="T4" fmla="*/ 0 w 67"/>
                <a:gd name="T5" fmla="*/ 50 h 63"/>
                <a:gd name="T6" fmla="*/ 11 w 67"/>
                <a:gd name="T7" fmla="*/ 62 h 63"/>
                <a:gd name="T8" fmla="*/ 66 w 67"/>
                <a:gd name="T9" fmla="*/ 12 h 63"/>
                <a:gd name="T10" fmla="*/ 66 w 67"/>
                <a:gd name="T11" fmla="*/ 13 h 63"/>
                <a:gd name="T12" fmla="*/ 56 w 67"/>
                <a:gd name="T13" fmla="*/ 0 h 63"/>
                <a:gd name="T14" fmla="*/ 55 w 67"/>
                <a:gd name="T15" fmla="*/ 0 h 63"/>
                <a:gd name="T16" fmla="*/ 56 w 6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3"/>
                <a:gd name="T29" fmla="*/ 67 w 6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4" name="Freeform 65"/>
            <p:cNvSpPr>
              <a:spLocks/>
            </p:cNvSpPr>
            <p:nvPr/>
          </p:nvSpPr>
          <p:spPr bwMode="auto">
            <a:xfrm>
              <a:off x="4323" y="976"/>
              <a:ext cx="42" cy="32"/>
            </a:xfrm>
            <a:custGeom>
              <a:avLst/>
              <a:gdLst>
                <a:gd name="T0" fmla="*/ 64 w 74"/>
                <a:gd name="T1" fmla="*/ 0 h 59"/>
                <a:gd name="T2" fmla="*/ 64 w 74"/>
                <a:gd name="T3" fmla="*/ 1 h 59"/>
                <a:gd name="T4" fmla="*/ 0 w 74"/>
                <a:gd name="T5" fmla="*/ 45 h 59"/>
                <a:gd name="T6" fmla="*/ 10 w 74"/>
                <a:gd name="T7" fmla="*/ 58 h 59"/>
                <a:gd name="T8" fmla="*/ 73 w 74"/>
                <a:gd name="T9" fmla="*/ 14 h 59"/>
                <a:gd name="T10" fmla="*/ 72 w 74"/>
                <a:gd name="T11" fmla="*/ 15 h 59"/>
                <a:gd name="T12" fmla="*/ 64 w 74"/>
                <a:gd name="T13" fmla="*/ 0 h 59"/>
                <a:gd name="T14" fmla="*/ 64 w 74"/>
                <a:gd name="T15" fmla="*/ 1 h 59"/>
                <a:gd name="T16" fmla="*/ 64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9"/>
                <a:gd name="T29" fmla="*/ 74 w 7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5" name="Freeform 66"/>
            <p:cNvSpPr>
              <a:spLocks/>
            </p:cNvSpPr>
            <p:nvPr/>
          </p:nvSpPr>
          <p:spPr bwMode="auto">
            <a:xfrm>
              <a:off x="4362" y="954"/>
              <a:ext cx="45" cy="28"/>
            </a:xfrm>
            <a:custGeom>
              <a:avLst/>
              <a:gdLst>
                <a:gd name="T0" fmla="*/ 68 w 76"/>
                <a:gd name="T1" fmla="*/ 0 h 52"/>
                <a:gd name="T2" fmla="*/ 67 w 76"/>
                <a:gd name="T3" fmla="*/ 1 h 52"/>
                <a:gd name="T4" fmla="*/ 0 w 76"/>
                <a:gd name="T5" fmla="*/ 37 h 52"/>
                <a:gd name="T6" fmla="*/ 8 w 76"/>
                <a:gd name="T7" fmla="*/ 51 h 52"/>
                <a:gd name="T8" fmla="*/ 75 w 76"/>
                <a:gd name="T9" fmla="*/ 15 h 52"/>
                <a:gd name="T10" fmla="*/ 75 w 76"/>
                <a:gd name="T11" fmla="*/ 16 h 52"/>
                <a:gd name="T12" fmla="*/ 68 w 76"/>
                <a:gd name="T13" fmla="*/ 0 h 52"/>
                <a:gd name="T14" fmla="*/ 68 w 76"/>
                <a:gd name="T15" fmla="*/ 1 h 52"/>
                <a:gd name="T16" fmla="*/ 67 w 76"/>
                <a:gd name="T17" fmla="*/ 1 h 52"/>
                <a:gd name="T18" fmla="*/ 68 w 7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6" name="Freeform 67"/>
            <p:cNvSpPr>
              <a:spLocks/>
            </p:cNvSpPr>
            <p:nvPr/>
          </p:nvSpPr>
          <p:spPr bwMode="auto">
            <a:xfrm>
              <a:off x="4405" y="934"/>
              <a:ext cx="47" cy="27"/>
            </a:xfrm>
            <a:custGeom>
              <a:avLst/>
              <a:gdLst>
                <a:gd name="T0" fmla="*/ 73 w 80"/>
                <a:gd name="T1" fmla="*/ 0 h 49"/>
                <a:gd name="T2" fmla="*/ 72 w 80"/>
                <a:gd name="T3" fmla="*/ 0 h 49"/>
                <a:gd name="T4" fmla="*/ 0 w 80"/>
                <a:gd name="T5" fmla="*/ 32 h 49"/>
                <a:gd name="T6" fmla="*/ 7 w 80"/>
                <a:gd name="T7" fmla="*/ 48 h 49"/>
                <a:gd name="T8" fmla="*/ 79 w 80"/>
                <a:gd name="T9" fmla="*/ 15 h 49"/>
                <a:gd name="T10" fmla="*/ 78 w 80"/>
                <a:gd name="T11" fmla="*/ 15 h 49"/>
                <a:gd name="T12" fmla="*/ 73 w 80"/>
                <a:gd name="T13" fmla="*/ 0 h 49"/>
                <a:gd name="T14" fmla="*/ 72 w 80"/>
                <a:gd name="T15" fmla="*/ 0 h 49"/>
                <a:gd name="T16" fmla="*/ 73 w 8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49"/>
                <a:gd name="T29" fmla="*/ 80 w 8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7" name="Freeform 68"/>
            <p:cNvSpPr>
              <a:spLocks/>
            </p:cNvSpPr>
            <p:nvPr/>
          </p:nvSpPr>
          <p:spPr bwMode="auto">
            <a:xfrm>
              <a:off x="4452" y="918"/>
              <a:ext cx="49" cy="23"/>
            </a:xfrm>
            <a:custGeom>
              <a:avLst/>
              <a:gdLst>
                <a:gd name="T0" fmla="*/ 80 w 86"/>
                <a:gd name="T1" fmla="*/ 0 h 42"/>
                <a:gd name="T2" fmla="*/ 79 w 86"/>
                <a:gd name="T3" fmla="*/ 1 h 42"/>
                <a:gd name="T4" fmla="*/ 0 w 86"/>
                <a:gd name="T5" fmla="*/ 26 h 42"/>
                <a:gd name="T6" fmla="*/ 5 w 86"/>
                <a:gd name="T7" fmla="*/ 41 h 42"/>
                <a:gd name="T8" fmla="*/ 85 w 86"/>
                <a:gd name="T9" fmla="*/ 16 h 42"/>
                <a:gd name="T10" fmla="*/ 84 w 86"/>
                <a:gd name="T11" fmla="*/ 16 h 42"/>
                <a:gd name="T12" fmla="*/ 80 w 86"/>
                <a:gd name="T13" fmla="*/ 0 h 42"/>
                <a:gd name="T14" fmla="*/ 79 w 86"/>
                <a:gd name="T15" fmla="*/ 1 h 42"/>
                <a:gd name="T16" fmla="*/ 80 w 8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2"/>
                <a:gd name="T29" fmla="*/ 86 w 8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8" name="Freeform 69"/>
            <p:cNvSpPr>
              <a:spLocks/>
            </p:cNvSpPr>
            <p:nvPr/>
          </p:nvSpPr>
          <p:spPr bwMode="auto">
            <a:xfrm>
              <a:off x="4501" y="906"/>
              <a:ext cx="51" cy="20"/>
            </a:xfrm>
            <a:custGeom>
              <a:avLst/>
              <a:gdLst>
                <a:gd name="T0" fmla="*/ 84 w 88"/>
                <a:gd name="T1" fmla="*/ 0 h 35"/>
                <a:gd name="T2" fmla="*/ 83 w 88"/>
                <a:gd name="T3" fmla="*/ 0 h 35"/>
                <a:gd name="T4" fmla="*/ 0 w 88"/>
                <a:gd name="T5" fmla="*/ 19 h 35"/>
                <a:gd name="T6" fmla="*/ 4 w 88"/>
                <a:gd name="T7" fmla="*/ 34 h 35"/>
                <a:gd name="T8" fmla="*/ 87 w 88"/>
                <a:gd name="T9" fmla="*/ 15 h 35"/>
                <a:gd name="T10" fmla="*/ 86 w 88"/>
                <a:gd name="T11" fmla="*/ 15 h 35"/>
                <a:gd name="T12" fmla="*/ 84 w 88"/>
                <a:gd name="T13" fmla="*/ 0 h 35"/>
                <a:gd name="T14" fmla="*/ 83 w 88"/>
                <a:gd name="T15" fmla="*/ 0 h 35"/>
                <a:gd name="T16" fmla="*/ 84 w 8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35"/>
                <a:gd name="T29" fmla="*/ 88 w 8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49" name="Freeform 70"/>
            <p:cNvSpPr>
              <a:spLocks/>
            </p:cNvSpPr>
            <p:nvPr/>
          </p:nvSpPr>
          <p:spPr bwMode="auto">
            <a:xfrm>
              <a:off x="4553" y="897"/>
              <a:ext cx="57" cy="17"/>
            </a:xfrm>
            <a:custGeom>
              <a:avLst/>
              <a:gdLst>
                <a:gd name="T0" fmla="*/ 94 w 97"/>
                <a:gd name="T1" fmla="*/ 0 h 31"/>
                <a:gd name="T2" fmla="*/ 0 w 97"/>
                <a:gd name="T3" fmla="*/ 15 h 31"/>
                <a:gd name="T4" fmla="*/ 2 w 97"/>
                <a:gd name="T5" fmla="*/ 30 h 31"/>
                <a:gd name="T6" fmla="*/ 96 w 97"/>
                <a:gd name="T7" fmla="*/ 15 h 31"/>
                <a:gd name="T8" fmla="*/ 94 w 97"/>
                <a:gd name="T9" fmla="*/ 0 h 31"/>
                <a:gd name="T10" fmla="*/ 0 60000 65536"/>
                <a:gd name="T11" fmla="*/ 0 60000 65536"/>
                <a:gd name="T12" fmla="*/ 0 60000 65536"/>
                <a:gd name="T13" fmla="*/ 0 60000 65536"/>
                <a:gd name="T14" fmla="*/ 0 60000 65536"/>
                <a:gd name="T15" fmla="*/ 0 w 97"/>
                <a:gd name="T16" fmla="*/ 0 h 31"/>
                <a:gd name="T17" fmla="*/ 97 w 97"/>
                <a:gd name="T18" fmla="*/ 31 h 31"/>
              </a:gdLst>
              <a:ahLst/>
              <a:cxnLst>
                <a:cxn ang="T10">
                  <a:pos x="T0" y="T1"/>
                </a:cxn>
                <a:cxn ang="T11">
                  <a:pos x="T2" y="T3"/>
                </a:cxn>
                <a:cxn ang="T12">
                  <a:pos x="T4" y="T5"/>
                </a:cxn>
                <a:cxn ang="T13">
                  <a:pos x="T6" y="T7"/>
                </a:cxn>
                <a:cxn ang="T14">
                  <a:pos x="T8" y="T9"/>
                </a:cxn>
              </a:cxnLst>
              <a:rect l="T15" t="T16" r="T17" b="T18"/>
              <a:pathLst>
                <a:path w="97" h="31">
                  <a:moveTo>
                    <a:pt x="94" y="0"/>
                  </a:moveTo>
                  <a:lnTo>
                    <a:pt x="0" y="15"/>
                  </a:lnTo>
                  <a:lnTo>
                    <a:pt x="2" y="30"/>
                  </a:lnTo>
                  <a:lnTo>
                    <a:pt x="96" y="15"/>
                  </a:lnTo>
                  <a:lnTo>
                    <a:pt x="9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0" name="Freeform 71"/>
            <p:cNvSpPr>
              <a:spLocks/>
            </p:cNvSpPr>
            <p:nvPr/>
          </p:nvSpPr>
          <p:spPr bwMode="auto">
            <a:xfrm>
              <a:off x="4611" y="891"/>
              <a:ext cx="61" cy="13"/>
            </a:xfrm>
            <a:custGeom>
              <a:avLst/>
              <a:gdLst>
                <a:gd name="T0" fmla="*/ 100 w 103"/>
                <a:gd name="T1" fmla="*/ 0 h 24"/>
                <a:gd name="T2" fmla="*/ 0 w 103"/>
                <a:gd name="T3" fmla="*/ 9 h 24"/>
                <a:gd name="T4" fmla="*/ 2 w 103"/>
                <a:gd name="T5" fmla="*/ 23 h 24"/>
                <a:gd name="T6" fmla="*/ 102 w 103"/>
                <a:gd name="T7" fmla="*/ 14 h 24"/>
                <a:gd name="T8" fmla="*/ 100 w 103"/>
                <a:gd name="T9" fmla="*/ 0 h 24"/>
                <a:gd name="T10" fmla="*/ 0 60000 65536"/>
                <a:gd name="T11" fmla="*/ 0 60000 65536"/>
                <a:gd name="T12" fmla="*/ 0 60000 65536"/>
                <a:gd name="T13" fmla="*/ 0 60000 65536"/>
                <a:gd name="T14" fmla="*/ 0 60000 65536"/>
                <a:gd name="T15" fmla="*/ 0 w 103"/>
                <a:gd name="T16" fmla="*/ 0 h 24"/>
                <a:gd name="T17" fmla="*/ 103 w 103"/>
                <a:gd name="T18" fmla="*/ 24 h 24"/>
              </a:gdLst>
              <a:ahLst/>
              <a:cxnLst>
                <a:cxn ang="T10">
                  <a:pos x="T0" y="T1"/>
                </a:cxn>
                <a:cxn ang="T11">
                  <a:pos x="T2" y="T3"/>
                </a:cxn>
                <a:cxn ang="T12">
                  <a:pos x="T4" y="T5"/>
                </a:cxn>
                <a:cxn ang="T13">
                  <a:pos x="T6" y="T7"/>
                </a:cxn>
                <a:cxn ang="T14">
                  <a:pos x="T8" y="T9"/>
                </a:cxn>
              </a:cxnLst>
              <a:rect l="T15" t="T16" r="T17" b="T18"/>
              <a:pathLst>
                <a:path w="103" h="24">
                  <a:moveTo>
                    <a:pt x="100" y="0"/>
                  </a:moveTo>
                  <a:lnTo>
                    <a:pt x="0" y="9"/>
                  </a:lnTo>
                  <a:lnTo>
                    <a:pt x="2" y="23"/>
                  </a:lnTo>
                  <a:lnTo>
                    <a:pt x="102" y="14"/>
                  </a:lnTo>
                  <a:lnTo>
                    <a:pt x="10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1" name="Freeform 72"/>
            <p:cNvSpPr>
              <a:spLocks/>
            </p:cNvSpPr>
            <p:nvPr/>
          </p:nvSpPr>
          <p:spPr bwMode="auto">
            <a:xfrm>
              <a:off x="4674" y="888"/>
              <a:ext cx="63" cy="10"/>
            </a:xfrm>
            <a:custGeom>
              <a:avLst/>
              <a:gdLst>
                <a:gd name="T0" fmla="*/ 107 w 109"/>
                <a:gd name="T1" fmla="*/ 0 h 19"/>
                <a:gd name="T2" fmla="*/ 106 w 109"/>
                <a:gd name="T3" fmla="*/ 0 h 19"/>
                <a:gd name="T4" fmla="*/ 0 w 109"/>
                <a:gd name="T5" fmla="*/ 5 h 19"/>
                <a:gd name="T6" fmla="*/ 2 w 109"/>
                <a:gd name="T7" fmla="*/ 18 h 19"/>
                <a:gd name="T8" fmla="*/ 108 w 109"/>
                <a:gd name="T9" fmla="*/ 14 h 19"/>
                <a:gd name="T10" fmla="*/ 107 w 109"/>
                <a:gd name="T11" fmla="*/ 14 h 19"/>
                <a:gd name="T12" fmla="*/ 107 w 109"/>
                <a:gd name="T13" fmla="*/ 0 h 19"/>
                <a:gd name="T14" fmla="*/ 106 w 109"/>
                <a:gd name="T15" fmla="*/ 0 h 19"/>
                <a:gd name="T16" fmla="*/ 107 w 10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9"/>
                <a:gd name="T29" fmla="*/ 109 w 10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2" name="Freeform 73"/>
            <p:cNvSpPr>
              <a:spLocks/>
            </p:cNvSpPr>
            <p:nvPr/>
          </p:nvSpPr>
          <p:spPr bwMode="auto">
            <a:xfrm>
              <a:off x="4739" y="888"/>
              <a:ext cx="1360" cy="9"/>
            </a:xfrm>
            <a:custGeom>
              <a:avLst/>
              <a:gdLst>
                <a:gd name="T0" fmla="*/ 2333 w 2334"/>
                <a:gd name="T1" fmla="*/ 8 h 17"/>
                <a:gd name="T2" fmla="*/ 2333 w 2334"/>
                <a:gd name="T3" fmla="*/ 0 h 17"/>
                <a:gd name="T4" fmla="*/ 0 w 2334"/>
                <a:gd name="T5" fmla="*/ 0 h 17"/>
                <a:gd name="T6" fmla="*/ 0 w 2334"/>
                <a:gd name="T7" fmla="*/ 16 h 17"/>
                <a:gd name="T8" fmla="*/ 2333 w 2334"/>
                <a:gd name="T9" fmla="*/ 16 h 17"/>
                <a:gd name="T10" fmla="*/ 2333 w 2334"/>
                <a:gd name="T11" fmla="*/ 8 h 17"/>
                <a:gd name="T12" fmla="*/ 0 60000 65536"/>
                <a:gd name="T13" fmla="*/ 0 60000 65536"/>
                <a:gd name="T14" fmla="*/ 0 60000 65536"/>
                <a:gd name="T15" fmla="*/ 0 60000 65536"/>
                <a:gd name="T16" fmla="*/ 0 60000 65536"/>
                <a:gd name="T17" fmla="*/ 0 60000 65536"/>
                <a:gd name="T18" fmla="*/ 0 w 2334"/>
                <a:gd name="T19" fmla="*/ 0 h 17"/>
                <a:gd name="T20" fmla="*/ 2334 w 23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34" h="17">
                  <a:moveTo>
                    <a:pt x="2333" y="8"/>
                  </a:moveTo>
                  <a:lnTo>
                    <a:pt x="2333" y="0"/>
                  </a:lnTo>
                  <a:lnTo>
                    <a:pt x="0" y="0"/>
                  </a:lnTo>
                  <a:lnTo>
                    <a:pt x="0" y="16"/>
                  </a:lnTo>
                  <a:lnTo>
                    <a:pt x="2333" y="16"/>
                  </a:lnTo>
                  <a:lnTo>
                    <a:pt x="2333" y="8"/>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3" name="Freeform 74"/>
            <p:cNvSpPr>
              <a:spLocks/>
            </p:cNvSpPr>
            <p:nvPr/>
          </p:nvSpPr>
          <p:spPr bwMode="auto">
            <a:xfrm>
              <a:off x="5112" y="1762"/>
              <a:ext cx="18" cy="18"/>
            </a:xfrm>
            <a:custGeom>
              <a:avLst/>
              <a:gdLst>
                <a:gd name="T0" fmla="*/ 23 w 30"/>
                <a:gd name="T1" fmla="*/ 1 h 34"/>
                <a:gd name="T2" fmla="*/ 23 w 30"/>
                <a:gd name="T3" fmla="*/ 0 h 34"/>
                <a:gd name="T4" fmla="*/ 0 w 30"/>
                <a:gd name="T5" fmla="*/ 29 h 34"/>
                <a:gd name="T6" fmla="*/ 6 w 30"/>
                <a:gd name="T7" fmla="*/ 33 h 34"/>
                <a:gd name="T8" fmla="*/ 29 w 30"/>
                <a:gd name="T9" fmla="*/ 4 h 34"/>
                <a:gd name="T10" fmla="*/ 23 w 30"/>
                <a:gd name="T11" fmla="*/ 1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3" y="1"/>
                  </a:moveTo>
                  <a:lnTo>
                    <a:pt x="23" y="0"/>
                  </a:lnTo>
                  <a:lnTo>
                    <a:pt x="0" y="29"/>
                  </a:lnTo>
                  <a:lnTo>
                    <a:pt x="6" y="33"/>
                  </a:lnTo>
                  <a:lnTo>
                    <a:pt x="29" y="4"/>
                  </a:lnTo>
                  <a:lnTo>
                    <a:pt x="23" y="1"/>
                  </a:lnTo>
                </a:path>
              </a:pathLst>
            </a:custGeom>
            <a:solidFill>
              <a:srgbClr val="FFAB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4" name="Freeform 75"/>
            <p:cNvSpPr>
              <a:spLocks/>
            </p:cNvSpPr>
            <p:nvPr/>
          </p:nvSpPr>
          <p:spPr bwMode="auto">
            <a:xfrm>
              <a:off x="5129" y="1743"/>
              <a:ext cx="11" cy="19"/>
            </a:xfrm>
            <a:custGeom>
              <a:avLst/>
              <a:gdLst>
                <a:gd name="T0" fmla="*/ 13 w 20"/>
                <a:gd name="T1" fmla="*/ 0 h 34"/>
                <a:gd name="T2" fmla="*/ 0 w 20"/>
                <a:gd name="T3" fmla="*/ 30 h 34"/>
                <a:gd name="T4" fmla="*/ 5 w 20"/>
                <a:gd name="T5" fmla="*/ 33 h 34"/>
                <a:gd name="T6" fmla="*/ 18 w 20"/>
                <a:gd name="T7" fmla="*/ 3 h 34"/>
                <a:gd name="T8" fmla="*/ 19 w 20"/>
                <a:gd name="T9" fmla="*/ 3 h 34"/>
                <a:gd name="T10" fmla="*/ 18 w 20"/>
                <a:gd name="T11" fmla="*/ 3 h 34"/>
                <a:gd name="T12" fmla="*/ 19 w 20"/>
                <a:gd name="T13" fmla="*/ 3 h 34"/>
                <a:gd name="T14" fmla="*/ 13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4"/>
                <a:gd name="T26" fmla="*/ 20 w 2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5" name="Freeform 76"/>
            <p:cNvSpPr>
              <a:spLocks/>
            </p:cNvSpPr>
            <p:nvPr/>
          </p:nvSpPr>
          <p:spPr bwMode="auto">
            <a:xfrm>
              <a:off x="5138" y="1703"/>
              <a:ext cx="20" cy="39"/>
            </a:xfrm>
            <a:custGeom>
              <a:avLst/>
              <a:gdLst>
                <a:gd name="T0" fmla="*/ 26 w 34"/>
                <a:gd name="T1" fmla="*/ 0 h 72"/>
                <a:gd name="T2" fmla="*/ 0 w 34"/>
                <a:gd name="T3" fmla="*/ 68 h 72"/>
                <a:gd name="T4" fmla="*/ 7 w 34"/>
                <a:gd name="T5" fmla="*/ 71 h 72"/>
                <a:gd name="T6" fmla="*/ 33 w 34"/>
                <a:gd name="T7" fmla="*/ 3 h 72"/>
                <a:gd name="T8" fmla="*/ 26 w 34"/>
                <a:gd name="T9" fmla="*/ 0 h 72"/>
                <a:gd name="T10" fmla="*/ 0 60000 65536"/>
                <a:gd name="T11" fmla="*/ 0 60000 65536"/>
                <a:gd name="T12" fmla="*/ 0 60000 65536"/>
                <a:gd name="T13" fmla="*/ 0 60000 65536"/>
                <a:gd name="T14" fmla="*/ 0 60000 65536"/>
                <a:gd name="T15" fmla="*/ 0 w 34"/>
                <a:gd name="T16" fmla="*/ 0 h 72"/>
                <a:gd name="T17" fmla="*/ 34 w 34"/>
                <a:gd name="T18" fmla="*/ 72 h 72"/>
              </a:gdLst>
              <a:ahLst/>
              <a:cxnLst>
                <a:cxn ang="T10">
                  <a:pos x="T0" y="T1"/>
                </a:cxn>
                <a:cxn ang="T11">
                  <a:pos x="T2" y="T3"/>
                </a:cxn>
                <a:cxn ang="T12">
                  <a:pos x="T4" y="T5"/>
                </a:cxn>
                <a:cxn ang="T13">
                  <a:pos x="T6" y="T7"/>
                </a:cxn>
                <a:cxn ang="T14">
                  <a:pos x="T8" y="T9"/>
                </a:cxn>
              </a:cxnLst>
              <a:rect l="T15" t="T16" r="T17" b="T18"/>
              <a:pathLst>
                <a:path w="34" h="72">
                  <a:moveTo>
                    <a:pt x="26" y="0"/>
                  </a:moveTo>
                  <a:lnTo>
                    <a:pt x="0" y="68"/>
                  </a:lnTo>
                  <a:lnTo>
                    <a:pt x="7" y="71"/>
                  </a:lnTo>
                  <a:lnTo>
                    <a:pt x="33" y="3"/>
                  </a:lnTo>
                  <a:lnTo>
                    <a:pt x="26" y="0"/>
                  </a:lnTo>
                </a:path>
              </a:pathLst>
            </a:custGeom>
            <a:solidFill>
              <a:srgbClr val="FFAB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6" name="Freeform 77"/>
            <p:cNvSpPr>
              <a:spLocks/>
            </p:cNvSpPr>
            <p:nvPr/>
          </p:nvSpPr>
          <p:spPr bwMode="auto">
            <a:xfrm>
              <a:off x="5157" y="1639"/>
              <a:ext cx="30" cy="63"/>
            </a:xfrm>
            <a:custGeom>
              <a:avLst/>
              <a:gdLst>
                <a:gd name="T0" fmla="*/ 44 w 52"/>
                <a:gd name="T1" fmla="*/ 0 h 118"/>
                <a:gd name="T2" fmla="*/ 0 w 52"/>
                <a:gd name="T3" fmla="*/ 114 h 118"/>
                <a:gd name="T4" fmla="*/ 7 w 52"/>
                <a:gd name="T5" fmla="*/ 117 h 118"/>
                <a:gd name="T6" fmla="*/ 51 w 52"/>
                <a:gd name="T7" fmla="*/ 2 h 118"/>
                <a:gd name="T8" fmla="*/ 44 w 52"/>
                <a:gd name="T9" fmla="*/ 0 h 118"/>
                <a:gd name="T10" fmla="*/ 0 60000 65536"/>
                <a:gd name="T11" fmla="*/ 0 60000 65536"/>
                <a:gd name="T12" fmla="*/ 0 60000 65536"/>
                <a:gd name="T13" fmla="*/ 0 60000 65536"/>
                <a:gd name="T14" fmla="*/ 0 60000 65536"/>
                <a:gd name="T15" fmla="*/ 0 w 52"/>
                <a:gd name="T16" fmla="*/ 0 h 118"/>
                <a:gd name="T17" fmla="*/ 52 w 52"/>
                <a:gd name="T18" fmla="*/ 118 h 118"/>
              </a:gdLst>
              <a:ahLst/>
              <a:cxnLst>
                <a:cxn ang="T10">
                  <a:pos x="T0" y="T1"/>
                </a:cxn>
                <a:cxn ang="T11">
                  <a:pos x="T2" y="T3"/>
                </a:cxn>
                <a:cxn ang="T12">
                  <a:pos x="T4" y="T5"/>
                </a:cxn>
                <a:cxn ang="T13">
                  <a:pos x="T6" y="T7"/>
                </a:cxn>
                <a:cxn ang="T14">
                  <a:pos x="T8" y="T9"/>
                </a:cxn>
              </a:cxnLst>
              <a:rect l="T15" t="T16" r="T17" b="T18"/>
              <a:pathLst>
                <a:path w="52" h="118">
                  <a:moveTo>
                    <a:pt x="44" y="0"/>
                  </a:moveTo>
                  <a:lnTo>
                    <a:pt x="0" y="114"/>
                  </a:lnTo>
                  <a:lnTo>
                    <a:pt x="7" y="117"/>
                  </a:lnTo>
                  <a:lnTo>
                    <a:pt x="51" y="2"/>
                  </a:lnTo>
                  <a:lnTo>
                    <a:pt x="44"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7" name="Freeform 78"/>
            <p:cNvSpPr>
              <a:spLocks/>
            </p:cNvSpPr>
            <p:nvPr/>
          </p:nvSpPr>
          <p:spPr bwMode="auto">
            <a:xfrm>
              <a:off x="5185" y="1545"/>
              <a:ext cx="41" cy="92"/>
            </a:xfrm>
            <a:custGeom>
              <a:avLst/>
              <a:gdLst>
                <a:gd name="T0" fmla="*/ 64 w 72"/>
                <a:gd name="T1" fmla="*/ 0 h 172"/>
                <a:gd name="T2" fmla="*/ 0 w 72"/>
                <a:gd name="T3" fmla="*/ 169 h 172"/>
                <a:gd name="T4" fmla="*/ 7 w 72"/>
                <a:gd name="T5" fmla="*/ 171 h 172"/>
                <a:gd name="T6" fmla="*/ 71 w 72"/>
                <a:gd name="T7" fmla="*/ 3 h 172"/>
                <a:gd name="T8" fmla="*/ 64 w 72"/>
                <a:gd name="T9" fmla="*/ 0 h 172"/>
                <a:gd name="T10" fmla="*/ 0 60000 65536"/>
                <a:gd name="T11" fmla="*/ 0 60000 65536"/>
                <a:gd name="T12" fmla="*/ 0 60000 65536"/>
                <a:gd name="T13" fmla="*/ 0 60000 65536"/>
                <a:gd name="T14" fmla="*/ 0 60000 65536"/>
                <a:gd name="T15" fmla="*/ 0 w 72"/>
                <a:gd name="T16" fmla="*/ 0 h 172"/>
                <a:gd name="T17" fmla="*/ 72 w 72"/>
                <a:gd name="T18" fmla="*/ 172 h 172"/>
              </a:gdLst>
              <a:ahLst/>
              <a:cxnLst>
                <a:cxn ang="T10">
                  <a:pos x="T0" y="T1"/>
                </a:cxn>
                <a:cxn ang="T11">
                  <a:pos x="T2" y="T3"/>
                </a:cxn>
                <a:cxn ang="T12">
                  <a:pos x="T4" y="T5"/>
                </a:cxn>
                <a:cxn ang="T13">
                  <a:pos x="T6" y="T7"/>
                </a:cxn>
                <a:cxn ang="T14">
                  <a:pos x="T8" y="T9"/>
                </a:cxn>
              </a:cxnLst>
              <a:rect l="T15" t="T16" r="T17" b="T18"/>
              <a:pathLst>
                <a:path w="72" h="172">
                  <a:moveTo>
                    <a:pt x="64" y="0"/>
                  </a:moveTo>
                  <a:lnTo>
                    <a:pt x="0" y="169"/>
                  </a:lnTo>
                  <a:lnTo>
                    <a:pt x="7" y="171"/>
                  </a:lnTo>
                  <a:lnTo>
                    <a:pt x="71" y="3"/>
                  </a:lnTo>
                  <a:lnTo>
                    <a:pt x="64"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8" name="Freeform 79"/>
            <p:cNvSpPr>
              <a:spLocks/>
            </p:cNvSpPr>
            <p:nvPr/>
          </p:nvSpPr>
          <p:spPr bwMode="auto">
            <a:xfrm>
              <a:off x="5225" y="1449"/>
              <a:ext cx="46" cy="95"/>
            </a:xfrm>
            <a:custGeom>
              <a:avLst/>
              <a:gdLst>
                <a:gd name="T0" fmla="*/ 70 w 78"/>
                <a:gd name="T1" fmla="*/ 0 h 176"/>
                <a:gd name="T2" fmla="*/ 70 w 78"/>
                <a:gd name="T3" fmla="*/ 1 h 176"/>
                <a:gd name="T4" fmla="*/ 0 w 78"/>
                <a:gd name="T5" fmla="*/ 172 h 176"/>
                <a:gd name="T6" fmla="*/ 7 w 78"/>
                <a:gd name="T7" fmla="*/ 175 h 176"/>
                <a:gd name="T8" fmla="*/ 77 w 78"/>
                <a:gd name="T9" fmla="*/ 3 h 176"/>
                <a:gd name="T10" fmla="*/ 76 w 78"/>
                <a:gd name="T11" fmla="*/ 4 h 176"/>
                <a:gd name="T12" fmla="*/ 70 w 78"/>
                <a:gd name="T13" fmla="*/ 0 h 176"/>
                <a:gd name="T14" fmla="*/ 70 w 78"/>
                <a:gd name="T15" fmla="*/ 1 h 176"/>
                <a:gd name="T16" fmla="*/ 70 w 78"/>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76"/>
                <a:gd name="T29" fmla="*/ 78 w 78"/>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59" name="Freeform 80"/>
            <p:cNvSpPr>
              <a:spLocks/>
            </p:cNvSpPr>
            <p:nvPr/>
          </p:nvSpPr>
          <p:spPr bwMode="auto">
            <a:xfrm>
              <a:off x="5269" y="1377"/>
              <a:ext cx="37" cy="71"/>
            </a:xfrm>
            <a:custGeom>
              <a:avLst/>
              <a:gdLst>
                <a:gd name="T0" fmla="*/ 59 w 65"/>
                <a:gd name="T1" fmla="*/ 0 h 131"/>
                <a:gd name="T2" fmla="*/ 0 w 65"/>
                <a:gd name="T3" fmla="*/ 126 h 131"/>
                <a:gd name="T4" fmla="*/ 6 w 65"/>
                <a:gd name="T5" fmla="*/ 130 h 131"/>
                <a:gd name="T6" fmla="*/ 64 w 65"/>
                <a:gd name="T7" fmla="*/ 4 h 131"/>
                <a:gd name="T8" fmla="*/ 59 w 65"/>
                <a:gd name="T9" fmla="*/ 0 h 131"/>
                <a:gd name="T10" fmla="*/ 0 60000 65536"/>
                <a:gd name="T11" fmla="*/ 0 60000 65536"/>
                <a:gd name="T12" fmla="*/ 0 60000 65536"/>
                <a:gd name="T13" fmla="*/ 0 60000 65536"/>
                <a:gd name="T14" fmla="*/ 0 60000 65536"/>
                <a:gd name="T15" fmla="*/ 0 w 65"/>
                <a:gd name="T16" fmla="*/ 0 h 131"/>
                <a:gd name="T17" fmla="*/ 65 w 65"/>
                <a:gd name="T18" fmla="*/ 131 h 131"/>
              </a:gdLst>
              <a:ahLst/>
              <a:cxnLst>
                <a:cxn ang="T10">
                  <a:pos x="T0" y="T1"/>
                </a:cxn>
                <a:cxn ang="T11">
                  <a:pos x="T2" y="T3"/>
                </a:cxn>
                <a:cxn ang="T12">
                  <a:pos x="T4" y="T5"/>
                </a:cxn>
                <a:cxn ang="T13">
                  <a:pos x="T6" y="T7"/>
                </a:cxn>
                <a:cxn ang="T14">
                  <a:pos x="T8" y="T9"/>
                </a:cxn>
              </a:cxnLst>
              <a:rect l="T15" t="T16" r="T17" b="T18"/>
              <a:pathLst>
                <a:path w="65" h="131">
                  <a:moveTo>
                    <a:pt x="59" y="0"/>
                  </a:moveTo>
                  <a:lnTo>
                    <a:pt x="0" y="126"/>
                  </a:lnTo>
                  <a:lnTo>
                    <a:pt x="6" y="130"/>
                  </a:lnTo>
                  <a:lnTo>
                    <a:pt x="64" y="4"/>
                  </a:lnTo>
                  <a:lnTo>
                    <a:pt x="59"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0" name="Freeform 81"/>
            <p:cNvSpPr>
              <a:spLocks/>
            </p:cNvSpPr>
            <p:nvPr/>
          </p:nvSpPr>
          <p:spPr bwMode="auto">
            <a:xfrm>
              <a:off x="5306" y="1325"/>
              <a:ext cx="35" cy="52"/>
            </a:xfrm>
            <a:custGeom>
              <a:avLst/>
              <a:gdLst>
                <a:gd name="T0" fmla="*/ 55 w 61"/>
                <a:gd name="T1" fmla="*/ 0 h 97"/>
                <a:gd name="T2" fmla="*/ 54 w 61"/>
                <a:gd name="T3" fmla="*/ 1 h 97"/>
                <a:gd name="T4" fmla="*/ 0 w 61"/>
                <a:gd name="T5" fmla="*/ 92 h 97"/>
                <a:gd name="T6" fmla="*/ 5 w 61"/>
                <a:gd name="T7" fmla="*/ 96 h 97"/>
                <a:gd name="T8" fmla="*/ 60 w 61"/>
                <a:gd name="T9" fmla="*/ 5 h 97"/>
                <a:gd name="T10" fmla="*/ 59 w 61"/>
                <a:gd name="T11" fmla="*/ 5 h 97"/>
                <a:gd name="T12" fmla="*/ 55 w 61"/>
                <a:gd name="T13" fmla="*/ 0 h 97"/>
                <a:gd name="T14" fmla="*/ 54 w 61"/>
                <a:gd name="T15" fmla="*/ 0 h 97"/>
                <a:gd name="T16" fmla="*/ 54 w 61"/>
                <a:gd name="T17" fmla="*/ 1 h 97"/>
                <a:gd name="T18" fmla="*/ 55 w 6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97"/>
                <a:gd name="T32" fmla="*/ 61 w 6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1" name="Freeform 82"/>
            <p:cNvSpPr>
              <a:spLocks/>
            </p:cNvSpPr>
            <p:nvPr/>
          </p:nvSpPr>
          <p:spPr bwMode="auto">
            <a:xfrm>
              <a:off x="5340" y="1284"/>
              <a:ext cx="40" cy="41"/>
            </a:xfrm>
            <a:custGeom>
              <a:avLst/>
              <a:gdLst>
                <a:gd name="T0" fmla="*/ 60 w 66"/>
                <a:gd name="T1" fmla="*/ 0 h 75"/>
                <a:gd name="T2" fmla="*/ 60 w 66"/>
                <a:gd name="T3" fmla="*/ 1 h 75"/>
                <a:gd name="T4" fmla="*/ 0 w 66"/>
                <a:gd name="T5" fmla="*/ 69 h 75"/>
                <a:gd name="T6" fmla="*/ 5 w 66"/>
                <a:gd name="T7" fmla="*/ 74 h 75"/>
                <a:gd name="T8" fmla="*/ 65 w 66"/>
                <a:gd name="T9" fmla="*/ 6 h 75"/>
                <a:gd name="T10" fmla="*/ 60 w 66"/>
                <a:gd name="T11" fmla="*/ 0 h 75"/>
                <a:gd name="T12" fmla="*/ 60 w 66"/>
                <a:gd name="T13" fmla="*/ 1 h 75"/>
                <a:gd name="T14" fmla="*/ 60 w 66"/>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5"/>
                <a:gd name="T26" fmla="*/ 66 w 66"/>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2" name="Freeform 83"/>
            <p:cNvSpPr>
              <a:spLocks/>
            </p:cNvSpPr>
            <p:nvPr/>
          </p:nvSpPr>
          <p:spPr bwMode="auto">
            <a:xfrm>
              <a:off x="5380" y="1256"/>
              <a:ext cx="39" cy="29"/>
            </a:xfrm>
            <a:custGeom>
              <a:avLst/>
              <a:gdLst>
                <a:gd name="T0" fmla="*/ 64 w 69"/>
                <a:gd name="T1" fmla="*/ 0 h 54"/>
                <a:gd name="T2" fmla="*/ 63 w 69"/>
                <a:gd name="T3" fmla="*/ 1 h 54"/>
                <a:gd name="T4" fmla="*/ 0 w 69"/>
                <a:gd name="T5" fmla="*/ 47 h 54"/>
                <a:gd name="T6" fmla="*/ 5 w 69"/>
                <a:gd name="T7" fmla="*/ 53 h 54"/>
                <a:gd name="T8" fmla="*/ 68 w 69"/>
                <a:gd name="T9" fmla="*/ 6 h 54"/>
                <a:gd name="T10" fmla="*/ 66 w 69"/>
                <a:gd name="T11" fmla="*/ 7 h 54"/>
                <a:gd name="T12" fmla="*/ 64 w 69"/>
                <a:gd name="T13" fmla="*/ 0 h 54"/>
                <a:gd name="T14" fmla="*/ 63 w 69"/>
                <a:gd name="T15" fmla="*/ 1 h 54"/>
                <a:gd name="T16" fmla="*/ 64 w 6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4"/>
                <a:gd name="T29" fmla="*/ 69 w 6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3" name="Freeform 84"/>
            <p:cNvSpPr>
              <a:spLocks/>
            </p:cNvSpPr>
            <p:nvPr/>
          </p:nvSpPr>
          <p:spPr bwMode="auto">
            <a:xfrm>
              <a:off x="5420" y="1241"/>
              <a:ext cx="41" cy="17"/>
            </a:xfrm>
            <a:custGeom>
              <a:avLst/>
              <a:gdLst>
                <a:gd name="T0" fmla="*/ 67 w 69"/>
                <a:gd name="T1" fmla="*/ 0 h 32"/>
                <a:gd name="T2" fmla="*/ 66 w 69"/>
                <a:gd name="T3" fmla="*/ 0 h 32"/>
                <a:gd name="T4" fmla="*/ 0 w 69"/>
                <a:gd name="T5" fmla="*/ 24 h 32"/>
                <a:gd name="T6" fmla="*/ 2 w 69"/>
                <a:gd name="T7" fmla="*/ 31 h 32"/>
                <a:gd name="T8" fmla="*/ 68 w 69"/>
                <a:gd name="T9" fmla="*/ 7 h 32"/>
                <a:gd name="T10" fmla="*/ 67 w 69"/>
                <a:gd name="T11" fmla="*/ 7 h 32"/>
                <a:gd name="T12" fmla="*/ 67 w 69"/>
                <a:gd name="T13" fmla="*/ 0 h 32"/>
                <a:gd name="T14" fmla="*/ 66 w 69"/>
                <a:gd name="T15" fmla="*/ 0 h 32"/>
                <a:gd name="T16" fmla="*/ 67 w 6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2"/>
                <a:gd name="T29" fmla="*/ 69 w 6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4" name="Freeform 85"/>
            <p:cNvSpPr>
              <a:spLocks/>
            </p:cNvSpPr>
            <p:nvPr/>
          </p:nvSpPr>
          <p:spPr bwMode="auto">
            <a:xfrm>
              <a:off x="5463" y="1242"/>
              <a:ext cx="46" cy="9"/>
            </a:xfrm>
            <a:custGeom>
              <a:avLst/>
              <a:gdLst>
                <a:gd name="T0" fmla="*/ 78 w 79"/>
                <a:gd name="T1" fmla="*/ 0 h 17"/>
                <a:gd name="T2" fmla="*/ 77 w 79"/>
                <a:gd name="T3" fmla="*/ 0 h 17"/>
                <a:gd name="T4" fmla="*/ 0 w 79"/>
                <a:gd name="T5" fmla="*/ 4 h 17"/>
                <a:gd name="T6" fmla="*/ 0 w 79"/>
                <a:gd name="T7" fmla="*/ 16 h 17"/>
                <a:gd name="T8" fmla="*/ 77 w 79"/>
                <a:gd name="T9" fmla="*/ 12 h 17"/>
                <a:gd name="T10" fmla="*/ 76 w 79"/>
                <a:gd name="T11" fmla="*/ 12 h 17"/>
                <a:gd name="T12" fmla="*/ 78 w 79"/>
                <a:gd name="T13" fmla="*/ 0 h 17"/>
                <a:gd name="T14" fmla="*/ 77 w 79"/>
                <a:gd name="T15" fmla="*/ 0 h 17"/>
                <a:gd name="T16" fmla="*/ 78 w 7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7"/>
                <a:gd name="T29" fmla="*/ 79 w 7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5" name="Freeform 86"/>
            <p:cNvSpPr>
              <a:spLocks/>
            </p:cNvSpPr>
            <p:nvPr/>
          </p:nvSpPr>
          <p:spPr bwMode="auto">
            <a:xfrm>
              <a:off x="5511" y="1242"/>
              <a:ext cx="61" cy="11"/>
            </a:xfrm>
            <a:custGeom>
              <a:avLst/>
              <a:gdLst>
                <a:gd name="T0" fmla="*/ 105 w 106"/>
                <a:gd name="T1" fmla="*/ 13 h 20"/>
                <a:gd name="T2" fmla="*/ 2 w 106"/>
                <a:gd name="T3" fmla="*/ 0 h 20"/>
                <a:gd name="T4" fmla="*/ 0 w 106"/>
                <a:gd name="T5" fmla="*/ 5 h 20"/>
                <a:gd name="T6" fmla="*/ 104 w 106"/>
                <a:gd name="T7" fmla="*/ 19 h 20"/>
                <a:gd name="T8" fmla="*/ 105 w 106"/>
                <a:gd name="T9" fmla="*/ 13 h 20"/>
                <a:gd name="T10" fmla="*/ 0 60000 65536"/>
                <a:gd name="T11" fmla="*/ 0 60000 65536"/>
                <a:gd name="T12" fmla="*/ 0 60000 65536"/>
                <a:gd name="T13" fmla="*/ 0 60000 65536"/>
                <a:gd name="T14" fmla="*/ 0 60000 65536"/>
                <a:gd name="T15" fmla="*/ 0 w 106"/>
                <a:gd name="T16" fmla="*/ 0 h 20"/>
                <a:gd name="T17" fmla="*/ 106 w 106"/>
                <a:gd name="T18" fmla="*/ 20 h 20"/>
              </a:gdLst>
              <a:ahLst/>
              <a:cxnLst>
                <a:cxn ang="T10">
                  <a:pos x="T0" y="T1"/>
                </a:cxn>
                <a:cxn ang="T11">
                  <a:pos x="T2" y="T3"/>
                </a:cxn>
                <a:cxn ang="T12">
                  <a:pos x="T4" y="T5"/>
                </a:cxn>
                <a:cxn ang="T13">
                  <a:pos x="T6" y="T7"/>
                </a:cxn>
                <a:cxn ang="T14">
                  <a:pos x="T8" y="T9"/>
                </a:cxn>
              </a:cxnLst>
              <a:rect l="T15" t="T16" r="T17" b="T18"/>
              <a:pathLst>
                <a:path w="106" h="20">
                  <a:moveTo>
                    <a:pt x="105" y="13"/>
                  </a:moveTo>
                  <a:lnTo>
                    <a:pt x="2" y="0"/>
                  </a:lnTo>
                  <a:lnTo>
                    <a:pt x="0" y="5"/>
                  </a:lnTo>
                  <a:lnTo>
                    <a:pt x="104" y="19"/>
                  </a:lnTo>
                  <a:lnTo>
                    <a:pt x="105" y="13"/>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6" name="Freeform 87"/>
            <p:cNvSpPr>
              <a:spLocks/>
            </p:cNvSpPr>
            <p:nvPr/>
          </p:nvSpPr>
          <p:spPr bwMode="auto">
            <a:xfrm>
              <a:off x="5575" y="1249"/>
              <a:ext cx="522" cy="109"/>
            </a:xfrm>
            <a:custGeom>
              <a:avLst/>
              <a:gdLst>
                <a:gd name="T0" fmla="*/ 897 w 898"/>
                <a:gd name="T1" fmla="*/ 198 h 203"/>
                <a:gd name="T2" fmla="*/ 897 w 898"/>
                <a:gd name="T3" fmla="*/ 194 h 203"/>
                <a:gd name="T4" fmla="*/ 1 w 898"/>
                <a:gd name="T5" fmla="*/ 0 h 203"/>
                <a:gd name="T6" fmla="*/ 0 w 898"/>
                <a:gd name="T7" fmla="*/ 8 h 203"/>
                <a:gd name="T8" fmla="*/ 896 w 898"/>
                <a:gd name="T9" fmla="*/ 202 h 203"/>
                <a:gd name="T10" fmla="*/ 897 w 898"/>
                <a:gd name="T11" fmla="*/ 198 h 203"/>
                <a:gd name="T12" fmla="*/ 0 60000 65536"/>
                <a:gd name="T13" fmla="*/ 0 60000 65536"/>
                <a:gd name="T14" fmla="*/ 0 60000 65536"/>
                <a:gd name="T15" fmla="*/ 0 60000 65536"/>
                <a:gd name="T16" fmla="*/ 0 60000 65536"/>
                <a:gd name="T17" fmla="*/ 0 60000 65536"/>
                <a:gd name="T18" fmla="*/ 0 w 898"/>
                <a:gd name="T19" fmla="*/ 0 h 203"/>
                <a:gd name="T20" fmla="*/ 898 w 8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898" h="203">
                  <a:moveTo>
                    <a:pt x="897" y="198"/>
                  </a:moveTo>
                  <a:lnTo>
                    <a:pt x="897" y="194"/>
                  </a:lnTo>
                  <a:lnTo>
                    <a:pt x="1" y="0"/>
                  </a:lnTo>
                  <a:lnTo>
                    <a:pt x="0" y="8"/>
                  </a:lnTo>
                  <a:lnTo>
                    <a:pt x="896" y="202"/>
                  </a:lnTo>
                  <a:lnTo>
                    <a:pt x="897" y="198"/>
                  </a:lnTo>
                </a:path>
              </a:pathLst>
            </a:custGeom>
            <a:solidFill>
              <a:srgbClr val="FFAB00"/>
            </a:solidFill>
            <a:ln w="38100" cap="rnd">
              <a:solidFill>
                <a:srgbClr val="FE9B03"/>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7" name="Freeform 88"/>
            <p:cNvSpPr>
              <a:spLocks/>
            </p:cNvSpPr>
            <p:nvPr/>
          </p:nvSpPr>
          <p:spPr bwMode="auto">
            <a:xfrm>
              <a:off x="3925" y="1754"/>
              <a:ext cx="23" cy="27"/>
            </a:xfrm>
            <a:custGeom>
              <a:avLst/>
              <a:gdLst>
                <a:gd name="T0" fmla="*/ 25 w 40"/>
                <a:gd name="T1" fmla="*/ 0 h 52"/>
                <a:gd name="T2" fmla="*/ 0 w 40"/>
                <a:gd name="T3" fmla="*/ 43 h 52"/>
                <a:gd name="T4" fmla="*/ 14 w 40"/>
                <a:gd name="T5" fmla="*/ 51 h 52"/>
                <a:gd name="T6" fmla="*/ 38 w 40"/>
                <a:gd name="T7" fmla="*/ 8 h 52"/>
                <a:gd name="T8" fmla="*/ 38 w 40"/>
                <a:gd name="T9" fmla="*/ 7 h 52"/>
                <a:gd name="T10" fmla="*/ 38 w 40"/>
                <a:gd name="T11" fmla="*/ 8 h 52"/>
                <a:gd name="T12" fmla="*/ 39 w 40"/>
                <a:gd name="T13" fmla="*/ 7 h 52"/>
                <a:gd name="T14" fmla="*/ 25 w 40"/>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2"/>
                <a:gd name="T26" fmla="*/ 40 w 4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8" name="Freeform 89"/>
            <p:cNvSpPr>
              <a:spLocks/>
            </p:cNvSpPr>
            <p:nvPr/>
          </p:nvSpPr>
          <p:spPr bwMode="auto">
            <a:xfrm>
              <a:off x="3942" y="1719"/>
              <a:ext cx="25" cy="36"/>
            </a:xfrm>
            <a:custGeom>
              <a:avLst/>
              <a:gdLst>
                <a:gd name="T0" fmla="*/ 27 w 43"/>
                <a:gd name="T1" fmla="*/ 1 h 66"/>
                <a:gd name="T2" fmla="*/ 27 w 43"/>
                <a:gd name="T3" fmla="*/ 0 h 66"/>
                <a:gd name="T4" fmla="*/ 0 w 43"/>
                <a:gd name="T5" fmla="*/ 58 h 66"/>
                <a:gd name="T6" fmla="*/ 13 w 43"/>
                <a:gd name="T7" fmla="*/ 65 h 66"/>
                <a:gd name="T8" fmla="*/ 41 w 43"/>
                <a:gd name="T9" fmla="*/ 7 h 66"/>
                <a:gd name="T10" fmla="*/ 42 w 43"/>
                <a:gd name="T11" fmla="*/ 6 h 66"/>
                <a:gd name="T12" fmla="*/ 42 w 43"/>
                <a:gd name="T13" fmla="*/ 7 h 66"/>
                <a:gd name="T14" fmla="*/ 42 w 43"/>
                <a:gd name="T15" fmla="*/ 6 h 66"/>
                <a:gd name="T16" fmla="*/ 27 w 43"/>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6"/>
                <a:gd name="T29" fmla="*/ 43 w 4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69" name="Freeform 90"/>
            <p:cNvSpPr>
              <a:spLocks/>
            </p:cNvSpPr>
            <p:nvPr/>
          </p:nvSpPr>
          <p:spPr bwMode="auto">
            <a:xfrm>
              <a:off x="3959" y="1642"/>
              <a:ext cx="43" cy="78"/>
            </a:xfrm>
            <a:custGeom>
              <a:avLst/>
              <a:gdLst>
                <a:gd name="T0" fmla="*/ 55 w 72"/>
                <a:gd name="T1" fmla="*/ 0 h 145"/>
                <a:gd name="T2" fmla="*/ 0 w 72"/>
                <a:gd name="T3" fmla="*/ 138 h 145"/>
                <a:gd name="T4" fmla="*/ 16 w 72"/>
                <a:gd name="T5" fmla="*/ 144 h 145"/>
                <a:gd name="T6" fmla="*/ 71 w 72"/>
                <a:gd name="T7" fmla="*/ 7 h 145"/>
                <a:gd name="T8" fmla="*/ 55 w 72"/>
                <a:gd name="T9" fmla="*/ 0 h 145"/>
                <a:gd name="T10" fmla="*/ 0 60000 65536"/>
                <a:gd name="T11" fmla="*/ 0 60000 65536"/>
                <a:gd name="T12" fmla="*/ 0 60000 65536"/>
                <a:gd name="T13" fmla="*/ 0 60000 65536"/>
                <a:gd name="T14" fmla="*/ 0 60000 65536"/>
                <a:gd name="T15" fmla="*/ 0 w 72"/>
                <a:gd name="T16" fmla="*/ 0 h 145"/>
                <a:gd name="T17" fmla="*/ 72 w 72"/>
                <a:gd name="T18" fmla="*/ 145 h 145"/>
              </a:gdLst>
              <a:ahLst/>
              <a:cxnLst>
                <a:cxn ang="T10">
                  <a:pos x="T0" y="T1"/>
                </a:cxn>
                <a:cxn ang="T11">
                  <a:pos x="T2" y="T3"/>
                </a:cxn>
                <a:cxn ang="T12">
                  <a:pos x="T4" y="T5"/>
                </a:cxn>
                <a:cxn ang="T13">
                  <a:pos x="T6" y="T7"/>
                </a:cxn>
                <a:cxn ang="T14">
                  <a:pos x="T8" y="T9"/>
                </a:cxn>
              </a:cxnLst>
              <a:rect l="T15" t="T16" r="T17" b="T18"/>
              <a:pathLst>
                <a:path w="72" h="145">
                  <a:moveTo>
                    <a:pt x="55" y="0"/>
                  </a:moveTo>
                  <a:lnTo>
                    <a:pt x="0" y="138"/>
                  </a:lnTo>
                  <a:lnTo>
                    <a:pt x="16" y="144"/>
                  </a:lnTo>
                  <a:lnTo>
                    <a:pt x="71" y="7"/>
                  </a:lnTo>
                  <a:lnTo>
                    <a:pt x="55"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0" name="Freeform 91"/>
            <p:cNvSpPr>
              <a:spLocks/>
            </p:cNvSpPr>
            <p:nvPr/>
          </p:nvSpPr>
          <p:spPr bwMode="auto">
            <a:xfrm>
              <a:off x="3995" y="1510"/>
              <a:ext cx="60" cy="133"/>
            </a:xfrm>
            <a:custGeom>
              <a:avLst/>
              <a:gdLst>
                <a:gd name="T0" fmla="*/ 87 w 104"/>
                <a:gd name="T1" fmla="*/ 0 h 248"/>
                <a:gd name="T2" fmla="*/ 0 w 104"/>
                <a:gd name="T3" fmla="*/ 240 h 248"/>
                <a:gd name="T4" fmla="*/ 16 w 104"/>
                <a:gd name="T5" fmla="*/ 247 h 248"/>
                <a:gd name="T6" fmla="*/ 103 w 104"/>
                <a:gd name="T7" fmla="*/ 7 h 248"/>
                <a:gd name="T8" fmla="*/ 87 w 104"/>
                <a:gd name="T9" fmla="*/ 0 h 248"/>
                <a:gd name="T10" fmla="*/ 0 60000 65536"/>
                <a:gd name="T11" fmla="*/ 0 60000 65536"/>
                <a:gd name="T12" fmla="*/ 0 60000 65536"/>
                <a:gd name="T13" fmla="*/ 0 60000 65536"/>
                <a:gd name="T14" fmla="*/ 0 60000 65536"/>
                <a:gd name="T15" fmla="*/ 0 w 104"/>
                <a:gd name="T16" fmla="*/ 0 h 248"/>
                <a:gd name="T17" fmla="*/ 104 w 104"/>
                <a:gd name="T18" fmla="*/ 248 h 248"/>
              </a:gdLst>
              <a:ahLst/>
              <a:cxnLst>
                <a:cxn ang="T10">
                  <a:pos x="T0" y="T1"/>
                </a:cxn>
                <a:cxn ang="T11">
                  <a:pos x="T2" y="T3"/>
                </a:cxn>
                <a:cxn ang="T12">
                  <a:pos x="T4" y="T5"/>
                </a:cxn>
                <a:cxn ang="T13">
                  <a:pos x="T6" y="T7"/>
                </a:cxn>
                <a:cxn ang="T14">
                  <a:pos x="T8" y="T9"/>
                </a:cxn>
              </a:cxnLst>
              <a:rect l="T15" t="T16" r="T17" b="T18"/>
              <a:pathLst>
                <a:path w="104" h="248">
                  <a:moveTo>
                    <a:pt x="87" y="0"/>
                  </a:moveTo>
                  <a:lnTo>
                    <a:pt x="0" y="240"/>
                  </a:lnTo>
                  <a:lnTo>
                    <a:pt x="16" y="247"/>
                  </a:lnTo>
                  <a:lnTo>
                    <a:pt x="103" y="7"/>
                  </a:lnTo>
                  <a:lnTo>
                    <a:pt x="87"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1" name="Freeform 92"/>
            <p:cNvSpPr>
              <a:spLocks/>
            </p:cNvSpPr>
            <p:nvPr/>
          </p:nvSpPr>
          <p:spPr bwMode="auto">
            <a:xfrm>
              <a:off x="4049" y="1311"/>
              <a:ext cx="85" cy="200"/>
            </a:xfrm>
            <a:custGeom>
              <a:avLst/>
              <a:gdLst>
                <a:gd name="T0" fmla="*/ 129 w 146"/>
                <a:gd name="T1" fmla="*/ 0 h 371"/>
                <a:gd name="T2" fmla="*/ 0 w 146"/>
                <a:gd name="T3" fmla="*/ 363 h 371"/>
                <a:gd name="T4" fmla="*/ 16 w 146"/>
                <a:gd name="T5" fmla="*/ 370 h 371"/>
                <a:gd name="T6" fmla="*/ 145 w 146"/>
                <a:gd name="T7" fmla="*/ 6 h 371"/>
                <a:gd name="T8" fmla="*/ 129 w 146"/>
                <a:gd name="T9" fmla="*/ 0 h 371"/>
                <a:gd name="T10" fmla="*/ 0 60000 65536"/>
                <a:gd name="T11" fmla="*/ 0 60000 65536"/>
                <a:gd name="T12" fmla="*/ 0 60000 65536"/>
                <a:gd name="T13" fmla="*/ 0 60000 65536"/>
                <a:gd name="T14" fmla="*/ 0 60000 65536"/>
                <a:gd name="T15" fmla="*/ 0 w 146"/>
                <a:gd name="T16" fmla="*/ 0 h 371"/>
                <a:gd name="T17" fmla="*/ 146 w 146"/>
                <a:gd name="T18" fmla="*/ 371 h 371"/>
              </a:gdLst>
              <a:ahLst/>
              <a:cxnLst>
                <a:cxn ang="T10">
                  <a:pos x="T0" y="T1"/>
                </a:cxn>
                <a:cxn ang="T11">
                  <a:pos x="T2" y="T3"/>
                </a:cxn>
                <a:cxn ang="T12">
                  <a:pos x="T4" y="T5"/>
                </a:cxn>
                <a:cxn ang="T13">
                  <a:pos x="T6" y="T7"/>
                </a:cxn>
                <a:cxn ang="T14">
                  <a:pos x="T8" y="T9"/>
                </a:cxn>
              </a:cxnLst>
              <a:rect l="T15" t="T16" r="T17" b="T18"/>
              <a:pathLst>
                <a:path w="146" h="371">
                  <a:moveTo>
                    <a:pt x="129" y="0"/>
                  </a:moveTo>
                  <a:lnTo>
                    <a:pt x="0" y="363"/>
                  </a:lnTo>
                  <a:lnTo>
                    <a:pt x="16" y="370"/>
                  </a:lnTo>
                  <a:lnTo>
                    <a:pt x="145" y="6"/>
                  </a:lnTo>
                  <a:lnTo>
                    <a:pt x="129"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2" name="Freeform 93"/>
            <p:cNvSpPr>
              <a:spLocks/>
            </p:cNvSpPr>
            <p:nvPr/>
          </p:nvSpPr>
          <p:spPr bwMode="auto">
            <a:xfrm>
              <a:off x="4127" y="1255"/>
              <a:ext cx="32" cy="56"/>
            </a:xfrm>
            <a:custGeom>
              <a:avLst/>
              <a:gdLst>
                <a:gd name="T0" fmla="*/ 39 w 55"/>
                <a:gd name="T1" fmla="*/ 0 h 104"/>
                <a:gd name="T2" fmla="*/ 0 w 55"/>
                <a:gd name="T3" fmla="*/ 97 h 104"/>
                <a:gd name="T4" fmla="*/ 15 w 55"/>
                <a:gd name="T5" fmla="*/ 103 h 104"/>
                <a:gd name="T6" fmla="*/ 54 w 55"/>
                <a:gd name="T7" fmla="*/ 6 h 104"/>
                <a:gd name="T8" fmla="*/ 39 w 55"/>
                <a:gd name="T9" fmla="*/ 0 h 104"/>
                <a:gd name="T10" fmla="*/ 0 60000 65536"/>
                <a:gd name="T11" fmla="*/ 0 60000 65536"/>
                <a:gd name="T12" fmla="*/ 0 60000 65536"/>
                <a:gd name="T13" fmla="*/ 0 60000 65536"/>
                <a:gd name="T14" fmla="*/ 0 60000 65536"/>
                <a:gd name="T15" fmla="*/ 0 w 55"/>
                <a:gd name="T16" fmla="*/ 0 h 104"/>
                <a:gd name="T17" fmla="*/ 55 w 55"/>
                <a:gd name="T18" fmla="*/ 104 h 104"/>
              </a:gdLst>
              <a:ahLst/>
              <a:cxnLst>
                <a:cxn ang="T10">
                  <a:pos x="T0" y="T1"/>
                </a:cxn>
                <a:cxn ang="T11">
                  <a:pos x="T2" y="T3"/>
                </a:cxn>
                <a:cxn ang="T12">
                  <a:pos x="T4" y="T5"/>
                </a:cxn>
                <a:cxn ang="T13">
                  <a:pos x="T6" y="T7"/>
                </a:cxn>
                <a:cxn ang="T14">
                  <a:pos x="T8" y="T9"/>
                </a:cxn>
              </a:cxnLst>
              <a:rect l="T15" t="T16" r="T17" b="T18"/>
              <a:pathLst>
                <a:path w="55" h="104">
                  <a:moveTo>
                    <a:pt x="39" y="0"/>
                  </a:moveTo>
                  <a:lnTo>
                    <a:pt x="0" y="97"/>
                  </a:lnTo>
                  <a:lnTo>
                    <a:pt x="15" y="103"/>
                  </a:lnTo>
                  <a:lnTo>
                    <a:pt x="54" y="6"/>
                  </a:lnTo>
                  <a:lnTo>
                    <a:pt x="39"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3" name="Freeform 94"/>
            <p:cNvSpPr>
              <a:spLocks/>
            </p:cNvSpPr>
            <p:nvPr/>
          </p:nvSpPr>
          <p:spPr bwMode="auto">
            <a:xfrm>
              <a:off x="4152" y="1207"/>
              <a:ext cx="29" cy="49"/>
            </a:xfrm>
            <a:custGeom>
              <a:avLst/>
              <a:gdLst>
                <a:gd name="T0" fmla="*/ 34 w 50"/>
                <a:gd name="T1" fmla="*/ 0 h 91"/>
                <a:gd name="T2" fmla="*/ 34 w 50"/>
                <a:gd name="T3" fmla="*/ 1 h 91"/>
                <a:gd name="T4" fmla="*/ 0 w 50"/>
                <a:gd name="T5" fmla="*/ 84 h 91"/>
                <a:gd name="T6" fmla="*/ 15 w 50"/>
                <a:gd name="T7" fmla="*/ 90 h 91"/>
                <a:gd name="T8" fmla="*/ 49 w 50"/>
                <a:gd name="T9" fmla="*/ 7 h 91"/>
                <a:gd name="T10" fmla="*/ 48 w 50"/>
                <a:gd name="T11" fmla="*/ 8 h 91"/>
                <a:gd name="T12" fmla="*/ 34 w 50"/>
                <a:gd name="T13" fmla="*/ 0 h 91"/>
                <a:gd name="T14" fmla="*/ 34 w 50"/>
                <a:gd name="T15" fmla="*/ 1 h 91"/>
                <a:gd name="T16" fmla="*/ 34 w 5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91"/>
                <a:gd name="T29" fmla="*/ 50 w 5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4" name="Freeform 95"/>
            <p:cNvSpPr>
              <a:spLocks/>
            </p:cNvSpPr>
            <p:nvPr/>
          </p:nvSpPr>
          <p:spPr bwMode="auto">
            <a:xfrm>
              <a:off x="4173" y="1159"/>
              <a:ext cx="34" cy="49"/>
            </a:xfrm>
            <a:custGeom>
              <a:avLst/>
              <a:gdLst>
                <a:gd name="T0" fmla="*/ 42 w 57"/>
                <a:gd name="T1" fmla="*/ 0 h 92"/>
                <a:gd name="T2" fmla="*/ 0 w 57"/>
                <a:gd name="T3" fmla="*/ 83 h 92"/>
                <a:gd name="T4" fmla="*/ 14 w 57"/>
                <a:gd name="T5" fmla="*/ 91 h 92"/>
                <a:gd name="T6" fmla="*/ 56 w 57"/>
                <a:gd name="T7" fmla="*/ 8 h 92"/>
                <a:gd name="T8" fmla="*/ 42 w 57"/>
                <a:gd name="T9" fmla="*/ 0 h 92"/>
                <a:gd name="T10" fmla="*/ 0 60000 65536"/>
                <a:gd name="T11" fmla="*/ 0 60000 65536"/>
                <a:gd name="T12" fmla="*/ 0 60000 65536"/>
                <a:gd name="T13" fmla="*/ 0 60000 65536"/>
                <a:gd name="T14" fmla="*/ 0 60000 65536"/>
                <a:gd name="T15" fmla="*/ 0 w 57"/>
                <a:gd name="T16" fmla="*/ 0 h 92"/>
                <a:gd name="T17" fmla="*/ 57 w 57"/>
                <a:gd name="T18" fmla="*/ 92 h 92"/>
              </a:gdLst>
              <a:ahLst/>
              <a:cxnLst>
                <a:cxn ang="T10">
                  <a:pos x="T0" y="T1"/>
                </a:cxn>
                <a:cxn ang="T11">
                  <a:pos x="T2" y="T3"/>
                </a:cxn>
                <a:cxn ang="T12">
                  <a:pos x="T4" y="T5"/>
                </a:cxn>
                <a:cxn ang="T13">
                  <a:pos x="T6" y="T7"/>
                </a:cxn>
                <a:cxn ang="T14">
                  <a:pos x="T8" y="T9"/>
                </a:cxn>
              </a:cxnLst>
              <a:rect l="T15" t="T16" r="T17" b="T18"/>
              <a:pathLst>
                <a:path w="57" h="92">
                  <a:moveTo>
                    <a:pt x="42" y="0"/>
                  </a:moveTo>
                  <a:lnTo>
                    <a:pt x="0" y="83"/>
                  </a:lnTo>
                  <a:lnTo>
                    <a:pt x="14" y="91"/>
                  </a:lnTo>
                  <a:lnTo>
                    <a:pt x="56" y="8"/>
                  </a:lnTo>
                  <a:lnTo>
                    <a:pt x="42"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5" name="Freeform 96"/>
            <p:cNvSpPr>
              <a:spLocks/>
            </p:cNvSpPr>
            <p:nvPr/>
          </p:nvSpPr>
          <p:spPr bwMode="auto">
            <a:xfrm>
              <a:off x="4200" y="1114"/>
              <a:ext cx="37" cy="47"/>
            </a:xfrm>
            <a:custGeom>
              <a:avLst/>
              <a:gdLst>
                <a:gd name="T0" fmla="*/ 47 w 62"/>
                <a:gd name="T1" fmla="*/ 0 h 88"/>
                <a:gd name="T2" fmla="*/ 47 w 62"/>
                <a:gd name="T3" fmla="*/ 1 h 88"/>
                <a:gd name="T4" fmla="*/ 0 w 62"/>
                <a:gd name="T5" fmla="*/ 79 h 88"/>
                <a:gd name="T6" fmla="*/ 15 w 62"/>
                <a:gd name="T7" fmla="*/ 87 h 88"/>
                <a:gd name="T8" fmla="*/ 61 w 62"/>
                <a:gd name="T9" fmla="*/ 9 h 88"/>
                <a:gd name="T10" fmla="*/ 47 w 62"/>
                <a:gd name="T11" fmla="*/ 0 h 88"/>
                <a:gd name="T12" fmla="*/ 47 w 62"/>
                <a:gd name="T13" fmla="*/ 1 h 88"/>
                <a:gd name="T14" fmla="*/ 47 w 62"/>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88"/>
                <a:gd name="T26" fmla="*/ 62 w 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6" name="Freeform 97"/>
            <p:cNvSpPr>
              <a:spLocks/>
            </p:cNvSpPr>
            <p:nvPr/>
          </p:nvSpPr>
          <p:spPr bwMode="auto">
            <a:xfrm>
              <a:off x="4230" y="1074"/>
              <a:ext cx="36" cy="42"/>
            </a:xfrm>
            <a:custGeom>
              <a:avLst/>
              <a:gdLst>
                <a:gd name="T0" fmla="*/ 44 w 59"/>
                <a:gd name="T1" fmla="*/ 0 h 77"/>
                <a:gd name="T2" fmla="*/ 44 w 59"/>
                <a:gd name="T3" fmla="*/ 1 h 77"/>
                <a:gd name="T4" fmla="*/ 0 w 59"/>
                <a:gd name="T5" fmla="*/ 67 h 77"/>
                <a:gd name="T6" fmla="*/ 14 w 59"/>
                <a:gd name="T7" fmla="*/ 76 h 77"/>
                <a:gd name="T8" fmla="*/ 58 w 59"/>
                <a:gd name="T9" fmla="*/ 10 h 77"/>
                <a:gd name="T10" fmla="*/ 58 w 59"/>
                <a:gd name="T11" fmla="*/ 11 h 77"/>
                <a:gd name="T12" fmla="*/ 44 w 59"/>
                <a:gd name="T13" fmla="*/ 0 h 77"/>
                <a:gd name="T14" fmla="*/ 44 w 59"/>
                <a:gd name="T15" fmla="*/ 1 h 77"/>
                <a:gd name="T16" fmla="*/ 44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7"/>
                <a:gd name="T29" fmla="*/ 59 w 5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7" name="Freeform 98"/>
            <p:cNvSpPr>
              <a:spLocks/>
            </p:cNvSpPr>
            <p:nvPr/>
          </p:nvSpPr>
          <p:spPr bwMode="auto">
            <a:xfrm>
              <a:off x="4260" y="1039"/>
              <a:ext cx="39" cy="40"/>
            </a:xfrm>
            <a:custGeom>
              <a:avLst/>
              <a:gdLst>
                <a:gd name="T0" fmla="*/ 54 w 67"/>
                <a:gd name="T1" fmla="*/ 0 h 74"/>
                <a:gd name="T2" fmla="*/ 52 w 67"/>
                <a:gd name="T3" fmla="*/ 1 h 74"/>
                <a:gd name="T4" fmla="*/ 0 w 67"/>
                <a:gd name="T5" fmla="*/ 62 h 74"/>
                <a:gd name="T6" fmla="*/ 14 w 67"/>
                <a:gd name="T7" fmla="*/ 73 h 74"/>
                <a:gd name="T8" fmla="*/ 66 w 67"/>
                <a:gd name="T9" fmla="*/ 12 h 74"/>
                <a:gd name="T10" fmla="*/ 65 w 67"/>
                <a:gd name="T11" fmla="*/ 12 h 74"/>
                <a:gd name="T12" fmla="*/ 54 w 67"/>
                <a:gd name="T13" fmla="*/ 0 h 74"/>
                <a:gd name="T14" fmla="*/ 53 w 67"/>
                <a:gd name="T15" fmla="*/ 0 h 74"/>
                <a:gd name="T16" fmla="*/ 52 w 67"/>
                <a:gd name="T17" fmla="*/ 1 h 74"/>
                <a:gd name="T18" fmla="*/ 54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4"/>
                <a:gd name="T32" fmla="*/ 67 w 6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8" name="Freeform 99"/>
            <p:cNvSpPr>
              <a:spLocks/>
            </p:cNvSpPr>
            <p:nvPr/>
          </p:nvSpPr>
          <p:spPr bwMode="auto">
            <a:xfrm>
              <a:off x="4294" y="1019"/>
              <a:ext cx="26" cy="24"/>
            </a:xfrm>
            <a:custGeom>
              <a:avLst/>
              <a:gdLst>
                <a:gd name="T0" fmla="*/ 36 w 44"/>
                <a:gd name="T1" fmla="*/ 0 h 44"/>
                <a:gd name="T2" fmla="*/ 32 w 44"/>
                <a:gd name="T3" fmla="*/ 2 h 44"/>
                <a:gd name="T4" fmla="*/ 0 w 44"/>
                <a:gd name="T5" fmla="*/ 32 h 44"/>
                <a:gd name="T6" fmla="*/ 11 w 44"/>
                <a:gd name="T7" fmla="*/ 43 h 44"/>
                <a:gd name="T8" fmla="*/ 43 w 44"/>
                <a:gd name="T9" fmla="*/ 13 h 44"/>
                <a:gd name="T10" fmla="*/ 40 w 44"/>
                <a:gd name="T11" fmla="*/ 15 h 44"/>
                <a:gd name="T12" fmla="*/ 36 w 44"/>
                <a:gd name="T13" fmla="*/ 0 h 44"/>
                <a:gd name="T14" fmla="*/ 34 w 44"/>
                <a:gd name="T15" fmla="*/ 1 h 44"/>
                <a:gd name="T16" fmla="*/ 32 w 44"/>
                <a:gd name="T17" fmla="*/ 2 h 44"/>
                <a:gd name="T18" fmla="*/ 36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79" name="Freeform 100"/>
            <p:cNvSpPr>
              <a:spLocks/>
            </p:cNvSpPr>
            <p:nvPr/>
          </p:nvSpPr>
          <p:spPr bwMode="auto">
            <a:xfrm>
              <a:off x="4318" y="1012"/>
              <a:ext cx="21" cy="14"/>
            </a:xfrm>
            <a:custGeom>
              <a:avLst/>
              <a:gdLst>
                <a:gd name="T0" fmla="*/ 35 w 37"/>
                <a:gd name="T1" fmla="*/ 0 h 24"/>
                <a:gd name="T2" fmla="*/ 31 w 37"/>
                <a:gd name="T3" fmla="*/ 1 h 24"/>
                <a:gd name="T4" fmla="*/ 0 w 37"/>
                <a:gd name="T5" fmla="*/ 10 h 24"/>
                <a:gd name="T6" fmla="*/ 4 w 37"/>
                <a:gd name="T7" fmla="*/ 23 h 24"/>
                <a:gd name="T8" fmla="*/ 36 w 37"/>
                <a:gd name="T9" fmla="*/ 14 h 24"/>
                <a:gd name="T10" fmla="*/ 32 w 37"/>
                <a:gd name="T11" fmla="*/ 14 h 24"/>
                <a:gd name="T12" fmla="*/ 35 w 37"/>
                <a:gd name="T13" fmla="*/ 0 h 24"/>
                <a:gd name="T14" fmla="*/ 33 w 37"/>
                <a:gd name="T15" fmla="*/ 0 h 24"/>
                <a:gd name="T16" fmla="*/ 31 w 37"/>
                <a:gd name="T17" fmla="*/ 1 h 24"/>
                <a:gd name="T18" fmla="*/ 35 w 3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4"/>
                <a:gd name="T32" fmla="*/ 37 w 3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0" name="Freeform 101"/>
            <p:cNvSpPr>
              <a:spLocks/>
            </p:cNvSpPr>
            <p:nvPr/>
          </p:nvSpPr>
          <p:spPr bwMode="auto">
            <a:xfrm>
              <a:off x="4339" y="1012"/>
              <a:ext cx="23" cy="13"/>
            </a:xfrm>
            <a:custGeom>
              <a:avLst/>
              <a:gdLst>
                <a:gd name="T0" fmla="*/ 38 w 39"/>
                <a:gd name="T1" fmla="*/ 8 h 22"/>
                <a:gd name="T2" fmla="*/ 36 w 39"/>
                <a:gd name="T3" fmla="*/ 7 h 22"/>
                <a:gd name="T4" fmla="*/ 3 w 39"/>
                <a:gd name="T5" fmla="*/ 0 h 22"/>
                <a:gd name="T6" fmla="*/ 0 w 39"/>
                <a:gd name="T7" fmla="*/ 14 h 22"/>
                <a:gd name="T8" fmla="*/ 33 w 39"/>
                <a:gd name="T9" fmla="*/ 21 h 22"/>
                <a:gd name="T10" fmla="*/ 30 w 39"/>
                <a:gd name="T11" fmla="*/ 20 h 22"/>
                <a:gd name="T12" fmla="*/ 38 w 39"/>
                <a:gd name="T13" fmla="*/ 8 h 22"/>
                <a:gd name="T14" fmla="*/ 37 w 39"/>
                <a:gd name="T15" fmla="*/ 7 h 22"/>
                <a:gd name="T16" fmla="*/ 36 w 39"/>
                <a:gd name="T17" fmla="*/ 7 h 22"/>
                <a:gd name="T18" fmla="*/ 38 w 39"/>
                <a:gd name="T19" fmla="*/ 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1" name="Freeform 102"/>
            <p:cNvSpPr>
              <a:spLocks/>
            </p:cNvSpPr>
            <p:nvPr/>
          </p:nvSpPr>
          <p:spPr bwMode="auto">
            <a:xfrm>
              <a:off x="4359" y="1018"/>
              <a:ext cx="38" cy="24"/>
            </a:xfrm>
            <a:custGeom>
              <a:avLst/>
              <a:gdLst>
                <a:gd name="T0" fmla="*/ 62 w 63"/>
                <a:gd name="T1" fmla="*/ 31 h 45"/>
                <a:gd name="T2" fmla="*/ 60 w 63"/>
                <a:gd name="T3" fmla="*/ 30 h 45"/>
                <a:gd name="T4" fmla="*/ 8 w 63"/>
                <a:gd name="T5" fmla="*/ 0 h 45"/>
                <a:gd name="T6" fmla="*/ 0 w 63"/>
                <a:gd name="T7" fmla="*/ 14 h 45"/>
                <a:gd name="T8" fmla="*/ 52 w 63"/>
                <a:gd name="T9" fmla="*/ 44 h 45"/>
                <a:gd name="T10" fmla="*/ 51 w 63"/>
                <a:gd name="T11" fmla="*/ 43 h 45"/>
                <a:gd name="T12" fmla="*/ 62 w 63"/>
                <a:gd name="T13" fmla="*/ 31 h 45"/>
                <a:gd name="T14" fmla="*/ 61 w 63"/>
                <a:gd name="T15" fmla="*/ 31 h 45"/>
                <a:gd name="T16" fmla="*/ 60 w 63"/>
                <a:gd name="T17" fmla="*/ 30 h 45"/>
                <a:gd name="T18" fmla="*/ 62 w 63"/>
                <a:gd name="T19" fmla="*/ 3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45"/>
                <a:gd name="T32" fmla="*/ 63 w 6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2" name="Freeform 103"/>
            <p:cNvSpPr>
              <a:spLocks/>
            </p:cNvSpPr>
            <p:nvPr/>
          </p:nvSpPr>
          <p:spPr bwMode="auto">
            <a:xfrm>
              <a:off x="4392" y="1037"/>
              <a:ext cx="33" cy="27"/>
            </a:xfrm>
            <a:custGeom>
              <a:avLst/>
              <a:gdLst>
                <a:gd name="T0" fmla="*/ 55 w 56"/>
                <a:gd name="T1" fmla="*/ 36 h 49"/>
                <a:gd name="T2" fmla="*/ 11 w 56"/>
                <a:gd name="T3" fmla="*/ 0 h 49"/>
                <a:gd name="T4" fmla="*/ 0 w 56"/>
                <a:gd name="T5" fmla="*/ 12 h 49"/>
                <a:gd name="T6" fmla="*/ 44 w 56"/>
                <a:gd name="T7" fmla="*/ 48 h 49"/>
                <a:gd name="T8" fmla="*/ 43 w 56"/>
                <a:gd name="T9" fmla="*/ 48 h 49"/>
                <a:gd name="T10" fmla="*/ 55 w 56"/>
                <a:gd name="T11" fmla="*/ 36 h 49"/>
                <a:gd name="T12" fmla="*/ 55 w 56"/>
                <a:gd name="T13" fmla="*/ 36 h 49"/>
                <a:gd name="T14" fmla="*/ 0 60000 65536"/>
                <a:gd name="T15" fmla="*/ 0 60000 65536"/>
                <a:gd name="T16" fmla="*/ 0 60000 65536"/>
                <a:gd name="T17" fmla="*/ 0 60000 65536"/>
                <a:gd name="T18" fmla="*/ 0 60000 65536"/>
                <a:gd name="T19" fmla="*/ 0 60000 65536"/>
                <a:gd name="T20" fmla="*/ 0 60000 65536"/>
                <a:gd name="T21" fmla="*/ 0 w 56"/>
                <a:gd name="T22" fmla="*/ 0 h 49"/>
                <a:gd name="T23" fmla="*/ 56 w 5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9">
                  <a:moveTo>
                    <a:pt x="55" y="36"/>
                  </a:moveTo>
                  <a:lnTo>
                    <a:pt x="11" y="0"/>
                  </a:lnTo>
                  <a:lnTo>
                    <a:pt x="0" y="12"/>
                  </a:lnTo>
                  <a:lnTo>
                    <a:pt x="44" y="48"/>
                  </a:lnTo>
                  <a:lnTo>
                    <a:pt x="43" y="48"/>
                  </a:lnTo>
                  <a:lnTo>
                    <a:pt x="55" y="36"/>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3" name="Freeform 104"/>
            <p:cNvSpPr>
              <a:spLocks/>
            </p:cNvSpPr>
            <p:nvPr/>
          </p:nvSpPr>
          <p:spPr bwMode="auto">
            <a:xfrm>
              <a:off x="4420" y="1059"/>
              <a:ext cx="39" cy="33"/>
            </a:xfrm>
            <a:custGeom>
              <a:avLst/>
              <a:gdLst>
                <a:gd name="T0" fmla="*/ 65 w 66"/>
                <a:gd name="T1" fmla="*/ 49 h 62"/>
                <a:gd name="T2" fmla="*/ 12 w 66"/>
                <a:gd name="T3" fmla="*/ 0 h 62"/>
                <a:gd name="T4" fmla="*/ 0 w 66"/>
                <a:gd name="T5" fmla="*/ 12 h 62"/>
                <a:gd name="T6" fmla="*/ 52 w 66"/>
                <a:gd name="T7" fmla="*/ 61 h 62"/>
                <a:gd name="T8" fmla="*/ 65 w 66"/>
                <a:gd name="T9" fmla="*/ 49 h 62"/>
                <a:gd name="T10" fmla="*/ 0 60000 65536"/>
                <a:gd name="T11" fmla="*/ 0 60000 65536"/>
                <a:gd name="T12" fmla="*/ 0 60000 65536"/>
                <a:gd name="T13" fmla="*/ 0 60000 65536"/>
                <a:gd name="T14" fmla="*/ 0 60000 65536"/>
                <a:gd name="T15" fmla="*/ 0 w 66"/>
                <a:gd name="T16" fmla="*/ 0 h 62"/>
                <a:gd name="T17" fmla="*/ 66 w 66"/>
                <a:gd name="T18" fmla="*/ 62 h 62"/>
              </a:gdLst>
              <a:ahLst/>
              <a:cxnLst>
                <a:cxn ang="T10">
                  <a:pos x="T0" y="T1"/>
                </a:cxn>
                <a:cxn ang="T11">
                  <a:pos x="T2" y="T3"/>
                </a:cxn>
                <a:cxn ang="T12">
                  <a:pos x="T4" y="T5"/>
                </a:cxn>
                <a:cxn ang="T13">
                  <a:pos x="T6" y="T7"/>
                </a:cxn>
                <a:cxn ang="T14">
                  <a:pos x="T8" y="T9"/>
                </a:cxn>
              </a:cxnLst>
              <a:rect l="T15" t="T16" r="T17" b="T18"/>
              <a:pathLst>
                <a:path w="66" h="62">
                  <a:moveTo>
                    <a:pt x="65" y="49"/>
                  </a:moveTo>
                  <a:lnTo>
                    <a:pt x="12" y="0"/>
                  </a:lnTo>
                  <a:lnTo>
                    <a:pt x="0" y="12"/>
                  </a:lnTo>
                  <a:lnTo>
                    <a:pt x="52" y="61"/>
                  </a:lnTo>
                  <a:lnTo>
                    <a:pt x="65" y="49"/>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4" name="Freeform 105"/>
            <p:cNvSpPr>
              <a:spLocks/>
            </p:cNvSpPr>
            <p:nvPr/>
          </p:nvSpPr>
          <p:spPr bwMode="auto">
            <a:xfrm>
              <a:off x="4454" y="1088"/>
              <a:ext cx="80" cy="77"/>
            </a:xfrm>
            <a:custGeom>
              <a:avLst/>
              <a:gdLst>
                <a:gd name="T0" fmla="*/ 137 w 138"/>
                <a:gd name="T1" fmla="*/ 129 h 143"/>
                <a:gd name="T2" fmla="*/ 13 w 138"/>
                <a:gd name="T3" fmla="*/ 0 h 143"/>
                <a:gd name="T4" fmla="*/ 0 w 138"/>
                <a:gd name="T5" fmla="*/ 12 h 143"/>
                <a:gd name="T6" fmla="*/ 124 w 138"/>
                <a:gd name="T7" fmla="*/ 142 h 143"/>
                <a:gd name="T8" fmla="*/ 137 w 138"/>
                <a:gd name="T9" fmla="*/ 129 h 143"/>
                <a:gd name="T10" fmla="*/ 0 60000 65536"/>
                <a:gd name="T11" fmla="*/ 0 60000 65536"/>
                <a:gd name="T12" fmla="*/ 0 60000 65536"/>
                <a:gd name="T13" fmla="*/ 0 60000 65536"/>
                <a:gd name="T14" fmla="*/ 0 60000 65536"/>
                <a:gd name="T15" fmla="*/ 0 w 138"/>
                <a:gd name="T16" fmla="*/ 0 h 143"/>
                <a:gd name="T17" fmla="*/ 138 w 138"/>
                <a:gd name="T18" fmla="*/ 143 h 143"/>
              </a:gdLst>
              <a:ahLst/>
              <a:cxnLst>
                <a:cxn ang="T10">
                  <a:pos x="T0" y="T1"/>
                </a:cxn>
                <a:cxn ang="T11">
                  <a:pos x="T2" y="T3"/>
                </a:cxn>
                <a:cxn ang="T12">
                  <a:pos x="T4" y="T5"/>
                </a:cxn>
                <a:cxn ang="T13">
                  <a:pos x="T6" y="T7"/>
                </a:cxn>
                <a:cxn ang="T14">
                  <a:pos x="T8" y="T9"/>
                </a:cxn>
              </a:cxnLst>
              <a:rect l="T15" t="T16" r="T17" b="T18"/>
              <a:pathLst>
                <a:path w="138" h="143">
                  <a:moveTo>
                    <a:pt x="137" y="129"/>
                  </a:moveTo>
                  <a:lnTo>
                    <a:pt x="13" y="0"/>
                  </a:lnTo>
                  <a:lnTo>
                    <a:pt x="0" y="12"/>
                  </a:lnTo>
                  <a:lnTo>
                    <a:pt x="124" y="142"/>
                  </a:lnTo>
                  <a:lnTo>
                    <a:pt x="137" y="129"/>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5" name="Freeform 106"/>
            <p:cNvSpPr>
              <a:spLocks/>
            </p:cNvSpPr>
            <p:nvPr/>
          </p:nvSpPr>
          <p:spPr bwMode="auto">
            <a:xfrm>
              <a:off x="4528" y="1160"/>
              <a:ext cx="593" cy="589"/>
            </a:xfrm>
            <a:custGeom>
              <a:avLst/>
              <a:gdLst>
                <a:gd name="T0" fmla="*/ 1015 w 1017"/>
                <a:gd name="T1" fmla="*/ 1080 h 1094"/>
                <a:gd name="T2" fmla="*/ 1016 w 1017"/>
                <a:gd name="T3" fmla="*/ 1080 h 1094"/>
                <a:gd name="T4" fmla="*/ 14 w 1017"/>
                <a:gd name="T5" fmla="*/ 0 h 1094"/>
                <a:gd name="T6" fmla="*/ 0 w 1017"/>
                <a:gd name="T7" fmla="*/ 14 h 1094"/>
                <a:gd name="T8" fmla="*/ 1003 w 1017"/>
                <a:gd name="T9" fmla="*/ 1093 h 1094"/>
                <a:gd name="T10" fmla="*/ 1015 w 1017"/>
                <a:gd name="T11" fmla="*/ 1080 h 1094"/>
                <a:gd name="T12" fmla="*/ 0 60000 65536"/>
                <a:gd name="T13" fmla="*/ 0 60000 65536"/>
                <a:gd name="T14" fmla="*/ 0 60000 65536"/>
                <a:gd name="T15" fmla="*/ 0 60000 65536"/>
                <a:gd name="T16" fmla="*/ 0 60000 65536"/>
                <a:gd name="T17" fmla="*/ 0 60000 65536"/>
                <a:gd name="T18" fmla="*/ 0 w 1017"/>
                <a:gd name="T19" fmla="*/ 0 h 1094"/>
                <a:gd name="T20" fmla="*/ 1017 w 1017"/>
                <a:gd name="T21" fmla="*/ 1094 h 1094"/>
              </a:gdLst>
              <a:ahLst/>
              <a:cxnLst>
                <a:cxn ang="T12">
                  <a:pos x="T0" y="T1"/>
                </a:cxn>
                <a:cxn ang="T13">
                  <a:pos x="T2" y="T3"/>
                </a:cxn>
                <a:cxn ang="T14">
                  <a:pos x="T4" y="T5"/>
                </a:cxn>
                <a:cxn ang="T15">
                  <a:pos x="T6" y="T7"/>
                </a:cxn>
                <a:cxn ang="T16">
                  <a:pos x="T8" y="T9"/>
                </a:cxn>
                <a:cxn ang="T17">
                  <a:pos x="T10" y="T11"/>
                </a:cxn>
              </a:cxnLst>
              <a:rect l="T18" t="T19" r="T20" b="T21"/>
              <a:pathLst>
                <a:path w="1017" h="1094">
                  <a:moveTo>
                    <a:pt x="1015" y="1080"/>
                  </a:moveTo>
                  <a:lnTo>
                    <a:pt x="1016" y="1080"/>
                  </a:lnTo>
                  <a:lnTo>
                    <a:pt x="14" y="0"/>
                  </a:lnTo>
                  <a:lnTo>
                    <a:pt x="0" y="14"/>
                  </a:lnTo>
                  <a:lnTo>
                    <a:pt x="1003" y="1093"/>
                  </a:lnTo>
                  <a:lnTo>
                    <a:pt x="1015" y="108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6" name="Freeform 107"/>
            <p:cNvSpPr>
              <a:spLocks/>
            </p:cNvSpPr>
            <p:nvPr/>
          </p:nvSpPr>
          <p:spPr bwMode="auto">
            <a:xfrm>
              <a:off x="5116" y="1745"/>
              <a:ext cx="42" cy="35"/>
            </a:xfrm>
            <a:custGeom>
              <a:avLst/>
              <a:gdLst>
                <a:gd name="T0" fmla="*/ 64 w 71"/>
                <a:gd name="T1" fmla="*/ 59 h 65"/>
                <a:gd name="T2" fmla="*/ 70 w 71"/>
                <a:gd name="T3" fmla="*/ 52 h 65"/>
                <a:gd name="T4" fmla="*/ 11 w 71"/>
                <a:gd name="T5" fmla="*/ 0 h 65"/>
                <a:gd name="T6" fmla="*/ 0 w 71"/>
                <a:gd name="T7" fmla="*/ 12 h 65"/>
                <a:gd name="T8" fmla="*/ 59 w 71"/>
                <a:gd name="T9" fmla="*/ 64 h 65"/>
                <a:gd name="T10" fmla="*/ 64 w 71"/>
                <a:gd name="T11" fmla="*/ 59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64" y="59"/>
                  </a:moveTo>
                  <a:lnTo>
                    <a:pt x="70" y="52"/>
                  </a:lnTo>
                  <a:lnTo>
                    <a:pt x="11" y="0"/>
                  </a:lnTo>
                  <a:lnTo>
                    <a:pt x="0" y="12"/>
                  </a:lnTo>
                  <a:lnTo>
                    <a:pt x="59" y="64"/>
                  </a:lnTo>
                  <a:lnTo>
                    <a:pt x="64" y="59"/>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787" name="Rectangle 108"/>
            <p:cNvSpPr>
              <a:spLocks noChangeArrowheads="1"/>
            </p:cNvSpPr>
            <p:nvPr/>
          </p:nvSpPr>
          <p:spPr bwMode="auto">
            <a:xfrm>
              <a:off x="4101" y="352"/>
              <a:ext cx="548" cy="144"/>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900" b="1" smtClean="0">
                  <a:solidFill>
                    <a:srgbClr val="FFFFFF"/>
                  </a:solidFill>
                  <a:latin typeface="Arial" pitchFamily="34" charset="0"/>
                </a:rPr>
                <a:t>Symptoms</a:t>
              </a:r>
              <a:endParaRPr lang="en-US" sz="1200" b="1" smtClean="0">
                <a:solidFill>
                  <a:srgbClr val="FFFFFF"/>
                </a:solidFill>
                <a:latin typeface="Arial" pitchFamily="34" charset="0"/>
              </a:endParaRPr>
            </a:p>
          </p:txBody>
        </p:sp>
        <p:sp>
          <p:nvSpPr>
            <p:cNvPr id="24788" name="Rectangle 109"/>
            <p:cNvSpPr>
              <a:spLocks noChangeArrowheads="1"/>
            </p:cNvSpPr>
            <p:nvPr/>
          </p:nvSpPr>
          <p:spPr bwMode="auto">
            <a:xfrm>
              <a:off x="3877" y="478"/>
              <a:ext cx="492"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FFFFFF"/>
                  </a:solidFill>
                  <a:latin typeface="Arial" pitchFamily="34" charset="0"/>
                </a:rPr>
                <a:t>HBeAg</a:t>
              </a:r>
            </a:p>
          </p:txBody>
        </p:sp>
        <p:sp>
          <p:nvSpPr>
            <p:cNvPr id="24789" name="Rectangle 110"/>
            <p:cNvSpPr>
              <a:spLocks noChangeArrowheads="1"/>
            </p:cNvSpPr>
            <p:nvPr/>
          </p:nvSpPr>
          <p:spPr bwMode="auto">
            <a:xfrm>
              <a:off x="5019" y="484"/>
              <a:ext cx="577"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FFFFFF"/>
                  </a:solidFill>
                  <a:latin typeface="Arial" pitchFamily="34" charset="0"/>
                </a:rPr>
                <a:t>anti-HBe</a:t>
              </a:r>
            </a:p>
          </p:txBody>
        </p:sp>
        <p:sp>
          <p:nvSpPr>
            <p:cNvPr id="24790" name="Rectangle 111"/>
            <p:cNvSpPr>
              <a:spLocks noChangeArrowheads="1"/>
            </p:cNvSpPr>
            <p:nvPr/>
          </p:nvSpPr>
          <p:spPr bwMode="auto">
            <a:xfrm>
              <a:off x="5000" y="716"/>
              <a:ext cx="861"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Total anti-HBc</a:t>
              </a:r>
            </a:p>
          </p:txBody>
        </p:sp>
        <p:sp>
          <p:nvSpPr>
            <p:cNvPr id="24791" name="Rectangle 112"/>
            <p:cNvSpPr>
              <a:spLocks noChangeArrowheads="1"/>
            </p:cNvSpPr>
            <p:nvPr/>
          </p:nvSpPr>
          <p:spPr bwMode="auto">
            <a:xfrm>
              <a:off x="4611" y="1007"/>
              <a:ext cx="796"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IgM anti-HBc</a:t>
              </a:r>
            </a:p>
          </p:txBody>
        </p:sp>
        <p:sp>
          <p:nvSpPr>
            <p:cNvPr id="24792" name="Rectangle 113"/>
            <p:cNvSpPr>
              <a:spLocks noChangeArrowheads="1"/>
            </p:cNvSpPr>
            <p:nvPr/>
          </p:nvSpPr>
          <p:spPr bwMode="auto">
            <a:xfrm>
              <a:off x="5758" y="1418"/>
              <a:ext cx="577"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anti-HBs</a:t>
              </a:r>
            </a:p>
          </p:txBody>
        </p:sp>
        <p:sp>
          <p:nvSpPr>
            <p:cNvPr id="24793" name="Rectangle 114"/>
            <p:cNvSpPr>
              <a:spLocks noChangeArrowheads="1"/>
            </p:cNvSpPr>
            <p:nvPr/>
          </p:nvSpPr>
          <p:spPr bwMode="auto">
            <a:xfrm>
              <a:off x="3564" y="1110"/>
              <a:ext cx="492"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HBsAg</a:t>
              </a:r>
            </a:p>
          </p:txBody>
        </p:sp>
        <p:sp>
          <p:nvSpPr>
            <p:cNvPr id="24794" name="Rectangle 115"/>
            <p:cNvSpPr>
              <a:spLocks noChangeArrowheads="1"/>
            </p:cNvSpPr>
            <p:nvPr/>
          </p:nvSpPr>
          <p:spPr bwMode="auto">
            <a:xfrm>
              <a:off x="3580" y="1823"/>
              <a:ext cx="19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0</a:t>
              </a:r>
            </a:p>
          </p:txBody>
        </p:sp>
        <p:sp>
          <p:nvSpPr>
            <p:cNvPr id="24795" name="Rectangle 116"/>
            <p:cNvSpPr>
              <a:spLocks noChangeArrowheads="1"/>
            </p:cNvSpPr>
            <p:nvPr/>
          </p:nvSpPr>
          <p:spPr bwMode="auto">
            <a:xfrm>
              <a:off x="3766" y="1823"/>
              <a:ext cx="19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4</a:t>
              </a:r>
            </a:p>
          </p:txBody>
        </p:sp>
        <p:sp>
          <p:nvSpPr>
            <p:cNvPr id="24796" name="Rectangle 117"/>
            <p:cNvSpPr>
              <a:spLocks noChangeArrowheads="1"/>
            </p:cNvSpPr>
            <p:nvPr/>
          </p:nvSpPr>
          <p:spPr bwMode="auto">
            <a:xfrm>
              <a:off x="3957" y="1823"/>
              <a:ext cx="19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8</a:t>
              </a:r>
            </a:p>
          </p:txBody>
        </p:sp>
        <p:sp>
          <p:nvSpPr>
            <p:cNvPr id="24797" name="Rectangle 118"/>
            <p:cNvSpPr>
              <a:spLocks noChangeArrowheads="1"/>
            </p:cNvSpPr>
            <p:nvPr/>
          </p:nvSpPr>
          <p:spPr bwMode="auto">
            <a:xfrm>
              <a:off x="4127"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12</a:t>
              </a:r>
            </a:p>
          </p:txBody>
        </p:sp>
        <p:sp>
          <p:nvSpPr>
            <p:cNvPr id="24798" name="Rectangle 119"/>
            <p:cNvSpPr>
              <a:spLocks noChangeArrowheads="1"/>
            </p:cNvSpPr>
            <p:nvPr/>
          </p:nvSpPr>
          <p:spPr bwMode="auto">
            <a:xfrm>
              <a:off x="4318"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16</a:t>
              </a:r>
            </a:p>
          </p:txBody>
        </p:sp>
        <p:sp>
          <p:nvSpPr>
            <p:cNvPr id="24799" name="Rectangle 120"/>
            <p:cNvSpPr>
              <a:spLocks noChangeArrowheads="1"/>
            </p:cNvSpPr>
            <p:nvPr/>
          </p:nvSpPr>
          <p:spPr bwMode="auto">
            <a:xfrm>
              <a:off x="4509" y="1825"/>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20</a:t>
              </a:r>
            </a:p>
          </p:txBody>
        </p:sp>
        <p:sp>
          <p:nvSpPr>
            <p:cNvPr id="24800" name="Rectangle 121"/>
            <p:cNvSpPr>
              <a:spLocks noChangeArrowheads="1"/>
            </p:cNvSpPr>
            <p:nvPr/>
          </p:nvSpPr>
          <p:spPr bwMode="auto">
            <a:xfrm>
              <a:off x="4698"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24</a:t>
              </a:r>
            </a:p>
          </p:txBody>
        </p:sp>
        <p:sp>
          <p:nvSpPr>
            <p:cNvPr id="24801" name="Rectangle 122"/>
            <p:cNvSpPr>
              <a:spLocks noChangeArrowheads="1"/>
            </p:cNvSpPr>
            <p:nvPr/>
          </p:nvSpPr>
          <p:spPr bwMode="auto">
            <a:xfrm>
              <a:off x="4888"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28</a:t>
              </a:r>
            </a:p>
          </p:txBody>
        </p:sp>
        <p:sp>
          <p:nvSpPr>
            <p:cNvPr id="24802" name="Rectangle 123"/>
            <p:cNvSpPr>
              <a:spLocks noChangeArrowheads="1"/>
            </p:cNvSpPr>
            <p:nvPr/>
          </p:nvSpPr>
          <p:spPr bwMode="auto">
            <a:xfrm>
              <a:off x="5081"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32</a:t>
              </a:r>
            </a:p>
          </p:txBody>
        </p:sp>
        <p:sp>
          <p:nvSpPr>
            <p:cNvPr id="24803" name="Rectangle 124"/>
            <p:cNvSpPr>
              <a:spLocks noChangeArrowheads="1"/>
            </p:cNvSpPr>
            <p:nvPr/>
          </p:nvSpPr>
          <p:spPr bwMode="auto">
            <a:xfrm>
              <a:off x="5270" y="1825"/>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36</a:t>
              </a:r>
            </a:p>
          </p:txBody>
        </p:sp>
        <p:sp>
          <p:nvSpPr>
            <p:cNvPr id="24804" name="Rectangle 125"/>
            <p:cNvSpPr>
              <a:spLocks noChangeArrowheads="1"/>
            </p:cNvSpPr>
            <p:nvPr/>
          </p:nvSpPr>
          <p:spPr bwMode="auto">
            <a:xfrm>
              <a:off x="5649" y="1823"/>
              <a:ext cx="25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52</a:t>
              </a:r>
            </a:p>
          </p:txBody>
        </p:sp>
        <p:sp>
          <p:nvSpPr>
            <p:cNvPr id="24805" name="Rectangle 126"/>
            <p:cNvSpPr>
              <a:spLocks noChangeArrowheads="1"/>
            </p:cNvSpPr>
            <p:nvPr/>
          </p:nvSpPr>
          <p:spPr bwMode="auto">
            <a:xfrm>
              <a:off x="6005" y="1823"/>
              <a:ext cx="310" cy="173"/>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100</a:t>
              </a:r>
            </a:p>
          </p:txBody>
        </p:sp>
        <p:sp>
          <p:nvSpPr>
            <p:cNvPr id="24806" name="Text Box 127"/>
            <p:cNvSpPr txBox="1">
              <a:spLocks noChangeArrowheads="1"/>
            </p:cNvSpPr>
            <p:nvPr/>
          </p:nvSpPr>
          <p:spPr bwMode="auto">
            <a:xfrm>
              <a:off x="4223" y="1931"/>
              <a:ext cx="1594" cy="173"/>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1200" smtClean="0">
                  <a:solidFill>
                    <a:srgbClr val="000000"/>
                  </a:solidFill>
                  <a:latin typeface="Times" charset="0"/>
                </a:rPr>
                <a:t>Weeks after Exposure</a:t>
              </a:r>
              <a:endParaRPr lang="en-US" sz="1200" b="1" smtClean="0">
                <a:solidFill>
                  <a:srgbClr val="FAFD00"/>
                </a:solidFill>
                <a:latin typeface="ZapfHumnst BT" charset="0"/>
              </a:endParaRPr>
            </a:p>
          </p:txBody>
        </p:sp>
        <p:sp>
          <p:nvSpPr>
            <p:cNvPr id="24807" name="Text Box 128"/>
            <p:cNvSpPr txBox="1">
              <a:spLocks noChangeArrowheads="1"/>
            </p:cNvSpPr>
            <p:nvPr/>
          </p:nvSpPr>
          <p:spPr bwMode="auto">
            <a:xfrm>
              <a:off x="3216" y="897"/>
              <a:ext cx="335" cy="291"/>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1200" smtClean="0">
                  <a:solidFill>
                    <a:srgbClr val="000000"/>
                  </a:solidFill>
                </a:rPr>
                <a:t>Titer</a:t>
              </a:r>
            </a:p>
          </p:txBody>
        </p:sp>
        <p:sp>
          <p:nvSpPr>
            <p:cNvPr id="24808" name="Text Box 129"/>
            <p:cNvSpPr txBox="1">
              <a:spLocks noChangeArrowheads="1"/>
            </p:cNvSpPr>
            <p:nvPr/>
          </p:nvSpPr>
          <p:spPr bwMode="auto">
            <a:xfrm>
              <a:off x="3168" y="96"/>
              <a:ext cx="3312" cy="446"/>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000" i="1" smtClean="0">
                  <a:solidFill>
                    <a:srgbClr val="FF00FF"/>
                  </a:solidFill>
                  <a:latin typeface="Times" charset="0"/>
                </a:rPr>
                <a:t>Acute Hepatitis B Virus Infection with Recovery</a:t>
              </a:r>
            </a:p>
          </p:txBody>
        </p:sp>
      </p:grpSp>
      <p:grpSp>
        <p:nvGrpSpPr>
          <p:cNvPr id="3" name="Group 130"/>
          <p:cNvGrpSpPr>
            <a:grpSpLocks/>
          </p:cNvGrpSpPr>
          <p:nvPr/>
        </p:nvGrpSpPr>
        <p:grpSpPr bwMode="auto">
          <a:xfrm>
            <a:off x="101600" y="3429112"/>
            <a:ext cx="4368800" cy="3428999"/>
            <a:chOff x="3192" y="1935"/>
            <a:chExt cx="3096" cy="2160"/>
          </a:xfrm>
        </p:grpSpPr>
        <p:sp>
          <p:nvSpPr>
            <p:cNvPr id="24581" name="Rectangle 131"/>
            <p:cNvSpPr>
              <a:spLocks noChangeArrowheads="1"/>
            </p:cNvSpPr>
            <p:nvPr/>
          </p:nvSpPr>
          <p:spPr bwMode="auto">
            <a:xfrm>
              <a:off x="4291" y="3799"/>
              <a:ext cx="1157" cy="139"/>
            </a:xfrm>
            <a:prstGeom prst="rect">
              <a:avLst/>
            </a:prstGeom>
            <a:noFill/>
            <a:ln w="12700">
              <a:noFill/>
              <a:miter lim="800000"/>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2" name="Rectangle 132"/>
            <p:cNvSpPr>
              <a:spLocks noChangeArrowheads="1"/>
            </p:cNvSpPr>
            <p:nvPr/>
          </p:nvSpPr>
          <p:spPr bwMode="auto">
            <a:xfrm>
              <a:off x="4626" y="3263"/>
              <a:ext cx="1038" cy="173"/>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IgM anti-HBc</a:t>
              </a:r>
            </a:p>
          </p:txBody>
        </p:sp>
        <p:sp>
          <p:nvSpPr>
            <p:cNvPr id="24583" name="Line 133"/>
            <p:cNvSpPr>
              <a:spLocks noChangeShapeType="1"/>
            </p:cNvSpPr>
            <p:nvPr/>
          </p:nvSpPr>
          <p:spPr bwMode="auto">
            <a:xfrm flipV="1">
              <a:off x="3569"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4" name="Line 134"/>
            <p:cNvSpPr>
              <a:spLocks noChangeShapeType="1"/>
            </p:cNvSpPr>
            <p:nvPr/>
          </p:nvSpPr>
          <p:spPr bwMode="auto">
            <a:xfrm flipV="1">
              <a:off x="3708"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5" name="Line 135"/>
            <p:cNvSpPr>
              <a:spLocks noChangeShapeType="1"/>
            </p:cNvSpPr>
            <p:nvPr/>
          </p:nvSpPr>
          <p:spPr bwMode="auto">
            <a:xfrm flipV="1">
              <a:off x="3845"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6" name="Line 136"/>
            <p:cNvSpPr>
              <a:spLocks noChangeShapeType="1"/>
            </p:cNvSpPr>
            <p:nvPr/>
          </p:nvSpPr>
          <p:spPr bwMode="auto">
            <a:xfrm flipV="1">
              <a:off x="3980"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7" name="Line 137"/>
            <p:cNvSpPr>
              <a:spLocks noChangeShapeType="1"/>
            </p:cNvSpPr>
            <p:nvPr/>
          </p:nvSpPr>
          <p:spPr bwMode="auto">
            <a:xfrm flipV="1">
              <a:off x="4119"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8" name="Line 138"/>
            <p:cNvSpPr>
              <a:spLocks noChangeShapeType="1"/>
            </p:cNvSpPr>
            <p:nvPr/>
          </p:nvSpPr>
          <p:spPr bwMode="auto">
            <a:xfrm flipV="1">
              <a:off x="4254"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89" name="Line 139"/>
            <p:cNvSpPr>
              <a:spLocks noChangeShapeType="1"/>
            </p:cNvSpPr>
            <p:nvPr/>
          </p:nvSpPr>
          <p:spPr bwMode="auto">
            <a:xfrm flipV="1">
              <a:off x="4389"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0" name="Line 140"/>
            <p:cNvSpPr>
              <a:spLocks noChangeShapeType="1"/>
            </p:cNvSpPr>
            <p:nvPr/>
          </p:nvSpPr>
          <p:spPr bwMode="auto">
            <a:xfrm flipV="1">
              <a:off x="4528"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1" name="Line 141"/>
            <p:cNvSpPr>
              <a:spLocks noChangeShapeType="1"/>
            </p:cNvSpPr>
            <p:nvPr/>
          </p:nvSpPr>
          <p:spPr bwMode="auto">
            <a:xfrm flipV="1">
              <a:off x="4664"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2" name="Line 142"/>
            <p:cNvSpPr>
              <a:spLocks noChangeShapeType="1"/>
            </p:cNvSpPr>
            <p:nvPr/>
          </p:nvSpPr>
          <p:spPr bwMode="auto">
            <a:xfrm flipV="1">
              <a:off x="4799" y="3666"/>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3" name="Freeform 143"/>
            <p:cNvSpPr>
              <a:spLocks/>
            </p:cNvSpPr>
            <p:nvPr/>
          </p:nvSpPr>
          <p:spPr bwMode="auto">
            <a:xfrm>
              <a:off x="3498" y="2304"/>
              <a:ext cx="9" cy="1362"/>
            </a:xfrm>
            <a:custGeom>
              <a:avLst/>
              <a:gdLst>
                <a:gd name="T0" fmla="*/ 8 w 17"/>
                <a:gd name="T1" fmla="*/ 2797 h 2817"/>
                <a:gd name="T2" fmla="*/ 16 w 17"/>
                <a:gd name="T3" fmla="*/ 2807 h 2817"/>
                <a:gd name="T4" fmla="*/ 16 w 17"/>
                <a:gd name="T5" fmla="*/ 0 h 2817"/>
                <a:gd name="T6" fmla="*/ 0 w 17"/>
                <a:gd name="T7" fmla="*/ 0 h 2817"/>
                <a:gd name="T8" fmla="*/ 0 w 17"/>
                <a:gd name="T9" fmla="*/ 2807 h 2817"/>
                <a:gd name="T10" fmla="*/ 8 w 17"/>
                <a:gd name="T11" fmla="*/ 2816 h 2817"/>
                <a:gd name="T12" fmla="*/ 0 w 17"/>
                <a:gd name="T13" fmla="*/ 2807 h 2817"/>
                <a:gd name="T14" fmla="*/ 0 w 17"/>
                <a:gd name="T15" fmla="*/ 2816 h 2817"/>
                <a:gd name="T16" fmla="*/ 8 w 17"/>
                <a:gd name="T17" fmla="*/ 2816 h 2817"/>
                <a:gd name="T18" fmla="*/ 8 w 17"/>
                <a:gd name="T19" fmla="*/ 2797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17"/>
                <a:gd name="T32" fmla="*/ 17 w 17"/>
                <a:gd name="T33" fmla="*/ 2817 h 2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rgbClr val="FFFFFF"/>
            </a:solidFill>
            <a:ln w="12700" cap="rnd">
              <a:solidFill>
                <a:srgbClr val="063DE8"/>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594" name="Freeform 144"/>
            <p:cNvSpPr>
              <a:spLocks/>
            </p:cNvSpPr>
            <p:nvPr/>
          </p:nvSpPr>
          <p:spPr bwMode="auto">
            <a:xfrm>
              <a:off x="3503" y="3659"/>
              <a:ext cx="2719" cy="8"/>
            </a:xfrm>
            <a:custGeom>
              <a:avLst/>
              <a:gdLst>
                <a:gd name="T0" fmla="*/ 4736 w 4737"/>
                <a:gd name="T1" fmla="*/ 8 h 17"/>
                <a:gd name="T2" fmla="*/ 4736 w 4737"/>
                <a:gd name="T3" fmla="*/ 0 h 17"/>
                <a:gd name="T4" fmla="*/ 0 w 4737"/>
                <a:gd name="T5" fmla="*/ 0 h 17"/>
                <a:gd name="T6" fmla="*/ 0 w 4737"/>
                <a:gd name="T7" fmla="*/ 16 h 17"/>
                <a:gd name="T8" fmla="*/ 4736 w 4737"/>
                <a:gd name="T9" fmla="*/ 16 h 17"/>
                <a:gd name="T10" fmla="*/ 4736 w 4737"/>
                <a:gd name="T11" fmla="*/ 8 h 17"/>
                <a:gd name="T12" fmla="*/ 0 60000 65536"/>
                <a:gd name="T13" fmla="*/ 0 60000 65536"/>
                <a:gd name="T14" fmla="*/ 0 60000 65536"/>
                <a:gd name="T15" fmla="*/ 0 60000 65536"/>
                <a:gd name="T16" fmla="*/ 0 60000 65536"/>
                <a:gd name="T17" fmla="*/ 0 60000 65536"/>
                <a:gd name="T18" fmla="*/ 0 w 4737"/>
                <a:gd name="T19" fmla="*/ 0 h 17"/>
                <a:gd name="T20" fmla="*/ 4737 w 473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37" h="17">
                  <a:moveTo>
                    <a:pt x="4736" y="8"/>
                  </a:moveTo>
                  <a:lnTo>
                    <a:pt x="4736" y="0"/>
                  </a:lnTo>
                  <a:lnTo>
                    <a:pt x="0" y="0"/>
                  </a:lnTo>
                  <a:lnTo>
                    <a:pt x="0" y="16"/>
                  </a:lnTo>
                  <a:lnTo>
                    <a:pt x="4736" y="16"/>
                  </a:lnTo>
                  <a:lnTo>
                    <a:pt x="4736" y="8"/>
                  </a:lnTo>
                </a:path>
              </a:pathLst>
            </a:custGeom>
            <a:solidFill>
              <a:srgbClr val="FFFFFF"/>
            </a:solidFill>
            <a:ln w="28575" cap="rnd">
              <a:solidFill>
                <a:srgbClr val="063DE8"/>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595" name="Line 145"/>
            <p:cNvSpPr>
              <a:spLocks noChangeShapeType="1"/>
            </p:cNvSpPr>
            <p:nvPr/>
          </p:nvSpPr>
          <p:spPr bwMode="auto">
            <a:xfrm flipV="1">
              <a:off x="3564"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6" name="Line 146"/>
            <p:cNvSpPr>
              <a:spLocks noChangeShapeType="1"/>
            </p:cNvSpPr>
            <p:nvPr/>
          </p:nvSpPr>
          <p:spPr bwMode="auto">
            <a:xfrm flipV="1">
              <a:off x="3703"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7" name="Line 147"/>
            <p:cNvSpPr>
              <a:spLocks noChangeShapeType="1"/>
            </p:cNvSpPr>
            <p:nvPr/>
          </p:nvSpPr>
          <p:spPr bwMode="auto">
            <a:xfrm flipV="1">
              <a:off x="3840"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8" name="Line 148"/>
            <p:cNvSpPr>
              <a:spLocks noChangeShapeType="1"/>
            </p:cNvSpPr>
            <p:nvPr/>
          </p:nvSpPr>
          <p:spPr bwMode="auto">
            <a:xfrm flipV="1">
              <a:off x="3975"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599" name="Line 149"/>
            <p:cNvSpPr>
              <a:spLocks noChangeShapeType="1"/>
            </p:cNvSpPr>
            <p:nvPr/>
          </p:nvSpPr>
          <p:spPr bwMode="auto">
            <a:xfrm flipV="1">
              <a:off x="4114"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0" name="Line 150"/>
            <p:cNvSpPr>
              <a:spLocks noChangeShapeType="1"/>
            </p:cNvSpPr>
            <p:nvPr/>
          </p:nvSpPr>
          <p:spPr bwMode="auto">
            <a:xfrm flipV="1">
              <a:off x="4249"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1" name="Line 151"/>
            <p:cNvSpPr>
              <a:spLocks noChangeShapeType="1"/>
            </p:cNvSpPr>
            <p:nvPr/>
          </p:nvSpPr>
          <p:spPr bwMode="auto">
            <a:xfrm flipV="1">
              <a:off x="4385"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2" name="Line 152"/>
            <p:cNvSpPr>
              <a:spLocks noChangeShapeType="1"/>
            </p:cNvSpPr>
            <p:nvPr/>
          </p:nvSpPr>
          <p:spPr bwMode="auto">
            <a:xfrm flipV="1">
              <a:off x="4523"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3" name="Line 153"/>
            <p:cNvSpPr>
              <a:spLocks noChangeShapeType="1"/>
            </p:cNvSpPr>
            <p:nvPr/>
          </p:nvSpPr>
          <p:spPr bwMode="auto">
            <a:xfrm flipV="1">
              <a:off x="4658"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4" name="Line 154"/>
            <p:cNvSpPr>
              <a:spLocks noChangeShapeType="1"/>
            </p:cNvSpPr>
            <p:nvPr/>
          </p:nvSpPr>
          <p:spPr bwMode="auto">
            <a:xfrm flipV="1">
              <a:off x="4794" y="3662"/>
              <a:ext cx="0" cy="33"/>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5" name="Line 155"/>
            <p:cNvSpPr>
              <a:spLocks noChangeShapeType="1"/>
            </p:cNvSpPr>
            <p:nvPr/>
          </p:nvSpPr>
          <p:spPr bwMode="auto">
            <a:xfrm flipV="1">
              <a:off x="5068" y="3664"/>
              <a:ext cx="0" cy="34"/>
            </a:xfrm>
            <a:prstGeom prst="line">
              <a:avLst/>
            </a:prstGeom>
            <a:noFill/>
            <a:ln w="127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4606" name="Freeform 156"/>
            <p:cNvSpPr>
              <a:spLocks/>
            </p:cNvSpPr>
            <p:nvPr/>
          </p:nvSpPr>
          <p:spPr bwMode="auto">
            <a:xfrm>
              <a:off x="5679" y="2498"/>
              <a:ext cx="556" cy="78"/>
            </a:xfrm>
            <a:custGeom>
              <a:avLst/>
              <a:gdLst>
                <a:gd name="T0" fmla="*/ 0 w 969"/>
                <a:gd name="T1" fmla="*/ 160 h 161"/>
                <a:gd name="T2" fmla="*/ 968 w 969"/>
                <a:gd name="T3" fmla="*/ 160 h 161"/>
                <a:gd name="T4" fmla="*/ 968 w 969"/>
                <a:gd name="T5" fmla="*/ 0 h 161"/>
                <a:gd name="T6" fmla="*/ 0 w 969"/>
                <a:gd name="T7" fmla="*/ 0 h 161"/>
                <a:gd name="T8" fmla="*/ 0 w 969"/>
                <a:gd name="T9" fmla="*/ 160 h 161"/>
                <a:gd name="T10" fmla="*/ 0 60000 65536"/>
                <a:gd name="T11" fmla="*/ 0 60000 65536"/>
                <a:gd name="T12" fmla="*/ 0 60000 65536"/>
                <a:gd name="T13" fmla="*/ 0 60000 65536"/>
                <a:gd name="T14" fmla="*/ 0 60000 65536"/>
                <a:gd name="T15" fmla="*/ 0 w 969"/>
                <a:gd name="T16" fmla="*/ 0 h 161"/>
                <a:gd name="T17" fmla="*/ 969 w 969"/>
                <a:gd name="T18" fmla="*/ 161 h 161"/>
              </a:gdLst>
              <a:ahLst/>
              <a:cxnLst>
                <a:cxn ang="T10">
                  <a:pos x="T0" y="T1"/>
                </a:cxn>
                <a:cxn ang="T11">
                  <a:pos x="T2" y="T3"/>
                </a:cxn>
                <a:cxn ang="T12">
                  <a:pos x="T4" y="T5"/>
                </a:cxn>
                <a:cxn ang="T13">
                  <a:pos x="T6" y="T7"/>
                </a:cxn>
                <a:cxn ang="T14">
                  <a:pos x="T8" y="T9"/>
                </a:cxn>
              </a:cxnLst>
              <a:rect l="T15" t="T16" r="T17" b="T18"/>
              <a:pathLst>
                <a:path w="969" h="161">
                  <a:moveTo>
                    <a:pt x="0" y="160"/>
                  </a:moveTo>
                  <a:lnTo>
                    <a:pt x="968" y="160"/>
                  </a:lnTo>
                  <a:lnTo>
                    <a:pt x="968" y="0"/>
                  </a:lnTo>
                  <a:lnTo>
                    <a:pt x="0" y="0"/>
                  </a:lnTo>
                  <a:lnTo>
                    <a:pt x="0" y="160"/>
                  </a:lnTo>
                </a:path>
              </a:pathLst>
            </a:custGeom>
            <a:solidFill>
              <a:srgbClr val="FF00AB"/>
            </a:solidFill>
            <a:ln w="127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07" name="Freeform 157"/>
            <p:cNvSpPr>
              <a:spLocks/>
            </p:cNvSpPr>
            <p:nvPr/>
          </p:nvSpPr>
          <p:spPr bwMode="auto">
            <a:xfrm>
              <a:off x="3840" y="2498"/>
              <a:ext cx="1813" cy="78"/>
            </a:xfrm>
            <a:custGeom>
              <a:avLst/>
              <a:gdLst>
                <a:gd name="T0" fmla="*/ 0 w 3158"/>
                <a:gd name="T1" fmla="*/ 160 h 161"/>
                <a:gd name="T2" fmla="*/ 3157 w 3158"/>
                <a:gd name="T3" fmla="*/ 160 h 161"/>
                <a:gd name="T4" fmla="*/ 3157 w 3158"/>
                <a:gd name="T5" fmla="*/ 0 h 161"/>
                <a:gd name="T6" fmla="*/ 0 w 3158"/>
                <a:gd name="T7" fmla="*/ 0 h 161"/>
                <a:gd name="T8" fmla="*/ 0 w 3158"/>
                <a:gd name="T9" fmla="*/ 160 h 161"/>
                <a:gd name="T10" fmla="*/ 0 60000 65536"/>
                <a:gd name="T11" fmla="*/ 0 60000 65536"/>
                <a:gd name="T12" fmla="*/ 0 60000 65536"/>
                <a:gd name="T13" fmla="*/ 0 60000 65536"/>
                <a:gd name="T14" fmla="*/ 0 60000 65536"/>
                <a:gd name="T15" fmla="*/ 0 w 3158"/>
                <a:gd name="T16" fmla="*/ 0 h 161"/>
                <a:gd name="T17" fmla="*/ 3158 w 3158"/>
                <a:gd name="T18" fmla="*/ 161 h 161"/>
              </a:gdLst>
              <a:ahLst/>
              <a:cxnLst>
                <a:cxn ang="T10">
                  <a:pos x="T0" y="T1"/>
                </a:cxn>
                <a:cxn ang="T11">
                  <a:pos x="T2" y="T3"/>
                </a:cxn>
                <a:cxn ang="T12">
                  <a:pos x="T4" y="T5"/>
                </a:cxn>
                <a:cxn ang="T13">
                  <a:pos x="T6" y="T7"/>
                </a:cxn>
                <a:cxn ang="T14">
                  <a:pos x="T8" y="T9"/>
                </a:cxn>
              </a:cxnLst>
              <a:rect l="T15" t="T16" r="T17" b="T18"/>
              <a:pathLst>
                <a:path w="3158" h="161">
                  <a:moveTo>
                    <a:pt x="0" y="160"/>
                  </a:moveTo>
                  <a:lnTo>
                    <a:pt x="3157" y="160"/>
                  </a:lnTo>
                  <a:lnTo>
                    <a:pt x="3157" y="0"/>
                  </a:lnTo>
                  <a:lnTo>
                    <a:pt x="0" y="0"/>
                  </a:lnTo>
                  <a:lnTo>
                    <a:pt x="0" y="160"/>
                  </a:lnTo>
                </a:path>
              </a:pathLst>
            </a:custGeom>
            <a:solidFill>
              <a:srgbClr val="FF00AB"/>
            </a:solidFill>
            <a:ln w="127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08" name="Freeform 158"/>
            <p:cNvSpPr>
              <a:spLocks/>
            </p:cNvSpPr>
            <p:nvPr/>
          </p:nvSpPr>
          <p:spPr bwMode="auto">
            <a:xfrm>
              <a:off x="3759" y="3309"/>
              <a:ext cx="100" cy="353"/>
            </a:xfrm>
            <a:custGeom>
              <a:avLst/>
              <a:gdLst>
                <a:gd name="T0" fmla="*/ 156 w 174"/>
                <a:gd name="T1" fmla="*/ 0 h 730"/>
                <a:gd name="T2" fmla="*/ 155 w 174"/>
                <a:gd name="T3" fmla="*/ 1 h 730"/>
                <a:gd name="T4" fmla="*/ 0 w 174"/>
                <a:gd name="T5" fmla="*/ 725 h 730"/>
                <a:gd name="T6" fmla="*/ 18 w 174"/>
                <a:gd name="T7" fmla="*/ 729 h 730"/>
                <a:gd name="T8" fmla="*/ 173 w 174"/>
                <a:gd name="T9" fmla="*/ 5 h 730"/>
                <a:gd name="T10" fmla="*/ 172 w 174"/>
                <a:gd name="T11" fmla="*/ 6 h 730"/>
                <a:gd name="T12" fmla="*/ 156 w 174"/>
                <a:gd name="T13" fmla="*/ 0 h 730"/>
                <a:gd name="T14" fmla="*/ 155 w 174"/>
                <a:gd name="T15" fmla="*/ 1 h 730"/>
                <a:gd name="T16" fmla="*/ 156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730"/>
                <a:gd name="T29" fmla="*/ 174 w 174"/>
                <a:gd name="T30" fmla="*/ 730 h 7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09" name="Freeform 159"/>
            <p:cNvSpPr>
              <a:spLocks/>
            </p:cNvSpPr>
            <p:nvPr/>
          </p:nvSpPr>
          <p:spPr bwMode="auto">
            <a:xfrm>
              <a:off x="3852" y="3244"/>
              <a:ext cx="29" cy="66"/>
            </a:xfrm>
            <a:custGeom>
              <a:avLst/>
              <a:gdLst>
                <a:gd name="T0" fmla="*/ 34 w 50"/>
                <a:gd name="T1" fmla="*/ 0 h 137"/>
                <a:gd name="T2" fmla="*/ 0 w 50"/>
                <a:gd name="T3" fmla="*/ 130 h 137"/>
                <a:gd name="T4" fmla="*/ 15 w 50"/>
                <a:gd name="T5" fmla="*/ 136 h 137"/>
                <a:gd name="T6" fmla="*/ 49 w 50"/>
                <a:gd name="T7" fmla="*/ 5 h 137"/>
                <a:gd name="T8" fmla="*/ 34 w 50"/>
                <a:gd name="T9" fmla="*/ 0 h 137"/>
                <a:gd name="T10" fmla="*/ 0 60000 65536"/>
                <a:gd name="T11" fmla="*/ 0 60000 65536"/>
                <a:gd name="T12" fmla="*/ 0 60000 65536"/>
                <a:gd name="T13" fmla="*/ 0 60000 65536"/>
                <a:gd name="T14" fmla="*/ 0 60000 65536"/>
                <a:gd name="T15" fmla="*/ 0 w 50"/>
                <a:gd name="T16" fmla="*/ 0 h 137"/>
                <a:gd name="T17" fmla="*/ 50 w 50"/>
                <a:gd name="T18" fmla="*/ 137 h 137"/>
              </a:gdLst>
              <a:ahLst/>
              <a:cxnLst>
                <a:cxn ang="T10">
                  <a:pos x="T0" y="T1"/>
                </a:cxn>
                <a:cxn ang="T11">
                  <a:pos x="T2" y="T3"/>
                </a:cxn>
                <a:cxn ang="T12">
                  <a:pos x="T4" y="T5"/>
                </a:cxn>
                <a:cxn ang="T13">
                  <a:pos x="T6" y="T7"/>
                </a:cxn>
                <a:cxn ang="T14">
                  <a:pos x="T8" y="T9"/>
                </a:cxn>
              </a:cxnLst>
              <a:rect l="T15" t="T16" r="T17" b="T18"/>
              <a:pathLst>
                <a:path w="50" h="137">
                  <a:moveTo>
                    <a:pt x="34" y="0"/>
                  </a:moveTo>
                  <a:lnTo>
                    <a:pt x="0" y="130"/>
                  </a:lnTo>
                  <a:lnTo>
                    <a:pt x="15" y="136"/>
                  </a:lnTo>
                  <a:lnTo>
                    <a:pt x="49" y="5"/>
                  </a:lnTo>
                  <a:lnTo>
                    <a:pt x="3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0" name="Freeform 160"/>
            <p:cNvSpPr>
              <a:spLocks/>
            </p:cNvSpPr>
            <p:nvPr/>
          </p:nvSpPr>
          <p:spPr bwMode="auto">
            <a:xfrm>
              <a:off x="3874" y="3180"/>
              <a:ext cx="30" cy="64"/>
            </a:xfrm>
            <a:custGeom>
              <a:avLst/>
              <a:gdLst>
                <a:gd name="T0" fmla="*/ 37 w 53"/>
                <a:gd name="T1" fmla="*/ 0 h 131"/>
                <a:gd name="T2" fmla="*/ 0 w 53"/>
                <a:gd name="T3" fmla="*/ 125 h 131"/>
                <a:gd name="T4" fmla="*/ 15 w 53"/>
                <a:gd name="T5" fmla="*/ 130 h 131"/>
                <a:gd name="T6" fmla="*/ 52 w 53"/>
                <a:gd name="T7" fmla="*/ 6 h 131"/>
                <a:gd name="T8" fmla="*/ 37 w 53"/>
                <a:gd name="T9" fmla="*/ 0 h 131"/>
                <a:gd name="T10" fmla="*/ 0 60000 65536"/>
                <a:gd name="T11" fmla="*/ 0 60000 65536"/>
                <a:gd name="T12" fmla="*/ 0 60000 65536"/>
                <a:gd name="T13" fmla="*/ 0 60000 65536"/>
                <a:gd name="T14" fmla="*/ 0 60000 65536"/>
                <a:gd name="T15" fmla="*/ 0 w 53"/>
                <a:gd name="T16" fmla="*/ 0 h 131"/>
                <a:gd name="T17" fmla="*/ 53 w 53"/>
                <a:gd name="T18" fmla="*/ 131 h 131"/>
              </a:gdLst>
              <a:ahLst/>
              <a:cxnLst>
                <a:cxn ang="T10">
                  <a:pos x="T0" y="T1"/>
                </a:cxn>
                <a:cxn ang="T11">
                  <a:pos x="T2" y="T3"/>
                </a:cxn>
                <a:cxn ang="T12">
                  <a:pos x="T4" y="T5"/>
                </a:cxn>
                <a:cxn ang="T13">
                  <a:pos x="T6" y="T7"/>
                </a:cxn>
                <a:cxn ang="T14">
                  <a:pos x="T8" y="T9"/>
                </a:cxn>
              </a:cxnLst>
              <a:rect l="T15" t="T16" r="T17" b="T18"/>
              <a:pathLst>
                <a:path w="53" h="131">
                  <a:moveTo>
                    <a:pt x="37" y="0"/>
                  </a:moveTo>
                  <a:lnTo>
                    <a:pt x="0" y="125"/>
                  </a:lnTo>
                  <a:lnTo>
                    <a:pt x="15" y="130"/>
                  </a:lnTo>
                  <a:lnTo>
                    <a:pt x="52" y="6"/>
                  </a:lnTo>
                  <a:lnTo>
                    <a:pt x="37"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1" name="Freeform 161"/>
            <p:cNvSpPr>
              <a:spLocks/>
            </p:cNvSpPr>
            <p:nvPr/>
          </p:nvSpPr>
          <p:spPr bwMode="auto">
            <a:xfrm>
              <a:off x="3897" y="3108"/>
              <a:ext cx="37" cy="73"/>
            </a:xfrm>
            <a:custGeom>
              <a:avLst/>
              <a:gdLst>
                <a:gd name="T0" fmla="*/ 47 w 64"/>
                <a:gd name="T1" fmla="*/ 1 h 150"/>
                <a:gd name="T2" fmla="*/ 47 w 64"/>
                <a:gd name="T3" fmla="*/ 0 h 150"/>
                <a:gd name="T4" fmla="*/ 0 w 64"/>
                <a:gd name="T5" fmla="*/ 143 h 150"/>
                <a:gd name="T6" fmla="*/ 16 w 64"/>
                <a:gd name="T7" fmla="*/ 149 h 150"/>
                <a:gd name="T8" fmla="*/ 63 w 64"/>
                <a:gd name="T9" fmla="*/ 7 h 150"/>
                <a:gd name="T10" fmla="*/ 63 w 64"/>
                <a:gd name="T11" fmla="*/ 6 h 150"/>
                <a:gd name="T12" fmla="*/ 63 w 64"/>
                <a:gd name="T13" fmla="*/ 7 h 150"/>
                <a:gd name="T14" fmla="*/ 63 w 64"/>
                <a:gd name="T15" fmla="*/ 6 h 150"/>
                <a:gd name="T16" fmla="*/ 47 w 6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50"/>
                <a:gd name="T29" fmla="*/ 64 w 6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2" name="Freeform 162"/>
            <p:cNvSpPr>
              <a:spLocks/>
            </p:cNvSpPr>
            <p:nvPr/>
          </p:nvSpPr>
          <p:spPr bwMode="auto">
            <a:xfrm>
              <a:off x="3927" y="3051"/>
              <a:ext cx="30" cy="58"/>
            </a:xfrm>
            <a:custGeom>
              <a:avLst/>
              <a:gdLst>
                <a:gd name="T0" fmla="*/ 36 w 52"/>
                <a:gd name="T1" fmla="*/ 0 h 120"/>
                <a:gd name="T2" fmla="*/ 36 w 52"/>
                <a:gd name="T3" fmla="*/ 1 h 120"/>
                <a:gd name="T4" fmla="*/ 0 w 52"/>
                <a:gd name="T5" fmla="*/ 114 h 120"/>
                <a:gd name="T6" fmla="*/ 15 w 52"/>
                <a:gd name="T7" fmla="*/ 119 h 120"/>
                <a:gd name="T8" fmla="*/ 51 w 52"/>
                <a:gd name="T9" fmla="*/ 6 h 120"/>
                <a:gd name="T10" fmla="*/ 51 w 52"/>
                <a:gd name="T11" fmla="*/ 7 h 120"/>
                <a:gd name="T12" fmla="*/ 36 w 52"/>
                <a:gd name="T13" fmla="*/ 0 h 120"/>
                <a:gd name="T14" fmla="*/ 36 w 52"/>
                <a:gd name="T15" fmla="*/ 1 h 120"/>
                <a:gd name="T16" fmla="*/ 36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20"/>
                <a:gd name="T29" fmla="*/ 52 w 52"/>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3" name="Freeform 163"/>
            <p:cNvSpPr>
              <a:spLocks/>
            </p:cNvSpPr>
            <p:nvPr/>
          </p:nvSpPr>
          <p:spPr bwMode="auto">
            <a:xfrm>
              <a:off x="3950" y="2994"/>
              <a:ext cx="36" cy="58"/>
            </a:xfrm>
            <a:custGeom>
              <a:avLst/>
              <a:gdLst>
                <a:gd name="T0" fmla="*/ 46 w 62"/>
                <a:gd name="T1" fmla="*/ 0 h 119"/>
                <a:gd name="T2" fmla="*/ 46 w 62"/>
                <a:gd name="T3" fmla="*/ 1 h 119"/>
                <a:gd name="T4" fmla="*/ 0 w 62"/>
                <a:gd name="T5" fmla="*/ 111 h 119"/>
                <a:gd name="T6" fmla="*/ 15 w 62"/>
                <a:gd name="T7" fmla="*/ 118 h 119"/>
                <a:gd name="T8" fmla="*/ 61 w 62"/>
                <a:gd name="T9" fmla="*/ 7 h 119"/>
                <a:gd name="T10" fmla="*/ 61 w 62"/>
                <a:gd name="T11" fmla="*/ 8 h 119"/>
                <a:gd name="T12" fmla="*/ 46 w 62"/>
                <a:gd name="T13" fmla="*/ 0 h 119"/>
                <a:gd name="T14" fmla="*/ 46 w 62"/>
                <a:gd name="T15" fmla="*/ 1 h 119"/>
                <a:gd name="T16" fmla="*/ 46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19"/>
                <a:gd name="T29" fmla="*/ 62 w 6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4" name="Freeform 164"/>
            <p:cNvSpPr>
              <a:spLocks/>
            </p:cNvSpPr>
            <p:nvPr/>
          </p:nvSpPr>
          <p:spPr bwMode="auto">
            <a:xfrm>
              <a:off x="3979" y="2942"/>
              <a:ext cx="36" cy="54"/>
            </a:xfrm>
            <a:custGeom>
              <a:avLst/>
              <a:gdLst>
                <a:gd name="T0" fmla="*/ 48 w 64"/>
                <a:gd name="T1" fmla="*/ 0 h 111"/>
                <a:gd name="T2" fmla="*/ 47 w 64"/>
                <a:gd name="T3" fmla="*/ 1 h 111"/>
                <a:gd name="T4" fmla="*/ 0 w 64"/>
                <a:gd name="T5" fmla="*/ 102 h 111"/>
                <a:gd name="T6" fmla="*/ 16 w 64"/>
                <a:gd name="T7" fmla="*/ 110 h 111"/>
                <a:gd name="T8" fmla="*/ 63 w 64"/>
                <a:gd name="T9" fmla="*/ 9 h 111"/>
                <a:gd name="T10" fmla="*/ 48 w 64"/>
                <a:gd name="T11" fmla="*/ 0 h 111"/>
                <a:gd name="T12" fmla="*/ 47 w 64"/>
                <a:gd name="T13" fmla="*/ 1 h 111"/>
                <a:gd name="T14" fmla="*/ 48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11"/>
                <a:gd name="T26" fmla="*/ 64 w 6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5" name="Freeform 165"/>
            <p:cNvSpPr>
              <a:spLocks/>
            </p:cNvSpPr>
            <p:nvPr/>
          </p:nvSpPr>
          <p:spPr bwMode="auto">
            <a:xfrm>
              <a:off x="4009" y="2900"/>
              <a:ext cx="38" cy="44"/>
            </a:xfrm>
            <a:custGeom>
              <a:avLst/>
              <a:gdLst>
                <a:gd name="T0" fmla="*/ 52 w 66"/>
                <a:gd name="T1" fmla="*/ 0 h 91"/>
                <a:gd name="T2" fmla="*/ 51 w 66"/>
                <a:gd name="T3" fmla="*/ 1 h 91"/>
                <a:gd name="T4" fmla="*/ 0 w 66"/>
                <a:gd name="T5" fmla="*/ 81 h 91"/>
                <a:gd name="T6" fmla="*/ 15 w 66"/>
                <a:gd name="T7" fmla="*/ 90 h 91"/>
                <a:gd name="T8" fmla="*/ 65 w 66"/>
                <a:gd name="T9" fmla="*/ 11 h 91"/>
                <a:gd name="T10" fmla="*/ 64 w 66"/>
                <a:gd name="T11" fmla="*/ 12 h 91"/>
                <a:gd name="T12" fmla="*/ 52 w 66"/>
                <a:gd name="T13" fmla="*/ 0 h 91"/>
                <a:gd name="T14" fmla="*/ 51 w 66"/>
                <a:gd name="T15" fmla="*/ 1 h 91"/>
                <a:gd name="T16" fmla="*/ 52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6" name="Freeform 166"/>
            <p:cNvSpPr>
              <a:spLocks/>
            </p:cNvSpPr>
            <p:nvPr/>
          </p:nvSpPr>
          <p:spPr bwMode="auto">
            <a:xfrm>
              <a:off x="4042" y="2877"/>
              <a:ext cx="33" cy="27"/>
            </a:xfrm>
            <a:custGeom>
              <a:avLst/>
              <a:gdLst>
                <a:gd name="T0" fmla="*/ 47 w 57"/>
                <a:gd name="T1" fmla="*/ 0 h 56"/>
                <a:gd name="T2" fmla="*/ 44 w 57"/>
                <a:gd name="T3" fmla="*/ 1 h 56"/>
                <a:gd name="T4" fmla="*/ 0 w 57"/>
                <a:gd name="T5" fmla="*/ 43 h 56"/>
                <a:gd name="T6" fmla="*/ 12 w 57"/>
                <a:gd name="T7" fmla="*/ 55 h 56"/>
                <a:gd name="T8" fmla="*/ 56 w 57"/>
                <a:gd name="T9" fmla="*/ 13 h 56"/>
                <a:gd name="T10" fmla="*/ 53 w 57"/>
                <a:gd name="T11" fmla="*/ 14 h 56"/>
                <a:gd name="T12" fmla="*/ 47 w 57"/>
                <a:gd name="T13" fmla="*/ 0 h 56"/>
                <a:gd name="T14" fmla="*/ 45 w 57"/>
                <a:gd name="T15" fmla="*/ 0 h 56"/>
                <a:gd name="T16" fmla="*/ 44 w 57"/>
                <a:gd name="T17" fmla="*/ 1 h 56"/>
                <a:gd name="T18" fmla="*/ 47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6"/>
                <a:gd name="T32" fmla="*/ 57 w 5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7" name="Freeform 167"/>
            <p:cNvSpPr>
              <a:spLocks/>
            </p:cNvSpPr>
            <p:nvPr/>
          </p:nvSpPr>
          <p:spPr bwMode="auto">
            <a:xfrm>
              <a:off x="4072" y="2861"/>
              <a:ext cx="36" cy="21"/>
            </a:xfrm>
            <a:custGeom>
              <a:avLst/>
              <a:gdLst>
                <a:gd name="T0" fmla="*/ 57 w 64"/>
                <a:gd name="T1" fmla="*/ 0 h 43"/>
                <a:gd name="T2" fmla="*/ 56 w 64"/>
                <a:gd name="T3" fmla="*/ 1 h 43"/>
                <a:gd name="T4" fmla="*/ 0 w 64"/>
                <a:gd name="T5" fmla="*/ 29 h 43"/>
                <a:gd name="T6" fmla="*/ 6 w 64"/>
                <a:gd name="T7" fmla="*/ 42 h 43"/>
                <a:gd name="T8" fmla="*/ 63 w 64"/>
                <a:gd name="T9" fmla="*/ 14 h 43"/>
                <a:gd name="T10" fmla="*/ 62 w 64"/>
                <a:gd name="T11" fmla="*/ 15 h 43"/>
                <a:gd name="T12" fmla="*/ 57 w 64"/>
                <a:gd name="T13" fmla="*/ 0 h 43"/>
                <a:gd name="T14" fmla="*/ 56 w 64"/>
                <a:gd name="T15" fmla="*/ 1 h 43"/>
                <a:gd name="T16" fmla="*/ 57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8" name="Freeform 168"/>
            <p:cNvSpPr>
              <a:spLocks/>
            </p:cNvSpPr>
            <p:nvPr/>
          </p:nvSpPr>
          <p:spPr bwMode="auto">
            <a:xfrm>
              <a:off x="4107" y="2848"/>
              <a:ext cx="46" cy="19"/>
            </a:xfrm>
            <a:custGeom>
              <a:avLst/>
              <a:gdLst>
                <a:gd name="T0" fmla="*/ 75 w 79"/>
                <a:gd name="T1" fmla="*/ 0 h 39"/>
                <a:gd name="T2" fmla="*/ 73 w 79"/>
                <a:gd name="T3" fmla="*/ 1 h 39"/>
                <a:gd name="T4" fmla="*/ 0 w 79"/>
                <a:gd name="T5" fmla="*/ 23 h 39"/>
                <a:gd name="T6" fmla="*/ 6 w 79"/>
                <a:gd name="T7" fmla="*/ 38 h 39"/>
                <a:gd name="T8" fmla="*/ 78 w 79"/>
                <a:gd name="T9" fmla="*/ 16 h 39"/>
                <a:gd name="T10" fmla="*/ 76 w 79"/>
                <a:gd name="T11" fmla="*/ 16 h 39"/>
                <a:gd name="T12" fmla="*/ 75 w 79"/>
                <a:gd name="T13" fmla="*/ 0 h 39"/>
                <a:gd name="T14" fmla="*/ 73 w 79"/>
                <a:gd name="T15" fmla="*/ 0 h 39"/>
                <a:gd name="T16" fmla="*/ 73 w 79"/>
                <a:gd name="T17" fmla="*/ 1 h 39"/>
                <a:gd name="T18" fmla="*/ 75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39"/>
                <a:gd name="T32" fmla="*/ 79 w 7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19" name="Freeform 169"/>
            <p:cNvSpPr>
              <a:spLocks/>
            </p:cNvSpPr>
            <p:nvPr/>
          </p:nvSpPr>
          <p:spPr bwMode="auto">
            <a:xfrm>
              <a:off x="4154" y="2843"/>
              <a:ext cx="64" cy="12"/>
            </a:xfrm>
            <a:custGeom>
              <a:avLst/>
              <a:gdLst>
                <a:gd name="T0" fmla="*/ 111 w 112"/>
                <a:gd name="T1" fmla="*/ 0 h 25"/>
                <a:gd name="T2" fmla="*/ 110 w 112"/>
                <a:gd name="T3" fmla="*/ 0 h 25"/>
                <a:gd name="T4" fmla="*/ 0 w 112"/>
                <a:gd name="T5" fmla="*/ 9 h 25"/>
                <a:gd name="T6" fmla="*/ 1 w 112"/>
                <a:gd name="T7" fmla="*/ 24 h 25"/>
                <a:gd name="T8" fmla="*/ 111 w 112"/>
                <a:gd name="T9" fmla="*/ 15 h 25"/>
                <a:gd name="T10" fmla="*/ 111 w 112"/>
                <a:gd name="T11" fmla="*/ 0 h 25"/>
                <a:gd name="T12" fmla="*/ 110 w 112"/>
                <a:gd name="T13" fmla="*/ 0 h 25"/>
                <a:gd name="T14" fmla="*/ 111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25"/>
                <a:gd name="T26" fmla="*/ 112 w 11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0" name="Freeform 170"/>
            <p:cNvSpPr>
              <a:spLocks/>
            </p:cNvSpPr>
            <p:nvPr/>
          </p:nvSpPr>
          <p:spPr bwMode="auto">
            <a:xfrm>
              <a:off x="4221" y="2843"/>
              <a:ext cx="2004" cy="8"/>
            </a:xfrm>
            <a:custGeom>
              <a:avLst/>
              <a:gdLst>
                <a:gd name="T0" fmla="*/ 3491 w 3492"/>
                <a:gd name="T1" fmla="*/ 7 h 17"/>
                <a:gd name="T2" fmla="*/ 3491 w 3492"/>
                <a:gd name="T3" fmla="*/ 0 h 17"/>
                <a:gd name="T4" fmla="*/ 0 w 3492"/>
                <a:gd name="T5" fmla="*/ 0 h 17"/>
                <a:gd name="T6" fmla="*/ 0 w 3492"/>
                <a:gd name="T7" fmla="*/ 16 h 17"/>
                <a:gd name="T8" fmla="*/ 3491 w 3492"/>
                <a:gd name="T9" fmla="*/ 16 h 17"/>
                <a:gd name="T10" fmla="*/ 3491 w 3492"/>
                <a:gd name="T11" fmla="*/ 7 h 17"/>
                <a:gd name="T12" fmla="*/ 0 60000 65536"/>
                <a:gd name="T13" fmla="*/ 0 60000 65536"/>
                <a:gd name="T14" fmla="*/ 0 60000 65536"/>
                <a:gd name="T15" fmla="*/ 0 60000 65536"/>
                <a:gd name="T16" fmla="*/ 0 60000 65536"/>
                <a:gd name="T17" fmla="*/ 0 60000 65536"/>
                <a:gd name="T18" fmla="*/ 0 w 3492"/>
                <a:gd name="T19" fmla="*/ 0 h 17"/>
                <a:gd name="T20" fmla="*/ 3492 w 349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92" h="17">
                  <a:moveTo>
                    <a:pt x="3491" y="7"/>
                  </a:moveTo>
                  <a:lnTo>
                    <a:pt x="3491" y="0"/>
                  </a:lnTo>
                  <a:lnTo>
                    <a:pt x="0" y="0"/>
                  </a:lnTo>
                  <a:lnTo>
                    <a:pt x="0" y="16"/>
                  </a:lnTo>
                  <a:lnTo>
                    <a:pt x="3491" y="16"/>
                  </a:lnTo>
                  <a:lnTo>
                    <a:pt x="3491" y="7"/>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1" name="Freeform 171"/>
            <p:cNvSpPr>
              <a:spLocks/>
            </p:cNvSpPr>
            <p:nvPr/>
          </p:nvSpPr>
          <p:spPr bwMode="auto">
            <a:xfrm>
              <a:off x="3770" y="3398"/>
              <a:ext cx="81" cy="264"/>
            </a:xfrm>
            <a:custGeom>
              <a:avLst/>
              <a:gdLst>
                <a:gd name="T0" fmla="*/ 123 w 141"/>
                <a:gd name="T1" fmla="*/ 0 h 546"/>
                <a:gd name="T2" fmla="*/ 0 w 141"/>
                <a:gd name="T3" fmla="*/ 541 h 546"/>
                <a:gd name="T4" fmla="*/ 17 w 141"/>
                <a:gd name="T5" fmla="*/ 545 h 546"/>
                <a:gd name="T6" fmla="*/ 140 w 141"/>
                <a:gd name="T7" fmla="*/ 4 h 546"/>
                <a:gd name="T8" fmla="*/ 123 w 141"/>
                <a:gd name="T9" fmla="*/ 0 h 546"/>
                <a:gd name="T10" fmla="*/ 0 60000 65536"/>
                <a:gd name="T11" fmla="*/ 0 60000 65536"/>
                <a:gd name="T12" fmla="*/ 0 60000 65536"/>
                <a:gd name="T13" fmla="*/ 0 60000 65536"/>
                <a:gd name="T14" fmla="*/ 0 60000 65536"/>
                <a:gd name="T15" fmla="*/ 0 w 141"/>
                <a:gd name="T16" fmla="*/ 0 h 546"/>
                <a:gd name="T17" fmla="*/ 141 w 141"/>
                <a:gd name="T18" fmla="*/ 546 h 546"/>
              </a:gdLst>
              <a:ahLst/>
              <a:cxnLst>
                <a:cxn ang="T10">
                  <a:pos x="T0" y="T1"/>
                </a:cxn>
                <a:cxn ang="T11">
                  <a:pos x="T2" y="T3"/>
                </a:cxn>
                <a:cxn ang="T12">
                  <a:pos x="T4" y="T5"/>
                </a:cxn>
                <a:cxn ang="T13">
                  <a:pos x="T6" y="T7"/>
                </a:cxn>
                <a:cxn ang="T14">
                  <a:pos x="T8" y="T9"/>
                </a:cxn>
              </a:cxnLst>
              <a:rect l="T15" t="T16" r="T17" b="T18"/>
              <a:pathLst>
                <a:path w="141" h="546">
                  <a:moveTo>
                    <a:pt x="123" y="0"/>
                  </a:moveTo>
                  <a:lnTo>
                    <a:pt x="0" y="541"/>
                  </a:lnTo>
                  <a:lnTo>
                    <a:pt x="17" y="545"/>
                  </a:lnTo>
                  <a:lnTo>
                    <a:pt x="140" y="4"/>
                  </a:lnTo>
                  <a:lnTo>
                    <a:pt x="123"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2" name="Freeform 172"/>
            <p:cNvSpPr>
              <a:spLocks/>
            </p:cNvSpPr>
            <p:nvPr/>
          </p:nvSpPr>
          <p:spPr bwMode="auto">
            <a:xfrm>
              <a:off x="3843" y="3259"/>
              <a:ext cx="50" cy="139"/>
            </a:xfrm>
            <a:custGeom>
              <a:avLst/>
              <a:gdLst>
                <a:gd name="T0" fmla="*/ 68 w 86"/>
                <a:gd name="T1" fmla="*/ 0 h 287"/>
                <a:gd name="T2" fmla="*/ 68 w 86"/>
                <a:gd name="T3" fmla="*/ 1 h 287"/>
                <a:gd name="T4" fmla="*/ 0 w 86"/>
                <a:gd name="T5" fmla="*/ 282 h 287"/>
                <a:gd name="T6" fmla="*/ 17 w 86"/>
                <a:gd name="T7" fmla="*/ 286 h 287"/>
                <a:gd name="T8" fmla="*/ 85 w 86"/>
                <a:gd name="T9" fmla="*/ 5 h 287"/>
                <a:gd name="T10" fmla="*/ 84 w 86"/>
                <a:gd name="T11" fmla="*/ 5 h 287"/>
                <a:gd name="T12" fmla="*/ 68 w 86"/>
                <a:gd name="T13" fmla="*/ 0 h 287"/>
                <a:gd name="T14" fmla="*/ 68 w 86"/>
                <a:gd name="T15" fmla="*/ 1 h 287"/>
                <a:gd name="T16" fmla="*/ 68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87"/>
                <a:gd name="T29" fmla="*/ 86 w 86"/>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3" name="Freeform 173"/>
            <p:cNvSpPr>
              <a:spLocks/>
            </p:cNvSpPr>
            <p:nvPr/>
          </p:nvSpPr>
          <p:spPr bwMode="auto">
            <a:xfrm>
              <a:off x="3885" y="3208"/>
              <a:ext cx="24" cy="51"/>
            </a:xfrm>
            <a:custGeom>
              <a:avLst/>
              <a:gdLst>
                <a:gd name="T0" fmla="*/ 25 w 41"/>
                <a:gd name="T1" fmla="*/ 0 h 105"/>
                <a:gd name="T2" fmla="*/ 25 w 41"/>
                <a:gd name="T3" fmla="*/ 1 h 105"/>
                <a:gd name="T4" fmla="*/ 0 w 41"/>
                <a:gd name="T5" fmla="*/ 99 h 105"/>
                <a:gd name="T6" fmla="*/ 15 w 41"/>
                <a:gd name="T7" fmla="*/ 104 h 105"/>
                <a:gd name="T8" fmla="*/ 40 w 41"/>
                <a:gd name="T9" fmla="*/ 6 h 105"/>
                <a:gd name="T10" fmla="*/ 25 w 41"/>
                <a:gd name="T11" fmla="*/ 0 h 105"/>
                <a:gd name="T12" fmla="*/ 25 w 41"/>
                <a:gd name="T13" fmla="*/ 1 h 105"/>
                <a:gd name="T14" fmla="*/ 25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5"/>
                <a:gd name="T26" fmla="*/ 41 w 41"/>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4" name="Freeform 174"/>
            <p:cNvSpPr>
              <a:spLocks/>
            </p:cNvSpPr>
            <p:nvPr/>
          </p:nvSpPr>
          <p:spPr bwMode="auto">
            <a:xfrm>
              <a:off x="3902" y="3153"/>
              <a:ext cx="32" cy="56"/>
            </a:xfrm>
            <a:custGeom>
              <a:avLst/>
              <a:gdLst>
                <a:gd name="T0" fmla="*/ 40 w 56"/>
                <a:gd name="T1" fmla="*/ 0 h 115"/>
                <a:gd name="T2" fmla="*/ 0 w 56"/>
                <a:gd name="T3" fmla="*/ 108 h 115"/>
                <a:gd name="T4" fmla="*/ 15 w 56"/>
                <a:gd name="T5" fmla="*/ 114 h 115"/>
                <a:gd name="T6" fmla="*/ 55 w 56"/>
                <a:gd name="T7" fmla="*/ 7 h 115"/>
                <a:gd name="T8" fmla="*/ 40 w 56"/>
                <a:gd name="T9" fmla="*/ 0 h 115"/>
                <a:gd name="T10" fmla="*/ 0 60000 65536"/>
                <a:gd name="T11" fmla="*/ 0 60000 65536"/>
                <a:gd name="T12" fmla="*/ 0 60000 65536"/>
                <a:gd name="T13" fmla="*/ 0 60000 65536"/>
                <a:gd name="T14" fmla="*/ 0 60000 65536"/>
                <a:gd name="T15" fmla="*/ 0 w 56"/>
                <a:gd name="T16" fmla="*/ 0 h 115"/>
                <a:gd name="T17" fmla="*/ 56 w 56"/>
                <a:gd name="T18" fmla="*/ 115 h 115"/>
              </a:gdLst>
              <a:ahLst/>
              <a:cxnLst>
                <a:cxn ang="T10">
                  <a:pos x="T0" y="T1"/>
                </a:cxn>
                <a:cxn ang="T11">
                  <a:pos x="T2" y="T3"/>
                </a:cxn>
                <a:cxn ang="T12">
                  <a:pos x="T4" y="T5"/>
                </a:cxn>
                <a:cxn ang="T13">
                  <a:pos x="T6" y="T7"/>
                </a:cxn>
                <a:cxn ang="T14">
                  <a:pos x="T8" y="T9"/>
                </a:cxn>
              </a:cxnLst>
              <a:rect l="T15" t="T16" r="T17" b="T18"/>
              <a:pathLst>
                <a:path w="56" h="115">
                  <a:moveTo>
                    <a:pt x="40" y="0"/>
                  </a:moveTo>
                  <a:lnTo>
                    <a:pt x="0" y="108"/>
                  </a:lnTo>
                  <a:lnTo>
                    <a:pt x="15" y="114"/>
                  </a:lnTo>
                  <a:lnTo>
                    <a:pt x="55" y="7"/>
                  </a:lnTo>
                  <a:lnTo>
                    <a:pt x="4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5" name="Freeform 175"/>
            <p:cNvSpPr>
              <a:spLocks/>
            </p:cNvSpPr>
            <p:nvPr/>
          </p:nvSpPr>
          <p:spPr bwMode="auto">
            <a:xfrm>
              <a:off x="3927" y="3100"/>
              <a:ext cx="36" cy="54"/>
            </a:xfrm>
            <a:custGeom>
              <a:avLst/>
              <a:gdLst>
                <a:gd name="T0" fmla="*/ 46 w 62"/>
                <a:gd name="T1" fmla="*/ 0 h 113"/>
                <a:gd name="T2" fmla="*/ 0 w 62"/>
                <a:gd name="T3" fmla="*/ 105 h 113"/>
                <a:gd name="T4" fmla="*/ 15 w 62"/>
                <a:gd name="T5" fmla="*/ 112 h 113"/>
                <a:gd name="T6" fmla="*/ 61 w 62"/>
                <a:gd name="T7" fmla="*/ 8 h 113"/>
                <a:gd name="T8" fmla="*/ 60 w 62"/>
                <a:gd name="T9" fmla="*/ 9 h 113"/>
                <a:gd name="T10" fmla="*/ 46 w 62"/>
                <a:gd name="T11" fmla="*/ 0 h 113"/>
                <a:gd name="T12" fmla="*/ 0 60000 65536"/>
                <a:gd name="T13" fmla="*/ 0 60000 65536"/>
                <a:gd name="T14" fmla="*/ 0 60000 65536"/>
                <a:gd name="T15" fmla="*/ 0 60000 65536"/>
                <a:gd name="T16" fmla="*/ 0 60000 65536"/>
                <a:gd name="T17" fmla="*/ 0 60000 65536"/>
                <a:gd name="T18" fmla="*/ 0 w 62"/>
                <a:gd name="T19" fmla="*/ 0 h 113"/>
                <a:gd name="T20" fmla="*/ 62 w 62"/>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2" h="113">
                  <a:moveTo>
                    <a:pt x="46" y="0"/>
                  </a:moveTo>
                  <a:lnTo>
                    <a:pt x="0" y="105"/>
                  </a:lnTo>
                  <a:lnTo>
                    <a:pt x="15" y="112"/>
                  </a:lnTo>
                  <a:lnTo>
                    <a:pt x="61" y="8"/>
                  </a:lnTo>
                  <a:lnTo>
                    <a:pt x="60" y="9"/>
                  </a:lnTo>
                  <a:lnTo>
                    <a:pt x="46"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6" name="Freeform 176"/>
            <p:cNvSpPr>
              <a:spLocks/>
            </p:cNvSpPr>
            <p:nvPr/>
          </p:nvSpPr>
          <p:spPr bwMode="auto">
            <a:xfrm>
              <a:off x="3956" y="3053"/>
              <a:ext cx="41" cy="49"/>
            </a:xfrm>
            <a:custGeom>
              <a:avLst/>
              <a:gdLst>
                <a:gd name="T0" fmla="*/ 57 w 72"/>
                <a:gd name="T1" fmla="*/ 0 h 101"/>
                <a:gd name="T2" fmla="*/ 56 w 72"/>
                <a:gd name="T3" fmla="*/ 1 h 101"/>
                <a:gd name="T4" fmla="*/ 0 w 72"/>
                <a:gd name="T5" fmla="*/ 92 h 101"/>
                <a:gd name="T6" fmla="*/ 15 w 72"/>
                <a:gd name="T7" fmla="*/ 100 h 101"/>
                <a:gd name="T8" fmla="*/ 71 w 72"/>
                <a:gd name="T9" fmla="*/ 9 h 101"/>
                <a:gd name="T10" fmla="*/ 70 w 72"/>
                <a:gd name="T11" fmla="*/ 9 h 101"/>
                <a:gd name="T12" fmla="*/ 57 w 72"/>
                <a:gd name="T13" fmla="*/ 0 h 101"/>
                <a:gd name="T14" fmla="*/ 56 w 72"/>
                <a:gd name="T15" fmla="*/ 0 h 101"/>
                <a:gd name="T16" fmla="*/ 56 w 72"/>
                <a:gd name="T17" fmla="*/ 1 h 101"/>
                <a:gd name="T18" fmla="*/ 57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01"/>
                <a:gd name="T32" fmla="*/ 72 w 72"/>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7" name="Freeform 177"/>
            <p:cNvSpPr>
              <a:spLocks/>
            </p:cNvSpPr>
            <p:nvPr/>
          </p:nvSpPr>
          <p:spPr bwMode="auto">
            <a:xfrm>
              <a:off x="3991" y="3037"/>
              <a:ext cx="19" cy="18"/>
            </a:xfrm>
            <a:custGeom>
              <a:avLst/>
              <a:gdLst>
                <a:gd name="T0" fmla="*/ 19 w 33"/>
                <a:gd name="T1" fmla="*/ 0 h 38"/>
                <a:gd name="T2" fmla="*/ 19 w 33"/>
                <a:gd name="T3" fmla="*/ 1 h 38"/>
                <a:gd name="T4" fmla="*/ 0 w 33"/>
                <a:gd name="T5" fmla="*/ 28 h 38"/>
                <a:gd name="T6" fmla="*/ 12 w 33"/>
                <a:gd name="T7" fmla="*/ 37 h 38"/>
                <a:gd name="T8" fmla="*/ 32 w 33"/>
                <a:gd name="T9" fmla="*/ 9 h 38"/>
                <a:gd name="T10" fmla="*/ 32 w 33"/>
                <a:gd name="T11" fmla="*/ 10 h 38"/>
                <a:gd name="T12" fmla="*/ 19 w 33"/>
                <a:gd name="T13" fmla="*/ 0 h 38"/>
                <a:gd name="T14" fmla="*/ 19 w 33"/>
                <a:gd name="T15" fmla="*/ 1 h 38"/>
                <a:gd name="T16" fmla="*/ 19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8" name="Freeform 178"/>
            <p:cNvSpPr>
              <a:spLocks/>
            </p:cNvSpPr>
            <p:nvPr/>
          </p:nvSpPr>
          <p:spPr bwMode="auto">
            <a:xfrm>
              <a:off x="4005" y="3024"/>
              <a:ext cx="18" cy="16"/>
            </a:xfrm>
            <a:custGeom>
              <a:avLst/>
              <a:gdLst>
                <a:gd name="T0" fmla="*/ 20 w 32"/>
                <a:gd name="T1" fmla="*/ 0 h 34"/>
                <a:gd name="T2" fmla="*/ 19 w 32"/>
                <a:gd name="T3" fmla="*/ 1 h 34"/>
                <a:gd name="T4" fmla="*/ 0 w 32"/>
                <a:gd name="T5" fmla="*/ 23 h 34"/>
                <a:gd name="T6" fmla="*/ 13 w 32"/>
                <a:gd name="T7" fmla="*/ 33 h 34"/>
                <a:gd name="T8" fmla="*/ 31 w 32"/>
                <a:gd name="T9" fmla="*/ 11 h 34"/>
                <a:gd name="T10" fmla="*/ 31 w 32"/>
                <a:gd name="T11" fmla="*/ 12 h 34"/>
                <a:gd name="T12" fmla="*/ 20 w 32"/>
                <a:gd name="T13" fmla="*/ 0 h 34"/>
                <a:gd name="T14" fmla="*/ 19 w 32"/>
                <a:gd name="T15" fmla="*/ 1 h 34"/>
                <a:gd name="T16" fmla="*/ 20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4"/>
                <a:gd name="T29" fmla="*/ 32 w 3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29" name="Freeform 179"/>
            <p:cNvSpPr>
              <a:spLocks/>
            </p:cNvSpPr>
            <p:nvPr/>
          </p:nvSpPr>
          <p:spPr bwMode="auto">
            <a:xfrm>
              <a:off x="4018" y="3011"/>
              <a:ext cx="20" cy="17"/>
            </a:xfrm>
            <a:custGeom>
              <a:avLst/>
              <a:gdLst>
                <a:gd name="T0" fmla="*/ 23 w 35"/>
                <a:gd name="T1" fmla="*/ 0 h 35"/>
                <a:gd name="T2" fmla="*/ 0 w 35"/>
                <a:gd name="T3" fmla="*/ 22 h 35"/>
                <a:gd name="T4" fmla="*/ 11 w 35"/>
                <a:gd name="T5" fmla="*/ 34 h 35"/>
                <a:gd name="T6" fmla="*/ 34 w 35"/>
                <a:gd name="T7" fmla="*/ 11 h 35"/>
                <a:gd name="T8" fmla="*/ 33 w 35"/>
                <a:gd name="T9" fmla="*/ 11 h 35"/>
                <a:gd name="T10" fmla="*/ 23 w 35"/>
                <a:gd name="T11" fmla="*/ 0 h 35"/>
                <a:gd name="T12" fmla="*/ 0 60000 65536"/>
                <a:gd name="T13" fmla="*/ 0 60000 65536"/>
                <a:gd name="T14" fmla="*/ 0 60000 65536"/>
                <a:gd name="T15" fmla="*/ 0 60000 65536"/>
                <a:gd name="T16" fmla="*/ 0 60000 65536"/>
                <a:gd name="T17" fmla="*/ 0 60000 65536"/>
                <a:gd name="T18" fmla="*/ 0 w 35"/>
                <a:gd name="T19" fmla="*/ 0 h 35"/>
                <a:gd name="T20" fmla="*/ 35 w 3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5" h="35">
                  <a:moveTo>
                    <a:pt x="23" y="0"/>
                  </a:moveTo>
                  <a:lnTo>
                    <a:pt x="0" y="22"/>
                  </a:lnTo>
                  <a:lnTo>
                    <a:pt x="11" y="34"/>
                  </a:lnTo>
                  <a:lnTo>
                    <a:pt x="34" y="11"/>
                  </a:lnTo>
                  <a:lnTo>
                    <a:pt x="33" y="11"/>
                  </a:lnTo>
                  <a:lnTo>
                    <a:pt x="23"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0" name="Freeform 180"/>
            <p:cNvSpPr>
              <a:spLocks/>
            </p:cNvSpPr>
            <p:nvPr/>
          </p:nvSpPr>
          <p:spPr bwMode="auto">
            <a:xfrm>
              <a:off x="4034" y="2997"/>
              <a:ext cx="22" cy="18"/>
            </a:xfrm>
            <a:custGeom>
              <a:avLst/>
              <a:gdLst>
                <a:gd name="T0" fmla="*/ 28 w 38"/>
                <a:gd name="T1" fmla="*/ 0 h 37"/>
                <a:gd name="T2" fmla="*/ 28 w 38"/>
                <a:gd name="T3" fmla="*/ 1 h 37"/>
                <a:gd name="T4" fmla="*/ 0 w 38"/>
                <a:gd name="T5" fmla="*/ 25 h 37"/>
                <a:gd name="T6" fmla="*/ 10 w 38"/>
                <a:gd name="T7" fmla="*/ 36 h 37"/>
                <a:gd name="T8" fmla="*/ 37 w 38"/>
                <a:gd name="T9" fmla="*/ 12 h 37"/>
                <a:gd name="T10" fmla="*/ 28 w 38"/>
                <a:gd name="T11" fmla="*/ 0 h 37"/>
                <a:gd name="T12" fmla="*/ 28 w 38"/>
                <a:gd name="T13" fmla="*/ 1 h 37"/>
                <a:gd name="T14" fmla="*/ 28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1" name="Freeform 181"/>
            <p:cNvSpPr>
              <a:spLocks/>
            </p:cNvSpPr>
            <p:nvPr/>
          </p:nvSpPr>
          <p:spPr bwMode="auto">
            <a:xfrm>
              <a:off x="4052" y="2985"/>
              <a:ext cx="22" cy="16"/>
            </a:xfrm>
            <a:custGeom>
              <a:avLst/>
              <a:gdLst>
                <a:gd name="T0" fmla="*/ 29 w 38"/>
                <a:gd name="T1" fmla="*/ 0 h 34"/>
                <a:gd name="T2" fmla="*/ 28 w 38"/>
                <a:gd name="T3" fmla="*/ 1 h 34"/>
                <a:gd name="T4" fmla="*/ 0 w 38"/>
                <a:gd name="T5" fmla="*/ 21 h 34"/>
                <a:gd name="T6" fmla="*/ 9 w 38"/>
                <a:gd name="T7" fmla="*/ 33 h 34"/>
                <a:gd name="T8" fmla="*/ 37 w 38"/>
                <a:gd name="T9" fmla="*/ 14 h 34"/>
                <a:gd name="T10" fmla="*/ 35 w 38"/>
                <a:gd name="T11" fmla="*/ 14 h 34"/>
                <a:gd name="T12" fmla="*/ 29 w 38"/>
                <a:gd name="T13" fmla="*/ 0 h 34"/>
                <a:gd name="T14" fmla="*/ 28 w 38"/>
                <a:gd name="T15" fmla="*/ 1 h 34"/>
                <a:gd name="T16" fmla="*/ 29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4"/>
                <a:gd name="T29" fmla="*/ 38 w 3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2" name="Freeform 182"/>
            <p:cNvSpPr>
              <a:spLocks/>
            </p:cNvSpPr>
            <p:nvPr/>
          </p:nvSpPr>
          <p:spPr bwMode="auto">
            <a:xfrm>
              <a:off x="4072" y="2975"/>
              <a:ext cx="25" cy="16"/>
            </a:xfrm>
            <a:custGeom>
              <a:avLst/>
              <a:gdLst>
                <a:gd name="T0" fmla="*/ 38 w 44"/>
                <a:gd name="T1" fmla="*/ 0 h 33"/>
                <a:gd name="T2" fmla="*/ 36 w 44"/>
                <a:gd name="T3" fmla="*/ 1 h 33"/>
                <a:gd name="T4" fmla="*/ 0 w 44"/>
                <a:gd name="T5" fmla="*/ 18 h 33"/>
                <a:gd name="T6" fmla="*/ 6 w 44"/>
                <a:gd name="T7" fmla="*/ 32 h 33"/>
                <a:gd name="T8" fmla="*/ 43 w 44"/>
                <a:gd name="T9" fmla="*/ 15 h 33"/>
                <a:gd name="T10" fmla="*/ 41 w 44"/>
                <a:gd name="T11" fmla="*/ 16 h 33"/>
                <a:gd name="T12" fmla="*/ 38 w 44"/>
                <a:gd name="T13" fmla="*/ 0 h 33"/>
                <a:gd name="T14" fmla="*/ 36 w 44"/>
                <a:gd name="T15" fmla="*/ 1 h 33"/>
                <a:gd name="T16" fmla="*/ 38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3"/>
                <a:gd name="T29" fmla="*/ 44 w 44"/>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3" name="Freeform 183"/>
            <p:cNvSpPr>
              <a:spLocks/>
            </p:cNvSpPr>
            <p:nvPr/>
          </p:nvSpPr>
          <p:spPr bwMode="auto">
            <a:xfrm>
              <a:off x="4096" y="2971"/>
              <a:ext cx="22" cy="11"/>
            </a:xfrm>
            <a:custGeom>
              <a:avLst/>
              <a:gdLst>
                <a:gd name="T0" fmla="*/ 33 w 37"/>
                <a:gd name="T1" fmla="*/ 0 h 23"/>
                <a:gd name="T2" fmla="*/ 0 w 37"/>
                <a:gd name="T3" fmla="*/ 7 h 23"/>
                <a:gd name="T4" fmla="*/ 3 w 37"/>
                <a:gd name="T5" fmla="*/ 22 h 23"/>
                <a:gd name="T6" fmla="*/ 36 w 37"/>
                <a:gd name="T7" fmla="*/ 14 h 23"/>
                <a:gd name="T8" fmla="*/ 34 w 37"/>
                <a:gd name="T9" fmla="*/ 14 h 23"/>
                <a:gd name="T10" fmla="*/ 33 w 37"/>
                <a:gd name="T11" fmla="*/ 0 h 23"/>
                <a:gd name="T12" fmla="*/ 33 w 37"/>
                <a:gd name="T13" fmla="*/ 0 h 23"/>
                <a:gd name="T14" fmla="*/ 0 60000 65536"/>
                <a:gd name="T15" fmla="*/ 0 60000 65536"/>
                <a:gd name="T16" fmla="*/ 0 60000 65536"/>
                <a:gd name="T17" fmla="*/ 0 60000 65536"/>
                <a:gd name="T18" fmla="*/ 0 60000 65536"/>
                <a:gd name="T19" fmla="*/ 0 60000 65536"/>
                <a:gd name="T20" fmla="*/ 0 60000 65536"/>
                <a:gd name="T21" fmla="*/ 0 w 37"/>
                <a:gd name="T22" fmla="*/ 0 h 23"/>
                <a:gd name="T23" fmla="*/ 37 w 3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3">
                  <a:moveTo>
                    <a:pt x="33" y="0"/>
                  </a:moveTo>
                  <a:lnTo>
                    <a:pt x="0" y="7"/>
                  </a:lnTo>
                  <a:lnTo>
                    <a:pt x="3" y="22"/>
                  </a:lnTo>
                  <a:lnTo>
                    <a:pt x="36" y="14"/>
                  </a:lnTo>
                  <a:lnTo>
                    <a:pt x="34" y="14"/>
                  </a:lnTo>
                  <a:lnTo>
                    <a:pt x="33"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4" name="Freeform 184"/>
            <p:cNvSpPr>
              <a:spLocks/>
            </p:cNvSpPr>
            <p:nvPr/>
          </p:nvSpPr>
          <p:spPr bwMode="auto">
            <a:xfrm>
              <a:off x="4119" y="2969"/>
              <a:ext cx="22" cy="8"/>
            </a:xfrm>
            <a:custGeom>
              <a:avLst/>
              <a:gdLst>
                <a:gd name="T0" fmla="*/ 38 w 39"/>
                <a:gd name="T1" fmla="*/ 0 h 17"/>
                <a:gd name="T2" fmla="*/ 37 w 39"/>
                <a:gd name="T3" fmla="*/ 0 h 17"/>
                <a:gd name="T4" fmla="*/ 0 w 39"/>
                <a:gd name="T5" fmla="*/ 2 h 17"/>
                <a:gd name="T6" fmla="*/ 1 w 39"/>
                <a:gd name="T7" fmla="*/ 16 h 17"/>
                <a:gd name="T8" fmla="*/ 38 w 39"/>
                <a:gd name="T9" fmla="*/ 14 h 17"/>
                <a:gd name="T10" fmla="*/ 37 w 39"/>
                <a:gd name="T11" fmla="*/ 14 h 17"/>
                <a:gd name="T12" fmla="*/ 38 w 39"/>
                <a:gd name="T13" fmla="*/ 0 h 17"/>
                <a:gd name="T14" fmla="*/ 37 w 39"/>
                <a:gd name="T15" fmla="*/ 0 h 17"/>
                <a:gd name="T16" fmla="*/ 38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7"/>
                <a:gd name="T29" fmla="*/ 39 w 3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5" name="Freeform 185"/>
            <p:cNvSpPr>
              <a:spLocks/>
            </p:cNvSpPr>
            <p:nvPr/>
          </p:nvSpPr>
          <p:spPr bwMode="auto">
            <a:xfrm>
              <a:off x="4143" y="2969"/>
              <a:ext cx="21" cy="8"/>
            </a:xfrm>
            <a:custGeom>
              <a:avLst/>
              <a:gdLst>
                <a:gd name="T0" fmla="*/ 35 w 36"/>
                <a:gd name="T1" fmla="*/ 2 h 17"/>
                <a:gd name="T2" fmla="*/ 33 w 36"/>
                <a:gd name="T3" fmla="*/ 2 h 17"/>
                <a:gd name="T4" fmla="*/ 1 w 36"/>
                <a:gd name="T5" fmla="*/ 0 h 17"/>
                <a:gd name="T6" fmla="*/ 0 w 36"/>
                <a:gd name="T7" fmla="*/ 14 h 17"/>
                <a:gd name="T8" fmla="*/ 32 w 36"/>
                <a:gd name="T9" fmla="*/ 16 h 17"/>
                <a:gd name="T10" fmla="*/ 35 w 36"/>
                <a:gd name="T11" fmla="*/ 2 h 17"/>
                <a:gd name="T12" fmla="*/ 34 w 36"/>
                <a:gd name="T13" fmla="*/ 2 h 17"/>
                <a:gd name="T14" fmla="*/ 33 w 36"/>
                <a:gd name="T15" fmla="*/ 2 h 17"/>
                <a:gd name="T16" fmla="*/ 35 w 36"/>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7"/>
                <a:gd name="T29" fmla="*/ 36 w 3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6" name="Freeform 186"/>
            <p:cNvSpPr>
              <a:spLocks/>
            </p:cNvSpPr>
            <p:nvPr/>
          </p:nvSpPr>
          <p:spPr bwMode="auto">
            <a:xfrm>
              <a:off x="4165" y="2971"/>
              <a:ext cx="18" cy="9"/>
            </a:xfrm>
            <a:custGeom>
              <a:avLst/>
              <a:gdLst>
                <a:gd name="T0" fmla="*/ 30 w 31"/>
                <a:gd name="T1" fmla="*/ 5 h 19"/>
                <a:gd name="T2" fmla="*/ 3 w 31"/>
                <a:gd name="T3" fmla="*/ 0 h 19"/>
                <a:gd name="T4" fmla="*/ 0 w 31"/>
                <a:gd name="T5" fmla="*/ 14 h 19"/>
                <a:gd name="T6" fmla="*/ 27 w 31"/>
                <a:gd name="T7" fmla="*/ 18 h 19"/>
                <a:gd name="T8" fmla="*/ 26 w 31"/>
                <a:gd name="T9" fmla="*/ 18 h 19"/>
                <a:gd name="T10" fmla="*/ 30 w 31"/>
                <a:gd name="T11" fmla="*/ 5 h 19"/>
                <a:gd name="T12" fmla="*/ 30 w 31"/>
                <a:gd name="T13" fmla="*/ 5 h 19"/>
                <a:gd name="T14" fmla="*/ 0 60000 65536"/>
                <a:gd name="T15" fmla="*/ 0 60000 65536"/>
                <a:gd name="T16" fmla="*/ 0 60000 65536"/>
                <a:gd name="T17" fmla="*/ 0 60000 65536"/>
                <a:gd name="T18" fmla="*/ 0 60000 65536"/>
                <a:gd name="T19" fmla="*/ 0 60000 65536"/>
                <a:gd name="T20" fmla="*/ 0 60000 65536"/>
                <a:gd name="T21" fmla="*/ 0 w 31"/>
                <a:gd name="T22" fmla="*/ 0 h 19"/>
                <a:gd name="T23" fmla="*/ 31 w 3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9">
                  <a:moveTo>
                    <a:pt x="30" y="5"/>
                  </a:moveTo>
                  <a:lnTo>
                    <a:pt x="3" y="0"/>
                  </a:lnTo>
                  <a:lnTo>
                    <a:pt x="0" y="14"/>
                  </a:lnTo>
                  <a:lnTo>
                    <a:pt x="27" y="18"/>
                  </a:lnTo>
                  <a:lnTo>
                    <a:pt x="26" y="18"/>
                  </a:lnTo>
                  <a:lnTo>
                    <a:pt x="30" y="5"/>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7" name="Freeform 187"/>
            <p:cNvSpPr>
              <a:spLocks/>
            </p:cNvSpPr>
            <p:nvPr/>
          </p:nvSpPr>
          <p:spPr bwMode="auto">
            <a:xfrm>
              <a:off x="4183" y="2974"/>
              <a:ext cx="17" cy="10"/>
            </a:xfrm>
            <a:custGeom>
              <a:avLst/>
              <a:gdLst>
                <a:gd name="T0" fmla="*/ 30 w 31"/>
                <a:gd name="T1" fmla="*/ 7 h 21"/>
                <a:gd name="T2" fmla="*/ 29 w 31"/>
                <a:gd name="T3" fmla="*/ 7 h 21"/>
                <a:gd name="T4" fmla="*/ 4 w 31"/>
                <a:gd name="T5" fmla="*/ 0 h 21"/>
                <a:gd name="T6" fmla="*/ 0 w 31"/>
                <a:gd name="T7" fmla="*/ 13 h 21"/>
                <a:gd name="T8" fmla="*/ 25 w 31"/>
                <a:gd name="T9" fmla="*/ 20 h 21"/>
                <a:gd name="T10" fmla="*/ 23 w 31"/>
                <a:gd name="T11" fmla="*/ 20 h 21"/>
                <a:gd name="T12" fmla="*/ 30 w 31"/>
                <a:gd name="T13" fmla="*/ 7 h 21"/>
                <a:gd name="T14" fmla="*/ 29 w 31"/>
                <a:gd name="T15" fmla="*/ 7 h 21"/>
                <a:gd name="T16" fmla="*/ 30 w 31"/>
                <a:gd name="T17" fmla="*/ 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8" name="Freeform 188"/>
            <p:cNvSpPr>
              <a:spLocks/>
            </p:cNvSpPr>
            <p:nvPr/>
          </p:nvSpPr>
          <p:spPr bwMode="auto">
            <a:xfrm>
              <a:off x="4199" y="2978"/>
              <a:ext cx="21" cy="13"/>
            </a:xfrm>
            <a:custGeom>
              <a:avLst/>
              <a:gdLst>
                <a:gd name="T0" fmla="*/ 36 w 37"/>
                <a:gd name="T1" fmla="*/ 12 h 26"/>
                <a:gd name="T2" fmla="*/ 34 w 37"/>
                <a:gd name="T3" fmla="*/ 11 h 26"/>
                <a:gd name="T4" fmla="*/ 7 w 37"/>
                <a:gd name="T5" fmla="*/ 0 h 26"/>
                <a:gd name="T6" fmla="*/ 0 w 37"/>
                <a:gd name="T7" fmla="*/ 14 h 26"/>
                <a:gd name="T8" fmla="*/ 27 w 37"/>
                <a:gd name="T9" fmla="*/ 25 h 26"/>
                <a:gd name="T10" fmla="*/ 26 w 37"/>
                <a:gd name="T11" fmla="*/ 24 h 26"/>
                <a:gd name="T12" fmla="*/ 36 w 37"/>
                <a:gd name="T13" fmla="*/ 12 h 26"/>
                <a:gd name="T14" fmla="*/ 35 w 37"/>
                <a:gd name="T15" fmla="*/ 12 h 26"/>
                <a:gd name="T16" fmla="*/ 34 w 37"/>
                <a:gd name="T17" fmla="*/ 11 h 26"/>
                <a:gd name="T18" fmla="*/ 36 w 37"/>
                <a:gd name="T19" fmla="*/ 1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6"/>
                <a:gd name="T32" fmla="*/ 37 w 3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39" name="Freeform 189"/>
            <p:cNvSpPr>
              <a:spLocks/>
            </p:cNvSpPr>
            <p:nvPr/>
          </p:nvSpPr>
          <p:spPr bwMode="auto">
            <a:xfrm>
              <a:off x="4216" y="2986"/>
              <a:ext cx="20" cy="15"/>
            </a:xfrm>
            <a:custGeom>
              <a:avLst/>
              <a:gdLst>
                <a:gd name="T0" fmla="*/ 35 w 36"/>
                <a:gd name="T1" fmla="*/ 21 h 33"/>
                <a:gd name="T2" fmla="*/ 35 w 36"/>
                <a:gd name="T3" fmla="*/ 20 h 33"/>
                <a:gd name="T4" fmla="*/ 10 w 36"/>
                <a:gd name="T5" fmla="*/ 0 h 33"/>
                <a:gd name="T6" fmla="*/ 0 w 36"/>
                <a:gd name="T7" fmla="*/ 13 h 33"/>
                <a:gd name="T8" fmla="*/ 25 w 36"/>
                <a:gd name="T9" fmla="*/ 32 h 33"/>
                <a:gd name="T10" fmla="*/ 24 w 36"/>
                <a:gd name="T11" fmla="*/ 31 h 33"/>
                <a:gd name="T12" fmla="*/ 35 w 36"/>
                <a:gd name="T13" fmla="*/ 21 h 33"/>
                <a:gd name="T14" fmla="*/ 35 w 36"/>
                <a:gd name="T15" fmla="*/ 20 h 33"/>
                <a:gd name="T16" fmla="*/ 35 w 36"/>
                <a:gd name="T17" fmla="*/ 2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3"/>
                <a:gd name="T29" fmla="*/ 36 w 36"/>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0" name="Freeform 190"/>
            <p:cNvSpPr>
              <a:spLocks/>
            </p:cNvSpPr>
            <p:nvPr/>
          </p:nvSpPr>
          <p:spPr bwMode="auto">
            <a:xfrm>
              <a:off x="4232" y="2998"/>
              <a:ext cx="20" cy="17"/>
            </a:xfrm>
            <a:custGeom>
              <a:avLst/>
              <a:gdLst>
                <a:gd name="T0" fmla="*/ 34 w 35"/>
                <a:gd name="T1" fmla="*/ 25 h 36"/>
                <a:gd name="T2" fmla="*/ 11 w 35"/>
                <a:gd name="T3" fmla="*/ 0 h 36"/>
                <a:gd name="T4" fmla="*/ 0 w 35"/>
                <a:gd name="T5" fmla="*/ 10 h 36"/>
                <a:gd name="T6" fmla="*/ 23 w 35"/>
                <a:gd name="T7" fmla="*/ 35 h 36"/>
                <a:gd name="T8" fmla="*/ 22 w 35"/>
                <a:gd name="T9" fmla="*/ 35 h 36"/>
                <a:gd name="T10" fmla="*/ 34 w 35"/>
                <a:gd name="T11" fmla="*/ 25 h 36"/>
                <a:gd name="T12" fmla="*/ 0 60000 65536"/>
                <a:gd name="T13" fmla="*/ 0 60000 65536"/>
                <a:gd name="T14" fmla="*/ 0 60000 65536"/>
                <a:gd name="T15" fmla="*/ 0 60000 65536"/>
                <a:gd name="T16" fmla="*/ 0 60000 65536"/>
                <a:gd name="T17" fmla="*/ 0 60000 65536"/>
                <a:gd name="T18" fmla="*/ 0 w 35"/>
                <a:gd name="T19" fmla="*/ 0 h 36"/>
                <a:gd name="T20" fmla="*/ 35 w 3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5" h="36">
                  <a:moveTo>
                    <a:pt x="34" y="25"/>
                  </a:moveTo>
                  <a:lnTo>
                    <a:pt x="11" y="0"/>
                  </a:lnTo>
                  <a:lnTo>
                    <a:pt x="0" y="10"/>
                  </a:lnTo>
                  <a:lnTo>
                    <a:pt x="23" y="35"/>
                  </a:lnTo>
                  <a:lnTo>
                    <a:pt x="22" y="35"/>
                  </a:lnTo>
                  <a:lnTo>
                    <a:pt x="34" y="25"/>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1" name="Freeform 191"/>
            <p:cNvSpPr>
              <a:spLocks/>
            </p:cNvSpPr>
            <p:nvPr/>
          </p:nvSpPr>
          <p:spPr bwMode="auto">
            <a:xfrm>
              <a:off x="4247" y="3012"/>
              <a:ext cx="23" cy="21"/>
            </a:xfrm>
            <a:custGeom>
              <a:avLst/>
              <a:gdLst>
                <a:gd name="T0" fmla="*/ 40 w 41"/>
                <a:gd name="T1" fmla="*/ 34 h 45"/>
                <a:gd name="T2" fmla="*/ 40 w 41"/>
                <a:gd name="T3" fmla="*/ 33 h 45"/>
                <a:gd name="T4" fmla="*/ 12 w 41"/>
                <a:gd name="T5" fmla="*/ 0 h 45"/>
                <a:gd name="T6" fmla="*/ 0 w 41"/>
                <a:gd name="T7" fmla="*/ 11 h 45"/>
                <a:gd name="T8" fmla="*/ 28 w 41"/>
                <a:gd name="T9" fmla="*/ 44 h 45"/>
                <a:gd name="T10" fmla="*/ 28 w 41"/>
                <a:gd name="T11" fmla="*/ 43 h 45"/>
                <a:gd name="T12" fmla="*/ 40 w 41"/>
                <a:gd name="T13" fmla="*/ 34 h 45"/>
                <a:gd name="T14" fmla="*/ 40 w 41"/>
                <a:gd name="T15" fmla="*/ 33 h 45"/>
                <a:gd name="T16" fmla="*/ 40 w 41"/>
                <a:gd name="T17" fmla="*/ 3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5"/>
                <a:gd name="T29" fmla="*/ 41 w 4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2" name="Freeform 192"/>
            <p:cNvSpPr>
              <a:spLocks/>
            </p:cNvSpPr>
            <p:nvPr/>
          </p:nvSpPr>
          <p:spPr bwMode="auto">
            <a:xfrm>
              <a:off x="4265" y="3030"/>
              <a:ext cx="470" cy="554"/>
            </a:xfrm>
            <a:custGeom>
              <a:avLst/>
              <a:gdLst>
                <a:gd name="T0" fmla="*/ 817 w 818"/>
                <a:gd name="T1" fmla="*/ 1132 h 1144"/>
                <a:gd name="T2" fmla="*/ 14 w 818"/>
                <a:gd name="T3" fmla="*/ 0 h 1144"/>
                <a:gd name="T4" fmla="*/ 0 w 818"/>
                <a:gd name="T5" fmla="*/ 10 h 1144"/>
                <a:gd name="T6" fmla="*/ 803 w 818"/>
                <a:gd name="T7" fmla="*/ 1143 h 1144"/>
                <a:gd name="T8" fmla="*/ 817 w 818"/>
                <a:gd name="T9" fmla="*/ 1132 h 1144"/>
                <a:gd name="T10" fmla="*/ 0 60000 65536"/>
                <a:gd name="T11" fmla="*/ 0 60000 65536"/>
                <a:gd name="T12" fmla="*/ 0 60000 65536"/>
                <a:gd name="T13" fmla="*/ 0 60000 65536"/>
                <a:gd name="T14" fmla="*/ 0 60000 65536"/>
                <a:gd name="T15" fmla="*/ 0 w 818"/>
                <a:gd name="T16" fmla="*/ 0 h 1144"/>
                <a:gd name="T17" fmla="*/ 818 w 818"/>
                <a:gd name="T18" fmla="*/ 1144 h 1144"/>
              </a:gdLst>
              <a:ahLst/>
              <a:cxnLst>
                <a:cxn ang="T10">
                  <a:pos x="T0" y="T1"/>
                </a:cxn>
                <a:cxn ang="T11">
                  <a:pos x="T2" y="T3"/>
                </a:cxn>
                <a:cxn ang="T12">
                  <a:pos x="T4" y="T5"/>
                </a:cxn>
                <a:cxn ang="T13">
                  <a:pos x="T6" y="T7"/>
                </a:cxn>
                <a:cxn ang="T14">
                  <a:pos x="T8" y="T9"/>
                </a:cxn>
              </a:cxnLst>
              <a:rect l="T15" t="T16" r="T17" b="T18"/>
              <a:pathLst>
                <a:path w="818" h="1144">
                  <a:moveTo>
                    <a:pt x="817" y="1132"/>
                  </a:moveTo>
                  <a:lnTo>
                    <a:pt x="14" y="0"/>
                  </a:lnTo>
                  <a:lnTo>
                    <a:pt x="0" y="10"/>
                  </a:lnTo>
                  <a:lnTo>
                    <a:pt x="803" y="1143"/>
                  </a:lnTo>
                  <a:lnTo>
                    <a:pt x="817" y="1132"/>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3" name="Freeform 193"/>
            <p:cNvSpPr>
              <a:spLocks/>
            </p:cNvSpPr>
            <p:nvPr/>
          </p:nvSpPr>
          <p:spPr bwMode="auto">
            <a:xfrm>
              <a:off x="4730" y="3581"/>
              <a:ext cx="27" cy="27"/>
            </a:xfrm>
            <a:custGeom>
              <a:avLst/>
              <a:gdLst>
                <a:gd name="T0" fmla="*/ 46 w 47"/>
                <a:gd name="T1" fmla="*/ 44 h 56"/>
                <a:gd name="T2" fmla="*/ 46 w 47"/>
                <a:gd name="T3" fmla="*/ 45 h 56"/>
                <a:gd name="T4" fmla="*/ 12 w 47"/>
                <a:gd name="T5" fmla="*/ 0 h 56"/>
                <a:gd name="T6" fmla="*/ 0 w 47"/>
                <a:gd name="T7" fmla="*/ 10 h 56"/>
                <a:gd name="T8" fmla="*/ 34 w 47"/>
                <a:gd name="T9" fmla="*/ 55 h 56"/>
                <a:gd name="T10" fmla="*/ 46 w 47"/>
                <a:gd name="T11" fmla="*/ 44 h 56"/>
                <a:gd name="T12" fmla="*/ 0 60000 65536"/>
                <a:gd name="T13" fmla="*/ 0 60000 65536"/>
                <a:gd name="T14" fmla="*/ 0 60000 65536"/>
                <a:gd name="T15" fmla="*/ 0 60000 65536"/>
                <a:gd name="T16" fmla="*/ 0 60000 65536"/>
                <a:gd name="T17" fmla="*/ 0 60000 65536"/>
                <a:gd name="T18" fmla="*/ 0 w 47"/>
                <a:gd name="T19" fmla="*/ 0 h 56"/>
                <a:gd name="T20" fmla="*/ 47 w 4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7" h="56">
                  <a:moveTo>
                    <a:pt x="46" y="44"/>
                  </a:moveTo>
                  <a:lnTo>
                    <a:pt x="46" y="45"/>
                  </a:lnTo>
                  <a:lnTo>
                    <a:pt x="12" y="0"/>
                  </a:lnTo>
                  <a:lnTo>
                    <a:pt x="0" y="10"/>
                  </a:lnTo>
                  <a:lnTo>
                    <a:pt x="34" y="55"/>
                  </a:lnTo>
                  <a:lnTo>
                    <a:pt x="46" y="4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4" name="Freeform 194"/>
            <p:cNvSpPr>
              <a:spLocks/>
            </p:cNvSpPr>
            <p:nvPr/>
          </p:nvSpPr>
          <p:spPr bwMode="auto">
            <a:xfrm>
              <a:off x="4751" y="3604"/>
              <a:ext cx="24" cy="23"/>
            </a:xfrm>
            <a:custGeom>
              <a:avLst/>
              <a:gdLst>
                <a:gd name="T0" fmla="*/ 39 w 41"/>
                <a:gd name="T1" fmla="*/ 34 h 46"/>
                <a:gd name="T2" fmla="*/ 40 w 41"/>
                <a:gd name="T3" fmla="*/ 34 h 46"/>
                <a:gd name="T4" fmla="*/ 12 w 41"/>
                <a:gd name="T5" fmla="*/ 0 h 46"/>
                <a:gd name="T6" fmla="*/ 0 w 41"/>
                <a:gd name="T7" fmla="*/ 11 h 46"/>
                <a:gd name="T8" fmla="*/ 28 w 41"/>
                <a:gd name="T9" fmla="*/ 44 h 46"/>
                <a:gd name="T10" fmla="*/ 28 w 41"/>
                <a:gd name="T11" fmla="*/ 45 h 46"/>
                <a:gd name="T12" fmla="*/ 28 w 41"/>
                <a:gd name="T13" fmla="*/ 44 h 46"/>
                <a:gd name="T14" fmla="*/ 28 w 41"/>
                <a:gd name="T15" fmla="*/ 45 h 46"/>
                <a:gd name="T16" fmla="*/ 39 w 41"/>
                <a:gd name="T17" fmla="*/ 3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5" name="Freeform 195"/>
            <p:cNvSpPr>
              <a:spLocks/>
            </p:cNvSpPr>
            <p:nvPr/>
          </p:nvSpPr>
          <p:spPr bwMode="auto">
            <a:xfrm>
              <a:off x="4770" y="3623"/>
              <a:ext cx="23" cy="19"/>
            </a:xfrm>
            <a:custGeom>
              <a:avLst/>
              <a:gdLst>
                <a:gd name="T0" fmla="*/ 39 w 40"/>
                <a:gd name="T1" fmla="*/ 27 h 40"/>
                <a:gd name="T2" fmla="*/ 39 w 40"/>
                <a:gd name="T3" fmla="*/ 28 h 40"/>
                <a:gd name="T4" fmla="*/ 11 w 40"/>
                <a:gd name="T5" fmla="*/ 0 h 40"/>
                <a:gd name="T6" fmla="*/ 0 w 40"/>
                <a:gd name="T7" fmla="*/ 11 h 40"/>
                <a:gd name="T8" fmla="*/ 28 w 40"/>
                <a:gd name="T9" fmla="*/ 39 h 40"/>
                <a:gd name="T10" fmla="*/ 29 w 40"/>
                <a:gd name="T11" fmla="*/ 39 h 40"/>
                <a:gd name="T12" fmla="*/ 28 w 40"/>
                <a:gd name="T13" fmla="*/ 39 h 40"/>
                <a:gd name="T14" fmla="*/ 29 w 40"/>
                <a:gd name="T15" fmla="*/ 39 h 40"/>
                <a:gd name="T16" fmla="*/ 39 w 40"/>
                <a:gd name="T17" fmla="*/ 2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6" name="Freeform 196"/>
            <p:cNvSpPr>
              <a:spLocks/>
            </p:cNvSpPr>
            <p:nvPr/>
          </p:nvSpPr>
          <p:spPr bwMode="auto">
            <a:xfrm>
              <a:off x="4789" y="3638"/>
              <a:ext cx="19" cy="15"/>
            </a:xfrm>
            <a:custGeom>
              <a:avLst/>
              <a:gdLst>
                <a:gd name="T0" fmla="*/ 30 w 33"/>
                <a:gd name="T1" fmla="*/ 17 h 31"/>
                <a:gd name="T2" fmla="*/ 32 w 33"/>
                <a:gd name="T3" fmla="*/ 17 h 31"/>
                <a:gd name="T4" fmla="*/ 10 w 33"/>
                <a:gd name="T5" fmla="*/ 0 h 31"/>
                <a:gd name="T6" fmla="*/ 0 w 33"/>
                <a:gd name="T7" fmla="*/ 12 h 31"/>
                <a:gd name="T8" fmla="*/ 22 w 33"/>
                <a:gd name="T9" fmla="*/ 29 h 31"/>
                <a:gd name="T10" fmla="*/ 24 w 33"/>
                <a:gd name="T11" fmla="*/ 29 h 31"/>
                <a:gd name="T12" fmla="*/ 22 w 33"/>
                <a:gd name="T13" fmla="*/ 29 h 31"/>
                <a:gd name="T14" fmla="*/ 24 w 33"/>
                <a:gd name="T15" fmla="*/ 29 h 31"/>
                <a:gd name="T16" fmla="*/ 24 w 33"/>
                <a:gd name="T17" fmla="*/ 30 h 31"/>
                <a:gd name="T18" fmla="*/ 30 w 33"/>
                <a:gd name="T19" fmla="*/ 1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1"/>
                <a:gd name="T32" fmla="*/ 33 w 3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7" name="Freeform 197"/>
            <p:cNvSpPr>
              <a:spLocks/>
            </p:cNvSpPr>
            <p:nvPr/>
          </p:nvSpPr>
          <p:spPr bwMode="auto">
            <a:xfrm>
              <a:off x="4805" y="3647"/>
              <a:ext cx="18" cy="13"/>
            </a:xfrm>
            <a:custGeom>
              <a:avLst/>
              <a:gdLst>
                <a:gd name="T0" fmla="*/ 29 w 32"/>
                <a:gd name="T1" fmla="*/ 10 h 25"/>
                <a:gd name="T2" fmla="*/ 31 w 32"/>
                <a:gd name="T3" fmla="*/ 11 h 25"/>
                <a:gd name="T4" fmla="*/ 7 w 32"/>
                <a:gd name="T5" fmla="*/ 0 h 25"/>
                <a:gd name="T6" fmla="*/ 0 w 32"/>
                <a:gd name="T7" fmla="*/ 12 h 25"/>
                <a:gd name="T8" fmla="*/ 24 w 32"/>
                <a:gd name="T9" fmla="*/ 24 h 25"/>
                <a:gd name="T10" fmla="*/ 25 w 32"/>
                <a:gd name="T11" fmla="*/ 24 h 25"/>
                <a:gd name="T12" fmla="*/ 24 w 32"/>
                <a:gd name="T13" fmla="*/ 24 h 25"/>
                <a:gd name="T14" fmla="*/ 25 w 32"/>
                <a:gd name="T15" fmla="*/ 24 h 25"/>
                <a:gd name="T16" fmla="*/ 29 w 32"/>
                <a:gd name="T17" fmla="*/ 1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5"/>
                <a:gd name="T29" fmla="*/ 32 w 3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8" name="Freeform 198"/>
            <p:cNvSpPr>
              <a:spLocks/>
            </p:cNvSpPr>
            <p:nvPr/>
          </p:nvSpPr>
          <p:spPr bwMode="auto">
            <a:xfrm>
              <a:off x="4822" y="3654"/>
              <a:ext cx="17" cy="10"/>
            </a:xfrm>
            <a:custGeom>
              <a:avLst/>
              <a:gdLst>
                <a:gd name="T0" fmla="*/ 28 w 30"/>
                <a:gd name="T1" fmla="*/ 6 h 21"/>
                <a:gd name="T2" fmla="*/ 29 w 30"/>
                <a:gd name="T3" fmla="*/ 7 h 21"/>
                <a:gd name="T4" fmla="*/ 4 w 30"/>
                <a:gd name="T5" fmla="*/ 0 h 21"/>
                <a:gd name="T6" fmla="*/ 0 w 30"/>
                <a:gd name="T7" fmla="*/ 13 h 21"/>
                <a:gd name="T8" fmla="*/ 25 w 30"/>
                <a:gd name="T9" fmla="*/ 20 h 21"/>
                <a:gd name="T10" fmla="*/ 26 w 30"/>
                <a:gd name="T11" fmla="*/ 20 h 21"/>
                <a:gd name="T12" fmla="*/ 25 w 30"/>
                <a:gd name="T13" fmla="*/ 20 h 21"/>
                <a:gd name="T14" fmla="*/ 26 w 30"/>
                <a:gd name="T15" fmla="*/ 20 h 21"/>
                <a:gd name="T16" fmla="*/ 28 w 30"/>
                <a:gd name="T17" fmla="*/ 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1"/>
                <a:gd name="T29" fmla="*/ 30 w 3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49" name="Freeform 199"/>
            <p:cNvSpPr>
              <a:spLocks/>
            </p:cNvSpPr>
            <p:nvPr/>
          </p:nvSpPr>
          <p:spPr bwMode="auto">
            <a:xfrm>
              <a:off x="4840" y="3658"/>
              <a:ext cx="15" cy="8"/>
            </a:xfrm>
            <a:custGeom>
              <a:avLst/>
              <a:gdLst>
                <a:gd name="T0" fmla="*/ 24 w 26"/>
                <a:gd name="T1" fmla="*/ 2 h 17"/>
                <a:gd name="T2" fmla="*/ 25 w 26"/>
                <a:gd name="T3" fmla="*/ 2 h 17"/>
                <a:gd name="T4" fmla="*/ 2 w 26"/>
                <a:gd name="T5" fmla="*/ 0 h 17"/>
                <a:gd name="T6" fmla="*/ 0 w 26"/>
                <a:gd name="T7" fmla="*/ 13 h 17"/>
                <a:gd name="T8" fmla="*/ 23 w 26"/>
                <a:gd name="T9" fmla="*/ 16 h 17"/>
                <a:gd name="T10" fmla="*/ 24 w 26"/>
                <a:gd name="T11" fmla="*/ 16 h 17"/>
                <a:gd name="T12" fmla="*/ 23 w 26"/>
                <a:gd name="T13" fmla="*/ 16 h 17"/>
                <a:gd name="T14" fmla="*/ 24 w 26"/>
                <a:gd name="T15" fmla="*/ 16 h 17"/>
                <a:gd name="T16" fmla="*/ 24 w 26"/>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0" name="Freeform 200"/>
            <p:cNvSpPr>
              <a:spLocks/>
            </p:cNvSpPr>
            <p:nvPr/>
          </p:nvSpPr>
          <p:spPr bwMode="auto">
            <a:xfrm>
              <a:off x="4857" y="3659"/>
              <a:ext cx="1365" cy="8"/>
            </a:xfrm>
            <a:custGeom>
              <a:avLst/>
              <a:gdLst>
                <a:gd name="T0" fmla="*/ 2377 w 2378"/>
                <a:gd name="T1" fmla="*/ 8 h 17"/>
                <a:gd name="T2" fmla="*/ 2377 w 2378"/>
                <a:gd name="T3" fmla="*/ 0 h 17"/>
                <a:gd name="T4" fmla="*/ 0 w 2378"/>
                <a:gd name="T5" fmla="*/ 0 h 17"/>
                <a:gd name="T6" fmla="*/ 0 w 2378"/>
                <a:gd name="T7" fmla="*/ 16 h 17"/>
                <a:gd name="T8" fmla="*/ 2377 w 2378"/>
                <a:gd name="T9" fmla="*/ 16 h 17"/>
                <a:gd name="T10" fmla="*/ 2377 w 2378"/>
                <a:gd name="T11" fmla="*/ 8 h 17"/>
                <a:gd name="T12" fmla="*/ 0 60000 65536"/>
                <a:gd name="T13" fmla="*/ 0 60000 65536"/>
                <a:gd name="T14" fmla="*/ 0 60000 65536"/>
                <a:gd name="T15" fmla="*/ 0 60000 65536"/>
                <a:gd name="T16" fmla="*/ 0 60000 65536"/>
                <a:gd name="T17" fmla="*/ 0 60000 65536"/>
                <a:gd name="T18" fmla="*/ 0 w 2378"/>
                <a:gd name="T19" fmla="*/ 0 h 17"/>
                <a:gd name="T20" fmla="*/ 2378 w 237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78" h="17">
                  <a:moveTo>
                    <a:pt x="2377" y="8"/>
                  </a:moveTo>
                  <a:lnTo>
                    <a:pt x="2377" y="0"/>
                  </a:lnTo>
                  <a:lnTo>
                    <a:pt x="0" y="0"/>
                  </a:lnTo>
                  <a:lnTo>
                    <a:pt x="0" y="16"/>
                  </a:lnTo>
                  <a:lnTo>
                    <a:pt x="2377" y="16"/>
                  </a:lnTo>
                  <a:lnTo>
                    <a:pt x="2377" y="8"/>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1" name="Freeform 201"/>
            <p:cNvSpPr>
              <a:spLocks/>
            </p:cNvSpPr>
            <p:nvPr/>
          </p:nvSpPr>
          <p:spPr bwMode="auto">
            <a:xfrm>
              <a:off x="4917" y="3623"/>
              <a:ext cx="39" cy="89"/>
            </a:xfrm>
            <a:custGeom>
              <a:avLst/>
              <a:gdLst>
                <a:gd name="T0" fmla="*/ 8 w 67"/>
                <a:gd name="T1" fmla="*/ 180 h 184"/>
                <a:gd name="T2" fmla="*/ 16 w 67"/>
                <a:gd name="T3" fmla="*/ 183 h 184"/>
                <a:gd name="T4" fmla="*/ 66 w 67"/>
                <a:gd name="T5" fmla="*/ 6 h 184"/>
                <a:gd name="T6" fmla="*/ 50 w 67"/>
                <a:gd name="T7" fmla="*/ 0 h 184"/>
                <a:gd name="T8" fmla="*/ 0 w 67"/>
                <a:gd name="T9" fmla="*/ 178 h 184"/>
                <a:gd name="T10" fmla="*/ 8 w 67"/>
                <a:gd name="T11" fmla="*/ 18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8" y="180"/>
                  </a:moveTo>
                  <a:lnTo>
                    <a:pt x="16" y="183"/>
                  </a:lnTo>
                  <a:lnTo>
                    <a:pt x="66" y="6"/>
                  </a:lnTo>
                  <a:lnTo>
                    <a:pt x="50" y="0"/>
                  </a:lnTo>
                  <a:lnTo>
                    <a:pt x="0" y="178"/>
                  </a:lnTo>
                  <a:lnTo>
                    <a:pt x="8" y="180"/>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2" name="Freeform 202"/>
            <p:cNvSpPr>
              <a:spLocks/>
            </p:cNvSpPr>
            <p:nvPr/>
          </p:nvSpPr>
          <p:spPr bwMode="auto">
            <a:xfrm>
              <a:off x="4946" y="3623"/>
              <a:ext cx="38" cy="89"/>
            </a:xfrm>
            <a:custGeom>
              <a:avLst/>
              <a:gdLst>
                <a:gd name="T0" fmla="*/ 8 w 67"/>
                <a:gd name="T1" fmla="*/ 180 h 184"/>
                <a:gd name="T2" fmla="*/ 16 w 67"/>
                <a:gd name="T3" fmla="*/ 183 h 184"/>
                <a:gd name="T4" fmla="*/ 66 w 67"/>
                <a:gd name="T5" fmla="*/ 6 h 184"/>
                <a:gd name="T6" fmla="*/ 50 w 67"/>
                <a:gd name="T7" fmla="*/ 0 h 184"/>
                <a:gd name="T8" fmla="*/ 0 w 67"/>
                <a:gd name="T9" fmla="*/ 178 h 184"/>
                <a:gd name="T10" fmla="*/ 8 w 67"/>
                <a:gd name="T11" fmla="*/ 18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8" y="180"/>
                  </a:moveTo>
                  <a:lnTo>
                    <a:pt x="16" y="183"/>
                  </a:lnTo>
                  <a:lnTo>
                    <a:pt x="66" y="6"/>
                  </a:lnTo>
                  <a:lnTo>
                    <a:pt x="50" y="0"/>
                  </a:lnTo>
                  <a:lnTo>
                    <a:pt x="0" y="178"/>
                  </a:lnTo>
                  <a:lnTo>
                    <a:pt x="8" y="180"/>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3" name="Freeform 203"/>
            <p:cNvSpPr>
              <a:spLocks/>
            </p:cNvSpPr>
            <p:nvPr/>
          </p:nvSpPr>
          <p:spPr bwMode="auto">
            <a:xfrm>
              <a:off x="3629" y="3270"/>
              <a:ext cx="126" cy="392"/>
            </a:xfrm>
            <a:custGeom>
              <a:avLst/>
              <a:gdLst>
                <a:gd name="T0" fmla="*/ 202 w 220"/>
                <a:gd name="T1" fmla="*/ 0 h 811"/>
                <a:gd name="T2" fmla="*/ 201 w 220"/>
                <a:gd name="T3" fmla="*/ 1 h 811"/>
                <a:gd name="T4" fmla="*/ 0 w 220"/>
                <a:gd name="T5" fmla="*/ 806 h 811"/>
                <a:gd name="T6" fmla="*/ 18 w 220"/>
                <a:gd name="T7" fmla="*/ 810 h 811"/>
                <a:gd name="T8" fmla="*/ 219 w 220"/>
                <a:gd name="T9" fmla="*/ 4 h 811"/>
                <a:gd name="T10" fmla="*/ 219 w 220"/>
                <a:gd name="T11" fmla="*/ 5 h 811"/>
                <a:gd name="T12" fmla="*/ 202 w 220"/>
                <a:gd name="T13" fmla="*/ 0 h 811"/>
                <a:gd name="T14" fmla="*/ 201 w 220"/>
                <a:gd name="T15" fmla="*/ 0 h 811"/>
                <a:gd name="T16" fmla="*/ 201 w 220"/>
                <a:gd name="T17" fmla="*/ 1 h 811"/>
                <a:gd name="T18" fmla="*/ 202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811"/>
                <a:gd name="T32" fmla="*/ 220 w 220"/>
                <a:gd name="T33" fmla="*/ 811 h 8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4" name="Freeform 204"/>
            <p:cNvSpPr>
              <a:spLocks/>
            </p:cNvSpPr>
            <p:nvPr/>
          </p:nvSpPr>
          <p:spPr bwMode="auto">
            <a:xfrm>
              <a:off x="3749" y="2969"/>
              <a:ext cx="105" cy="301"/>
            </a:xfrm>
            <a:custGeom>
              <a:avLst/>
              <a:gdLst>
                <a:gd name="T0" fmla="*/ 167 w 184"/>
                <a:gd name="T1" fmla="*/ 0 h 623"/>
                <a:gd name="T2" fmla="*/ 167 w 184"/>
                <a:gd name="T3" fmla="*/ 1 h 623"/>
                <a:gd name="T4" fmla="*/ 0 w 184"/>
                <a:gd name="T5" fmla="*/ 617 h 623"/>
                <a:gd name="T6" fmla="*/ 16 w 184"/>
                <a:gd name="T7" fmla="*/ 622 h 623"/>
                <a:gd name="T8" fmla="*/ 183 w 184"/>
                <a:gd name="T9" fmla="*/ 6 h 623"/>
                <a:gd name="T10" fmla="*/ 183 w 184"/>
                <a:gd name="T11" fmla="*/ 7 h 623"/>
                <a:gd name="T12" fmla="*/ 167 w 184"/>
                <a:gd name="T13" fmla="*/ 0 h 623"/>
                <a:gd name="T14" fmla="*/ 167 w 184"/>
                <a:gd name="T15" fmla="*/ 1 h 623"/>
                <a:gd name="T16" fmla="*/ 167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623"/>
                <a:gd name="T29" fmla="*/ 184 w 184"/>
                <a:gd name="T30" fmla="*/ 623 h 6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5" name="Freeform 205"/>
            <p:cNvSpPr>
              <a:spLocks/>
            </p:cNvSpPr>
            <p:nvPr/>
          </p:nvSpPr>
          <p:spPr bwMode="auto">
            <a:xfrm>
              <a:off x="3847" y="2846"/>
              <a:ext cx="63" cy="124"/>
            </a:xfrm>
            <a:custGeom>
              <a:avLst/>
              <a:gdLst>
                <a:gd name="T0" fmla="*/ 94 w 110"/>
                <a:gd name="T1" fmla="*/ 0 h 256"/>
                <a:gd name="T2" fmla="*/ 93 w 110"/>
                <a:gd name="T3" fmla="*/ 2 h 256"/>
                <a:gd name="T4" fmla="*/ 0 w 110"/>
                <a:gd name="T5" fmla="*/ 248 h 256"/>
                <a:gd name="T6" fmla="*/ 16 w 110"/>
                <a:gd name="T7" fmla="*/ 255 h 256"/>
                <a:gd name="T8" fmla="*/ 109 w 110"/>
                <a:gd name="T9" fmla="*/ 8 h 256"/>
                <a:gd name="T10" fmla="*/ 109 w 110"/>
                <a:gd name="T11" fmla="*/ 10 h 256"/>
                <a:gd name="T12" fmla="*/ 94 w 110"/>
                <a:gd name="T13" fmla="*/ 0 h 256"/>
                <a:gd name="T14" fmla="*/ 93 w 110"/>
                <a:gd name="T15" fmla="*/ 1 h 256"/>
                <a:gd name="T16" fmla="*/ 93 w 110"/>
                <a:gd name="T17" fmla="*/ 2 h 256"/>
                <a:gd name="T18" fmla="*/ 94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56"/>
                <a:gd name="T32" fmla="*/ 110 w 110"/>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6" name="Freeform 206"/>
            <p:cNvSpPr>
              <a:spLocks/>
            </p:cNvSpPr>
            <p:nvPr/>
          </p:nvSpPr>
          <p:spPr bwMode="auto">
            <a:xfrm>
              <a:off x="3904" y="2822"/>
              <a:ext cx="21" cy="27"/>
            </a:xfrm>
            <a:custGeom>
              <a:avLst/>
              <a:gdLst>
                <a:gd name="T0" fmla="*/ 23 w 37"/>
                <a:gd name="T1" fmla="*/ 0 h 55"/>
                <a:gd name="T2" fmla="*/ 22 w 37"/>
                <a:gd name="T3" fmla="*/ 1 h 55"/>
                <a:gd name="T4" fmla="*/ 0 w 37"/>
                <a:gd name="T5" fmla="*/ 45 h 55"/>
                <a:gd name="T6" fmla="*/ 14 w 37"/>
                <a:gd name="T7" fmla="*/ 54 h 55"/>
                <a:gd name="T8" fmla="*/ 36 w 37"/>
                <a:gd name="T9" fmla="*/ 9 h 55"/>
                <a:gd name="T10" fmla="*/ 35 w 37"/>
                <a:gd name="T11" fmla="*/ 10 h 55"/>
                <a:gd name="T12" fmla="*/ 23 w 37"/>
                <a:gd name="T13" fmla="*/ 0 h 55"/>
                <a:gd name="T14" fmla="*/ 22 w 37"/>
                <a:gd name="T15" fmla="*/ 1 h 55"/>
                <a:gd name="T16" fmla="*/ 23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55"/>
                <a:gd name="T29" fmla="*/ 37 w 3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7" name="Freeform 207"/>
            <p:cNvSpPr>
              <a:spLocks/>
            </p:cNvSpPr>
            <p:nvPr/>
          </p:nvSpPr>
          <p:spPr bwMode="auto">
            <a:xfrm>
              <a:off x="3920" y="2802"/>
              <a:ext cx="21" cy="23"/>
            </a:xfrm>
            <a:custGeom>
              <a:avLst/>
              <a:gdLst>
                <a:gd name="T0" fmla="*/ 25 w 38"/>
                <a:gd name="T1" fmla="*/ 0 h 48"/>
                <a:gd name="T2" fmla="*/ 25 w 38"/>
                <a:gd name="T3" fmla="*/ 2 h 48"/>
                <a:gd name="T4" fmla="*/ 0 w 38"/>
                <a:gd name="T5" fmla="*/ 37 h 48"/>
                <a:gd name="T6" fmla="*/ 12 w 38"/>
                <a:gd name="T7" fmla="*/ 47 h 48"/>
                <a:gd name="T8" fmla="*/ 37 w 38"/>
                <a:gd name="T9" fmla="*/ 11 h 48"/>
                <a:gd name="T10" fmla="*/ 36 w 38"/>
                <a:gd name="T11" fmla="*/ 12 h 48"/>
                <a:gd name="T12" fmla="*/ 25 w 38"/>
                <a:gd name="T13" fmla="*/ 0 h 48"/>
                <a:gd name="T14" fmla="*/ 25 w 38"/>
                <a:gd name="T15" fmla="*/ 1 h 48"/>
                <a:gd name="T16" fmla="*/ 25 w 38"/>
                <a:gd name="T17" fmla="*/ 2 h 48"/>
                <a:gd name="T18" fmla="*/ 25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8"/>
                <a:gd name="T32" fmla="*/ 38 w 3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8" name="Freeform 208"/>
            <p:cNvSpPr>
              <a:spLocks/>
            </p:cNvSpPr>
            <p:nvPr/>
          </p:nvSpPr>
          <p:spPr bwMode="auto">
            <a:xfrm>
              <a:off x="3936" y="2785"/>
              <a:ext cx="26" cy="21"/>
            </a:xfrm>
            <a:custGeom>
              <a:avLst/>
              <a:gdLst>
                <a:gd name="T0" fmla="*/ 32 w 44"/>
                <a:gd name="T1" fmla="*/ 0 h 43"/>
                <a:gd name="T2" fmla="*/ 31 w 44"/>
                <a:gd name="T3" fmla="*/ 1 h 43"/>
                <a:gd name="T4" fmla="*/ 0 w 44"/>
                <a:gd name="T5" fmla="*/ 31 h 43"/>
                <a:gd name="T6" fmla="*/ 11 w 44"/>
                <a:gd name="T7" fmla="*/ 42 h 43"/>
                <a:gd name="T8" fmla="*/ 43 w 44"/>
                <a:gd name="T9" fmla="*/ 12 h 43"/>
                <a:gd name="T10" fmla="*/ 42 w 44"/>
                <a:gd name="T11" fmla="*/ 12 h 43"/>
                <a:gd name="T12" fmla="*/ 32 w 44"/>
                <a:gd name="T13" fmla="*/ 0 h 43"/>
                <a:gd name="T14" fmla="*/ 32 w 44"/>
                <a:gd name="T15" fmla="*/ 1 h 43"/>
                <a:gd name="T16" fmla="*/ 31 w 44"/>
                <a:gd name="T17" fmla="*/ 1 h 43"/>
                <a:gd name="T18" fmla="*/ 32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3"/>
                <a:gd name="T32" fmla="*/ 44 w 4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59" name="Freeform 209"/>
            <p:cNvSpPr>
              <a:spLocks/>
            </p:cNvSpPr>
            <p:nvPr/>
          </p:nvSpPr>
          <p:spPr bwMode="auto">
            <a:xfrm>
              <a:off x="3957" y="2766"/>
              <a:ext cx="30" cy="23"/>
            </a:xfrm>
            <a:custGeom>
              <a:avLst/>
              <a:gdLst>
                <a:gd name="T0" fmla="*/ 43 w 53"/>
                <a:gd name="T1" fmla="*/ 0 h 47"/>
                <a:gd name="T2" fmla="*/ 42 w 53"/>
                <a:gd name="T3" fmla="*/ 0 h 47"/>
                <a:gd name="T4" fmla="*/ 0 w 53"/>
                <a:gd name="T5" fmla="*/ 34 h 47"/>
                <a:gd name="T6" fmla="*/ 11 w 53"/>
                <a:gd name="T7" fmla="*/ 46 h 47"/>
                <a:gd name="T8" fmla="*/ 52 w 53"/>
                <a:gd name="T9" fmla="*/ 13 h 47"/>
                <a:gd name="T10" fmla="*/ 51 w 53"/>
                <a:gd name="T11" fmla="*/ 13 h 47"/>
                <a:gd name="T12" fmla="*/ 43 w 53"/>
                <a:gd name="T13" fmla="*/ 0 h 47"/>
                <a:gd name="T14" fmla="*/ 42 w 53"/>
                <a:gd name="T15" fmla="*/ 0 h 47"/>
                <a:gd name="T16" fmla="*/ 43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47"/>
                <a:gd name="T29" fmla="*/ 53 w 53"/>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0" name="Freeform 210"/>
            <p:cNvSpPr>
              <a:spLocks/>
            </p:cNvSpPr>
            <p:nvPr/>
          </p:nvSpPr>
          <p:spPr bwMode="auto">
            <a:xfrm>
              <a:off x="3984" y="2753"/>
              <a:ext cx="31" cy="18"/>
            </a:xfrm>
            <a:custGeom>
              <a:avLst/>
              <a:gdLst>
                <a:gd name="T0" fmla="*/ 46 w 54"/>
                <a:gd name="T1" fmla="*/ 0 h 37"/>
                <a:gd name="T2" fmla="*/ 45 w 54"/>
                <a:gd name="T3" fmla="*/ 0 h 37"/>
                <a:gd name="T4" fmla="*/ 0 w 54"/>
                <a:gd name="T5" fmla="*/ 23 h 37"/>
                <a:gd name="T6" fmla="*/ 8 w 54"/>
                <a:gd name="T7" fmla="*/ 36 h 37"/>
                <a:gd name="T8" fmla="*/ 53 w 54"/>
                <a:gd name="T9" fmla="*/ 14 h 37"/>
                <a:gd name="T10" fmla="*/ 51 w 54"/>
                <a:gd name="T11" fmla="*/ 15 h 37"/>
                <a:gd name="T12" fmla="*/ 46 w 54"/>
                <a:gd name="T13" fmla="*/ 0 h 37"/>
                <a:gd name="T14" fmla="*/ 45 w 54"/>
                <a:gd name="T15" fmla="*/ 0 h 37"/>
                <a:gd name="T16" fmla="*/ 46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7"/>
                <a:gd name="T29" fmla="*/ 54 w 5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1" name="Freeform 211"/>
            <p:cNvSpPr>
              <a:spLocks/>
            </p:cNvSpPr>
            <p:nvPr/>
          </p:nvSpPr>
          <p:spPr bwMode="auto">
            <a:xfrm>
              <a:off x="4014" y="2742"/>
              <a:ext cx="35" cy="17"/>
            </a:xfrm>
            <a:custGeom>
              <a:avLst/>
              <a:gdLst>
                <a:gd name="T0" fmla="*/ 56 w 62"/>
                <a:gd name="T1" fmla="*/ 0 h 36"/>
                <a:gd name="T2" fmla="*/ 0 w 62"/>
                <a:gd name="T3" fmla="*/ 20 h 36"/>
                <a:gd name="T4" fmla="*/ 5 w 62"/>
                <a:gd name="T5" fmla="*/ 35 h 36"/>
                <a:gd name="T6" fmla="*/ 61 w 62"/>
                <a:gd name="T7" fmla="*/ 15 h 36"/>
                <a:gd name="T8" fmla="*/ 60 w 62"/>
                <a:gd name="T9" fmla="*/ 15 h 36"/>
                <a:gd name="T10" fmla="*/ 56 w 62"/>
                <a:gd name="T11" fmla="*/ 0 h 36"/>
                <a:gd name="T12" fmla="*/ 56 w 62"/>
                <a:gd name="T13" fmla="*/ 0 h 36"/>
                <a:gd name="T14" fmla="*/ 0 60000 65536"/>
                <a:gd name="T15" fmla="*/ 0 60000 65536"/>
                <a:gd name="T16" fmla="*/ 0 60000 65536"/>
                <a:gd name="T17" fmla="*/ 0 60000 65536"/>
                <a:gd name="T18" fmla="*/ 0 60000 65536"/>
                <a:gd name="T19" fmla="*/ 0 60000 65536"/>
                <a:gd name="T20" fmla="*/ 0 60000 65536"/>
                <a:gd name="T21" fmla="*/ 0 w 62"/>
                <a:gd name="T22" fmla="*/ 0 h 36"/>
                <a:gd name="T23" fmla="*/ 62 w 6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6">
                  <a:moveTo>
                    <a:pt x="56" y="0"/>
                  </a:moveTo>
                  <a:lnTo>
                    <a:pt x="0" y="20"/>
                  </a:lnTo>
                  <a:lnTo>
                    <a:pt x="5" y="35"/>
                  </a:lnTo>
                  <a:lnTo>
                    <a:pt x="61" y="15"/>
                  </a:lnTo>
                  <a:lnTo>
                    <a:pt x="60" y="15"/>
                  </a:lnTo>
                  <a:lnTo>
                    <a:pt x="56"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2" name="Freeform 212"/>
            <p:cNvSpPr>
              <a:spLocks/>
            </p:cNvSpPr>
            <p:nvPr/>
          </p:nvSpPr>
          <p:spPr bwMode="auto">
            <a:xfrm>
              <a:off x="4049" y="2736"/>
              <a:ext cx="35" cy="12"/>
            </a:xfrm>
            <a:custGeom>
              <a:avLst/>
              <a:gdLst>
                <a:gd name="T0" fmla="*/ 56 w 60"/>
                <a:gd name="T1" fmla="*/ 0 h 25"/>
                <a:gd name="T2" fmla="*/ 55 w 60"/>
                <a:gd name="T3" fmla="*/ 0 h 25"/>
                <a:gd name="T4" fmla="*/ 0 w 60"/>
                <a:gd name="T5" fmla="*/ 10 h 25"/>
                <a:gd name="T6" fmla="*/ 4 w 60"/>
                <a:gd name="T7" fmla="*/ 24 h 25"/>
                <a:gd name="T8" fmla="*/ 59 w 60"/>
                <a:gd name="T9" fmla="*/ 14 h 25"/>
                <a:gd name="T10" fmla="*/ 56 w 60"/>
                <a:gd name="T11" fmla="*/ 0 h 25"/>
                <a:gd name="T12" fmla="*/ 55 w 60"/>
                <a:gd name="T13" fmla="*/ 0 h 25"/>
                <a:gd name="T14" fmla="*/ 56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5"/>
                <a:gd name="T26" fmla="*/ 60 w 6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3" name="Freeform 213"/>
            <p:cNvSpPr>
              <a:spLocks/>
            </p:cNvSpPr>
            <p:nvPr/>
          </p:nvSpPr>
          <p:spPr bwMode="auto">
            <a:xfrm>
              <a:off x="4085" y="2732"/>
              <a:ext cx="37" cy="10"/>
            </a:xfrm>
            <a:custGeom>
              <a:avLst/>
              <a:gdLst>
                <a:gd name="T0" fmla="*/ 62 w 64"/>
                <a:gd name="T1" fmla="*/ 0 h 22"/>
                <a:gd name="T2" fmla="*/ 61 w 64"/>
                <a:gd name="T3" fmla="*/ 0 h 22"/>
                <a:gd name="T4" fmla="*/ 0 w 64"/>
                <a:gd name="T5" fmla="*/ 7 h 22"/>
                <a:gd name="T6" fmla="*/ 3 w 64"/>
                <a:gd name="T7" fmla="*/ 21 h 22"/>
                <a:gd name="T8" fmla="*/ 63 w 64"/>
                <a:gd name="T9" fmla="*/ 15 h 22"/>
                <a:gd name="T10" fmla="*/ 62 w 64"/>
                <a:gd name="T11" fmla="*/ 15 h 22"/>
                <a:gd name="T12" fmla="*/ 62 w 64"/>
                <a:gd name="T13" fmla="*/ 0 h 22"/>
                <a:gd name="T14" fmla="*/ 61 w 64"/>
                <a:gd name="T15" fmla="*/ 0 h 22"/>
                <a:gd name="T16" fmla="*/ 62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2"/>
                <a:gd name="T29" fmla="*/ 64 w 6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4" name="Freeform 214"/>
            <p:cNvSpPr>
              <a:spLocks/>
            </p:cNvSpPr>
            <p:nvPr/>
          </p:nvSpPr>
          <p:spPr bwMode="auto">
            <a:xfrm>
              <a:off x="4124" y="2732"/>
              <a:ext cx="2100" cy="8"/>
            </a:xfrm>
            <a:custGeom>
              <a:avLst/>
              <a:gdLst>
                <a:gd name="T0" fmla="*/ 3657 w 3658"/>
                <a:gd name="T1" fmla="*/ 8 h 17"/>
                <a:gd name="T2" fmla="*/ 3657 w 3658"/>
                <a:gd name="T3" fmla="*/ 0 h 17"/>
                <a:gd name="T4" fmla="*/ 0 w 3658"/>
                <a:gd name="T5" fmla="*/ 0 h 17"/>
                <a:gd name="T6" fmla="*/ 0 w 3658"/>
                <a:gd name="T7" fmla="*/ 16 h 17"/>
                <a:gd name="T8" fmla="*/ 3657 w 3658"/>
                <a:gd name="T9" fmla="*/ 16 h 17"/>
                <a:gd name="T10" fmla="*/ 3657 w 3658"/>
                <a:gd name="T11" fmla="*/ 8 h 17"/>
                <a:gd name="T12" fmla="*/ 0 60000 65536"/>
                <a:gd name="T13" fmla="*/ 0 60000 65536"/>
                <a:gd name="T14" fmla="*/ 0 60000 65536"/>
                <a:gd name="T15" fmla="*/ 0 60000 65536"/>
                <a:gd name="T16" fmla="*/ 0 60000 65536"/>
                <a:gd name="T17" fmla="*/ 0 60000 65536"/>
                <a:gd name="T18" fmla="*/ 0 w 3658"/>
                <a:gd name="T19" fmla="*/ 0 h 17"/>
                <a:gd name="T20" fmla="*/ 3658 w 365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58" h="17">
                  <a:moveTo>
                    <a:pt x="3657" y="8"/>
                  </a:moveTo>
                  <a:lnTo>
                    <a:pt x="3657" y="0"/>
                  </a:lnTo>
                  <a:lnTo>
                    <a:pt x="0" y="0"/>
                  </a:lnTo>
                  <a:lnTo>
                    <a:pt x="0" y="16"/>
                  </a:lnTo>
                  <a:lnTo>
                    <a:pt x="3657" y="16"/>
                  </a:lnTo>
                  <a:lnTo>
                    <a:pt x="3657" y="8"/>
                  </a:lnTo>
                </a:path>
              </a:pathLst>
            </a:custGeom>
            <a:solidFill>
              <a:srgbClr val="FF54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5" name="Freeform 215"/>
            <p:cNvSpPr>
              <a:spLocks/>
            </p:cNvSpPr>
            <p:nvPr/>
          </p:nvSpPr>
          <p:spPr bwMode="auto">
            <a:xfrm>
              <a:off x="5198" y="3623"/>
              <a:ext cx="38" cy="89"/>
            </a:xfrm>
            <a:custGeom>
              <a:avLst/>
              <a:gdLst>
                <a:gd name="T0" fmla="*/ 7 w 67"/>
                <a:gd name="T1" fmla="*/ 180 h 184"/>
                <a:gd name="T2" fmla="*/ 16 w 67"/>
                <a:gd name="T3" fmla="*/ 183 h 184"/>
                <a:gd name="T4" fmla="*/ 66 w 67"/>
                <a:gd name="T5" fmla="*/ 6 h 184"/>
                <a:gd name="T6" fmla="*/ 50 w 67"/>
                <a:gd name="T7" fmla="*/ 0 h 184"/>
                <a:gd name="T8" fmla="*/ 0 w 67"/>
                <a:gd name="T9" fmla="*/ 178 h 184"/>
                <a:gd name="T10" fmla="*/ 7 w 67"/>
                <a:gd name="T11" fmla="*/ 18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7" y="180"/>
                  </a:moveTo>
                  <a:lnTo>
                    <a:pt x="16" y="183"/>
                  </a:lnTo>
                  <a:lnTo>
                    <a:pt x="66" y="6"/>
                  </a:lnTo>
                  <a:lnTo>
                    <a:pt x="50" y="0"/>
                  </a:lnTo>
                  <a:lnTo>
                    <a:pt x="0" y="178"/>
                  </a:lnTo>
                  <a:lnTo>
                    <a:pt x="7" y="180"/>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6" name="Freeform 216"/>
            <p:cNvSpPr>
              <a:spLocks/>
            </p:cNvSpPr>
            <p:nvPr/>
          </p:nvSpPr>
          <p:spPr bwMode="auto">
            <a:xfrm>
              <a:off x="5226" y="3623"/>
              <a:ext cx="39" cy="89"/>
            </a:xfrm>
            <a:custGeom>
              <a:avLst/>
              <a:gdLst>
                <a:gd name="T0" fmla="*/ 8 w 68"/>
                <a:gd name="T1" fmla="*/ 180 h 184"/>
                <a:gd name="T2" fmla="*/ 16 w 68"/>
                <a:gd name="T3" fmla="*/ 183 h 184"/>
                <a:gd name="T4" fmla="*/ 67 w 68"/>
                <a:gd name="T5" fmla="*/ 6 h 184"/>
                <a:gd name="T6" fmla="*/ 51 w 68"/>
                <a:gd name="T7" fmla="*/ 0 h 184"/>
                <a:gd name="T8" fmla="*/ 0 w 68"/>
                <a:gd name="T9" fmla="*/ 178 h 184"/>
                <a:gd name="T10" fmla="*/ 8 w 68"/>
                <a:gd name="T11" fmla="*/ 180 h 184"/>
                <a:gd name="T12" fmla="*/ 0 60000 65536"/>
                <a:gd name="T13" fmla="*/ 0 60000 65536"/>
                <a:gd name="T14" fmla="*/ 0 60000 65536"/>
                <a:gd name="T15" fmla="*/ 0 60000 65536"/>
                <a:gd name="T16" fmla="*/ 0 60000 65536"/>
                <a:gd name="T17" fmla="*/ 0 60000 65536"/>
                <a:gd name="T18" fmla="*/ 0 w 68"/>
                <a:gd name="T19" fmla="*/ 0 h 184"/>
                <a:gd name="T20" fmla="*/ 68 w 68"/>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8" h="184">
                  <a:moveTo>
                    <a:pt x="8" y="180"/>
                  </a:moveTo>
                  <a:lnTo>
                    <a:pt x="16" y="183"/>
                  </a:lnTo>
                  <a:lnTo>
                    <a:pt x="67" y="6"/>
                  </a:lnTo>
                  <a:lnTo>
                    <a:pt x="51" y="0"/>
                  </a:lnTo>
                  <a:lnTo>
                    <a:pt x="0" y="178"/>
                  </a:lnTo>
                  <a:lnTo>
                    <a:pt x="8" y="180"/>
                  </a:lnTo>
                </a:path>
              </a:pathLst>
            </a:custGeom>
            <a:solidFill>
              <a:srgbClr val="FFFFFF"/>
            </a:solidFill>
            <a:ln w="127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4667" name="Rectangle 217"/>
            <p:cNvSpPr>
              <a:spLocks noChangeArrowheads="1"/>
            </p:cNvSpPr>
            <p:nvPr/>
          </p:nvSpPr>
          <p:spPr bwMode="auto">
            <a:xfrm>
              <a:off x="4891" y="2853"/>
              <a:ext cx="965" cy="173"/>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Total anti-HBc</a:t>
              </a:r>
            </a:p>
          </p:txBody>
        </p:sp>
        <p:sp>
          <p:nvSpPr>
            <p:cNvPr id="24668" name="Rectangle 218"/>
            <p:cNvSpPr>
              <a:spLocks noChangeArrowheads="1"/>
            </p:cNvSpPr>
            <p:nvPr/>
          </p:nvSpPr>
          <p:spPr bwMode="auto">
            <a:xfrm>
              <a:off x="4884" y="2571"/>
              <a:ext cx="457" cy="289"/>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pPr>
              <a:r>
                <a:rPr lang="en-US" sz="1200" b="1" smtClean="0">
                  <a:solidFill>
                    <a:srgbClr val="000000"/>
                  </a:solidFill>
                  <a:latin typeface="Arial" pitchFamily="34" charset="0"/>
                </a:rPr>
                <a:t>HBsAg</a:t>
              </a:r>
            </a:p>
          </p:txBody>
        </p:sp>
        <p:sp>
          <p:nvSpPr>
            <p:cNvPr id="24669" name="Rectangle 219"/>
            <p:cNvSpPr>
              <a:spLocks noChangeArrowheads="1"/>
            </p:cNvSpPr>
            <p:nvPr/>
          </p:nvSpPr>
          <p:spPr bwMode="auto">
            <a:xfrm>
              <a:off x="3600" y="2297"/>
              <a:ext cx="1056"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Acute (6 months)</a:t>
              </a:r>
            </a:p>
          </p:txBody>
        </p:sp>
        <p:sp>
          <p:nvSpPr>
            <p:cNvPr id="24670" name="Rectangle 220"/>
            <p:cNvSpPr>
              <a:spLocks noChangeArrowheads="1"/>
            </p:cNvSpPr>
            <p:nvPr/>
          </p:nvSpPr>
          <p:spPr bwMode="auto">
            <a:xfrm>
              <a:off x="4488" y="2445"/>
              <a:ext cx="456" cy="289"/>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pPr>
              <a:r>
                <a:rPr lang="en-US" sz="1200" b="1" smtClean="0">
                  <a:solidFill>
                    <a:srgbClr val="FFFFFF"/>
                  </a:solidFill>
                  <a:latin typeface="Arial" pitchFamily="34" charset="0"/>
                </a:rPr>
                <a:t>HBeAg</a:t>
              </a:r>
            </a:p>
          </p:txBody>
        </p:sp>
        <p:sp>
          <p:nvSpPr>
            <p:cNvPr id="24671" name="Rectangle 221"/>
            <p:cNvSpPr>
              <a:spLocks noChangeArrowheads="1"/>
            </p:cNvSpPr>
            <p:nvPr/>
          </p:nvSpPr>
          <p:spPr bwMode="auto">
            <a:xfrm>
              <a:off x="4960" y="2300"/>
              <a:ext cx="1040"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Chronic (Years)</a:t>
              </a:r>
            </a:p>
          </p:txBody>
        </p:sp>
        <p:sp>
          <p:nvSpPr>
            <p:cNvPr id="24672" name="Rectangle 222"/>
            <p:cNvSpPr>
              <a:spLocks noChangeArrowheads="1"/>
            </p:cNvSpPr>
            <p:nvPr/>
          </p:nvSpPr>
          <p:spPr bwMode="auto">
            <a:xfrm>
              <a:off x="5642" y="2444"/>
              <a:ext cx="646"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FFFFFF"/>
                  </a:solidFill>
                  <a:latin typeface="Arial" pitchFamily="34" charset="0"/>
                </a:rPr>
                <a:t>anti-HBe</a:t>
              </a:r>
            </a:p>
          </p:txBody>
        </p:sp>
        <p:sp>
          <p:nvSpPr>
            <p:cNvPr id="24673" name="Rectangle 223"/>
            <p:cNvSpPr>
              <a:spLocks noChangeArrowheads="1"/>
            </p:cNvSpPr>
            <p:nvPr/>
          </p:nvSpPr>
          <p:spPr bwMode="auto">
            <a:xfrm>
              <a:off x="3470" y="3695"/>
              <a:ext cx="184"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0</a:t>
              </a:r>
            </a:p>
          </p:txBody>
        </p:sp>
        <p:sp>
          <p:nvSpPr>
            <p:cNvPr id="24674" name="Rectangle 224"/>
            <p:cNvSpPr>
              <a:spLocks noChangeArrowheads="1"/>
            </p:cNvSpPr>
            <p:nvPr/>
          </p:nvSpPr>
          <p:spPr bwMode="auto">
            <a:xfrm>
              <a:off x="3623" y="3695"/>
              <a:ext cx="185"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4</a:t>
              </a:r>
            </a:p>
          </p:txBody>
        </p:sp>
        <p:sp>
          <p:nvSpPr>
            <p:cNvPr id="24675" name="Rectangle 225"/>
            <p:cNvSpPr>
              <a:spLocks noChangeArrowheads="1"/>
            </p:cNvSpPr>
            <p:nvPr/>
          </p:nvSpPr>
          <p:spPr bwMode="auto">
            <a:xfrm>
              <a:off x="3840" y="3697"/>
              <a:ext cx="245" cy="289"/>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12</a:t>
              </a:r>
            </a:p>
          </p:txBody>
        </p:sp>
        <p:sp>
          <p:nvSpPr>
            <p:cNvPr id="24676" name="Rectangle 226"/>
            <p:cNvSpPr>
              <a:spLocks noChangeArrowheads="1"/>
            </p:cNvSpPr>
            <p:nvPr/>
          </p:nvSpPr>
          <p:spPr bwMode="auto">
            <a:xfrm>
              <a:off x="4272" y="3695"/>
              <a:ext cx="269"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24</a:t>
              </a:r>
            </a:p>
          </p:txBody>
        </p:sp>
        <p:sp>
          <p:nvSpPr>
            <p:cNvPr id="24677" name="Rectangle 227"/>
            <p:cNvSpPr>
              <a:spLocks noChangeArrowheads="1"/>
            </p:cNvSpPr>
            <p:nvPr/>
          </p:nvSpPr>
          <p:spPr bwMode="auto">
            <a:xfrm>
              <a:off x="4656" y="3695"/>
              <a:ext cx="243" cy="289"/>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36</a:t>
              </a:r>
            </a:p>
          </p:txBody>
        </p:sp>
        <p:sp>
          <p:nvSpPr>
            <p:cNvPr id="24678" name="Rectangle 228"/>
            <p:cNvSpPr>
              <a:spLocks noChangeArrowheads="1"/>
            </p:cNvSpPr>
            <p:nvPr/>
          </p:nvSpPr>
          <p:spPr bwMode="auto">
            <a:xfrm>
              <a:off x="4944" y="3698"/>
              <a:ext cx="257" cy="173"/>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200" b="1" smtClean="0">
                  <a:solidFill>
                    <a:srgbClr val="000000"/>
                  </a:solidFill>
                  <a:latin typeface="Arial" pitchFamily="34" charset="0"/>
                </a:rPr>
                <a:t>52</a:t>
              </a:r>
            </a:p>
          </p:txBody>
        </p:sp>
        <p:sp>
          <p:nvSpPr>
            <p:cNvPr id="24679" name="Rectangle 229"/>
            <p:cNvSpPr>
              <a:spLocks noChangeArrowheads="1"/>
            </p:cNvSpPr>
            <p:nvPr/>
          </p:nvSpPr>
          <p:spPr bwMode="auto">
            <a:xfrm>
              <a:off x="5472" y="3857"/>
              <a:ext cx="470" cy="192"/>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1400" smtClean="0">
                  <a:solidFill>
                    <a:srgbClr val="000000"/>
                  </a:solidFill>
                  <a:latin typeface="Times" charset="0"/>
                </a:rPr>
                <a:t>Years</a:t>
              </a:r>
            </a:p>
          </p:txBody>
        </p:sp>
        <p:sp>
          <p:nvSpPr>
            <p:cNvPr id="24680" name="Text Box 230"/>
            <p:cNvSpPr txBox="1">
              <a:spLocks noChangeArrowheads="1"/>
            </p:cNvSpPr>
            <p:nvPr/>
          </p:nvSpPr>
          <p:spPr bwMode="auto">
            <a:xfrm>
              <a:off x="3930" y="3765"/>
              <a:ext cx="1185" cy="330"/>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1400" dirty="0" smtClean="0">
                  <a:solidFill>
                    <a:srgbClr val="000000"/>
                  </a:solidFill>
                  <a:latin typeface="Times" charset="0"/>
                </a:rPr>
                <a:t>Weeks after Exposure</a:t>
              </a:r>
            </a:p>
          </p:txBody>
        </p:sp>
        <p:sp>
          <p:nvSpPr>
            <p:cNvPr id="24681" name="Text Box 231"/>
            <p:cNvSpPr txBox="1">
              <a:spLocks noChangeArrowheads="1"/>
            </p:cNvSpPr>
            <p:nvPr/>
          </p:nvSpPr>
          <p:spPr bwMode="auto">
            <a:xfrm>
              <a:off x="3192" y="2592"/>
              <a:ext cx="432" cy="178"/>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1200" smtClean="0">
                  <a:solidFill>
                    <a:srgbClr val="000000"/>
                  </a:solidFill>
                  <a:latin typeface="ZapfHumnst BT" charset="0"/>
                </a:rPr>
                <a:t>Titer</a:t>
              </a:r>
            </a:p>
          </p:txBody>
        </p:sp>
        <p:sp>
          <p:nvSpPr>
            <p:cNvPr id="24682" name="Text Box 232"/>
            <p:cNvSpPr txBox="1">
              <a:spLocks noChangeArrowheads="1"/>
            </p:cNvSpPr>
            <p:nvPr/>
          </p:nvSpPr>
          <p:spPr bwMode="auto">
            <a:xfrm>
              <a:off x="3408" y="1935"/>
              <a:ext cx="2832" cy="446"/>
            </a:xfrm>
            <a:prstGeom prst="rect">
              <a:avLst/>
            </a:prstGeom>
            <a:noFill/>
            <a:ln w="12700">
              <a:noFill/>
              <a:miter lim="800000"/>
              <a:headEnd type="none" w="sm" len="sm"/>
              <a:tailEnd type="none" w="sm" len="sm"/>
            </a:ln>
          </p:spPr>
          <p:txBody>
            <a:bodyPr wrap="square">
              <a:spAutoFit/>
            </a:bodyPr>
            <a:lstStyle/>
            <a:p>
              <a:pPr eaLnBrk="0" fontAlgn="base" hangingPunct="0">
                <a:spcBef>
                  <a:spcPct val="50000"/>
                </a:spcBef>
                <a:spcAft>
                  <a:spcPct val="0"/>
                </a:spcAft>
              </a:pPr>
              <a:r>
                <a:rPr lang="en-US" sz="2000" i="1" dirty="0" smtClean="0">
                  <a:solidFill>
                    <a:srgbClr val="063DE8"/>
                  </a:solidFill>
                  <a:latin typeface="Times" charset="0"/>
                </a:rPr>
                <a:t>Progression to Chronic HBV Infection</a:t>
              </a:r>
            </a:p>
          </p:txBody>
        </p:sp>
      </p:grpSp>
      <p:sp>
        <p:nvSpPr>
          <p:cNvPr id="4" name="Rectangle 3"/>
          <p:cNvSpPr/>
          <p:nvPr/>
        </p:nvSpPr>
        <p:spPr>
          <a:xfrm>
            <a:off x="4508499" y="4614830"/>
            <a:ext cx="4635500" cy="2308324"/>
          </a:xfrm>
          <a:prstGeom prst="rect">
            <a:avLst/>
          </a:prstGeom>
        </p:spPr>
        <p:txBody>
          <a:bodyPr wrap="square">
            <a:spAutoFit/>
          </a:bodyPr>
          <a:lstStyle/>
          <a:p>
            <a:r>
              <a:rPr lang="en-US" dirty="0" err="1"/>
              <a:t>HBsAb</a:t>
            </a:r>
            <a:r>
              <a:rPr lang="en-US" dirty="0"/>
              <a:t> is not detectable in the chronic carrier state. Note that </a:t>
            </a:r>
            <a:r>
              <a:rPr lang="en-US" dirty="0" err="1"/>
              <a:t>HBsAb</a:t>
            </a:r>
            <a:r>
              <a:rPr lang="en-US" dirty="0"/>
              <a:t> is, in fact, being made but is not detectable in the laboratory tests because it is bound to the large amount of </a:t>
            </a:r>
            <a:r>
              <a:rPr lang="en-US" dirty="0" err="1"/>
              <a:t>HBsAg</a:t>
            </a:r>
            <a:r>
              <a:rPr lang="en-US" dirty="0"/>
              <a:t> present in the blood. </a:t>
            </a:r>
            <a:r>
              <a:rPr lang="en-US" dirty="0" err="1"/>
              <a:t>HBsAb</a:t>
            </a:r>
            <a:r>
              <a:rPr lang="en-US" dirty="0"/>
              <a:t> is also being made during the acute disease but is similarly undetectable because it is bound in antigen–antibody complexes</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6178">
                                            <p:txEl>
                                              <p:pRg st="0" end="0"/>
                                            </p:txEl>
                                          </p:spTgt>
                                        </p:tgtEl>
                                        <p:attrNameLst>
                                          <p:attrName>style.visibility</p:attrName>
                                        </p:attrNameLst>
                                      </p:cBhvr>
                                      <p:to>
                                        <p:strVal val="visible"/>
                                      </p:to>
                                    </p:set>
                                    <p:animEffect transition="in" filter="wipe(left)">
                                      <p:cBhvr>
                                        <p:cTn id="17" dur="500"/>
                                        <p:tgtEl>
                                          <p:spTgt spid="3061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6178">
                                            <p:txEl>
                                              <p:pRg st="2" end="2"/>
                                            </p:txEl>
                                          </p:spTgt>
                                        </p:tgtEl>
                                        <p:attrNameLst>
                                          <p:attrName>style.visibility</p:attrName>
                                        </p:attrNameLst>
                                      </p:cBhvr>
                                      <p:to>
                                        <p:strVal val="visible"/>
                                      </p:to>
                                    </p:set>
                                    <p:animEffect transition="in" filter="wipe(left)">
                                      <p:cBhvr>
                                        <p:cTn id="22" dur="500"/>
                                        <p:tgtEl>
                                          <p:spTgt spid="306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6178">
                                            <p:txEl>
                                              <p:pRg st="3" end="3"/>
                                            </p:txEl>
                                          </p:spTgt>
                                        </p:tgtEl>
                                        <p:attrNameLst>
                                          <p:attrName>style.visibility</p:attrName>
                                        </p:attrNameLst>
                                      </p:cBhvr>
                                      <p:to>
                                        <p:strVal val="visible"/>
                                      </p:to>
                                    </p:set>
                                    <p:animEffect transition="in" filter="wipe(left)">
                                      <p:cBhvr>
                                        <p:cTn id="27" dur="500"/>
                                        <p:tgtEl>
                                          <p:spTgt spid="3061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6178">
                                            <p:txEl>
                                              <p:pRg st="4" end="4"/>
                                            </p:txEl>
                                          </p:spTgt>
                                        </p:tgtEl>
                                        <p:attrNameLst>
                                          <p:attrName>style.visibility</p:attrName>
                                        </p:attrNameLst>
                                      </p:cBhvr>
                                      <p:to>
                                        <p:strVal val="visible"/>
                                      </p:to>
                                    </p:set>
                                    <p:animEffect transition="in" filter="wipe(left)">
                                      <p:cBhvr>
                                        <p:cTn id="32" dur="500"/>
                                        <p:tgtEl>
                                          <p:spTgt spid="3061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6178">
                                            <p:txEl>
                                              <p:pRg st="5" end="5"/>
                                            </p:txEl>
                                          </p:spTgt>
                                        </p:tgtEl>
                                        <p:attrNameLst>
                                          <p:attrName>style.visibility</p:attrName>
                                        </p:attrNameLst>
                                      </p:cBhvr>
                                      <p:to>
                                        <p:strVal val="visible"/>
                                      </p:to>
                                    </p:set>
                                    <p:animEffect transition="in" filter="wipe(left)">
                                      <p:cBhvr>
                                        <p:cTn id="37" dur="500"/>
                                        <p:tgtEl>
                                          <p:spTgt spid="3061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6178">
                                            <p:txEl>
                                              <p:pRg st="6" end="6"/>
                                            </p:txEl>
                                          </p:spTgt>
                                        </p:tgtEl>
                                        <p:attrNameLst>
                                          <p:attrName>style.visibility</p:attrName>
                                        </p:attrNameLst>
                                      </p:cBhvr>
                                      <p:to>
                                        <p:strVal val="visible"/>
                                      </p:to>
                                    </p:set>
                                    <p:animEffect transition="in" filter="wipe(left)">
                                      <p:cBhvr>
                                        <p:cTn id="42" dur="500"/>
                                        <p:tgtEl>
                                          <p:spTgt spid="3061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6178">
                                            <p:txEl>
                                              <p:pRg st="7" end="7"/>
                                            </p:txEl>
                                          </p:spTgt>
                                        </p:tgtEl>
                                        <p:attrNameLst>
                                          <p:attrName>style.visibility</p:attrName>
                                        </p:attrNameLst>
                                      </p:cBhvr>
                                      <p:to>
                                        <p:strVal val="visible"/>
                                      </p:to>
                                    </p:set>
                                    <p:animEffect transition="in" filter="wipe(left)">
                                      <p:cBhvr>
                                        <p:cTn id="47" dur="500"/>
                                        <p:tgtEl>
                                          <p:spTgt spid="3061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6" name="Picture 2" descr="C:\Users\arwa\Desktop\hpqscan000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4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63" name="Oval 19"/>
          <p:cNvSpPr>
            <a:spLocks noChangeArrowheads="1"/>
          </p:cNvSpPr>
          <p:nvPr/>
        </p:nvSpPr>
        <p:spPr bwMode="auto">
          <a:xfrm>
            <a:off x="3562354" y="1858963"/>
            <a:ext cx="393700" cy="596900"/>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64" name="Rectangle 20"/>
          <p:cNvSpPr>
            <a:spLocks noChangeArrowheads="1"/>
          </p:cNvSpPr>
          <p:nvPr/>
        </p:nvSpPr>
        <p:spPr bwMode="auto">
          <a:xfrm>
            <a:off x="3551239" y="1878013"/>
            <a:ext cx="411162" cy="54610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3000" dirty="0" smtClean="0">
                <a:solidFill>
                  <a:srgbClr val="FFFFFF"/>
                </a:solidFill>
                <a:effectLst>
                  <a:outerShdw blurRad="38100" dist="38100" dir="2700000" algn="tl">
                    <a:srgbClr val="000000"/>
                  </a:outerShdw>
                </a:effectLst>
                <a:latin typeface="ZapfHumnst Dm BT" charset="0"/>
              </a:rPr>
              <a:t>A</a:t>
            </a:r>
          </a:p>
        </p:txBody>
      </p:sp>
      <p:sp>
        <p:nvSpPr>
          <p:cNvPr id="6165" name="Rectangle 21"/>
          <p:cNvSpPr>
            <a:spLocks noChangeArrowheads="1"/>
          </p:cNvSpPr>
          <p:nvPr/>
        </p:nvSpPr>
        <p:spPr bwMode="auto">
          <a:xfrm>
            <a:off x="762000" y="1828800"/>
            <a:ext cx="2200925"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zh-TW" altLang="en-US" sz="2800" smtClean="0">
                <a:solidFill>
                  <a:srgbClr val="333399"/>
                </a:solidFill>
                <a:latin typeface="ZapfHumnst BT" charset="0"/>
              </a:rPr>
              <a:t>“</a:t>
            </a:r>
            <a:r>
              <a:rPr lang="en-US" altLang="zh-TW" sz="2800" dirty="0" smtClean="0">
                <a:solidFill>
                  <a:srgbClr val="333399"/>
                </a:solidFill>
                <a:latin typeface="ZapfHumnst BT" charset="0"/>
              </a:rPr>
              <a:t>Infectious”</a:t>
            </a:r>
            <a:endParaRPr lang="en-US" altLang="zh-TW" sz="2800" b="1" dirty="0" smtClean="0">
              <a:solidFill>
                <a:srgbClr val="FAFD00"/>
              </a:solidFill>
              <a:effectLst>
                <a:outerShdw blurRad="38100" dist="38100" dir="2700000" algn="tl">
                  <a:srgbClr val="000000"/>
                </a:outerShdw>
              </a:effectLst>
              <a:latin typeface="ZapfHumnst BT" charset="0"/>
            </a:endParaRPr>
          </a:p>
        </p:txBody>
      </p:sp>
      <p:sp>
        <p:nvSpPr>
          <p:cNvPr id="6166" name="Rectangle 22"/>
          <p:cNvSpPr>
            <a:spLocks noChangeArrowheads="1"/>
          </p:cNvSpPr>
          <p:nvPr/>
        </p:nvSpPr>
        <p:spPr bwMode="auto">
          <a:xfrm>
            <a:off x="1295401" y="4495909"/>
            <a:ext cx="1721626"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zh-TW" altLang="en-US" sz="2800" smtClean="0">
                <a:solidFill>
                  <a:srgbClr val="333399"/>
                </a:solidFill>
                <a:latin typeface="ZapfHumnst BT" charset="0"/>
              </a:rPr>
              <a:t>“</a:t>
            </a:r>
            <a:r>
              <a:rPr lang="en-US" altLang="zh-TW" sz="2800" dirty="0" smtClean="0">
                <a:solidFill>
                  <a:srgbClr val="333399"/>
                </a:solidFill>
                <a:latin typeface="ZapfHumnst BT" charset="0"/>
              </a:rPr>
              <a:t>Serum”</a:t>
            </a:r>
            <a:endParaRPr lang="en-US" altLang="zh-TW" sz="2800" b="1" dirty="0" smtClean="0">
              <a:solidFill>
                <a:srgbClr val="FAFD00"/>
              </a:solidFill>
              <a:effectLst>
                <a:outerShdw blurRad="38100" dist="38100" dir="2700000" algn="tl">
                  <a:srgbClr val="000000"/>
                </a:outerShdw>
              </a:effectLst>
              <a:latin typeface="ZapfHumnst BT" charset="0"/>
            </a:endParaRPr>
          </a:p>
        </p:txBody>
      </p:sp>
      <p:sp>
        <p:nvSpPr>
          <p:cNvPr id="6167" name="Rectangle 23"/>
          <p:cNvSpPr>
            <a:spLocks noChangeArrowheads="1"/>
          </p:cNvSpPr>
          <p:nvPr/>
        </p:nvSpPr>
        <p:spPr bwMode="auto">
          <a:xfrm>
            <a:off x="304855" y="3048000"/>
            <a:ext cx="2417763" cy="515938"/>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2800" dirty="0" smtClean="0">
                <a:solidFill>
                  <a:srgbClr val="333399"/>
                </a:solidFill>
                <a:latin typeface="ZapfHumnst BT" charset="0"/>
              </a:rPr>
              <a:t>Viral hepatitis</a:t>
            </a:r>
            <a:endParaRPr lang="en-US" altLang="zh-TW" sz="2800" b="1" dirty="0" smtClean="0">
              <a:solidFill>
                <a:srgbClr val="FAFD00"/>
              </a:solidFill>
              <a:effectLst>
                <a:outerShdw blurRad="38100" dist="38100" dir="2700000" algn="tl">
                  <a:srgbClr val="000000"/>
                </a:outerShdw>
              </a:effectLst>
              <a:latin typeface="ZapfHumnst BT" charset="0"/>
            </a:endParaRPr>
          </a:p>
        </p:txBody>
      </p:sp>
      <p:sp>
        <p:nvSpPr>
          <p:cNvPr id="6168" name="Rectangle 24"/>
          <p:cNvSpPr>
            <a:spLocks noChangeArrowheads="1"/>
          </p:cNvSpPr>
          <p:nvPr/>
        </p:nvSpPr>
        <p:spPr bwMode="auto">
          <a:xfrm>
            <a:off x="6399268" y="1754298"/>
            <a:ext cx="1962077" cy="951543"/>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dirty="0" err="1" smtClean="0">
                <a:solidFill>
                  <a:srgbClr val="333399"/>
                </a:solidFill>
                <a:latin typeface="ZapfHumnst Ult BT" charset="0"/>
              </a:rPr>
              <a:t>Enterically</a:t>
            </a:r>
            <a:endParaRPr lang="en-US" altLang="zh-TW" sz="2800" b="1" smtClean="0">
              <a:solidFill>
                <a:srgbClr val="333399"/>
              </a:solidFill>
              <a:latin typeface="ZapfHumnst BT" charset="0"/>
            </a:endParaRPr>
          </a:p>
          <a:p>
            <a:pPr eaLnBrk="0" fontAlgn="base" hangingPunct="0">
              <a:spcBef>
                <a:spcPct val="0"/>
              </a:spcBef>
              <a:spcAft>
                <a:spcPct val="0"/>
              </a:spcAft>
            </a:pPr>
            <a:r>
              <a:rPr lang="en-US" altLang="zh-TW" sz="2800" smtClean="0">
                <a:solidFill>
                  <a:srgbClr val="333399"/>
                </a:solidFill>
                <a:latin typeface="ZapfHumnst BT" charset="0"/>
              </a:rPr>
              <a:t>transmitted</a:t>
            </a:r>
            <a:endParaRPr lang="en-US" altLang="zh-TW" sz="2800" b="1" smtClean="0">
              <a:solidFill>
                <a:srgbClr val="FAFD00"/>
              </a:solidFill>
              <a:effectLst>
                <a:outerShdw blurRad="38100" dist="38100" dir="2700000" algn="tl">
                  <a:srgbClr val="000000"/>
                </a:outerShdw>
              </a:effectLst>
              <a:latin typeface="ZapfHumnst BT" charset="0"/>
            </a:endParaRPr>
          </a:p>
        </p:txBody>
      </p:sp>
      <p:sp>
        <p:nvSpPr>
          <p:cNvPr id="6169" name="Rectangle 25"/>
          <p:cNvSpPr>
            <a:spLocks noChangeArrowheads="1"/>
          </p:cNvSpPr>
          <p:nvPr/>
        </p:nvSpPr>
        <p:spPr bwMode="auto">
          <a:xfrm>
            <a:off x="6399213" y="4252969"/>
            <a:ext cx="2058987" cy="138243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2800" smtClean="0">
                <a:solidFill>
                  <a:srgbClr val="333399"/>
                </a:solidFill>
                <a:latin typeface="ZapfHumnst BT" charset="0"/>
              </a:rPr>
              <a:t>Parenterally</a:t>
            </a:r>
          </a:p>
          <a:p>
            <a:pPr eaLnBrk="0" fontAlgn="base" hangingPunct="0">
              <a:spcBef>
                <a:spcPct val="0"/>
              </a:spcBef>
              <a:spcAft>
                <a:spcPct val="0"/>
              </a:spcAft>
            </a:pPr>
            <a:r>
              <a:rPr lang="en-US" altLang="zh-TW" sz="2800" smtClean="0">
                <a:solidFill>
                  <a:srgbClr val="333399"/>
                </a:solidFill>
                <a:latin typeface="ZapfHumnst BT" charset="0"/>
              </a:rPr>
              <a:t>transmitted</a:t>
            </a:r>
            <a:endParaRPr lang="en-US" altLang="zh-TW" sz="2800" b="1" smtClean="0">
              <a:solidFill>
                <a:srgbClr val="FAFD00"/>
              </a:solidFill>
              <a:effectLst>
                <a:outerShdw blurRad="38100" dist="38100" dir="2700000" algn="tl">
                  <a:srgbClr val="000000"/>
                </a:outerShdw>
              </a:effectLst>
              <a:latin typeface="ZapfHumnst BT" charset="0"/>
            </a:endParaRPr>
          </a:p>
        </p:txBody>
      </p:sp>
      <p:sp>
        <p:nvSpPr>
          <p:cNvPr id="6170" name="Rectangle 26"/>
          <p:cNvSpPr>
            <a:spLocks noChangeArrowheads="1"/>
          </p:cNvSpPr>
          <p:nvPr/>
        </p:nvSpPr>
        <p:spPr bwMode="auto">
          <a:xfrm>
            <a:off x="4673600" y="5334110"/>
            <a:ext cx="1803400" cy="9429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2800" smtClean="0">
                <a:solidFill>
                  <a:srgbClr val="333399"/>
                </a:solidFill>
                <a:latin typeface="ZapfHumnst BT" charset="0"/>
              </a:rPr>
              <a:t>F, G, TTV</a:t>
            </a:r>
          </a:p>
          <a:p>
            <a:pPr eaLnBrk="0" fontAlgn="base" hangingPunct="0">
              <a:spcBef>
                <a:spcPct val="0"/>
              </a:spcBef>
              <a:spcAft>
                <a:spcPct val="0"/>
              </a:spcAft>
            </a:pPr>
            <a:r>
              <a:rPr lang="en-US" altLang="zh-TW" sz="2800" smtClean="0">
                <a:solidFill>
                  <a:srgbClr val="333399"/>
                </a:solidFill>
                <a:latin typeface="ZapfHumnst BT" charset="0"/>
              </a:rPr>
              <a:t>? other</a:t>
            </a:r>
            <a:endParaRPr lang="en-US" altLang="zh-TW" sz="2800" b="1" smtClean="0">
              <a:solidFill>
                <a:srgbClr val="FAFD00"/>
              </a:solidFill>
              <a:effectLst>
                <a:outerShdw blurRad="38100" dist="38100" dir="2700000" algn="tl">
                  <a:srgbClr val="000000"/>
                </a:outerShdw>
              </a:effectLst>
              <a:latin typeface="ZapfHumnst BT" charset="0"/>
            </a:endParaRPr>
          </a:p>
        </p:txBody>
      </p:sp>
      <p:sp>
        <p:nvSpPr>
          <p:cNvPr id="6171" name="Oval 27"/>
          <p:cNvSpPr>
            <a:spLocks noChangeArrowheads="1"/>
          </p:cNvSpPr>
          <p:nvPr/>
        </p:nvSpPr>
        <p:spPr bwMode="auto">
          <a:xfrm>
            <a:off x="5797554" y="1930400"/>
            <a:ext cx="393700" cy="596900"/>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72" name="Rectangle 28"/>
          <p:cNvSpPr>
            <a:spLocks noChangeArrowheads="1"/>
          </p:cNvSpPr>
          <p:nvPr/>
        </p:nvSpPr>
        <p:spPr bwMode="auto">
          <a:xfrm>
            <a:off x="5808666" y="1949450"/>
            <a:ext cx="430212" cy="55880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3000" smtClean="0">
                <a:solidFill>
                  <a:srgbClr val="FFFFFF"/>
                </a:solidFill>
                <a:effectLst>
                  <a:outerShdw blurRad="38100" dist="38100" dir="2700000" algn="tl">
                    <a:srgbClr val="000000"/>
                  </a:outerShdw>
                </a:effectLst>
                <a:latin typeface="ZapfHumnst Dm BT" charset="0"/>
              </a:rPr>
              <a:t>E</a:t>
            </a:r>
          </a:p>
        </p:txBody>
      </p:sp>
      <p:sp>
        <p:nvSpPr>
          <p:cNvPr id="6173" name="Rectangle 29"/>
          <p:cNvSpPr>
            <a:spLocks noChangeArrowheads="1"/>
          </p:cNvSpPr>
          <p:nvPr/>
        </p:nvSpPr>
        <p:spPr bwMode="auto">
          <a:xfrm>
            <a:off x="3814818" y="3103673"/>
            <a:ext cx="1221489"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b="1" smtClean="0">
                <a:solidFill>
                  <a:srgbClr val="E5405D"/>
                </a:solidFill>
                <a:effectLst>
                  <a:outerShdw blurRad="38100" dist="38100" dir="2700000" algn="tl">
                    <a:srgbClr val="000000"/>
                  </a:outerShdw>
                </a:effectLst>
                <a:latin typeface="ZapfHumnst BT" charset="0"/>
              </a:rPr>
              <a:t>NANB</a:t>
            </a:r>
          </a:p>
        </p:txBody>
      </p:sp>
      <p:sp>
        <p:nvSpPr>
          <p:cNvPr id="6174" name="Oval 30"/>
          <p:cNvSpPr>
            <a:spLocks noChangeArrowheads="1"/>
          </p:cNvSpPr>
          <p:nvPr/>
        </p:nvSpPr>
        <p:spPr bwMode="auto">
          <a:xfrm>
            <a:off x="3606803" y="4449763"/>
            <a:ext cx="396875" cy="596900"/>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75" name="Rectangle 31"/>
          <p:cNvSpPr>
            <a:spLocks noChangeArrowheads="1"/>
          </p:cNvSpPr>
          <p:nvPr/>
        </p:nvSpPr>
        <p:spPr bwMode="auto">
          <a:xfrm>
            <a:off x="3609975" y="4467225"/>
            <a:ext cx="427038" cy="55880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3000" smtClean="0">
                <a:solidFill>
                  <a:srgbClr val="FFFFFF"/>
                </a:solidFill>
                <a:effectLst>
                  <a:outerShdw blurRad="38100" dist="38100" dir="2700000" algn="tl">
                    <a:srgbClr val="000000"/>
                  </a:outerShdw>
                </a:effectLst>
                <a:latin typeface="ZapfHumnst Dm BT" charset="0"/>
              </a:rPr>
              <a:t>B</a:t>
            </a:r>
          </a:p>
        </p:txBody>
      </p:sp>
      <p:sp>
        <p:nvSpPr>
          <p:cNvPr id="6176" name="Oval 32"/>
          <p:cNvSpPr>
            <a:spLocks noChangeArrowheads="1"/>
          </p:cNvSpPr>
          <p:nvPr/>
        </p:nvSpPr>
        <p:spPr bwMode="auto">
          <a:xfrm>
            <a:off x="4138613" y="4449763"/>
            <a:ext cx="393700" cy="596900"/>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77" name="Rectangle 33"/>
          <p:cNvSpPr>
            <a:spLocks noChangeArrowheads="1"/>
          </p:cNvSpPr>
          <p:nvPr/>
        </p:nvSpPr>
        <p:spPr bwMode="auto">
          <a:xfrm>
            <a:off x="4127502" y="4467225"/>
            <a:ext cx="430213" cy="55880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3000" smtClean="0">
                <a:solidFill>
                  <a:srgbClr val="FFFFFF"/>
                </a:solidFill>
                <a:effectLst>
                  <a:outerShdw blurRad="38100" dist="38100" dir="2700000" algn="tl">
                    <a:srgbClr val="000000"/>
                  </a:outerShdw>
                </a:effectLst>
                <a:latin typeface="ZapfHumnst Dm BT" charset="0"/>
              </a:rPr>
              <a:t>D</a:t>
            </a:r>
          </a:p>
        </p:txBody>
      </p:sp>
      <p:sp>
        <p:nvSpPr>
          <p:cNvPr id="6178" name="Oval 34"/>
          <p:cNvSpPr>
            <a:spLocks noChangeArrowheads="1"/>
          </p:cNvSpPr>
          <p:nvPr/>
        </p:nvSpPr>
        <p:spPr bwMode="auto">
          <a:xfrm>
            <a:off x="5808663" y="4457700"/>
            <a:ext cx="395287" cy="596900"/>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79" name="Rectangle 35"/>
          <p:cNvSpPr>
            <a:spLocks noChangeArrowheads="1"/>
          </p:cNvSpPr>
          <p:nvPr/>
        </p:nvSpPr>
        <p:spPr bwMode="auto">
          <a:xfrm>
            <a:off x="5797605" y="4475163"/>
            <a:ext cx="428625" cy="558800"/>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pPr>
            <a:r>
              <a:rPr lang="en-US" altLang="zh-TW" sz="3000" smtClean="0">
                <a:solidFill>
                  <a:srgbClr val="FFFFFF"/>
                </a:solidFill>
                <a:effectLst>
                  <a:outerShdw blurRad="38100" dist="38100" dir="2700000" algn="tl">
                    <a:srgbClr val="000000"/>
                  </a:outerShdw>
                </a:effectLst>
                <a:latin typeface="ZapfHumnst Dm BT" charset="0"/>
              </a:rPr>
              <a:t>C</a:t>
            </a:r>
          </a:p>
        </p:txBody>
      </p:sp>
      <p:sp>
        <p:nvSpPr>
          <p:cNvPr id="6183" name="Text Box 39"/>
          <p:cNvSpPr txBox="1">
            <a:spLocks noChangeArrowheads="1"/>
          </p:cNvSpPr>
          <p:nvPr/>
        </p:nvSpPr>
        <p:spPr bwMode="auto">
          <a:xfrm>
            <a:off x="838200" y="457200"/>
            <a:ext cx="7620000" cy="6413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3600" smtClean="0">
                <a:solidFill>
                  <a:srgbClr val="333399"/>
                </a:solidFill>
                <a:latin typeface="Times New Roman" pitchFamily="18" charset="0"/>
              </a:rPr>
              <a:t>Viral Hepatitis - Historical Perspectives</a:t>
            </a:r>
            <a:endParaRPr lang="en-US" altLang="zh-TW" sz="2400" smtClean="0">
              <a:solidFill>
                <a:srgbClr val="000000"/>
              </a:solidFill>
              <a:latin typeface="Times New Roman" pitchFamily="18" charset="0"/>
            </a:endParaRPr>
          </a:p>
        </p:txBody>
      </p:sp>
      <p:sp>
        <p:nvSpPr>
          <p:cNvPr id="6184" name="Line 40"/>
          <p:cNvSpPr>
            <a:spLocks noChangeShapeType="1"/>
          </p:cNvSpPr>
          <p:nvPr/>
        </p:nvSpPr>
        <p:spPr bwMode="auto">
          <a:xfrm>
            <a:off x="2776538" y="2133600"/>
            <a:ext cx="609600" cy="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85" name="Line 41"/>
          <p:cNvSpPr>
            <a:spLocks noChangeShapeType="1"/>
          </p:cNvSpPr>
          <p:nvPr/>
        </p:nvSpPr>
        <p:spPr bwMode="auto">
          <a:xfrm flipV="1">
            <a:off x="2844800" y="4800600"/>
            <a:ext cx="609600" cy="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86" name="Line 42"/>
          <p:cNvSpPr>
            <a:spLocks noChangeShapeType="1"/>
          </p:cNvSpPr>
          <p:nvPr/>
        </p:nvSpPr>
        <p:spPr bwMode="auto">
          <a:xfrm>
            <a:off x="2573353" y="3352800"/>
            <a:ext cx="1152525" cy="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87" name="Line 43"/>
          <p:cNvSpPr>
            <a:spLocks noChangeShapeType="1"/>
          </p:cNvSpPr>
          <p:nvPr/>
        </p:nvSpPr>
        <p:spPr bwMode="auto">
          <a:xfrm flipV="1">
            <a:off x="1828800" y="2362200"/>
            <a:ext cx="134938" cy="68580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90" name="Line 46"/>
          <p:cNvSpPr>
            <a:spLocks noChangeShapeType="1"/>
          </p:cNvSpPr>
          <p:nvPr/>
        </p:nvSpPr>
        <p:spPr bwMode="auto">
          <a:xfrm>
            <a:off x="1828805" y="3733800"/>
            <a:ext cx="271463" cy="68580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92" name="Line 48"/>
          <p:cNvSpPr>
            <a:spLocks noChangeShapeType="1"/>
          </p:cNvSpPr>
          <p:nvPr/>
        </p:nvSpPr>
        <p:spPr bwMode="auto">
          <a:xfrm>
            <a:off x="4538718" y="3657600"/>
            <a:ext cx="676275" cy="160020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93" name="Line 49"/>
          <p:cNvSpPr>
            <a:spLocks noChangeShapeType="1"/>
          </p:cNvSpPr>
          <p:nvPr/>
        </p:nvSpPr>
        <p:spPr bwMode="auto">
          <a:xfrm>
            <a:off x="4876804" y="3581400"/>
            <a:ext cx="881063" cy="91440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6194" name="Line 50"/>
          <p:cNvSpPr>
            <a:spLocks noChangeShapeType="1"/>
          </p:cNvSpPr>
          <p:nvPr/>
        </p:nvSpPr>
        <p:spPr bwMode="auto">
          <a:xfrm flipV="1">
            <a:off x="4808538" y="2362200"/>
            <a:ext cx="881062" cy="762000"/>
          </a:xfrm>
          <a:prstGeom prst="line">
            <a:avLst/>
          </a:prstGeom>
          <a:noFill/>
          <a:ln w="9525">
            <a:solidFill>
              <a:schemeClr val="tx1"/>
            </a:solidFill>
            <a:miter lim="800000"/>
            <a:headEnd/>
            <a:tailEnd type="triangle" w="med" len="me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Tree>
    <p:extLst>
      <p:ext uri="{BB962C8B-B14F-4D97-AF65-F5344CB8AC3E}">
        <p14:creationId xmlns:p14="http://schemas.microsoft.com/office/powerpoint/2010/main" val="4094668228"/>
      </p:ext>
    </p:extLst>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1" name="Picture 3" descr="C:\Users\hp\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99822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45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2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28"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29"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30"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31"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32" name="Rectangle 8"/>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000000"/>
                </a:solidFill>
                <a:latin typeface="Times New Roman" pitchFamily="18" charset="0"/>
              </a:rPr>
              <a:t> </a:t>
            </a:r>
          </a:p>
        </p:txBody>
      </p:sp>
      <p:sp>
        <p:nvSpPr>
          <p:cNvPr id="77835" name="Line 11"/>
          <p:cNvSpPr>
            <a:spLocks noChangeShapeType="1"/>
          </p:cNvSpPr>
          <p:nvPr/>
        </p:nvSpPr>
        <p:spPr bwMode="auto">
          <a:xfrm>
            <a:off x="925518" y="3009900"/>
            <a:ext cx="7158037" cy="0"/>
          </a:xfrm>
          <a:prstGeom prst="line">
            <a:avLst/>
          </a:prstGeom>
          <a:noFill/>
          <a:ln w="25400">
            <a:solidFill>
              <a:srgbClr val="FAFD00"/>
            </a:solidFill>
            <a:round/>
            <a:headEnd/>
            <a:tailEnd/>
          </a:ln>
          <a:effectLst>
            <a:outerShdw dist="35921" dir="2700000" algn="ctr" rotWithShape="0">
              <a:schemeClr val="tx1"/>
            </a:outerShdw>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7836" name="Rectangle 12"/>
          <p:cNvSpPr>
            <a:spLocks noChangeArrowheads="1"/>
          </p:cNvSpPr>
          <p:nvPr/>
        </p:nvSpPr>
        <p:spPr bwMode="auto">
          <a:xfrm>
            <a:off x="1636713" y="2521059"/>
            <a:ext cx="940964"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b="1" smtClean="0">
                <a:solidFill>
                  <a:srgbClr val="333399"/>
                </a:solidFill>
                <a:latin typeface="Times New Roman" pitchFamily="18" charset="0"/>
              </a:rPr>
              <a:t>High</a:t>
            </a:r>
            <a:endParaRPr lang="en-US" altLang="zh-TW" sz="2800" b="1" smtClean="0">
              <a:solidFill>
                <a:srgbClr val="000000"/>
              </a:solidFill>
              <a:latin typeface="Times New Roman" pitchFamily="18" charset="0"/>
            </a:endParaRPr>
          </a:p>
        </p:txBody>
      </p:sp>
      <p:sp>
        <p:nvSpPr>
          <p:cNvPr id="77837" name="Rectangle 13"/>
          <p:cNvSpPr>
            <a:spLocks noChangeArrowheads="1"/>
          </p:cNvSpPr>
          <p:nvPr/>
        </p:nvSpPr>
        <p:spPr bwMode="auto">
          <a:xfrm>
            <a:off x="3863975" y="2521059"/>
            <a:ext cx="1676742"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b="1" smtClean="0">
                <a:solidFill>
                  <a:srgbClr val="333399"/>
                </a:solidFill>
                <a:latin typeface="Times New Roman" pitchFamily="18" charset="0"/>
              </a:rPr>
              <a:t>Moderate</a:t>
            </a:r>
            <a:endParaRPr lang="en-US" altLang="zh-TW" sz="2800" b="1" smtClean="0">
              <a:solidFill>
                <a:srgbClr val="000000"/>
              </a:solidFill>
              <a:latin typeface="Times New Roman" pitchFamily="18" charset="0"/>
            </a:endParaRPr>
          </a:p>
        </p:txBody>
      </p:sp>
      <p:sp>
        <p:nvSpPr>
          <p:cNvPr id="77838" name="Rectangle 14"/>
          <p:cNvSpPr>
            <a:spLocks noChangeArrowheads="1"/>
          </p:cNvSpPr>
          <p:nvPr/>
        </p:nvSpPr>
        <p:spPr bwMode="auto">
          <a:xfrm>
            <a:off x="6526213" y="2124184"/>
            <a:ext cx="1519648"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b="1" smtClean="0">
                <a:solidFill>
                  <a:srgbClr val="333399"/>
                </a:solidFill>
                <a:latin typeface="Times New Roman" pitchFamily="18" charset="0"/>
              </a:rPr>
              <a:t>Low/Not</a:t>
            </a:r>
            <a:endParaRPr lang="en-US" altLang="zh-TW" sz="2800" b="1" smtClean="0">
              <a:solidFill>
                <a:srgbClr val="000000"/>
              </a:solidFill>
              <a:latin typeface="Times New Roman" pitchFamily="18" charset="0"/>
            </a:endParaRPr>
          </a:p>
        </p:txBody>
      </p:sp>
      <p:sp>
        <p:nvSpPr>
          <p:cNvPr id="77839" name="Rectangle 15"/>
          <p:cNvSpPr>
            <a:spLocks noChangeArrowheads="1"/>
          </p:cNvSpPr>
          <p:nvPr/>
        </p:nvSpPr>
        <p:spPr bwMode="auto">
          <a:xfrm>
            <a:off x="6348413" y="2521059"/>
            <a:ext cx="1796968"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b="1" smtClean="0">
                <a:solidFill>
                  <a:srgbClr val="333399"/>
                </a:solidFill>
                <a:latin typeface="Times New Roman" pitchFamily="18" charset="0"/>
              </a:rPr>
              <a:t>Detectable</a:t>
            </a:r>
            <a:endParaRPr lang="en-US" altLang="zh-TW" sz="2800" b="1" smtClean="0">
              <a:solidFill>
                <a:srgbClr val="000000"/>
              </a:solidFill>
              <a:latin typeface="Times New Roman" pitchFamily="18" charset="0"/>
            </a:endParaRPr>
          </a:p>
        </p:txBody>
      </p:sp>
      <p:sp>
        <p:nvSpPr>
          <p:cNvPr id="77840" name="Rectangle 16"/>
          <p:cNvSpPr>
            <a:spLocks noChangeArrowheads="1"/>
          </p:cNvSpPr>
          <p:nvPr/>
        </p:nvSpPr>
        <p:spPr bwMode="auto">
          <a:xfrm>
            <a:off x="1578048" y="3238506"/>
            <a:ext cx="1000275"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blood</a:t>
            </a:r>
          </a:p>
        </p:txBody>
      </p:sp>
      <p:sp>
        <p:nvSpPr>
          <p:cNvPr id="77841" name="Rectangle 17"/>
          <p:cNvSpPr>
            <a:spLocks noChangeArrowheads="1"/>
          </p:cNvSpPr>
          <p:nvPr/>
        </p:nvSpPr>
        <p:spPr bwMode="auto">
          <a:xfrm>
            <a:off x="4057720" y="3238506"/>
            <a:ext cx="1098059"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semen</a:t>
            </a:r>
          </a:p>
        </p:txBody>
      </p:sp>
      <p:sp>
        <p:nvSpPr>
          <p:cNvPr id="77842" name="Rectangle 18"/>
          <p:cNvSpPr>
            <a:spLocks noChangeArrowheads="1"/>
          </p:cNvSpPr>
          <p:nvPr/>
        </p:nvSpPr>
        <p:spPr bwMode="auto">
          <a:xfrm>
            <a:off x="6754816" y="3238506"/>
            <a:ext cx="920125"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urine</a:t>
            </a:r>
          </a:p>
        </p:txBody>
      </p:sp>
      <p:sp>
        <p:nvSpPr>
          <p:cNvPr id="77843" name="Rectangle 19"/>
          <p:cNvSpPr>
            <a:spLocks noChangeArrowheads="1"/>
          </p:cNvSpPr>
          <p:nvPr/>
        </p:nvSpPr>
        <p:spPr bwMode="auto">
          <a:xfrm>
            <a:off x="1527175" y="3700467"/>
            <a:ext cx="1059586"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serum</a:t>
            </a:r>
          </a:p>
        </p:txBody>
      </p:sp>
      <p:sp>
        <p:nvSpPr>
          <p:cNvPr id="77844" name="Rectangle 20"/>
          <p:cNvSpPr>
            <a:spLocks noChangeArrowheads="1"/>
          </p:cNvSpPr>
          <p:nvPr/>
        </p:nvSpPr>
        <p:spPr bwMode="auto">
          <a:xfrm>
            <a:off x="3694113" y="3700467"/>
            <a:ext cx="2005358"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vaginal fluid</a:t>
            </a:r>
          </a:p>
        </p:txBody>
      </p:sp>
      <p:sp>
        <p:nvSpPr>
          <p:cNvPr id="77845" name="Rectangle 21"/>
          <p:cNvSpPr>
            <a:spLocks noChangeArrowheads="1"/>
          </p:cNvSpPr>
          <p:nvPr/>
        </p:nvSpPr>
        <p:spPr bwMode="auto">
          <a:xfrm>
            <a:off x="6729413" y="3700467"/>
            <a:ext cx="918522"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feces</a:t>
            </a:r>
          </a:p>
        </p:txBody>
      </p:sp>
      <p:sp>
        <p:nvSpPr>
          <p:cNvPr id="77846" name="Rectangle 22"/>
          <p:cNvSpPr>
            <a:spLocks noChangeArrowheads="1"/>
          </p:cNvSpPr>
          <p:nvPr/>
        </p:nvSpPr>
        <p:spPr bwMode="auto">
          <a:xfrm>
            <a:off x="812801" y="4162534"/>
            <a:ext cx="2503892"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wound exudates</a:t>
            </a:r>
          </a:p>
        </p:txBody>
      </p:sp>
      <p:sp>
        <p:nvSpPr>
          <p:cNvPr id="77847" name="Rectangle 23"/>
          <p:cNvSpPr>
            <a:spLocks noChangeArrowheads="1"/>
          </p:cNvSpPr>
          <p:nvPr/>
        </p:nvSpPr>
        <p:spPr bwMode="auto">
          <a:xfrm>
            <a:off x="4130676" y="4162534"/>
            <a:ext cx="1017908"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saliva</a:t>
            </a:r>
          </a:p>
        </p:txBody>
      </p:sp>
      <p:sp>
        <p:nvSpPr>
          <p:cNvPr id="77848" name="Rectangle 24"/>
          <p:cNvSpPr>
            <a:spLocks noChangeArrowheads="1"/>
          </p:cNvSpPr>
          <p:nvPr/>
        </p:nvSpPr>
        <p:spPr bwMode="auto">
          <a:xfrm>
            <a:off x="6692902" y="4162534"/>
            <a:ext cx="998672"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sweat</a:t>
            </a:r>
          </a:p>
        </p:txBody>
      </p:sp>
      <p:sp>
        <p:nvSpPr>
          <p:cNvPr id="77849" name="Rectangle 25"/>
          <p:cNvSpPr>
            <a:spLocks noChangeArrowheads="1"/>
          </p:cNvSpPr>
          <p:nvPr/>
        </p:nvSpPr>
        <p:spPr bwMode="auto">
          <a:xfrm>
            <a:off x="6754875" y="4687998"/>
            <a:ext cx="859211"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tears</a:t>
            </a:r>
          </a:p>
        </p:txBody>
      </p:sp>
      <p:sp>
        <p:nvSpPr>
          <p:cNvPr id="77850" name="Rectangle 26"/>
          <p:cNvSpPr>
            <a:spLocks noChangeArrowheads="1"/>
          </p:cNvSpPr>
          <p:nvPr/>
        </p:nvSpPr>
        <p:spPr bwMode="auto">
          <a:xfrm>
            <a:off x="6381750" y="5151548"/>
            <a:ext cx="1695978" cy="52065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altLang="zh-TW" sz="2800" smtClean="0">
                <a:solidFill>
                  <a:srgbClr val="000000"/>
                </a:solidFill>
                <a:latin typeface="Times New Roman" pitchFamily="18" charset="0"/>
              </a:rPr>
              <a:t>breastmilk</a:t>
            </a:r>
          </a:p>
        </p:txBody>
      </p:sp>
      <p:sp>
        <p:nvSpPr>
          <p:cNvPr id="77851" name="Text Box 27"/>
          <p:cNvSpPr txBox="1">
            <a:spLocks noChangeArrowheads="1"/>
          </p:cNvSpPr>
          <p:nvPr/>
        </p:nvSpPr>
        <p:spPr bwMode="auto">
          <a:xfrm>
            <a:off x="1219200" y="228600"/>
            <a:ext cx="7543800" cy="1311275"/>
          </a:xfrm>
          <a:prstGeom prst="rect">
            <a:avLst/>
          </a:prstGeom>
          <a:noFill/>
          <a:ln w="12700">
            <a:noFill/>
            <a:miter lim="800000"/>
            <a:headEnd type="none" w="sm" len="sm"/>
            <a:tailEnd type="none" w="sm" len="sm"/>
          </a:ln>
          <a:effectLst/>
        </p:spPr>
        <p:txBody>
          <a:bodyPr>
            <a:spAutoFit/>
          </a:bodyPr>
          <a:lstStyle/>
          <a:p>
            <a:pPr eaLnBrk="0" fontAlgn="base" hangingPunct="0">
              <a:spcBef>
                <a:spcPct val="0"/>
              </a:spcBef>
              <a:spcAft>
                <a:spcPct val="0"/>
              </a:spcAft>
            </a:pPr>
            <a:r>
              <a:rPr lang="en-US" altLang="zh-TW" sz="4000" b="1" smtClean="0">
                <a:solidFill>
                  <a:srgbClr val="333399"/>
                </a:solidFill>
                <a:latin typeface="Times New Roman" pitchFamily="18" charset="0"/>
              </a:rPr>
              <a:t>Concentration of Hepatitis B Virus in Various Body Fluids</a:t>
            </a:r>
            <a:endParaRPr lang="en-US" altLang="zh-TW" sz="4000" b="1" smtClean="0">
              <a:solidFill>
                <a:srgbClr val="000000"/>
              </a:solidFill>
              <a:latin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75"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76"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77"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78"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79"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79880" name="Rectangle 8"/>
          <p:cNvSpPr>
            <a:spLocks noChangeArrowheads="1"/>
          </p:cNvSpPr>
          <p:nvPr/>
        </p:nvSpPr>
        <p:spPr bwMode="auto">
          <a:xfrm>
            <a:off x="762000" y="2133600"/>
            <a:ext cx="7543800" cy="3733800"/>
          </a:xfrm>
          <a:prstGeom prst="rect">
            <a:avLst/>
          </a:prstGeom>
          <a:noFill/>
          <a:ln w="12700">
            <a:noFill/>
            <a:miter lim="800000"/>
            <a:headEnd/>
            <a:tailEnd/>
          </a:ln>
          <a:effectLst/>
        </p:spPr>
        <p:txBody>
          <a:bodyPr lIns="90488" tIns="44450" rIns="90488" bIns="44450"/>
          <a:lstStyle/>
          <a:p>
            <a:pPr marL="342900" indent="-342900" algn="just" eaLnBrk="0" fontAlgn="base" hangingPunct="0">
              <a:lnSpc>
                <a:spcPct val="80000"/>
              </a:lnSpc>
              <a:spcBef>
                <a:spcPct val="35000"/>
              </a:spcBef>
              <a:spcAft>
                <a:spcPct val="0"/>
              </a:spcAft>
              <a:buClr>
                <a:srgbClr val="333399"/>
              </a:buClr>
              <a:buFont typeface="Wingdings" pitchFamily="2" charset="2"/>
              <a:buChar char="§"/>
            </a:pPr>
            <a:r>
              <a:rPr lang="en-US" altLang="zh-TW" sz="2800" dirty="0" smtClean="0">
                <a:solidFill>
                  <a:srgbClr val="333399"/>
                </a:solidFill>
                <a:latin typeface="Times New Roman" pitchFamily="18" charset="0"/>
              </a:rPr>
              <a:t>Sexual</a:t>
            </a:r>
            <a:r>
              <a:rPr lang="en-US" altLang="zh-TW" sz="2800" dirty="0" smtClean="0">
                <a:solidFill>
                  <a:srgbClr val="000000"/>
                </a:solidFill>
                <a:latin typeface="Times New Roman" pitchFamily="18" charset="0"/>
              </a:rPr>
              <a:t> - sex workers and homosexuals are particular at risk.</a:t>
            </a:r>
          </a:p>
          <a:p>
            <a:pPr marL="342900" indent="-342900" algn="just" eaLnBrk="0" fontAlgn="base" hangingPunct="0">
              <a:lnSpc>
                <a:spcPct val="80000"/>
              </a:lnSpc>
              <a:spcBef>
                <a:spcPct val="35000"/>
              </a:spcBef>
              <a:spcAft>
                <a:spcPct val="0"/>
              </a:spcAft>
              <a:buClr>
                <a:srgbClr val="333399"/>
              </a:buClr>
              <a:buFont typeface="Wingdings" pitchFamily="2" charset="2"/>
              <a:buChar char="§"/>
            </a:pPr>
            <a:endParaRPr lang="en-US" altLang="zh-TW" sz="800" dirty="0" smtClean="0">
              <a:solidFill>
                <a:srgbClr val="000000"/>
              </a:solidFill>
              <a:latin typeface="Times New Roman" pitchFamily="18" charset="0"/>
            </a:endParaRPr>
          </a:p>
          <a:p>
            <a:pPr marL="342900" indent="-342900" algn="just" eaLnBrk="0" fontAlgn="base" hangingPunct="0">
              <a:lnSpc>
                <a:spcPct val="80000"/>
              </a:lnSpc>
              <a:spcBef>
                <a:spcPct val="35000"/>
              </a:spcBef>
              <a:spcAft>
                <a:spcPct val="0"/>
              </a:spcAft>
              <a:buClr>
                <a:srgbClr val="333399"/>
              </a:buClr>
              <a:buFont typeface="Wingdings" pitchFamily="2" charset="2"/>
              <a:buChar char="§"/>
            </a:pPr>
            <a:r>
              <a:rPr lang="en-US" altLang="zh-TW" sz="2800" dirty="0" err="1" smtClean="0">
                <a:solidFill>
                  <a:srgbClr val="333399"/>
                </a:solidFill>
                <a:latin typeface="Times New Roman" pitchFamily="18" charset="0"/>
              </a:rPr>
              <a:t>Parenteral</a:t>
            </a:r>
            <a:r>
              <a:rPr lang="en-US" altLang="zh-TW" sz="2800" dirty="0" smtClean="0">
                <a:solidFill>
                  <a:srgbClr val="000000"/>
                </a:solidFill>
                <a:latin typeface="Times New Roman" pitchFamily="18" charset="0"/>
              </a:rPr>
              <a:t> - IVDA, Health Workers are at increased risk.</a:t>
            </a:r>
          </a:p>
          <a:p>
            <a:pPr marL="342900" indent="-342900" algn="just" eaLnBrk="0" fontAlgn="base" hangingPunct="0">
              <a:lnSpc>
                <a:spcPct val="80000"/>
              </a:lnSpc>
              <a:spcBef>
                <a:spcPct val="35000"/>
              </a:spcBef>
              <a:spcAft>
                <a:spcPct val="0"/>
              </a:spcAft>
              <a:buClr>
                <a:srgbClr val="333399"/>
              </a:buClr>
              <a:buFont typeface="Wingdings" pitchFamily="2" charset="2"/>
              <a:buChar char="§"/>
            </a:pPr>
            <a:endParaRPr lang="en-US" altLang="zh-TW" sz="800" dirty="0" smtClean="0">
              <a:solidFill>
                <a:srgbClr val="000000"/>
              </a:solidFill>
              <a:latin typeface="Times New Roman" pitchFamily="18" charset="0"/>
            </a:endParaRPr>
          </a:p>
          <a:p>
            <a:pPr marL="342900" indent="-342900" algn="just" eaLnBrk="0" fontAlgn="base" hangingPunct="0">
              <a:lnSpc>
                <a:spcPct val="80000"/>
              </a:lnSpc>
              <a:spcBef>
                <a:spcPct val="35000"/>
              </a:spcBef>
              <a:spcAft>
                <a:spcPct val="0"/>
              </a:spcAft>
              <a:buClr>
                <a:srgbClr val="333399"/>
              </a:buClr>
              <a:buFont typeface="Wingdings" pitchFamily="2" charset="2"/>
              <a:buChar char="§"/>
            </a:pPr>
            <a:r>
              <a:rPr lang="en-US" altLang="zh-TW" sz="2800" dirty="0" err="1" smtClean="0">
                <a:solidFill>
                  <a:srgbClr val="333399"/>
                </a:solidFill>
                <a:latin typeface="Times New Roman" pitchFamily="18" charset="0"/>
              </a:rPr>
              <a:t>Perinatal</a:t>
            </a:r>
            <a:r>
              <a:rPr lang="en-US" altLang="zh-TW" sz="2800" dirty="0" smtClean="0">
                <a:solidFill>
                  <a:srgbClr val="000000"/>
                </a:solidFill>
                <a:latin typeface="Times New Roman" pitchFamily="18" charset="0"/>
              </a:rPr>
              <a:t> - Mothers who are </a:t>
            </a:r>
            <a:r>
              <a:rPr lang="en-US" altLang="zh-TW" sz="2800" dirty="0" err="1" smtClean="0">
                <a:solidFill>
                  <a:srgbClr val="FF0000"/>
                </a:solidFill>
                <a:latin typeface="Times New Roman" pitchFamily="18" charset="0"/>
              </a:rPr>
              <a:t>HBeAg</a:t>
            </a:r>
            <a:r>
              <a:rPr lang="en-US" altLang="zh-TW" sz="2800" dirty="0" smtClean="0">
                <a:solidFill>
                  <a:srgbClr val="FF0000"/>
                </a:solidFill>
                <a:latin typeface="Times New Roman" pitchFamily="18" charset="0"/>
              </a:rPr>
              <a:t> positive </a:t>
            </a:r>
            <a:r>
              <a:rPr lang="en-US" altLang="zh-TW" sz="2800" dirty="0" smtClean="0">
                <a:solidFill>
                  <a:srgbClr val="000000"/>
                </a:solidFill>
                <a:latin typeface="Times New Roman" pitchFamily="18" charset="0"/>
              </a:rPr>
              <a:t>are much more likely to transmit to their offspring than those who are not. </a:t>
            </a:r>
            <a:r>
              <a:rPr lang="en-US" altLang="zh-TW" sz="2800" dirty="0" err="1" smtClean="0">
                <a:solidFill>
                  <a:srgbClr val="000000"/>
                </a:solidFill>
                <a:latin typeface="Times New Roman" pitchFamily="18" charset="0"/>
              </a:rPr>
              <a:t>Perinatal</a:t>
            </a:r>
            <a:r>
              <a:rPr lang="en-US" altLang="zh-TW" sz="2800" dirty="0" smtClean="0">
                <a:solidFill>
                  <a:srgbClr val="000000"/>
                </a:solidFill>
                <a:latin typeface="Times New Roman" pitchFamily="18" charset="0"/>
              </a:rPr>
              <a:t> transmission is the main means of transmission in high prevalence populations.</a:t>
            </a:r>
            <a:endParaRPr lang="en-US" altLang="zh-TW" sz="3200" dirty="0" smtClean="0">
              <a:solidFill>
                <a:srgbClr val="000000"/>
              </a:solidFill>
              <a:latin typeface="Times New Roman" pitchFamily="18" charset="0"/>
            </a:endParaRPr>
          </a:p>
        </p:txBody>
      </p:sp>
      <p:sp>
        <p:nvSpPr>
          <p:cNvPr id="79881"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79883" name="Rectangle 11"/>
          <p:cNvSpPr>
            <a:spLocks noChangeArrowheads="1"/>
          </p:cNvSpPr>
          <p:nvPr/>
        </p:nvSpPr>
        <p:spPr bwMode="auto">
          <a:xfrm>
            <a:off x="881118" y="5486400"/>
            <a:ext cx="7585075"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algn="ctr" eaLnBrk="0" fontAlgn="base" hangingPunct="0">
              <a:spcBef>
                <a:spcPct val="0"/>
              </a:spcBef>
              <a:spcAft>
                <a:spcPct val="0"/>
              </a:spcAft>
            </a:pPr>
            <a:endParaRPr lang="zh-TW" altLang="en-US" sz="4000" smtClean="0">
              <a:solidFill>
                <a:srgbClr val="FE9B03"/>
              </a:solidFill>
              <a:latin typeface="ZapfHumnst BT" charset="0"/>
            </a:endParaRPr>
          </a:p>
        </p:txBody>
      </p:sp>
      <p:sp>
        <p:nvSpPr>
          <p:cNvPr id="79884" name="Text Box 12"/>
          <p:cNvSpPr txBox="1">
            <a:spLocks noChangeArrowheads="1"/>
          </p:cNvSpPr>
          <p:nvPr/>
        </p:nvSpPr>
        <p:spPr bwMode="auto">
          <a:xfrm>
            <a:off x="1150938" y="304910"/>
            <a:ext cx="7112000" cy="1920875"/>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zh-TW" sz="4000" b="1" smtClean="0">
                <a:solidFill>
                  <a:srgbClr val="333399"/>
                </a:solidFill>
                <a:latin typeface="Times New Roman" pitchFamily="18" charset="0"/>
              </a:rPr>
              <a:t>Hepatitis B Virus </a:t>
            </a:r>
          </a:p>
          <a:p>
            <a:pPr algn="ctr" eaLnBrk="0" fontAlgn="base" hangingPunct="0">
              <a:spcBef>
                <a:spcPct val="0"/>
              </a:spcBef>
              <a:spcAft>
                <a:spcPct val="0"/>
              </a:spcAft>
            </a:pPr>
            <a:r>
              <a:rPr lang="en-US" altLang="zh-TW" sz="4000" b="1" smtClean="0">
                <a:solidFill>
                  <a:srgbClr val="333399"/>
                </a:solidFill>
                <a:latin typeface="Times New Roman" pitchFamily="18" charset="0"/>
              </a:rPr>
              <a:t>Modes of Transmission</a:t>
            </a:r>
            <a:r>
              <a:rPr lang="en-US" altLang="zh-TW" sz="4000" smtClean="0">
                <a:solidFill>
                  <a:srgbClr val="333399"/>
                </a:solidFill>
                <a:latin typeface="Times New Roman" pitchFamily="18" charset="0"/>
              </a:rPr>
              <a:t/>
            </a:r>
            <a:br>
              <a:rPr lang="en-US" altLang="zh-TW" sz="4000" smtClean="0">
                <a:solidFill>
                  <a:srgbClr val="333399"/>
                </a:solidFill>
                <a:latin typeface="Times New Roman" pitchFamily="18" charset="0"/>
              </a:rPr>
            </a:br>
            <a:endParaRPr lang="en-US" altLang="zh-TW" sz="4000" smtClean="0">
              <a:solidFill>
                <a:srgbClr val="333399"/>
              </a:solidFill>
              <a:latin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90600" y="304800"/>
            <a:ext cx="7793037" cy="1143000"/>
          </a:xfrm>
        </p:spPr>
        <p:txBody>
          <a:bodyPr/>
          <a:lstStyle/>
          <a:p>
            <a:r>
              <a:rPr lang="en-US" altLang="zh-TW"/>
              <a:t>Prevention</a:t>
            </a:r>
          </a:p>
        </p:txBody>
      </p:sp>
      <p:sp>
        <p:nvSpPr>
          <p:cNvPr id="161795" name="Rectangle 3"/>
          <p:cNvSpPr>
            <a:spLocks noGrp="1" noChangeArrowheads="1"/>
          </p:cNvSpPr>
          <p:nvPr>
            <p:ph idx="1"/>
          </p:nvPr>
        </p:nvSpPr>
        <p:spPr>
          <a:xfrm>
            <a:off x="677863" y="1295400"/>
            <a:ext cx="7772400" cy="5334000"/>
          </a:xfrm>
        </p:spPr>
        <p:txBody>
          <a:bodyPr/>
          <a:lstStyle/>
          <a:p>
            <a:pPr algn="just">
              <a:spcBef>
                <a:spcPct val="35000"/>
              </a:spcBef>
            </a:pPr>
            <a:r>
              <a:rPr lang="en-US" altLang="zh-TW" sz="2200" dirty="0" smtClean="0">
                <a:solidFill>
                  <a:schemeClr val="tx2"/>
                </a:solidFill>
                <a:latin typeface="Times New Roman" pitchFamily="18" charset="0"/>
              </a:rPr>
              <a:t>Vaccination</a:t>
            </a:r>
            <a:r>
              <a:rPr lang="en-US" altLang="zh-TW" sz="2200" dirty="0" smtClean="0">
                <a:latin typeface="Times New Roman" pitchFamily="18" charset="0"/>
              </a:rPr>
              <a:t> - highly effective recombinant vaccines are now available. Vaccine can be given to those who are at increased risk of HBV infection such as health care workers. It is also given routinely to neonates as universal vaccination in many countries.</a:t>
            </a:r>
            <a:r>
              <a:rPr lang="en-US" sz="2400" b="1" dirty="0" smtClean="0">
                <a:latin typeface="Arial"/>
              </a:rPr>
              <a:t> </a:t>
            </a:r>
            <a:endParaRPr lang="en-US" sz="2400" dirty="0" smtClean="0">
              <a:solidFill>
                <a:srgbClr val="FF0000"/>
              </a:solidFill>
            </a:endParaRPr>
          </a:p>
          <a:p>
            <a:pPr algn="just">
              <a:spcBef>
                <a:spcPct val="35000"/>
              </a:spcBef>
            </a:pPr>
            <a:endParaRPr lang="en-US" sz="2400" dirty="0">
              <a:solidFill>
                <a:srgbClr val="FF0000"/>
              </a:solidFill>
            </a:endParaRPr>
          </a:p>
          <a:p>
            <a:pPr algn="just">
              <a:spcBef>
                <a:spcPct val="35000"/>
              </a:spcBef>
            </a:pPr>
            <a:r>
              <a:rPr lang="en-US" sz="2400" b="1" dirty="0" smtClean="0">
                <a:solidFill>
                  <a:schemeClr val="bg2"/>
                </a:solidFill>
              </a:rPr>
              <a:t>Widespread </a:t>
            </a:r>
            <a:r>
              <a:rPr lang="en-US" sz="2400" b="1" dirty="0">
                <a:solidFill>
                  <a:schemeClr val="bg2"/>
                </a:solidFill>
              </a:rPr>
              <a:t>immunization with the HBV vaccine has significantly reduced the incidence of hepatocellular carcinoma in children. A vaccine called </a:t>
            </a:r>
            <a:r>
              <a:rPr lang="en-US" sz="2400" b="1" dirty="0" err="1">
                <a:solidFill>
                  <a:srgbClr val="C00000"/>
                </a:solidFill>
              </a:rPr>
              <a:t>Twinrix</a:t>
            </a:r>
            <a:r>
              <a:rPr lang="en-US" sz="2400" b="1" dirty="0">
                <a:solidFill>
                  <a:schemeClr val="bg2"/>
                </a:solidFill>
              </a:rPr>
              <a:t> that contains both </a:t>
            </a:r>
            <a:r>
              <a:rPr lang="en-US" sz="2400" b="1" dirty="0" err="1">
                <a:solidFill>
                  <a:schemeClr val="bg2"/>
                </a:solidFill>
              </a:rPr>
              <a:t>HBsAg</a:t>
            </a:r>
            <a:r>
              <a:rPr lang="en-US" sz="2400" b="1" dirty="0">
                <a:solidFill>
                  <a:schemeClr val="bg2"/>
                </a:solidFill>
              </a:rPr>
              <a:t> and inactivated HAV provides protection against both hepatitis B and hepatitis A.</a:t>
            </a:r>
          </a:p>
          <a:p>
            <a:pPr algn="just">
              <a:spcBef>
                <a:spcPct val="35000"/>
              </a:spcBef>
            </a:pPr>
            <a:endParaRPr lang="en-US" dirty="0">
              <a:solidFill>
                <a:srgbClr val="FF0000"/>
              </a:solidFill>
            </a:endParaRPr>
          </a:p>
          <a:p>
            <a:pPr algn="just">
              <a:spcBef>
                <a:spcPct val="35000"/>
              </a:spcBef>
            </a:pPr>
            <a:endParaRPr lang="en-US" dirty="0" smtClean="0">
              <a:solidFill>
                <a:srgbClr val="FF0000"/>
              </a:solidFill>
            </a:endParaRPr>
          </a:p>
          <a:p>
            <a:pPr algn="just">
              <a:spcBef>
                <a:spcPct val="35000"/>
              </a:spcBef>
            </a:pPr>
            <a:endParaRPr lang="en-US" altLang="zh-TW" dirty="0">
              <a:solidFill>
                <a:srgbClr val="FF0000"/>
              </a:solidFill>
              <a:latin typeface="Times New Roman" pitchFamily="18" charset="0"/>
            </a:endParaRPr>
          </a:p>
          <a:p>
            <a:pPr algn="just"/>
            <a:endParaRPr lang="en-US" altLang="zh-TW" sz="2400" dirty="0">
              <a:latin typeface="Times New Roman" pitchFamily="18" charset="0"/>
            </a:endParaRPr>
          </a:p>
        </p:txBody>
      </p:sp>
    </p:spTree>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5" y="762000"/>
            <a:ext cx="7391400" cy="5189113"/>
          </a:xfrm>
          <a:prstGeom prst="rect">
            <a:avLst/>
          </a:prstGeom>
        </p:spPr>
        <p:txBody>
          <a:bodyPr wrap="square">
            <a:spAutoFit/>
          </a:bodyPr>
          <a:lstStyle/>
          <a:p>
            <a:pPr marL="342900" lvl="0" indent="-342900" algn="just" fontAlgn="base">
              <a:spcBef>
                <a:spcPct val="35000"/>
              </a:spcBef>
              <a:spcAft>
                <a:spcPct val="0"/>
              </a:spcAft>
              <a:buClr>
                <a:srgbClr val="3333CC"/>
              </a:buClr>
              <a:buSzPct val="60000"/>
              <a:buFont typeface="Wingdings" pitchFamily="2" charset="2"/>
              <a:buChar char="n"/>
            </a:pPr>
            <a:r>
              <a:rPr lang="en-US" altLang="zh-TW" sz="3200" kern="0" dirty="0">
                <a:solidFill>
                  <a:srgbClr val="333399"/>
                </a:solidFill>
                <a:latin typeface="Times New Roman" pitchFamily="18" charset="0"/>
              </a:rPr>
              <a:t>Hepatitis B Immunoglobulin</a:t>
            </a:r>
            <a:r>
              <a:rPr lang="en-US" altLang="zh-TW" sz="3200" kern="0" dirty="0">
                <a:solidFill>
                  <a:srgbClr val="000000"/>
                </a:solidFill>
                <a:latin typeface="Times New Roman" pitchFamily="18" charset="0"/>
              </a:rPr>
              <a:t> - HBIG may be used to protect persons who are exposed to hepatitis B. It is particular efficacious within 48 hours of the incident. It may also be given to neonates who are at increased risk of contracting hepatitis B i.e. whose mothers are </a:t>
            </a:r>
            <a:r>
              <a:rPr lang="en-US" altLang="zh-TW" sz="3200" kern="0" dirty="0" err="1">
                <a:solidFill>
                  <a:srgbClr val="000000"/>
                </a:solidFill>
                <a:latin typeface="Times New Roman" pitchFamily="18" charset="0"/>
              </a:rPr>
              <a:t>HBsAg</a:t>
            </a:r>
            <a:r>
              <a:rPr lang="en-US" altLang="zh-TW" sz="3200" kern="0" dirty="0">
                <a:solidFill>
                  <a:srgbClr val="000000"/>
                </a:solidFill>
                <a:latin typeface="Times New Roman" pitchFamily="18" charset="0"/>
              </a:rPr>
              <a:t> and </a:t>
            </a:r>
            <a:r>
              <a:rPr lang="en-US" altLang="zh-TW" sz="3200" kern="0" dirty="0" err="1">
                <a:solidFill>
                  <a:srgbClr val="000000"/>
                </a:solidFill>
                <a:latin typeface="Times New Roman" pitchFamily="18" charset="0"/>
              </a:rPr>
              <a:t>HBeAg</a:t>
            </a:r>
            <a:r>
              <a:rPr lang="en-US" altLang="zh-TW" sz="3200" kern="0" dirty="0">
                <a:solidFill>
                  <a:srgbClr val="000000"/>
                </a:solidFill>
                <a:latin typeface="Times New Roman" pitchFamily="18" charset="0"/>
              </a:rPr>
              <a:t> positive. </a:t>
            </a:r>
          </a:p>
          <a:p>
            <a:pPr marL="342900" lvl="0" indent="-342900" algn="just" fontAlgn="base">
              <a:spcBef>
                <a:spcPct val="35000"/>
              </a:spcBef>
              <a:spcAft>
                <a:spcPct val="0"/>
              </a:spcAft>
              <a:buClr>
                <a:srgbClr val="3333CC"/>
              </a:buClr>
              <a:buSzPct val="60000"/>
              <a:buFont typeface="Wingdings" pitchFamily="2" charset="2"/>
              <a:buChar char="n"/>
            </a:pPr>
            <a:r>
              <a:rPr lang="en-US" altLang="zh-TW" sz="3200" kern="0" dirty="0">
                <a:solidFill>
                  <a:srgbClr val="333399"/>
                </a:solidFill>
                <a:latin typeface="Times New Roman" pitchFamily="18" charset="0"/>
              </a:rPr>
              <a:t>Other measures</a:t>
            </a:r>
            <a:r>
              <a:rPr lang="en-US" altLang="zh-TW" sz="3200" kern="0" dirty="0">
                <a:solidFill>
                  <a:srgbClr val="000000"/>
                </a:solidFill>
                <a:latin typeface="Times New Roman" pitchFamily="18" charset="0"/>
              </a:rPr>
              <a:t> - screening of blood donors, blood and body fluid precautions.</a:t>
            </a:r>
          </a:p>
        </p:txBody>
      </p:sp>
    </p:spTree>
    <p:extLst>
      <p:ext uri="{BB962C8B-B14F-4D97-AF65-F5344CB8AC3E}">
        <p14:creationId xmlns:p14="http://schemas.microsoft.com/office/powerpoint/2010/main" val="377600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2498097" y="533405"/>
            <a:ext cx="3544561" cy="646331"/>
          </a:xfrm>
          <a:prstGeom prst="rect">
            <a:avLst/>
          </a:prstGeom>
          <a:noFill/>
          <a:ln w="9525">
            <a:noFill/>
            <a:miter lim="800000"/>
            <a:headEnd/>
            <a:tailEnd/>
          </a:ln>
          <a:effectLst/>
        </p:spPr>
        <p:txBody>
          <a:bodyPr wrap="none">
            <a:spAutoFit/>
          </a:bodyPr>
          <a:lstStyle/>
          <a:p>
            <a:pPr algn="ctr">
              <a:buClr>
                <a:srgbClr val="FFFF00"/>
              </a:buClr>
              <a:buFont typeface="Times" charset="0"/>
              <a:buNone/>
            </a:pPr>
            <a:r>
              <a:rPr lang="en-US" sz="3600" b="1">
                <a:solidFill>
                  <a:srgbClr val="000000"/>
                </a:solidFill>
              </a:rPr>
              <a:t>Hepatitis C virus</a:t>
            </a:r>
          </a:p>
        </p:txBody>
      </p:sp>
      <p:sp>
        <p:nvSpPr>
          <p:cNvPr id="28679" name="Text Box 1031"/>
          <p:cNvSpPr txBox="1">
            <a:spLocks noChangeArrowheads="1"/>
          </p:cNvSpPr>
          <p:nvPr/>
        </p:nvSpPr>
        <p:spPr bwMode="auto">
          <a:xfrm>
            <a:off x="908053" y="4443418"/>
            <a:ext cx="3324949" cy="492443"/>
          </a:xfrm>
          <a:prstGeom prst="rect">
            <a:avLst/>
          </a:prstGeom>
          <a:noFill/>
          <a:ln w="9525">
            <a:noFill/>
            <a:miter lim="800000"/>
            <a:headEnd/>
            <a:tailEnd/>
          </a:ln>
          <a:effectLst/>
        </p:spPr>
        <p:txBody>
          <a:bodyPr wrap="none">
            <a:spAutoFit/>
          </a:bodyPr>
          <a:lstStyle/>
          <a:p>
            <a:pPr>
              <a:buClr>
                <a:srgbClr val="000000"/>
              </a:buClr>
              <a:buFont typeface="Wingdings" pitchFamily="2" charset="2"/>
              <a:buChar char="Ø"/>
            </a:pPr>
            <a:r>
              <a:rPr lang="en-US" sz="2600">
                <a:solidFill>
                  <a:srgbClr val="000000"/>
                </a:solidFill>
              </a:rPr>
              <a:t> No vaccine available</a:t>
            </a:r>
          </a:p>
        </p:txBody>
      </p:sp>
      <p:sp>
        <p:nvSpPr>
          <p:cNvPr id="28680" name="Text Box 1032"/>
          <p:cNvSpPr txBox="1">
            <a:spLocks noChangeArrowheads="1"/>
          </p:cNvSpPr>
          <p:nvPr/>
        </p:nvSpPr>
        <p:spPr bwMode="auto">
          <a:xfrm>
            <a:off x="908052" y="3784604"/>
            <a:ext cx="7391767" cy="412421"/>
          </a:xfrm>
          <a:prstGeom prst="rect">
            <a:avLst/>
          </a:prstGeom>
          <a:noFill/>
          <a:ln w="9525">
            <a:noFill/>
            <a:miter lim="800000"/>
            <a:headEnd/>
            <a:tailEnd/>
          </a:ln>
          <a:effectLst/>
        </p:spPr>
        <p:txBody>
          <a:bodyPr wrap="none">
            <a:spAutoFit/>
          </a:bodyPr>
          <a:lstStyle/>
          <a:p>
            <a:pPr>
              <a:lnSpc>
                <a:spcPct val="80000"/>
              </a:lnSpc>
              <a:buClr>
                <a:srgbClr val="000000"/>
              </a:buClr>
              <a:buFont typeface="Wingdings" pitchFamily="2" charset="2"/>
              <a:buChar char="Ø"/>
            </a:pPr>
            <a:r>
              <a:rPr lang="en-US" sz="2600">
                <a:solidFill>
                  <a:srgbClr val="000000"/>
                </a:solidFill>
              </a:rPr>
              <a:t> Sustained responses in only 50% of treated patients</a:t>
            </a:r>
          </a:p>
        </p:txBody>
      </p:sp>
      <p:sp>
        <p:nvSpPr>
          <p:cNvPr id="28682" name="Text Box 1034"/>
          <p:cNvSpPr txBox="1">
            <a:spLocks noChangeArrowheads="1"/>
          </p:cNvSpPr>
          <p:nvPr/>
        </p:nvSpPr>
        <p:spPr bwMode="auto">
          <a:xfrm>
            <a:off x="908051" y="3087688"/>
            <a:ext cx="6909264" cy="452432"/>
          </a:xfrm>
          <a:prstGeom prst="rect">
            <a:avLst/>
          </a:prstGeom>
          <a:noFill/>
          <a:ln w="9525">
            <a:noFill/>
            <a:miter lim="800000"/>
            <a:headEnd/>
            <a:tailEnd/>
          </a:ln>
          <a:effectLst/>
        </p:spPr>
        <p:txBody>
          <a:bodyPr wrap="none">
            <a:spAutoFit/>
          </a:bodyPr>
          <a:lstStyle/>
          <a:p>
            <a:pPr>
              <a:lnSpc>
                <a:spcPct val="90000"/>
              </a:lnSpc>
              <a:buClr>
                <a:srgbClr val="000000"/>
              </a:buClr>
              <a:buFont typeface="Wingdings" pitchFamily="2" charset="2"/>
              <a:buChar char="Ø"/>
            </a:pPr>
            <a:r>
              <a:rPr lang="en-US" sz="2600" dirty="0">
                <a:solidFill>
                  <a:srgbClr val="000000"/>
                </a:solidFill>
              </a:rPr>
              <a:t> Leading cause of liver transplantation in the US</a:t>
            </a:r>
          </a:p>
        </p:txBody>
      </p:sp>
      <p:sp>
        <p:nvSpPr>
          <p:cNvPr id="28685" name="Rectangle 1037"/>
          <p:cNvSpPr>
            <a:spLocks noChangeArrowheads="1"/>
          </p:cNvSpPr>
          <p:nvPr/>
        </p:nvSpPr>
        <p:spPr bwMode="auto">
          <a:xfrm>
            <a:off x="908052" y="2381250"/>
            <a:ext cx="4944815" cy="461665"/>
          </a:xfrm>
          <a:prstGeom prst="rect">
            <a:avLst/>
          </a:prstGeom>
          <a:noFill/>
          <a:ln w="9525">
            <a:noFill/>
            <a:miter lim="800000"/>
            <a:headEnd/>
            <a:tailEnd/>
          </a:ln>
          <a:effectLst/>
        </p:spPr>
        <p:txBody>
          <a:bodyPr wrap="none">
            <a:spAutoFit/>
          </a:bodyPr>
          <a:lstStyle/>
          <a:p>
            <a:pPr>
              <a:buFont typeface="Wingdings" pitchFamily="2" charset="2"/>
              <a:buChar char="Ø"/>
            </a:pPr>
            <a:r>
              <a:rPr lang="en-US" dirty="0">
                <a:solidFill>
                  <a:srgbClr val="000000"/>
                </a:solidFill>
              </a:rPr>
              <a:t> </a:t>
            </a:r>
            <a:r>
              <a:rPr lang="en-US" sz="2400" b="1" dirty="0">
                <a:solidFill>
                  <a:srgbClr val="000000"/>
                </a:solidFill>
              </a:rPr>
              <a:t>Member of the </a:t>
            </a:r>
            <a:r>
              <a:rPr lang="en-US" sz="2400" b="1" dirty="0" err="1">
                <a:solidFill>
                  <a:srgbClr val="000000"/>
                </a:solidFill>
              </a:rPr>
              <a:t>Flaviviridae</a:t>
            </a:r>
            <a:r>
              <a:rPr lang="en-US" sz="2400" b="1" dirty="0">
                <a:solidFill>
                  <a:srgbClr val="000000"/>
                </a:solidFill>
              </a:rPr>
              <a:t> family</a:t>
            </a:r>
          </a:p>
        </p:txBody>
      </p:sp>
      <p:sp>
        <p:nvSpPr>
          <p:cNvPr id="28686" name="Rectangle 1038"/>
          <p:cNvSpPr>
            <a:spLocks noChangeArrowheads="1"/>
          </p:cNvSpPr>
          <p:nvPr/>
        </p:nvSpPr>
        <p:spPr bwMode="auto">
          <a:xfrm>
            <a:off x="228600" y="5257800"/>
            <a:ext cx="8763000" cy="1077218"/>
          </a:xfrm>
          <a:prstGeom prst="rect">
            <a:avLst/>
          </a:prstGeom>
          <a:noFill/>
          <a:ln w="9525">
            <a:noFill/>
            <a:miter lim="800000"/>
            <a:headEnd/>
            <a:tailEnd/>
          </a:ln>
          <a:effectLst/>
        </p:spPr>
        <p:txBody>
          <a:bodyPr wrap="square">
            <a:spAutoFit/>
          </a:bodyPr>
          <a:lstStyle/>
          <a:p>
            <a:pPr>
              <a:buFont typeface="Wingdings" pitchFamily="2" charset="2"/>
              <a:buChar char="Ø"/>
            </a:pPr>
            <a:r>
              <a:rPr lang="en-US" dirty="0">
                <a:solidFill>
                  <a:srgbClr val="000000"/>
                </a:solidFill>
              </a:rPr>
              <a:t> </a:t>
            </a:r>
            <a:r>
              <a:rPr lang="en-US" sz="3200" b="1" dirty="0">
                <a:solidFill>
                  <a:srgbClr val="000000"/>
                </a:solidFill>
              </a:rPr>
              <a:t>High sequence divergence - 6 major genotypes</a:t>
            </a:r>
          </a:p>
        </p:txBody>
      </p:sp>
      <p:sp>
        <p:nvSpPr>
          <p:cNvPr id="28687" name="Rectangle 1039"/>
          <p:cNvSpPr>
            <a:spLocks noChangeArrowheads="1"/>
          </p:cNvSpPr>
          <p:nvPr/>
        </p:nvSpPr>
        <p:spPr bwMode="auto">
          <a:xfrm>
            <a:off x="908051" y="1676400"/>
            <a:ext cx="3427541" cy="400110"/>
          </a:xfrm>
          <a:prstGeom prst="rect">
            <a:avLst/>
          </a:prstGeom>
          <a:noFill/>
          <a:ln w="9525">
            <a:noFill/>
            <a:miter lim="800000"/>
            <a:headEnd/>
            <a:tailEnd/>
          </a:ln>
          <a:effectLst/>
        </p:spPr>
        <p:txBody>
          <a:bodyPr wrap="none">
            <a:spAutoFit/>
          </a:bodyPr>
          <a:lstStyle/>
          <a:p>
            <a:pPr lvl="1">
              <a:buFont typeface="Wingdings" pitchFamily="2" charset="2"/>
              <a:buChar char="Ø"/>
            </a:pPr>
            <a:r>
              <a:rPr lang="en-US" dirty="0">
                <a:solidFill>
                  <a:srgbClr val="000000"/>
                </a:solidFill>
              </a:rPr>
              <a:t> </a:t>
            </a:r>
            <a:r>
              <a:rPr lang="en-US" sz="2000" b="1" dirty="0">
                <a:solidFill>
                  <a:srgbClr val="000000"/>
                </a:solidFill>
              </a:rPr>
              <a:t>Genome cloned in 1989</a:t>
            </a: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zh-TW" dirty="0"/>
              <a:t>Hepatitis C Virus</a:t>
            </a:r>
          </a:p>
        </p:txBody>
      </p:sp>
      <p:sp>
        <p:nvSpPr>
          <p:cNvPr id="182275" name="Rectangle 3"/>
          <p:cNvSpPr>
            <a:spLocks noGrp="1" noChangeArrowheads="1"/>
          </p:cNvSpPr>
          <p:nvPr>
            <p:ph idx="1"/>
          </p:nvPr>
        </p:nvSpPr>
        <p:spPr>
          <a:xfrm>
            <a:off x="533400" y="2133600"/>
            <a:ext cx="7924800" cy="4114800"/>
          </a:xfrm>
        </p:spPr>
        <p:txBody>
          <a:bodyPr/>
          <a:lstStyle/>
          <a:p>
            <a:pPr marL="457200" lvl="2" algn="just">
              <a:lnSpc>
                <a:spcPct val="90000"/>
              </a:lnSpc>
              <a:spcBef>
                <a:spcPct val="35000"/>
              </a:spcBef>
              <a:buFont typeface="Webdings" pitchFamily="18" charset="2"/>
              <a:buChar char="&lt;"/>
              <a:tabLst>
                <a:tab pos="457200" algn="l"/>
              </a:tabLst>
            </a:pPr>
            <a:r>
              <a:rPr lang="en-US" altLang="zh-TW" sz="3200" b="1" dirty="0">
                <a:latin typeface="Times"/>
              </a:rPr>
              <a:t>Genome resembled that of a </a:t>
            </a:r>
            <a:r>
              <a:rPr lang="en-US" altLang="zh-TW" sz="3200" b="1" dirty="0" err="1">
                <a:latin typeface="Times"/>
              </a:rPr>
              <a:t>flavivirus</a:t>
            </a:r>
            <a:r>
              <a:rPr lang="en-US" altLang="zh-TW" sz="3200" b="1" dirty="0">
                <a:latin typeface="Times"/>
              </a:rPr>
              <a:t> </a:t>
            </a:r>
            <a:br>
              <a:rPr lang="en-US" altLang="zh-TW" sz="3200" b="1" dirty="0">
                <a:latin typeface="Times"/>
              </a:rPr>
            </a:br>
            <a:r>
              <a:rPr lang="en-US" altLang="zh-TW" sz="3200" b="1" dirty="0">
                <a:latin typeface="Times"/>
              </a:rPr>
              <a:t>positive stranded RNA genome </a:t>
            </a:r>
          </a:p>
          <a:p>
            <a:pPr marL="457200" lvl="2" algn="just">
              <a:lnSpc>
                <a:spcPct val="90000"/>
              </a:lnSpc>
              <a:spcBef>
                <a:spcPct val="35000"/>
              </a:spcBef>
              <a:buFont typeface="Webdings" pitchFamily="18" charset="2"/>
              <a:buChar char="&lt;"/>
              <a:tabLst>
                <a:tab pos="457200" algn="l"/>
              </a:tabLst>
            </a:pPr>
            <a:r>
              <a:rPr lang="en-US" altLang="zh-TW" sz="3200" b="1" dirty="0" smtClean="0">
                <a:solidFill>
                  <a:srgbClr val="000000"/>
                </a:solidFill>
                <a:latin typeface="Times"/>
              </a:rPr>
              <a:t>HCV </a:t>
            </a:r>
            <a:r>
              <a:rPr lang="en-US" altLang="zh-TW" sz="3200" b="1" dirty="0">
                <a:solidFill>
                  <a:srgbClr val="000000"/>
                </a:solidFill>
                <a:latin typeface="Times"/>
              </a:rPr>
              <a:t>has been classified into a total of six genotypes (type 1 to 6) on the basis of phylogenetic analysis</a:t>
            </a:r>
          </a:p>
          <a:p>
            <a:pPr marL="457200" lvl="2" algn="just">
              <a:lnSpc>
                <a:spcPct val="90000"/>
              </a:lnSpc>
              <a:spcBef>
                <a:spcPct val="35000"/>
              </a:spcBef>
              <a:buFont typeface="Webdings" pitchFamily="18" charset="2"/>
              <a:buChar char="&lt;"/>
              <a:tabLst>
                <a:tab pos="457200" algn="l"/>
              </a:tabLst>
            </a:pPr>
            <a:r>
              <a:rPr lang="en-US" altLang="zh-TW" sz="3200" b="1" dirty="0">
                <a:solidFill>
                  <a:srgbClr val="000000"/>
                </a:solidFill>
                <a:latin typeface="Times"/>
              </a:rPr>
              <a:t>Genotype 1 and 4 has a poorer prognosis and response to interferon therapy</a:t>
            </a:r>
            <a:r>
              <a:rPr lang="en-US" altLang="zh-TW" b="1" dirty="0" smtClean="0">
                <a:solidFill>
                  <a:srgbClr val="000000"/>
                </a:solidFill>
                <a:latin typeface="Times"/>
              </a:rPr>
              <a:t>,</a:t>
            </a:r>
            <a:endParaRPr lang="en-US" altLang="zh-TW" b="1" dirty="0">
              <a:solidFill>
                <a:srgbClr val="000000"/>
              </a:solidFill>
              <a:latin typeface="Times"/>
            </a:endParaRPr>
          </a:p>
        </p:txBody>
      </p:sp>
    </p:spTree>
    <p:extLst>
      <p:ext uri="{BB962C8B-B14F-4D97-AF65-F5344CB8AC3E}">
        <p14:creationId xmlns:p14="http://schemas.microsoft.com/office/powerpoint/2010/main" val="3732874286"/>
      </p:ext>
    </p:extLst>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2727327" y="5113344"/>
            <a:ext cx="65" cy="430887"/>
          </a:xfrm>
          <a:prstGeom prst="rect">
            <a:avLst/>
          </a:prstGeom>
          <a:noFill/>
          <a:ln w="9525">
            <a:noFill/>
            <a:miter lim="800000"/>
            <a:headEnd/>
            <a:tailEnd/>
          </a:ln>
        </p:spPr>
        <p:txBody>
          <a:bodyPr wrap="none" lIns="0" tIns="0" rIns="0" bIns="0">
            <a:spAutoFit/>
          </a:bodyPr>
          <a:lstStyle/>
          <a:p>
            <a:endParaRPr lang="ar-IQ" sz="2800">
              <a:solidFill>
                <a:srgbClr val="000000"/>
              </a:solidFill>
              <a:latin typeface="Arial" pitchFamily="34" charset="0"/>
            </a:endParaRPr>
          </a:p>
        </p:txBody>
      </p:sp>
      <p:sp>
        <p:nvSpPr>
          <p:cNvPr id="22536" name="Rectangle 8"/>
          <p:cNvSpPr>
            <a:spLocks noChangeArrowheads="1"/>
          </p:cNvSpPr>
          <p:nvPr/>
        </p:nvSpPr>
        <p:spPr bwMode="auto">
          <a:xfrm>
            <a:off x="390528" y="5380044"/>
            <a:ext cx="65" cy="430887"/>
          </a:xfrm>
          <a:prstGeom prst="rect">
            <a:avLst/>
          </a:prstGeom>
          <a:noFill/>
          <a:ln w="9525">
            <a:noFill/>
            <a:miter lim="800000"/>
            <a:headEnd/>
            <a:tailEnd/>
          </a:ln>
        </p:spPr>
        <p:txBody>
          <a:bodyPr wrap="none" lIns="0" tIns="0" rIns="0" bIns="0">
            <a:spAutoFit/>
          </a:bodyPr>
          <a:lstStyle/>
          <a:p>
            <a:endParaRPr lang="ar-IQ" sz="2800">
              <a:solidFill>
                <a:srgbClr val="000000"/>
              </a:solidFill>
              <a:latin typeface="Arial" pitchFamily="34" charset="0"/>
            </a:endParaRPr>
          </a:p>
        </p:txBody>
      </p:sp>
      <p:sp>
        <p:nvSpPr>
          <p:cNvPr id="22537" name="Rectangle 9"/>
          <p:cNvSpPr>
            <a:spLocks noChangeArrowheads="1"/>
          </p:cNvSpPr>
          <p:nvPr/>
        </p:nvSpPr>
        <p:spPr bwMode="auto">
          <a:xfrm>
            <a:off x="10925175" y="7518400"/>
            <a:ext cx="0" cy="0"/>
          </a:xfrm>
          <a:prstGeom prst="rect">
            <a:avLst/>
          </a:prstGeom>
          <a:noFill/>
          <a:ln w="19050">
            <a:solidFill>
              <a:srgbClr val="FFE300"/>
            </a:solidFill>
            <a:miter lim="800000"/>
            <a:headEnd/>
            <a:tailEnd/>
          </a:ln>
        </p:spPr>
        <p:txBody>
          <a:bodyPr/>
          <a:lstStyle/>
          <a:p>
            <a:endParaRPr lang="ar-IQ">
              <a:solidFill>
                <a:srgbClr val="000000"/>
              </a:solidFill>
            </a:endParaRPr>
          </a:p>
        </p:txBody>
      </p:sp>
      <p:sp>
        <p:nvSpPr>
          <p:cNvPr id="22560" name="Text Box 32"/>
          <p:cNvSpPr txBox="1">
            <a:spLocks noChangeArrowheads="1"/>
          </p:cNvSpPr>
          <p:nvPr/>
        </p:nvSpPr>
        <p:spPr bwMode="auto">
          <a:xfrm>
            <a:off x="1524000" y="852493"/>
            <a:ext cx="5434180" cy="646331"/>
          </a:xfrm>
          <a:prstGeom prst="rect">
            <a:avLst/>
          </a:prstGeom>
          <a:noFill/>
          <a:ln w="9525">
            <a:noFill/>
            <a:miter lim="800000"/>
            <a:headEnd/>
            <a:tailEnd/>
          </a:ln>
          <a:effectLst/>
        </p:spPr>
        <p:txBody>
          <a:bodyPr wrap="none">
            <a:spAutoFit/>
          </a:bodyPr>
          <a:lstStyle/>
          <a:p>
            <a:r>
              <a:rPr lang="en-US" sz="3600" b="1">
                <a:solidFill>
                  <a:srgbClr val="000000"/>
                </a:solidFill>
              </a:rPr>
              <a:t>HCV genome organization</a:t>
            </a:r>
          </a:p>
        </p:txBody>
      </p:sp>
      <p:sp>
        <p:nvSpPr>
          <p:cNvPr id="22770" name="Rectangle 242"/>
          <p:cNvSpPr>
            <a:spLocks noChangeArrowheads="1"/>
          </p:cNvSpPr>
          <p:nvPr/>
        </p:nvSpPr>
        <p:spPr bwMode="auto">
          <a:xfrm>
            <a:off x="2695576" y="4162425"/>
            <a:ext cx="4140200" cy="342900"/>
          </a:xfrm>
          <a:prstGeom prst="rect">
            <a:avLst/>
          </a:prstGeom>
          <a:solidFill>
            <a:srgbClr val="E3CEDE"/>
          </a:solidFill>
          <a:ln w="9525">
            <a:noFill/>
            <a:miter lim="800000"/>
            <a:headEnd/>
            <a:tailEnd/>
          </a:ln>
        </p:spPr>
        <p:txBody>
          <a:bodyPr/>
          <a:lstStyle/>
          <a:p>
            <a:endParaRPr lang="ar-IQ">
              <a:solidFill>
                <a:srgbClr val="000000"/>
              </a:solidFill>
            </a:endParaRPr>
          </a:p>
        </p:txBody>
      </p:sp>
      <p:sp>
        <p:nvSpPr>
          <p:cNvPr id="22771" name="Freeform 243"/>
          <p:cNvSpPr>
            <a:spLocks/>
          </p:cNvSpPr>
          <p:nvPr/>
        </p:nvSpPr>
        <p:spPr bwMode="auto">
          <a:xfrm>
            <a:off x="2695576" y="4162425"/>
            <a:ext cx="4140200" cy="342900"/>
          </a:xfrm>
          <a:custGeom>
            <a:avLst/>
            <a:gdLst/>
            <a:ahLst/>
            <a:cxnLst>
              <a:cxn ang="0">
                <a:pos x="0" y="0"/>
              </a:cxn>
              <a:cxn ang="0">
                <a:pos x="2608" y="0"/>
              </a:cxn>
              <a:cxn ang="0">
                <a:pos x="2608" y="0"/>
              </a:cxn>
              <a:cxn ang="0">
                <a:pos x="2608" y="216"/>
              </a:cxn>
              <a:cxn ang="0">
                <a:pos x="2608" y="216"/>
              </a:cxn>
              <a:cxn ang="0">
                <a:pos x="0" y="216"/>
              </a:cxn>
              <a:cxn ang="0">
                <a:pos x="0" y="216"/>
              </a:cxn>
              <a:cxn ang="0">
                <a:pos x="0" y="0"/>
              </a:cxn>
              <a:cxn ang="0">
                <a:pos x="0" y="0"/>
              </a:cxn>
            </a:cxnLst>
            <a:rect l="0" t="0" r="r" b="b"/>
            <a:pathLst>
              <a:path w="2608" h="216">
                <a:moveTo>
                  <a:pt x="0" y="0"/>
                </a:moveTo>
                <a:lnTo>
                  <a:pt x="2608" y="0"/>
                </a:lnTo>
                <a:lnTo>
                  <a:pt x="2608" y="0"/>
                </a:lnTo>
                <a:lnTo>
                  <a:pt x="2608" y="216"/>
                </a:lnTo>
                <a:lnTo>
                  <a:pt x="2608" y="216"/>
                </a:lnTo>
                <a:lnTo>
                  <a:pt x="0" y="216"/>
                </a:lnTo>
                <a:lnTo>
                  <a:pt x="0" y="216"/>
                </a:lnTo>
                <a:lnTo>
                  <a:pt x="0" y="0"/>
                </a:lnTo>
                <a:lnTo>
                  <a:pt x="0" y="0"/>
                </a:lnTo>
                <a:close/>
              </a:path>
            </a:pathLst>
          </a:custGeom>
          <a:solidFill>
            <a:srgbClr val="66FF33"/>
          </a:solidFill>
          <a:ln w="19050">
            <a:solidFill>
              <a:srgbClr val="66FF33"/>
            </a:solidFill>
            <a:prstDash val="solid"/>
            <a:round/>
            <a:headEnd/>
            <a:tailEnd/>
          </a:ln>
        </p:spPr>
        <p:txBody>
          <a:bodyPr/>
          <a:lstStyle/>
          <a:p>
            <a:endParaRPr lang="ar-IQ">
              <a:solidFill>
                <a:srgbClr val="000000"/>
              </a:solidFill>
            </a:endParaRPr>
          </a:p>
        </p:txBody>
      </p:sp>
      <p:sp>
        <p:nvSpPr>
          <p:cNvPr id="22772" name="Freeform 244"/>
          <p:cNvSpPr>
            <a:spLocks/>
          </p:cNvSpPr>
          <p:nvPr/>
        </p:nvSpPr>
        <p:spPr bwMode="auto">
          <a:xfrm>
            <a:off x="828675" y="3946525"/>
            <a:ext cx="444500" cy="457200"/>
          </a:xfrm>
          <a:custGeom>
            <a:avLst/>
            <a:gdLst/>
            <a:ahLst/>
            <a:cxnLst>
              <a:cxn ang="0">
                <a:pos x="24" y="256"/>
              </a:cxn>
              <a:cxn ang="0">
                <a:pos x="24" y="280"/>
              </a:cxn>
              <a:cxn ang="0">
                <a:pos x="40" y="288"/>
              </a:cxn>
              <a:cxn ang="0">
                <a:pos x="56" y="272"/>
              </a:cxn>
              <a:cxn ang="0">
                <a:pos x="48" y="264"/>
              </a:cxn>
              <a:cxn ang="0">
                <a:pos x="48" y="240"/>
              </a:cxn>
              <a:cxn ang="0">
                <a:pos x="72" y="232"/>
              </a:cxn>
              <a:cxn ang="0">
                <a:pos x="80" y="208"/>
              </a:cxn>
              <a:cxn ang="0">
                <a:pos x="64" y="192"/>
              </a:cxn>
              <a:cxn ang="0">
                <a:pos x="48" y="176"/>
              </a:cxn>
              <a:cxn ang="0">
                <a:pos x="48" y="152"/>
              </a:cxn>
              <a:cxn ang="0">
                <a:pos x="64" y="136"/>
              </a:cxn>
              <a:cxn ang="0">
                <a:pos x="80" y="128"/>
              </a:cxn>
              <a:cxn ang="0">
                <a:pos x="104" y="128"/>
              </a:cxn>
              <a:cxn ang="0">
                <a:pos x="112" y="144"/>
              </a:cxn>
              <a:cxn ang="0">
                <a:pos x="120" y="160"/>
              </a:cxn>
              <a:cxn ang="0">
                <a:pos x="104" y="176"/>
              </a:cxn>
              <a:cxn ang="0">
                <a:pos x="96" y="184"/>
              </a:cxn>
              <a:cxn ang="0">
                <a:pos x="88" y="200"/>
              </a:cxn>
              <a:cxn ang="0">
                <a:pos x="96" y="216"/>
              </a:cxn>
              <a:cxn ang="0">
                <a:pos x="104" y="232"/>
              </a:cxn>
              <a:cxn ang="0">
                <a:pos x="128" y="232"/>
              </a:cxn>
              <a:cxn ang="0">
                <a:pos x="152" y="232"/>
              </a:cxn>
              <a:cxn ang="0">
                <a:pos x="168" y="224"/>
              </a:cxn>
              <a:cxn ang="0">
                <a:pos x="176" y="208"/>
              </a:cxn>
              <a:cxn ang="0">
                <a:pos x="192" y="184"/>
              </a:cxn>
              <a:cxn ang="0">
                <a:pos x="184" y="168"/>
              </a:cxn>
              <a:cxn ang="0">
                <a:pos x="160" y="152"/>
              </a:cxn>
              <a:cxn ang="0">
                <a:pos x="152" y="136"/>
              </a:cxn>
              <a:cxn ang="0">
                <a:pos x="168" y="128"/>
              </a:cxn>
              <a:cxn ang="0">
                <a:pos x="184" y="128"/>
              </a:cxn>
              <a:cxn ang="0">
                <a:pos x="192" y="112"/>
              </a:cxn>
              <a:cxn ang="0">
                <a:pos x="192" y="88"/>
              </a:cxn>
              <a:cxn ang="0">
                <a:pos x="192" y="64"/>
              </a:cxn>
              <a:cxn ang="0">
                <a:pos x="192" y="48"/>
              </a:cxn>
              <a:cxn ang="0">
                <a:pos x="184" y="32"/>
              </a:cxn>
              <a:cxn ang="0">
                <a:pos x="168" y="24"/>
              </a:cxn>
              <a:cxn ang="0">
                <a:pos x="184" y="0"/>
              </a:cxn>
              <a:cxn ang="0">
                <a:pos x="200" y="8"/>
              </a:cxn>
              <a:cxn ang="0">
                <a:pos x="216" y="16"/>
              </a:cxn>
              <a:cxn ang="0">
                <a:pos x="208" y="32"/>
              </a:cxn>
              <a:cxn ang="0">
                <a:pos x="208" y="48"/>
              </a:cxn>
              <a:cxn ang="0">
                <a:pos x="208" y="72"/>
              </a:cxn>
              <a:cxn ang="0">
                <a:pos x="208" y="96"/>
              </a:cxn>
              <a:cxn ang="0">
                <a:pos x="208" y="120"/>
              </a:cxn>
              <a:cxn ang="0">
                <a:pos x="224" y="120"/>
              </a:cxn>
              <a:cxn ang="0">
                <a:pos x="248" y="120"/>
              </a:cxn>
              <a:cxn ang="0">
                <a:pos x="264" y="104"/>
              </a:cxn>
              <a:cxn ang="0">
                <a:pos x="272" y="112"/>
              </a:cxn>
              <a:cxn ang="0">
                <a:pos x="280" y="136"/>
              </a:cxn>
              <a:cxn ang="0">
                <a:pos x="248" y="136"/>
              </a:cxn>
              <a:cxn ang="0">
                <a:pos x="224" y="136"/>
              </a:cxn>
              <a:cxn ang="0">
                <a:pos x="224" y="144"/>
              </a:cxn>
              <a:cxn ang="0">
                <a:pos x="216" y="168"/>
              </a:cxn>
              <a:cxn ang="0">
                <a:pos x="216" y="184"/>
              </a:cxn>
              <a:cxn ang="0">
                <a:pos x="208" y="208"/>
              </a:cxn>
              <a:cxn ang="0">
                <a:pos x="200" y="224"/>
              </a:cxn>
              <a:cxn ang="0">
                <a:pos x="192" y="240"/>
              </a:cxn>
              <a:cxn ang="0">
                <a:pos x="216" y="232"/>
              </a:cxn>
              <a:cxn ang="0">
                <a:pos x="240" y="240"/>
              </a:cxn>
            </a:cxnLst>
            <a:rect l="0" t="0" r="r" b="b"/>
            <a:pathLst>
              <a:path w="280" h="288">
                <a:moveTo>
                  <a:pt x="0" y="240"/>
                </a:moveTo>
                <a:lnTo>
                  <a:pt x="8" y="240"/>
                </a:lnTo>
                <a:lnTo>
                  <a:pt x="8" y="240"/>
                </a:lnTo>
                <a:lnTo>
                  <a:pt x="16" y="248"/>
                </a:lnTo>
                <a:lnTo>
                  <a:pt x="16" y="248"/>
                </a:lnTo>
                <a:lnTo>
                  <a:pt x="16" y="248"/>
                </a:lnTo>
                <a:lnTo>
                  <a:pt x="16" y="248"/>
                </a:lnTo>
                <a:lnTo>
                  <a:pt x="24" y="248"/>
                </a:lnTo>
                <a:lnTo>
                  <a:pt x="24" y="248"/>
                </a:lnTo>
                <a:lnTo>
                  <a:pt x="24" y="256"/>
                </a:lnTo>
                <a:lnTo>
                  <a:pt x="24" y="256"/>
                </a:lnTo>
                <a:lnTo>
                  <a:pt x="24" y="256"/>
                </a:lnTo>
                <a:lnTo>
                  <a:pt x="24" y="256"/>
                </a:lnTo>
                <a:lnTo>
                  <a:pt x="24" y="264"/>
                </a:lnTo>
                <a:lnTo>
                  <a:pt x="24" y="264"/>
                </a:lnTo>
                <a:lnTo>
                  <a:pt x="24" y="264"/>
                </a:lnTo>
                <a:lnTo>
                  <a:pt x="24" y="264"/>
                </a:lnTo>
                <a:lnTo>
                  <a:pt x="24" y="264"/>
                </a:lnTo>
                <a:lnTo>
                  <a:pt x="24" y="264"/>
                </a:lnTo>
                <a:lnTo>
                  <a:pt x="24" y="272"/>
                </a:lnTo>
                <a:lnTo>
                  <a:pt x="24" y="272"/>
                </a:lnTo>
                <a:lnTo>
                  <a:pt x="24" y="280"/>
                </a:lnTo>
                <a:lnTo>
                  <a:pt x="24" y="280"/>
                </a:lnTo>
                <a:lnTo>
                  <a:pt x="24" y="280"/>
                </a:lnTo>
                <a:lnTo>
                  <a:pt x="24" y="280"/>
                </a:lnTo>
                <a:lnTo>
                  <a:pt x="24" y="280"/>
                </a:lnTo>
                <a:lnTo>
                  <a:pt x="24" y="280"/>
                </a:lnTo>
                <a:lnTo>
                  <a:pt x="32" y="288"/>
                </a:lnTo>
                <a:lnTo>
                  <a:pt x="32" y="288"/>
                </a:lnTo>
                <a:lnTo>
                  <a:pt x="32" y="288"/>
                </a:lnTo>
                <a:lnTo>
                  <a:pt x="32" y="288"/>
                </a:lnTo>
                <a:lnTo>
                  <a:pt x="40" y="288"/>
                </a:lnTo>
                <a:lnTo>
                  <a:pt x="40" y="288"/>
                </a:lnTo>
                <a:lnTo>
                  <a:pt x="40" y="288"/>
                </a:lnTo>
                <a:lnTo>
                  <a:pt x="40" y="288"/>
                </a:lnTo>
                <a:lnTo>
                  <a:pt x="40" y="288"/>
                </a:lnTo>
                <a:lnTo>
                  <a:pt x="40" y="288"/>
                </a:lnTo>
                <a:lnTo>
                  <a:pt x="48" y="280"/>
                </a:lnTo>
                <a:lnTo>
                  <a:pt x="48" y="280"/>
                </a:lnTo>
                <a:lnTo>
                  <a:pt x="48" y="280"/>
                </a:lnTo>
                <a:lnTo>
                  <a:pt x="48" y="280"/>
                </a:lnTo>
                <a:lnTo>
                  <a:pt x="48" y="280"/>
                </a:lnTo>
                <a:lnTo>
                  <a:pt x="48" y="280"/>
                </a:lnTo>
                <a:lnTo>
                  <a:pt x="56" y="272"/>
                </a:lnTo>
                <a:lnTo>
                  <a:pt x="56" y="272"/>
                </a:lnTo>
                <a:lnTo>
                  <a:pt x="56" y="272"/>
                </a:lnTo>
                <a:lnTo>
                  <a:pt x="56" y="272"/>
                </a:lnTo>
                <a:lnTo>
                  <a:pt x="56" y="272"/>
                </a:lnTo>
                <a:lnTo>
                  <a:pt x="56" y="272"/>
                </a:lnTo>
                <a:lnTo>
                  <a:pt x="56" y="264"/>
                </a:lnTo>
                <a:lnTo>
                  <a:pt x="56" y="264"/>
                </a:lnTo>
                <a:lnTo>
                  <a:pt x="48" y="264"/>
                </a:lnTo>
                <a:lnTo>
                  <a:pt x="48" y="264"/>
                </a:lnTo>
                <a:lnTo>
                  <a:pt x="48" y="264"/>
                </a:lnTo>
                <a:lnTo>
                  <a:pt x="48" y="264"/>
                </a:lnTo>
                <a:lnTo>
                  <a:pt x="48" y="256"/>
                </a:lnTo>
                <a:lnTo>
                  <a:pt x="48" y="256"/>
                </a:lnTo>
                <a:lnTo>
                  <a:pt x="48" y="248"/>
                </a:lnTo>
                <a:lnTo>
                  <a:pt x="48" y="248"/>
                </a:lnTo>
                <a:lnTo>
                  <a:pt x="48" y="248"/>
                </a:lnTo>
                <a:lnTo>
                  <a:pt x="48" y="248"/>
                </a:lnTo>
                <a:lnTo>
                  <a:pt x="48" y="240"/>
                </a:lnTo>
                <a:lnTo>
                  <a:pt x="48" y="240"/>
                </a:lnTo>
                <a:lnTo>
                  <a:pt x="48" y="240"/>
                </a:lnTo>
                <a:lnTo>
                  <a:pt x="48" y="240"/>
                </a:lnTo>
                <a:lnTo>
                  <a:pt x="48" y="240"/>
                </a:lnTo>
                <a:lnTo>
                  <a:pt x="48" y="240"/>
                </a:lnTo>
                <a:lnTo>
                  <a:pt x="56" y="232"/>
                </a:lnTo>
                <a:lnTo>
                  <a:pt x="56" y="232"/>
                </a:lnTo>
                <a:lnTo>
                  <a:pt x="64" y="232"/>
                </a:lnTo>
                <a:lnTo>
                  <a:pt x="64" y="232"/>
                </a:lnTo>
                <a:lnTo>
                  <a:pt x="64" y="232"/>
                </a:lnTo>
                <a:lnTo>
                  <a:pt x="64" y="232"/>
                </a:lnTo>
                <a:lnTo>
                  <a:pt x="72" y="232"/>
                </a:lnTo>
                <a:lnTo>
                  <a:pt x="72" y="232"/>
                </a:lnTo>
                <a:lnTo>
                  <a:pt x="72" y="232"/>
                </a:lnTo>
                <a:lnTo>
                  <a:pt x="72" y="232"/>
                </a:lnTo>
                <a:lnTo>
                  <a:pt x="72" y="224"/>
                </a:lnTo>
                <a:lnTo>
                  <a:pt x="72" y="224"/>
                </a:lnTo>
                <a:lnTo>
                  <a:pt x="72" y="224"/>
                </a:lnTo>
                <a:lnTo>
                  <a:pt x="72" y="224"/>
                </a:lnTo>
                <a:lnTo>
                  <a:pt x="80" y="216"/>
                </a:lnTo>
                <a:lnTo>
                  <a:pt x="80" y="216"/>
                </a:lnTo>
                <a:lnTo>
                  <a:pt x="80" y="216"/>
                </a:lnTo>
                <a:lnTo>
                  <a:pt x="80" y="216"/>
                </a:lnTo>
                <a:lnTo>
                  <a:pt x="80" y="216"/>
                </a:lnTo>
                <a:lnTo>
                  <a:pt x="80" y="216"/>
                </a:lnTo>
                <a:lnTo>
                  <a:pt x="80" y="208"/>
                </a:lnTo>
                <a:lnTo>
                  <a:pt x="80" y="208"/>
                </a:lnTo>
                <a:lnTo>
                  <a:pt x="72" y="200"/>
                </a:lnTo>
                <a:lnTo>
                  <a:pt x="72" y="200"/>
                </a:lnTo>
                <a:lnTo>
                  <a:pt x="72" y="200"/>
                </a:lnTo>
                <a:lnTo>
                  <a:pt x="72" y="200"/>
                </a:lnTo>
                <a:lnTo>
                  <a:pt x="72" y="192"/>
                </a:lnTo>
                <a:lnTo>
                  <a:pt x="72" y="192"/>
                </a:lnTo>
                <a:lnTo>
                  <a:pt x="64" y="192"/>
                </a:lnTo>
                <a:lnTo>
                  <a:pt x="64" y="192"/>
                </a:lnTo>
                <a:lnTo>
                  <a:pt x="64" y="192"/>
                </a:lnTo>
                <a:lnTo>
                  <a:pt x="64" y="192"/>
                </a:lnTo>
                <a:lnTo>
                  <a:pt x="64" y="184"/>
                </a:lnTo>
                <a:lnTo>
                  <a:pt x="64" y="184"/>
                </a:lnTo>
                <a:lnTo>
                  <a:pt x="56" y="184"/>
                </a:lnTo>
                <a:lnTo>
                  <a:pt x="56" y="184"/>
                </a:lnTo>
                <a:lnTo>
                  <a:pt x="56" y="184"/>
                </a:lnTo>
                <a:lnTo>
                  <a:pt x="56" y="184"/>
                </a:lnTo>
                <a:lnTo>
                  <a:pt x="56" y="176"/>
                </a:lnTo>
                <a:lnTo>
                  <a:pt x="56" y="176"/>
                </a:lnTo>
                <a:lnTo>
                  <a:pt x="48" y="176"/>
                </a:lnTo>
                <a:lnTo>
                  <a:pt x="48" y="176"/>
                </a:lnTo>
                <a:lnTo>
                  <a:pt x="48" y="176"/>
                </a:lnTo>
                <a:lnTo>
                  <a:pt x="48" y="176"/>
                </a:lnTo>
                <a:lnTo>
                  <a:pt x="48" y="168"/>
                </a:lnTo>
                <a:lnTo>
                  <a:pt x="48" y="168"/>
                </a:lnTo>
                <a:lnTo>
                  <a:pt x="48" y="168"/>
                </a:lnTo>
                <a:lnTo>
                  <a:pt x="48" y="168"/>
                </a:lnTo>
                <a:lnTo>
                  <a:pt x="48" y="168"/>
                </a:lnTo>
                <a:lnTo>
                  <a:pt x="48" y="168"/>
                </a:lnTo>
                <a:lnTo>
                  <a:pt x="48" y="160"/>
                </a:lnTo>
                <a:lnTo>
                  <a:pt x="48" y="160"/>
                </a:lnTo>
                <a:lnTo>
                  <a:pt x="48" y="152"/>
                </a:lnTo>
                <a:lnTo>
                  <a:pt x="48" y="152"/>
                </a:lnTo>
                <a:lnTo>
                  <a:pt x="48" y="152"/>
                </a:lnTo>
                <a:lnTo>
                  <a:pt x="48" y="152"/>
                </a:lnTo>
                <a:lnTo>
                  <a:pt x="48" y="144"/>
                </a:lnTo>
                <a:lnTo>
                  <a:pt x="48" y="144"/>
                </a:lnTo>
                <a:lnTo>
                  <a:pt x="48" y="144"/>
                </a:lnTo>
                <a:lnTo>
                  <a:pt x="48" y="144"/>
                </a:lnTo>
                <a:lnTo>
                  <a:pt x="48" y="144"/>
                </a:lnTo>
                <a:lnTo>
                  <a:pt x="48" y="144"/>
                </a:lnTo>
                <a:lnTo>
                  <a:pt x="56" y="136"/>
                </a:lnTo>
                <a:lnTo>
                  <a:pt x="56" y="136"/>
                </a:lnTo>
                <a:lnTo>
                  <a:pt x="64" y="136"/>
                </a:lnTo>
                <a:lnTo>
                  <a:pt x="64" y="136"/>
                </a:lnTo>
                <a:lnTo>
                  <a:pt x="64" y="136"/>
                </a:lnTo>
                <a:lnTo>
                  <a:pt x="64" y="136"/>
                </a:lnTo>
                <a:lnTo>
                  <a:pt x="72" y="128"/>
                </a:lnTo>
                <a:lnTo>
                  <a:pt x="72" y="128"/>
                </a:lnTo>
                <a:lnTo>
                  <a:pt x="72" y="128"/>
                </a:lnTo>
                <a:lnTo>
                  <a:pt x="72" y="128"/>
                </a:lnTo>
                <a:lnTo>
                  <a:pt x="72" y="128"/>
                </a:lnTo>
                <a:lnTo>
                  <a:pt x="72" y="128"/>
                </a:lnTo>
                <a:lnTo>
                  <a:pt x="80" y="128"/>
                </a:lnTo>
                <a:lnTo>
                  <a:pt x="80" y="128"/>
                </a:lnTo>
                <a:lnTo>
                  <a:pt x="80" y="128"/>
                </a:lnTo>
                <a:lnTo>
                  <a:pt x="80" y="128"/>
                </a:lnTo>
                <a:lnTo>
                  <a:pt x="80" y="128"/>
                </a:lnTo>
                <a:lnTo>
                  <a:pt x="80" y="128"/>
                </a:lnTo>
                <a:lnTo>
                  <a:pt x="88" y="128"/>
                </a:lnTo>
                <a:lnTo>
                  <a:pt x="88" y="128"/>
                </a:lnTo>
                <a:lnTo>
                  <a:pt x="96" y="128"/>
                </a:lnTo>
                <a:lnTo>
                  <a:pt x="96" y="128"/>
                </a:lnTo>
                <a:lnTo>
                  <a:pt x="96" y="128"/>
                </a:lnTo>
                <a:lnTo>
                  <a:pt x="96" y="128"/>
                </a:lnTo>
                <a:lnTo>
                  <a:pt x="104" y="128"/>
                </a:lnTo>
                <a:lnTo>
                  <a:pt x="104" y="128"/>
                </a:lnTo>
                <a:lnTo>
                  <a:pt x="104" y="136"/>
                </a:lnTo>
                <a:lnTo>
                  <a:pt x="104" y="136"/>
                </a:lnTo>
                <a:lnTo>
                  <a:pt x="104" y="136"/>
                </a:lnTo>
                <a:lnTo>
                  <a:pt x="104" y="136"/>
                </a:lnTo>
                <a:lnTo>
                  <a:pt x="112" y="136"/>
                </a:lnTo>
                <a:lnTo>
                  <a:pt x="112" y="136"/>
                </a:lnTo>
                <a:lnTo>
                  <a:pt x="112" y="144"/>
                </a:lnTo>
                <a:lnTo>
                  <a:pt x="112" y="144"/>
                </a:lnTo>
                <a:lnTo>
                  <a:pt x="112" y="144"/>
                </a:lnTo>
                <a:lnTo>
                  <a:pt x="112" y="144"/>
                </a:lnTo>
                <a:lnTo>
                  <a:pt x="120" y="144"/>
                </a:lnTo>
                <a:lnTo>
                  <a:pt x="120" y="144"/>
                </a:lnTo>
                <a:lnTo>
                  <a:pt x="120" y="152"/>
                </a:lnTo>
                <a:lnTo>
                  <a:pt x="120" y="152"/>
                </a:lnTo>
                <a:lnTo>
                  <a:pt x="120" y="152"/>
                </a:lnTo>
                <a:lnTo>
                  <a:pt x="120" y="152"/>
                </a:lnTo>
                <a:lnTo>
                  <a:pt x="120" y="152"/>
                </a:lnTo>
                <a:lnTo>
                  <a:pt x="120" y="152"/>
                </a:lnTo>
                <a:lnTo>
                  <a:pt x="120" y="160"/>
                </a:lnTo>
                <a:lnTo>
                  <a:pt x="120" y="160"/>
                </a:lnTo>
                <a:lnTo>
                  <a:pt x="120" y="160"/>
                </a:lnTo>
                <a:lnTo>
                  <a:pt x="120" y="160"/>
                </a:lnTo>
                <a:lnTo>
                  <a:pt x="120" y="168"/>
                </a:lnTo>
                <a:lnTo>
                  <a:pt x="120" y="168"/>
                </a:lnTo>
                <a:lnTo>
                  <a:pt x="112" y="168"/>
                </a:lnTo>
                <a:lnTo>
                  <a:pt x="112" y="168"/>
                </a:lnTo>
                <a:lnTo>
                  <a:pt x="112" y="168"/>
                </a:lnTo>
                <a:lnTo>
                  <a:pt x="112" y="168"/>
                </a:lnTo>
                <a:lnTo>
                  <a:pt x="112" y="168"/>
                </a:lnTo>
                <a:lnTo>
                  <a:pt x="112" y="168"/>
                </a:lnTo>
                <a:lnTo>
                  <a:pt x="104" y="176"/>
                </a:lnTo>
                <a:lnTo>
                  <a:pt x="104" y="176"/>
                </a:lnTo>
                <a:lnTo>
                  <a:pt x="104" y="176"/>
                </a:lnTo>
                <a:lnTo>
                  <a:pt x="104" y="176"/>
                </a:lnTo>
                <a:lnTo>
                  <a:pt x="104" y="176"/>
                </a:lnTo>
                <a:lnTo>
                  <a:pt x="104" y="176"/>
                </a:lnTo>
                <a:lnTo>
                  <a:pt x="96" y="176"/>
                </a:lnTo>
                <a:lnTo>
                  <a:pt x="96" y="176"/>
                </a:lnTo>
                <a:lnTo>
                  <a:pt x="96" y="176"/>
                </a:lnTo>
                <a:lnTo>
                  <a:pt x="96" y="176"/>
                </a:lnTo>
                <a:lnTo>
                  <a:pt x="96" y="184"/>
                </a:lnTo>
                <a:lnTo>
                  <a:pt x="96" y="184"/>
                </a:lnTo>
                <a:lnTo>
                  <a:pt x="96" y="184"/>
                </a:lnTo>
                <a:lnTo>
                  <a:pt x="96" y="184"/>
                </a:lnTo>
                <a:lnTo>
                  <a:pt x="96" y="184"/>
                </a:lnTo>
                <a:lnTo>
                  <a:pt x="96" y="184"/>
                </a:lnTo>
                <a:lnTo>
                  <a:pt x="96" y="192"/>
                </a:lnTo>
                <a:lnTo>
                  <a:pt x="96" y="192"/>
                </a:lnTo>
                <a:lnTo>
                  <a:pt x="88" y="200"/>
                </a:lnTo>
                <a:lnTo>
                  <a:pt x="88" y="200"/>
                </a:lnTo>
                <a:lnTo>
                  <a:pt x="88" y="200"/>
                </a:lnTo>
                <a:lnTo>
                  <a:pt x="88" y="200"/>
                </a:lnTo>
                <a:lnTo>
                  <a:pt x="88" y="200"/>
                </a:lnTo>
                <a:lnTo>
                  <a:pt x="88" y="200"/>
                </a:lnTo>
                <a:lnTo>
                  <a:pt x="88" y="208"/>
                </a:lnTo>
                <a:lnTo>
                  <a:pt x="88" y="208"/>
                </a:lnTo>
                <a:lnTo>
                  <a:pt x="88" y="208"/>
                </a:lnTo>
                <a:lnTo>
                  <a:pt x="88" y="208"/>
                </a:lnTo>
                <a:lnTo>
                  <a:pt x="96" y="208"/>
                </a:lnTo>
                <a:lnTo>
                  <a:pt x="96" y="208"/>
                </a:lnTo>
                <a:lnTo>
                  <a:pt x="96" y="216"/>
                </a:lnTo>
                <a:lnTo>
                  <a:pt x="96" y="216"/>
                </a:lnTo>
                <a:lnTo>
                  <a:pt x="96" y="216"/>
                </a:lnTo>
                <a:lnTo>
                  <a:pt x="96" y="216"/>
                </a:lnTo>
                <a:lnTo>
                  <a:pt x="96" y="216"/>
                </a:lnTo>
                <a:lnTo>
                  <a:pt x="96" y="216"/>
                </a:lnTo>
                <a:lnTo>
                  <a:pt x="96" y="224"/>
                </a:lnTo>
                <a:lnTo>
                  <a:pt x="96" y="224"/>
                </a:lnTo>
                <a:lnTo>
                  <a:pt x="96" y="224"/>
                </a:lnTo>
                <a:lnTo>
                  <a:pt x="96" y="224"/>
                </a:lnTo>
                <a:lnTo>
                  <a:pt x="104" y="232"/>
                </a:lnTo>
                <a:lnTo>
                  <a:pt x="104" y="232"/>
                </a:lnTo>
                <a:lnTo>
                  <a:pt x="104" y="232"/>
                </a:lnTo>
                <a:lnTo>
                  <a:pt x="104" y="232"/>
                </a:lnTo>
                <a:lnTo>
                  <a:pt x="104" y="232"/>
                </a:lnTo>
                <a:lnTo>
                  <a:pt x="104" y="232"/>
                </a:lnTo>
                <a:lnTo>
                  <a:pt x="112" y="232"/>
                </a:lnTo>
                <a:lnTo>
                  <a:pt x="112" y="232"/>
                </a:lnTo>
                <a:lnTo>
                  <a:pt x="112" y="232"/>
                </a:lnTo>
                <a:lnTo>
                  <a:pt x="112" y="232"/>
                </a:lnTo>
                <a:lnTo>
                  <a:pt x="112" y="232"/>
                </a:lnTo>
                <a:lnTo>
                  <a:pt x="112" y="232"/>
                </a:lnTo>
                <a:lnTo>
                  <a:pt x="120" y="232"/>
                </a:lnTo>
                <a:lnTo>
                  <a:pt x="120" y="232"/>
                </a:lnTo>
                <a:lnTo>
                  <a:pt x="128" y="232"/>
                </a:lnTo>
                <a:lnTo>
                  <a:pt x="128" y="232"/>
                </a:lnTo>
                <a:lnTo>
                  <a:pt x="128" y="232"/>
                </a:lnTo>
                <a:lnTo>
                  <a:pt x="128" y="232"/>
                </a:lnTo>
                <a:lnTo>
                  <a:pt x="136" y="232"/>
                </a:lnTo>
                <a:lnTo>
                  <a:pt x="136" y="232"/>
                </a:lnTo>
                <a:lnTo>
                  <a:pt x="144" y="232"/>
                </a:lnTo>
                <a:lnTo>
                  <a:pt x="144" y="232"/>
                </a:lnTo>
                <a:lnTo>
                  <a:pt x="144" y="232"/>
                </a:lnTo>
                <a:lnTo>
                  <a:pt x="144" y="232"/>
                </a:lnTo>
                <a:lnTo>
                  <a:pt x="152" y="232"/>
                </a:lnTo>
                <a:lnTo>
                  <a:pt x="152" y="232"/>
                </a:lnTo>
                <a:lnTo>
                  <a:pt x="152" y="232"/>
                </a:lnTo>
                <a:lnTo>
                  <a:pt x="152" y="232"/>
                </a:lnTo>
                <a:lnTo>
                  <a:pt x="152" y="232"/>
                </a:lnTo>
                <a:lnTo>
                  <a:pt x="152" y="232"/>
                </a:lnTo>
                <a:lnTo>
                  <a:pt x="160" y="232"/>
                </a:lnTo>
                <a:lnTo>
                  <a:pt x="160" y="232"/>
                </a:lnTo>
                <a:lnTo>
                  <a:pt x="160" y="232"/>
                </a:lnTo>
                <a:lnTo>
                  <a:pt x="160" y="232"/>
                </a:lnTo>
                <a:lnTo>
                  <a:pt x="160" y="232"/>
                </a:lnTo>
                <a:lnTo>
                  <a:pt x="160" y="232"/>
                </a:lnTo>
                <a:lnTo>
                  <a:pt x="168" y="224"/>
                </a:lnTo>
                <a:lnTo>
                  <a:pt x="168" y="224"/>
                </a:lnTo>
                <a:lnTo>
                  <a:pt x="168" y="224"/>
                </a:lnTo>
                <a:lnTo>
                  <a:pt x="168" y="224"/>
                </a:lnTo>
                <a:lnTo>
                  <a:pt x="168" y="224"/>
                </a:lnTo>
                <a:lnTo>
                  <a:pt x="168" y="224"/>
                </a:lnTo>
                <a:lnTo>
                  <a:pt x="176" y="216"/>
                </a:lnTo>
                <a:lnTo>
                  <a:pt x="176" y="216"/>
                </a:lnTo>
                <a:lnTo>
                  <a:pt x="176" y="216"/>
                </a:lnTo>
                <a:lnTo>
                  <a:pt x="176" y="216"/>
                </a:lnTo>
                <a:lnTo>
                  <a:pt x="176" y="216"/>
                </a:lnTo>
                <a:lnTo>
                  <a:pt x="176" y="216"/>
                </a:lnTo>
                <a:lnTo>
                  <a:pt x="176" y="208"/>
                </a:lnTo>
                <a:lnTo>
                  <a:pt x="176" y="208"/>
                </a:lnTo>
                <a:lnTo>
                  <a:pt x="176" y="208"/>
                </a:lnTo>
                <a:lnTo>
                  <a:pt x="176" y="208"/>
                </a:lnTo>
                <a:lnTo>
                  <a:pt x="176" y="208"/>
                </a:lnTo>
                <a:lnTo>
                  <a:pt x="176" y="208"/>
                </a:lnTo>
                <a:lnTo>
                  <a:pt x="184" y="200"/>
                </a:lnTo>
                <a:lnTo>
                  <a:pt x="184" y="200"/>
                </a:lnTo>
                <a:lnTo>
                  <a:pt x="184" y="192"/>
                </a:lnTo>
                <a:lnTo>
                  <a:pt x="184" y="192"/>
                </a:lnTo>
                <a:lnTo>
                  <a:pt x="184" y="192"/>
                </a:lnTo>
                <a:lnTo>
                  <a:pt x="184" y="192"/>
                </a:lnTo>
                <a:lnTo>
                  <a:pt x="192" y="184"/>
                </a:lnTo>
                <a:lnTo>
                  <a:pt x="192" y="184"/>
                </a:lnTo>
                <a:lnTo>
                  <a:pt x="192" y="184"/>
                </a:lnTo>
                <a:lnTo>
                  <a:pt x="192" y="184"/>
                </a:lnTo>
                <a:lnTo>
                  <a:pt x="192" y="184"/>
                </a:lnTo>
                <a:lnTo>
                  <a:pt x="192" y="184"/>
                </a:lnTo>
                <a:lnTo>
                  <a:pt x="192" y="176"/>
                </a:lnTo>
                <a:lnTo>
                  <a:pt x="192" y="176"/>
                </a:lnTo>
                <a:lnTo>
                  <a:pt x="184" y="168"/>
                </a:lnTo>
                <a:lnTo>
                  <a:pt x="184" y="168"/>
                </a:lnTo>
                <a:lnTo>
                  <a:pt x="184" y="168"/>
                </a:lnTo>
                <a:lnTo>
                  <a:pt x="184" y="168"/>
                </a:lnTo>
                <a:lnTo>
                  <a:pt x="184" y="160"/>
                </a:lnTo>
                <a:lnTo>
                  <a:pt x="184" y="160"/>
                </a:lnTo>
                <a:lnTo>
                  <a:pt x="184" y="160"/>
                </a:lnTo>
                <a:lnTo>
                  <a:pt x="184" y="160"/>
                </a:lnTo>
                <a:lnTo>
                  <a:pt x="176" y="160"/>
                </a:lnTo>
                <a:lnTo>
                  <a:pt x="176" y="160"/>
                </a:lnTo>
                <a:lnTo>
                  <a:pt x="176" y="160"/>
                </a:lnTo>
                <a:lnTo>
                  <a:pt x="176" y="160"/>
                </a:lnTo>
                <a:lnTo>
                  <a:pt x="168" y="152"/>
                </a:lnTo>
                <a:lnTo>
                  <a:pt x="168" y="152"/>
                </a:lnTo>
                <a:lnTo>
                  <a:pt x="160" y="152"/>
                </a:lnTo>
                <a:lnTo>
                  <a:pt x="160" y="152"/>
                </a:lnTo>
                <a:lnTo>
                  <a:pt x="160" y="152"/>
                </a:lnTo>
                <a:lnTo>
                  <a:pt x="160" y="152"/>
                </a:lnTo>
                <a:lnTo>
                  <a:pt x="152" y="144"/>
                </a:lnTo>
                <a:lnTo>
                  <a:pt x="152" y="144"/>
                </a:lnTo>
                <a:lnTo>
                  <a:pt x="152" y="144"/>
                </a:lnTo>
                <a:lnTo>
                  <a:pt x="152" y="144"/>
                </a:lnTo>
                <a:lnTo>
                  <a:pt x="152" y="144"/>
                </a:lnTo>
                <a:lnTo>
                  <a:pt x="152" y="144"/>
                </a:lnTo>
                <a:lnTo>
                  <a:pt x="152" y="136"/>
                </a:lnTo>
                <a:lnTo>
                  <a:pt x="152" y="136"/>
                </a:lnTo>
                <a:lnTo>
                  <a:pt x="152" y="136"/>
                </a:lnTo>
                <a:lnTo>
                  <a:pt x="152" y="136"/>
                </a:lnTo>
                <a:lnTo>
                  <a:pt x="152" y="136"/>
                </a:lnTo>
                <a:lnTo>
                  <a:pt x="152" y="136"/>
                </a:lnTo>
                <a:lnTo>
                  <a:pt x="160" y="128"/>
                </a:lnTo>
                <a:lnTo>
                  <a:pt x="160" y="128"/>
                </a:lnTo>
                <a:lnTo>
                  <a:pt x="160" y="128"/>
                </a:lnTo>
                <a:lnTo>
                  <a:pt x="160" y="128"/>
                </a:lnTo>
                <a:lnTo>
                  <a:pt x="160" y="128"/>
                </a:lnTo>
                <a:lnTo>
                  <a:pt x="160" y="128"/>
                </a:lnTo>
                <a:lnTo>
                  <a:pt x="168" y="128"/>
                </a:lnTo>
                <a:lnTo>
                  <a:pt x="168" y="128"/>
                </a:lnTo>
                <a:lnTo>
                  <a:pt x="176" y="128"/>
                </a:lnTo>
                <a:lnTo>
                  <a:pt x="176" y="128"/>
                </a:lnTo>
                <a:lnTo>
                  <a:pt x="176" y="128"/>
                </a:lnTo>
                <a:lnTo>
                  <a:pt x="176" y="128"/>
                </a:lnTo>
                <a:lnTo>
                  <a:pt x="184" y="128"/>
                </a:lnTo>
                <a:lnTo>
                  <a:pt x="184" y="128"/>
                </a:lnTo>
                <a:lnTo>
                  <a:pt x="184" y="128"/>
                </a:lnTo>
                <a:lnTo>
                  <a:pt x="184" y="128"/>
                </a:lnTo>
                <a:lnTo>
                  <a:pt x="184" y="128"/>
                </a:lnTo>
                <a:lnTo>
                  <a:pt x="184" y="128"/>
                </a:lnTo>
                <a:lnTo>
                  <a:pt x="192" y="120"/>
                </a:lnTo>
                <a:lnTo>
                  <a:pt x="192" y="120"/>
                </a:lnTo>
                <a:lnTo>
                  <a:pt x="192" y="120"/>
                </a:lnTo>
                <a:lnTo>
                  <a:pt x="192" y="120"/>
                </a:lnTo>
                <a:lnTo>
                  <a:pt x="192" y="120"/>
                </a:lnTo>
                <a:lnTo>
                  <a:pt x="192" y="120"/>
                </a:lnTo>
                <a:lnTo>
                  <a:pt x="192" y="112"/>
                </a:lnTo>
                <a:lnTo>
                  <a:pt x="192" y="112"/>
                </a:lnTo>
                <a:lnTo>
                  <a:pt x="192" y="112"/>
                </a:lnTo>
                <a:lnTo>
                  <a:pt x="192" y="112"/>
                </a:lnTo>
                <a:lnTo>
                  <a:pt x="192" y="112"/>
                </a:lnTo>
                <a:lnTo>
                  <a:pt x="192" y="112"/>
                </a:lnTo>
                <a:lnTo>
                  <a:pt x="192" y="104"/>
                </a:lnTo>
                <a:lnTo>
                  <a:pt x="192" y="104"/>
                </a:lnTo>
                <a:lnTo>
                  <a:pt x="192" y="104"/>
                </a:lnTo>
                <a:lnTo>
                  <a:pt x="192" y="104"/>
                </a:lnTo>
                <a:lnTo>
                  <a:pt x="192" y="104"/>
                </a:lnTo>
                <a:lnTo>
                  <a:pt x="192" y="104"/>
                </a:lnTo>
                <a:lnTo>
                  <a:pt x="192" y="96"/>
                </a:lnTo>
                <a:lnTo>
                  <a:pt x="192" y="96"/>
                </a:lnTo>
                <a:lnTo>
                  <a:pt x="192" y="88"/>
                </a:lnTo>
                <a:lnTo>
                  <a:pt x="192" y="88"/>
                </a:lnTo>
                <a:lnTo>
                  <a:pt x="192" y="88"/>
                </a:lnTo>
                <a:lnTo>
                  <a:pt x="192" y="88"/>
                </a:lnTo>
                <a:lnTo>
                  <a:pt x="192" y="80"/>
                </a:lnTo>
                <a:lnTo>
                  <a:pt x="192" y="80"/>
                </a:lnTo>
                <a:lnTo>
                  <a:pt x="192" y="80"/>
                </a:lnTo>
                <a:lnTo>
                  <a:pt x="192" y="80"/>
                </a:lnTo>
                <a:lnTo>
                  <a:pt x="192" y="80"/>
                </a:lnTo>
                <a:lnTo>
                  <a:pt x="192" y="80"/>
                </a:lnTo>
                <a:lnTo>
                  <a:pt x="192" y="72"/>
                </a:lnTo>
                <a:lnTo>
                  <a:pt x="192" y="72"/>
                </a:lnTo>
                <a:lnTo>
                  <a:pt x="192" y="64"/>
                </a:lnTo>
                <a:lnTo>
                  <a:pt x="192" y="64"/>
                </a:lnTo>
                <a:lnTo>
                  <a:pt x="192" y="64"/>
                </a:lnTo>
                <a:lnTo>
                  <a:pt x="192" y="64"/>
                </a:lnTo>
                <a:lnTo>
                  <a:pt x="192" y="56"/>
                </a:lnTo>
                <a:lnTo>
                  <a:pt x="192" y="56"/>
                </a:lnTo>
                <a:lnTo>
                  <a:pt x="192" y="56"/>
                </a:lnTo>
                <a:lnTo>
                  <a:pt x="192" y="56"/>
                </a:lnTo>
                <a:lnTo>
                  <a:pt x="192" y="56"/>
                </a:lnTo>
                <a:lnTo>
                  <a:pt x="192" y="56"/>
                </a:lnTo>
                <a:lnTo>
                  <a:pt x="192" y="48"/>
                </a:lnTo>
                <a:lnTo>
                  <a:pt x="192" y="48"/>
                </a:lnTo>
                <a:lnTo>
                  <a:pt x="192" y="40"/>
                </a:lnTo>
                <a:lnTo>
                  <a:pt x="192" y="40"/>
                </a:lnTo>
                <a:lnTo>
                  <a:pt x="192" y="40"/>
                </a:lnTo>
                <a:lnTo>
                  <a:pt x="192" y="40"/>
                </a:lnTo>
                <a:lnTo>
                  <a:pt x="192" y="32"/>
                </a:lnTo>
                <a:lnTo>
                  <a:pt x="192" y="32"/>
                </a:lnTo>
                <a:lnTo>
                  <a:pt x="184" y="32"/>
                </a:lnTo>
                <a:lnTo>
                  <a:pt x="184" y="32"/>
                </a:lnTo>
                <a:lnTo>
                  <a:pt x="184" y="32"/>
                </a:lnTo>
                <a:lnTo>
                  <a:pt x="184" y="32"/>
                </a:lnTo>
                <a:lnTo>
                  <a:pt x="184" y="32"/>
                </a:lnTo>
                <a:lnTo>
                  <a:pt x="184" y="32"/>
                </a:lnTo>
                <a:lnTo>
                  <a:pt x="176" y="32"/>
                </a:lnTo>
                <a:lnTo>
                  <a:pt x="176" y="32"/>
                </a:lnTo>
                <a:lnTo>
                  <a:pt x="176" y="32"/>
                </a:lnTo>
                <a:lnTo>
                  <a:pt x="176" y="32"/>
                </a:lnTo>
                <a:lnTo>
                  <a:pt x="176" y="24"/>
                </a:lnTo>
                <a:lnTo>
                  <a:pt x="176" y="24"/>
                </a:lnTo>
                <a:lnTo>
                  <a:pt x="168" y="24"/>
                </a:lnTo>
                <a:lnTo>
                  <a:pt x="168" y="24"/>
                </a:lnTo>
                <a:lnTo>
                  <a:pt x="168" y="24"/>
                </a:lnTo>
                <a:lnTo>
                  <a:pt x="168" y="24"/>
                </a:lnTo>
                <a:lnTo>
                  <a:pt x="168" y="16"/>
                </a:lnTo>
                <a:lnTo>
                  <a:pt x="168" y="16"/>
                </a:lnTo>
                <a:lnTo>
                  <a:pt x="168" y="8"/>
                </a:lnTo>
                <a:lnTo>
                  <a:pt x="168" y="8"/>
                </a:lnTo>
                <a:lnTo>
                  <a:pt x="168" y="8"/>
                </a:lnTo>
                <a:lnTo>
                  <a:pt x="168" y="8"/>
                </a:lnTo>
                <a:lnTo>
                  <a:pt x="176" y="0"/>
                </a:lnTo>
                <a:lnTo>
                  <a:pt x="176" y="0"/>
                </a:lnTo>
                <a:lnTo>
                  <a:pt x="184" y="0"/>
                </a:lnTo>
                <a:lnTo>
                  <a:pt x="184" y="0"/>
                </a:lnTo>
                <a:lnTo>
                  <a:pt x="184" y="0"/>
                </a:lnTo>
                <a:lnTo>
                  <a:pt x="184" y="0"/>
                </a:lnTo>
                <a:lnTo>
                  <a:pt x="192" y="0"/>
                </a:lnTo>
                <a:lnTo>
                  <a:pt x="192" y="0"/>
                </a:lnTo>
                <a:lnTo>
                  <a:pt x="192" y="0"/>
                </a:lnTo>
                <a:lnTo>
                  <a:pt x="192" y="0"/>
                </a:lnTo>
                <a:lnTo>
                  <a:pt x="192" y="0"/>
                </a:lnTo>
                <a:lnTo>
                  <a:pt x="192" y="0"/>
                </a:lnTo>
                <a:lnTo>
                  <a:pt x="200" y="0"/>
                </a:lnTo>
                <a:lnTo>
                  <a:pt x="200" y="0"/>
                </a:lnTo>
                <a:lnTo>
                  <a:pt x="200" y="8"/>
                </a:lnTo>
                <a:lnTo>
                  <a:pt x="200" y="8"/>
                </a:lnTo>
                <a:lnTo>
                  <a:pt x="200" y="8"/>
                </a:lnTo>
                <a:lnTo>
                  <a:pt x="200" y="8"/>
                </a:lnTo>
                <a:lnTo>
                  <a:pt x="208" y="8"/>
                </a:lnTo>
                <a:lnTo>
                  <a:pt x="208" y="8"/>
                </a:lnTo>
                <a:lnTo>
                  <a:pt x="208" y="8"/>
                </a:lnTo>
                <a:lnTo>
                  <a:pt x="208" y="8"/>
                </a:lnTo>
                <a:lnTo>
                  <a:pt x="208" y="8"/>
                </a:lnTo>
                <a:lnTo>
                  <a:pt x="208" y="8"/>
                </a:lnTo>
                <a:lnTo>
                  <a:pt x="216" y="8"/>
                </a:lnTo>
                <a:lnTo>
                  <a:pt x="216" y="8"/>
                </a:lnTo>
                <a:lnTo>
                  <a:pt x="216" y="16"/>
                </a:lnTo>
                <a:lnTo>
                  <a:pt x="216" y="16"/>
                </a:lnTo>
                <a:lnTo>
                  <a:pt x="216" y="16"/>
                </a:lnTo>
                <a:lnTo>
                  <a:pt x="216" y="16"/>
                </a:lnTo>
                <a:lnTo>
                  <a:pt x="216" y="24"/>
                </a:lnTo>
                <a:lnTo>
                  <a:pt x="216" y="24"/>
                </a:lnTo>
                <a:lnTo>
                  <a:pt x="208" y="32"/>
                </a:lnTo>
                <a:lnTo>
                  <a:pt x="208" y="32"/>
                </a:lnTo>
                <a:lnTo>
                  <a:pt x="208" y="32"/>
                </a:lnTo>
                <a:lnTo>
                  <a:pt x="208" y="32"/>
                </a:lnTo>
                <a:lnTo>
                  <a:pt x="208" y="32"/>
                </a:lnTo>
                <a:lnTo>
                  <a:pt x="208" y="32"/>
                </a:lnTo>
                <a:lnTo>
                  <a:pt x="208" y="40"/>
                </a:lnTo>
                <a:lnTo>
                  <a:pt x="208" y="40"/>
                </a:lnTo>
                <a:lnTo>
                  <a:pt x="208" y="40"/>
                </a:lnTo>
                <a:lnTo>
                  <a:pt x="208" y="40"/>
                </a:lnTo>
                <a:lnTo>
                  <a:pt x="208" y="40"/>
                </a:lnTo>
                <a:lnTo>
                  <a:pt x="208" y="40"/>
                </a:lnTo>
                <a:lnTo>
                  <a:pt x="208" y="48"/>
                </a:lnTo>
                <a:lnTo>
                  <a:pt x="208" y="48"/>
                </a:lnTo>
                <a:lnTo>
                  <a:pt x="208" y="48"/>
                </a:lnTo>
                <a:lnTo>
                  <a:pt x="208" y="48"/>
                </a:lnTo>
                <a:lnTo>
                  <a:pt x="208" y="48"/>
                </a:lnTo>
                <a:lnTo>
                  <a:pt x="208" y="48"/>
                </a:lnTo>
                <a:lnTo>
                  <a:pt x="208" y="56"/>
                </a:lnTo>
                <a:lnTo>
                  <a:pt x="208" y="56"/>
                </a:lnTo>
                <a:lnTo>
                  <a:pt x="208" y="56"/>
                </a:lnTo>
                <a:lnTo>
                  <a:pt x="208" y="56"/>
                </a:lnTo>
                <a:lnTo>
                  <a:pt x="208" y="64"/>
                </a:lnTo>
                <a:lnTo>
                  <a:pt x="208" y="64"/>
                </a:lnTo>
                <a:lnTo>
                  <a:pt x="208" y="72"/>
                </a:lnTo>
                <a:lnTo>
                  <a:pt x="208" y="72"/>
                </a:lnTo>
                <a:lnTo>
                  <a:pt x="208" y="72"/>
                </a:lnTo>
                <a:lnTo>
                  <a:pt x="208" y="72"/>
                </a:lnTo>
                <a:lnTo>
                  <a:pt x="208" y="72"/>
                </a:lnTo>
                <a:lnTo>
                  <a:pt x="208" y="72"/>
                </a:lnTo>
                <a:lnTo>
                  <a:pt x="208" y="80"/>
                </a:lnTo>
                <a:lnTo>
                  <a:pt x="208" y="80"/>
                </a:lnTo>
                <a:lnTo>
                  <a:pt x="208" y="80"/>
                </a:lnTo>
                <a:lnTo>
                  <a:pt x="208" y="80"/>
                </a:lnTo>
                <a:lnTo>
                  <a:pt x="208" y="88"/>
                </a:lnTo>
                <a:lnTo>
                  <a:pt x="208" y="88"/>
                </a:lnTo>
                <a:lnTo>
                  <a:pt x="208" y="96"/>
                </a:lnTo>
                <a:lnTo>
                  <a:pt x="208" y="96"/>
                </a:lnTo>
                <a:lnTo>
                  <a:pt x="208" y="96"/>
                </a:lnTo>
                <a:lnTo>
                  <a:pt x="208" y="96"/>
                </a:lnTo>
                <a:lnTo>
                  <a:pt x="208" y="96"/>
                </a:lnTo>
                <a:lnTo>
                  <a:pt x="208" y="96"/>
                </a:lnTo>
                <a:lnTo>
                  <a:pt x="208" y="104"/>
                </a:lnTo>
                <a:lnTo>
                  <a:pt x="208" y="104"/>
                </a:lnTo>
                <a:lnTo>
                  <a:pt x="208" y="104"/>
                </a:lnTo>
                <a:lnTo>
                  <a:pt x="208" y="104"/>
                </a:lnTo>
                <a:lnTo>
                  <a:pt x="208" y="112"/>
                </a:lnTo>
                <a:lnTo>
                  <a:pt x="208" y="112"/>
                </a:lnTo>
                <a:lnTo>
                  <a:pt x="208" y="120"/>
                </a:lnTo>
                <a:lnTo>
                  <a:pt x="208" y="120"/>
                </a:lnTo>
                <a:lnTo>
                  <a:pt x="208" y="120"/>
                </a:lnTo>
                <a:lnTo>
                  <a:pt x="208" y="120"/>
                </a:lnTo>
                <a:lnTo>
                  <a:pt x="208" y="120"/>
                </a:lnTo>
                <a:lnTo>
                  <a:pt x="208" y="120"/>
                </a:lnTo>
                <a:lnTo>
                  <a:pt x="208" y="120"/>
                </a:lnTo>
                <a:lnTo>
                  <a:pt x="208" y="120"/>
                </a:lnTo>
                <a:lnTo>
                  <a:pt x="208" y="120"/>
                </a:lnTo>
                <a:lnTo>
                  <a:pt x="208" y="120"/>
                </a:lnTo>
                <a:lnTo>
                  <a:pt x="216" y="120"/>
                </a:lnTo>
                <a:lnTo>
                  <a:pt x="216" y="120"/>
                </a:lnTo>
                <a:lnTo>
                  <a:pt x="224" y="120"/>
                </a:lnTo>
                <a:lnTo>
                  <a:pt x="224" y="120"/>
                </a:lnTo>
                <a:lnTo>
                  <a:pt x="224" y="120"/>
                </a:lnTo>
                <a:lnTo>
                  <a:pt x="224" y="120"/>
                </a:lnTo>
                <a:lnTo>
                  <a:pt x="232" y="120"/>
                </a:lnTo>
                <a:lnTo>
                  <a:pt x="232" y="120"/>
                </a:lnTo>
                <a:lnTo>
                  <a:pt x="240" y="120"/>
                </a:lnTo>
                <a:lnTo>
                  <a:pt x="240" y="120"/>
                </a:lnTo>
                <a:lnTo>
                  <a:pt x="240" y="120"/>
                </a:lnTo>
                <a:lnTo>
                  <a:pt x="240" y="120"/>
                </a:lnTo>
                <a:lnTo>
                  <a:pt x="248" y="120"/>
                </a:lnTo>
                <a:lnTo>
                  <a:pt x="248" y="120"/>
                </a:lnTo>
                <a:lnTo>
                  <a:pt x="248" y="120"/>
                </a:lnTo>
                <a:lnTo>
                  <a:pt x="248" y="120"/>
                </a:lnTo>
                <a:lnTo>
                  <a:pt x="248" y="120"/>
                </a:lnTo>
                <a:lnTo>
                  <a:pt x="248" y="120"/>
                </a:lnTo>
                <a:lnTo>
                  <a:pt x="256" y="112"/>
                </a:lnTo>
                <a:lnTo>
                  <a:pt x="256" y="112"/>
                </a:lnTo>
                <a:lnTo>
                  <a:pt x="256" y="112"/>
                </a:lnTo>
                <a:lnTo>
                  <a:pt x="256" y="112"/>
                </a:lnTo>
                <a:lnTo>
                  <a:pt x="256" y="112"/>
                </a:lnTo>
                <a:lnTo>
                  <a:pt x="256" y="112"/>
                </a:lnTo>
                <a:lnTo>
                  <a:pt x="264" y="104"/>
                </a:lnTo>
                <a:lnTo>
                  <a:pt x="264" y="104"/>
                </a:lnTo>
                <a:lnTo>
                  <a:pt x="264" y="104"/>
                </a:lnTo>
                <a:lnTo>
                  <a:pt x="264" y="104"/>
                </a:lnTo>
                <a:lnTo>
                  <a:pt x="264" y="104"/>
                </a:lnTo>
                <a:lnTo>
                  <a:pt x="264" y="104"/>
                </a:lnTo>
                <a:lnTo>
                  <a:pt x="272" y="104"/>
                </a:lnTo>
                <a:lnTo>
                  <a:pt x="272" y="104"/>
                </a:lnTo>
                <a:lnTo>
                  <a:pt x="272" y="112"/>
                </a:lnTo>
                <a:lnTo>
                  <a:pt x="272" y="112"/>
                </a:lnTo>
                <a:lnTo>
                  <a:pt x="272" y="112"/>
                </a:lnTo>
                <a:lnTo>
                  <a:pt x="272" y="112"/>
                </a:lnTo>
                <a:lnTo>
                  <a:pt x="280" y="112"/>
                </a:lnTo>
                <a:lnTo>
                  <a:pt x="280" y="112"/>
                </a:lnTo>
                <a:lnTo>
                  <a:pt x="280" y="120"/>
                </a:lnTo>
                <a:lnTo>
                  <a:pt x="280" y="120"/>
                </a:lnTo>
                <a:lnTo>
                  <a:pt x="280" y="120"/>
                </a:lnTo>
                <a:lnTo>
                  <a:pt x="280" y="120"/>
                </a:lnTo>
                <a:lnTo>
                  <a:pt x="280" y="128"/>
                </a:lnTo>
                <a:lnTo>
                  <a:pt x="280" y="128"/>
                </a:lnTo>
                <a:lnTo>
                  <a:pt x="280" y="136"/>
                </a:lnTo>
                <a:lnTo>
                  <a:pt x="280" y="136"/>
                </a:lnTo>
                <a:lnTo>
                  <a:pt x="280" y="136"/>
                </a:lnTo>
                <a:lnTo>
                  <a:pt x="280" y="136"/>
                </a:lnTo>
                <a:lnTo>
                  <a:pt x="272" y="136"/>
                </a:lnTo>
                <a:lnTo>
                  <a:pt x="272" y="136"/>
                </a:lnTo>
                <a:lnTo>
                  <a:pt x="264" y="136"/>
                </a:lnTo>
                <a:lnTo>
                  <a:pt x="264" y="136"/>
                </a:lnTo>
                <a:lnTo>
                  <a:pt x="264" y="136"/>
                </a:lnTo>
                <a:lnTo>
                  <a:pt x="264" y="136"/>
                </a:lnTo>
                <a:lnTo>
                  <a:pt x="256" y="136"/>
                </a:lnTo>
                <a:lnTo>
                  <a:pt x="256" y="136"/>
                </a:lnTo>
                <a:lnTo>
                  <a:pt x="248" y="136"/>
                </a:lnTo>
                <a:lnTo>
                  <a:pt x="248" y="136"/>
                </a:lnTo>
                <a:lnTo>
                  <a:pt x="248" y="136"/>
                </a:lnTo>
                <a:lnTo>
                  <a:pt x="248" y="136"/>
                </a:lnTo>
                <a:lnTo>
                  <a:pt x="248" y="128"/>
                </a:lnTo>
                <a:lnTo>
                  <a:pt x="248" y="128"/>
                </a:lnTo>
                <a:lnTo>
                  <a:pt x="240" y="128"/>
                </a:lnTo>
                <a:lnTo>
                  <a:pt x="240" y="128"/>
                </a:lnTo>
                <a:lnTo>
                  <a:pt x="240" y="128"/>
                </a:lnTo>
                <a:lnTo>
                  <a:pt x="240" y="128"/>
                </a:lnTo>
                <a:lnTo>
                  <a:pt x="232" y="128"/>
                </a:lnTo>
                <a:lnTo>
                  <a:pt x="232" y="128"/>
                </a:lnTo>
                <a:lnTo>
                  <a:pt x="224" y="136"/>
                </a:lnTo>
                <a:lnTo>
                  <a:pt x="224" y="136"/>
                </a:lnTo>
                <a:lnTo>
                  <a:pt x="224" y="136"/>
                </a:lnTo>
                <a:lnTo>
                  <a:pt x="224" y="136"/>
                </a:lnTo>
                <a:lnTo>
                  <a:pt x="224" y="136"/>
                </a:lnTo>
                <a:lnTo>
                  <a:pt x="224" y="136"/>
                </a:lnTo>
                <a:lnTo>
                  <a:pt x="224" y="144"/>
                </a:lnTo>
                <a:lnTo>
                  <a:pt x="224" y="144"/>
                </a:lnTo>
                <a:lnTo>
                  <a:pt x="224" y="144"/>
                </a:lnTo>
                <a:lnTo>
                  <a:pt x="224" y="144"/>
                </a:lnTo>
                <a:lnTo>
                  <a:pt x="224" y="144"/>
                </a:lnTo>
                <a:lnTo>
                  <a:pt x="224" y="144"/>
                </a:lnTo>
                <a:lnTo>
                  <a:pt x="216" y="152"/>
                </a:lnTo>
                <a:lnTo>
                  <a:pt x="216" y="152"/>
                </a:lnTo>
                <a:lnTo>
                  <a:pt x="216" y="152"/>
                </a:lnTo>
                <a:lnTo>
                  <a:pt x="216" y="152"/>
                </a:lnTo>
                <a:lnTo>
                  <a:pt x="216" y="152"/>
                </a:lnTo>
                <a:lnTo>
                  <a:pt x="216" y="152"/>
                </a:lnTo>
                <a:lnTo>
                  <a:pt x="216" y="160"/>
                </a:lnTo>
                <a:lnTo>
                  <a:pt x="216" y="160"/>
                </a:lnTo>
                <a:lnTo>
                  <a:pt x="216" y="160"/>
                </a:lnTo>
                <a:lnTo>
                  <a:pt x="216" y="160"/>
                </a:lnTo>
                <a:lnTo>
                  <a:pt x="216" y="168"/>
                </a:lnTo>
                <a:lnTo>
                  <a:pt x="216" y="168"/>
                </a:lnTo>
                <a:lnTo>
                  <a:pt x="216" y="176"/>
                </a:lnTo>
                <a:lnTo>
                  <a:pt x="216" y="176"/>
                </a:lnTo>
                <a:lnTo>
                  <a:pt x="216" y="176"/>
                </a:lnTo>
                <a:lnTo>
                  <a:pt x="216" y="176"/>
                </a:lnTo>
                <a:lnTo>
                  <a:pt x="216" y="176"/>
                </a:lnTo>
                <a:lnTo>
                  <a:pt x="216" y="176"/>
                </a:lnTo>
                <a:lnTo>
                  <a:pt x="216" y="184"/>
                </a:lnTo>
                <a:lnTo>
                  <a:pt x="216" y="184"/>
                </a:lnTo>
                <a:lnTo>
                  <a:pt x="216" y="184"/>
                </a:lnTo>
                <a:lnTo>
                  <a:pt x="216" y="184"/>
                </a:lnTo>
                <a:lnTo>
                  <a:pt x="216" y="192"/>
                </a:lnTo>
                <a:lnTo>
                  <a:pt x="216" y="192"/>
                </a:lnTo>
                <a:lnTo>
                  <a:pt x="208" y="200"/>
                </a:lnTo>
                <a:lnTo>
                  <a:pt x="208" y="200"/>
                </a:lnTo>
                <a:lnTo>
                  <a:pt x="208" y="200"/>
                </a:lnTo>
                <a:lnTo>
                  <a:pt x="208" y="200"/>
                </a:lnTo>
                <a:lnTo>
                  <a:pt x="208" y="200"/>
                </a:lnTo>
                <a:lnTo>
                  <a:pt x="208" y="200"/>
                </a:lnTo>
                <a:lnTo>
                  <a:pt x="208" y="208"/>
                </a:lnTo>
                <a:lnTo>
                  <a:pt x="208" y="208"/>
                </a:lnTo>
                <a:lnTo>
                  <a:pt x="208" y="208"/>
                </a:lnTo>
                <a:lnTo>
                  <a:pt x="208" y="208"/>
                </a:lnTo>
                <a:lnTo>
                  <a:pt x="208" y="208"/>
                </a:lnTo>
                <a:lnTo>
                  <a:pt x="208" y="208"/>
                </a:lnTo>
                <a:lnTo>
                  <a:pt x="200" y="216"/>
                </a:lnTo>
                <a:lnTo>
                  <a:pt x="200" y="216"/>
                </a:lnTo>
                <a:lnTo>
                  <a:pt x="200" y="216"/>
                </a:lnTo>
                <a:lnTo>
                  <a:pt x="200" y="216"/>
                </a:lnTo>
                <a:lnTo>
                  <a:pt x="200" y="216"/>
                </a:lnTo>
                <a:lnTo>
                  <a:pt x="200" y="216"/>
                </a:lnTo>
                <a:lnTo>
                  <a:pt x="200" y="224"/>
                </a:lnTo>
                <a:lnTo>
                  <a:pt x="200" y="224"/>
                </a:lnTo>
                <a:lnTo>
                  <a:pt x="200" y="224"/>
                </a:lnTo>
                <a:lnTo>
                  <a:pt x="200" y="224"/>
                </a:lnTo>
                <a:lnTo>
                  <a:pt x="200" y="224"/>
                </a:lnTo>
                <a:lnTo>
                  <a:pt x="200" y="224"/>
                </a:lnTo>
                <a:lnTo>
                  <a:pt x="192" y="232"/>
                </a:lnTo>
                <a:lnTo>
                  <a:pt x="192" y="232"/>
                </a:lnTo>
                <a:lnTo>
                  <a:pt x="192" y="232"/>
                </a:lnTo>
                <a:lnTo>
                  <a:pt x="192" y="232"/>
                </a:lnTo>
                <a:lnTo>
                  <a:pt x="192" y="232"/>
                </a:lnTo>
                <a:lnTo>
                  <a:pt x="192" y="232"/>
                </a:lnTo>
                <a:lnTo>
                  <a:pt x="192" y="240"/>
                </a:lnTo>
                <a:lnTo>
                  <a:pt x="192" y="240"/>
                </a:lnTo>
                <a:lnTo>
                  <a:pt x="192" y="240"/>
                </a:lnTo>
                <a:lnTo>
                  <a:pt x="192" y="240"/>
                </a:lnTo>
                <a:lnTo>
                  <a:pt x="200" y="240"/>
                </a:lnTo>
                <a:lnTo>
                  <a:pt x="200" y="240"/>
                </a:lnTo>
                <a:lnTo>
                  <a:pt x="208" y="240"/>
                </a:lnTo>
                <a:lnTo>
                  <a:pt x="208" y="240"/>
                </a:lnTo>
                <a:lnTo>
                  <a:pt x="208" y="240"/>
                </a:lnTo>
                <a:lnTo>
                  <a:pt x="208" y="240"/>
                </a:lnTo>
                <a:lnTo>
                  <a:pt x="216" y="232"/>
                </a:lnTo>
                <a:lnTo>
                  <a:pt x="216" y="232"/>
                </a:lnTo>
                <a:lnTo>
                  <a:pt x="216" y="232"/>
                </a:lnTo>
                <a:lnTo>
                  <a:pt x="216" y="232"/>
                </a:lnTo>
                <a:lnTo>
                  <a:pt x="216" y="232"/>
                </a:lnTo>
                <a:lnTo>
                  <a:pt x="216" y="232"/>
                </a:lnTo>
                <a:lnTo>
                  <a:pt x="224" y="232"/>
                </a:lnTo>
                <a:lnTo>
                  <a:pt x="224" y="232"/>
                </a:lnTo>
                <a:lnTo>
                  <a:pt x="232" y="240"/>
                </a:lnTo>
                <a:lnTo>
                  <a:pt x="232" y="240"/>
                </a:lnTo>
                <a:lnTo>
                  <a:pt x="232" y="240"/>
                </a:lnTo>
                <a:lnTo>
                  <a:pt x="232" y="240"/>
                </a:lnTo>
                <a:lnTo>
                  <a:pt x="240" y="240"/>
                </a:lnTo>
                <a:lnTo>
                  <a:pt x="240" y="240"/>
                </a:lnTo>
                <a:lnTo>
                  <a:pt x="240" y="240"/>
                </a:lnTo>
                <a:lnTo>
                  <a:pt x="240" y="240"/>
                </a:lnTo>
                <a:lnTo>
                  <a:pt x="240" y="240"/>
                </a:lnTo>
              </a:path>
            </a:pathLst>
          </a:custGeom>
          <a:noFill/>
          <a:ln w="19050">
            <a:solidFill>
              <a:schemeClr val="tx1"/>
            </a:solidFill>
            <a:prstDash val="solid"/>
            <a:round/>
            <a:headEnd/>
            <a:tailEnd/>
          </a:ln>
        </p:spPr>
        <p:txBody>
          <a:bodyPr/>
          <a:lstStyle/>
          <a:p>
            <a:endParaRPr lang="ar-IQ">
              <a:solidFill>
                <a:srgbClr val="000000"/>
              </a:solidFill>
            </a:endParaRPr>
          </a:p>
        </p:txBody>
      </p:sp>
      <p:sp>
        <p:nvSpPr>
          <p:cNvPr id="22773" name="Rectangle 245"/>
          <p:cNvSpPr>
            <a:spLocks noChangeArrowheads="1"/>
          </p:cNvSpPr>
          <p:nvPr/>
        </p:nvSpPr>
        <p:spPr bwMode="auto">
          <a:xfrm>
            <a:off x="1336675" y="4162425"/>
            <a:ext cx="1371600" cy="342900"/>
          </a:xfrm>
          <a:prstGeom prst="rect">
            <a:avLst/>
          </a:prstGeom>
          <a:solidFill>
            <a:srgbClr val="119897"/>
          </a:solidFill>
          <a:ln w="9525">
            <a:noFill/>
            <a:miter lim="800000"/>
            <a:headEnd/>
            <a:tailEnd/>
          </a:ln>
        </p:spPr>
        <p:txBody>
          <a:bodyPr/>
          <a:lstStyle/>
          <a:p>
            <a:endParaRPr lang="ar-IQ">
              <a:solidFill>
                <a:srgbClr val="000000"/>
              </a:solidFill>
            </a:endParaRPr>
          </a:p>
        </p:txBody>
      </p:sp>
      <p:sp>
        <p:nvSpPr>
          <p:cNvPr id="22774" name="Freeform 246"/>
          <p:cNvSpPr>
            <a:spLocks/>
          </p:cNvSpPr>
          <p:nvPr/>
        </p:nvSpPr>
        <p:spPr bwMode="auto">
          <a:xfrm>
            <a:off x="1336675" y="4162425"/>
            <a:ext cx="1371600" cy="342900"/>
          </a:xfrm>
          <a:custGeom>
            <a:avLst/>
            <a:gdLst/>
            <a:ahLst/>
            <a:cxnLst>
              <a:cxn ang="0">
                <a:pos x="0" y="0"/>
              </a:cxn>
              <a:cxn ang="0">
                <a:pos x="864" y="0"/>
              </a:cxn>
              <a:cxn ang="0">
                <a:pos x="864" y="0"/>
              </a:cxn>
              <a:cxn ang="0">
                <a:pos x="864" y="216"/>
              </a:cxn>
              <a:cxn ang="0">
                <a:pos x="864" y="216"/>
              </a:cxn>
              <a:cxn ang="0">
                <a:pos x="0" y="216"/>
              </a:cxn>
              <a:cxn ang="0">
                <a:pos x="0" y="216"/>
              </a:cxn>
              <a:cxn ang="0">
                <a:pos x="0" y="0"/>
              </a:cxn>
              <a:cxn ang="0">
                <a:pos x="0" y="0"/>
              </a:cxn>
            </a:cxnLst>
            <a:rect l="0" t="0" r="r" b="b"/>
            <a:pathLst>
              <a:path w="864" h="216">
                <a:moveTo>
                  <a:pt x="0" y="0"/>
                </a:moveTo>
                <a:lnTo>
                  <a:pt x="864" y="0"/>
                </a:lnTo>
                <a:lnTo>
                  <a:pt x="864" y="0"/>
                </a:lnTo>
                <a:lnTo>
                  <a:pt x="864" y="216"/>
                </a:lnTo>
                <a:lnTo>
                  <a:pt x="864" y="216"/>
                </a:lnTo>
                <a:lnTo>
                  <a:pt x="0" y="216"/>
                </a:lnTo>
                <a:lnTo>
                  <a:pt x="0" y="216"/>
                </a:lnTo>
                <a:lnTo>
                  <a:pt x="0" y="0"/>
                </a:lnTo>
                <a:lnTo>
                  <a:pt x="0" y="0"/>
                </a:lnTo>
                <a:close/>
              </a:path>
            </a:pathLst>
          </a:custGeom>
          <a:solidFill>
            <a:srgbClr val="66FF33"/>
          </a:solidFill>
          <a:ln w="19050">
            <a:solidFill>
              <a:srgbClr val="66FF33"/>
            </a:solidFill>
            <a:prstDash val="solid"/>
            <a:round/>
            <a:headEnd/>
            <a:tailEnd/>
          </a:ln>
        </p:spPr>
        <p:txBody>
          <a:bodyPr/>
          <a:lstStyle/>
          <a:p>
            <a:endParaRPr lang="ar-IQ">
              <a:solidFill>
                <a:srgbClr val="000000"/>
              </a:solidFill>
            </a:endParaRPr>
          </a:p>
        </p:txBody>
      </p:sp>
      <p:sp>
        <p:nvSpPr>
          <p:cNvPr id="22775" name="Line 247"/>
          <p:cNvSpPr>
            <a:spLocks noChangeShapeType="1"/>
          </p:cNvSpPr>
          <p:nvPr/>
        </p:nvSpPr>
        <p:spPr bwMode="auto">
          <a:xfrm>
            <a:off x="1196976" y="4314825"/>
            <a:ext cx="127000" cy="1588"/>
          </a:xfrm>
          <a:prstGeom prst="line">
            <a:avLst/>
          </a:prstGeom>
          <a:noFill/>
          <a:ln w="19050">
            <a:solidFill>
              <a:schemeClr val="tx1"/>
            </a:solidFill>
            <a:round/>
            <a:headEnd/>
            <a:tailEnd/>
          </a:ln>
        </p:spPr>
        <p:txBody>
          <a:bodyPr/>
          <a:lstStyle/>
          <a:p>
            <a:endParaRPr lang="ar-IQ">
              <a:solidFill>
                <a:srgbClr val="000000"/>
              </a:solidFill>
            </a:endParaRPr>
          </a:p>
        </p:txBody>
      </p:sp>
      <p:sp>
        <p:nvSpPr>
          <p:cNvPr id="22776" name="Line 248"/>
          <p:cNvSpPr>
            <a:spLocks noChangeShapeType="1"/>
          </p:cNvSpPr>
          <p:nvPr/>
        </p:nvSpPr>
        <p:spPr bwMode="auto">
          <a:xfrm>
            <a:off x="6861176" y="4340225"/>
            <a:ext cx="127000" cy="1588"/>
          </a:xfrm>
          <a:prstGeom prst="line">
            <a:avLst/>
          </a:prstGeom>
          <a:noFill/>
          <a:ln w="19050">
            <a:solidFill>
              <a:schemeClr val="tx1"/>
            </a:solidFill>
            <a:round/>
            <a:headEnd/>
            <a:tailEnd/>
          </a:ln>
        </p:spPr>
        <p:txBody>
          <a:bodyPr/>
          <a:lstStyle/>
          <a:p>
            <a:endParaRPr lang="ar-IQ">
              <a:solidFill>
                <a:srgbClr val="000000"/>
              </a:solidFill>
            </a:endParaRPr>
          </a:p>
        </p:txBody>
      </p:sp>
      <p:grpSp>
        <p:nvGrpSpPr>
          <p:cNvPr id="2" name="Group 249"/>
          <p:cNvGrpSpPr>
            <a:grpSpLocks/>
          </p:cNvGrpSpPr>
          <p:nvPr/>
        </p:nvGrpSpPr>
        <p:grpSpPr bwMode="auto">
          <a:xfrm>
            <a:off x="7623175" y="3913188"/>
            <a:ext cx="558800" cy="660400"/>
            <a:chOff x="5040" y="1277"/>
            <a:chExt cx="352" cy="416"/>
          </a:xfrm>
        </p:grpSpPr>
        <p:sp>
          <p:nvSpPr>
            <p:cNvPr id="22778" name="Freeform 250"/>
            <p:cNvSpPr>
              <a:spLocks/>
            </p:cNvSpPr>
            <p:nvPr/>
          </p:nvSpPr>
          <p:spPr bwMode="auto">
            <a:xfrm>
              <a:off x="5040" y="1445"/>
              <a:ext cx="288" cy="248"/>
            </a:xfrm>
            <a:custGeom>
              <a:avLst/>
              <a:gdLst/>
              <a:ahLst/>
              <a:cxnLst>
                <a:cxn ang="0">
                  <a:pos x="8" y="104"/>
                </a:cxn>
                <a:cxn ang="0">
                  <a:pos x="32" y="104"/>
                </a:cxn>
                <a:cxn ang="0">
                  <a:pos x="40" y="104"/>
                </a:cxn>
                <a:cxn ang="0">
                  <a:pos x="48" y="88"/>
                </a:cxn>
                <a:cxn ang="0">
                  <a:pos x="48" y="72"/>
                </a:cxn>
                <a:cxn ang="0">
                  <a:pos x="40" y="64"/>
                </a:cxn>
                <a:cxn ang="0">
                  <a:pos x="48" y="48"/>
                </a:cxn>
                <a:cxn ang="0">
                  <a:pos x="56" y="48"/>
                </a:cxn>
                <a:cxn ang="0">
                  <a:pos x="64" y="48"/>
                </a:cxn>
                <a:cxn ang="0">
                  <a:pos x="72" y="48"/>
                </a:cxn>
                <a:cxn ang="0">
                  <a:pos x="80" y="48"/>
                </a:cxn>
                <a:cxn ang="0">
                  <a:pos x="96" y="32"/>
                </a:cxn>
                <a:cxn ang="0">
                  <a:pos x="104" y="16"/>
                </a:cxn>
                <a:cxn ang="0">
                  <a:pos x="104" y="8"/>
                </a:cxn>
                <a:cxn ang="0">
                  <a:pos x="112" y="0"/>
                </a:cxn>
                <a:cxn ang="0">
                  <a:pos x="120" y="0"/>
                </a:cxn>
                <a:cxn ang="0">
                  <a:pos x="136" y="0"/>
                </a:cxn>
                <a:cxn ang="0">
                  <a:pos x="152" y="8"/>
                </a:cxn>
                <a:cxn ang="0">
                  <a:pos x="160" y="16"/>
                </a:cxn>
                <a:cxn ang="0">
                  <a:pos x="168" y="24"/>
                </a:cxn>
                <a:cxn ang="0">
                  <a:pos x="168" y="24"/>
                </a:cxn>
                <a:cxn ang="0">
                  <a:pos x="168" y="32"/>
                </a:cxn>
                <a:cxn ang="0">
                  <a:pos x="168" y="48"/>
                </a:cxn>
                <a:cxn ang="0">
                  <a:pos x="152" y="72"/>
                </a:cxn>
                <a:cxn ang="0">
                  <a:pos x="144" y="88"/>
                </a:cxn>
                <a:cxn ang="0">
                  <a:pos x="136" y="112"/>
                </a:cxn>
                <a:cxn ang="0">
                  <a:pos x="120" y="120"/>
                </a:cxn>
                <a:cxn ang="0">
                  <a:pos x="96" y="128"/>
                </a:cxn>
                <a:cxn ang="0">
                  <a:pos x="88" y="128"/>
                </a:cxn>
                <a:cxn ang="0">
                  <a:pos x="72" y="128"/>
                </a:cxn>
                <a:cxn ang="0">
                  <a:pos x="72" y="136"/>
                </a:cxn>
                <a:cxn ang="0">
                  <a:pos x="56" y="144"/>
                </a:cxn>
                <a:cxn ang="0">
                  <a:pos x="56" y="152"/>
                </a:cxn>
                <a:cxn ang="0">
                  <a:pos x="64" y="176"/>
                </a:cxn>
                <a:cxn ang="0">
                  <a:pos x="80" y="192"/>
                </a:cxn>
                <a:cxn ang="0">
                  <a:pos x="96" y="208"/>
                </a:cxn>
                <a:cxn ang="0">
                  <a:pos x="112" y="224"/>
                </a:cxn>
                <a:cxn ang="0">
                  <a:pos x="128" y="240"/>
                </a:cxn>
                <a:cxn ang="0">
                  <a:pos x="136" y="248"/>
                </a:cxn>
                <a:cxn ang="0">
                  <a:pos x="152" y="248"/>
                </a:cxn>
                <a:cxn ang="0">
                  <a:pos x="176" y="240"/>
                </a:cxn>
                <a:cxn ang="0">
                  <a:pos x="208" y="224"/>
                </a:cxn>
                <a:cxn ang="0">
                  <a:pos x="216" y="216"/>
                </a:cxn>
                <a:cxn ang="0">
                  <a:pos x="216" y="200"/>
                </a:cxn>
                <a:cxn ang="0">
                  <a:pos x="208" y="184"/>
                </a:cxn>
                <a:cxn ang="0">
                  <a:pos x="208" y="176"/>
                </a:cxn>
                <a:cxn ang="0">
                  <a:pos x="216" y="168"/>
                </a:cxn>
                <a:cxn ang="0">
                  <a:pos x="224" y="176"/>
                </a:cxn>
                <a:cxn ang="0">
                  <a:pos x="248" y="176"/>
                </a:cxn>
                <a:cxn ang="0">
                  <a:pos x="256" y="176"/>
                </a:cxn>
                <a:cxn ang="0">
                  <a:pos x="264" y="176"/>
                </a:cxn>
                <a:cxn ang="0">
                  <a:pos x="272" y="168"/>
                </a:cxn>
                <a:cxn ang="0">
                  <a:pos x="280" y="160"/>
                </a:cxn>
                <a:cxn ang="0">
                  <a:pos x="280" y="152"/>
                </a:cxn>
                <a:cxn ang="0">
                  <a:pos x="272" y="136"/>
                </a:cxn>
                <a:cxn ang="0">
                  <a:pos x="248" y="120"/>
                </a:cxn>
                <a:cxn ang="0">
                  <a:pos x="232" y="112"/>
                </a:cxn>
                <a:cxn ang="0">
                  <a:pos x="224" y="112"/>
                </a:cxn>
                <a:cxn ang="0">
                  <a:pos x="224" y="104"/>
                </a:cxn>
                <a:cxn ang="0">
                  <a:pos x="232" y="88"/>
                </a:cxn>
                <a:cxn ang="0">
                  <a:pos x="232" y="88"/>
                </a:cxn>
                <a:cxn ang="0">
                  <a:pos x="248" y="80"/>
                </a:cxn>
                <a:cxn ang="0">
                  <a:pos x="272" y="80"/>
                </a:cxn>
              </a:cxnLst>
              <a:rect l="0" t="0" r="r" b="b"/>
              <a:pathLst>
                <a:path w="288" h="248">
                  <a:moveTo>
                    <a:pt x="0" y="104"/>
                  </a:moveTo>
                  <a:lnTo>
                    <a:pt x="0" y="104"/>
                  </a:lnTo>
                  <a:lnTo>
                    <a:pt x="0" y="104"/>
                  </a:lnTo>
                  <a:lnTo>
                    <a:pt x="8" y="104"/>
                  </a:lnTo>
                  <a:lnTo>
                    <a:pt x="8" y="104"/>
                  </a:lnTo>
                  <a:lnTo>
                    <a:pt x="16" y="104"/>
                  </a:lnTo>
                  <a:lnTo>
                    <a:pt x="16" y="104"/>
                  </a:lnTo>
                  <a:lnTo>
                    <a:pt x="24" y="104"/>
                  </a:lnTo>
                  <a:lnTo>
                    <a:pt x="24" y="104"/>
                  </a:lnTo>
                  <a:lnTo>
                    <a:pt x="32" y="104"/>
                  </a:lnTo>
                  <a:lnTo>
                    <a:pt x="32" y="104"/>
                  </a:lnTo>
                  <a:lnTo>
                    <a:pt x="40" y="104"/>
                  </a:lnTo>
                  <a:lnTo>
                    <a:pt x="40" y="104"/>
                  </a:lnTo>
                  <a:lnTo>
                    <a:pt x="40" y="104"/>
                  </a:lnTo>
                  <a:lnTo>
                    <a:pt x="40" y="104"/>
                  </a:lnTo>
                  <a:lnTo>
                    <a:pt x="48" y="96"/>
                  </a:lnTo>
                  <a:lnTo>
                    <a:pt x="48" y="96"/>
                  </a:lnTo>
                  <a:lnTo>
                    <a:pt x="48" y="96"/>
                  </a:lnTo>
                  <a:lnTo>
                    <a:pt x="48" y="96"/>
                  </a:lnTo>
                  <a:lnTo>
                    <a:pt x="48" y="88"/>
                  </a:lnTo>
                  <a:lnTo>
                    <a:pt x="48" y="88"/>
                  </a:lnTo>
                  <a:lnTo>
                    <a:pt x="48" y="80"/>
                  </a:lnTo>
                  <a:lnTo>
                    <a:pt x="48" y="80"/>
                  </a:lnTo>
                  <a:lnTo>
                    <a:pt x="48" y="72"/>
                  </a:lnTo>
                  <a:lnTo>
                    <a:pt x="48" y="72"/>
                  </a:lnTo>
                  <a:lnTo>
                    <a:pt x="40" y="72"/>
                  </a:lnTo>
                  <a:lnTo>
                    <a:pt x="40" y="72"/>
                  </a:lnTo>
                  <a:lnTo>
                    <a:pt x="40" y="64"/>
                  </a:lnTo>
                  <a:lnTo>
                    <a:pt x="40" y="64"/>
                  </a:lnTo>
                  <a:lnTo>
                    <a:pt x="40" y="64"/>
                  </a:lnTo>
                  <a:lnTo>
                    <a:pt x="40" y="64"/>
                  </a:lnTo>
                  <a:lnTo>
                    <a:pt x="40" y="56"/>
                  </a:lnTo>
                  <a:lnTo>
                    <a:pt x="40" y="56"/>
                  </a:lnTo>
                  <a:lnTo>
                    <a:pt x="48" y="48"/>
                  </a:lnTo>
                  <a:lnTo>
                    <a:pt x="48" y="48"/>
                  </a:lnTo>
                  <a:lnTo>
                    <a:pt x="48" y="48"/>
                  </a:lnTo>
                  <a:lnTo>
                    <a:pt x="48" y="48"/>
                  </a:lnTo>
                  <a:lnTo>
                    <a:pt x="48" y="48"/>
                  </a:lnTo>
                  <a:lnTo>
                    <a:pt x="48" y="48"/>
                  </a:lnTo>
                  <a:lnTo>
                    <a:pt x="56" y="48"/>
                  </a:lnTo>
                  <a:lnTo>
                    <a:pt x="56" y="48"/>
                  </a:lnTo>
                  <a:lnTo>
                    <a:pt x="56" y="40"/>
                  </a:lnTo>
                  <a:lnTo>
                    <a:pt x="56" y="40"/>
                  </a:lnTo>
                  <a:lnTo>
                    <a:pt x="64" y="48"/>
                  </a:lnTo>
                  <a:lnTo>
                    <a:pt x="64" y="48"/>
                  </a:lnTo>
                  <a:lnTo>
                    <a:pt x="72" y="48"/>
                  </a:lnTo>
                  <a:lnTo>
                    <a:pt x="72" y="48"/>
                  </a:lnTo>
                  <a:lnTo>
                    <a:pt x="72" y="48"/>
                  </a:lnTo>
                  <a:lnTo>
                    <a:pt x="72" y="48"/>
                  </a:lnTo>
                  <a:lnTo>
                    <a:pt x="72" y="48"/>
                  </a:lnTo>
                  <a:lnTo>
                    <a:pt x="72" y="48"/>
                  </a:lnTo>
                  <a:lnTo>
                    <a:pt x="80" y="48"/>
                  </a:lnTo>
                  <a:lnTo>
                    <a:pt x="80" y="48"/>
                  </a:lnTo>
                  <a:lnTo>
                    <a:pt x="80" y="48"/>
                  </a:lnTo>
                  <a:lnTo>
                    <a:pt x="80" y="48"/>
                  </a:lnTo>
                  <a:lnTo>
                    <a:pt x="88" y="48"/>
                  </a:lnTo>
                  <a:lnTo>
                    <a:pt x="88" y="48"/>
                  </a:lnTo>
                  <a:lnTo>
                    <a:pt x="88" y="40"/>
                  </a:lnTo>
                  <a:lnTo>
                    <a:pt x="88" y="40"/>
                  </a:lnTo>
                  <a:lnTo>
                    <a:pt x="96" y="32"/>
                  </a:lnTo>
                  <a:lnTo>
                    <a:pt x="96" y="32"/>
                  </a:lnTo>
                  <a:lnTo>
                    <a:pt x="96" y="24"/>
                  </a:lnTo>
                  <a:lnTo>
                    <a:pt x="96" y="24"/>
                  </a:lnTo>
                  <a:lnTo>
                    <a:pt x="104" y="16"/>
                  </a:lnTo>
                  <a:lnTo>
                    <a:pt x="104" y="16"/>
                  </a:lnTo>
                  <a:lnTo>
                    <a:pt x="104" y="16"/>
                  </a:lnTo>
                  <a:lnTo>
                    <a:pt x="104" y="16"/>
                  </a:lnTo>
                  <a:lnTo>
                    <a:pt x="104" y="16"/>
                  </a:lnTo>
                  <a:lnTo>
                    <a:pt x="104" y="16"/>
                  </a:lnTo>
                  <a:lnTo>
                    <a:pt x="104" y="8"/>
                  </a:lnTo>
                  <a:lnTo>
                    <a:pt x="104" y="8"/>
                  </a:lnTo>
                  <a:lnTo>
                    <a:pt x="104" y="8"/>
                  </a:lnTo>
                  <a:lnTo>
                    <a:pt x="104" y="8"/>
                  </a:lnTo>
                  <a:lnTo>
                    <a:pt x="112" y="0"/>
                  </a:lnTo>
                  <a:lnTo>
                    <a:pt x="112" y="0"/>
                  </a:lnTo>
                  <a:lnTo>
                    <a:pt x="112" y="0"/>
                  </a:lnTo>
                  <a:lnTo>
                    <a:pt x="112" y="0"/>
                  </a:lnTo>
                  <a:lnTo>
                    <a:pt x="120" y="0"/>
                  </a:lnTo>
                  <a:lnTo>
                    <a:pt x="120" y="0"/>
                  </a:lnTo>
                  <a:lnTo>
                    <a:pt x="120" y="0"/>
                  </a:lnTo>
                  <a:lnTo>
                    <a:pt x="120" y="0"/>
                  </a:lnTo>
                  <a:lnTo>
                    <a:pt x="128" y="0"/>
                  </a:lnTo>
                  <a:lnTo>
                    <a:pt x="128" y="0"/>
                  </a:lnTo>
                  <a:lnTo>
                    <a:pt x="136" y="0"/>
                  </a:lnTo>
                  <a:lnTo>
                    <a:pt x="136" y="0"/>
                  </a:lnTo>
                  <a:lnTo>
                    <a:pt x="144" y="8"/>
                  </a:lnTo>
                  <a:lnTo>
                    <a:pt x="144" y="8"/>
                  </a:lnTo>
                  <a:lnTo>
                    <a:pt x="152" y="8"/>
                  </a:lnTo>
                  <a:lnTo>
                    <a:pt x="152" y="8"/>
                  </a:lnTo>
                  <a:lnTo>
                    <a:pt x="152" y="8"/>
                  </a:lnTo>
                  <a:lnTo>
                    <a:pt x="152" y="8"/>
                  </a:lnTo>
                  <a:lnTo>
                    <a:pt x="152" y="8"/>
                  </a:lnTo>
                  <a:lnTo>
                    <a:pt x="152" y="8"/>
                  </a:lnTo>
                  <a:lnTo>
                    <a:pt x="160" y="16"/>
                  </a:lnTo>
                  <a:lnTo>
                    <a:pt x="160" y="16"/>
                  </a:lnTo>
                  <a:lnTo>
                    <a:pt x="160" y="16"/>
                  </a:lnTo>
                  <a:lnTo>
                    <a:pt x="160" y="16"/>
                  </a:lnTo>
                  <a:lnTo>
                    <a:pt x="160" y="16"/>
                  </a:lnTo>
                  <a:lnTo>
                    <a:pt x="160" y="16"/>
                  </a:lnTo>
                  <a:lnTo>
                    <a:pt x="168" y="24"/>
                  </a:lnTo>
                  <a:lnTo>
                    <a:pt x="168" y="24"/>
                  </a:lnTo>
                  <a:lnTo>
                    <a:pt x="168" y="24"/>
                  </a:lnTo>
                  <a:lnTo>
                    <a:pt x="168" y="24"/>
                  </a:lnTo>
                  <a:lnTo>
                    <a:pt x="168" y="24"/>
                  </a:lnTo>
                  <a:lnTo>
                    <a:pt x="168" y="24"/>
                  </a:lnTo>
                  <a:lnTo>
                    <a:pt x="176" y="24"/>
                  </a:lnTo>
                  <a:lnTo>
                    <a:pt x="176" y="24"/>
                  </a:lnTo>
                  <a:lnTo>
                    <a:pt x="176" y="32"/>
                  </a:lnTo>
                  <a:lnTo>
                    <a:pt x="176" y="32"/>
                  </a:lnTo>
                  <a:lnTo>
                    <a:pt x="168" y="32"/>
                  </a:lnTo>
                  <a:lnTo>
                    <a:pt x="168" y="32"/>
                  </a:lnTo>
                  <a:lnTo>
                    <a:pt x="168" y="40"/>
                  </a:lnTo>
                  <a:lnTo>
                    <a:pt x="168" y="40"/>
                  </a:lnTo>
                  <a:lnTo>
                    <a:pt x="168" y="48"/>
                  </a:lnTo>
                  <a:lnTo>
                    <a:pt x="168" y="48"/>
                  </a:lnTo>
                  <a:lnTo>
                    <a:pt x="160" y="56"/>
                  </a:lnTo>
                  <a:lnTo>
                    <a:pt x="160" y="56"/>
                  </a:lnTo>
                  <a:lnTo>
                    <a:pt x="152" y="64"/>
                  </a:lnTo>
                  <a:lnTo>
                    <a:pt x="152" y="64"/>
                  </a:lnTo>
                  <a:lnTo>
                    <a:pt x="152" y="72"/>
                  </a:lnTo>
                  <a:lnTo>
                    <a:pt x="152" y="72"/>
                  </a:lnTo>
                  <a:lnTo>
                    <a:pt x="152" y="80"/>
                  </a:lnTo>
                  <a:lnTo>
                    <a:pt x="152" y="80"/>
                  </a:lnTo>
                  <a:lnTo>
                    <a:pt x="144" y="88"/>
                  </a:lnTo>
                  <a:lnTo>
                    <a:pt x="144" y="88"/>
                  </a:lnTo>
                  <a:lnTo>
                    <a:pt x="144" y="96"/>
                  </a:lnTo>
                  <a:lnTo>
                    <a:pt x="144" y="96"/>
                  </a:lnTo>
                  <a:lnTo>
                    <a:pt x="136" y="104"/>
                  </a:lnTo>
                  <a:lnTo>
                    <a:pt x="136" y="104"/>
                  </a:lnTo>
                  <a:lnTo>
                    <a:pt x="136" y="112"/>
                  </a:lnTo>
                  <a:lnTo>
                    <a:pt x="136" y="112"/>
                  </a:lnTo>
                  <a:lnTo>
                    <a:pt x="128" y="120"/>
                  </a:lnTo>
                  <a:lnTo>
                    <a:pt x="128" y="120"/>
                  </a:lnTo>
                  <a:lnTo>
                    <a:pt x="120" y="120"/>
                  </a:lnTo>
                  <a:lnTo>
                    <a:pt x="120" y="120"/>
                  </a:lnTo>
                  <a:lnTo>
                    <a:pt x="112" y="128"/>
                  </a:lnTo>
                  <a:lnTo>
                    <a:pt x="112" y="128"/>
                  </a:lnTo>
                  <a:lnTo>
                    <a:pt x="104" y="128"/>
                  </a:lnTo>
                  <a:lnTo>
                    <a:pt x="104" y="128"/>
                  </a:lnTo>
                  <a:lnTo>
                    <a:pt x="96" y="128"/>
                  </a:lnTo>
                  <a:lnTo>
                    <a:pt x="96" y="128"/>
                  </a:lnTo>
                  <a:lnTo>
                    <a:pt x="96" y="128"/>
                  </a:lnTo>
                  <a:lnTo>
                    <a:pt x="96" y="128"/>
                  </a:lnTo>
                  <a:lnTo>
                    <a:pt x="88" y="128"/>
                  </a:lnTo>
                  <a:lnTo>
                    <a:pt x="88" y="128"/>
                  </a:lnTo>
                  <a:lnTo>
                    <a:pt x="88" y="128"/>
                  </a:lnTo>
                  <a:lnTo>
                    <a:pt x="88" y="128"/>
                  </a:lnTo>
                  <a:lnTo>
                    <a:pt x="80" y="128"/>
                  </a:lnTo>
                  <a:lnTo>
                    <a:pt x="80" y="128"/>
                  </a:lnTo>
                  <a:lnTo>
                    <a:pt x="72" y="128"/>
                  </a:lnTo>
                  <a:lnTo>
                    <a:pt x="72" y="128"/>
                  </a:lnTo>
                  <a:lnTo>
                    <a:pt x="72" y="128"/>
                  </a:lnTo>
                  <a:lnTo>
                    <a:pt x="72" y="128"/>
                  </a:lnTo>
                  <a:lnTo>
                    <a:pt x="72" y="136"/>
                  </a:lnTo>
                  <a:lnTo>
                    <a:pt x="72" y="136"/>
                  </a:lnTo>
                  <a:lnTo>
                    <a:pt x="64" y="136"/>
                  </a:lnTo>
                  <a:lnTo>
                    <a:pt x="64" y="136"/>
                  </a:lnTo>
                  <a:lnTo>
                    <a:pt x="64" y="144"/>
                  </a:lnTo>
                  <a:lnTo>
                    <a:pt x="64" y="144"/>
                  </a:lnTo>
                  <a:lnTo>
                    <a:pt x="56" y="144"/>
                  </a:lnTo>
                  <a:lnTo>
                    <a:pt x="56" y="144"/>
                  </a:lnTo>
                  <a:lnTo>
                    <a:pt x="56" y="152"/>
                  </a:lnTo>
                  <a:lnTo>
                    <a:pt x="56" y="152"/>
                  </a:lnTo>
                  <a:lnTo>
                    <a:pt x="56" y="152"/>
                  </a:lnTo>
                  <a:lnTo>
                    <a:pt x="56" y="152"/>
                  </a:lnTo>
                  <a:lnTo>
                    <a:pt x="56" y="160"/>
                  </a:lnTo>
                  <a:lnTo>
                    <a:pt x="56" y="160"/>
                  </a:lnTo>
                  <a:lnTo>
                    <a:pt x="56" y="168"/>
                  </a:lnTo>
                  <a:lnTo>
                    <a:pt x="56" y="168"/>
                  </a:lnTo>
                  <a:lnTo>
                    <a:pt x="64" y="176"/>
                  </a:lnTo>
                  <a:lnTo>
                    <a:pt x="64" y="176"/>
                  </a:lnTo>
                  <a:lnTo>
                    <a:pt x="72" y="184"/>
                  </a:lnTo>
                  <a:lnTo>
                    <a:pt x="72" y="184"/>
                  </a:lnTo>
                  <a:lnTo>
                    <a:pt x="80" y="192"/>
                  </a:lnTo>
                  <a:lnTo>
                    <a:pt x="80" y="192"/>
                  </a:lnTo>
                  <a:lnTo>
                    <a:pt x="88" y="200"/>
                  </a:lnTo>
                  <a:lnTo>
                    <a:pt x="88" y="200"/>
                  </a:lnTo>
                  <a:lnTo>
                    <a:pt x="96" y="200"/>
                  </a:lnTo>
                  <a:lnTo>
                    <a:pt x="96" y="200"/>
                  </a:lnTo>
                  <a:lnTo>
                    <a:pt x="96" y="208"/>
                  </a:lnTo>
                  <a:lnTo>
                    <a:pt x="96" y="208"/>
                  </a:lnTo>
                  <a:lnTo>
                    <a:pt x="104" y="216"/>
                  </a:lnTo>
                  <a:lnTo>
                    <a:pt x="104" y="216"/>
                  </a:lnTo>
                  <a:lnTo>
                    <a:pt x="112" y="224"/>
                  </a:lnTo>
                  <a:lnTo>
                    <a:pt x="112" y="224"/>
                  </a:lnTo>
                  <a:lnTo>
                    <a:pt x="120" y="232"/>
                  </a:lnTo>
                  <a:lnTo>
                    <a:pt x="120" y="232"/>
                  </a:lnTo>
                  <a:lnTo>
                    <a:pt x="120" y="240"/>
                  </a:lnTo>
                  <a:lnTo>
                    <a:pt x="120" y="240"/>
                  </a:lnTo>
                  <a:lnTo>
                    <a:pt x="128" y="240"/>
                  </a:lnTo>
                  <a:lnTo>
                    <a:pt x="128" y="240"/>
                  </a:lnTo>
                  <a:lnTo>
                    <a:pt x="128" y="248"/>
                  </a:lnTo>
                  <a:lnTo>
                    <a:pt x="128" y="248"/>
                  </a:lnTo>
                  <a:lnTo>
                    <a:pt x="136" y="248"/>
                  </a:lnTo>
                  <a:lnTo>
                    <a:pt x="136" y="248"/>
                  </a:lnTo>
                  <a:lnTo>
                    <a:pt x="144" y="248"/>
                  </a:lnTo>
                  <a:lnTo>
                    <a:pt x="144" y="248"/>
                  </a:lnTo>
                  <a:lnTo>
                    <a:pt x="144" y="248"/>
                  </a:lnTo>
                  <a:lnTo>
                    <a:pt x="144" y="248"/>
                  </a:lnTo>
                  <a:lnTo>
                    <a:pt x="152" y="248"/>
                  </a:lnTo>
                  <a:lnTo>
                    <a:pt x="152" y="248"/>
                  </a:lnTo>
                  <a:lnTo>
                    <a:pt x="160" y="248"/>
                  </a:lnTo>
                  <a:lnTo>
                    <a:pt x="160" y="248"/>
                  </a:lnTo>
                  <a:lnTo>
                    <a:pt x="176" y="240"/>
                  </a:lnTo>
                  <a:lnTo>
                    <a:pt x="176" y="240"/>
                  </a:lnTo>
                  <a:lnTo>
                    <a:pt x="184" y="232"/>
                  </a:lnTo>
                  <a:lnTo>
                    <a:pt x="184" y="232"/>
                  </a:lnTo>
                  <a:lnTo>
                    <a:pt x="200" y="224"/>
                  </a:lnTo>
                  <a:lnTo>
                    <a:pt x="200" y="224"/>
                  </a:lnTo>
                  <a:lnTo>
                    <a:pt x="208" y="224"/>
                  </a:lnTo>
                  <a:lnTo>
                    <a:pt x="208" y="224"/>
                  </a:lnTo>
                  <a:lnTo>
                    <a:pt x="216" y="224"/>
                  </a:lnTo>
                  <a:lnTo>
                    <a:pt x="216" y="224"/>
                  </a:lnTo>
                  <a:lnTo>
                    <a:pt x="216" y="216"/>
                  </a:lnTo>
                  <a:lnTo>
                    <a:pt x="216" y="216"/>
                  </a:lnTo>
                  <a:lnTo>
                    <a:pt x="216" y="216"/>
                  </a:lnTo>
                  <a:lnTo>
                    <a:pt x="216" y="216"/>
                  </a:lnTo>
                  <a:lnTo>
                    <a:pt x="216" y="208"/>
                  </a:lnTo>
                  <a:lnTo>
                    <a:pt x="216" y="208"/>
                  </a:lnTo>
                  <a:lnTo>
                    <a:pt x="216" y="200"/>
                  </a:lnTo>
                  <a:lnTo>
                    <a:pt x="216" y="200"/>
                  </a:lnTo>
                  <a:lnTo>
                    <a:pt x="216" y="192"/>
                  </a:lnTo>
                  <a:lnTo>
                    <a:pt x="216" y="192"/>
                  </a:lnTo>
                  <a:lnTo>
                    <a:pt x="208" y="184"/>
                  </a:lnTo>
                  <a:lnTo>
                    <a:pt x="208" y="184"/>
                  </a:lnTo>
                  <a:lnTo>
                    <a:pt x="208" y="176"/>
                  </a:lnTo>
                  <a:lnTo>
                    <a:pt x="208" y="176"/>
                  </a:lnTo>
                  <a:lnTo>
                    <a:pt x="208" y="176"/>
                  </a:lnTo>
                  <a:lnTo>
                    <a:pt x="208" y="176"/>
                  </a:lnTo>
                  <a:lnTo>
                    <a:pt x="208" y="176"/>
                  </a:lnTo>
                  <a:lnTo>
                    <a:pt x="208" y="176"/>
                  </a:lnTo>
                  <a:lnTo>
                    <a:pt x="208" y="168"/>
                  </a:lnTo>
                  <a:lnTo>
                    <a:pt x="208" y="168"/>
                  </a:lnTo>
                  <a:lnTo>
                    <a:pt x="216" y="168"/>
                  </a:lnTo>
                  <a:lnTo>
                    <a:pt x="216" y="168"/>
                  </a:lnTo>
                  <a:lnTo>
                    <a:pt x="216" y="168"/>
                  </a:lnTo>
                  <a:lnTo>
                    <a:pt x="216" y="168"/>
                  </a:lnTo>
                  <a:lnTo>
                    <a:pt x="224" y="168"/>
                  </a:lnTo>
                  <a:lnTo>
                    <a:pt x="224" y="168"/>
                  </a:lnTo>
                  <a:lnTo>
                    <a:pt x="224" y="176"/>
                  </a:lnTo>
                  <a:lnTo>
                    <a:pt x="224" y="176"/>
                  </a:lnTo>
                  <a:lnTo>
                    <a:pt x="232" y="176"/>
                  </a:lnTo>
                  <a:lnTo>
                    <a:pt x="232" y="176"/>
                  </a:lnTo>
                  <a:lnTo>
                    <a:pt x="248" y="176"/>
                  </a:lnTo>
                  <a:lnTo>
                    <a:pt x="248" y="176"/>
                  </a:lnTo>
                  <a:lnTo>
                    <a:pt x="248" y="176"/>
                  </a:lnTo>
                  <a:lnTo>
                    <a:pt x="248" y="176"/>
                  </a:lnTo>
                  <a:lnTo>
                    <a:pt x="248" y="176"/>
                  </a:lnTo>
                  <a:lnTo>
                    <a:pt x="248" y="176"/>
                  </a:lnTo>
                  <a:lnTo>
                    <a:pt x="256" y="176"/>
                  </a:lnTo>
                  <a:lnTo>
                    <a:pt x="256" y="176"/>
                  </a:lnTo>
                  <a:lnTo>
                    <a:pt x="256" y="176"/>
                  </a:lnTo>
                  <a:lnTo>
                    <a:pt x="256" y="176"/>
                  </a:lnTo>
                  <a:lnTo>
                    <a:pt x="264" y="176"/>
                  </a:lnTo>
                  <a:lnTo>
                    <a:pt x="264" y="176"/>
                  </a:lnTo>
                  <a:lnTo>
                    <a:pt x="272" y="176"/>
                  </a:lnTo>
                  <a:lnTo>
                    <a:pt x="272" y="176"/>
                  </a:lnTo>
                  <a:lnTo>
                    <a:pt x="272" y="176"/>
                  </a:lnTo>
                  <a:lnTo>
                    <a:pt x="272" y="176"/>
                  </a:lnTo>
                  <a:lnTo>
                    <a:pt x="272" y="168"/>
                  </a:lnTo>
                  <a:lnTo>
                    <a:pt x="272" y="168"/>
                  </a:lnTo>
                  <a:lnTo>
                    <a:pt x="280" y="168"/>
                  </a:lnTo>
                  <a:lnTo>
                    <a:pt x="280" y="168"/>
                  </a:lnTo>
                  <a:lnTo>
                    <a:pt x="280" y="160"/>
                  </a:lnTo>
                  <a:lnTo>
                    <a:pt x="280" y="160"/>
                  </a:lnTo>
                  <a:lnTo>
                    <a:pt x="280" y="160"/>
                  </a:lnTo>
                  <a:lnTo>
                    <a:pt x="280" y="160"/>
                  </a:lnTo>
                  <a:lnTo>
                    <a:pt x="280" y="152"/>
                  </a:lnTo>
                  <a:lnTo>
                    <a:pt x="280" y="152"/>
                  </a:lnTo>
                  <a:lnTo>
                    <a:pt x="280" y="152"/>
                  </a:lnTo>
                  <a:lnTo>
                    <a:pt x="280" y="152"/>
                  </a:lnTo>
                  <a:lnTo>
                    <a:pt x="272" y="144"/>
                  </a:lnTo>
                  <a:lnTo>
                    <a:pt x="272" y="144"/>
                  </a:lnTo>
                  <a:lnTo>
                    <a:pt x="272" y="136"/>
                  </a:lnTo>
                  <a:lnTo>
                    <a:pt x="272" y="136"/>
                  </a:lnTo>
                  <a:lnTo>
                    <a:pt x="264" y="136"/>
                  </a:lnTo>
                  <a:lnTo>
                    <a:pt x="264" y="136"/>
                  </a:lnTo>
                  <a:lnTo>
                    <a:pt x="256" y="128"/>
                  </a:lnTo>
                  <a:lnTo>
                    <a:pt x="256" y="128"/>
                  </a:lnTo>
                  <a:lnTo>
                    <a:pt x="248" y="120"/>
                  </a:lnTo>
                  <a:lnTo>
                    <a:pt x="248" y="120"/>
                  </a:lnTo>
                  <a:lnTo>
                    <a:pt x="240" y="120"/>
                  </a:lnTo>
                  <a:lnTo>
                    <a:pt x="240" y="120"/>
                  </a:lnTo>
                  <a:lnTo>
                    <a:pt x="232" y="112"/>
                  </a:lnTo>
                  <a:lnTo>
                    <a:pt x="232" y="112"/>
                  </a:lnTo>
                  <a:lnTo>
                    <a:pt x="224" y="112"/>
                  </a:lnTo>
                  <a:lnTo>
                    <a:pt x="224" y="112"/>
                  </a:lnTo>
                  <a:lnTo>
                    <a:pt x="224" y="112"/>
                  </a:lnTo>
                  <a:lnTo>
                    <a:pt x="224" y="112"/>
                  </a:lnTo>
                  <a:lnTo>
                    <a:pt x="224" y="112"/>
                  </a:lnTo>
                  <a:lnTo>
                    <a:pt x="224" y="112"/>
                  </a:lnTo>
                  <a:lnTo>
                    <a:pt x="224" y="112"/>
                  </a:lnTo>
                  <a:lnTo>
                    <a:pt x="224" y="112"/>
                  </a:lnTo>
                  <a:lnTo>
                    <a:pt x="224" y="104"/>
                  </a:lnTo>
                  <a:lnTo>
                    <a:pt x="224" y="104"/>
                  </a:lnTo>
                  <a:lnTo>
                    <a:pt x="224" y="96"/>
                  </a:lnTo>
                  <a:lnTo>
                    <a:pt x="224" y="96"/>
                  </a:lnTo>
                  <a:lnTo>
                    <a:pt x="224" y="96"/>
                  </a:lnTo>
                  <a:lnTo>
                    <a:pt x="224" y="96"/>
                  </a:lnTo>
                  <a:lnTo>
                    <a:pt x="232" y="88"/>
                  </a:lnTo>
                  <a:lnTo>
                    <a:pt x="232" y="88"/>
                  </a:lnTo>
                  <a:lnTo>
                    <a:pt x="232" y="88"/>
                  </a:lnTo>
                  <a:lnTo>
                    <a:pt x="232" y="88"/>
                  </a:lnTo>
                  <a:lnTo>
                    <a:pt x="232" y="88"/>
                  </a:lnTo>
                  <a:lnTo>
                    <a:pt x="232" y="88"/>
                  </a:lnTo>
                  <a:lnTo>
                    <a:pt x="240" y="80"/>
                  </a:lnTo>
                  <a:lnTo>
                    <a:pt x="240" y="80"/>
                  </a:lnTo>
                  <a:lnTo>
                    <a:pt x="248" y="80"/>
                  </a:lnTo>
                  <a:lnTo>
                    <a:pt x="248" y="80"/>
                  </a:lnTo>
                  <a:lnTo>
                    <a:pt x="248" y="80"/>
                  </a:lnTo>
                  <a:lnTo>
                    <a:pt x="248" y="80"/>
                  </a:lnTo>
                  <a:lnTo>
                    <a:pt x="264" y="80"/>
                  </a:lnTo>
                  <a:lnTo>
                    <a:pt x="264" y="80"/>
                  </a:lnTo>
                  <a:lnTo>
                    <a:pt x="272" y="80"/>
                  </a:lnTo>
                  <a:lnTo>
                    <a:pt x="272" y="80"/>
                  </a:lnTo>
                  <a:lnTo>
                    <a:pt x="288" y="72"/>
                  </a:lnTo>
                </a:path>
              </a:pathLst>
            </a:custGeom>
            <a:noFill/>
            <a:ln w="19050">
              <a:solidFill>
                <a:schemeClr val="tx1"/>
              </a:solidFill>
              <a:prstDash val="solid"/>
              <a:round/>
              <a:headEnd/>
              <a:tailEnd/>
            </a:ln>
          </p:spPr>
          <p:txBody>
            <a:bodyPr/>
            <a:lstStyle/>
            <a:p>
              <a:endParaRPr lang="ar-IQ">
                <a:solidFill>
                  <a:srgbClr val="000000"/>
                </a:solidFill>
              </a:endParaRPr>
            </a:p>
          </p:txBody>
        </p:sp>
        <p:sp>
          <p:nvSpPr>
            <p:cNvPr id="22779" name="Line 251"/>
            <p:cNvSpPr>
              <a:spLocks noChangeShapeType="1"/>
            </p:cNvSpPr>
            <p:nvPr/>
          </p:nvSpPr>
          <p:spPr bwMode="auto">
            <a:xfrm>
              <a:off x="5328" y="1373"/>
              <a:ext cx="1" cy="152"/>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0" name="Freeform 252"/>
            <p:cNvSpPr>
              <a:spLocks/>
            </p:cNvSpPr>
            <p:nvPr/>
          </p:nvSpPr>
          <p:spPr bwMode="auto">
            <a:xfrm>
              <a:off x="5296" y="1277"/>
              <a:ext cx="96" cy="96"/>
            </a:xfrm>
            <a:custGeom>
              <a:avLst/>
              <a:gdLst/>
              <a:ahLst/>
              <a:cxnLst>
                <a:cxn ang="0">
                  <a:pos x="96" y="48"/>
                </a:cxn>
                <a:cxn ang="0">
                  <a:pos x="88" y="64"/>
                </a:cxn>
                <a:cxn ang="0">
                  <a:pos x="88" y="64"/>
                </a:cxn>
                <a:cxn ang="0">
                  <a:pos x="80" y="80"/>
                </a:cxn>
                <a:cxn ang="0">
                  <a:pos x="80" y="80"/>
                </a:cxn>
                <a:cxn ang="0">
                  <a:pos x="64" y="96"/>
                </a:cxn>
                <a:cxn ang="0">
                  <a:pos x="64" y="96"/>
                </a:cxn>
                <a:cxn ang="0">
                  <a:pos x="48" y="96"/>
                </a:cxn>
                <a:cxn ang="0">
                  <a:pos x="48" y="96"/>
                </a:cxn>
                <a:cxn ang="0">
                  <a:pos x="48" y="96"/>
                </a:cxn>
                <a:cxn ang="0">
                  <a:pos x="48" y="96"/>
                </a:cxn>
                <a:cxn ang="0">
                  <a:pos x="32" y="96"/>
                </a:cxn>
                <a:cxn ang="0">
                  <a:pos x="32" y="96"/>
                </a:cxn>
                <a:cxn ang="0">
                  <a:pos x="16" y="80"/>
                </a:cxn>
                <a:cxn ang="0">
                  <a:pos x="16" y="80"/>
                </a:cxn>
                <a:cxn ang="0">
                  <a:pos x="8" y="64"/>
                </a:cxn>
                <a:cxn ang="0">
                  <a:pos x="8" y="64"/>
                </a:cxn>
                <a:cxn ang="0">
                  <a:pos x="0" y="48"/>
                </a:cxn>
                <a:cxn ang="0">
                  <a:pos x="0" y="48"/>
                </a:cxn>
                <a:cxn ang="0">
                  <a:pos x="0" y="48"/>
                </a:cxn>
                <a:cxn ang="0">
                  <a:pos x="0" y="48"/>
                </a:cxn>
                <a:cxn ang="0">
                  <a:pos x="8" y="32"/>
                </a:cxn>
                <a:cxn ang="0">
                  <a:pos x="8" y="32"/>
                </a:cxn>
                <a:cxn ang="0">
                  <a:pos x="16" y="16"/>
                </a:cxn>
                <a:cxn ang="0">
                  <a:pos x="16" y="16"/>
                </a:cxn>
                <a:cxn ang="0">
                  <a:pos x="32" y="0"/>
                </a:cxn>
                <a:cxn ang="0">
                  <a:pos x="32" y="0"/>
                </a:cxn>
                <a:cxn ang="0">
                  <a:pos x="48" y="0"/>
                </a:cxn>
                <a:cxn ang="0">
                  <a:pos x="48" y="0"/>
                </a:cxn>
                <a:cxn ang="0">
                  <a:pos x="48" y="0"/>
                </a:cxn>
                <a:cxn ang="0">
                  <a:pos x="48" y="0"/>
                </a:cxn>
                <a:cxn ang="0">
                  <a:pos x="64" y="0"/>
                </a:cxn>
                <a:cxn ang="0">
                  <a:pos x="64" y="0"/>
                </a:cxn>
                <a:cxn ang="0">
                  <a:pos x="80" y="16"/>
                </a:cxn>
                <a:cxn ang="0">
                  <a:pos x="80" y="16"/>
                </a:cxn>
                <a:cxn ang="0">
                  <a:pos x="88" y="32"/>
                </a:cxn>
                <a:cxn ang="0">
                  <a:pos x="88" y="32"/>
                </a:cxn>
                <a:cxn ang="0">
                  <a:pos x="96" y="48"/>
                </a:cxn>
                <a:cxn ang="0">
                  <a:pos x="96" y="48"/>
                </a:cxn>
              </a:cxnLst>
              <a:rect l="0" t="0" r="r" b="b"/>
              <a:pathLst>
                <a:path w="96" h="96">
                  <a:moveTo>
                    <a:pt x="96" y="48"/>
                  </a:moveTo>
                  <a:lnTo>
                    <a:pt x="88" y="64"/>
                  </a:lnTo>
                  <a:lnTo>
                    <a:pt x="88" y="64"/>
                  </a:lnTo>
                  <a:lnTo>
                    <a:pt x="80" y="80"/>
                  </a:lnTo>
                  <a:lnTo>
                    <a:pt x="80" y="80"/>
                  </a:lnTo>
                  <a:lnTo>
                    <a:pt x="64" y="96"/>
                  </a:lnTo>
                  <a:lnTo>
                    <a:pt x="64" y="96"/>
                  </a:lnTo>
                  <a:lnTo>
                    <a:pt x="48" y="96"/>
                  </a:lnTo>
                  <a:lnTo>
                    <a:pt x="48" y="96"/>
                  </a:lnTo>
                  <a:lnTo>
                    <a:pt x="48" y="96"/>
                  </a:lnTo>
                  <a:lnTo>
                    <a:pt x="48" y="96"/>
                  </a:lnTo>
                  <a:lnTo>
                    <a:pt x="32" y="96"/>
                  </a:lnTo>
                  <a:lnTo>
                    <a:pt x="32" y="96"/>
                  </a:lnTo>
                  <a:lnTo>
                    <a:pt x="16" y="80"/>
                  </a:lnTo>
                  <a:lnTo>
                    <a:pt x="16" y="80"/>
                  </a:lnTo>
                  <a:lnTo>
                    <a:pt x="8" y="64"/>
                  </a:lnTo>
                  <a:lnTo>
                    <a:pt x="8" y="64"/>
                  </a:lnTo>
                  <a:lnTo>
                    <a:pt x="0" y="48"/>
                  </a:lnTo>
                  <a:lnTo>
                    <a:pt x="0" y="48"/>
                  </a:lnTo>
                  <a:lnTo>
                    <a:pt x="0" y="48"/>
                  </a:lnTo>
                  <a:lnTo>
                    <a:pt x="0" y="48"/>
                  </a:lnTo>
                  <a:lnTo>
                    <a:pt x="8" y="32"/>
                  </a:lnTo>
                  <a:lnTo>
                    <a:pt x="8" y="32"/>
                  </a:lnTo>
                  <a:lnTo>
                    <a:pt x="16" y="16"/>
                  </a:lnTo>
                  <a:lnTo>
                    <a:pt x="16" y="16"/>
                  </a:lnTo>
                  <a:lnTo>
                    <a:pt x="32" y="0"/>
                  </a:lnTo>
                  <a:lnTo>
                    <a:pt x="32" y="0"/>
                  </a:lnTo>
                  <a:lnTo>
                    <a:pt x="48" y="0"/>
                  </a:lnTo>
                  <a:lnTo>
                    <a:pt x="48" y="0"/>
                  </a:lnTo>
                  <a:lnTo>
                    <a:pt x="48" y="0"/>
                  </a:lnTo>
                  <a:lnTo>
                    <a:pt x="48" y="0"/>
                  </a:lnTo>
                  <a:lnTo>
                    <a:pt x="64" y="0"/>
                  </a:lnTo>
                  <a:lnTo>
                    <a:pt x="64" y="0"/>
                  </a:lnTo>
                  <a:lnTo>
                    <a:pt x="80" y="16"/>
                  </a:lnTo>
                  <a:lnTo>
                    <a:pt x="80" y="16"/>
                  </a:lnTo>
                  <a:lnTo>
                    <a:pt x="88" y="32"/>
                  </a:lnTo>
                  <a:lnTo>
                    <a:pt x="88" y="32"/>
                  </a:lnTo>
                  <a:lnTo>
                    <a:pt x="96" y="48"/>
                  </a:lnTo>
                  <a:lnTo>
                    <a:pt x="96" y="48"/>
                  </a:lnTo>
                  <a:close/>
                </a:path>
              </a:pathLst>
            </a:custGeom>
            <a:noFill/>
            <a:ln w="19050">
              <a:solidFill>
                <a:schemeClr val="tx1"/>
              </a:solidFill>
              <a:prstDash val="solid"/>
              <a:round/>
              <a:headEnd/>
              <a:tailEnd/>
            </a:ln>
          </p:spPr>
          <p:txBody>
            <a:bodyPr/>
            <a:lstStyle/>
            <a:p>
              <a:endParaRPr lang="ar-IQ">
                <a:solidFill>
                  <a:srgbClr val="000000"/>
                </a:solidFill>
              </a:endParaRPr>
            </a:p>
          </p:txBody>
        </p:sp>
        <p:sp>
          <p:nvSpPr>
            <p:cNvPr id="22781" name="Line 253"/>
            <p:cNvSpPr>
              <a:spLocks noChangeShapeType="1"/>
            </p:cNvSpPr>
            <p:nvPr/>
          </p:nvSpPr>
          <p:spPr bwMode="auto">
            <a:xfrm>
              <a:off x="5328" y="1389"/>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2" name="Line 254"/>
            <p:cNvSpPr>
              <a:spLocks noChangeShapeType="1"/>
            </p:cNvSpPr>
            <p:nvPr/>
          </p:nvSpPr>
          <p:spPr bwMode="auto">
            <a:xfrm>
              <a:off x="5328" y="1437"/>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3" name="Line 255"/>
            <p:cNvSpPr>
              <a:spLocks noChangeShapeType="1"/>
            </p:cNvSpPr>
            <p:nvPr/>
          </p:nvSpPr>
          <p:spPr bwMode="auto">
            <a:xfrm>
              <a:off x="5328" y="1413"/>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4" name="Line 256"/>
            <p:cNvSpPr>
              <a:spLocks noChangeShapeType="1"/>
            </p:cNvSpPr>
            <p:nvPr/>
          </p:nvSpPr>
          <p:spPr bwMode="auto">
            <a:xfrm>
              <a:off x="5328" y="1461"/>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5" name="Line 257"/>
            <p:cNvSpPr>
              <a:spLocks noChangeShapeType="1"/>
            </p:cNvSpPr>
            <p:nvPr/>
          </p:nvSpPr>
          <p:spPr bwMode="auto">
            <a:xfrm>
              <a:off x="5328" y="1485"/>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6" name="Line 258"/>
            <p:cNvSpPr>
              <a:spLocks noChangeShapeType="1"/>
            </p:cNvSpPr>
            <p:nvPr/>
          </p:nvSpPr>
          <p:spPr bwMode="auto">
            <a:xfrm>
              <a:off x="5360" y="1373"/>
              <a:ext cx="1" cy="152"/>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7" name="Line 259"/>
            <p:cNvSpPr>
              <a:spLocks noChangeShapeType="1"/>
            </p:cNvSpPr>
            <p:nvPr/>
          </p:nvSpPr>
          <p:spPr bwMode="auto">
            <a:xfrm>
              <a:off x="5328" y="1509"/>
              <a:ext cx="32" cy="1"/>
            </a:xfrm>
            <a:prstGeom prst="line">
              <a:avLst/>
            </a:prstGeom>
            <a:noFill/>
            <a:ln w="19050">
              <a:solidFill>
                <a:schemeClr val="tx1"/>
              </a:solidFill>
              <a:round/>
              <a:headEnd/>
              <a:tailEnd/>
            </a:ln>
          </p:spPr>
          <p:txBody>
            <a:bodyPr/>
            <a:lstStyle/>
            <a:p>
              <a:endParaRPr lang="ar-IQ">
                <a:solidFill>
                  <a:srgbClr val="000000"/>
                </a:solidFill>
              </a:endParaRPr>
            </a:p>
          </p:txBody>
        </p:sp>
        <p:sp>
          <p:nvSpPr>
            <p:cNvPr id="22788" name="Line 260"/>
            <p:cNvSpPr>
              <a:spLocks noChangeShapeType="1"/>
            </p:cNvSpPr>
            <p:nvPr/>
          </p:nvSpPr>
          <p:spPr bwMode="auto">
            <a:xfrm>
              <a:off x="5328" y="1525"/>
              <a:ext cx="32" cy="1"/>
            </a:xfrm>
            <a:prstGeom prst="line">
              <a:avLst/>
            </a:prstGeom>
            <a:noFill/>
            <a:ln w="19050">
              <a:solidFill>
                <a:schemeClr val="tx1"/>
              </a:solidFill>
              <a:round/>
              <a:headEnd/>
              <a:tailEnd/>
            </a:ln>
          </p:spPr>
          <p:txBody>
            <a:bodyPr/>
            <a:lstStyle/>
            <a:p>
              <a:endParaRPr lang="ar-IQ">
                <a:solidFill>
                  <a:srgbClr val="000000"/>
                </a:solidFill>
              </a:endParaRPr>
            </a:p>
          </p:txBody>
        </p:sp>
      </p:grpSp>
      <p:sp>
        <p:nvSpPr>
          <p:cNvPr id="22789" name="Text Box 261"/>
          <p:cNvSpPr txBox="1">
            <a:spLocks noChangeArrowheads="1"/>
          </p:cNvSpPr>
          <p:nvPr/>
        </p:nvSpPr>
        <p:spPr bwMode="auto">
          <a:xfrm>
            <a:off x="1454407" y="3727453"/>
            <a:ext cx="1391728" cy="430887"/>
          </a:xfrm>
          <a:prstGeom prst="rect">
            <a:avLst/>
          </a:prstGeom>
          <a:noFill/>
          <a:ln w="9525">
            <a:noFill/>
            <a:miter lim="800000"/>
            <a:headEnd/>
            <a:tailEnd/>
          </a:ln>
          <a:effectLst/>
        </p:spPr>
        <p:txBody>
          <a:bodyPr wrap="none">
            <a:spAutoFit/>
          </a:bodyPr>
          <a:lstStyle/>
          <a:p>
            <a:pPr algn="ctr"/>
            <a:r>
              <a:rPr lang="en-US" sz="2200" b="1">
                <a:solidFill>
                  <a:srgbClr val="000000"/>
                </a:solidFill>
              </a:rPr>
              <a:t>structural</a:t>
            </a:r>
          </a:p>
        </p:txBody>
      </p:sp>
      <p:sp>
        <p:nvSpPr>
          <p:cNvPr id="22790" name="Text Box 262"/>
          <p:cNvSpPr txBox="1">
            <a:spLocks noChangeArrowheads="1"/>
          </p:cNvSpPr>
          <p:nvPr/>
        </p:nvSpPr>
        <p:spPr bwMode="auto">
          <a:xfrm>
            <a:off x="4481154" y="3727453"/>
            <a:ext cx="1846980" cy="430887"/>
          </a:xfrm>
          <a:prstGeom prst="rect">
            <a:avLst/>
          </a:prstGeom>
          <a:noFill/>
          <a:ln w="9525">
            <a:noFill/>
            <a:miter lim="800000"/>
            <a:headEnd/>
            <a:tailEnd/>
          </a:ln>
          <a:effectLst/>
        </p:spPr>
        <p:txBody>
          <a:bodyPr wrap="none">
            <a:spAutoFit/>
          </a:bodyPr>
          <a:lstStyle/>
          <a:p>
            <a:pPr algn="ctr"/>
            <a:r>
              <a:rPr lang="en-US" sz="2200" b="1">
                <a:solidFill>
                  <a:srgbClr val="000000"/>
                </a:solidFill>
              </a:rPr>
              <a:t>nonstructural</a:t>
            </a:r>
          </a:p>
        </p:txBody>
      </p:sp>
      <p:sp>
        <p:nvSpPr>
          <p:cNvPr id="22792" name="Text Box 264"/>
          <p:cNvSpPr txBox="1">
            <a:spLocks noChangeArrowheads="1"/>
          </p:cNvSpPr>
          <p:nvPr/>
        </p:nvSpPr>
        <p:spPr bwMode="auto">
          <a:xfrm>
            <a:off x="1676400" y="1847851"/>
            <a:ext cx="4435060" cy="492443"/>
          </a:xfrm>
          <a:prstGeom prst="rect">
            <a:avLst/>
          </a:prstGeom>
          <a:noFill/>
          <a:ln w="9525">
            <a:noFill/>
            <a:miter lim="800000"/>
            <a:headEnd/>
            <a:tailEnd/>
          </a:ln>
          <a:effectLst/>
        </p:spPr>
        <p:txBody>
          <a:bodyPr wrap="none">
            <a:spAutoFit/>
          </a:bodyPr>
          <a:lstStyle/>
          <a:p>
            <a:r>
              <a:rPr lang="en-US" sz="2600" dirty="0" smtClean="0">
                <a:solidFill>
                  <a:srgbClr val="000000"/>
                </a:solidFill>
              </a:rPr>
              <a:t> </a:t>
            </a:r>
            <a:r>
              <a:rPr lang="en-US" sz="2600" dirty="0" err="1">
                <a:solidFill>
                  <a:srgbClr val="000000"/>
                </a:solidFill>
              </a:rPr>
              <a:t>postive</a:t>
            </a:r>
            <a:r>
              <a:rPr lang="en-US" sz="2600" dirty="0">
                <a:solidFill>
                  <a:srgbClr val="000000"/>
                </a:solidFill>
              </a:rPr>
              <a:t> strand RNA genome</a:t>
            </a:r>
          </a:p>
        </p:txBody>
      </p:sp>
      <p:sp>
        <p:nvSpPr>
          <p:cNvPr id="22793" name="Rectangle 265"/>
          <p:cNvSpPr>
            <a:spLocks noChangeArrowheads="1"/>
          </p:cNvSpPr>
          <p:nvPr/>
        </p:nvSpPr>
        <p:spPr bwMode="auto">
          <a:xfrm>
            <a:off x="873126" y="4708531"/>
            <a:ext cx="67326" cy="323165"/>
          </a:xfrm>
          <a:prstGeom prst="rect">
            <a:avLst/>
          </a:prstGeom>
          <a:noFill/>
          <a:ln w="9525">
            <a:noFill/>
            <a:miter lim="800000"/>
            <a:headEnd/>
            <a:tailEnd/>
          </a:ln>
        </p:spPr>
        <p:txBody>
          <a:bodyPr wrap="none" lIns="0" tIns="0" rIns="0" bIns="0">
            <a:spAutoFit/>
          </a:bodyPr>
          <a:lstStyle/>
          <a:p>
            <a:r>
              <a:rPr lang="en-US" sz="2100" b="1">
                <a:solidFill>
                  <a:srgbClr val="000000"/>
                </a:solidFill>
              </a:rPr>
              <a:t> </a:t>
            </a:r>
            <a:endParaRPr lang="en-US" sz="2800">
              <a:solidFill>
                <a:srgbClr val="000000"/>
              </a:solidFill>
            </a:endParaRPr>
          </a:p>
        </p:txBody>
      </p:sp>
      <p:sp>
        <p:nvSpPr>
          <p:cNvPr id="22796" name="Text Box 268"/>
          <p:cNvSpPr txBox="1">
            <a:spLocks noChangeArrowheads="1"/>
          </p:cNvSpPr>
          <p:nvPr/>
        </p:nvSpPr>
        <p:spPr bwMode="auto">
          <a:xfrm>
            <a:off x="6945315" y="4195768"/>
            <a:ext cx="742511" cy="307777"/>
          </a:xfrm>
          <a:prstGeom prst="rect">
            <a:avLst/>
          </a:prstGeom>
          <a:noFill/>
          <a:ln w="9525">
            <a:noFill/>
            <a:miter lim="800000"/>
            <a:headEnd/>
            <a:tailEnd/>
          </a:ln>
          <a:effectLst/>
        </p:spPr>
        <p:txBody>
          <a:bodyPr wrap="none">
            <a:spAutoFit/>
          </a:bodyPr>
          <a:lstStyle/>
          <a:p>
            <a:r>
              <a:rPr lang="en-US" sz="1400" b="1">
                <a:solidFill>
                  <a:srgbClr val="000000"/>
                </a:solidFill>
                <a:latin typeface="Arial" pitchFamily="34" charset="0"/>
              </a:rPr>
              <a:t>(U/UC)</a:t>
            </a:r>
          </a:p>
        </p:txBody>
      </p:sp>
      <p:sp>
        <p:nvSpPr>
          <p:cNvPr id="22797" name="Text Box 269"/>
          <p:cNvSpPr txBox="1">
            <a:spLocks noChangeArrowheads="1"/>
          </p:cNvSpPr>
          <p:nvPr/>
        </p:nvSpPr>
        <p:spPr bwMode="auto">
          <a:xfrm>
            <a:off x="381001" y="4067180"/>
            <a:ext cx="420308" cy="430887"/>
          </a:xfrm>
          <a:prstGeom prst="rect">
            <a:avLst/>
          </a:prstGeom>
          <a:noFill/>
          <a:ln w="9525">
            <a:noFill/>
            <a:miter lim="800000"/>
            <a:headEnd/>
            <a:tailEnd/>
          </a:ln>
          <a:effectLst/>
        </p:spPr>
        <p:txBody>
          <a:bodyPr wrap="none">
            <a:spAutoFit/>
          </a:bodyPr>
          <a:lstStyle/>
          <a:p>
            <a:r>
              <a:rPr lang="en-US" sz="2200" b="1">
                <a:solidFill>
                  <a:srgbClr val="000000"/>
                </a:solidFill>
                <a:latin typeface="Arial" pitchFamily="34" charset="0"/>
              </a:rPr>
              <a:t>5’</a:t>
            </a:r>
          </a:p>
        </p:txBody>
      </p:sp>
      <p:sp>
        <p:nvSpPr>
          <p:cNvPr id="22798" name="Text Box 270"/>
          <p:cNvSpPr txBox="1">
            <a:spLocks noChangeArrowheads="1"/>
          </p:cNvSpPr>
          <p:nvPr/>
        </p:nvSpPr>
        <p:spPr bwMode="auto">
          <a:xfrm>
            <a:off x="8272463" y="4060830"/>
            <a:ext cx="420308" cy="430887"/>
          </a:xfrm>
          <a:prstGeom prst="rect">
            <a:avLst/>
          </a:prstGeom>
          <a:noFill/>
          <a:ln w="9525">
            <a:noFill/>
            <a:miter lim="800000"/>
            <a:headEnd/>
            <a:tailEnd/>
          </a:ln>
          <a:effectLst/>
        </p:spPr>
        <p:txBody>
          <a:bodyPr wrap="none">
            <a:spAutoFit/>
          </a:bodyPr>
          <a:lstStyle/>
          <a:p>
            <a:r>
              <a:rPr lang="en-US" sz="2200" b="1">
                <a:solidFill>
                  <a:srgbClr val="000000"/>
                </a:solidFill>
                <a:latin typeface="Arial" pitchFamily="34" charset="0"/>
              </a:rPr>
              <a:t>3’</a:t>
            </a:r>
          </a:p>
        </p:txBody>
      </p:sp>
      <p:sp>
        <p:nvSpPr>
          <p:cNvPr id="22799" name="Line 271"/>
          <p:cNvSpPr>
            <a:spLocks noChangeShapeType="1"/>
          </p:cNvSpPr>
          <p:nvPr/>
        </p:nvSpPr>
        <p:spPr bwMode="auto">
          <a:xfrm>
            <a:off x="2860675" y="4156075"/>
            <a:ext cx="0" cy="376238"/>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00" name="Text Box 272"/>
          <p:cNvSpPr txBox="1">
            <a:spLocks noChangeArrowheads="1"/>
          </p:cNvSpPr>
          <p:nvPr/>
        </p:nvSpPr>
        <p:spPr bwMode="auto">
          <a:xfrm>
            <a:off x="3711576" y="4200525"/>
            <a:ext cx="548548" cy="338554"/>
          </a:xfrm>
          <a:prstGeom prst="rect">
            <a:avLst/>
          </a:prstGeom>
          <a:noFill/>
          <a:ln w="9525">
            <a:noFill/>
            <a:miter lim="800000"/>
            <a:headEnd/>
            <a:tailEnd/>
          </a:ln>
          <a:effectLst/>
        </p:spPr>
        <p:txBody>
          <a:bodyPr wrap="none">
            <a:spAutoFit/>
          </a:bodyPr>
          <a:lstStyle/>
          <a:p>
            <a:r>
              <a:rPr lang="en-US" sz="1600" b="1">
                <a:solidFill>
                  <a:srgbClr val="000000"/>
                </a:solidFill>
              </a:rPr>
              <a:t>NS3</a:t>
            </a:r>
          </a:p>
        </p:txBody>
      </p:sp>
      <p:sp>
        <p:nvSpPr>
          <p:cNvPr id="22801" name="Text Box 273"/>
          <p:cNvSpPr txBox="1">
            <a:spLocks noChangeArrowheads="1"/>
          </p:cNvSpPr>
          <p:nvPr/>
        </p:nvSpPr>
        <p:spPr bwMode="auto">
          <a:xfrm>
            <a:off x="1349375" y="4200525"/>
            <a:ext cx="332142" cy="338554"/>
          </a:xfrm>
          <a:prstGeom prst="rect">
            <a:avLst/>
          </a:prstGeom>
          <a:noFill/>
          <a:ln w="9525">
            <a:noFill/>
            <a:miter lim="800000"/>
            <a:headEnd/>
            <a:tailEnd/>
          </a:ln>
          <a:effectLst/>
        </p:spPr>
        <p:txBody>
          <a:bodyPr wrap="none">
            <a:spAutoFit/>
          </a:bodyPr>
          <a:lstStyle/>
          <a:p>
            <a:r>
              <a:rPr lang="en-US" sz="1600" b="1">
                <a:solidFill>
                  <a:srgbClr val="000000"/>
                </a:solidFill>
              </a:rPr>
              <a:t>C</a:t>
            </a:r>
          </a:p>
        </p:txBody>
      </p:sp>
      <p:sp>
        <p:nvSpPr>
          <p:cNvPr id="22802" name="Text Box 274"/>
          <p:cNvSpPr txBox="1">
            <a:spLocks noChangeArrowheads="1"/>
          </p:cNvSpPr>
          <p:nvPr/>
        </p:nvSpPr>
        <p:spPr bwMode="auto">
          <a:xfrm>
            <a:off x="1749425" y="4200525"/>
            <a:ext cx="423514" cy="338554"/>
          </a:xfrm>
          <a:prstGeom prst="rect">
            <a:avLst/>
          </a:prstGeom>
          <a:noFill/>
          <a:ln w="9525">
            <a:noFill/>
            <a:miter lim="800000"/>
            <a:headEnd/>
            <a:tailEnd/>
          </a:ln>
          <a:effectLst/>
        </p:spPr>
        <p:txBody>
          <a:bodyPr wrap="none">
            <a:spAutoFit/>
          </a:bodyPr>
          <a:lstStyle/>
          <a:p>
            <a:r>
              <a:rPr lang="en-US" sz="1600" b="1">
                <a:solidFill>
                  <a:srgbClr val="000000"/>
                </a:solidFill>
              </a:rPr>
              <a:t>E1</a:t>
            </a:r>
          </a:p>
        </p:txBody>
      </p:sp>
      <p:sp>
        <p:nvSpPr>
          <p:cNvPr id="22803" name="Text Box 275"/>
          <p:cNvSpPr txBox="1">
            <a:spLocks noChangeArrowheads="1"/>
          </p:cNvSpPr>
          <p:nvPr/>
        </p:nvSpPr>
        <p:spPr bwMode="auto">
          <a:xfrm>
            <a:off x="2233613" y="4200525"/>
            <a:ext cx="423514" cy="338554"/>
          </a:xfrm>
          <a:prstGeom prst="rect">
            <a:avLst/>
          </a:prstGeom>
          <a:noFill/>
          <a:ln w="9525">
            <a:noFill/>
            <a:miter lim="800000"/>
            <a:headEnd/>
            <a:tailEnd/>
          </a:ln>
          <a:effectLst/>
        </p:spPr>
        <p:txBody>
          <a:bodyPr wrap="none">
            <a:spAutoFit/>
          </a:bodyPr>
          <a:lstStyle/>
          <a:p>
            <a:r>
              <a:rPr lang="en-US" sz="1600" b="1">
                <a:solidFill>
                  <a:srgbClr val="000000"/>
                </a:solidFill>
              </a:rPr>
              <a:t>E2</a:t>
            </a:r>
          </a:p>
        </p:txBody>
      </p:sp>
      <p:sp>
        <p:nvSpPr>
          <p:cNvPr id="22804" name="Text Box 276"/>
          <p:cNvSpPr txBox="1">
            <a:spLocks noChangeArrowheads="1"/>
          </p:cNvSpPr>
          <p:nvPr/>
        </p:nvSpPr>
        <p:spPr bwMode="auto">
          <a:xfrm>
            <a:off x="2938463" y="4200525"/>
            <a:ext cx="548548" cy="338554"/>
          </a:xfrm>
          <a:prstGeom prst="rect">
            <a:avLst/>
          </a:prstGeom>
          <a:noFill/>
          <a:ln w="9525">
            <a:noFill/>
            <a:miter lim="800000"/>
            <a:headEnd/>
            <a:tailEnd/>
          </a:ln>
          <a:effectLst/>
        </p:spPr>
        <p:txBody>
          <a:bodyPr wrap="none">
            <a:spAutoFit/>
          </a:bodyPr>
          <a:lstStyle/>
          <a:p>
            <a:r>
              <a:rPr lang="en-US" sz="1600" b="1">
                <a:solidFill>
                  <a:srgbClr val="000000"/>
                </a:solidFill>
              </a:rPr>
              <a:t>NS2</a:t>
            </a:r>
          </a:p>
        </p:txBody>
      </p:sp>
      <p:sp>
        <p:nvSpPr>
          <p:cNvPr id="22805" name="Text Box 277"/>
          <p:cNvSpPr txBox="1">
            <a:spLocks noChangeArrowheads="1"/>
          </p:cNvSpPr>
          <p:nvPr/>
        </p:nvSpPr>
        <p:spPr bwMode="auto">
          <a:xfrm>
            <a:off x="4678364" y="4200525"/>
            <a:ext cx="423514" cy="338554"/>
          </a:xfrm>
          <a:prstGeom prst="rect">
            <a:avLst/>
          </a:prstGeom>
          <a:noFill/>
          <a:ln w="9525">
            <a:noFill/>
            <a:miter lim="800000"/>
            <a:headEnd/>
            <a:tailEnd/>
          </a:ln>
          <a:effectLst/>
        </p:spPr>
        <p:txBody>
          <a:bodyPr wrap="none">
            <a:spAutoFit/>
          </a:bodyPr>
          <a:lstStyle/>
          <a:p>
            <a:r>
              <a:rPr lang="en-US" sz="1600" b="1">
                <a:solidFill>
                  <a:srgbClr val="000000"/>
                </a:solidFill>
              </a:rPr>
              <a:t>4B</a:t>
            </a:r>
          </a:p>
        </p:txBody>
      </p:sp>
      <p:sp>
        <p:nvSpPr>
          <p:cNvPr id="22806" name="Text Box 278"/>
          <p:cNvSpPr txBox="1">
            <a:spLocks noChangeArrowheads="1"/>
          </p:cNvSpPr>
          <p:nvPr/>
        </p:nvSpPr>
        <p:spPr bwMode="auto">
          <a:xfrm>
            <a:off x="5362575" y="4200525"/>
            <a:ext cx="434734" cy="338554"/>
          </a:xfrm>
          <a:prstGeom prst="rect">
            <a:avLst/>
          </a:prstGeom>
          <a:noFill/>
          <a:ln w="9525">
            <a:noFill/>
            <a:miter lim="800000"/>
            <a:headEnd/>
            <a:tailEnd/>
          </a:ln>
          <a:effectLst/>
        </p:spPr>
        <p:txBody>
          <a:bodyPr wrap="none">
            <a:spAutoFit/>
          </a:bodyPr>
          <a:lstStyle/>
          <a:p>
            <a:r>
              <a:rPr lang="en-US" sz="1600" b="1">
                <a:solidFill>
                  <a:srgbClr val="000000"/>
                </a:solidFill>
              </a:rPr>
              <a:t>5A</a:t>
            </a:r>
          </a:p>
        </p:txBody>
      </p:sp>
      <p:sp>
        <p:nvSpPr>
          <p:cNvPr id="22807" name="Text Box 279"/>
          <p:cNvSpPr txBox="1">
            <a:spLocks noChangeArrowheads="1"/>
          </p:cNvSpPr>
          <p:nvPr/>
        </p:nvSpPr>
        <p:spPr bwMode="auto">
          <a:xfrm>
            <a:off x="6200775" y="4200525"/>
            <a:ext cx="423514" cy="338554"/>
          </a:xfrm>
          <a:prstGeom prst="rect">
            <a:avLst/>
          </a:prstGeom>
          <a:noFill/>
          <a:ln w="9525">
            <a:noFill/>
            <a:miter lim="800000"/>
            <a:headEnd/>
            <a:tailEnd/>
          </a:ln>
          <a:effectLst/>
        </p:spPr>
        <p:txBody>
          <a:bodyPr wrap="none">
            <a:spAutoFit/>
          </a:bodyPr>
          <a:lstStyle/>
          <a:p>
            <a:r>
              <a:rPr lang="en-US" sz="1600" b="1">
                <a:solidFill>
                  <a:srgbClr val="000000"/>
                </a:solidFill>
              </a:rPr>
              <a:t>5B</a:t>
            </a:r>
          </a:p>
        </p:txBody>
      </p:sp>
      <p:sp>
        <p:nvSpPr>
          <p:cNvPr id="22808" name="Line 280"/>
          <p:cNvSpPr>
            <a:spLocks noChangeShapeType="1"/>
          </p:cNvSpPr>
          <p:nvPr/>
        </p:nvSpPr>
        <p:spPr bwMode="auto">
          <a:xfrm>
            <a:off x="21748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09" name="Line 281"/>
          <p:cNvSpPr>
            <a:spLocks noChangeShapeType="1"/>
          </p:cNvSpPr>
          <p:nvPr/>
        </p:nvSpPr>
        <p:spPr bwMode="auto">
          <a:xfrm>
            <a:off x="17049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0" name="Line 282"/>
          <p:cNvSpPr>
            <a:spLocks noChangeShapeType="1"/>
          </p:cNvSpPr>
          <p:nvPr/>
        </p:nvSpPr>
        <p:spPr bwMode="auto">
          <a:xfrm>
            <a:off x="2706688"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1" name="Rectangle 283"/>
          <p:cNvSpPr>
            <a:spLocks noChangeArrowheads="1"/>
          </p:cNvSpPr>
          <p:nvPr/>
        </p:nvSpPr>
        <p:spPr bwMode="auto">
          <a:xfrm>
            <a:off x="2657475" y="4232275"/>
            <a:ext cx="254000" cy="215900"/>
          </a:xfrm>
          <a:prstGeom prst="rect">
            <a:avLst/>
          </a:prstGeom>
          <a:solidFill>
            <a:srgbClr val="FFFFFF"/>
          </a:solidFill>
          <a:ln w="9525">
            <a:noFill/>
            <a:miter lim="800000"/>
            <a:headEnd/>
            <a:tailEnd/>
          </a:ln>
        </p:spPr>
        <p:txBody>
          <a:bodyPr/>
          <a:lstStyle/>
          <a:p>
            <a:endParaRPr lang="ar-IQ">
              <a:solidFill>
                <a:srgbClr val="000000"/>
              </a:solidFill>
            </a:endParaRPr>
          </a:p>
        </p:txBody>
      </p:sp>
      <p:sp>
        <p:nvSpPr>
          <p:cNvPr id="22812" name="Line 284"/>
          <p:cNvSpPr>
            <a:spLocks noChangeShapeType="1"/>
          </p:cNvSpPr>
          <p:nvPr/>
        </p:nvSpPr>
        <p:spPr bwMode="auto">
          <a:xfrm>
            <a:off x="35464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3" name="Line 285"/>
          <p:cNvSpPr>
            <a:spLocks noChangeShapeType="1"/>
          </p:cNvSpPr>
          <p:nvPr/>
        </p:nvSpPr>
        <p:spPr bwMode="auto">
          <a:xfrm>
            <a:off x="44608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4" name="Line 286"/>
          <p:cNvSpPr>
            <a:spLocks noChangeShapeType="1"/>
          </p:cNvSpPr>
          <p:nvPr/>
        </p:nvSpPr>
        <p:spPr bwMode="auto">
          <a:xfrm>
            <a:off x="4613275" y="4151313"/>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5" name="Line 287"/>
          <p:cNvSpPr>
            <a:spLocks noChangeShapeType="1"/>
          </p:cNvSpPr>
          <p:nvPr/>
        </p:nvSpPr>
        <p:spPr bwMode="auto">
          <a:xfrm>
            <a:off x="51720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6" name="Line 288"/>
          <p:cNvSpPr>
            <a:spLocks noChangeShapeType="1"/>
          </p:cNvSpPr>
          <p:nvPr/>
        </p:nvSpPr>
        <p:spPr bwMode="auto">
          <a:xfrm>
            <a:off x="5972175" y="4156075"/>
            <a:ext cx="0" cy="361950"/>
          </a:xfrm>
          <a:prstGeom prst="line">
            <a:avLst/>
          </a:prstGeom>
          <a:noFill/>
          <a:ln w="9525">
            <a:solidFill>
              <a:schemeClr val="tx1"/>
            </a:solidFill>
            <a:round/>
            <a:headEnd/>
            <a:tailEnd/>
          </a:ln>
          <a:effectLst/>
        </p:spPr>
        <p:txBody>
          <a:bodyPr wrap="none" anchor="ctr"/>
          <a:lstStyle/>
          <a:p>
            <a:endParaRPr lang="ar-IQ">
              <a:solidFill>
                <a:srgbClr val="000000"/>
              </a:solidFill>
            </a:endParaRPr>
          </a:p>
        </p:txBody>
      </p:sp>
      <p:sp>
        <p:nvSpPr>
          <p:cNvPr id="22817" name="Rectangle 289"/>
          <p:cNvSpPr>
            <a:spLocks noChangeArrowheads="1"/>
          </p:cNvSpPr>
          <p:nvPr/>
        </p:nvSpPr>
        <p:spPr bwMode="auto">
          <a:xfrm>
            <a:off x="4416425" y="4232275"/>
            <a:ext cx="254000" cy="215900"/>
          </a:xfrm>
          <a:prstGeom prst="rect">
            <a:avLst/>
          </a:prstGeom>
          <a:solidFill>
            <a:srgbClr val="FFFFFF"/>
          </a:solidFill>
          <a:ln w="9525">
            <a:noFill/>
            <a:miter lim="800000"/>
            <a:headEnd/>
            <a:tailEnd/>
          </a:ln>
        </p:spPr>
        <p:txBody>
          <a:bodyPr/>
          <a:lstStyle/>
          <a:p>
            <a:endParaRPr lang="ar-IQ">
              <a:solidFill>
                <a:srgbClr val="000000"/>
              </a:solidFill>
            </a:endParaRPr>
          </a:p>
        </p:txBody>
      </p:sp>
      <p:sp>
        <p:nvSpPr>
          <p:cNvPr id="22818" name="Text Box 290"/>
          <p:cNvSpPr txBox="1">
            <a:spLocks noChangeArrowheads="1"/>
          </p:cNvSpPr>
          <p:nvPr/>
        </p:nvSpPr>
        <p:spPr bwMode="auto">
          <a:xfrm>
            <a:off x="4314825" y="4200525"/>
            <a:ext cx="434734" cy="338554"/>
          </a:xfrm>
          <a:prstGeom prst="rect">
            <a:avLst/>
          </a:prstGeom>
          <a:noFill/>
          <a:ln w="9525">
            <a:noFill/>
            <a:miter lim="800000"/>
            <a:headEnd/>
            <a:tailEnd/>
          </a:ln>
          <a:effectLst/>
        </p:spPr>
        <p:txBody>
          <a:bodyPr wrap="none">
            <a:spAutoFit/>
          </a:bodyPr>
          <a:lstStyle/>
          <a:p>
            <a:r>
              <a:rPr lang="en-US" sz="1600" b="1">
                <a:solidFill>
                  <a:srgbClr val="000000"/>
                </a:solidFill>
              </a:rPr>
              <a:t>4A</a:t>
            </a:r>
          </a:p>
        </p:txBody>
      </p:sp>
      <p:sp>
        <p:nvSpPr>
          <p:cNvPr id="22819" name="Text Box 291"/>
          <p:cNvSpPr txBox="1">
            <a:spLocks noChangeArrowheads="1"/>
          </p:cNvSpPr>
          <p:nvPr/>
        </p:nvSpPr>
        <p:spPr bwMode="auto">
          <a:xfrm>
            <a:off x="2574926" y="4200525"/>
            <a:ext cx="401072" cy="338554"/>
          </a:xfrm>
          <a:prstGeom prst="rect">
            <a:avLst/>
          </a:prstGeom>
          <a:noFill/>
          <a:ln w="9525">
            <a:noFill/>
            <a:miter lim="800000"/>
            <a:headEnd/>
            <a:tailEnd/>
          </a:ln>
          <a:effectLst/>
        </p:spPr>
        <p:txBody>
          <a:bodyPr wrap="none">
            <a:spAutoFit/>
          </a:bodyPr>
          <a:lstStyle/>
          <a:p>
            <a:r>
              <a:rPr lang="en-US" sz="1600" b="1">
                <a:solidFill>
                  <a:srgbClr val="000000"/>
                </a:solidFill>
              </a:rPr>
              <a:t>p7</a:t>
            </a:r>
          </a:p>
        </p:txBody>
      </p:sp>
      <p:sp>
        <p:nvSpPr>
          <p:cNvPr id="22820" name="Text Box 292"/>
          <p:cNvSpPr txBox="1">
            <a:spLocks noChangeArrowheads="1"/>
          </p:cNvSpPr>
          <p:nvPr/>
        </p:nvSpPr>
        <p:spPr bwMode="auto">
          <a:xfrm>
            <a:off x="1336678" y="4708526"/>
            <a:ext cx="1970411" cy="400110"/>
          </a:xfrm>
          <a:prstGeom prst="rect">
            <a:avLst/>
          </a:prstGeom>
          <a:noFill/>
          <a:ln w="9525">
            <a:noFill/>
            <a:miter lim="800000"/>
            <a:headEnd/>
            <a:tailEnd/>
          </a:ln>
          <a:effectLst/>
        </p:spPr>
        <p:txBody>
          <a:bodyPr wrap="none">
            <a:spAutoFit/>
          </a:bodyPr>
          <a:lstStyle/>
          <a:p>
            <a:r>
              <a:rPr lang="en-US" sz="2000" b="1">
                <a:solidFill>
                  <a:srgbClr val="0099FF"/>
                </a:solidFill>
              </a:rPr>
              <a:t>Signal peptidase</a:t>
            </a:r>
          </a:p>
        </p:txBody>
      </p:sp>
      <p:sp>
        <p:nvSpPr>
          <p:cNvPr id="22821" name="Text Box 293"/>
          <p:cNvSpPr txBox="1">
            <a:spLocks noChangeArrowheads="1"/>
          </p:cNvSpPr>
          <p:nvPr/>
        </p:nvSpPr>
        <p:spPr bwMode="auto">
          <a:xfrm>
            <a:off x="4114804" y="4708526"/>
            <a:ext cx="2440733" cy="400110"/>
          </a:xfrm>
          <a:prstGeom prst="rect">
            <a:avLst/>
          </a:prstGeom>
          <a:noFill/>
          <a:ln w="9525">
            <a:noFill/>
            <a:miter lim="800000"/>
            <a:headEnd/>
            <a:tailEnd/>
          </a:ln>
          <a:effectLst/>
        </p:spPr>
        <p:txBody>
          <a:bodyPr wrap="none">
            <a:spAutoFit/>
          </a:bodyPr>
          <a:lstStyle/>
          <a:p>
            <a:r>
              <a:rPr lang="en-US" sz="2000" b="1">
                <a:solidFill>
                  <a:srgbClr val="FF2617"/>
                </a:solidFill>
              </a:rPr>
              <a:t>NS3-4A Ser protease</a:t>
            </a:r>
          </a:p>
        </p:txBody>
      </p:sp>
      <p:sp>
        <p:nvSpPr>
          <p:cNvPr id="22822" name="Text Box 294"/>
          <p:cNvSpPr txBox="1">
            <a:spLocks noChangeArrowheads="1"/>
          </p:cNvSpPr>
          <p:nvPr/>
        </p:nvSpPr>
        <p:spPr bwMode="auto">
          <a:xfrm>
            <a:off x="916197" y="3384550"/>
            <a:ext cx="2471319" cy="430887"/>
          </a:xfrm>
          <a:prstGeom prst="rect">
            <a:avLst/>
          </a:prstGeom>
          <a:noFill/>
          <a:ln w="9525">
            <a:noFill/>
            <a:miter lim="800000"/>
            <a:headEnd/>
            <a:tailEnd/>
          </a:ln>
          <a:effectLst/>
        </p:spPr>
        <p:txBody>
          <a:bodyPr wrap="none">
            <a:spAutoFit/>
          </a:bodyPr>
          <a:lstStyle/>
          <a:p>
            <a:pPr algn="ctr"/>
            <a:r>
              <a:rPr lang="en-US" sz="2200" b="1">
                <a:solidFill>
                  <a:srgbClr val="000000"/>
                </a:solidFill>
              </a:rPr>
              <a:t>Virion components</a:t>
            </a:r>
          </a:p>
        </p:txBody>
      </p:sp>
      <p:sp>
        <p:nvSpPr>
          <p:cNvPr id="22823" name="Text Box 295"/>
          <p:cNvSpPr txBox="1">
            <a:spLocks noChangeArrowheads="1"/>
          </p:cNvSpPr>
          <p:nvPr/>
        </p:nvSpPr>
        <p:spPr bwMode="auto">
          <a:xfrm>
            <a:off x="3630883" y="3384550"/>
            <a:ext cx="3503075" cy="430887"/>
          </a:xfrm>
          <a:prstGeom prst="rect">
            <a:avLst/>
          </a:prstGeom>
          <a:noFill/>
          <a:ln w="9525">
            <a:noFill/>
            <a:miter lim="800000"/>
            <a:headEnd/>
            <a:tailEnd/>
          </a:ln>
          <a:effectLst/>
        </p:spPr>
        <p:txBody>
          <a:bodyPr wrap="none">
            <a:spAutoFit/>
          </a:bodyPr>
          <a:lstStyle/>
          <a:p>
            <a:pPr algn="ctr"/>
            <a:r>
              <a:rPr lang="en-US" sz="2200" b="1">
                <a:solidFill>
                  <a:srgbClr val="000000"/>
                </a:solidFill>
              </a:rPr>
              <a:t>RNA replication machinery</a:t>
            </a:r>
          </a:p>
        </p:txBody>
      </p:sp>
      <p:sp>
        <p:nvSpPr>
          <p:cNvPr id="22824" name="Line 296"/>
          <p:cNvSpPr>
            <a:spLocks noChangeShapeType="1"/>
          </p:cNvSpPr>
          <p:nvPr/>
        </p:nvSpPr>
        <p:spPr bwMode="auto">
          <a:xfrm flipH="1" flipV="1">
            <a:off x="1711325" y="4518031"/>
            <a:ext cx="0" cy="130175"/>
          </a:xfrm>
          <a:prstGeom prst="line">
            <a:avLst/>
          </a:prstGeom>
          <a:noFill/>
          <a:ln w="28575">
            <a:solidFill>
              <a:srgbClr val="0099FF"/>
            </a:solidFill>
            <a:round/>
            <a:headEnd/>
            <a:tailEnd type="triangle" w="med" len="med"/>
          </a:ln>
          <a:effectLst/>
        </p:spPr>
        <p:txBody>
          <a:bodyPr wrap="none" anchor="ctr"/>
          <a:lstStyle/>
          <a:p>
            <a:endParaRPr lang="ar-IQ">
              <a:solidFill>
                <a:srgbClr val="000000"/>
              </a:solidFill>
            </a:endParaRPr>
          </a:p>
        </p:txBody>
      </p:sp>
      <p:sp>
        <p:nvSpPr>
          <p:cNvPr id="22825" name="Line 297"/>
          <p:cNvSpPr>
            <a:spLocks noChangeShapeType="1"/>
          </p:cNvSpPr>
          <p:nvPr/>
        </p:nvSpPr>
        <p:spPr bwMode="auto">
          <a:xfrm flipH="1" flipV="1">
            <a:off x="2174875" y="4518031"/>
            <a:ext cx="0" cy="130175"/>
          </a:xfrm>
          <a:prstGeom prst="line">
            <a:avLst/>
          </a:prstGeom>
          <a:noFill/>
          <a:ln w="28575">
            <a:solidFill>
              <a:srgbClr val="0099FF"/>
            </a:solidFill>
            <a:round/>
            <a:headEnd/>
            <a:tailEnd type="triangle" w="med" len="med"/>
          </a:ln>
          <a:effectLst/>
        </p:spPr>
        <p:txBody>
          <a:bodyPr wrap="none" anchor="ctr"/>
          <a:lstStyle/>
          <a:p>
            <a:endParaRPr lang="ar-IQ">
              <a:solidFill>
                <a:srgbClr val="000000"/>
              </a:solidFill>
            </a:endParaRPr>
          </a:p>
        </p:txBody>
      </p:sp>
      <p:sp>
        <p:nvSpPr>
          <p:cNvPr id="22826" name="Line 298"/>
          <p:cNvSpPr>
            <a:spLocks noChangeShapeType="1"/>
          </p:cNvSpPr>
          <p:nvPr/>
        </p:nvSpPr>
        <p:spPr bwMode="auto">
          <a:xfrm flipH="1" flipV="1">
            <a:off x="2708275" y="4518031"/>
            <a:ext cx="0" cy="130175"/>
          </a:xfrm>
          <a:prstGeom prst="line">
            <a:avLst/>
          </a:prstGeom>
          <a:noFill/>
          <a:ln w="28575">
            <a:solidFill>
              <a:srgbClr val="0099FF"/>
            </a:solidFill>
            <a:round/>
            <a:headEnd/>
            <a:tailEnd type="triangle" w="med" len="med"/>
          </a:ln>
          <a:effectLst/>
        </p:spPr>
        <p:txBody>
          <a:bodyPr wrap="none" anchor="ctr"/>
          <a:lstStyle/>
          <a:p>
            <a:endParaRPr lang="ar-IQ">
              <a:solidFill>
                <a:srgbClr val="000000"/>
              </a:solidFill>
            </a:endParaRPr>
          </a:p>
        </p:txBody>
      </p:sp>
      <p:sp>
        <p:nvSpPr>
          <p:cNvPr id="22827" name="Line 299"/>
          <p:cNvSpPr>
            <a:spLocks noChangeShapeType="1"/>
          </p:cNvSpPr>
          <p:nvPr/>
        </p:nvSpPr>
        <p:spPr bwMode="auto">
          <a:xfrm flipH="1" flipV="1">
            <a:off x="2852738" y="4518031"/>
            <a:ext cx="0" cy="130175"/>
          </a:xfrm>
          <a:prstGeom prst="line">
            <a:avLst/>
          </a:prstGeom>
          <a:noFill/>
          <a:ln w="28575">
            <a:solidFill>
              <a:srgbClr val="0099FF"/>
            </a:solidFill>
            <a:round/>
            <a:headEnd/>
            <a:tailEnd type="triangle" w="med" len="med"/>
          </a:ln>
          <a:effectLst/>
        </p:spPr>
        <p:txBody>
          <a:bodyPr wrap="none" anchor="ctr"/>
          <a:lstStyle/>
          <a:p>
            <a:endParaRPr lang="ar-IQ">
              <a:solidFill>
                <a:srgbClr val="000000"/>
              </a:solidFill>
            </a:endParaRPr>
          </a:p>
        </p:txBody>
      </p:sp>
      <p:sp>
        <p:nvSpPr>
          <p:cNvPr id="22828" name="Line 300"/>
          <p:cNvSpPr>
            <a:spLocks noChangeShapeType="1"/>
          </p:cNvSpPr>
          <p:nvPr/>
        </p:nvSpPr>
        <p:spPr bwMode="auto">
          <a:xfrm flipH="1" flipV="1">
            <a:off x="4460875" y="4518031"/>
            <a:ext cx="0" cy="130175"/>
          </a:xfrm>
          <a:prstGeom prst="line">
            <a:avLst/>
          </a:prstGeom>
          <a:noFill/>
          <a:ln w="28575">
            <a:solidFill>
              <a:srgbClr val="FF2617"/>
            </a:solidFill>
            <a:round/>
            <a:headEnd/>
            <a:tailEnd type="triangle" w="med" len="med"/>
          </a:ln>
          <a:effectLst/>
        </p:spPr>
        <p:txBody>
          <a:bodyPr wrap="none" anchor="ctr"/>
          <a:lstStyle/>
          <a:p>
            <a:endParaRPr lang="ar-IQ">
              <a:solidFill>
                <a:srgbClr val="000000"/>
              </a:solidFill>
            </a:endParaRPr>
          </a:p>
        </p:txBody>
      </p:sp>
      <p:sp>
        <p:nvSpPr>
          <p:cNvPr id="22829" name="Line 301"/>
          <p:cNvSpPr>
            <a:spLocks noChangeShapeType="1"/>
          </p:cNvSpPr>
          <p:nvPr/>
        </p:nvSpPr>
        <p:spPr bwMode="auto">
          <a:xfrm flipH="1" flipV="1">
            <a:off x="4613275" y="4518031"/>
            <a:ext cx="0" cy="130175"/>
          </a:xfrm>
          <a:prstGeom prst="line">
            <a:avLst/>
          </a:prstGeom>
          <a:noFill/>
          <a:ln w="28575">
            <a:solidFill>
              <a:srgbClr val="FF2617"/>
            </a:solidFill>
            <a:round/>
            <a:headEnd/>
            <a:tailEnd type="triangle" w="med" len="med"/>
          </a:ln>
          <a:effectLst/>
        </p:spPr>
        <p:txBody>
          <a:bodyPr wrap="none" anchor="ctr"/>
          <a:lstStyle/>
          <a:p>
            <a:endParaRPr lang="ar-IQ">
              <a:solidFill>
                <a:srgbClr val="000000"/>
              </a:solidFill>
            </a:endParaRPr>
          </a:p>
        </p:txBody>
      </p:sp>
      <p:sp>
        <p:nvSpPr>
          <p:cNvPr id="22830" name="Line 302"/>
          <p:cNvSpPr>
            <a:spLocks noChangeShapeType="1"/>
          </p:cNvSpPr>
          <p:nvPr/>
        </p:nvSpPr>
        <p:spPr bwMode="auto">
          <a:xfrm flipH="1" flipV="1">
            <a:off x="5172075" y="4518031"/>
            <a:ext cx="0" cy="130175"/>
          </a:xfrm>
          <a:prstGeom prst="line">
            <a:avLst/>
          </a:prstGeom>
          <a:noFill/>
          <a:ln w="28575">
            <a:solidFill>
              <a:srgbClr val="FF2617"/>
            </a:solidFill>
            <a:round/>
            <a:headEnd/>
            <a:tailEnd type="triangle" w="med" len="med"/>
          </a:ln>
          <a:effectLst/>
        </p:spPr>
        <p:txBody>
          <a:bodyPr wrap="none" anchor="ctr"/>
          <a:lstStyle/>
          <a:p>
            <a:endParaRPr lang="ar-IQ">
              <a:solidFill>
                <a:srgbClr val="000000"/>
              </a:solidFill>
            </a:endParaRPr>
          </a:p>
        </p:txBody>
      </p:sp>
      <p:sp>
        <p:nvSpPr>
          <p:cNvPr id="22831" name="Line 303"/>
          <p:cNvSpPr>
            <a:spLocks noChangeShapeType="1"/>
          </p:cNvSpPr>
          <p:nvPr/>
        </p:nvSpPr>
        <p:spPr bwMode="auto">
          <a:xfrm flipH="1" flipV="1">
            <a:off x="5984875" y="4518031"/>
            <a:ext cx="0" cy="130175"/>
          </a:xfrm>
          <a:prstGeom prst="line">
            <a:avLst/>
          </a:prstGeom>
          <a:noFill/>
          <a:ln w="28575">
            <a:solidFill>
              <a:srgbClr val="FF2617"/>
            </a:solidFill>
            <a:round/>
            <a:headEnd/>
            <a:tailEnd type="triangle" w="med" len="med"/>
          </a:ln>
          <a:effectLst/>
        </p:spPr>
        <p:txBody>
          <a:bodyPr wrap="none" anchor="ctr"/>
          <a:lstStyle/>
          <a:p>
            <a:endParaRPr lang="ar-IQ">
              <a:solidFill>
                <a:srgbClr val="000000"/>
              </a:solidFill>
            </a:endParaRPr>
          </a:p>
        </p:txBody>
      </p:sp>
      <p:sp>
        <p:nvSpPr>
          <p:cNvPr id="22834" name="Line 306"/>
          <p:cNvSpPr>
            <a:spLocks noChangeShapeType="1"/>
          </p:cNvSpPr>
          <p:nvPr/>
        </p:nvSpPr>
        <p:spPr bwMode="auto">
          <a:xfrm flipH="1" flipV="1">
            <a:off x="3557588" y="4519619"/>
            <a:ext cx="0" cy="130175"/>
          </a:xfrm>
          <a:prstGeom prst="line">
            <a:avLst/>
          </a:prstGeom>
          <a:noFill/>
          <a:ln w="28575">
            <a:solidFill>
              <a:srgbClr val="7D0A73"/>
            </a:solidFill>
            <a:round/>
            <a:headEnd/>
            <a:tailEnd type="triangle" w="med" len="med"/>
          </a:ln>
          <a:effectLst/>
        </p:spPr>
        <p:txBody>
          <a:bodyPr wrap="none" anchor="ctr"/>
          <a:lstStyle/>
          <a:p>
            <a:endParaRPr lang="ar-IQ">
              <a:solidFill>
                <a:srgbClr val="000000"/>
              </a:solidFill>
            </a:endParaRPr>
          </a:p>
        </p:txBody>
      </p:sp>
    </p:spTree>
    <p:extLst>
      <p:ext uri="{BB962C8B-B14F-4D97-AF65-F5344CB8AC3E}">
        <p14:creationId xmlns:p14="http://schemas.microsoft.com/office/powerpoint/2010/main" val="3282374298"/>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83409"/>
            <a:ext cx="7772400" cy="6063198"/>
          </a:xfrm>
          <a:prstGeom prst="rect">
            <a:avLst/>
          </a:prstGeom>
        </p:spPr>
        <p:txBody>
          <a:bodyPr wrap="square">
            <a:spAutoFit/>
          </a:bodyPr>
          <a:lstStyle/>
          <a:p>
            <a:r>
              <a:rPr lang="en-US" sz="3200" dirty="0"/>
              <a:t>HCV has at least six genotypes and multiple </a:t>
            </a:r>
            <a:r>
              <a:rPr lang="en-US" sz="3200" dirty="0" err="1"/>
              <a:t>subgenotypes</a:t>
            </a:r>
            <a:r>
              <a:rPr lang="en-US" sz="3200" dirty="0"/>
              <a:t> based on differences in the genes that encode one of its two envelope glycoproteins. This genetic variation results in a "</a:t>
            </a:r>
            <a:r>
              <a:rPr lang="en-US" sz="3200" dirty="0" err="1"/>
              <a:t>hypervariable</a:t>
            </a:r>
            <a:r>
              <a:rPr lang="en-US" sz="3200" dirty="0"/>
              <a:t>" region in the envelope glycoprotein. The genetic variability is due to the high mutation rate in the envelope gene coupled with the absence of a proofreading function in the </a:t>
            </a:r>
            <a:r>
              <a:rPr lang="en-US" sz="3200" dirty="0" err="1"/>
              <a:t>virion</a:t>
            </a:r>
            <a:r>
              <a:rPr lang="en-US" sz="3200" dirty="0"/>
              <a:t>-encoded RNA polymerase. As a result, multiple subspecies </a:t>
            </a:r>
            <a:r>
              <a:rPr lang="en-US" sz="3600" b="1" dirty="0">
                <a:solidFill>
                  <a:srgbClr val="FF0000"/>
                </a:solidFill>
              </a:rPr>
              <a:t>(</a:t>
            </a:r>
            <a:r>
              <a:rPr lang="en-US" sz="3600" b="1" dirty="0" err="1">
                <a:solidFill>
                  <a:srgbClr val="FF0000"/>
                </a:solidFill>
              </a:rPr>
              <a:t>quasispecies</a:t>
            </a:r>
            <a:r>
              <a:rPr lang="en-US" sz="3600" b="1" dirty="0">
                <a:solidFill>
                  <a:srgbClr val="FF0000"/>
                </a:solidFill>
              </a:rPr>
              <a:t>) </a:t>
            </a:r>
            <a:r>
              <a:rPr lang="en-US" sz="3200" dirty="0"/>
              <a:t>often occur in the blood of an infected individual at the same time.</a:t>
            </a:r>
            <a:endParaRPr lang="ar-IQ" sz="3200" dirty="0"/>
          </a:p>
        </p:txBody>
      </p:sp>
    </p:spTree>
    <p:extLst>
      <p:ext uri="{BB962C8B-B14F-4D97-AF65-F5344CB8AC3E}">
        <p14:creationId xmlns:p14="http://schemas.microsoft.com/office/powerpoint/2010/main" val="322130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ChangeArrowheads="1"/>
          </p:cNvSpPr>
          <p:nvPr/>
        </p:nvSpPr>
        <p:spPr bwMode="auto">
          <a:xfrm>
            <a:off x="0" y="104781"/>
            <a:ext cx="9052244" cy="1754326"/>
          </a:xfrm>
          <a:prstGeom prst="rect">
            <a:avLst/>
          </a:prstGeom>
          <a:noFill/>
          <a:ln w="9525">
            <a:noFill/>
            <a:miter lim="800000"/>
            <a:headEnd/>
            <a:tailEnd/>
          </a:ln>
          <a:effectLst/>
        </p:spPr>
        <p:txBody>
          <a:bodyPr wrap="square">
            <a:spAutoFit/>
          </a:bodyPr>
          <a:lstStyle/>
          <a:p>
            <a:pPr algn="ctr"/>
            <a:r>
              <a:rPr lang="en-US" sz="3600" b="1" dirty="0">
                <a:solidFill>
                  <a:srgbClr val="000000"/>
                </a:solidFill>
              </a:rPr>
              <a:t>HCV replicates exclusively in the cytoplasm</a:t>
            </a:r>
          </a:p>
          <a:p>
            <a:pPr algn="ctr"/>
            <a:r>
              <a:rPr lang="en-US" sz="3600" b="1" dirty="0">
                <a:solidFill>
                  <a:srgbClr val="000000"/>
                </a:solidFill>
              </a:rPr>
              <a:t>via an RNA intermediate</a:t>
            </a:r>
          </a:p>
        </p:txBody>
      </p:sp>
      <p:sp>
        <p:nvSpPr>
          <p:cNvPr id="6156" name="AutoShape 12"/>
          <p:cNvSpPr>
            <a:spLocks noChangeArrowheads="1"/>
          </p:cNvSpPr>
          <p:nvPr/>
        </p:nvSpPr>
        <p:spPr bwMode="auto">
          <a:xfrm>
            <a:off x="533400" y="2427288"/>
            <a:ext cx="7843838" cy="4119562"/>
          </a:xfrm>
          <a:prstGeom prst="roundRect">
            <a:avLst>
              <a:gd name="adj" fmla="val 16667"/>
            </a:avLst>
          </a:prstGeom>
          <a:noFill/>
          <a:ln w="28575">
            <a:solidFill>
              <a:schemeClr val="tx2"/>
            </a:solidFill>
            <a:round/>
            <a:headEnd/>
            <a:tailEnd/>
          </a:ln>
          <a:effectLst/>
        </p:spPr>
        <p:txBody>
          <a:bodyPr wrap="none" anchor="ctr"/>
          <a:lstStyle/>
          <a:p>
            <a:endParaRPr lang="ar-IQ">
              <a:solidFill>
                <a:srgbClr val="000000"/>
              </a:solidFill>
            </a:endParaRPr>
          </a:p>
        </p:txBody>
      </p:sp>
      <p:sp>
        <p:nvSpPr>
          <p:cNvPr id="6157" name="Oval 13"/>
          <p:cNvSpPr>
            <a:spLocks noChangeArrowheads="1"/>
          </p:cNvSpPr>
          <p:nvPr/>
        </p:nvSpPr>
        <p:spPr bwMode="auto">
          <a:xfrm>
            <a:off x="7019928" y="5661025"/>
            <a:ext cx="1050925" cy="730250"/>
          </a:xfrm>
          <a:prstGeom prst="ellipse">
            <a:avLst/>
          </a:prstGeom>
          <a:solidFill>
            <a:srgbClr val="FF9933"/>
          </a:solidFill>
          <a:ln w="9525">
            <a:solidFill>
              <a:srgbClr val="FF9933"/>
            </a:solidFill>
            <a:round/>
            <a:headEnd/>
            <a:tailEnd/>
          </a:ln>
          <a:effectLst/>
        </p:spPr>
        <p:txBody>
          <a:bodyPr wrap="none" anchor="ctr"/>
          <a:lstStyle/>
          <a:p>
            <a:endParaRPr lang="ar-IQ">
              <a:solidFill>
                <a:srgbClr val="000000"/>
              </a:solidFill>
            </a:endParaRPr>
          </a:p>
        </p:txBody>
      </p:sp>
      <p:sp>
        <p:nvSpPr>
          <p:cNvPr id="6158" name="Text Box 14"/>
          <p:cNvSpPr txBox="1">
            <a:spLocks noChangeArrowheads="1"/>
          </p:cNvSpPr>
          <p:nvPr/>
        </p:nvSpPr>
        <p:spPr bwMode="auto">
          <a:xfrm>
            <a:off x="7000875" y="5821369"/>
            <a:ext cx="1140056" cy="430887"/>
          </a:xfrm>
          <a:prstGeom prst="rect">
            <a:avLst/>
          </a:prstGeom>
          <a:noFill/>
          <a:ln w="9525">
            <a:noFill/>
            <a:miter lim="800000"/>
            <a:headEnd/>
            <a:tailEnd/>
          </a:ln>
          <a:effectLst/>
        </p:spPr>
        <p:txBody>
          <a:bodyPr wrap="none">
            <a:spAutoFit/>
          </a:bodyPr>
          <a:lstStyle/>
          <a:p>
            <a:r>
              <a:rPr lang="en-US" sz="2200" b="1">
                <a:solidFill>
                  <a:srgbClr val="000000"/>
                </a:solidFill>
              </a:rPr>
              <a:t>Nucleus</a:t>
            </a:r>
          </a:p>
        </p:txBody>
      </p:sp>
      <p:sp>
        <p:nvSpPr>
          <p:cNvPr id="6159" name="AutoShape 15"/>
          <p:cNvSpPr>
            <a:spLocks noChangeArrowheads="1"/>
          </p:cNvSpPr>
          <p:nvPr/>
        </p:nvSpPr>
        <p:spPr bwMode="auto">
          <a:xfrm>
            <a:off x="1255716" y="1524000"/>
            <a:ext cx="420687" cy="439738"/>
          </a:xfrm>
          <a:prstGeom prst="octagon">
            <a:avLst>
              <a:gd name="adj" fmla="val 29287"/>
            </a:avLst>
          </a:prstGeom>
          <a:noFill/>
          <a:ln w="28575">
            <a:solidFill>
              <a:schemeClr val="tx1"/>
            </a:solidFill>
            <a:miter lim="800000"/>
            <a:headEnd/>
            <a:tailEnd/>
          </a:ln>
          <a:effectLst/>
        </p:spPr>
        <p:txBody>
          <a:bodyPr wrap="none" anchor="ctr"/>
          <a:lstStyle/>
          <a:p>
            <a:endParaRPr lang="ar-IQ">
              <a:solidFill>
                <a:srgbClr val="000000"/>
              </a:solidFill>
            </a:endParaRPr>
          </a:p>
        </p:txBody>
      </p:sp>
      <p:sp>
        <p:nvSpPr>
          <p:cNvPr id="6160" name="Freeform 16"/>
          <p:cNvSpPr>
            <a:spLocks/>
          </p:cNvSpPr>
          <p:nvPr/>
        </p:nvSpPr>
        <p:spPr bwMode="auto">
          <a:xfrm>
            <a:off x="1352550" y="1597029"/>
            <a:ext cx="173038" cy="250825"/>
          </a:xfrm>
          <a:custGeom>
            <a:avLst/>
            <a:gdLst/>
            <a:ahLst/>
            <a:cxnLst>
              <a:cxn ang="0">
                <a:pos x="75" y="0"/>
              </a:cxn>
              <a:cxn ang="0">
                <a:pos x="22" y="43"/>
              </a:cxn>
              <a:cxn ang="0">
                <a:pos x="118" y="128"/>
              </a:cxn>
              <a:cxn ang="0">
                <a:pos x="0" y="160"/>
              </a:cxn>
            </a:cxnLst>
            <a:rect l="0" t="0" r="r" b="b"/>
            <a:pathLst>
              <a:path w="118" h="165">
                <a:moveTo>
                  <a:pt x="75" y="0"/>
                </a:moveTo>
                <a:cubicBezTo>
                  <a:pt x="68" y="4"/>
                  <a:pt x="24" y="29"/>
                  <a:pt x="22" y="43"/>
                </a:cubicBezTo>
                <a:cubicBezTo>
                  <a:pt x="12" y="88"/>
                  <a:pt x="88" y="117"/>
                  <a:pt x="118" y="128"/>
                </a:cubicBezTo>
                <a:cubicBezTo>
                  <a:pt x="78" y="165"/>
                  <a:pt x="56" y="160"/>
                  <a:pt x="0" y="16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161" name="Line 17"/>
          <p:cNvSpPr>
            <a:spLocks noChangeShapeType="1"/>
          </p:cNvSpPr>
          <p:nvPr/>
        </p:nvSpPr>
        <p:spPr bwMode="auto">
          <a:xfrm>
            <a:off x="1763716" y="2025656"/>
            <a:ext cx="795337" cy="830263"/>
          </a:xfrm>
          <a:prstGeom prst="line">
            <a:avLst/>
          </a:prstGeom>
          <a:noFill/>
          <a:ln w="38100">
            <a:solidFill>
              <a:schemeClr val="tx1"/>
            </a:solidFill>
            <a:round/>
            <a:headEnd/>
            <a:tailEnd type="triangle" w="med" len="med"/>
          </a:ln>
          <a:effectLst/>
        </p:spPr>
        <p:txBody>
          <a:bodyPr wrap="none" anchor="ctr"/>
          <a:lstStyle/>
          <a:p>
            <a:endParaRPr lang="ar-IQ">
              <a:solidFill>
                <a:srgbClr val="000000"/>
              </a:solidFill>
            </a:endParaRPr>
          </a:p>
        </p:txBody>
      </p:sp>
      <p:sp>
        <p:nvSpPr>
          <p:cNvPr id="6162" name="AutoShape 18"/>
          <p:cNvSpPr>
            <a:spLocks noChangeArrowheads="1"/>
          </p:cNvSpPr>
          <p:nvPr/>
        </p:nvSpPr>
        <p:spPr bwMode="auto">
          <a:xfrm>
            <a:off x="2574925" y="4491038"/>
            <a:ext cx="420688" cy="436562"/>
          </a:xfrm>
          <a:prstGeom prst="octagon">
            <a:avLst>
              <a:gd name="adj" fmla="val 29287"/>
            </a:avLst>
          </a:prstGeom>
          <a:noFill/>
          <a:ln w="28575">
            <a:solidFill>
              <a:schemeClr val="tx1"/>
            </a:solidFill>
            <a:miter lim="800000"/>
            <a:headEnd/>
            <a:tailEnd/>
          </a:ln>
          <a:effectLst/>
        </p:spPr>
        <p:txBody>
          <a:bodyPr wrap="none" anchor="ctr"/>
          <a:lstStyle/>
          <a:p>
            <a:endParaRPr lang="ar-IQ">
              <a:solidFill>
                <a:srgbClr val="000000"/>
              </a:solidFill>
            </a:endParaRPr>
          </a:p>
        </p:txBody>
      </p:sp>
      <p:sp>
        <p:nvSpPr>
          <p:cNvPr id="6163" name="Freeform 19"/>
          <p:cNvSpPr>
            <a:spLocks/>
          </p:cNvSpPr>
          <p:nvPr/>
        </p:nvSpPr>
        <p:spPr bwMode="auto">
          <a:xfrm>
            <a:off x="2673351" y="4564069"/>
            <a:ext cx="171450" cy="249237"/>
          </a:xfrm>
          <a:custGeom>
            <a:avLst/>
            <a:gdLst/>
            <a:ahLst/>
            <a:cxnLst>
              <a:cxn ang="0">
                <a:pos x="75" y="0"/>
              </a:cxn>
              <a:cxn ang="0">
                <a:pos x="22" y="43"/>
              </a:cxn>
              <a:cxn ang="0">
                <a:pos x="118" y="128"/>
              </a:cxn>
              <a:cxn ang="0">
                <a:pos x="0" y="160"/>
              </a:cxn>
            </a:cxnLst>
            <a:rect l="0" t="0" r="r" b="b"/>
            <a:pathLst>
              <a:path w="118" h="165">
                <a:moveTo>
                  <a:pt x="75" y="0"/>
                </a:moveTo>
                <a:cubicBezTo>
                  <a:pt x="68" y="4"/>
                  <a:pt x="24" y="29"/>
                  <a:pt x="22" y="43"/>
                </a:cubicBezTo>
                <a:cubicBezTo>
                  <a:pt x="12" y="88"/>
                  <a:pt x="88" y="117"/>
                  <a:pt x="118" y="128"/>
                </a:cubicBezTo>
                <a:cubicBezTo>
                  <a:pt x="78" y="165"/>
                  <a:pt x="56" y="160"/>
                  <a:pt x="0" y="16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164" name="Line 20"/>
          <p:cNvSpPr>
            <a:spLocks noChangeShapeType="1"/>
          </p:cNvSpPr>
          <p:nvPr/>
        </p:nvSpPr>
        <p:spPr bwMode="auto">
          <a:xfrm flipH="1" flipV="1">
            <a:off x="3074988" y="4940306"/>
            <a:ext cx="1592262" cy="1096963"/>
          </a:xfrm>
          <a:prstGeom prst="line">
            <a:avLst/>
          </a:prstGeom>
          <a:noFill/>
          <a:ln w="38100">
            <a:solidFill>
              <a:schemeClr val="tx1"/>
            </a:solidFill>
            <a:round/>
            <a:headEnd/>
            <a:tailEnd type="triangle" w="med" len="med"/>
          </a:ln>
          <a:effectLst/>
        </p:spPr>
        <p:txBody>
          <a:bodyPr wrap="none" anchor="ctr"/>
          <a:lstStyle/>
          <a:p>
            <a:endParaRPr lang="ar-IQ">
              <a:solidFill>
                <a:srgbClr val="000000"/>
              </a:solidFill>
            </a:endParaRPr>
          </a:p>
        </p:txBody>
      </p:sp>
      <p:sp>
        <p:nvSpPr>
          <p:cNvPr id="6165" name="Line 21"/>
          <p:cNvSpPr>
            <a:spLocks noChangeShapeType="1"/>
          </p:cNvSpPr>
          <p:nvPr/>
        </p:nvSpPr>
        <p:spPr bwMode="auto">
          <a:xfrm flipH="1" flipV="1">
            <a:off x="1244600" y="2058988"/>
            <a:ext cx="1195388" cy="2341562"/>
          </a:xfrm>
          <a:prstGeom prst="line">
            <a:avLst/>
          </a:prstGeom>
          <a:noFill/>
          <a:ln w="38100">
            <a:solidFill>
              <a:schemeClr val="tx1"/>
            </a:solidFill>
            <a:round/>
            <a:headEnd/>
            <a:tailEnd type="triangle" w="med" len="med"/>
          </a:ln>
          <a:effectLst/>
        </p:spPr>
        <p:txBody>
          <a:bodyPr wrap="none" anchor="ctr"/>
          <a:lstStyle/>
          <a:p>
            <a:endParaRPr lang="ar-IQ">
              <a:solidFill>
                <a:srgbClr val="000000"/>
              </a:solidFill>
            </a:endParaRPr>
          </a:p>
        </p:txBody>
      </p:sp>
      <p:sp>
        <p:nvSpPr>
          <p:cNvPr id="6166" name="Line 22"/>
          <p:cNvSpPr>
            <a:spLocks noChangeShapeType="1"/>
          </p:cNvSpPr>
          <p:nvPr/>
        </p:nvSpPr>
        <p:spPr bwMode="auto">
          <a:xfrm flipH="1">
            <a:off x="5775328" y="4908550"/>
            <a:ext cx="635000" cy="661988"/>
          </a:xfrm>
          <a:prstGeom prst="line">
            <a:avLst/>
          </a:prstGeom>
          <a:noFill/>
          <a:ln w="38100">
            <a:solidFill>
              <a:schemeClr val="tx2"/>
            </a:solidFill>
            <a:round/>
            <a:headEnd type="triangle" w="med" len="med"/>
            <a:tailEnd type="triangle" w="med" len="med"/>
          </a:ln>
          <a:effectLst/>
        </p:spPr>
        <p:txBody>
          <a:bodyPr wrap="none" anchor="ctr"/>
          <a:lstStyle/>
          <a:p>
            <a:endParaRPr lang="ar-IQ">
              <a:solidFill>
                <a:srgbClr val="000000"/>
              </a:solidFill>
            </a:endParaRPr>
          </a:p>
        </p:txBody>
      </p:sp>
      <p:sp>
        <p:nvSpPr>
          <p:cNvPr id="6167" name="Text Box 23"/>
          <p:cNvSpPr txBox="1">
            <a:spLocks noChangeArrowheads="1"/>
          </p:cNvSpPr>
          <p:nvPr/>
        </p:nvSpPr>
        <p:spPr bwMode="auto">
          <a:xfrm>
            <a:off x="2068513" y="1979614"/>
            <a:ext cx="2874826" cy="400110"/>
          </a:xfrm>
          <a:prstGeom prst="rect">
            <a:avLst/>
          </a:prstGeom>
          <a:noFill/>
          <a:ln w="9525">
            <a:noFill/>
            <a:miter lim="800000"/>
            <a:headEnd/>
            <a:tailEnd/>
          </a:ln>
          <a:effectLst/>
        </p:spPr>
        <p:txBody>
          <a:bodyPr wrap="none">
            <a:spAutoFit/>
          </a:bodyPr>
          <a:lstStyle/>
          <a:p>
            <a:r>
              <a:rPr lang="en-US" sz="2000" b="1">
                <a:solidFill>
                  <a:srgbClr val="000000"/>
                </a:solidFill>
              </a:rPr>
              <a:t> Viral entry &amp; uncoating</a:t>
            </a:r>
          </a:p>
        </p:txBody>
      </p:sp>
      <p:sp>
        <p:nvSpPr>
          <p:cNvPr id="6168" name="Text Box 24"/>
          <p:cNvSpPr txBox="1">
            <a:spLocks noChangeArrowheads="1"/>
          </p:cNvSpPr>
          <p:nvPr/>
        </p:nvSpPr>
        <p:spPr bwMode="auto">
          <a:xfrm>
            <a:off x="3733801" y="2727326"/>
            <a:ext cx="2935804" cy="400110"/>
          </a:xfrm>
          <a:prstGeom prst="rect">
            <a:avLst/>
          </a:prstGeom>
          <a:noFill/>
          <a:ln w="9525">
            <a:noFill/>
            <a:miter lim="800000"/>
            <a:headEnd/>
            <a:tailEnd/>
          </a:ln>
          <a:effectLst/>
        </p:spPr>
        <p:txBody>
          <a:bodyPr wrap="none">
            <a:spAutoFit/>
          </a:bodyPr>
          <a:lstStyle/>
          <a:p>
            <a:r>
              <a:rPr lang="en-US" sz="2000" b="1">
                <a:solidFill>
                  <a:srgbClr val="000000"/>
                </a:solidFill>
              </a:rPr>
              <a:t>Translation &amp; processing</a:t>
            </a:r>
          </a:p>
        </p:txBody>
      </p:sp>
      <p:grpSp>
        <p:nvGrpSpPr>
          <p:cNvPr id="2" name="Group 25"/>
          <p:cNvGrpSpPr>
            <a:grpSpLocks/>
          </p:cNvGrpSpPr>
          <p:nvPr/>
        </p:nvGrpSpPr>
        <p:grpSpPr bwMode="auto">
          <a:xfrm rot="30170698">
            <a:off x="4835528" y="3511550"/>
            <a:ext cx="238125" cy="107950"/>
            <a:chOff x="2069" y="3381"/>
            <a:chExt cx="1003" cy="86"/>
          </a:xfrm>
        </p:grpSpPr>
        <p:sp>
          <p:nvSpPr>
            <p:cNvPr id="6170" name="Freeform 26"/>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0000"/>
              </a:solidFill>
              <a:prstDash val="solid"/>
              <a:round/>
              <a:headEnd/>
              <a:tailEnd/>
            </a:ln>
            <a:effectLst/>
          </p:spPr>
          <p:txBody>
            <a:bodyPr wrap="none" anchor="ctr"/>
            <a:lstStyle/>
            <a:p>
              <a:endParaRPr lang="ar-IQ">
                <a:solidFill>
                  <a:srgbClr val="000000"/>
                </a:solidFill>
              </a:endParaRPr>
            </a:p>
          </p:txBody>
        </p:sp>
        <p:sp>
          <p:nvSpPr>
            <p:cNvPr id="6171" name="Freeform 27"/>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0000"/>
              </a:solidFill>
              <a:prstDash val="solid"/>
              <a:round/>
              <a:headEnd/>
              <a:tailEnd/>
            </a:ln>
            <a:effectLst/>
          </p:spPr>
          <p:txBody>
            <a:bodyPr wrap="none" anchor="ctr"/>
            <a:lstStyle/>
            <a:p>
              <a:endParaRPr lang="ar-IQ">
                <a:solidFill>
                  <a:srgbClr val="000000"/>
                </a:solidFill>
              </a:endParaRPr>
            </a:p>
          </p:txBody>
        </p:sp>
      </p:grpSp>
      <p:sp>
        <p:nvSpPr>
          <p:cNvPr id="6172" name="Rectangle 28"/>
          <p:cNvSpPr>
            <a:spLocks noChangeArrowheads="1"/>
          </p:cNvSpPr>
          <p:nvPr/>
        </p:nvSpPr>
        <p:spPr bwMode="auto">
          <a:xfrm>
            <a:off x="4676775" y="2989263"/>
            <a:ext cx="442750" cy="338554"/>
          </a:xfrm>
          <a:prstGeom prst="rect">
            <a:avLst/>
          </a:prstGeom>
          <a:noFill/>
          <a:ln w="9525">
            <a:noFill/>
            <a:miter lim="800000"/>
            <a:headEnd/>
            <a:tailEnd/>
          </a:ln>
          <a:effectLst/>
        </p:spPr>
        <p:txBody>
          <a:bodyPr wrap="none">
            <a:spAutoFit/>
          </a:bodyPr>
          <a:lstStyle/>
          <a:p>
            <a:r>
              <a:rPr lang="en-US" sz="1600" b="1">
                <a:solidFill>
                  <a:srgbClr val="FF2617"/>
                </a:solidFill>
                <a:latin typeface="Arial" pitchFamily="34" charset="0"/>
              </a:rPr>
              <a:t>(+)</a:t>
            </a:r>
          </a:p>
        </p:txBody>
      </p:sp>
      <p:grpSp>
        <p:nvGrpSpPr>
          <p:cNvPr id="3" name="Group 29"/>
          <p:cNvGrpSpPr>
            <a:grpSpLocks/>
          </p:cNvGrpSpPr>
          <p:nvPr/>
        </p:nvGrpSpPr>
        <p:grpSpPr bwMode="auto">
          <a:xfrm>
            <a:off x="4848225" y="3330581"/>
            <a:ext cx="1462088" cy="131763"/>
            <a:chOff x="2069" y="3381"/>
            <a:chExt cx="1003" cy="86"/>
          </a:xfrm>
        </p:grpSpPr>
        <p:sp>
          <p:nvSpPr>
            <p:cNvPr id="6174" name="Freeform 30"/>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175" name="Freeform 31"/>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4" name="Group 32"/>
          <p:cNvGrpSpPr>
            <a:grpSpLocks/>
          </p:cNvGrpSpPr>
          <p:nvPr/>
        </p:nvGrpSpPr>
        <p:grpSpPr bwMode="auto">
          <a:xfrm>
            <a:off x="5019678" y="3289300"/>
            <a:ext cx="238125" cy="241300"/>
            <a:chOff x="4408" y="2064"/>
            <a:chExt cx="144" cy="128"/>
          </a:xfrm>
        </p:grpSpPr>
        <p:sp>
          <p:nvSpPr>
            <p:cNvPr id="6177" name="Oval 33"/>
            <p:cNvSpPr>
              <a:spLocks noChangeArrowheads="1"/>
            </p:cNvSpPr>
            <p:nvPr/>
          </p:nvSpPr>
          <p:spPr bwMode="auto">
            <a:xfrm>
              <a:off x="4432" y="2064"/>
              <a:ext cx="96" cy="64"/>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sp>
          <p:nvSpPr>
            <p:cNvPr id="6178" name="Oval 34"/>
            <p:cNvSpPr>
              <a:spLocks noChangeArrowheads="1"/>
            </p:cNvSpPr>
            <p:nvPr/>
          </p:nvSpPr>
          <p:spPr bwMode="auto">
            <a:xfrm>
              <a:off x="4408" y="2120"/>
              <a:ext cx="144" cy="72"/>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grpSp>
      <p:grpSp>
        <p:nvGrpSpPr>
          <p:cNvPr id="5" name="Group 35"/>
          <p:cNvGrpSpPr>
            <a:grpSpLocks/>
          </p:cNvGrpSpPr>
          <p:nvPr/>
        </p:nvGrpSpPr>
        <p:grpSpPr bwMode="auto">
          <a:xfrm>
            <a:off x="5656266" y="3259138"/>
            <a:ext cx="238125" cy="241300"/>
            <a:chOff x="4408" y="2064"/>
            <a:chExt cx="144" cy="128"/>
          </a:xfrm>
        </p:grpSpPr>
        <p:sp>
          <p:nvSpPr>
            <p:cNvPr id="6180" name="Oval 36"/>
            <p:cNvSpPr>
              <a:spLocks noChangeArrowheads="1"/>
            </p:cNvSpPr>
            <p:nvPr/>
          </p:nvSpPr>
          <p:spPr bwMode="auto">
            <a:xfrm>
              <a:off x="4432" y="2064"/>
              <a:ext cx="96" cy="64"/>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sp>
          <p:nvSpPr>
            <p:cNvPr id="6181" name="Oval 37"/>
            <p:cNvSpPr>
              <a:spLocks noChangeArrowheads="1"/>
            </p:cNvSpPr>
            <p:nvPr/>
          </p:nvSpPr>
          <p:spPr bwMode="auto">
            <a:xfrm>
              <a:off x="4408" y="2120"/>
              <a:ext cx="144" cy="72"/>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grpSp>
      <p:grpSp>
        <p:nvGrpSpPr>
          <p:cNvPr id="6" name="Group 38"/>
          <p:cNvGrpSpPr>
            <a:grpSpLocks/>
          </p:cNvGrpSpPr>
          <p:nvPr/>
        </p:nvGrpSpPr>
        <p:grpSpPr bwMode="auto">
          <a:xfrm>
            <a:off x="5324478" y="3214688"/>
            <a:ext cx="238125" cy="239712"/>
            <a:chOff x="4408" y="2064"/>
            <a:chExt cx="144" cy="128"/>
          </a:xfrm>
        </p:grpSpPr>
        <p:sp>
          <p:nvSpPr>
            <p:cNvPr id="6183" name="Oval 39"/>
            <p:cNvSpPr>
              <a:spLocks noChangeArrowheads="1"/>
            </p:cNvSpPr>
            <p:nvPr/>
          </p:nvSpPr>
          <p:spPr bwMode="auto">
            <a:xfrm>
              <a:off x="4432" y="2064"/>
              <a:ext cx="96" cy="64"/>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sp>
          <p:nvSpPr>
            <p:cNvPr id="6184" name="Oval 40"/>
            <p:cNvSpPr>
              <a:spLocks noChangeArrowheads="1"/>
            </p:cNvSpPr>
            <p:nvPr/>
          </p:nvSpPr>
          <p:spPr bwMode="auto">
            <a:xfrm>
              <a:off x="4408" y="2120"/>
              <a:ext cx="144" cy="72"/>
            </a:xfrm>
            <a:prstGeom prst="ellipse">
              <a:avLst/>
            </a:prstGeom>
            <a:solidFill>
              <a:srgbClr val="33BBFF"/>
            </a:solidFill>
            <a:ln w="9525">
              <a:solidFill>
                <a:srgbClr val="33BBFF"/>
              </a:solidFill>
              <a:round/>
              <a:headEnd/>
              <a:tailEnd/>
            </a:ln>
            <a:effectLst/>
          </p:spPr>
          <p:txBody>
            <a:bodyPr wrap="none" anchor="ctr"/>
            <a:lstStyle/>
            <a:p>
              <a:endParaRPr lang="ar-IQ">
                <a:solidFill>
                  <a:srgbClr val="000000"/>
                </a:solidFill>
              </a:endParaRPr>
            </a:p>
          </p:txBody>
        </p:sp>
      </p:grpSp>
      <p:grpSp>
        <p:nvGrpSpPr>
          <p:cNvPr id="7" name="Group 41"/>
          <p:cNvGrpSpPr>
            <a:grpSpLocks/>
          </p:cNvGrpSpPr>
          <p:nvPr/>
        </p:nvGrpSpPr>
        <p:grpSpPr bwMode="auto">
          <a:xfrm>
            <a:off x="1930400" y="3019431"/>
            <a:ext cx="1462088" cy="131763"/>
            <a:chOff x="2069" y="3381"/>
            <a:chExt cx="1003" cy="86"/>
          </a:xfrm>
        </p:grpSpPr>
        <p:sp>
          <p:nvSpPr>
            <p:cNvPr id="6186" name="Freeform 42"/>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187" name="Freeform 43"/>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sp>
        <p:nvSpPr>
          <p:cNvPr id="6188" name="Rectangle 44"/>
          <p:cNvSpPr>
            <a:spLocks noChangeArrowheads="1"/>
          </p:cNvSpPr>
          <p:nvPr/>
        </p:nvSpPr>
        <p:spPr bwMode="auto">
          <a:xfrm>
            <a:off x="1784350" y="2705100"/>
            <a:ext cx="442750" cy="338554"/>
          </a:xfrm>
          <a:prstGeom prst="rect">
            <a:avLst/>
          </a:prstGeom>
          <a:noFill/>
          <a:ln w="9525">
            <a:noFill/>
            <a:miter lim="800000"/>
            <a:headEnd/>
            <a:tailEnd/>
          </a:ln>
          <a:effectLst/>
        </p:spPr>
        <p:txBody>
          <a:bodyPr wrap="none">
            <a:spAutoFit/>
          </a:bodyPr>
          <a:lstStyle/>
          <a:p>
            <a:r>
              <a:rPr lang="en-US" sz="1600" b="1">
                <a:solidFill>
                  <a:srgbClr val="FF2617"/>
                </a:solidFill>
                <a:latin typeface="Arial" pitchFamily="34" charset="0"/>
              </a:rPr>
              <a:t>(+)</a:t>
            </a:r>
          </a:p>
        </p:txBody>
      </p:sp>
      <p:sp>
        <p:nvSpPr>
          <p:cNvPr id="6189" name="Line 45"/>
          <p:cNvSpPr>
            <a:spLocks noChangeShapeType="1"/>
          </p:cNvSpPr>
          <p:nvPr/>
        </p:nvSpPr>
        <p:spPr bwMode="auto">
          <a:xfrm>
            <a:off x="3538538" y="3094038"/>
            <a:ext cx="1123950" cy="241300"/>
          </a:xfrm>
          <a:prstGeom prst="line">
            <a:avLst/>
          </a:prstGeom>
          <a:noFill/>
          <a:ln w="38100">
            <a:solidFill>
              <a:schemeClr val="tx2"/>
            </a:solidFill>
            <a:round/>
            <a:headEnd/>
            <a:tailEnd type="triangle" w="med" len="med"/>
          </a:ln>
          <a:effectLst/>
        </p:spPr>
        <p:txBody>
          <a:bodyPr wrap="none" anchor="ctr"/>
          <a:lstStyle/>
          <a:p>
            <a:endParaRPr lang="ar-IQ">
              <a:solidFill>
                <a:srgbClr val="000000"/>
              </a:solidFill>
            </a:endParaRPr>
          </a:p>
        </p:txBody>
      </p:sp>
      <p:sp>
        <p:nvSpPr>
          <p:cNvPr id="6190" name="Rectangle 46"/>
          <p:cNvSpPr>
            <a:spLocks noChangeArrowheads="1"/>
          </p:cNvSpPr>
          <p:nvPr/>
        </p:nvSpPr>
        <p:spPr bwMode="auto">
          <a:xfrm>
            <a:off x="6383339" y="4130675"/>
            <a:ext cx="391454" cy="338554"/>
          </a:xfrm>
          <a:prstGeom prst="rect">
            <a:avLst/>
          </a:prstGeom>
          <a:noFill/>
          <a:ln w="9525">
            <a:noFill/>
            <a:miter lim="800000"/>
            <a:headEnd/>
            <a:tailEnd/>
          </a:ln>
          <a:effectLst/>
        </p:spPr>
        <p:txBody>
          <a:bodyPr wrap="none">
            <a:spAutoFit/>
          </a:bodyPr>
          <a:lstStyle/>
          <a:p>
            <a:r>
              <a:rPr lang="en-US" sz="1600" b="1">
                <a:solidFill>
                  <a:srgbClr val="333399"/>
                </a:solidFill>
                <a:latin typeface="Arial" pitchFamily="34" charset="0"/>
              </a:rPr>
              <a:t>(-)</a:t>
            </a:r>
          </a:p>
        </p:txBody>
      </p:sp>
      <p:sp>
        <p:nvSpPr>
          <p:cNvPr id="6191" name="Freeform 47"/>
          <p:cNvSpPr>
            <a:spLocks/>
          </p:cNvSpPr>
          <p:nvPr/>
        </p:nvSpPr>
        <p:spPr bwMode="auto">
          <a:xfrm flipH="1">
            <a:off x="6503988" y="4503738"/>
            <a:ext cx="1370012" cy="80962"/>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chemeClr val="accent2"/>
            </a:solidFill>
            <a:prstDash val="solid"/>
            <a:round/>
            <a:headEnd/>
            <a:tailEnd/>
          </a:ln>
          <a:effectLst/>
        </p:spPr>
        <p:txBody>
          <a:bodyPr wrap="none" anchor="ctr"/>
          <a:lstStyle/>
          <a:p>
            <a:endParaRPr lang="ar-IQ">
              <a:solidFill>
                <a:srgbClr val="000000"/>
              </a:solidFill>
            </a:endParaRPr>
          </a:p>
        </p:txBody>
      </p:sp>
      <p:sp>
        <p:nvSpPr>
          <p:cNvPr id="6192" name="Freeform 48"/>
          <p:cNvSpPr>
            <a:spLocks/>
          </p:cNvSpPr>
          <p:nvPr/>
        </p:nvSpPr>
        <p:spPr bwMode="auto">
          <a:xfrm flipH="1">
            <a:off x="6503988" y="4594231"/>
            <a:ext cx="1370012" cy="80963"/>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chemeClr val="accent2"/>
            </a:solidFill>
            <a:prstDash val="solid"/>
            <a:round/>
            <a:headEnd/>
            <a:tailEnd/>
          </a:ln>
          <a:effectLst/>
        </p:spPr>
        <p:txBody>
          <a:bodyPr wrap="none" anchor="ctr"/>
          <a:lstStyle/>
          <a:p>
            <a:endParaRPr lang="ar-IQ">
              <a:solidFill>
                <a:srgbClr val="000000"/>
              </a:solidFill>
            </a:endParaRPr>
          </a:p>
        </p:txBody>
      </p:sp>
      <p:sp>
        <p:nvSpPr>
          <p:cNvPr id="6193" name="Freeform 49"/>
          <p:cNvSpPr>
            <a:spLocks/>
          </p:cNvSpPr>
          <p:nvPr/>
        </p:nvSpPr>
        <p:spPr bwMode="auto">
          <a:xfrm flipH="1">
            <a:off x="6503988" y="4683131"/>
            <a:ext cx="1370012" cy="80963"/>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chemeClr val="accent2"/>
            </a:solidFill>
            <a:prstDash val="solid"/>
            <a:round/>
            <a:headEnd/>
            <a:tailEnd/>
          </a:ln>
          <a:effectLst/>
        </p:spPr>
        <p:txBody>
          <a:bodyPr wrap="none" anchor="ctr"/>
          <a:lstStyle/>
          <a:p>
            <a:endParaRPr lang="ar-IQ">
              <a:solidFill>
                <a:srgbClr val="000000"/>
              </a:solidFill>
            </a:endParaRPr>
          </a:p>
        </p:txBody>
      </p:sp>
      <p:grpSp>
        <p:nvGrpSpPr>
          <p:cNvPr id="8" name="Group 50"/>
          <p:cNvGrpSpPr>
            <a:grpSpLocks/>
          </p:cNvGrpSpPr>
          <p:nvPr/>
        </p:nvGrpSpPr>
        <p:grpSpPr bwMode="auto">
          <a:xfrm>
            <a:off x="4954589" y="5710238"/>
            <a:ext cx="1462087" cy="131762"/>
            <a:chOff x="2069" y="3381"/>
            <a:chExt cx="1003" cy="86"/>
          </a:xfrm>
        </p:grpSpPr>
        <p:sp>
          <p:nvSpPr>
            <p:cNvPr id="6195" name="Freeform 51"/>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196" name="Freeform 52"/>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sp>
        <p:nvSpPr>
          <p:cNvPr id="6197" name="Rectangle 53"/>
          <p:cNvSpPr>
            <a:spLocks noChangeArrowheads="1"/>
          </p:cNvSpPr>
          <p:nvPr/>
        </p:nvSpPr>
        <p:spPr bwMode="auto">
          <a:xfrm>
            <a:off x="4808538" y="5394325"/>
            <a:ext cx="442750" cy="338554"/>
          </a:xfrm>
          <a:prstGeom prst="rect">
            <a:avLst/>
          </a:prstGeom>
          <a:noFill/>
          <a:ln w="9525">
            <a:noFill/>
            <a:miter lim="800000"/>
            <a:headEnd/>
            <a:tailEnd/>
          </a:ln>
          <a:effectLst/>
        </p:spPr>
        <p:txBody>
          <a:bodyPr wrap="none">
            <a:spAutoFit/>
          </a:bodyPr>
          <a:lstStyle/>
          <a:p>
            <a:r>
              <a:rPr lang="en-US" sz="1600" b="1">
                <a:solidFill>
                  <a:srgbClr val="FF2617"/>
                </a:solidFill>
                <a:latin typeface="Arial" pitchFamily="34" charset="0"/>
              </a:rPr>
              <a:t>(+)</a:t>
            </a:r>
          </a:p>
        </p:txBody>
      </p:sp>
      <p:grpSp>
        <p:nvGrpSpPr>
          <p:cNvPr id="9" name="Group 54"/>
          <p:cNvGrpSpPr>
            <a:grpSpLocks/>
          </p:cNvGrpSpPr>
          <p:nvPr/>
        </p:nvGrpSpPr>
        <p:grpSpPr bwMode="auto">
          <a:xfrm>
            <a:off x="4954589" y="5800731"/>
            <a:ext cx="1462087" cy="130175"/>
            <a:chOff x="2069" y="3381"/>
            <a:chExt cx="1003" cy="86"/>
          </a:xfrm>
        </p:grpSpPr>
        <p:sp>
          <p:nvSpPr>
            <p:cNvPr id="6199" name="Freeform 55"/>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00" name="Freeform 56"/>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10" name="Group 57"/>
          <p:cNvGrpSpPr>
            <a:grpSpLocks/>
          </p:cNvGrpSpPr>
          <p:nvPr/>
        </p:nvGrpSpPr>
        <p:grpSpPr bwMode="auto">
          <a:xfrm>
            <a:off x="4954589" y="5875338"/>
            <a:ext cx="1462087" cy="131762"/>
            <a:chOff x="2069" y="3381"/>
            <a:chExt cx="1003" cy="86"/>
          </a:xfrm>
        </p:grpSpPr>
        <p:sp>
          <p:nvSpPr>
            <p:cNvPr id="6202" name="Freeform 58"/>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03" name="Freeform 59"/>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11" name="Group 60"/>
          <p:cNvGrpSpPr>
            <a:grpSpLocks/>
          </p:cNvGrpSpPr>
          <p:nvPr/>
        </p:nvGrpSpPr>
        <p:grpSpPr bwMode="auto">
          <a:xfrm>
            <a:off x="4954589" y="5949956"/>
            <a:ext cx="1462087" cy="131763"/>
            <a:chOff x="2069" y="3381"/>
            <a:chExt cx="1003" cy="86"/>
          </a:xfrm>
        </p:grpSpPr>
        <p:sp>
          <p:nvSpPr>
            <p:cNvPr id="6205" name="Freeform 61"/>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06" name="Freeform 62"/>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12" name="Group 63"/>
          <p:cNvGrpSpPr>
            <a:grpSpLocks/>
          </p:cNvGrpSpPr>
          <p:nvPr/>
        </p:nvGrpSpPr>
        <p:grpSpPr bwMode="auto">
          <a:xfrm>
            <a:off x="4954589" y="6040438"/>
            <a:ext cx="1462087" cy="131762"/>
            <a:chOff x="2069" y="3381"/>
            <a:chExt cx="1003" cy="86"/>
          </a:xfrm>
        </p:grpSpPr>
        <p:sp>
          <p:nvSpPr>
            <p:cNvPr id="6208" name="Freeform 64"/>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09" name="Freeform 65"/>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13" name="Group 66"/>
          <p:cNvGrpSpPr>
            <a:grpSpLocks/>
          </p:cNvGrpSpPr>
          <p:nvPr/>
        </p:nvGrpSpPr>
        <p:grpSpPr bwMode="auto">
          <a:xfrm>
            <a:off x="4954589" y="6130931"/>
            <a:ext cx="1462087" cy="130175"/>
            <a:chOff x="2069" y="3381"/>
            <a:chExt cx="1003" cy="86"/>
          </a:xfrm>
        </p:grpSpPr>
        <p:sp>
          <p:nvSpPr>
            <p:cNvPr id="6211" name="Freeform 67"/>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12" name="Freeform 68"/>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grpSp>
        <p:nvGrpSpPr>
          <p:cNvPr id="14" name="Group 69"/>
          <p:cNvGrpSpPr>
            <a:grpSpLocks/>
          </p:cNvGrpSpPr>
          <p:nvPr/>
        </p:nvGrpSpPr>
        <p:grpSpPr bwMode="auto">
          <a:xfrm>
            <a:off x="4954589" y="6219831"/>
            <a:ext cx="1462087" cy="131763"/>
            <a:chOff x="2069" y="3381"/>
            <a:chExt cx="1003" cy="86"/>
          </a:xfrm>
        </p:grpSpPr>
        <p:sp>
          <p:nvSpPr>
            <p:cNvPr id="6214" name="Freeform 70"/>
            <p:cNvSpPr>
              <a:spLocks/>
            </p:cNvSpPr>
            <p:nvPr/>
          </p:nvSpPr>
          <p:spPr bwMode="auto">
            <a:xfrm>
              <a:off x="2069" y="3381"/>
              <a:ext cx="939" cy="54"/>
            </a:xfrm>
            <a:custGeom>
              <a:avLst/>
              <a:gdLst/>
              <a:ahLst/>
              <a:cxnLst>
                <a:cxn ang="0">
                  <a:pos x="0" y="43"/>
                </a:cxn>
                <a:cxn ang="0">
                  <a:pos x="118" y="32"/>
                </a:cxn>
                <a:cxn ang="0">
                  <a:pos x="182" y="54"/>
                </a:cxn>
                <a:cxn ang="0">
                  <a:pos x="384" y="0"/>
                </a:cxn>
                <a:cxn ang="0">
                  <a:pos x="576" y="32"/>
                </a:cxn>
                <a:cxn ang="0">
                  <a:pos x="619" y="54"/>
                </a:cxn>
                <a:cxn ang="0">
                  <a:pos x="939" y="0"/>
                </a:cxn>
              </a:cxnLst>
              <a:rect l="0" t="0" r="r" b="b"/>
              <a:pathLst>
                <a:path w="939" h="54">
                  <a:moveTo>
                    <a:pt x="0" y="43"/>
                  </a:moveTo>
                  <a:cubicBezTo>
                    <a:pt x="68" y="20"/>
                    <a:pt x="52" y="14"/>
                    <a:pt x="118" y="32"/>
                  </a:cubicBezTo>
                  <a:cubicBezTo>
                    <a:pt x="139" y="37"/>
                    <a:pt x="182" y="54"/>
                    <a:pt x="182" y="54"/>
                  </a:cubicBezTo>
                  <a:cubicBezTo>
                    <a:pt x="268" y="42"/>
                    <a:pt x="305" y="26"/>
                    <a:pt x="384" y="0"/>
                  </a:cubicBezTo>
                  <a:cubicBezTo>
                    <a:pt x="452" y="7"/>
                    <a:pt x="508" y="21"/>
                    <a:pt x="576" y="32"/>
                  </a:cubicBezTo>
                  <a:cubicBezTo>
                    <a:pt x="590" y="39"/>
                    <a:pt x="602" y="54"/>
                    <a:pt x="619" y="54"/>
                  </a:cubicBezTo>
                  <a:cubicBezTo>
                    <a:pt x="733" y="48"/>
                    <a:pt x="824" y="0"/>
                    <a:pt x="939" y="0"/>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sp>
          <p:nvSpPr>
            <p:cNvPr id="6215" name="Freeform 71"/>
            <p:cNvSpPr>
              <a:spLocks/>
            </p:cNvSpPr>
            <p:nvPr/>
          </p:nvSpPr>
          <p:spPr bwMode="auto">
            <a:xfrm>
              <a:off x="2997" y="3381"/>
              <a:ext cx="75" cy="86"/>
            </a:xfrm>
            <a:custGeom>
              <a:avLst/>
              <a:gdLst/>
              <a:ahLst/>
              <a:cxnLst>
                <a:cxn ang="0">
                  <a:pos x="0" y="0"/>
                </a:cxn>
                <a:cxn ang="0">
                  <a:pos x="75" y="54"/>
                </a:cxn>
                <a:cxn ang="0">
                  <a:pos x="22" y="86"/>
                </a:cxn>
              </a:cxnLst>
              <a:rect l="0" t="0" r="r" b="b"/>
              <a:pathLst>
                <a:path w="75" h="86">
                  <a:moveTo>
                    <a:pt x="0" y="0"/>
                  </a:moveTo>
                  <a:cubicBezTo>
                    <a:pt x="74" y="25"/>
                    <a:pt x="56" y="0"/>
                    <a:pt x="75" y="54"/>
                  </a:cubicBezTo>
                  <a:cubicBezTo>
                    <a:pt x="36" y="79"/>
                    <a:pt x="54" y="69"/>
                    <a:pt x="22" y="86"/>
                  </a:cubicBezTo>
                </a:path>
              </a:pathLst>
            </a:custGeom>
            <a:noFill/>
            <a:ln w="28575" cap="flat" cmpd="sng">
              <a:solidFill>
                <a:srgbClr val="FF2617"/>
              </a:solidFill>
              <a:prstDash val="solid"/>
              <a:round/>
              <a:headEnd/>
              <a:tailEnd/>
            </a:ln>
            <a:effectLst/>
          </p:spPr>
          <p:txBody>
            <a:bodyPr wrap="none" anchor="ctr"/>
            <a:lstStyle/>
            <a:p>
              <a:endParaRPr lang="ar-IQ">
                <a:solidFill>
                  <a:srgbClr val="000000"/>
                </a:solidFill>
              </a:endParaRPr>
            </a:p>
          </p:txBody>
        </p:sp>
      </p:grpSp>
      <p:sp>
        <p:nvSpPr>
          <p:cNvPr id="6216" name="Line 72"/>
          <p:cNvSpPr>
            <a:spLocks noChangeShapeType="1"/>
          </p:cNvSpPr>
          <p:nvPr/>
        </p:nvSpPr>
        <p:spPr bwMode="auto">
          <a:xfrm>
            <a:off x="5616577" y="3589338"/>
            <a:ext cx="793750" cy="831850"/>
          </a:xfrm>
          <a:prstGeom prst="line">
            <a:avLst/>
          </a:prstGeom>
          <a:noFill/>
          <a:ln w="38100">
            <a:solidFill>
              <a:schemeClr val="tx2"/>
            </a:solidFill>
            <a:round/>
            <a:headEnd/>
            <a:tailEnd type="triangle" w="med" len="med"/>
          </a:ln>
          <a:effectLst/>
        </p:spPr>
        <p:txBody>
          <a:bodyPr wrap="none" anchor="ctr"/>
          <a:lstStyle/>
          <a:p>
            <a:endParaRPr lang="ar-IQ">
              <a:solidFill>
                <a:srgbClr val="000000"/>
              </a:solidFill>
            </a:endParaRPr>
          </a:p>
        </p:txBody>
      </p:sp>
      <p:sp>
        <p:nvSpPr>
          <p:cNvPr id="6217" name="Rectangle 73"/>
          <p:cNvSpPr>
            <a:spLocks noChangeArrowheads="1"/>
          </p:cNvSpPr>
          <p:nvPr/>
        </p:nvSpPr>
        <p:spPr bwMode="auto">
          <a:xfrm>
            <a:off x="4727035" y="4225926"/>
            <a:ext cx="1372684" cy="707886"/>
          </a:xfrm>
          <a:prstGeom prst="rect">
            <a:avLst/>
          </a:prstGeom>
          <a:noFill/>
          <a:ln w="9525">
            <a:noFill/>
            <a:miter lim="800000"/>
            <a:headEnd/>
            <a:tailEnd/>
          </a:ln>
          <a:effectLst/>
        </p:spPr>
        <p:txBody>
          <a:bodyPr wrap="none">
            <a:spAutoFit/>
          </a:bodyPr>
          <a:lstStyle/>
          <a:p>
            <a:pPr algn="ctr"/>
            <a:r>
              <a:rPr lang="en-US" sz="2000" b="1">
                <a:solidFill>
                  <a:srgbClr val="000000"/>
                </a:solidFill>
              </a:rPr>
              <a:t>HCV RNA</a:t>
            </a:r>
          </a:p>
          <a:p>
            <a:pPr algn="ctr"/>
            <a:r>
              <a:rPr lang="en-US" sz="2000" b="1">
                <a:solidFill>
                  <a:srgbClr val="000000"/>
                </a:solidFill>
              </a:rPr>
              <a:t>replication</a:t>
            </a:r>
          </a:p>
        </p:txBody>
      </p:sp>
      <p:sp>
        <p:nvSpPr>
          <p:cNvPr id="6218" name="Rectangle 74"/>
          <p:cNvSpPr>
            <a:spLocks noChangeArrowheads="1"/>
          </p:cNvSpPr>
          <p:nvPr/>
        </p:nvSpPr>
        <p:spPr bwMode="auto">
          <a:xfrm>
            <a:off x="751226" y="4495801"/>
            <a:ext cx="1690014" cy="707886"/>
          </a:xfrm>
          <a:prstGeom prst="rect">
            <a:avLst/>
          </a:prstGeom>
          <a:noFill/>
          <a:ln w="9525">
            <a:noFill/>
            <a:miter lim="800000"/>
            <a:headEnd/>
            <a:tailEnd/>
          </a:ln>
          <a:effectLst/>
        </p:spPr>
        <p:txBody>
          <a:bodyPr wrap="none">
            <a:spAutoFit/>
          </a:bodyPr>
          <a:lstStyle/>
          <a:p>
            <a:pPr algn="ctr"/>
            <a:r>
              <a:rPr lang="en-US" sz="2000" b="1">
                <a:solidFill>
                  <a:srgbClr val="000000"/>
                </a:solidFill>
              </a:rPr>
              <a:t>Virus particle</a:t>
            </a:r>
          </a:p>
          <a:p>
            <a:pPr algn="ctr"/>
            <a:r>
              <a:rPr lang="en-US" sz="2000" b="1">
                <a:solidFill>
                  <a:srgbClr val="000000"/>
                </a:solidFill>
              </a:rPr>
              <a:t>assembly</a:t>
            </a:r>
          </a:p>
        </p:txBody>
      </p:sp>
      <p:sp>
        <p:nvSpPr>
          <p:cNvPr id="6219" name="Rectangle 75"/>
          <p:cNvSpPr>
            <a:spLocks noChangeArrowheads="1"/>
          </p:cNvSpPr>
          <p:nvPr/>
        </p:nvSpPr>
        <p:spPr bwMode="auto">
          <a:xfrm>
            <a:off x="6484953" y="4713293"/>
            <a:ext cx="1441420" cy="646331"/>
          </a:xfrm>
          <a:prstGeom prst="rect">
            <a:avLst/>
          </a:prstGeom>
          <a:noFill/>
          <a:ln w="9525">
            <a:noFill/>
            <a:miter lim="800000"/>
            <a:headEnd/>
            <a:tailEnd/>
          </a:ln>
          <a:effectLst/>
        </p:spPr>
        <p:txBody>
          <a:bodyPr wrap="none">
            <a:spAutoFit/>
          </a:bodyPr>
          <a:lstStyle/>
          <a:p>
            <a:pPr algn="ctr"/>
            <a:r>
              <a:rPr lang="en-US" b="1">
                <a:solidFill>
                  <a:srgbClr val="333399"/>
                </a:solidFill>
              </a:rPr>
              <a:t>Replicative</a:t>
            </a:r>
          </a:p>
          <a:p>
            <a:pPr algn="ctr"/>
            <a:r>
              <a:rPr lang="en-US" b="1">
                <a:solidFill>
                  <a:srgbClr val="333399"/>
                </a:solidFill>
              </a:rPr>
              <a:t>intermediate</a:t>
            </a:r>
          </a:p>
        </p:txBody>
      </p:sp>
      <p:sp>
        <p:nvSpPr>
          <p:cNvPr id="6220" name="Freeform 76"/>
          <p:cNvSpPr>
            <a:spLocks/>
          </p:cNvSpPr>
          <p:nvPr/>
        </p:nvSpPr>
        <p:spPr bwMode="auto">
          <a:xfrm>
            <a:off x="4173538" y="3605213"/>
            <a:ext cx="582612" cy="2146300"/>
          </a:xfrm>
          <a:custGeom>
            <a:avLst/>
            <a:gdLst/>
            <a:ahLst/>
            <a:cxnLst>
              <a:cxn ang="0">
                <a:pos x="352" y="1144"/>
              </a:cxn>
              <a:cxn ang="0">
                <a:pos x="176" y="1024"/>
              </a:cxn>
              <a:cxn ang="0">
                <a:pos x="112" y="936"/>
              </a:cxn>
              <a:cxn ang="0">
                <a:pos x="32" y="760"/>
              </a:cxn>
              <a:cxn ang="0">
                <a:pos x="16" y="696"/>
              </a:cxn>
              <a:cxn ang="0">
                <a:pos x="0" y="648"/>
              </a:cxn>
              <a:cxn ang="0">
                <a:pos x="24" y="440"/>
              </a:cxn>
              <a:cxn ang="0">
                <a:pos x="96" y="240"/>
              </a:cxn>
              <a:cxn ang="0">
                <a:pos x="112" y="192"/>
              </a:cxn>
              <a:cxn ang="0">
                <a:pos x="160" y="120"/>
              </a:cxn>
              <a:cxn ang="0">
                <a:pos x="192" y="48"/>
              </a:cxn>
              <a:cxn ang="0">
                <a:pos x="264" y="16"/>
              </a:cxn>
              <a:cxn ang="0">
                <a:pos x="288" y="0"/>
              </a:cxn>
            </a:cxnLst>
            <a:rect l="0" t="0" r="r" b="b"/>
            <a:pathLst>
              <a:path w="352" h="1144">
                <a:moveTo>
                  <a:pt x="352" y="1144"/>
                </a:moveTo>
                <a:cubicBezTo>
                  <a:pt x="296" y="1130"/>
                  <a:pt x="210" y="1075"/>
                  <a:pt x="176" y="1024"/>
                </a:cubicBezTo>
                <a:cubicBezTo>
                  <a:pt x="155" y="993"/>
                  <a:pt x="112" y="936"/>
                  <a:pt x="112" y="936"/>
                </a:cubicBezTo>
                <a:cubicBezTo>
                  <a:pt x="92" y="876"/>
                  <a:pt x="57" y="818"/>
                  <a:pt x="32" y="760"/>
                </a:cubicBezTo>
                <a:cubicBezTo>
                  <a:pt x="19" y="731"/>
                  <a:pt x="25" y="730"/>
                  <a:pt x="16" y="696"/>
                </a:cubicBezTo>
                <a:cubicBezTo>
                  <a:pt x="11" y="679"/>
                  <a:pt x="0" y="648"/>
                  <a:pt x="0" y="648"/>
                </a:cubicBezTo>
                <a:cubicBezTo>
                  <a:pt x="6" y="579"/>
                  <a:pt x="14" y="508"/>
                  <a:pt x="24" y="440"/>
                </a:cubicBezTo>
                <a:cubicBezTo>
                  <a:pt x="33" y="370"/>
                  <a:pt x="68" y="302"/>
                  <a:pt x="96" y="240"/>
                </a:cubicBezTo>
                <a:cubicBezTo>
                  <a:pt x="102" y="224"/>
                  <a:pt x="102" y="206"/>
                  <a:pt x="112" y="192"/>
                </a:cubicBezTo>
                <a:cubicBezTo>
                  <a:pt x="128" y="168"/>
                  <a:pt x="150" y="147"/>
                  <a:pt x="160" y="120"/>
                </a:cubicBezTo>
                <a:cubicBezTo>
                  <a:pt x="163" y="108"/>
                  <a:pt x="185" y="54"/>
                  <a:pt x="192" y="48"/>
                </a:cubicBezTo>
                <a:cubicBezTo>
                  <a:pt x="200" y="39"/>
                  <a:pt x="250" y="22"/>
                  <a:pt x="264" y="16"/>
                </a:cubicBezTo>
                <a:cubicBezTo>
                  <a:pt x="272" y="11"/>
                  <a:pt x="288" y="0"/>
                  <a:pt x="288" y="0"/>
                </a:cubicBezTo>
              </a:path>
            </a:pathLst>
          </a:custGeom>
          <a:noFill/>
          <a:ln w="38100" cap="flat" cmpd="sng">
            <a:solidFill>
              <a:schemeClr val="tx2"/>
            </a:solidFill>
            <a:prstDash val="solid"/>
            <a:round/>
            <a:headEnd type="none" w="med" len="med"/>
            <a:tailEnd type="triangle" w="med" len="med"/>
          </a:ln>
          <a:effectLst/>
        </p:spPr>
        <p:txBody>
          <a:bodyPr wrap="none" anchor="ctr"/>
          <a:lstStyle/>
          <a:p>
            <a:endParaRPr lang="ar-IQ">
              <a:solidFill>
                <a:srgbClr val="000000"/>
              </a:solidFill>
            </a:endParaRP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C:\Users\hp\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182" y="5126366"/>
            <a:ext cx="7010400" cy="369332"/>
          </a:xfrm>
          <a:prstGeom prst="rect">
            <a:avLst/>
          </a:prstGeom>
        </p:spPr>
        <p:txBody>
          <a:bodyPr wrap="square">
            <a:spAutoFit/>
          </a:bodyPr>
          <a:lstStyle/>
          <a:p>
            <a:r>
              <a:rPr lang="en-US" baseline="30000" dirty="0">
                <a:solidFill>
                  <a:prstClr val="black"/>
                </a:solidFill>
              </a:rPr>
              <a:t>1</a:t>
            </a:r>
            <a:r>
              <a:rPr lang="en-US" dirty="0">
                <a:solidFill>
                  <a:prstClr val="black"/>
                </a:solidFill>
              </a:rPr>
              <a:t>Sexual transmission seems likely but is poorly documented</a:t>
            </a:r>
            <a:endParaRPr lang="ar-IQ" dirty="0">
              <a:solidFill>
                <a:prstClr val="black"/>
              </a:solidFill>
            </a:endParaRPr>
          </a:p>
        </p:txBody>
      </p:sp>
    </p:spTree>
    <p:extLst>
      <p:ext uri="{BB962C8B-B14F-4D97-AF65-F5344CB8AC3E}">
        <p14:creationId xmlns:p14="http://schemas.microsoft.com/office/powerpoint/2010/main" val="181327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8153400" cy="6432530"/>
          </a:xfrm>
          <a:prstGeom prst="rect">
            <a:avLst/>
          </a:prstGeom>
        </p:spPr>
        <p:txBody>
          <a:bodyPr wrap="square">
            <a:spAutoFit/>
          </a:bodyPr>
          <a:lstStyle/>
          <a:p>
            <a:r>
              <a:rPr lang="en-US" sz="2800" dirty="0">
                <a:solidFill>
                  <a:srgbClr val="C00000"/>
                </a:solidFill>
              </a:rPr>
              <a:t>Summary of Replicative Cycle</a:t>
            </a:r>
          </a:p>
          <a:p>
            <a:r>
              <a:rPr lang="en-US" sz="2800" dirty="0"/>
              <a:t>The replication of HCV is uncertain because it has not been grown in cell culture. Other </a:t>
            </a:r>
            <a:r>
              <a:rPr lang="en-US" sz="2800" dirty="0" err="1"/>
              <a:t>flaviviruses</a:t>
            </a:r>
            <a:r>
              <a:rPr lang="en-US" sz="2800" dirty="0"/>
              <a:t> replicate in the cytoplasm and translate their genome RNA into large </a:t>
            </a:r>
            <a:r>
              <a:rPr lang="en-US" sz="2800" dirty="0" err="1"/>
              <a:t>polyproteins</a:t>
            </a:r>
            <a:r>
              <a:rPr lang="en-US" sz="2800" dirty="0"/>
              <a:t>, from which functional viral proteins are cleaved by a </a:t>
            </a:r>
            <a:r>
              <a:rPr lang="en-US" sz="2800" u="sng" dirty="0" err="1"/>
              <a:t>virion</a:t>
            </a:r>
            <a:r>
              <a:rPr lang="en-US" sz="2800" u="sng" dirty="0"/>
              <a:t>-encoded protease</a:t>
            </a:r>
            <a:r>
              <a:rPr lang="en-US" sz="2800" dirty="0"/>
              <a:t>. It is likely that HCV replication follows this model.</a:t>
            </a:r>
          </a:p>
          <a:p>
            <a:r>
              <a:rPr lang="en-US" sz="3600" dirty="0">
                <a:solidFill>
                  <a:srgbClr val="FF0000"/>
                </a:solidFill>
              </a:rPr>
              <a:t>The replication of HCV in the liver is enhanced by a liver-specific micro-RNA. This micro-RNA acts by increasing the synthesis of HCV mRNA. (Micro-RNAs are known to enhance cellular mRNA synthesis in many tissues.)</a:t>
            </a:r>
            <a:endParaRPr lang="en-US" sz="3600" dirty="0">
              <a:solidFill>
                <a:srgbClr val="FF0000"/>
              </a:solidFill>
              <a:effectLst/>
            </a:endParaRPr>
          </a:p>
        </p:txBody>
      </p:sp>
    </p:spTree>
    <p:extLst>
      <p:ext uri="{BB962C8B-B14F-4D97-AF65-F5344CB8AC3E}">
        <p14:creationId xmlns:p14="http://schemas.microsoft.com/office/powerpoint/2010/main" val="2177992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7346"/>
            <a:ext cx="8229600" cy="3108543"/>
          </a:xfrm>
          <a:prstGeom prst="rect">
            <a:avLst/>
          </a:prstGeom>
        </p:spPr>
        <p:txBody>
          <a:bodyPr wrap="square">
            <a:spAutoFit/>
          </a:bodyPr>
          <a:lstStyle/>
          <a:p>
            <a:r>
              <a:rPr lang="en-US" sz="2800" dirty="0">
                <a:solidFill>
                  <a:srgbClr val="FF0000"/>
                </a:solidFill>
              </a:rPr>
              <a:t>Transmission &amp; Epidemiology</a:t>
            </a:r>
          </a:p>
          <a:p>
            <a:r>
              <a:rPr lang="en-US" sz="2400" dirty="0"/>
              <a:t>Humans are the reservoir for HCV. It is transmitted primarily via </a:t>
            </a:r>
            <a:r>
              <a:rPr lang="en-US" sz="2400" b="1" dirty="0"/>
              <a:t>blood.</a:t>
            </a:r>
            <a:r>
              <a:rPr lang="en-US" sz="2400" dirty="0"/>
              <a:t> At present, injection drug use accounts for almost all new HCV infections. Transmission via blood transfusion rarely occurs because donated blood containing antibody to HCV is discarded. Transmission via needle-stick injury occurs, but the risk is lower than for HBV. Sexual transmission and transmission from mother to child occur but are inefficient </a:t>
            </a:r>
            <a:r>
              <a:rPr lang="en-US" sz="2400"/>
              <a:t>modes</a:t>
            </a:r>
            <a:r>
              <a:rPr lang="en-US" sz="2400" smtClean="0"/>
              <a:t>.</a:t>
            </a:r>
            <a:endParaRPr lang="en-US" sz="2400" dirty="0"/>
          </a:p>
        </p:txBody>
      </p:sp>
    </p:spTree>
    <p:extLst>
      <p:ext uri="{BB962C8B-B14F-4D97-AF65-F5344CB8AC3E}">
        <p14:creationId xmlns:p14="http://schemas.microsoft.com/office/powerpoint/2010/main" val="1753173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586418"/>
          </a:xfrm>
          <a:prstGeom prst="rect">
            <a:avLst/>
          </a:prstGeom>
        </p:spPr>
        <p:txBody>
          <a:bodyPr wrap="square">
            <a:spAutoFit/>
          </a:bodyPr>
          <a:lstStyle/>
          <a:p>
            <a:r>
              <a:rPr lang="en-US" sz="2400" dirty="0">
                <a:solidFill>
                  <a:srgbClr val="FF0000"/>
                </a:solidFill>
              </a:rPr>
              <a:t>Pathogenesis &amp; Immunity</a:t>
            </a:r>
          </a:p>
          <a:p>
            <a:r>
              <a:rPr lang="en-US" dirty="0"/>
              <a:t>HCV infects hepatocytes primarily, but there is no evidence for a virus-induced </a:t>
            </a:r>
            <a:r>
              <a:rPr lang="en-US" dirty="0" err="1"/>
              <a:t>cytopathic</a:t>
            </a:r>
            <a:r>
              <a:rPr lang="en-US" dirty="0"/>
              <a:t> effect on the liver cells. </a:t>
            </a:r>
            <a:r>
              <a:rPr lang="en-US" sz="2000" b="1" dirty="0">
                <a:solidFill>
                  <a:srgbClr val="FF0000"/>
                </a:solidFill>
              </a:rPr>
              <a:t>Rather, death of the hepatocytes is probably caused by immune attack by cytotoxic T cells. HCV infection strongly predisposes to hepatocellular carcinoma, but there is no evidence for an oncogene in the viral genome or for insertion of a copy of the viral genome into the DNA of the cancer cells.</a:t>
            </a:r>
          </a:p>
          <a:p>
            <a:r>
              <a:rPr lang="en-US" sz="2800" b="1" dirty="0">
                <a:solidFill>
                  <a:srgbClr val="00B0F0"/>
                </a:solidFill>
              </a:rPr>
              <a:t>Alcoholism</a:t>
            </a:r>
            <a:r>
              <a:rPr lang="en-US" dirty="0"/>
              <a:t> greatly enhances the rate of hepatocellular carcinoma in HCV-infected individuals. This supports the idea that the cancer is caused by prolonged liver damage and the consequent rapid growth rate of hepatocytes as the cells attempt to regenerate rather than by a direct oncogenic effect of HCV. Added support for this idea is the observation that patients with cirrhosis of any origin, not just alcoholic cirrhosis, have an increased risk of hepatocellular carcinoma. (A report in 1998 that the core protein of HCV causes hepatocellular carcinoma in mice may lead to a greater understanding of </a:t>
            </a:r>
            <a:r>
              <a:rPr lang="en-US" dirty="0" err="1"/>
              <a:t>oncogenesis</a:t>
            </a:r>
            <a:r>
              <a:rPr lang="en-US" dirty="0"/>
              <a:t> by HCV.)</a:t>
            </a:r>
          </a:p>
          <a:p>
            <a:r>
              <a:rPr lang="en-US" sz="2400" b="1" dirty="0">
                <a:solidFill>
                  <a:srgbClr val="FF0000"/>
                </a:solidFill>
              </a:rPr>
              <a:t>Antibodies against HCV are made, but approximately 75% of patients are chronically infected and continue to produce virus for at least 1 year</a:t>
            </a:r>
            <a:r>
              <a:rPr lang="en-US" dirty="0"/>
              <a:t>. (Note that the rate of </a:t>
            </a:r>
            <a:r>
              <a:rPr lang="en-US" b="1" dirty="0"/>
              <a:t>chronic carriage of HCV is much higher</a:t>
            </a:r>
            <a:r>
              <a:rPr lang="en-US" dirty="0"/>
              <a:t> than the rate of chronic carriage of HBV.) Chronic active hepatitis and cirrhosis occur in approximately 10% of these patients. For patients who clear the infection, it is not known whether reinfection can occur or whether there is lifelong immunity</a:t>
            </a:r>
            <a:endParaRPr lang="en-US" dirty="0">
              <a:effectLst/>
            </a:endParaRPr>
          </a:p>
        </p:txBody>
      </p:sp>
    </p:spTree>
    <p:extLst>
      <p:ext uri="{BB962C8B-B14F-4D97-AF65-F5344CB8AC3E}">
        <p14:creationId xmlns:p14="http://schemas.microsoft.com/office/powerpoint/2010/main" val="714213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3"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4"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5"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6"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7"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2169"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92172" name="Rectangle 12"/>
          <p:cNvSpPr>
            <a:spLocks noChangeArrowheads="1"/>
          </p:cNvSpPr>
          <p:nvPr/>
        </p:nvSpPr>
        <p:spPr bwMode="auto">
          <a:xfrm>
            <a:off x="152400" y="784811"/>
            <a:ext cx="8839200" cy="4937121"/>
          </a:xfrm>
          <a:prstGeom prst="rect">
            <a:avLst/>
          </a:prstGeom>
          <a:noFill/>
          <a:ln w="12700">
            <a:noFill/>
            <a:miter lim="800000"/>
            <a:headEnd/>
            <a:tailEnd/>
          </a:ln>
          <a:effectLst/>
        </p:spPr>
        <p:txBody>
          <a:bodyPr lIns="90488" tIns="44450" rIns="90488" bIns="44450"/>
          <a:lstStyle/>
          <a:p>
            <a:pPr marL="342900" indent="-342900" defTabSz="742950" eaLnBrk="0" fontAlgn="base" hangingPunct="0">
              <a:lnSpc>
                <a:spcPct val="90000"/>
              </a:lnSpc>
              <a:spcBef>
                <a:spcPct val="20000"/>
              </a:spcBef>
              <a:spcAft>
                <a:spcPct val="0"/>
              </a:spcAft>
            </a:pPr>
            <a:r>
              <a:rPr lang="en-US" altLang="zh-TW" sz="2800" dirty="0" smtClean="0">
                <a:solidFill>
                  <a:srgbClr val="333399"/>
                </a:solidFill>
                <a:latin typeface="Times New Roman" pitchFamily="18" charset="0"/>
              </a:rPr>
              <a:t>Incubation period:</a:t>
            </a:r>
            <a:r>
              <a:rPr lang="en-US" altLang="zh-TW" sz="2800" dirty="0" smtClean="0">
                <a:solidFill>
                  <a:srgbClr val="000000"/>
                </a:solidFill>
                <a:latin typeface="Times New Roman" pitchFamily="18" charset="0"/>
              </a:rPr>
              <a:t>				Average 6-7 wks</a:t>
            </a:r>
          </a:p>
          <a:p>
            <a:pPr marL="342900" indent="-342900" defTabSz="742950" eaLnBrk="0" fontAlgn="base" hangingPunct="0">
              <a:lnSpc>
                <a:spcPct val="90000"/>
              </a:lnSpc>
              <a:spcBef>
                <a:spcPct val="20000"/>
              </a:spcBef>
              <a:spcAft>
                <a:spcPct val="0"/>
              </a:spcAft>
            </a:pPr>
            <a:r>
              <a:rPr lang="en-US" altLang="zh-TW" sz="2800" dirty="0" smtClean="0">
                <a:solidFill>
                  <a:srgbClr val="000000"/>
                </a:solidFill>
                <a:latin typeface="Times New Roman" pitchFamily="18" charset="0"/>
              </a:rPr>
              <a:t>								</a:t>
            </a:r>
          </a:p>
          <a:p>
            <a:pPr marL="342900" indent="-342900" defTabSz="742950" eaLnBrk="0" fontAlgn="base" hangingPunct="0">
              <a:lnSpc>
                <a:spcPct val="110000"/>
              </a:lnSpc>
              <a:spcBef>
                <a:spcPct val="20000"/>
              </a:spcBef>
              <a:spcAft>
                <a:spcPct val="0"/>
              </a:spcAft>
            </a:pPr>
            <a:r>
              <a:rPr lang="en-US" altLang="zh-TW" sz="2800" dirty="0" smtClean="0">
                <a:solidFill>
                  <a:srgbClr val="333399"/>
                </a:solidFill>
                <a:latin typeface="Times New Roman" pitchFamily="18" charset="0"/>
              </a:rPr>
              <a:t>Clinical illness (jaundice):	</a:t>
            </a:r>
            <a:r>
              <a:rPr lang="en-US" altLang="zh-TW" sz="2800" dirty="0" smtClean="0">
                <a:solidFill>
                  <a:srgbClr val="000000"/>
                </a:solidFill>
                <a:latin typeface="Times New Roman" pitchFamily="18" charset="0"/>
              </a:rPr>
              <a:t>	30-40% (20-30%)</a:t>
            </a:r>
          </a:p>
          <a:p>
            <a:pPr marL="342900" indent="-342900" defTabSz="742950" eaLnBrk="0" fontAlgn="base" hangingPunct="0">
              <a:lnSpc>
                <a:spcPct val="110000"/>
              </a:lnSpc>
              <a:spcBef>
                <a:spcPct val="20000"/>
              </a:spcBef>
              <a:spcAft>
                <a:spcPct val="0"/>
              </a:spcAft>
            </a:pPr>
            <a:r>
              <a:rPr lang="en-US" altLang="zh-TW" sz="2800" dirty="0" smtClean="0">
                <a:solidFill>
                  <a:srgbClr val="333399"/>
                </a:solidFill>
                <a:latin typeface="Times New Roman" pitchFamily="18" charset="0"/>
              </a:rPr>
              <a:t>Chronic hepatitis:		</a:t>
            </a:r>
            <a:r>
              <a:rPr lang="en-US" altLang="zh-TW" sz="2800" dirty="0" smtClean="0">
                <a:solidFill>
                  <a:srgbClr val="000000"/>
                </a:solidFill>
                <a:latin typeface="Times New Roman" pitchFamily="18" charset="0"/>
              </a:rPr>
              <a:t>		70%</a:t>
            </a:r>
          </a:p>
          <a:p>
            <a:pPr marL="342900" indent="-342900" defTabSz="742950" eaLnBrk="0" fontAlgn="base" hangingPunct="0">
              <a:lnSpc>
                <a:spcPct val="110000"/>
              </a:lnSpc>
              <a:spcBef>
                <a:spcPct val="20000"/>
              </a:spcBef>
              <a:spcAft>
                <a:spcPct val="0"/>
              </a:spcAft>
            </a:pPr>
            <a:r>
              <a:rPr lang="en-US" altLang="zh-TW" sz="2800" dirty="0" smtClean="0">
                <a:solidFill>
                  <a:srgbClr val="333399"/>
                </a:solidFill>
                <a:latin typeface="Times New Roman" pitchFamily="18" charset="0"/>
              </a:rPr>
              <a:t>Persistent infection:	</a:t>
            </a:r>
            <a:r>
              <a:rPr lang="en-US" altLang="zh-TW" sz="2800" dirty="0" smtClean="0">
                <a:solidFill>
                  <a:srgbClr val="000000"/>
                </a:solidFill>
                <a:latin typeface="Times New Roman" pitchFamily="18" charset="0"/>
              </a:rPr>
              <a:t>			85-100%</a:t>
            </a:r>
          </a:p>
          <a:p>
            <a:pPr marL="342900" indent="-342900" defTabSz="742950" eaLnBrk="0" fontAlgn="base" hangingPunct="0">
              <a:lnSpc>
                <a:spcPct val="110000"/>
              </a:lnSpc>
              <a:spcBef>
                <a:spcPct val="20000"/>
              </a:spcBef>
              <a:spcAft>
                <a:spcPct val="0"/>
              </a:spcAft>
            </a:pPr>
            <a:r>
              <a:rPr lang="en-US" altLang="zh-TW" sz="2800" dirty="0" smtClean="0">
                <a:solidFill>
                  <a:srgbClr val="333399"/>
                </a:solidFill>
                <a:latin typeface="Times New Roman" pitchFamily="18" charset="0"/>
              </a:rPr>
              <a:t>Immunity:</a:t>
            </a:r>
            <a:r>
              <a:rPr lang="en-US" altLang="zh-TW" sz="2800" dirty="0" smtClean="0">
                <a:solidFill>
                  <a:srgbClr val="000000"/>
                </a:solidFill>
                <a:latin typeface="Times New Roman" pitchFamily="18" charset="0"/>
              </a:rPr>
              <a:t>					No protective 								antibody</a:t>
            </a:r>
          </a:p>
          <a:p>
            <a:pPr marL="342900" indent="-342900" defTabSz="742950" eaLnBrk="0" fontAlgn="base" hangingPunct="0">
              <a:lnSpc>
                <a:spcPct val="85000"/>
              </a:lnSpc>
              <a:spcBef>
                <a:spcPct val="20000"/>
              </a:spcBef>
              <a:spcAft>
                <a:spcPct val="0"/>
              </a:spcAft>
            </a:pPr>
            <a:r>
              <a:rPr lang="en-US" altLang="zh-TW" sz="2800" dirty="0" smtClean="0">
                <a:solidFill>
                  <a:srgbClr val="000000"/>
                </a:solidFill>
                <a:latin typeface="Times New Roman" pitchFamily="18" charset="0"/>
              </a:rPr>
              <a:t>								response </a:t>
            </a:r>
            <a:r>
              <a:rPr lang="en-US" altLang="zh-TW" sz="2800" dirty="0">
                <a:solidFill>
                  <a:srgbClr val="000000"/>
                </a:solidFill>
                <a:latin typeface="Times New Roman" pitchFamily="18" charset="0"/>
              </a:rPr>
              <a:t>identified</a:t>
            </a:r>
            <a:r>
              <a:rPr lang="en-US" altLang="zh-TW" sz="2800" dirty="0" smtClean="0">
                <a:solidFill>
                  <a:srgbClr val="000000"/>
                </a:solidFill>
                <a:latin typeface="Times New Roman" pitchFamily="18" charset="0"/>
              </a:rPr>
              <a:t> </a:t>
            </a:r>
          </a:p>
          <a:p>
            <a:pPr marL="342900" indent="-342900" defTabSz="742950" eaLnBrk="0" fontAlgn="base" hangingPunct="0">
              <a:lnSpc>
                <a:spcPct val="85000"/>
              </a:lnSpc>
              <a:spcBef>
                <a:spcPct val="20000"/>
              </a:spcBef>
              <a:spcAft>
                <a:spcPct val="0"/>
              </a:spcAft>
            </a:pPr>
            <a:r>
              <a:rPr lang="en-US" sz="2400" dirty="0" smtClean="0"/>
              <a:t>HCV </a:t>
            </a:r>
            <a:r>
              <a:rPr lang="en-US" sz="2400" dirty="0"/>
              <a:t>infection also leads to significant autoimmune reactions, including </a:t>
            </a:r>
            <a:r>
              <a:rPr lang="en-US" sz="2400" dirty="0" err="1"/>
              <a:t>vasculitis</a:t>
            </a:r>
            <a:r>
              <a:rPr lang="en-US" sz="2400" dirty="0"/>
              <a:t>, </a:t>
            </a:r>
            <a:r>
              <a:rPr lang="en-US" sz="2400" dirty="0" err="1"/>
              <a:t>arthralgias</a:t>
            </a:r>
            <a:r>
              <a:rPr lang="en-US" sz="2400" dirty="0"/>
              <a:t>, </a:t>
            </a:r>
            <a:r>
              <a:rPr lang="en-US" sz="2400" dirty="0" err="1"/>
              <a:t>purpura</a:t>
            </a:r>
            <a:r>
              <a:rPr lang="en-US" sz="2400" dirty="0"/>
              <a:t>, and </a:t>
            </a:r>
            <a:r>
              <a:rPr lang="en-US" sz="2400" dirty="0" err="1"/>
              <a:t>membranoproliferative</a:t>
            </a:r>
            <a:r>
              <a:rPr lang="en-US" sz="2400" dirty="0"/>
              <a:t> glomerulonephritis. HCV is the main cause of essential mixed </a:t>
            </a:r>
            <a:r>
              <a:rPr lang="en-US" sz="2400" dirty="0" err="1"/>
              <a:t>cryoglobulinemia</a:t>
            </a:r>
            <a:r>
              <a:rPr lang="en-US" sz="2400" dirty="0"/>
              <a:t>. The </a:t>
            </a:r>
            <a:r>
              <a:rPr lang="en-US" sz="2400" dirty="0" err="1"/>
              <a:t>cryoprecipitates</a:t>
            </a:r>
            <a:r>
              <a:rPr lang="en-US" sz="2400" dirty="0"/>
              <a:t> often are composed of HCV antigens and antibodies</a:t>
            </a:r>
            <a:endParaRPr lang="en-US" altLang="zh-TW" sz="2400" dirty="0" smtClean="0">
              <a:solidFill>
                <a:srgbClr val="000000"/>
              </a:solidFill>
              <a:latin typeface="Times New Roman" pitchFamily="18" charset="0"/>
            </a:endParaRPr>
          </a:p>
          <a:p>
            <a:pPr marL="342900" indent="-342900" defTabSz="742950" eaLnBrk="0" fontAlgn="base" hangingPunct="0">
              <a:lnSpc>
                <a:spcPct val="85000"/>
              </a:lnSpc>
              <a:spcBef>
                <a:spcPct val="20000"/>
              </a:spcBef>
              <a:spcAft>
                <a:spcPct val="0"/>
              </a:spcAft>
            </a:pPr>
            <a:endParaRPr lang="en-US" altLang="zh-TW" sz="2800" dirty="0" smtClean="0">
              <a:solidFill>
                <a:srgbClr val="000000"/>
              </a:solidFill>
              <a:latin typeface="Times New Roman" pitchFamily="18" charset="0"/>
            </a:endParaRPr>
          </a:p>
        </p:txBody>
      </p:sp>
      <p:sp>
        <p:nvSpPr>
          <p:cNvPr id="92173" name="Text Box 13"/>
          <p:cNvSpPr txBox="1">
            <a:spLocks noChangeArrowheads="1"/>
          </p:cNvSpPr>
          <p:nvPr/>
        </p:nvSpPr>
        <p:spPr bwMode="auto">
          <a:xfrm>
            <a:off x="939800" y="74184"/>
            <a:ext cx="7467600" cy="7016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000" b="1" dirty="0" smtClean="0">
                <a:solidFill>
                  <a:srgbClr val="333399"/>
                </a:solidFill>
                <a:latin typeface="ZapfHumnst Dm BT" charset="0"/>
              </a:rPr>
              <a:t>Hepatitis C - Clinical Features</a:t>
            </a:r>
            <a:endParaRPr lang="en-US" altLang="zh-TW" sz="4000" b="1" dirty="0" smtClean="0">
              <a:solidFill>
                <a:srgbClr val="FAFD00"/>
              </a:solidFill>
              <a:latin typeface="ZapfHumnst Dm BT" charset="0"/>
            </a:endParaRPr>
          </a:p>
        </p:txBody>
      </p:sp>
    </p:spTree>
  </p:cSld>
  <p:clrMapOvr>
    <a:masterClrMapping/>
  </p:clrMapOvr>
  <p:transition>
    <p:comb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zh-TW"/>
              <a:t>Chronic Hepatitis C Infection</a:t>
            </a:r>
          </a:p>
        </p:txBody>
      </p:sp>
      <p:sp>
        <p:nvSpPr>
          <p:cNvPr id="163843" name="Rectangle 3"/>
          <p:cNvSpPr>
            <a:spLocks noGrp="1" noChangeArrowheads="1"/>
          </p:cNvSpPr>
          <p:nvPr>
            <p:ph idx="1"/>
          </p:nvPr>
        </p:nvSpPr>
        <p:spPr>
          <a:xfrm>
            <a:off x="609600" y="2286000"/>
            <a:ext cx="7772400" cy="4114800"/>
          </a:xfrm>
        </p:spPr>
        <p:txBody>
          <a:bodyPr/>
          <a:lstStyle/>
          <a:p>
            <a:pPr algn="just"/>
            <a:r>
              <a:rPr lang="en-US" altLang="zh-TW" sz="2800">
                <a:latin typeface="Times New Roman" pitchFamily="18" charset="0"/>
              </a:rPr>
              <a:t>The spectrum of chronic hepatitis C infection is essentially the same as chronic hepatitis B infection.</a:t>
            </a:r>
          </a:p>
          <a:p>
            <a:pPr algn="just"/>
            <a:endParaRPr lang="en-US" altLang="zh-TW" sz="800">
              <a:latin typeface="Times New Roman" pitchFamily="18" charset="0"/>
            </a:endParaRPr>
          </a:p>
          <a:p>
            <a:pPr algn="just"/>
            <a:r>
              <a:rPr lang="en-US" altLang="zh-TW" sz="2800">
                <a:latin typeface="Times New Roman" pitchFamily="18" charset="0"/>
              </a:rPr>
              <a:t>All the manifestations of chronic hepatitis B infection may be seen, albeit with a lower frequency i.e. chronic persistent hepatitis, chronic active hepatitis, cirrhosis, and hepatocellular carcinoma</a:t>
            </a:r>
            <a:r>
              <a:rPr lang="en-US" altLang="zh-TW">
                <a:latin typeface="Times New Roman" pitchFamily="18" charset="0"/>
              </a:rPr>
              <a:t>.</a:t>
            </a: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5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0"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1"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2"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3"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4" name="Rectangle 8"/>
          <p:cNvSpPr>
            <a:spLocks noChangeArrowheads="1"/>
          </p:cNvSpPr>
          <p:nvPr/>
        </p:nvSpPr>
        <p:spPr bwMode="auto">
          <a:xfrm>
            <a:off x="414353" y="133350"/>
            <a:ext cx="8467725"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r>
              <a:rPr lang="zh-TW" altLang="en-US" sz="4400" smtClean="0">
                <a:solidFill>
                  <a:srgbClr val="FE9B03"/>
                </a:solidFill>
                <a:latin typeface="ZapfHumnst BT" charset="0"/>
              </a:rPr>
              <a:t/>
            </a:r>
            <a:br>
              <a:rPr lang="zh-TW" altLang="en-US" sz="4400" smtClean="0">
                <a:solidFill>
                  <a:srgbClr val="FE9B03"/>
                </a:solidFill>
                <a:latin typeface="ZapfHumnst BT" charset="0"/>
              </a:rPr>
            </a:br>
            <a:endParaRPr lang="zh-TW" altLang="en-US" sz="4400" smtClean="0">
              <a:solidFill>
                <a:srgbClr val="FE9B03"/>
              </a:solidFill>
              <a:latin typeface="ZapfHumnst BT" charset="0"/>
            </a:endParaRPr>
          </a:p>
        </p:txBody>
      </p:sp>
      <p:sp>
        <p:nvSpPr>
          <p:cNvPr id="96265" name="Rectangle 9"/>
          <p:cNvSpPr>
            <a:spLocks noChangeArrowheads="1"/>
          </p:cNvSpPr>
          <p:nvPr/>
        </p:nvSpPr>
        <p:spPr bwMode="auto">
          <a:xfrm>
            <a:off x="677868" y="6096000"/>
            <a:ext cx="8466137" cy="7620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r>
              <a:rPr lang="zh-TW" altLang="en-US" sz="4400" smtClean="0">
                <a:solidFill>
                  <a:srgbClr val="FE9B03"/>
                </a:solidFill>
                <a:latin typeface="ZapfHumnst BT" charset="0"/>
              </a:rPr>
              <a:t/>
            </a:r>
            <a:br>
              <a:rPr lang="zh-TW" altLang="en-US" sz="4400" smtClean="0">
                <a:solidFill>
                  <a:srgbClr val="FE9B03"/>
                </a:solidFill>
                <a:latin typeface="ZapfHumnst BT" charset="0"/>
              </a:rPr>
            </a:br>
            <a:endParaRPr lang="zh-TW" altLang="en-US" sz="4400" smtClean="0">
              <a:solidFill>
                <a:srgbClr val="FE9B03"/>
              </a:solidFill>
              <a:latin typeface="ZapfHumnst BT" charset="0"/>
            </a:endParaRPr>
          </a:p>
        </p:txBody>
      </p:sp>
      <p:sp>
        <p:nvSpPr>
          <p:cNvPr id="96266" name="Freeform 10"/>
          <p:cNvSpPr>
            <a:spLocks/>
          </p:cNvSpPr>
          <p:nvPr/>
        </p:nvSpPr>
        <p:spPr bwMode="auto">
          <a:xfrm>
            <a:off x="1666927" y="5443538"/>
            <a:ext cx="22225" cy="101600"/>
          </a:xfrm>
          <a:custGeom>
            <a:avLst/>
            <a:gdLst/>
            <a:ahLst/>
            <a:cxnLst>
              <a:cxn ang="0">
                <a:pos x="6" y="0"/>
              </a:cxn>
              <a:cxn ang="0">
                <a:pos x="0" y="0"/>
              </a:cxn>
              <a:cxn ang="0">
                <a:pos x="0" y="63"/>
              </a:cxn>
              <a:cxn ang="0">
                <a:pos x="16" y="63"/>
              </a:cxn>
              <a:cxn ang="0">
                <a:pos x="16" y="0"/>
              </a:cxn>
              <a:cxn ang="0">
                <a:pos x="6" y="0"/>
              </a:cxn>
            </a:cxnLst>
            <a:rect l="0" t="0" r="r" b="b"/>
            <a:pathLst>
              <a:path w="17" h="64">
                <a:moveTo>
                  <a:pt x="6" y="0"/>
                </a:moveTo>
                <a:lnTo>
                  <a:pt x="0" y="0"/>
                </a:lnTo>
                <a:lnTo>
                  <a:pt x="0" y="63"/>
                </a:lnTo>
                <a:lnTo>
                  <a:pt x="16" y="63"/>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7" name="Freeform 11"/>
          <p:cNvSpPr>
            <a:spLocks/>
          </p:cNvSpPr>
          <p:nvPr/>
        </p:nvSpPr>
        <p:spPr bwMode="auto">
          <a:xfrm>
            <a:off x="2144768" y="5443538"/>
            <a:ext cx="22225" cy="101600"/>
          </a:xfrm>
          <a:custGeom>
            <a:avLst/>
            <a:gdLst/>
            <a:ahLst/>
            <a:cxnLst>
              <a:cxn ang="0">
                <a:pos x="9" y="0"/>
              </a:cxn>
              <a:cxn ang="0">
                <a:pos x="0" y="0"/>
              </a:cxn>
              <a:cxn ang="0">
                <a:pos x="0" y="63"/>
              </a:cxn>
              <a:cxn ang="0">
                <a:pos x="16" y="63"/>
              </a:cxn>
              <a:cxn ang="0">
                <a:pos x="16" y="0"/>
              </a:cxn>
              <a:cxn ang="0">
                <a:pos x="9" y="0"/>
              </a:cxn>
            </a:cxnLst>
            <a:rect l="0" t="0" r="r" b="b"/>
            <a:pathLst>
              <a:path w="17" h="64">
                <a:moveTo>
                  <a:pt x="9" y="0"/>
                </a:moveTo>
                <a:lnTo>
                  <a:pt x="0" y="0"/>
                </a:lnTo>
                <a:lnTo>
                  <a:pt x="0" y="63"/>
                </a:lnTo>
                <a:lnTo>
                  <a:pt x="16" y="63"/>
                </a:lnTo>
                <a:lnTo>
                  <a:pt x="16"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8" name="Freeform 12"/>
          <p:cNvSpPr>
            <a:spLocks/>
          </p:cNvSpPr>
          <p:nvPr/>
        </p:nvSpPr>
        <p:spPr bwMode="auto">
          <a:xfrm>
            <a:off x="2673352" y="5443538"/>
            <a:ext cx="25400" cy="101600"/>
          </a:xfrm>
          <a:custGeom>
            <a:avLst/>
            <a:gdLst/>
            <a:ahLst/>
            <a:cxnLst>
              <a:cxn ang="0">
                <a:pos x="6" y="0"/>
              </a:cxn>
              <a:cxn ang="0">
                <a:pos x="0" y="0"/>
              </a:cxn>
              <a:cxn ang="0">
                <a:pos x="0" y="63"/>
              </a:cxn>
              <a:cxn ang="0">
                <a:pos x="16" y="63"/>
              </a:cxn>
              <a:cxn ang="0">
                <a:pos x="16" y="0"/>
              </a:cxn>
              <a:cxn ang="0">
                <a:pos x="6" y="0"/>
              </a:cxn>
            </a:cxnLst>
            <a:rect l="0" t="0" r="r" b="b"/>
            <a:pathLst>
              <a:path w="17" h="64">
                <a:moveTo>
                  <a:pt x="6" y="0"/>
                </a:moveTo>
                <a:lnTo>
                  <a:pt x="0" y="0"/>
                </a:lnTo>
                <a:lnTo>
                  <a:pt x="0" y="63"/>
                </a:lnTo>
                <a:lnTo>
                  <a:pt x="16" y="63"/>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69" name="Freeform 13"/>
          <p:cNvSpPr>
            <a:spLocks/>
          </p:cNvSpPr>
          <p:nvPr/>
        </p:nvSpPr>
        <p:spPr bwMode="auto">
          <a:xfrm>
            <a:off x="3192466" y="5443538"/>
            <a:ext cx="23812" cy="101600"/>
          </a:xfrm>
          <a:custGeom>
            <a:avLst/>
            <a:gdLst/>
            <a:ahLst/>
            <a:cxnLst>
              <a:cxn ang="0">
                <a:pos x="9" y="0"/>
              </a:cxn>
              <a:cxn ang="0">
                <a:pos x="0" y="0"/>
              </a:cxn>
              <a:cxn ang="0">
                <a:pos x="0" y="63"/>
              </a:cxn>
              <a:cxn ang="0">
                <a:pos x="16" y="63"/>
              </a:cxn>
              <a:cxn ang="0">
                <a:pos x="16" y="0"/>
              </a:cxn>
              <a:cxn ang="0">
                <a:pos x="9" y="0"/>
              </a:cxn>
            </a:cxnLst>
            <a:rect l="0" t="0" r="r" b="b"/>
            <a:pathLst>
              <a:path w="17" h="64">
                <a:moveTo>
                  <a:pt x="9" y="0"/>
                </a:moveTo>
                <a:lnTo>
                  <a:pt x="0" y="0"/>
                </a:lnTo>
                <a:lnTo>
                  <a:pt x="0" y="63"/>
                </a:lnTo>
                <a:lnTo>
                  <a:pt x="16" y="63"/>
                </a:lnTo>
                <a:lnTo>
                  <a:pt x="16"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0" name="Freeform 14"/>
          <p:cNvSpPr>
            <a:spLocks/>
          </p:cNvSpPr>
          <p:nvPr/>
        </p:nvSpPr>
        <p:spPr bwMode="auto">
          <a:xfrm>
            <a:off x="3721102" y="5443538"/>
            <a:ext cx="23813" cy="101600"/>
          </a:xfrm>
          <a:custGeom>
            <a:avLst/>
            <a:gdLst/>
            <a:ahLst/>
            <a:cxnLst>
              <a:cxn ang="0">
                <a:pos x="6" y="0"/>
              </a:cxn>
              <a:cxn ang="0">
                <a:pos x="0" y="0"/>
              </a:cxn>
              <a:cxn ang="0">
                <a:pos x="0" y="63"/>
              </a:cxn>
              <a:cxn ang="0">
                <a:pos x="16" y="63"/>
              </a:cxn>
              <a:cxn ang="0">
                <a:pos x="16" y="0"/>
              </a:cxn>
              <a:cxn ang="0">
                <a:pos x="6" y="0"/>
              </a:cxn>
            </a:cxnLst>
            <a:rect l="0" t="0" r="r" b="b"/>
            <a:pathLst>
              <a:path w="17" h="64">
                <a:moveTo>
                  <a:pt x="6" y="0"/>
                </a:moveTo>
                <a:lnTo>
                  <a:pt x="0" y="0"/>
                </a:lnTo>
                <a:lnTo>
                  <a:pt x="0" y="63"/>
                </a:lnTo>
                <a:lnTo>
                  <a:pt x="16" y="63"/>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1" name="Freeform 15"/>
          <p:cNvSpPr>
            <a:spLocks/>
          </p:cNvSpPr>
          <p:nvPr/>
        </p:nvSpPr>
        <p:spPr bwMode="auto">
          <a:xfrm>
            <a:off x="4240216" y="5443538"/>
            <a:ext cx="25400" cy="101600"/>
          </a:xfrm>
          <a:custGeom>
            <a:avLst/>
            <a:gdLst/>
            <a:ahLst/>
            <a:cxnLst>
              <a:cxn ang="0">
                <a:pos x="6" y="0"/>
              </a:cxn>
              <a:cxn ang="0">
                <a:pos x="0" y="0"/>
              </a:cxn>
              <a:cxn ang="0">
                <a:pos x="0" y="63"/>
              </a:cxn>
              <a:cxn ang="0">
                <a:pos x="16" y="63"/>
              </a:cxn>
              <a:cxn ang="0">
                <a:pos x="16" y="0"/>
              </a:cxn>
              <a:cxn ang="0">
                <a:pos x="6" y="0"/>
              </a:cxn>
            </a:cxnLst>
            <a:rect l="0" t="0" r="r" b="b"/>
            <a:pathLst>
              <a:path w="17" h="64">
                <a:moveTo>
                  <a:pt x="6" y="0"/>
                </a:moveTo>
                <a:lnTo>
                  <a:pt x="0" y="0"/>
                </a:lnTo>
                <a:lnTo>
                  <a:pt x="0" y="63"/>
                </a:lnTo>
                <a:lnTo>
                  <a:pt x="16" y="63"/>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2" name="Freeform 16"/>
          <p:cNvSpPr>
            <a:spLocks/>
          </p:cNvSpPr>
          <p:nvPr/>
        </p:nvSpPr>
        <p:spPr bwMode="auto">
          <a:xfrm>
            <a:off x="1674817" y="5022850"/>
            <a:ext cx="5554662" cy="401638"/>
          </a:xfrm>
          <a:custGeom>
            <a:avLst/>
            <a:gdLst/>
            <a:ahLst/>
            <a:cxnLst>
              <a:cxn ang="0">
                <a:pos x="0" y="252"/>
              </a:cxn>
              <a:cxn ang="0">
                <a:pos x="3936" y="252"/>
              </a:cxn>
              <a:cxn ang="0">
                <a:pos x="3936" y="0"/>
              </a:cxn>
              <a:cxn ang="0">
                <a:pos x="0" y="0"/>
              </a:cxn>
              <a:cxn ang="0">
                <a:pos x="0" y="252"/>
              </a:cxn>
            </a:cxnLst>
            <a:rect l="0" t="0" r="r" b="b"/>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3" name="Freeform 17"/>
          <p:cNvSpPr>
            <a:spLocks/>
          </p:cNvSpPr>
          <p:nvPr/>
        </p:nvSpPr>
        <p:spPr bwMode="auto">
          <a:xfrm>
            <a:off x="1657350" y="1006475"/>
            <a:ext cx="23813" cy="4438650"/>
          </a:xfrm>
          <a:custGeom>
            <a:avLst/>
            <a:gdLst/>
            <a:ahLst/>
            <a:cxnLst>
              <a:cxn ang="0">
                <a:pos x="6" y="2782"/>
              </a:cxn>
              <a:cxn ang="0">
                <a:pos x="16" y="2789"/>
              </a:cxn>
              <a:cxn ang="0">
                <a:pos x="16" y="0"/>
              </a:cxn>
              <a:cxn ang="0">
                <a:pos x="0" y="0"/>
              </a:cxn>
              <a:cxn ang="0">
                <a:pos x="0" y="2789"/>
              </a:cxn>
              <a:cxn ang="0">
                <a:pos x="6" y="2795"/>
              </a:cxn>
              <a:cxn ang="0">
                <a:pos x="0" y="2789"/>
              </a:cxn>
              <a:cxn ang="0">
                <a:pos x="0" y="2795"/>
              </a:cxn>
              <a:cxn ang="0">
                <a:pos x="6" y="2795"/>
              </a:cxn>
              <a:cxn ang="0">
                <a:pos x="6" y="2782"/>
              </a:cxn>
            </a:cxnLst>
            <a:rect l="0" t="0" r="r" b="b"/>
            <a:pathLst>
              <a:path w="17" h="2796">
                <a:moveTo>
                  <a:pt x="6" y="2782"/>
                </a:moveTo>
                <a:lnTo>
                  <a:pt x="16" y="2789"/>
                </a:lnTo>
                <a:lnTo>
                  <a:pt x="16" y="0"/>
                </a:lnTo>
                <a:lnTo>
                  <a:pt x="0" y="0"/>
                </a:lnTo>
                <a:lnTo>
                  <a:pt x="0" y="2789"/>
                </a:lnTo>
                <a:lnTo>
                  <a:pt x="6" y="2795"/>
                </a:lnTo>
                <a:lnTo>
                  <a:pt x="0" y="2789"/>
                </a:lnTo>
                <a:lnTo>
                  <a:pt x="0" y="2795"/>
                </a:lnTo>
                <a:lnTo>
                  <a:pt x="6" y="2795"/>
                </a:lnTo>
                <a:lnTo>
                  <a:pt x="6" y="2782"/>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4" name="Freeform 18"/>
          <p:cNvSpPr>
            <a:spLocks/>
          </p:cNvSpPr>
          <p:nvPr/>
        </p:nvSpPr>
        <p:spPr bwMode="auto">
          <a:xfrm>
            <a:off x="1666875" y="5432425"/>
            <a:ext cx="5557838" cy="26988"/>
          </a:xfrm>
          <a:custGeom>
            <a:avLst/>
            <a:gdLst/>
            <a:ahLst/>
            <a:cxnLst>
              <a:cxn ang="0">
                <a:pos x="3939" y="9"/>
              </a:cxn>
              <a:cxn ang="0">
                <a:pos x="3939" y="0"/>
              </a:cxn>
              <a:cxn ang="0">
                <a:pos x="0" y="0"/>
              </a:cxn>
              <a:cxn ang="0">
                <a:pos x="0" y="16"/>
              </a:cxn>
              <a:cxn ang="0">
                <a:pos x="3939" y="16"/>
              </a:cxn>
              <a:cxn ang="0">
                <a:pos x="3939" y="9"/>
              </a:cxn>
            </a:cxnLst>
            <a:rect l="0" t="0" r="r" b="b"/>
            <a:pathLst>
              <a:path w="3940" h="17">
                <a:moveTo>
                  <a:pt x="3939" y="9"/>
                </a:moveTo>
                <a:lnTo>
                  <a:pt x="3939" y="0"/>
                </a:lnTo>
                <a:lnTo>
                  <a:pt x="0" y="0"/>
                </a:lnTo>
                <a:lnTo>
                  <a:pt x="0" y="16"/>
                </a:lnTo>
                <a:lnTo>
                  <a:pt x="3939" y="16"/>
                </a:lnTo>
                <a:lnTo>
                  <a:pt x="3939" y="9"/>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5" name="Freeform 19"/>
          <p:cNvSpPr>
            <a:spLocks/>
          </p:cNvSpPr>
          <p:nvPr/>
        </p:nvSpPr>
        <p:spPr bwMode="auto">
          <a:xfrm>
            <a:off x="4765711" y="5438885"/>
            <a:ext cx="22225" cy="100013"/>
          </a:xfrm>
          <a:custGeom>
            <a:avLst/>
            <a:gdLst/>
            <a:ahLst/>
            <a:cxnLst>
              <a:cxn ang="0">
                <a:pos x="6" y="0"/>
              </a:cxn>
              <a:cxn ang="0">
                <a:pos x="0" y="0"/>
              </a:cxn>
              <a:cxn ang="0">
                <a:pos x="0" y="62"/>
              </a:cxn>
              <a:cxn ang="0">
                <a:pos x="16" y="62"/>
              </a:cxn>
              <a:cxn ang="0">
                <a:pos x="16" y="0"/>
              </a:cxn>
              <a:cxn ang="0">
                <a:pos x="6" y="0"/>
              </a:cxn>
            </a:cxnLst>
            <a:rect l="0" t="0" r="r" b="b"/>
            <a:pathLst>
              <a:path w="17" h="63">
                <a:moveTo>
                  <a:pt x="6" y="0"/>
                </a:moveTo>
                <a:lnTo>
                  <a:pt x="0" y="0"/>
                </a:lnTo>
                <a:lnTo>
                  <a:pt x="0" y="62"/>
                </a:lnTo>
                <a:lnTo>
                  <a:pt x="16" y="62"/>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6" name="Freeform 20"/>
          <p:cNvSpPr>
            <a:spLocks/>
          </p:cNvSpPr>
          <p:nvPr/>
        </p:nvSpPr>
        <p:spPr bwMode="auto">
          <a:xfrm>
            <a:off x="5287963" y="5438885"/>
            <a:ext cx="23812" cy="100013"/>
          </a:xfrm>
          <a:custGeom>
            <a:avLst/>
            <a:gdLst/>
            <a:ahLst/>
            <a:cxnLst>
              <a:cxn ang="0">
                <a:pos x="8" y="0"/>
              </a:cxn>
              <a:cxn ang="0">
                <a:pos x="0" y="0"/>
              </a:cxn>
              <a:cxn ang="0">
                <a:pos x="0" y="62"/>
              </a:cxn>
              <a:cxn ang="0">
                <a:pos x="16" y="62"/>
              </a:cxn>
              <a:cxn ang="0">
                <a:pos x="16" y="0"/>
              </a:cxn>
              <a:cxn ang="0">
                <a:pos x="8" y="0"/>
              </a:cxn>
            </a:cxnLst>
            <a:rect l="0" t="0" r="r" b="b"/>
            <a:pathLst>
              <a:path w="17" h="63">
                <a:moveTo>
                  <a:pt x="8" y="0"/>
                </a:moveTo>
                <a:lnTo>
                  <a:pt x="0" y="0"/>
                </a:lnTo>
                <a:lnTo>
                  <a:pt x="0" y="62"/>
                </a:lnTo>
                <a:lnTo>
                  <a:pt x="16" y="62"/>
                </a:lnTo>
                <a:lnTo>
                  <a:pt x="16" y="0"/>
                </a:lnTo>
                <a:lnTo>
                  <a:pt x="8"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7" name="Freeform 21"/>
          <p:cNvSpPr>
            <a:spLocks/>
          </p:cNvSpPr>
          <p:nvPr/>
        </p:nvSpPr>
        <p:spPr bwMode="auto">
          <a:xfrm>
            <a:off x="5781675" y="5438885"/>
            <a:ext cx="25400" cy="100013"/>
          </a:xfrm>
          <a:custGeom>
            <a:avLst/>
            <a:gdLst/>
            <a:ahLst/>
            <a:cxnLst>
              <a:cxn ang="0">
                <a:pos x="8" y="0"/>
              </a:cxn>
              <a:cxn ang="0">
                <a:pos x="0" y="0"/>
              </a:cxn>
              <a:cxn ang="0">
                <a:pos x="0" y="62"/>
              </a:cxn>
              <a:cxn ang="0">
                <a:pos x="16" y="62"/>
              </a:cxn>
              <a:cxn ang="0">
                <a:pos x="16" y="0"/>
              </a:cxn>
              <a:cxn ang="0">
                <a:pos x="8" y="0"/>
              </a:cxn>
            </a:cxnLst>
            <a:rect l="0" t="0" r="r" b="b"/>
            <a:pathLst>
              <a:path w="17" h="63">
                <a:moveTo>
                  <a:pt x="8" y="0"/>
                </a:moveTo>
                <a:lnTo>
                  <a:pt x="0" y="0"/>
                </a:lnTo>
                <a:lnTo>
                  <a:pt x="0" y="62"/>
                </a:lnTo>
                <a:lnTo>
                  <a:pt x="16" y="62"/>
                </a:lnTo>
                <a:lnTo>
                  <a:pt x="16" y="0"/>
                </a:lnTo>
                <a:lnTo>
                  <a:pt x="8"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8" name="Freeform 22"/>
          <p:cNvSpPr>
            <a:spLocks/>
          </p:cNvSpPr>
          <p:nvPr/>
        </p:nvSpPr>
        <p:spPr bwMode="auto">
          <a:xfrm>
            <a:off x="6305550" y="5438885"/>
            <a:ext cx="23813" cy="100013"/>
          </a:xfrm>
          <a:custGeom>
            <a:avLst/>
            <a:gdLst/>
            <a:ahLst/>
            <a:cxnLst>
              <a:cxn ang="0">
                <a:pos x="6" y="0"/>
              </a:cxn>
              <a:cxn ang="0">
                <a:pos x="0" y="0"/>
              </a:cxn>
              <a:cxn ang="0">
                <a:pos x="0" y="62"/>
              </a:cxn>
              <a:cxn ang="0">
                <a:pos x="16" y="62"/>
              </a:cxn>
              <a:cxn ang="0">
                <a:pos x="16" y="0"/>
              </a:cxn>
              <a:cxn ang="0">
                <a:pos x="6" y="0"/>
              </a:cxn>
            </a:cxnLst>
            <a:rect l="0" t="0" r="r" b="b"/>
            <a:pathLst>
              <a:path w="17" h="63">
                <a:moveTo>
                  <a:pt x="6" y="0"/>
                </a:moveTo>
                <a:lnTo>
                  <a:pt x="0" y="0"/>
                </a:lnTo>
                <a:lnTo>
                  <a:pt x="0" y="62"/>
                </a:lnTo>
                <a:lnTo>
                  <a:pt x="16" y="62"/>
                </a:lnTo>
                <a:lnTo>
                  <a:pt x="16" y="0"/>
                </a:lnTo>
                <a:lnTo>
                  <a:pt x="6"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79" name="Freeform 23"/>
          <p:cNvSpPr>
            <a:spLocks/>
          </p:cNvSpPr>
          <p:nvPr/>
        </p:nvSpPr>
        <p:spPr bwMode="auto">
          <a:xfrm>
            <a:off x="6826250" y="5438885"/>
            <a:ext cx="25400" cy="100013"/>
          </a:xfrm>
          <a:custGeom>
            <a:avLst/>
            <a:gdLst/>
            <a:ahLst/>
            <a:cxnLst>
              <a:cxn ang="0">
                <a:pos x="9" y="0"/>
              </a:cxn>
              <a:cxn ang="0">
                <a:pos x="0" y="0"/>
              </a:cxn>
              <a:cxn ang="0">
                <a:pos x="0" y="62"/>
              </a:cxn>
              <a:cxn ang="0">
                <a:pos x="16" y="62"/>
              </a:cxn>
              <a:cxn ang="0">
                <a:pos x="16" y="0"/>
              </a:cxn>
              <a:cxn ang="0">
                <a:pos x="9" y="0"/>
              </a:cxn>
            </a:cxnLst>
            <a:rect l="0" t="0" r="r" b="b"/>
            <a:pathLst>
              <a:path w="17" h="63">
                <a:moveTo>
                  <a:pt x="9" y="0"/>
                </a:moveTo>
                <a:lnTo>
                  <a:pt x="0" y="0"/>
                </a:lnTo>
                <a:lnTo>
                  <a:pt x="0" y="62"/>
                </a:lnTo>
                <a:lnTo>
                  <a:pt x="16" y="62"/>
                </a:lnTo>
                <a:lnTo>
                  <a:pt x="16"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pSp>
        <p:nvGrpSpPr>
          <p:cNvPr id="2" name="Group 24"/>
          <p:cNvGrpSpPr>
            <a:grpSpLocks/>
          </p:cNvGrpSpPr>
          <p:nvPr/>
        </p:nvGrpSpPr>
        <p:grpSpPr bwMode="auto">
          <a:xfrm>
            <a:off x="1700215" y="2324101"/>
            <a:ext cx="4983162" cy="2873375"/>
            <a:chOff x="1204" y="1464"/>
            <a:chExt cx="3532" cy="1810"/>
          </a:xfrm>
        </p:grpSpPr>
        <p:sp>
          <p:nvSpPr>
            <p:cNvPr id="96281" name="Freeform 25"/>
            <p:cNvSpPr>
              <a:spLocks/>
            </p:cNvSpPr>
            <p:nvPr/>
          </p:nvSpPr>
          <p:spPr bwMode="auto">
            <a:xfrm>
              <a:off x="1204" y="3136"/>
              <a:ext cx="206" cy="138"/>
            </a:xfrm>
            <a:custGeom>
              <a:avLst/>
              <a:gdLst/>
              <a:ahLst/>
              <a:cxnLst>
                <a:cxn ang="0">
                  <a:pos x="195" y="0"/>
                </a:cxn>
                <a:cxn ang="0">
                  <a:pos x="195" y="1"/>
                </a:cxn>
                <a:cxn ang="0">
                  <a:pos x="0" y="122"/>
                </a:cxn>
                <a:cxn ang="0">
                  <a:pos x="10" y="137"/>
                </a:cxn>
                <a:cxn ang="0">
                  <a:pos x="205" y="16"/>
                </a:cxn>
                <a:cxn ang="0">
                  <a:pos x="205" y="17"/>
                </a:cxn>
                <a:cxn ang="0">
                  <a:pos x="195" y="0"/>
                </a:cxn>
                <a:cxn ang="0">
                  <a:pos x="195" y="1"/>
                </a:cxn>
                <a:cxn ang="0">
                  <a:pos x="195" y="0"/>
                </a:cxn>
              </a:cxnLst>
              <a:rect l="0" t="0" r="r" b="b"/>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2" name="Freeform 26"/>
            <p:cNvSpPr>
              <a:spLocks/>
            </p:cNvSpPr>
            <p:nvPr/>
          </p:nvSpPr>
          <p:spPr bwMode="auto">
            <a:xfrm>
              <a:off x="1405" y="3033"/>
              <a:ext cx="208" cy="116"/>
            </a:xfrm>
            <a:custGeom>
              <a:avLst/>
              <a:gdLst/>
              <a:ahLst/>
              <a:cxnLst>
                <a:cxn ang="0">
                  <a:pos x="189" y="6"/>
                </a:cxn>
                <a:cxn ang="0">
                  <a:pos x="193" y="0"/>
                </a:cxn>
                <a:cxn ang="0">
                  <a:pos x="0" y="98"/>
                </a:cxn>
                <a:cxn ang="0">
                  <a:pos x="10" y="115"/>
                </a:cxn>
                <a:cxn ang="0">
                  <a:pos x="202" y="16"/>
                </a:cxn>
                <a:cxn ang="0">
                  <a:pos x="207" y="10"/>
                </a:cxn>
                <a:cxn ang="0">
                  <a:pos x="202" y="16"/>
                </a:cxn>
                <a:cxn ang="0">
                  <a:pos x="205" y="15"/>
                </a:cxn>
                <a:cxn ang="0">
                  <a:pos x="207" y="10"/>
                </a:cxn>
                <a:cxn ang="0">
                  <a:pos x="189" y="6"/>
                </a:cxn>
              </a:cxnLst>
              <a:rect l="0" t="0" r="r" b="b"/>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3" name="Freeform 27"/>
            <p:cNvSpPr>
              <a:spLocks/>
            </p:cNvSpPr>
            <p:nvPr/>
          </p:nvSpPr>
          <p:spPr bwMode="auto">
            <a:xfrm>
              <a:off x="1599" y="2487"/>
              <a:ext cx="187" cy="552"/>
            </a:xfrm>
            <a:custGeom>
              <a:avLst/>
              <a:gdLst/>
              <a:ahLst/>
              <a:cxnLst>
                <a:cxn ang="0">
                  <a:pos x="169" y="0"/>
                </a:cxn>
                <a:cxn ang="0">
                  <a:pos x="168" y="1"/>
                </a:cxn>
                <a:cxn ang="0">
                  <a:pos x="0" y="546"/>
                </a:cxn>
                <a:cxn ang="0">
                  <a:pos x="18" y="551"/>
                </a:cxn>
                <a:cxn ang="0">
                  <a:pos x="186" y="7"/>
                </a:cxn>
                <a:cxn ang="0">
                  <a:pos x="185" y="8"/>
                </a:cxn>
                <a:cxn ang="0">
                  <a:pos x="169" y="0"/>
                </a:cxn>
                <a:cxn ang="0">
                  <a:pos x="168" y="1"/>
                </a:cxn>
                <a:cxn ang="0">
                  <a:pos x="169" y="0"/>
                </a:cxn>
              </a:cxnLst>
              <a:rect l="0" t="0" r="r" b="b"/>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4" name="Freeform 28"/>
            <p:cNvSpPr>
              <a:spLocks/>
            </p:cNvSpPr>
            <p:nvPr/>
          </p:nvSpPr>
          <p:spPr bwMode="auto">
            <a:xfrm>
              <a:off x="1773" y="2062"/>
              <a:ext cx="182" cy="428"/>
            </a:xfrm>
            <a:custGeom>
              <a:avLst/>
              <a:gdLst/>
              <a:ahLst/>
              <a:cxnLst>
                <a:cxn ang="0">
                  <a:pos x="164" y="1"/>
                </a:cxn>
                <a:cxn ang="0">
                  <a:pos x="164" y="0"/>
                </a:cxn>
                <a:cxn ang="0">
                  <a:pos x="0" y="419"/>
                </a:cxn>
                <a:cxn ang="0">
                  <a:pos x="16" y="427"/>
                </a:cxn>
                <a:cxn ang="0">
                  <a:pos x="181" y="7"/>
                </a:cxn>
                <a:cxn ang="0">
                  <a:pos x="181" y="6"/>
                </a:cxn>
                <a:cxn ang="0">
                  <a:pos x="181" y="7"/>
                </a:cxn>
                <a:cxn ang="0">
                  <a:pos x="181" y="6"/>
                </a:cxn>
                <a:cxn ang="0">
                  <a:pos x="164" y="1"/>
                </a:cxn>
              </a:cxnLst>
              <a:rect l="0" t="0" r="r" b="b"/>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5" name="Freeform 29"/>
            <p:cNvSpPr>
              <a:spLocks/>
            </p:cNvSpPr>
            <p:nvPr/>
          </p:nvSpPr>
          <p:spPr bwMode="auto">
            <a:xfrm>
              <a:off x="1942" y="1464"/>
              <a:ext cx="199" cy="599"/>
            </a:xfrm>
            <a:custGeom>
              <a:avLst/>
              <a:gdLst/>
              <a:ahLst/>
              <a:cxnLst>
                <a:cxn ang="0">
                  <a:pos x="192" y="4"/>
                </a:cxn>
                <a:cxn ang="0">
                  <a:pos x="181" y="10"/>
                </a:cxn>
                <a:cxn ang="0">
                  <a:pos x="0" y="593"/>
                </a:cxn>
                <a:cxn ang="0">
                  <a:pos x="17" y="598"/>
                </a:cxn>
                <a:cxn ang="0">
                  <a:pos x="198" y="16"/>
                </a:cxn>
                <a:cxn ang="0">
                  <a:pos x="185" y="22"/>
                </a:cxn>
                <a:cxn ang="0">
                  <a:pos x="192" y="4"/>
                </a:cxn>
                <a:cxn ang="0">
                  <a:pos x="183" y="0"/>
                </a:cxn>
                <a:cxn ang="0">
                  <a:pos x="181" y="10"/>
                </a:cxn>
                <a:cxn ang="0">
                  <a:pos x="192" y="4"/>
                </a:cxn>
              </a:cxnLst>
              <a:rect l="0" t="0" r="r" b="b"/>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6" name="Freeform 30"/>
            <p:cNvSpPr>
              <a:spLocks/>
            </p:cNvSpPr>
            <p:nvPr/>
          </p:nvSpPr>
          <p:spPr bwMode="auto">
            <a:xfrm>
              <a:off x="2133" y="1468"/>
              <a:ext cx="221" cy="101"/>
            </a:xfrm>
            <a:custGeom>
              <a:avLst/>
              <a:gdLst/>
              <a:ahLst/>
              <a:cxnLst>
                <a:cxn ang="0">
                  <a:pos x="220" y="87"/>
                </a:cxn>
                <a:cxn ang="0">
                  <a:pos x="215" y="83"/>
                </a:cxn>
                <a:cxn ang="0">
                  <a:pos x="7" y="0"/>
                </a:cxn>
                <a:cxn ang="0">
                  <a:pos x="0" y="17"/>
                </a:cxn>
                <a:cxn ang="0">
                  <a:pos x="208" y="100"/>
                </a:cxn>
                <a:cxn ang="0">
                  <a:pos x="203" y="96"/>
                </a:cxn>
                <a:cxn ang="0">
                  <a:pos x="220" y="87"/>
                </a:cxn>
                <a:cxn ang="0">
                  <a:pos x="218" y="84"/>
                </a:cxn>
                <a:cxn ang="0">
                  <a:pos x="215" y="83"/>
                </a:cxn>
                <a:cxn ang="0">
                  <a:pos x="220" y="87"/>
                </a:cxn>
              </a:cxnLst>
              <a:rect l="0" t="0" r="r" b="b"/>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7" name="Freeform 31"/>
            <p:cNvSpPr>
              <a:spLocks/>
            </p:cNvSpPr>
            <p:nvPr/>
          </p:nvSpPr>
          <p:spPr bwMode="auto">
            <a:xfrm>
              <a:off x="2342" y="1560"/>
              <a:ext cx="201" cy="308"/>
            </a:xfrm>
            <a:custGeom>
              <a:avLst/>
              <a:gdLst/>
              <a:ahLst/>
              <a:cxnLst>
                <a:cxn ang="0">
                  <a:pos x="200" y="297"/>
                </a:cxn>
                <a:cxn ang="0">
                  <a:pos x="199" y="296"/>
                </a:cxn>
                <a:cxn ang="0">
                  <a:pos x="17" y="0"/>
                </a:cxn>
                <a:cxn ang="0">
                  <a:pos x="0" y="10"/>
                </a:cxn>
                <a:cxn ang="0">
                  <a:pos x="183" y="307"/>
                </a:cxn>
                <a:cxn ang="0">
                  <a:pos x="183" y="306"/>
                </a:cxn>
                <a:cxn ang="0">
                  <a:pos x="200" y="297"/>
                </a:cxn>
                <a:cxn ang="0">
                  <a:pos x="199" y="297"/>
                </a:cxn>
                <a:cxn ang="0">
                  <a:pos x="199" y="296"/>
                </a:cxn>
                <a:cxn ang="0">
                  <a:pos x="200" y="297"/>
                </a:cxn>
              </a:cxnLst>
              <a:rect l="0" t="0" r="r" b="b"/>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8" name="Freeform 32"/>
            <p:cNvSpPr>
              <a:spLocks/>
            </p:cNvSpPr>
            <p:nvPr/>
          </p:nvSpPr>
          <p:spPr bwMode="auto">
            <a:xfrm>
              <a:off x="2530" y="1863"/>
              <a:ext cx="211" cy="379"/>
            </a:xfrm>
            <a:custGeom>
              <a:avLst/>
              <a:gdLst/>
              <a:ahLst/>
              <a:cxnLst>
                <a:cxn ang="0">
                  <a:pos x="210" y="369"/>
                </a:cxn>
                <a:cxn ang="0">
                  <a:pos x="18" y="0"/>
                </a:cxn>
                <a:cxn ang="0">
                  <a:pos x="0" y="9"/>
                </a:cxn>
                <a:cxn ang="0">
                  <a:pos x="193" y="378"/>
                </a:cxn>
                <a:cxn ang="0">
                  <a:pos x="193" y="377"/>
                </a:cxn>
                <a:cxn ang="0">
                  <a:pos x="210" y="369"/>
                </a:cxn>
              </a:cxnLst>
              <a:rect l="0" t="0" r="r" b="b"/>
              <a:pathLst>
                <a:path w="211" h="379">
                  <a:moveTo>
                    <a:pt x="210" y="369"/>
                  </a:moveTo>
                  <a:lnTo>
                    <a:pt x="18" y="0"/>
                  </a:lnTo>
                  <a:lnTo>
                    <a:pt x="0" y="9"/>
                  </a:lnTo>
                  <a:lnTo>
                    <a:pt x="193" y="378"/>
                  </a:lnTo>
                  <a:lnTo>
                    <a:pt x="193" y="377"/>
                  </a:lnTo>
                  <a:lnTo>
                    <a:pt x="210" y="369"/>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89" name="Freeform 33"/>
            <p:cNvSpPr>
              <a:spLocks/>
            </p:cNvSpPr>
            <p:nvPr/>
          </p:nvSpPr>
          <p:spPr bwMode="auto">
            <a:xfrm>
              <a:off x="2728" y="2238"/>
              <a:ext cx="167" cy="360"/>
            </a:xfrm>
            <a:custGeom>
              <a:avLst/>
              <a:gdLst/>
              <a:ahLst/>
              <a:cxnLst>
                <a:cxn ang="0">
                  <a:pos x="165" y="347"/>
                </a:cxn>
                <a:cxn ang="0">
                  <a:pos x="166" y="350"/>
                </a:cxn>
                <a:cxn ang="0">
                  <a:pos x="17" y="0"/>
                </a:cxn>
                <a:cxn ang="0">
                  <a:pos x="0" y="8"/>
                </a:cxn>
                <a:cxn ang="0">
                  <a:pos x="150" y="357"/>
                </a:cxn>
                <a:cxn ang="0">
                  <a:pos x="151" y="359"/>
                </a:cxn>
                <a:cxn ang="0">
                  <a:pos x="150" y="357"/>
                </a:cxn>
                <a:cxn ang="0">
                  <a:pos x="150" y="358"/>
                </a:cxn>
                <a:cxn ang="0">
                  <a:pos x="151" y="359"/>
                </a:cxn>
                <a:cxn ang="0">
                  <a:pos x="165" y="347"/>
                </a:cxn>
              </a:cxnLst>
              <a:rect l="0" t="0" r="r" b="b"/>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0" name="Freeform 34"/>
            <p:cNvSpPr>
              <a:spLocks/>
            </p:cNvSpPr>
            <p:nvPr/>
          </p:nvSpPr>
          <p:spPr bwMode="auto">
            <a:xfrm>
              <a:off x="2884" y="2591"/>
              <a:ext cx="195" cy="245"/>
            </a:xfrm>
            <a:custGeom>
              <a:avLst/>
              <a:gdLst/>
              <a:ahLst/>
              <a:cxnLst>
                <a:cxn ang="0">
                  <a:pos x="181" y="223"/>
                </a:cxn>
                <a:cxn ang="0">
                  <a:pos x="194" y="224"/>
                </a:cxn>
                <a:cxn ang="0">
                  <a:pos x="15" y="0"/>
                </a:cxn>
                <a:cxn ang="0">
                  <a:pos x="0" y="12"/>
                </a:cxn>
                <a:cxn ang="0">
                  <a:pos x="180" y="236"/>
                </a:cxn>
                <a:cxn ang="0">
                  <a:pos x="193" y="238"/>
                </a:cxn>
                <a:cxn ang="0">
                  <a:pos x="180" y="236"/>
                </a:cxn>
                <a:cxn ang="0">
                  <a:pos x="185" y="244"/>
                </a:cxn>
                <a:cxn ang="0">
                  <a:pos x="193" y="238"/>
                </a:cxn>
                <a:cxn ang="0">
                  <a:pos x="181" y="223"/>
                </a:cxn>
              </a:cxnLst>
              <a:rect l="0" t="0" r="r" b="b"/>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1" name="Freeform 35"/>
            <p:cNvSpPr>
              <a:spLocks/>
            </p:cNvSpPr>
            <p:nvPr/>
          </p:nvSpPr>
          <p:spPr bwMode="auto">
            <a:xfrm>
              <a:off x="3071" y="2596"/>
              <a:ext cx="294" cy="234"/>
            </a:xfrm>
            <a:custGeom>
              <a:avLst/>
              <a:gdLst/>
              <a:ahLst/>
              <a:cxnLst>
                <a:cxn ang="0">
                  <a:pos x="293" y="15"/>
                </a:cxn>
                <a:cxn ang="0">
                  <a:pos x="278" y="9"/>
                </a:cxn>
                <a:cxn ang="0">
                  <a:pos x="0" y="217"/>
                </a:cxn>
                <a:cxn ang="0">
                  <a:pos x="12" y="233"/>
                </a:cxn>
                <a:cxn ang="0">
                  <a:pos x="290" y="24"/>
                </a:cxn>
                <a:cxn ang="0">
                  <a:pos x="274" y="19"/>
                </a:cxn>
                <a:cxn ang="0">
                  <a:pos x="293" y="15"/>
                </a:cxn>
                <a:cxn ang="0">
                  <a:pos x="290" y="0"/>
                </a:cxn>
                <a:cxn ang="0">
                  <a:pos x="278" y="9"/>
                </a:cxn>
                <a:cxn ang="0">
                  <a:pos x="293" y="15"/>
                </a:cxn>
              </a:cxnLst>
              <a:rect l="0" t="0" r="r" b="b"/>
              <a:pathLst>
                <a:path w="294" h="234">
                  <a:moveTo>
                    <a:pt x="293" y="15"/>
                  </a:moveTo>
                  <a:lnTo>
                    <a:pt x="278" y="9"/>
                  </a:lnTo>
                  <a:lnTo>
                    <a:pt x="0" y="217"/>
                  </a:lnTo>
                  <a:lnTo>
                    <a:pt x="12" y="233"/>
                  </a:lnTo>
                  <a:lnTo>
                    <a:pt x="290" y="24"/>
                  </a:lnTo>
                  <a:lnTo>
                    <a:pt x="274" y="19"/>
                  </a:lnTo>
                  <a:lnTo>
                    <a:pt x="293" y="15"/>
                  </a:lnTo>
                  <a:lnTo>
                    <a:pt x="290" y="0"/>
                  </a:lnTo>
                  <a:lnTo>
                    <a:pt x="278" y="9"/>
                  </a:lnTo>
                  <a:lnTo>
                    <a:pt x="293" y="15"/>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2" name="Freeform 36"/>
            <p:cNvSpPr>
              <a:spLocks/>
            </p:cNvSpPr>
            <p:nvPr/>
          </p:nvSpPr>
          <p:spPr bwMode="auto">
            <a:xfrm>
              <a:off x="3351" y="2611"/>
              <a:ext cx="105" cy="470"/>
            </a:xfrm>
            <a:custGeom>
              <a:avLst/>
              <a:gdLst/>
              <a:ahLst/>
              <a:cxnLst>
                <a:cxn ang="0">
                  <a:pos x="86" y="424"/>
                </a:cxn>
                <a:cxn ang="0">
                  <a:pos x="104" y="424"/>
                </a:cxn>
                <a:cxn ang="0">
                  <a:pos x="18" y="0"/>
                </a:cxn>
                <a:cxn ang="0">
                  <a:pos x="0" y="4"/>
                </a:cxn>
                <a:cxn ang="0">
                  <a:pos x="86" y="428"/>
                </a:cxn>
                <a:cxn ang="0">
                  <a:pos x="104" y="428"/>
                </a:cxn>
                <a:cxn ang="0">
                  <a:pos x="86" y="428"/>
                </a:cxn>
                <a:cxn ang="0">
                  <a:pos x="95" y="469"/>
                </a:cxn>
                <a:cxn ang="0">
                  <a:pos x="104" y="428"/>
                </a:cxn>
                <a:cxn ang="0">
                  <a:pos x="86" y="424"/>
                </a:cxn>
              </a:cxnLst>
              <a:rect l="0" t="0" r="r" b="b"/>
              <a:pathLst>
                <a:path w="105" h="470">
                  <a:moveTo>
                    <a:pt x="86" y="424"/>
                  </a:moveTo>
                  <a:lnTo>
                    <a:pt x="104" y="424"/>
                  </a:lnTo>
                  <a:lnTo>
                    <a:pt x="18" y="0"/>
                  </a:lnTo>
                  <a:lnTo>
                    <a:pt x="0" y="4"/>
                  </a:lnTo>
                  <a:lnTo>
                    <a:pt x="86" y="428"/>
                  </a:lnTo>
                  <a:lnTo>
                    <a:pt x="104" y="428"/>
                  </a:lnTo>
                  <a:lnTo>
                    <a:pt x="86" y="428"/>
                  </a:lnTo>
                  <a:lnTo>
                    <a:pt x="95" y="469"/>
                  </a:lnTo>
                  <a:lnTo>
                    <a:pt x="104" y="428"/>
                  </a:lnTo>
                  <a:lnTo>
                    <a:pt x="86" y="424"/>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3" name="Freeform 37"/>
            <p:cNvSpPr>
              <a:spLocks/>
            </p:cNvSpPr>
            <p:nvPr/>
          </p:nvSpPr>
          <p:spPr bwMode="auto">
            <a:xfrm>
              <a:off x="3442" y="2072"/>
              <a:ext cx="200" cy="967"/>
            </a:xfrm>
            <a:custGeom>
              <a:avLst/>
              <a:gdLst/>
              <a:ahLst/>
              <a:cxnLst>
                <a:cxn ang="0">
                  <a:pos x="199" y="45"/>
                </a:cxn>
                <a:cxn ang="0">
                  <a:pos x="181" y="45"/>
                </a:cxn>
                <a:cxn ang="0">
                  <a:pos x="0" y="962"/>
                </a:cxn>
                <a:cxn ang="0">
                  <a:pos x="18" y="966"/>
                </a:cxn>
                <a:cxn ang="0">
                  <a:pos x="199" y="49"/>
                </a:cxn>
                <a:cxn ang="0">
                  <a:pos x="181" y="49"/>
                </a:cxn>
                <a:cxn ang="0">
                  <a:pos x="199" y="45"/>
                </a:cxn>
                <a:cxn ang="0">
                  <a:pos x="190" y="0"/>
                </a:cxn>
                <a:cxn ang="0">
                  <a:pos x="181" y="45"/>
                </a:cxn>
                <a:cxn ang="0">
                  <a:pos x="199" y="45"/>
                </a:cxn>
              </a:cxnLst>
              <a:rect l="0" t="0" r="r" b="b"/>
              <a:pathLst>
                <a:path w="200" h="967">
                  <a:moveTo>
                    <a:pt x="199" y="45"/>
                  </a:moveTo>
                  <a:lnTo>
                    <a:pt x="181" y="45"/>
                  </a:lnTo>
                  <a:lnTo>
                    <a:pt x="0" y="962"/>
                  </a:lnTo>
                  <a:lnTo>
                    <a:pt x="18" y="966"/>
                  </a:lnTo>
                  <a:lnTo>
                    <a:pt x="199" y="49"/>
                  </a:lnTo>
                  <a:lnTo>
                    <a:pt x="181" y="49"/>
                  </a:lnTo>
                  <a:lnTo>
                    <a:pt x="199" y="45"/>
                  </a:lnTo>
                  <a:lnTo>
                    <a:pt x="190" y="0"/>
                  </a:lnTo>
                  <a:lnTo>
                    <a:pt x="181" y="45"/>
                  </a:lnTo>
                  <a:lnTo>
                    <a:pt x="199" y="45"/>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4" name="Freeform 38"/>
            <p:cNvSpPr>
              <a:spLocks/>
            </p:cNvSpPr>
            <p:nvPr/>
          </p:nvSpPr>
          <p:spPr bwMode="auto">
            <a:xfrm>
              <a:off x="3628" y="2117"/>
              <a:ext cx="184" cy="941"/>
            </a:xfrm>
            <a:custGeom>
              <a:avLst/>
              <a:gdLst/>
              <a:ahLst/>
              <a:cxnLst>
                <a:cxn ang="0">
                  <a:pos x="167" y="912"/>
                </a:cxn>
                <a:cxn ang="0">
                  <a:pos x="183" y="917"/>
                </a:cxn>
                <a:cxn ang="0">
                  <a:pos x="18" y="0"/>
                </a:cxn>
                <a:cxn ang="0">
                  <a:pos x="0" y="4"/>
                </a:cxn>
                <a:cxn ang="0">
                  <a:pos x="165" y="921"/>
                </a:cxn>
                <a:cxn ang="0">
                  <a:pos x="181" y="925"/>
                </a:cxn>
                <a:cxn ang="0">
                  <a:pos x="165" y="921"/>
                </a:cxn>
                <a:cxn ang="0">
                  <a:pos x="168" y="940"/>
                </a:cxn>
                <a:cxn ang="0">
                  <a:pos x="181" y="925"/>
                </a:cxn>
                <a:cxn ang="0">
                  <a:pos x="167" y="912"/>
                </a:cxn>
              </a:cxnLst>
              <a:rect l="0" t="0" r="r" b="b"/>
              <a:pathLst>
                <a:path w="184" h="941">
                  <a:moveTo>
                    <a:pt x="167" y="912"/>
                  </a:moveTo>
                  <a:lnTo>
                    <a:pt x="183" y="917"/>
                  </a:lnTo>
                  <a:lnTo>
                    <a:pt x="18" y="0"/>
                  </a:lnTo>
                  <a:lnTo>
                    <a:pt x="0" y="4"/>
                  </a:lnTo>
                  <a:lnTo>
                    <a:pt x="165" y="921"/>
                  </a:lnTo>
                  <a:lnTo>
                    <a:pt x="181" y="925"/>
                  </a:lnTo>
                  <a:lnTo>
                    <a:pt x="165" y="921"/>
                  </a:lnTo>
                  <a:lnTo>
                    <a:pt x="168" y="940"/>
                  </a:lnTo>
                  <a:lnTo>
                    <a:pt x="181" y="925"/>
                  </a:lnTo>
                  <a:lnTo>
                    <a:pt x="167" y="912"/>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5" name="Freeform 39"/>
            <p:cNvSpPr>
              <a:spLocks/>
            </p:cNvSpPr>
            <p:nvPr/>
          </p:nvSpPr>
          <p:spPr bwMode="auto">
            <a:xfrm>
              <a:off x="3800" y="2761"/>
              <a:ext cx="243" cy="282"/>
            </a:xfrm>
            <a:custGeom>
              <a:avLst/>
              <a:gdLst/>
              <a:ahLst/>
              <a:cxnLst>
                <a:cxn ang="0">
                  <a:pos x="242" y="11"/>
                </a:cxn>
                <a:cxn ang="0">
                  <a:pos x="226" y="9"/>
                </a:cxn>
                <a:cxn ang="0">
                  <a:pos x="0" y="268"/>
                </a:cxn>
                <a:cxn ang="0">
                  <a:pos x="15" y="281"/>
                </a:cxn>
                <a:cxn ang="0">
                  <a:pos x="241" y="22"/>
                </a:cxn>
                <a:cxn ang="0">
                  <a:pos x="225" y="21"/>
                </a:cxn>
                <a:cxn ang="0">
                  <a:pos x="242" y="11"/>
                </a:cxn>
                <a:cxn ang="0">
                  <a:pos x="235" y="0"/>
                </a:cxn>
                <a:cxn ang="0">
                  <a:pos x="226" y="9"/>
                </a:cxn>
                <a:cxn ang="0">
                  <a:pos x="242" y="11"/>
                </a:cxn>
              </a:cxnLst>
              <a:rect l="0" t="0" r="r" b="b"/>
              <a:pathLst>
                <a:path w="243" h="282">
                  <a:moveTo>
                    <a:pt x="242" y="11"/>
                  </a:moveTo>
                  <a:lnTo>
                    <a:pt x="226" y="9"/>
                  </a:lnTo>
                  <a:lnTo>
                    <a:pt x="0" y="268"/>
                  </a:lnTo>
                  <a:lnTo>
                    <a:pt x="15" y="281"/>
                  </a:lnTo>
                  <a:lnTo>
                    <a:pt x="241" y="22"/>
                  </a:lnTo>
                  <a:lnTo>
                    <a:pt x="225" y="21"/>
                  </a:lnTo>
                  <a:lnTo>
                    <a:pt x="242" y="11"/>
                  </a:lnTo>
                  <a:lnTo>
                    <a:pt x="235" y="0"/>
                  </a:lnTo>
                  <a:lnTo>
                    <a:pt x="226" y="9"/>
                  </a:lnTo>
                  <a:lnTo>
                    <a:pt x="242" y="11"/>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6" name="Freeform 40"/>
            <p:cNvSpPr>
              <a:spLocks/>
            </p:cNvSpPr>
            <p:nvPr/>
          </p:nvSpPr>
          <p:spPr bwMode="auto">
            <a:xfrm>
              <a:off x="4031" y="2772"/>
              <a:ext cx="135" cy="210"/>
            </a:xfrm>
            <a:custGeom>
              <a:avLst/>
              <a:gdLst/>
              <a:ahLst/>
              <a:cxnLst>
                <a:cxn ang="0">
                  <a:pos x="119" y="187"/>
                </a:cxn>
                <a:cxn ang="0">
                  <a:pos x="134" y="187"/>
                </a:cxn>
                <a:cxn ang="0">
                  <a:pos x="16" y="0"/>
                </a:cxn>
                <a:cxn ang="0">
                  <a:pos x="0" y="10"/>
                </a:cxn>
                <a:cxn ang="0">
                  <a:pos x="118" y="196"/>
                </a:cxn>
                <a:cxn ang="0">
                  <a:pos x="133" y="197"/>
                </a:cxn>
                <a:cxn ang="0">
                  <a:pos x="118" y="196"/>
                </a:cxn>
                <a:cxn ang="0">
                  <a:pos x="125" y="209"/>
                </a:cxn>
                <a:cxn ang="0">
                  <a:pos x="133" y="197"/>
                </a:cxn>
                <a:cxn ang="0">
                  <a:pos x="119" y="187"/>
                </a:cxn>
              </a:cxnLst>
              <a:rect l="0" t="0" r="r" b="b"/>
              <a:pathLst>
                <a:path w="135" h="210">
                  <a:moveTo>
                    <a:pt x="119" y="187"/>
                  </a:moveTo>
                  <a:lnTo>
                    <a:pt x="134" y="187"/>
                  </a:lnTo>
                  <a:lnTo>
                    <a:pt x="16" y="0"/>
                  </a:lnTo>
                  <a:lnTo>
                    <a:pt x="0" y="10"/>
                  </a:lnTo>
                  <a:lnTo>
                    <a:pt x="118" y="196"/>
                  </a:lnTo>
                  <a:lnTo>
                    <a:pt x="133" y="197"/>
                  </a:lnTo>
                  <a:lnTo>
                    <a:pt x="118" y="196"/>
                  </a:lnTo>
                  <a:lnTo>
                    <a:pt x="125" y="209"/>
                  </a:lnTo>
                  <a:lnTo>
                    <a:pt x="133" y="197"/>
                  </a:lnTo>
                  <a:lnTo>
                    <a:pt x="119" y="187"/>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7" name="Freeform 41"/>
            <p:cNvSpPr>
              <a:spLocks/>
            </p:cNvSpPr>
            <p:nvPr/>
          </p:nvSpPr>
          <p:spPr bwMode="auto">
            <a:xfrm>
              <a:off x="4155" y="2575"/>
              <a:ext cx="257" cy="395"/>
            </a:xfrm>
            <a:custGeom>
              <a:avLst/>
              <a:gdLst/>
              <a:ahLst/>
              <a:cxnLst>
                <a:cxn ang="0">
                  <a:pos x="256" y="20"/>
                </a:cxn>
                <a:cxn ang="0">
                  <a:pos x="239" y="17"/>
                </a:cxn>
                <a:cxn ang="0">
                  <a:pos x="0" y="383"/>
                </a:cxn>
                <a:cxn ang="0">
                  <a:pos x="15" y="394"/>
                </a:cxn>
                <a:cxn ang="0">
                  <a:pos x="255" y="28"/>
                </a:cxn>
                <a:cxn ang="0">
                  <a:pos x="238" y="25"/>
                </a:cxn>
                <a:cxn ang="0">
                  <a:pos x="256" y="20"/>
                </a:cxn>
                <a:cxn ang="0">
                  <a:pos x="250" y="0"/>
                </a:cxn>
                <a:cxn ang="0">
                  <a:pos x="239" y="17"/>
                </a:cxn>
                <a:cxn ang="0">
                  <a:pos x="256" y="20"/>
                </a:cxn>
              </a:cxnLst>
              <a:rect l="0" t="0" r="r" b="b"/>
              <a:pathLst>
                <a:path w="257" h="395">
                  <a:moveTo>
                    <a:pt x="256" y="20"/>
                  </a:moveTo>
                  <a:lnTo>
                    <a:pt x="239" y="17"/>
                  </a:lnTo>
                  <a:lnTo>
                    <a:pt x="0" y="383"/>
                  </a:lnTo>
                  <a:lnTo>
                    <a:pt x="15" y="394"/>
                  </a:lnTo>
                  <a:lnTo>
                    <a:pt x="255" y="28"/>
                  </a:lnTo>
                  <a:lnTo>
                    <a:pt x="238" y="25"/>
                  </a:lnTo>
                  <a:lnTo>
                    <a:pt x="256" y="20"/>
                  </a:lnTo>
                  <a:lnTo>
                    <a:pt x="250" y="0"/>
                  </a:lnTo>
                  <a:lnTo>
                    <a:pt x="239" y="17"/>
                  </a:lnTo>
                  <a:lnTo>
                    <a:pt x="256" y="20"/>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8" name="Freeform 42"/>
            <p:cNvSpPr>
              <a:spLocks/>
            </p:cNvSpPr>
            <p:nvPr/>
          </p:nvSpPr>
          <p:spPr bwMode="auto">
            <a:xfrm>
              <a:off x="4399" y="2595"/>
              <a:ext cx="198" cy="617"/>
            </a:xfrm>
            <a:custGeom>
              <a:avLst/>
              <a:gdLst/>
              <a:ahLst/>
              <a:cxnLst>
                <a:cxn ang="0">
                  <a:pos x="180" y="580"/>
                </a:cxn>
                <a:cxn ang="0">
                  <a:pos x="197" y="580"/>
                </a:cxn>
                <a:cxn ang="0">
                  <a:pos x="17" y="0"/>
                </a:cxn>
                <a:cxn ang="0">
                  <a:pos x="0" y="5"/>
                </a:cxn>
                <a:cxn ang="0">
                  <a:pos x="180" y="585"/>
                </a:cxn>
                <a:cxn ang="0">
                  <a:pos x="197" y="585"/>
                </a:cxn>
                <a:cxn ang="0">
                  <a:pos x="180" y="585"/>
                </a:cxn>
                <a:cxn ang="0">
                  <a:pos x="189" y="616"/>
                </a:cxn>
                <a:cxn ang="0">
                  <a:pos x="197" y="585"/>
                </a:cxn>
                <a:cxn ang="0">
                  <a:pos x="180" y="580"/>
                </a:cxn>
              </a:cxnLst>
              <a:rect l="0" t="0" r="r" b="b"/>
              <a:pathLst>
                <a:path w="198" h="617">
                  <a:moveTo>
                    <a:pt x="180" y="580"/>
                  </a:moveTo>
                  <a:lnTo>
                    <a:pt x="197" y="580"/>
                  </a:lnTo>
                  <a:lnTo>
                    <a:pt x="17" y="0"/>
                  </a:lnTo>
                  <a:lnTo>
                    <a:pt x="0" y="5"/>
                  </a:lnTo>
                  <a:lnTo>
                    <a:pt x="180" y="585"/>
                  </a:lnTo>
                  <a:lnTo>
                    <a:pt x="197" y="585"/>
                  </a:lnTo>
                  <a:lnTo>
                    <a:pt x="180" y="585"/>
                  </a:lnTo>
                  <a:lnTo>
                    <a:pt x="189" y="616"/>
                  </a:lnTo>
                  <a:lnTo>
                    <a:pt x="197" y="585"/>
                  </a:lnTo>
                  <a:lnTo>
                    <a:pt x="180" y="580"/>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299" name="Freeform 43"/>
            <p:cNvSpPr>
              <a:spLocks/>
            </p:cNvSpPr>
            <p:nvPr/>
          </p:nvSpPr>
          <p:spPr bwMode="auto">
            <a:xfrm>
              <a:off x="4584" y="2664"/>
              <a:ext cx="152" cy="517"/>
            </a:xfrm>
            <a:custGeom>
              <a:avLst/>
              <a:gdLst/>
              <a:ahLst/>
              <a:cxnLst>
                <a:cxn ang="0">
                  <a:pos x="142" y="3"/>
                </a:cxn>
                <a:cxn ang="0">
                  <a:pos x="134" y="0"/>
                </a:cxn>
                <a:cxn ang="0">
                  <a:pos x="0" y="511"/>
                </a:cxn>
                <a:cxn ang="0">
                  <a:pos x="17" y="516"/>
                </a:cxn>
                <a:cxn ang="0">
                  <a:pos x="151" y="5"/>
                </a:cxn>
                <a:cxn ang="0">
                  <a:pos x="142" y="3"/>
                </a:cxn>
              </a:cxnLst>
              <a:rect l="0" t="0" r="r" b="b"/>
              <a:pathLst>
                <a:path w="152" h="517">
                  <a:moveTo>
                    <a:pt x="142" y="3"/>
                  </a:moveTo>
                  <a:lnTo>
                    <a:pt x="134" y="0"/>
                  </a:lnTo>
                  <a:lnTo>
                    <a:pt x="0" y="511"/>
                  </a:lnTo>
                  <a:lnTo>
                    <a:pt x="17" y="516"/>
                  </a:lnTo>
                  <a:lnTo>
                    <a:pt x="151" y="5"/>
                  </a:lnTo>
                  <a:lnTo>
                    <a:pt x="142" y="3"/>
                  </a:lnTo>
                </a:path>
              </a:pathLst>
            </a:custGeom>
            <a:solidFill>
              <a:srgbClr val="FF0000"/>
            </a:solidFill>
            <a:ln w="12700" cap="rnd" cmpd="sng">
              <a:solidFill>
                <a:schemeClr val="hlink"/>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pSp>
      <p:grpSp>
        <p:nvGrpSpPr>
          <p:cNvPr id="3" name="Group 44"/>
          <p:cNvGrpSpPr>
            <a:grpSpLocks/>
          </p:cNvGrpSpPr>
          <p:nvPr/>
        </p:nvGrpSpPr>
        <p:grpSpPr bwMode="auto">
          <a:xfrm>
            <a:off x="1701800" y="1470025"/>
            <a:ext cx="4951413" cy="3913188"/>
            <a:chOff x="1206" y="926"/>
            <a:chExt cx="3508" cy="2465"/>
          </a:xfrm>
        </p:grpSpPr>
        <p:sp>
          <p:nvSpPr>
            <p:cNvPr id="96301" name="Freeform 45"/>
            <p:cNvSpPr>
              <a:spLocks/>
            </p:cNvSpPr>
            <p:nvPr/>
          </p:nvSpPr>
          <p:spPr bwMode="auto">
            <a:xfrm>
              <a:off x="1206" y="3289"/>
              <a:ext cx="371" cy="102"/>
            </a:xfrm>
            <a:custGeom>
              <a:avLst/>
              <a:gdLst/>
              <a:ahLst/>
              <a:cxnLst>
                <a:cxn ang="0">
                  <a:pos x="366" y="0"/>
                </a:cxn>
                <a:cxn ang="0">
                  <a:pos x="365" y="1"/>
                </a:cxn>
                <a:cxn ang="0">
                  <a:pos x="0" y="84"/>
                </a:cxn>
                <a:cxn ang="0">
                  <a:pos x="5" y="101"/>
                </a:cxn>
                <a:cxn ang="0">
                  <a:pos x="370" y="18"/>
                </a:cxn>
                <a:cxn ang="0">
                  <a:pos x="369" y="19"/>
                </a:cxn>
                <a:cxn ang="0">
                  <a:pos x="366" y="0"/>
                </a:cxn>
                <a:cxn ang="0">
                  <a:pos x="365" y="0"/>
                </a:cxn>
                <a:cxn ang="0">
                  <a:pos x="365" y="1"/>
                </a:cxn>
                <a:cxn ang="0">
                  <a:pos x="366" y="0"/>
                </a:cxn>
              </a:cxnLst>
              <a:rect l="0" t="0" r="r" b="b"/>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2" name="Freeform 46"/>
            <p:cNvSpPr>
              <a:spLocks/>
            </p:cNvSpPr>
            <p:nvPr/>
          </p:nvSpPr>
          <p:spPr bwMode="auto">
            <a:xfrm>
              <a:off x="1578" y="3233"/>
              <a:ext cx="341" cy="71"/>
            </a:xfrm>
            <a:custGeom>
              <a:avLst/>
              <a:gdLst/>
              <a:ahLst/>
              <a:cxnLst>
                <a:cxn ang="0">
                  <a:pos x="331" y="2"/>
                </a:cxn>
                <a:cxn ang="0">
                  <a:pos x="334" y="0"/>
                </a:cxn>
                <a:cxn ang="0">
                  <a:pos x="0" y="52"/>
                </a:cxn>
                <a:cxn ang="0">
                  <a:pos x="3" y="70"/>
                </a:cxn>
                <a:cxn ang="0">
                  <a:pos x="337" y="18"/>
                </a:cxn>
                <a:cxn ang="0">
                  <a:pos x="340" y="17"/>
                </a:cxn>
                <a:cxn ang="0">
                  <a:pos x="337" y="18"/>
                </a:cxn>
                <a:cxn ang="0">
                  <a:pos x="338" y="18"/>
                </a:cxn>
                <a:cxn ang="0">
                  <a:pos x="340" y="17"/>
                </a:cxn>
                <a:cxn ang="0">
                  <a:pos x="331" y="2"/>
                </a:cxn>
              </a:cxnLst>
              <a:rect l="0" t="0" r="r" b="b"/>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3" name="Freeform 47"/>
            <p:cNvSpPr>
              <a:spLocks/>
            </p:cNvSpPr>
            <p:nvPr/>
          </p:nvSpPr>
          <p:spPr bwMode="auto">
            <a:xfrm>
              <a:off x="1915" y="3005"/>
              <a:ext cx="410" cy="241"/>
            </a:xfrm>
            <a:custGeom>
              <a:avLst/>
              <a:gdLst/>
              <a:ahLst/>
              <a:cxnLst>
                <a:cxn ang="0">
                  <a:pos x="393" y="3"/>
                </a:cxn>
                <a:cxn ang="0">
                  <a:pos x="397" y="0"/>
                </a:cxn>
                <a:cxn ang="0">
                  <a:pos x="0" y="224"/>
                </a:cxn>
                <a:cxn ang="0">
                  <a:pos x="9" y="240"/>
                </a:cxn>
                <a:cxn ang="0">
                  <a:pos x="406" y="16"/>
                </a:cxn>
                <a:cxn ang="0">
                  <a:pos x="409" y="13"/>
                </a:cxn>
                <a:cxn ang="0">
                  <a:pos x="406" y="16"/>
                </a:cxn>
                <a:cxn ang="0">
                  <a:pos x="408" y="15"/>
                </a:cxn>
                <a:cxn ang="0">
                  <a:pos x="409" y="13"/>
                </a:cxn>
                <a:cxn ang="0">
                  <a:pos x="393" y="3"/>
                </a:cxn>
              </a:cxnLst>
              <a:rect l="0" t="0" r="r" b="b"/>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4" name="Freeform 48"/>
            <p:cNvSpPr>
              <a:spLocks/>
            </p:cNvSpPr>
            <p:nvPr/>
          </p:nvSpPr>
          <p:spPr bwMode="auto">
            <a:xfrm>
              <a:off x="2314" y="2458"/>
              <a:ext cx="335" cy="555"/>
            </a:xfrm>
            <a:custGeom>
              <a:avLst/>
              <a:gdLst/>
              <a:ahLst/>
              <a:cxnLst>
                <a:cxn ang="0">
                  <a:pos x="318" y="0"/>
                </a:cxn>
                <a:cxn ang="0">
                  <a:pos x="0" y="544"/>
                </a:cxn>
                <a:cxn ang="0">
                  <a:pos x="16" y="554"/>
                </a:cxn>
                <a:cxn ang="0">
                  <a:pos x="334" y="10"/>
                </a:cxn>
                <a:cxn ang="0">
                  <a:pos x="318" y="0"/>
                </a:cxn>
              </a:cxnLst>
              <a:rect l="0" t="0" r="r" b="b"/>
              <a:pathLst>
                <a:path w="335" h="555">
                  <a:moveTo>
                    <a:pt x="318" y="0"/>
                  </a:move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5" name="Freeform 49"/>
            <p:cNvSpPr>
              <a:spLocks/>
            </p:cNvSpPr>
            <p:nvPr/>
          </p:nvSpPr>
          <p:spPr bwMode="auto">
            <a:xfrm>
              <a:off x="2638" y="1836"/>
              <a:ext cx="414" cy="627"/>
            </a:xfrm>
            <a:custGeom>
              <a:avLst/>
              <a:gdLst/>
              <a:ahLst/>
              <a:cxnLst>
                <a:cxn ang="0">
                  <a:pos x="397" y="0"/>
                </a:cxn>
                <a:cxn ang="0">
                  <a:pos x="397" y="1"/>
                </a:cxn>
                <a:cxn ang="0">
                  <a:pos x="0" y="616"/>
                </a:cxn>
                <a:cxn ang="0">
                  <a:pos x="16" y="626"/>
                </a:cxn>
                <a:cxn ang="0">
                  <a:pos x="413" y="11"/>
                </a:cxn>
                <a:cxn ang="0">
                  <a:pos x="412" y="13"/>
                </a:cxn>
                <a:cxn ang="0">
                  <a:pos x="397" y="0"/>
                </a:cxn>
                <a:cxn ang="0">
                  <a:pos x="397" y="1"/>
                </a:cxn>
                <a:cxn ang="0">
                  <a:pos x="397" y="0"/>
                </a:cxn>
              </a:cxnLst>
              <a:rect l="0" t="0" r="r" b="b"/>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6" name="Freeform 50"/>
            <p:cNvSpPr>
              <a:spLocks/>
            </p:cNvSpPr>
            <p:nvPr/>
          </p:nvSpPr>
          <p:spPr bwMode="auto">
            <a:xfrm>
              <a:off x="3041" y="1408"/>
              <a:ext cx="400" cy="436"/>
            </a:xfrm>
            <a:custGeom>
              <a:avLst/>
              <a:gdLst/>
              <a:ahLst/>
              <a:cxnLst>
                <a:cxn ang="0">
                  <a:pos x="385" y="0"/>
                </a:cxn>
                <a:cxn ang="0">
                  <a:pos x="0" y="422"/>
                </a:cxn>
                <a:cxn ang="0">
                  <a:pos x="15" y="435"/>
                </a:cxn>
                <a:cxn ang="0">
                  <a:pos x="399" y="13"/>
                </a:cxn>
                <a:cxn ang="0">
                  <a:pos x="385" y="0"/>
                </a:cxn>
              </a:cxnLst>
              <a:rect l="0" t="0" r="r" b="b"/>
              <a:pathLst>
                <a:path w="400" h="436">
                  <a:moveTo>
                    <a:pt x="385" y="0"/>
                  </a:move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7" name="Freeform 51"/>
            <p:cNvSpPr>
              <a:spLocks/>
            </p:cNvSpPr>
            <p:nvPr/>
          </p:nvSpPr>
          <p:spPr bwMode="auto">
            <a:xfrm>
              <a:off x="3432" y="1014"/>
              <a:ext cx="346" cy="402"/>
            </a:xfrm>
            <a:custGeom>
              <a:avLst/>
              <a:gdLst/>
              <a:ahLst/>
              <a:cxnLst>
                <a:cxn ang="0">
                  <a:pos x="337" y="0"/>
                </a:cxn>
                <a:cxn ang="0">
                  <a:pos x="330" y="3"/>
                </a:cxn>
                <a:cxn ang="0">
                  <a:pos x="0" y="388"/>
                </a:cxn>
                <a:cxn ang="0">
                  <a:pos x="14" y="401"/>
                </a:cxn>
                <a:cxn ang="0">
                  <a:pos x="345" y="16"/>
                </a:cxn>
                <a:cxn ang="0">
                  <a:pos x="339" y="19"/>
                </a:cxn>
                <a:cxn ang="0">
                  <a:pos x="337" y="0"/>
                </a:cxn>
                <a:cxn ang="0">
                  <a:pos x="333" y="1"/>
                </a:cxn>
                <a:cxn ang="0">
                  <a:pos x="330" y="3"/>
                </a:cxn>
                <a:cxn ang="0">
                  <a:pos x="337" y="0"/>
                </a:cxn>
              </a:cxnLst>
              <a:rect l="0" t="0" r="r" b="b"/>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8" name="Freeform 52"/>
            <p:cNvSpPr>
              <a:spLocks/>
            </p:cNvSpPr>
            <p:nvPr/>
          </p:nvSpPr>
          <p:spPr bwMode="auto">
            <a:xfrm>
              <a:off x="3775" y="945"/>
              <a:ext cx="582" cy="83"/>
            </a:xfrm>
            <a:custGeom>
              <a:avLst/>
              <a:gdLst/>
              <a:ahLst/>
              <a:cxnLst>
                <a:cxn ang="0">
                  <a:pos x="580" y="0"/>
                </a:cxn>
                <a:cxn ang="0">
                  <a:pos x="579" y="0"/>
                </a:cxn>
                <a:cxn ang="0">
                  <a:pos x="0" y="64"/>
                </a:cxn>
                <a:cxn ang="0">
                  <a:pos x="2" y="82"/>
                </a:cxn>
                <a:cxn ang="0">
                  <a:pos x="581" y="19"/>
                </a:cxn>
                <a:cxn ang="0">
                  <a:pos x="580" y="0"/>
                </a:cxn>
                <a:cxn ang="0">
                  <a:pos x="579" y="0"/>
                </a:cxn>
                <a:cxn ang="0">
                  <a:pos x="580" y="0"/>
                </a:cxn>
              </a:cxnLst>
              <a:rect l="0" t="0" r="r" b="b"/>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09" name="Freeform 53"/>
            <p:cNvSpPr>
              <a:spLocks/>
            </p:cNvSpPr>
            <p:nvPr/>
          </p:nvSpPr>
          <p:spPr bwMode="auto">
            <a:xfrm>
              <a:off x="4361" y="926"/>
              <a:ext cx="353" cy="34"/>
            </a:xfrm>
            <a:custGeom>
              <a:avLst/>
              <a:gdLst/>
              <a:ahLst/>
              <a:cxnLst>
                <a:cxn ang="0">
                  <a:pos x="352" y="8"/>
                </a:cxn>
                <a:cxn ang="0">
                  <a:pos x="352" y="0"/>
                </a:cxn>
                <a:cxn ang="0">
                  <a:pos x="0" y="16"/>
                </a:cxn>
                <a:cxn ang="0">
                  <a:pos x="1" y="33"/>
                </a:cxn>
                <a:cxn ang="0">
                  <a:pos x="352" y="16"/>
                </a:cxn>
                <a:cxn ang="0">
                  <a:pos x="352" y="8"/>
                </a:cxn>
              </a:cxnLst>
              <a:rect l="0" t="0" r="r" b="b"/>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pSp>
      <p:sp>
        <p:nvSpPr>
          <p:cNvPr id="96310" name="Freeform 54"/>
          <p:cNvSpPr>
            <a:spLocks/>
          </p:cNvSpPr>
          <p:nvPr/>
        </p:nvSpPr>
        <p:spPr bwMode="auto">
          <a:xfrm>
            <a:off x="4943475" y="5318125"/>
            <a:ext cx="115888" cy="241300"/>
          </a:xfrm>
          <a:custGeom>
            <a:avLst/>
            <a:gdLst/>
            <a:ahLst/>
            <a:cxnLst>
              <a:cxn ang="0">
                <a:pos x="75" y="3"/>
              </a:cxn>
              <a:cxn ang="0">
                <a:pos x="70" y="0"/>
              </a:cxn>
              <a:cxn ang="0">
                <a:pos x="0" y="145"/>
              </a:cxn>
              <a:cxn ang="0">
                <a:pos x="11" y="151"/>
              </a:cxn>
              <a:cxn ang="0">
                <a:pos x="81" y="5"/>
              </a:cxn>
              <a:cxn ang="0">
                <a:pos x="75" y="3"/>
              </a:cxn>
            </a:cxnLst>
            <a:rect l="0" t="0" r="r" b="b"/>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11" name="Freeform 55"/>
          <p:cNvSpPr>
            <a:spLocks/>
          </p:cNvSpPr>
          <p:nvPr/>
        </p:nvSpPr>
        <p:spPr bwMode="auto">
          <a:xfrm>
            <a:off x="5022850" y="5327760"/>
            <a:ext cx="114300" cy="231775"/>
          </a:xfrm>
          <a:custGeom>
            <a:avLst/>
            <a:gdLst/>
            <a:ahLst/>
            <a:cxnLst>
              <a:cxn ang="0">
                <a:pos x="75" y="3"/>
              </a:cxn>
              <a:cxn ang="0">
                <a:pos x="71" y="0"/>
              </a:cxn>
              <a:cxn ang="0">
                <a:pos x="0" y="139"/>
              </a:cxn>
              <a:cxn ang="0">
                <a:pos x="10" y="145"/>
              </a:cxn>
              <a:cxn ang="0">
                <a:pos x="81" y="6"/>
              </a:cxn>
              <a:cxn ang="0">
                <a:pos x="75" y="3"/>
              </a:cxn>
            </a:cxnLst>
            <a:rect l="0" t="0" r="r" b="b"/>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12" name="Freeform 56"/>
          <p:cNvSpPr>
            <a:spLocks/>
          </p:cNvSpPr>
          <p:nvPr/>
        </p:nvSpPr>
        <p:spPr bwMode="auto">
          <a:xfrm>
            <a:off x="2379663" y="1839913"/>
            <a:ext cx="1987550" cy="266700"/>
          </a:xfrm>
          <a:custGeom>
            <a:avLst/>
            <a:gdLst/>
            <a:ahLst/>
            <a:cxnLst>
              <a:cxn ang="0">
                <a:pos x="0" y="167"/>
              </a:cxn>
              <a:cxn ang="0">
                <a:pos x="1276" y="167"/>
              </a:cxn>
              <a:cxn ang="0">
                <a:pos x="1297" y="115"/>
              </a:cxn>
              <a:cxn ang="0">
                <a:pos x="1341" y="95"/>
              </a:cxn>
              <a:cxn ang="0">
                <a:pos x="1357" y="42"/>
              </a:cxn>
              <a:cxn ang="0">
                <a:pos x="1407" y="0"/>
              </a:cxn>
              <a:cxn ang="0">
                <a:pos x="0" y="0"/>
              </a:cxn>
              <a:cxn ang="0">
                <a:pos x="0" y="167"/>
              </a:cxn>
            </a:cxnLst>
            <a:rect l="0" t="0" r="r" b="b"/>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6313" name="Rectangle 57"/>
          <p:cNvSpPr>
            <a:spLocks noChangeArrowheads="1"/>
          </p:cNvSpPr>
          <p:nvPr/>
        </p:nvSpPr>
        <p:spPr bwMode="auto">
          <a:xfrm>
            <a:off x="2711505" y="1801813"/>
            <a:ext cx="1457325" cy="336550"/>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b="1" smtClean="0">
                <a:solidFill>
                  <a:srgbClr val="FFFFFF"/>
                </a:solidFill>
                <a:latin typeface="ZapfHumnst BT" charset="0"/>
              </a:rPr>
              <a:t>Symptoms</a:t>
            </a:r>
          </a:p>
        </p:txBody>
      </p:sp>
      <p:sp>
        <p:nvSpPr>
          <p:cNvPr id="96316" name="Rectangle 60"/>
          <p:cNvSpPr>
            <a:spLocks noChangeArrowheads="1"/>
          </p:cNvSpPr>
          <p:nvPr/>
        </p:nvSpPr>
        <p:spPr bwMode="auto">
          <a:xfrm>
            <a:off x="6675440" y="1304979"/>
            <a:ext cx="1179512" cy="643766"/>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anti-HCV</a:t>
            </a:r>
          </a:p>
        </p:txBody>
      </p:sp>
      <p:sp>
        <p:nvSpPr>
          <p:cNvPr id="96317" name="Rectangle 61"/>
          <p:cNvSpPr>
            <a:spLocks noChangeArrowheads="1"/>
          </p:cNvSpPr>
          <p:nvPr/>
        </p:nvSpPr>
        <p:spPr bwMode="auto">
          <a:xfrm>
            <a:off x="6678613" y="4033948"/>
            <a:ext cx="1181100" cy="363537"/>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ALT</a:t>
            </a:r>
          </a:p>
        </p:txBody>
      </p:sp>
      <p:sp>
        <p:nvSpPr>
          <p:cNvPr id="96318" name="Rectangle 62"/>
          <p:cNvSpPr>
            <a:spLocks noChangeArrowheads="1"/>
          </p:cNvSpPr>
          <p:nvPr/>
        </p:nvSpPr>
        <p:spPr bwMode="auto">
          <a:xfrm>
            <a:off x="4067175" y="5054600"/>
            <a:ext cx="11811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Normal</a:t>
            </a:r>
          </a:p>
        </p:txBody>
      </p:sp>
      <p:sp>
        <p:nvSpPr>
          <p:cNvPr id="96319" name="Rectangle 63"/>
          <p:cNvSpPr>
            <a:spLocks noChangeArrowheads="1"/>
          </p:cNvSpPr>
          <p:nvPr/>
        </p:nvSpPr>
        <p:spPr bwMode="auto">
          <a:xfrm>
            <a:off x="1503363" y="554990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0</a:t>
            </a:r>
          </a:p>
        </p:txBody>
      </p:sp>
      <p:sp>
        <p:nvSpPr>
          <p:cNvPr id="96320" name="Rectangle 64"/>
          <p:cNvSpPr>
            <a:spLocks noChangeArrowheads="1"/>
          </p:cNvSpPr>
          <p:nvPr/>
        </p:nvSpPr>
        <p:spPr bwMode="auto">
          <a:xfrm>
            <a:off x="1976438" y="554990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a:t>
            </a:r>
          </a:p>
        </p:txBody>
      </p:sp>
      <p:sp>
        <p:nvSpPr>
          <p:cNvPr id="96321" name="Rectangle 65"/>
          <p:cNvSpPr>
            <a:spLocks noChangeArrowheads="1"/>
          </p:cNvSpPr>
          <p:nvPr/>
        </p:nvSpPr>
        <p:spPr bwMode="auto">
          <a:xfrm>
            <a:off x="2513068" y="5549900"/>
            <a:ext cx="339725"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2</a:t>
            </a:r>
          </a:p>
        </p:txBody>
      </p:sp>
      <p:sp>
        <p:nvSpPr>
          <p:cNvPr id="96322" name="Rectangle 66"/>
          <p:cNvSpPr>
            <a:spLocks noChangeArrowheads="1"/>
          </p:cNvSpPr>
          <p:nvPr/>
        </p:nvSpPr>
        <p:spPr bwMode="auto">
          <a:xfrm>
            <a:off x="3027363" y="554990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3</a:t>
            </a:r>
          </a:p>
        </p:txBody>
      </p:sp>
      <p:sp>
        <p:nvSpPr>
          <p:cNvPr id="96323" name="Rectangle 67"/>
          <p:cNvSpPr>
            <a:spLocks noChangeArrowheads="1"/>
          </p:cNvSpPr>
          <p:nvPr/>
        </p:nvSpPr>
        <p:spPr bwMode="auto">
          <a:xfrm>
            <a:off x="3559175" y="5549900"/>
            <a:ext cx="338138"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4</a:t>
            </a:r>
          </a:p>
        </p:txBody>
      </p:sp>
      <p:sp>
        <p:nvSpPr>
          <p:cNvPr id="96324" name="Rectangle 68"/>
          <p:cNvSpPr>
            <a:spLocks noChangeArrowheads="1"/>
          </p:cNvSpPr>
          <p:nvPr/>
        </p:nvSpPr>
        <p:spPr bwMode="auto">
          <a:xfrm>
            <a:off x="4076755" y="5549900"/>
            <a:ext cx="341313"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5</a:t>
            </a:r>
          </a:p>
        </p:txBody>
      </p:sp>
      <p:sp>
        <p:nvSpPr>
          <p:cNvPr id="96325" name="Rectangle 69"/>
          <p:cNvSpPr>
            <a:spLocks noChangeArrowheads="1"/>
          </p:cNvSpPr>
          <p:nvPr/>
        </p:nvSpPr>
        <p:spPr bwMode="auto">
          <a:xfrm>
            <a:off x="4597455" y="5543550"/>
            <a:ext cx="341313"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6</a:t>
            </a:r>
          </a:p>
        </p:txBody>
      </p:sp>
      <p:sp>
        <p:nvSpPr>
          <p:cNvPr id="96326" name="Rectangle 70"/>
          <p:cNvSpPr>
            <a:spLocks noChangeArrowheads="1"/>
          </p:cNvSpPr>
          <p:nvPr/>
        </p:nvSpPr>
        <p:spPr bwMode="auto">
          <a:xfrm>
            <a:off x="5122863" y="554355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a:t>
            </a:r>
          </a:p>
        </p:txBody>
      </p:sp>
      <p:sp>
        <p:nvSpPr>
          <p:cNvPr id="96327" name="Rectangle 71"/>
          <p:cNvSpPr>
            <a:spLocks noChangeArrowheads="1"/>
          </p:cNvSpPr>
          <p:nvPr/>
        </p:nvSpPr>
        <p:spPr bwMode="auto">
          <a:xfrm>
            <a:off x="5613455" y="5543550"/>
            <a:ext cx="341313"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2</a:t>
            </a:r>
          </a:p>
        </p:txBody>
      </p:sp>
      <p:sp>
        <p:nvSpPr>
          <p:cNvPr id="96328" name="Rectangle 72"/>
          <p:cNvSpPr>
            <a:spLocks noChangeArrowheads="1"/>
          </p:cNvSpPr>
          <p:nvPr/>
        </p:nvSpPr>
        <p:spPr bwMode="auto">
          <a:xfrm>
            <a:off x="6138863" y="554355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3</a:t>
            </a:r>
          </a:p>
        </p:txBody>
      </p:sp>
      <p:sp>
        <p:nvSpPr>
          <p:cNvPr id="96329" name="Rectangle 73"/>
          <p:cNvSpPr>
            <a:spLocks noChangeArrowheads="1"/>
          </p:cNvSpPr>
          <p:nvPr/>
        </p:nvSpPr>
        <p:spPr bwMode="auto">
          <a:xfrm>
            <a:off x="6662738" y="5543550"/>
            <a:ext cx="3413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4</a:t>
            </a:r>
          </a:p>
        </p:txBody>
      </p:sp>
      <p:sp>
        <p:nvSpPr>
          <p:cNvPr id="96334" name="Rectangle 78"/>
          <p:cNvSpPr>
            <a:spLocks noChangeArrowheads="1"/>
          </p:cNvSpPr>
          <p:nvPr/>
        </p:nvSpPr>
        <p:spPr bwMode="auto">
          <a:xfrm>
            <a:off x="2133655" y="152401"/>
            <a:ext cx="5921493" cy="646331"/>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altLang="zh-TW" sz="3600" b="1" smtClean="0">
                <a:solidFill>
                  <a:srgbClr val="FAFD00"/>
                </a:solidFill>
                <a:latin typeface="ZapfHumnst Dm BT" charset="0"/>
              </a:rPr>
              <a:t>Hepatitis C Virus Infection</a:t>
            </a:r>
            <a:endParaRPr lang="en-US" altLang="zh-TW" sz="3600" smtClean="0">
              <a:solidFill>
                <a:srgbClr val="FAFD00"/>
              </a:solidFill>
              <a:latin typeface="ZapfHumnst Dm BT" charset="0"/>
            </a:endParaRPr>
          </a:p>
        </p:txBody>
      </p:sp>
      <p:sp>
        <p:nvSpPr>
          <p:cNvPr id="96335" name="Text Box 79"/>
          <p:cNvSpPr txBox="1">
            <a:spLocks noChangeArrowheads="1"/>
          </p:cNvSpPr>
          <p:nvPr/>
        </p:nvSpPr>
        <p:spPr bwMode="auto">
          <a:xfrm>
            <a:off x="2709863" y="762003"/>
            <a:ext cx="5283200" cy="5492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3000" smtClean="0">
                <a:solidFill>
                  <a:srgbClr val="FAFD00"/>
                </a:solidFill>
                <a:latin typeface="ZapfHumnst Dm BT" charset="0"/>
              </a:rPr>
              <a:t>Typical Serologic Course</a:t>
            </a:r>
          </a:p>
        </p:txBody>
      </p:sp>
      <p:sp>
        <p:nvSpPr>
          <p:cNvPr id="96336" name="Text Box 80"/>
          <p:cNvSpPr txBox="1">
            <a:spLocks noChangeArrowheads="1"/>
          </p:cNvSpPr>
          <p:nvPr/>
        </p:nvSpPr>
        <p:spPr bwMode="auto">
          <a:xfrm>
            <a:off x="541393" y="2514600"/>
            <a:ext cx="949325" cy="4572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2400" b="1" smtClean="0">
                <a:solidFill>
                  <a:srgbClr val="FAFD00"/>
                </a:solidFill>
                <a:latin typeface="ZapfHumnst BT" charset="0"/>
              </a:rPr>
              <a:t>Titre</a:t>
            </a:r>
          </a:p>
        </p:txBody>
      </p:sp>
      <p:sp>
        <p:nvSpPr>
          <p:cNvPr id="96337" name="Text Box 81"/>
          <p:cNvSpPr txBox="1">
            <a:spLocks noChangeArrowheads="1"/>
          </p:cNvSpPr>
          <p:nvPr/>
        </p:nvSpPr>
        <p:spPr bwMode="auto">
          <a:xfrm>
            <a:off x="2844800" y="5791202"/>
            <a:ext cx="1016000" cy="707886"/>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2000" b="1" smtClean="0">
                <a:solidFill>
                  <a:srgbClr val="FE9B03"/>
                </a:solidFill>
                <a:latin typeface="ZapfHumnst BT" charset="0"/>
              </a:rPr>
              <a:t>Months</a:t>
            </a:r>
          </a:p>
        </p:txBody>
      </p:sp>
      <p:sp>
        <p:nvSpPr>
          <p:cNvPr id="96338" name="Text Box 82"/>
          <p:cNvSpPr txBox="1">
            <a:spLocks noChangeArrowheads="1"/>
          </p:cNvSpPr>
          <p:nvPr/>
        </p:nvSpPr>
        <p:spPr bwMode="auto">
          <a:xfrm>
            <a:off x="5486400" y="5791200"/>
            <a:ext cx="1150938" cy="914400"/>
          </a:xfrm>
          <a:prstGeom prst="rect">
            <a:avLst/>
          </a:prstGeom>
          <a:noFill/>
          <a:ln w="12700">
            <a:noFill/>
            <a:miter lim="800000"/>
            <a:headEnd type="none" w="sm" len="sm"/>
            <a:tailEnd type="none" w="sm" len="sm"/>
          </a:ln>
          <a:effectLst/>
        </p:spPr>
        <p:txBody>
          <a:bodyPr>
            <a:spAutoFit/>
          </a:bodyPr>
          <a:lstStyle/>
          <a:p>
            <a:pPr eaLnBrk="0" fontAlgn="base" hangingPunct="0">
              <a:lnSpc>
                <a:spcPct val="90000"/>
              </a:lnSpc>
              <a:spcBef>
                <a:spcPct val="0"/>
              </a:spcBef>
              <a:spcAft>
                <a:spcPct val="0"/>
              </a:spcAft>
            </a:pPr>
            <a:r>
              <a:rPr lang="en-US" altLang="zh-TW" sz="2000" b="1" smtClean="0">
                <a:solidFill>
                  <a:srgbClr val="FE9B03"/>
                </a:solidFill>
                <a:latin typeface="ZapfHumnst BT" charset="0"/>
              </a:rPr>
              <a:t>Years</a:t>
            </a:r>
          </a:p>
          <a:p>
            <a:pPr eaLnBrk="0" fontAlgn="base" hangingPunct="0">
              <a:spcBef>
                <a:spcPct val="50000"/>
              </a:spcBef>
              <a:spcAft>
                <a:spcPct val="0"/>
              </a:spcAft>
            </a:pPr>
            <a:endParaRPr lang="zh-TW" altLang="en-US" sz="2400" smtClean="0">
              <a:solidFill>
                <a:srgbClr val="000000"/>
              </a:solidFill>
              <a:latin typeface="Times New Roman" pitchFamily="18" charset="0"/>
            </a:endParaRPr>
          </a:p>
        </p:txBody>
      </p:sp>
      <p:sp>
        <p:nvSpPr>
          <p:cNvPr id="96339" name="Text Box 83"/>
          <p:cNvSpPr txBox="1">
            <a:spLocks noChangeArrowheads="1"/>
          </p:cNvSpPr>
          <p:nvPr/>
        </p:nvSpPr>
        <p:spPr bwMode="auto">
          <a:xfrm>
            <a:off x="3124200" y="6172256"/>
            <a:ext cx="2971800" cy="1311128"/>
          </a:xfrm>
          <a:prstGeom prst="rect">
            <a:avLst/>
          </a:prstGeom>
          <a:noFill/>
          <a:ln w="12700">
            <a:noFill/>
            <a:miter lim="800000"/>
            <a:headEnd type="none" w="sm" len="sm"/>
            <a:tailEnd type="none" w="sm" len="sm"/>
          </a:ln>
          <a:effectLst/>
        </p:spPr>
        <p:txBody>
          <a:bodyPr>
            <a:spAutoFit/>
          </a:bodyPr>
          <a:lstStyle/>
          <a:p>
            <a:pPr eaLnBrk="0" fontAlgn="base" hangingPunct="0">
              <a:lnSpc>
                <a:spcPct val="90000"/>
              </a:lnSpc>
              <a:spcBef>
                <a:spcPct val="0"/>
              </a:spcBef>
              <a:spcAft>
                <a:spcPct val="0"/>
              </a:spcAft>
            </a:pPr>
            <a:r>
              <a:rPr lang="en-US" altLang="zh-TW" sz="2400" b="1" smtClean="0">
                <a:solidFill>
                  <a:srgbClr val="FAFD00"/>
                </a:solidFill>
                <a:latin typeface="ZapfHumnst BT" charset="0"/>
              </a:rPr>
              <a:t>Time after Exposure</a:t>
            </a:r>
          </a:p>
          <a:p>
            <a:pPr eaLnBrk="0" fontAlgn="base" hangingPunct="0">
              <a:spcBef>
                <a:spcPct val="50000"/>
              </a:spcBef>
              <a:spcAft>
                <a:spcPct val="0"/>
              </a:spcAft>
            </a:pPr>
            <a:endParaRPr lang="zh-TW" altLang="en-US" sz="2400" smtClean="0">
              <a:solidFill>
                <a:srgbClr val="000000"/>
              </a:solidFill>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0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08"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09"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10"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11"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98312" name="Rectangle 8"/>
          <p:cNvSpPr>
            <a:spLocks noChangeArrowheads="1"/>
          </p:cNvSpPr>
          <p:nvPr/>
        </p:nvSpPr>
        <p:spPr bwMode="auto">
          <a:xfrm>
            <a:off x="744593" y="2057400"/>
            <a:ext cx="7756525" cy="41910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Transfusion or transplant from infected donor</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Injecting drug use</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Hemodialysis (yrs on treatment)</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Accidental injuries with needles/sharps</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Sexual/household exposure to anti-HCV-positive contact</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Multiple sex partners</a:t>
            </a:r>
          </a:p>
          <a:p>
            <a:pPr marL="342900" indent="-342900" eaLnBrk="0" fontAlgn="base" hangingPunct="0">
              <a:spcBef>
                <a:spcPct val="35000"/>
              </a:spcBef>
              <a:spcAft>
                <a:spcPct val="0"/>
              </a:spcAft>
              <a:buClr>
                <a:srgbClr val="333399"/>
              </a:buClr>
              <a:buFont typeface="Wingdings" pitchFamily="2" charset="2"/>
              <a:buChar char="§"/>
            </a:pPr>
            <a:r>
              <a:rPr lang="en-US" altLang="zh-TW" sz="2800" smtClean="0">
                <a:solidFill>
                  <a:srgbClr val="1C1C1C"/>
                </a:solidFill>
                <a:latin typeface="Times New Roman" pitchFamily="18" charset="0"/>
              </a:rPr>
              <a:t>Birth to HCV-infected mother</a:t>
            </a:r>
          </a:p>
        </p:txBody>
      </p:sp>
      <p:sp>
        <p:nvSpPr>
          <p:cNvPr id="98313" name="Rectangle 9"/>
          <p:cNvSpPr>
            <a:spLocks noChangeArrowheads="1"/>
          </p:cNvSpPr>
          <p:nvPr/>
        </p:nvSpPr>
        <p:spPr bwMode="auto">
          <a:xfrm>
            <a:off x="576268" y="457200"/>
            <a:ext cx="8262937" cy="9144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E9B03"/>
                </a:solidFill>
                <a:latin typeface="ZapfHumnst BT" charset="0"/>
              </a:rPr>
              <a:t/>
            </a:r>
            <a:br>
              <a:rPr lang="zh-TW" altLang="en-US" sz="4400" smtClean="0">
                <a:solidFill>
                  <a:srgbClr val="FE9B03"/>
                </a:solidFill>
                <a:latin typeface="ZapfHumnst BT" charset="0"/>
              </a:rPr>
            </a:br>
            <a:endParaRPr lang="zh-TW" altLang="en-US" sz="4400" smtClean="0">
              <a:solidFill>
                <a:srgbClr val="FE9B03"/>
              </a:solidFill>
              <a:latin typeface="ZapfHumnst BT" charset="0"/>
            </a:endParaRPr>
          </a:p>
        </p:txBody>
      </p:sp>
      <p:sp>
        <p:nvSpPr>
          <p:cNvPr id="98315" name="Rectangle 11"/>
          <p:cNvSpPr>
            <a:spLocks noChangeArrowheads="1"/>
          </p:cNvSpPr>
          <p:nvPr/>
        </p:nvSpPr>
        <p:spPr bwMode="auto">
          <a:xfrm>
            <a:off x="812800" y="5486400"/>
            <a:ext cx="8466138"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r>
              <a:rPr lang="zh-TW" altLang="en-US" sz="4400" smtClean="0">
                <a:solidFill>
                  <a:srgbClr val="FE9B03"/>
                </a:solidFill>
                <a:latin typeface="ZapfHumnst BT" charset="0"/>
              </a:rPr>
              <a:t/>
            </a:r>
            <a:br>
              <a:rPr lang="zh-TW" altLang="en-US" sz="4400" smtClean="0">
                <a:solidFill>
                  <a:srgbClr val="FE9B03"/>
                </a:solidFill>
                <a:latin typeface="ZapfHumnst BT" charset="0"/>
              </a:rPr>
            </a:br>
            <a:endParaRPr lang="zh-TW" altLang="en-US" sz="4400" smtClean="0">
              <a:solidFill>
                <a:srgbClr val="FE9B03"/>
              </a:solidFill>
              <a:latin typeface="ZapfHumnst BT" charset="0"/>
            </a:endParaRPr>
          </a:p>
        </p:txBody>
      </p:sp>
      <p:sp>
        <p:nvSpPr>
          <p:cNvPr id="98316" name="Text Box 12"/>
          <p:cNvSpPr txBox="1">
            <a:spLocks noChangeArrowheads="1"/>
          </p:cNvSpPr>
          <p:nvPr/>
        </p:nvSpPr>
        <p:spPr bwMode="auto">
          <a:xfrm>
            <a:off x="1625600" y="304802"/>
            <a:ext cx="5842000" cy="1128713"/>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zh-TW" sz="3200" b="1" smtClean="0">
                <a:solidFill>
                  <a:srgbClr val="333399"/>
                </a:solidFill>
                <a:latin typeface="ZapfHumnst Dm BT" charset="0"/>
              </a:rPr>
              <a:t>Risk Factors Associated with Transmission of HCV</a:t>
            </a:r>
            <a:r>
              <a:rPr lang="en-US" altLang="zh-TW" sz="3600" b="1" smtClean="0">
                <a:solidFill>
                  <a:srgbClr val="333399"/>
                </a:solidFill>
                <a:latin typeface="ZapfHumnst Dm BT" charset="0"/>
              </a:rPr>
              <a:t> </a:t>
            </a:r>
            <a:endParaRPr lang="en-US" altLang="zh-TW" sz="3600" b="1" smtClean="0">
              <a:solidFill>
                <a:srgbClr val="FAFD00"/>
              </a:solidFill>
              <a:latin typeface="ZapfHumnst Dm BT" charset="0"/>
            </a:endParaRPr>
          </a:p>
        </p:txBody>
      </p:sp>
    </p:spTree>
  </p:cSld>
  <p:clrMapOvr>
    <a:masterClrMapping/>
  </p:clrMapOvr>
  <p:transition>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zh-TW"/>
              <a:t>Laboratory Diagnosis</a:t>
            </a:r>
          </a:p>
        </p:txBody>
      </p:sp>
      <p:sp>
        <p:nvSpPr>
          <p:cNvPr id="164867" name="Rectangle 3"/>
          <p:cNvSpPr>
            <a:spLocks noGrp="1" noChangeArrowheads="1"/>
          </p:cNvSpPr>
          <p:nvPr>
            <p:ph idx="1"/>
          </p:nvPr>
        </p:nvSpPr>
        <p:spPr>
          <a:xfrm>
            <a:off x="228600" y="1600200"/>
            <a:ext cx="8229600" cy="4648200"/>
          </a:xfrm>
        </p:spPr>
        <p:txBody>
          <a:bodyPr/>
          <a:lstStyle/>
          <a:p>
            <a:pPr algn="just">
              <a:spcBef>
                <a:spcPct val="50000"/>
              </a:spcBef>
            </a:pPr>
            <a:r>
              <a:rPr lang="en-US" altLang="zh-TW" sz="2400" dirty="0">
                <a:solidFill>
                  <a:schemeClr val="tx2"/>
                </a:solidFill>
                <a:latin typeface="Times New Roman" pitchFamily="18" charset="0"/>
              </a:rPr>
              <a:t>HCV antibody</a:t>
            </a:r>
            <a:r>
              <a:rPr lang="en-US" altLang="zh-TW" sz="2400" dirty="0">
                <a:latin typeface="Times New Roman" pitchFamily="18" charset="0"/>
              </a:rPr>
              <a:t> - generally used to diagnose hepatitis C infection. Not useful in the acute phase as it takes at least 4 weeks after infection before antibody </a:t>
            </a:r>
            <a:r>
              <a:rPr lang="en-US" altLang="zh-TW" sz="2400" dirty="0" smtClean="0">
                <a:latin typeface="Times New Roman" pitchFamily="18" charset="0"/>
              </a:rPr>
              <a:t>appears.         </a:t>
            </a:r>
            <a:r>
              <a:rPr lang="en-US" altLang="zh-TW" sz="2800" dirty="0" smtClean="0">
                <a:solidFill>
                  <a:srgbClr val="FF0000"/>
                </a:solidFill>
                <a:latin typeface="Times New Roman" pitchFamily="18" charset="0"/>
              </a:rPr>
              <a:t>Positive ELISA should be confirmed by RIBA(Recombinant western blot) .</a:t>
            </a:r>
            <a:endParaRPr lang="en-US" altLang="zh-TW" sz="2800" dirty="0">
              <a:solidFill>
                <a:srgbClr val="FF0000"/>
              </a:solidFill>
              <a:latin typeface="Times New Roman" pitchFamily="18" charset="0"/>
            </a:endParaRPr>
          </a:p>
          <a:p>
            <a:pPr algn="just">
              <a:spcBef>
                <a:spcPct val="50000"/>
              </a:spcBef>
            </a:pPr>
            <a:r>
              <a:rPr lang="en-US" altLang="zh-TW" sz="2400" dirty="0">
                <a:solidFill>
                  <a:schemeClr val="tx2"/>
                </a:solidFill>
                <a:latin typeface="Times New Roman" pitchFamily="18" charset="0"/>
              </a:rPr>
              <a:t>HCV-RNA</a:t>
            </a:r>
            <a:r>
              <a:rPr lang="en-US" altLang="zh-TW" sz="2400" dirty="0">
                <a:solidFill>
                  <a:schemeClr val="hlink"/>
                </a:solidFill>
                <a:latin typeface="Times New Roman" pitchFamily="18" charset="0"/>
              </a:rPr>
              <a:t> </a:t>
            </a:r>
            <a:r>
              <a:rPr lang="en-US" altLang="zh-TW" sz="2400" dirty="0">
                <a:latin typeface="Times New Roman" pitchFamily="18" charset="0"/>
              </a:rPr>
              <a:t>- various techniques are available e.g. PCR and branched DNA. May be used to diagnose HCV infection in the acute phase. However, its main use is in monitoring the response to antiviral therapy.</a:t>
            </a:r>
          </a:p>
          <a:p>
            <a:pPr algn="just">
              <a:spcBef>
                <a:spcPct val="50000"/>
              </a:spcBef>
            </a:pPr>
            <a:r>
              <a:rPr lang="en-US" altLang="zh-TW" sz="2400" dirty="0">
                <a:solidFill>
                  <a:schemeClr val="tx2"/>
                </a:solidFill>
                <a:latin typeface="Times New Roman" pitchFamily="18" charset="0"/>
              </a:rPr>
              <a:t>HCV-antigen</a:t>
            </a:r>
            <a:r>
              <a:rPr lang="en-US" altLang="zh-TW" sz="2400" dirty="0">
                <a:latin typeface="Times New Roman" pitchFamily="18" charset="0"/>
              </a:rPr>
              <a:t> - an EIA for HCV antigen is available. It is used in the same capacity as HCV-RNA tests but is much easier to carry out.</a:t>
            </a:r>
          </a:p>
        </p:txBody>
      </p:sp>
    </p:spTree>
  </p:cSld>
  <p:clrMapOvr>
    <a:masterClrMapping/>
  </p:clrMapOvr>
  <p:transition>
    <p:blind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Prognostic Tests</a:t>
            </a:r>
          </a:p>
        </p:txBody>
      </p:sp>
      <p:sp>
        <p:nvSpPr>
          <p:cNvPr id="187395" name="Rectangle 3"/>
          <p:cNvSpPr>
            <a:spLocks noGrp="1" noChangeArrowheads="1"/>
          </p:cNvSpPr>
          <p:nvPr>
            <p:ph idx="1"/>
          </p:nvPr>
        </p:nvSpPr>
        <p:spPr>
          <a:xfrm>
            <a:off x="914400" y="1981200"/>
            <a:ext cx="7772400" cy="4114800"/>
          </a:xfrm>
        </p:spPr>
        <p:txBody>
          <a:bodyPr/>
          <a:lstStyle/>
          <a:p>
            <a:pPr algn="just"/>
            <a:r>
              <a:rPr lang="en-US" sz="2000" dirty="0">
                <a:latin typeface="Times New Roman" pitchFamily="18" charset="0"/>
              </a:rPr>
              <a:t>Genotyping – genotype 1 and 4 have a worse prognosis overall and respond poorly to interferon therapy. </a:t>
            </a:r>
          </a:p>
          <a:p>
            <a:pPr algn="just"/>
            <a:r>
              <a:rPr lang="en-US" sz="2400" u="sng" dirty="0" smtClean="0">
                <a:latin typeface="Times New Roman" pitchFamily="18" charset="0"/>
              </a:rPr>
              <a:t>Viral </a:t>
            </a:r>
            <a:r>
              <a:rPr lang="en-US" sz="2400" u="sng" dirty="0">
                <a:latin typeface="Times New Roman" pitchFamily="18" charset="0"/>
              </a:rPr>
              <a:t>Load </a:t>
            </a:r>
            <a:r>
              <a:rPr lang="en-US" sz="2400" dirty="0">
                <a:latin typeface="Times New Roman" pitchFamily="18" charset="0"/>
              </a:rPr>
              <a:t>– patients with high viral load are thought to have a poorer prognosis. Viral load is also used for monitoring response to IFN therapy. A number of commercial and in-house tests are available</a:t>
            </a:r>
            <a:r>
              <a:rPr lang="en-US" sz="2000" dirty="0">
                <a:latin typeface="Times New Roman" pitchFamily="18" charset="0"/>
              </a:rPr>
              <a:t>.</a:t>
            </a:r>
            <a:endParaRPr lang="en-US" sz="2400" dirty="0">
              <a:latin typeface="Times New Roman" pitchFamily="18" charset="0"/>
            </a:endParaRPr>
          </a:p>
        </p:txBody>
      </p:sp>
    </p:spTree>
  </p:cSld>
  <p:clrMapOvr>
    <a:masterClrMapping/>
  </p:clrMapOvr>
  <p:transition>
    <p:cover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
            <a:ext cx="7772400" cy="1143000"/>
          </a:xfrm>
        </p:spPr>
        <p:txBody>
          <a:bodyPr/>
          <a:lstStyle/>
          <a:p>
            <a:r>
              <a:rPr lang="en-US" altLang="zh-TW" dirty="0"/>
              <a:t>Treatment</a:t>
            </a:r>
          </a:p>
        </p:txBody>
      </p:sp>
      <p:sp>
        <p:nvSpPr>
          <p:cNvPr id="165891" name="Rectangle 3"/>
          <p:cNvSpPr>
            <a:spLocks noGrp="1" noChangeArrowheads="1"/>
          </p:cNvSpPr>
          <p:nvPr>
            <p:ph idx="1"/>
          </p:nvPr>
        </p:nvSpPr>
        <p:spPr>
          <a:xfrm>
            <a:off x="152400" y="762000"/>
            <a:ext cx="8991600" cy="4800600"/>
          </a:xfrm>
        </p:spPr>
        <p:txBody>
          <a:bodyPr/>
          <a:lstStyle/>
          <a:p>
            <a:pPr algn="just">
              <a:spcBef>
                <a:spcPct val="50000"/>
              </a:spcBef>
            </a:pPr>
            <a:r>
              <a:rPr lang="en-US" altLang="zh-TW" sz="2800" dirty="0">
                <a:solidFill>
                  <a:schemeClr val="tx2"/>
                </a:solidFill>
                <a:latin typeface="Times New Roman" pitchFamily="18" charset="0"/>
              </a:rPr>
              <a:t>Interferon </a:t>
            </a:r>
            <a:r>
              <a:rPr lang="en-US" altLang="zh-TW" sz="2800" dirty="0">
                <a:latin typeface="Times New Roman" pitchFamily="18" charset="0"/>
              </a:rPr>
              <a:t>- may be considered for patients with chronic active hepatitis. The response rate is around 50% but 50% of responders will relapse upon withdrawal of treatment.</a:t>
            </a:r>
          </a:p>
          <a:p>
            <a:r>
              <a:rPr lang="en-US" altLang="zh-TW" sz="2800" dirty="0">
                <a:solidFill>
                  <a:schemeClr val="tx2"/>
                </a:solidFill>
                <a:latin typeface="Times New Roman" pitchFamily="18" charset="0"/>
              </a:rPr>
              <a:t>Ribavirin</a:t>
            </a:r>
            <a:r>
              <a:rPr lang="en-US" altLang="zh-TW" sz="2800" dirty="0">
                <a:solidFill>
                  <a:schemeClr val="hlink"/>
                </a:solidFill>
                <a:latin typeface="Times New Roman" pitchFamily="18" charset="0"/>
              </a:rPr>
              <a:t> </a:t>
            </a:r>
            <a:r>
              <a:rPr lang="en-US" altLang="zh-TW" sz="2800" dirty="0">
                <a:latin typeface="Times New Roman" pitchFamily="18" charset="0"/>
              </a:rPr>
              <a:t>- there is less experience with ribavirin than interferon. However, recent studies suggest that a combination of interferon and ribavirin is more effective than interferon alone</a:t>
            </a:r>
            <a:r>
              <a:rPr lang="en-US" altLang="zh-TW" sz="2800" dirty="0" smtClean="0">
                <a:latin typeface="Times New Roman" pitchFamily="18" charset="0"/>
              </a:rPr>
              <a:t>.</a:t>
            </a:r>
            <a:r>
              <a:rPr lang="en-US" sz="2800" dirty="0"/>
              <a:t> </a:t>
            </a:r>
            <a:endParaRPr lang="en-US" sz="2800" dirty="0" smtClean="0"/>
          </a:p>
          <a:p>
            <a:r>
              <a:rPr lang="en-US" sz="2800" dirty="0" smtClean="0"/>
              <a:t>Patients </a:t>
            </a:r>
            <a:r>
              <a:rPr lang="en-US" sz="2800" dirty="0" err="1"/>
              <a:t>coinfected</a:t>
            </a:r>
            <a:r>
              <a:rPr lang="en-US" sz="2800" dirty="0"/>
              <a:t> with HCV and HIV should be prescribed "HAART" (highly active antiretroviral therapy) with caution because recovery of cell-mediated immunity (immune reconstitution) can result in an exacerbation of hepatitis. Consideration should be given to treat the HCV infection prior to starting HAART.</a:t>
            </a:r>
          </a:p>
          <a:p>
            <a:pPr algn="just">
              <a:spcBef>
                <a:spcPct val="50000"/>
              </a:spcBef>
            </a:pPr>
            <a:endParaRPr lang="en-US" altLang="zh-TW" sz="2800" dirty="0">
              <a:latin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0" name="Picture 2" descr="C:\Users\arwa\Desktop\1.jpg"/>
          <p:cNvPicPr>
            <a:picLocks noChangeAspect="1" noChangeArrowheads="1"/>
          </p:cNvPicPr>
          <p:nvPr/>
        </p:nvPicPr>
        <p:blipFill>
          <a:blip r:embed="rId2"/>
          <a:srcRect/>
          <a:stretch>
            <a:fillRect/>
          </a:stretch>
        </p:blipFill>
        <p:spPr bwMode="auto">
          <a:xfrm>
            <a:off x="152400" y="-228600"/>
            <a:ext cx="8991600" cy="7086600"/>
          </a:xfrm>
          <a:prstGeom prst="rect">
            <a:avLst/>
          </a:prstGeom>
          <a:noFill/>
        </p:spPr>
      </p:pic>
    </p:spTree>
    <p:extLst>
      <p:ext uri="{BB962C8B-B14F-4D97-AF65-F5344CB8AC3E}">
        <p14:creationId xmlns:p14="http://schemas.microsoft.com/office/powerpoint/2010/main" val="3828400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49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500"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501"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502"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503"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06504" name="Rectangle 8"/>
          <p:cNvSpPr>
            <a:spLocks noChangeArrowheads="1"/>
          </p:cNvSpPr>
          <p:nvPr/>
        </p:nvSpPr>
        <p:spPr bwMode="auto">
          <a:xfrm>
            <a:off x="541338" y="2286000"/>
            <a:ext cx="8196262" cy="3124200"/>
          </a:xfrm>
          <a:prstGeom prst="rect">
            <a:avLst/>
          </a:prstGeom>
          <a:noFill/>
          <a:ln w="12700">
            <a:noFill/>
            <a:miter lim="800000"/>
            <a:headEnd/>
            <a:tailEnd/>
          </a:ln>
          <a:effectLst/>
        </p:spPr>
        <p:txBody>
          <a:bodyPr lIns="90488" tIns="44450" rIns="90488" bIns="44450"/>
          <a:lstStyle/>
          <a:p>
            <a:pPr marL="342900" indent="-342900" eaLnBrk="0" fontAlgn="base" hangingPunct="0">
              <a:lnSpc>
                <a:spcPct val="120000"/>
              </a:lnSpc>
              <a:spcBef>
                <a:spcPct val="50000"/>
              </a:spcBef>
              <a:spcAft>
                <a:spcPct val="0"/>
              </a:spcAft>
              <a:buClr>
                <a:srgbClr val="333399"/>
              </a:buClr>
              <a:buFont typeface="Wingdings" pitchFamily="2" charset="2"/>
              <a:buChar char="§"/>
            </a:pPr>
            <a:r>
              <a:rPr lang="en-US" altLang="zh-TW" sz="3600" smtClean="0">
                <a:solidFill>
                  <a:srgbClr val="000000"/>
                </a:solidFill>
                <a:latin typeface="Times New Roman" pitchFamily="18" charset="0"/>
              </a:rPr>
              <a:t>Screening of blood, organ, tissue donors</a:t>
            </a:r>
          </a:p>
          <a:p>
            <a:pPr marL="342900" indent="-342900" eaLnBrk="0" fontAlgn="base" hangingPunct="0">
              <a:lnSpc>
                <a:spcPct val="120000"/>
              </a:lnSpc>
              <a:spcBef>
                <a:spcPct val="50000"/>
              </a:spcBef>
              <a:spcAft>
                <a:spcPct val="0"/>
              </a:spcAft>
              <a:buClr>
                <a:srgbClr val="333399"/>
              </a:buClr>
              <a:buFont typeface="Wingdings" pitchFamily="2" charset="2"/>
              <a:buChar char="§"/>
            </a:pPr>
            <a:r>
              <a:rPr lang="en-US" altLang="zh-TW" sz="3600" smtClean="0">
                <a:solidFill>
                  <a:srgbClr val="000000"/>
                </a:solidFill>
                <a:latin typeface="Times New Roman" pitchFamily="18" charset="0"/>
              </a:rPr>
              <a:t>High-risk behavior modification</a:t>
            </a:r>
          </a:p>
          <a:p>
            <a:pPr marL="342900" indent="-342900" eaLnBrk="0" fontAlgn="base" hangingPunct="0">
              <a:lnSpc>
                <a:spcPct val="120000"/>
              </a:lnSpc>
              <a:spcBef>
                <a:spcPct val="50000"/>
              </a:spcBef>
              <a:spcAft>
                <a:spcPct val="0"/>
              </a:spcAft>
              <a:buClr>
                <a:srgbClr val="333399"/>
              </a:buClr>
              <a:buFont typeface="Wingdings" pitchFamily="2" charset="2"/>
              <a:buChar char="§"/>
            </a:pPr>
            <a:r>
              <a:rPr lang="en-US" altLang="zh-TW" sz="3600" smtClean="0">
                <a:solidFill>
                  <a:srgbClr val="000000"/>
                </a:solidFill>
                <a:latin typeface="Times New Roman" pitchFamily="18" charset="0"/>
              </a:rPr>
              <a:t>Blood and body fluid precautions</a:t>
            </a:r>
          </a:p>
        </p:txBody>
      </p:sp>
      <p:sp>
        <p:nvSpPr>
          <p:cNvPr id="106505"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06508" name="Text Box 12"/>
          <p:cNvSpPr txBox="1">
            <a:spLocks noChangeArrowheads="1"/>
          </p:cNvSpPr>
          <p:nvPr/>
        </p:nvSpPr>
        <p:spPr bwMode="auto">
          <a:xfrm>
            <a:off x="1760538" y="457200"/>
            <a:ext cx="7112000" cy="7620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b="1" smtClean="0">
                <a:solidFill>
                  <a:srgbClr val="333399"/>
                </a:solidFill>
                <a:latin typeface="ZapfHumnst Dm BT" charset="0"/>
              </a:rPr>
              <a:t>Prevention of Hepatitis C</a:t>
            </a:r>
            <a:endParaRPr lang="en-US" altLang="zh-TW" sz="4400" b="1" smtClean="0">
              <a:solidFill>
                <a:srgbClr val="FAFD00"/>
              </a:solidFill>
              <a:latin typeface="ZapfHumnst Dm BT" charset="0"/>
            </a:endParaRPr>
          </a:p>
        </p:txBody>
      </p:sp>
    </p:spTree>
  </p:cSld>
  <p:clrMapOvr>
    <a:masterClrMapping/>
  </p:clrMapOvr>
  <p:transition>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1"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2"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3"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4"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5"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7" name="Freeform 9"/>
          <p:cNvSpPr>
            <a:spLocks/>
          </p:cNvSpPr>
          <p:nvPr/>
        </p:nvSpPr>
        <p:spPr bwMode="auto">
          <a:xfrm>
            <a:off x="1539877" y="2657478"/>
            <a:ext cx="2289175" cy="2106613"/>
          </a:xfrm>
          <a:custGeom>
            <a:avLst/>
            <a:gdLst/>
            <a:ahLst/>
            <a:cxnLst>
              <a:cxn ang="0">
                <a:pos x="925" y="84"/>
              </a:cxn>
              <a:cxn ang="0">
                <a:pos x="697" y="181"/>
              </a:cxn>
              <a:cxn ang="0">
                <a:pos x="625" y="507"/>
              </a:cxn>
              <a:cxn ang="0">
                <a:pos x="769" y="880"/>
              </a:cxn>
              <a:cxn ang="0">
                <a:pos x="781" y="1170"/>
              </a:cxn>
              <a:cxn ang="0">
                <a:pos x="528" y="1326"/>
              </a:cxn>
              <a:cxn ang="0">
                <a:pos x="349" y="1122"/>
              </a:cxn>
              <a:cxn ang="0">
                <a:pos x="444" y="736"/>
              </a:cxn>
              <a:cxn ang="0">
                <a:pos x="481" y="398"/>
              </a:cxn>
              <a:cxn ang="0">
                <a:pos x="288" y="289"/>
              </a:cxn>
              <a:cxn ang="0">
                <a:pos x="193" y="470"/>
              </a:cxn>
              <a:cxn ang="0">
                <a:pos x="409" y="627"/>
              </a:cxn>
              <a:cxn ang="0">
                <a:pos x="612" y="819"/>
              </a:cxn>
              <a:cxn ang="0">
                <a:pos x="588" y="1133"/>
              </a:cxn>
              <a:cxn ang="0">
                <a:pos x="265" y="1157"/>
              </a:cxn>
              <a:cxn ang="0">
                <a:pos x="0" y="928"/>
              </a:cxn>
              <a:cxn ang="0">
                <a:pos x="180" y="711"/>
              </a:cxn>
              <a:cxn ang="0">
                <a:pos x="468" y="518"/>
              </a:cxn>
              <a:cxn ang="0">
                <a:pos x="756" y="277"/>
              </a:cxn>
              <a:cxn ang="0">
                <a:pos x="672" y="47"/>
              </a:cxn>
              <a:cxn ang="0">
                <a:pos x="481" y="193"/>
              </a:cxn>
              <a:cxn ang="0">
                <a:pos x="697" y="495"/>
              </a:cxn>
              <a:cxn ang="0">
                <a:pos x="961" y="771"/>
              </a:cxn>
              <a:cxn ang="0">
                <a:pos x="1141" y="1061"/>
              </a:cxn>
              <a:cxn ang="0">
                <a:pos x="972" y="1279"/>
              </a:cxn>
              <a:cxn ang="0">
                <a:pos x="816" y="1037"/>
              </a:cxn>
              <a:cxn ang="0">
                <a:pos x="888" y="724"/>
              </a:cxn>
              <a:cxn ang="0">
                <a:pos x="1165" y="615"/>
              </a:cxn>
              <a:cxn ang="0">
                <a:pos x="1418" y="784"/>
              </a:cxn>
              <a:cxn ang="0">
                <a:pos x="1537" y="1097"/>
              </a:cxn>
              <a:cxn ang="0">
                <a:pos x="1393" y="1326"/>
              </a:cxn>
              <a:cxn ang="0">
                <a:pos x="1213" y="1110"/>
              </a:cxn>
              <a:cxn ang="0">
                <a:pos x="1381" y="880"/>
              </a:cxn>
              <a:cxn ang="0">
                <a:pos x="1597" y="651"/>
              </a:cxn>
              <a:cxn ang="0">
                <a:pos x="1549" y="277"/>
              </a:cxn>
              <a:cxn ang="0">
                <a:pos x="1261" y="229"/>
              </a:cxn>
              <a:cxn ang="0">
                <a:pos x="1105" y="482"/>
              </a:cxn>
              <a:cxn ang="0">
                <a:pos x="1141" y="736"/>
              </a:cxn>
              <a:cxn ang="0">
                <a:pos x="1297" y="639"/>
              </a:cxn>
              <a:cxn ang="0">
                <a:pos x="1201" y="410"/>
              </a:cxn>
              <a:cxn ang="0">
                <a:pos x="877" y="193"/>
              </a:cxn>
              <a:cxn ang="0">
                <a:pos x="949" y="0"/>
              </a:cxn>
              <a:cxn ang="0">
                <a:pos x="1081" y="144"/>
              </a:cxn>
              <a:cxn ang="0">
                <a:pos x="961" y="373"/>
              </a:cxn>
              <a:cxn ang="0">
                <a:pos x="781" y="229"/>
              </a:cxn>
            </a:cxnLst>
            <a:rect l="0" t="0" r="r" b="b"/>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8" name="Oval 10"/>
          <p:cNvSpPr>
            <a:spLocks noChangeArrowheads="1"/>
          </p:cNvSpPr>
          <p:nvPr/>
        </p:nvSpPr>
        <p:spPr bwMode="auto">
          <a:xfrm>
            <a:off x="914400" y="1752600"/>
            <a:ext cx="3708400" cy="3733800"/>
          </a:xfrm>
          <a:prstGeom prst="ellipse">
            <a:avLst/>
          </a:prstGeom>
          <a:noFill/>
          <a:ln w="76200">
            <a:solidFill>
              <a:srgbClr val="F6BF69"/>
            </a:solidFill>
            <a:round/>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699" name="Line 11"/>
          <p:cNvSpPr>
            <a:spLocks noChangeShapeType="1"/>
          </p:cNvSpPr>
          <p:nvPr/>
        </p:nvSpPr>
        <p:spPr bwMode="auto">
          <a:xfrm>
            <a:off x="1006477" y="1568450"/>
            <a:ext cx="1222375" cy="1149350"/>
          </a:xfrm>
          <a:prstGeom prst="line">
            <a:avLst/>
          </a:prstGeom>
          <a:noFill/>
          <a:ln w="50800">
            <a:solidFill>
              <a:schemeClr val="tx1"/>
            </a:solidFill>
            <a:round/>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700" name="Line 12"/>
          <p:cNvSpPr>
            <a:spLocks noChangeShapeType="1"/>
          </p:cNvSpPr>
          <p:nvPr/>
        </p:nvSpPr>
        <p:spPr bwMode="auto">
          <a:xfrm>
            <a:off x="3698877" y="4738688"/>
            <a:ext cx="409575" cy="741362"/>
          </a:xfrm>
          <a:prstGeom prst="line">
            <a:avLst/>
          </a:prstGeom>
          <a:noFill/>
          <a:ln w="50800">
            <a:solidFill>
              <a:schemeClr val="tx1"/>
            </a:solidFill>
            <a:round/>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701" name="Line 13"/>
          <p:cNvSpPr>
            <a:spLocks noChangeShapeType="1"/>
          </p:cNvSpPr>
          <p:nvPr/>
        </p:nvSpPr>
        <p:spPr bwMode="auto">
          <a:xfrm flipH="1">
            <a:off x="3702050" y="1511300"/>
            <a:ext cx="368300" cy="406400"/>
          </a:xfrm>
          <a:prstGeom prst="line">
            <a:avLst/>
          </a:prstGeom>
          <a:noFill/>
          <a:ln w="50800">
            <a:solidFill>
              <a:schemeClr val="tx1"/>
            </a:solidFill>
            <a:round/>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702" name="Rectangle 14"/>
          <p:cNvSpPr>
            <a:spLocks noChangeArrowheads="1"/>
          </p:cNvSpPr>
          <p:nvPr/>
        </p:nvSpPr>
        <p:spPr bwMode="auto">
          <a:xfrm>
            <a:off x="3457577" y="1187450"/>
            <a:ext cx="2332038" cy="515938"/>
          </a:xfrm>
          <a:prstGeom prst="rect">
            <a:avLst/>
          </a:prstGeom>
          <a:noFill/>
          <a:ln w="12700">
            <a:noFill/>
            <a:miter lim="800000"/>
            <a:headEnd/>
            <a:tailEnd/>
          </a:ln>
          <a:effectLst/>
        </p:spPr>
        <p:txBody>
          <a:bodyPr lIns="90488" tIns="44450" rIns="90488" bIns="44450">
            <a:spAutoFit/>
          </a:bodyPr>
          <a:lstStyle/>
          <a:p>
            <a:pPr algn="ctr" eaLnBrk="0" fontAlgn="base" hangingPunct="0">
              <a:spcBef>
                <a:spcPct val="0"/>
              </a:spcBef>
              <a:spcAft>
                <a:spcPct val="0"/>
              </a:spcAft>
            </a:pPr>
            <a:r>
              <a:rPr lang="en-US" altLang="zh-TW" sz="2800" b="1" smtClean="0">
                <a:solidFill>
                  <a:srgbClr val="333399"/>
                </a:solidFill>
                <a:latin typeface="Arial" pitchFamily="34" charset="0"/>
              </a:rPr>
              <a:t>HBsAg</a:t>
            </a:r>
          </a:p>
        </p:txBody>
      </p:sp>
      <p:sp>
        <p:nvSpPr>
          <p:cNvPr id="114703" name="Rectangle 15"/>
          <p:cNvSpPr>
            <a:spLocks noChangeArrowheads="1"/>
          </p:cNvSpPr>
          <p:nvPr/>
        </p:nvSpPr>
        <p:spPr bwMode="auto">
          <a:xfrm>
            <a:off x="3338518" y="5568950"/>
            <a:ext cx="2332037" cy="515938"/>
          </a:xfrm>
          <a:prstGeom prst="rect">
            <a:avLst/>
          </a:prstGeom>
          <a:noFill/>
          <a:ln w="12700">
            <a:noFill/>
            <a:miter lim="800000"/>
            <a:headEnd/>
            <a:tailEnd/>
          </a:ln>
          <a:effectLst/>
        </p:spPr>
        <p:txBody>
          <a:bodyPr lIns="90488" tIns="44450" rIns="90488" bIns="44450">
            <a:spAutoFit/>
          </a:bodyPr>
          <a:lstStyle/>
          <a:p>
            <a:pPr algn="ctr" eaLnBrk="0" fontAlgn="base" hangingPunct="0">
              <a:spcBef>
                <a:spcPct val="0"/>
              </a:spcBef>
              <a:spcAft>
                <a:spcPct val="0"/>
              </a:spcAft>
            </a:pPr>
            <a:r>
              <a:rPr lang="en-US" altLang="zh-TW" sz="2800" b="1" smtClean="0">
                <a:solidFill>
                  <a:srgbClr val="333399"/>
                </a:solidFill>
                <a:latin typeface="Arial" pitchFamily="34" charset="0"/>
              </a:rPr>
              <a:t>RNA</a:t>
            </a:r>
          </a:p>
        </p:txBody>
      </p:sp>
      <p:sp>
        <p:nvSpPr>
          <p:cNvPr id="114704" name="Rectangle 16"/>
          <p:cNvSpPr>
            <a:spLocks noChangeArrowheads="1"/>
          </p:cNvSpPr>
          <p:nvPr/>
        </p:nvSpPr>
        <p:spPr bwMode="auto">
          <a:xfrm>
            <a:off x="222252" y="1149350"/>
            <a:ext cx="2333625" cy="515938"/>
          </a:xfrm>
          <a:prstGeom prst="rect">
            <a:avLst/>
          </a:prstGeom>
          <a:noFill/>
          <a:ln w="12700">
            <a:noFill/>
            <a:miter lim="800000"/>
            <a:headEnd/>
            <a:tailEnd/>
          </a:ln>
          <a:effectLst/>
        </p:spPr>
        <p:txBody>
          <a:bodyPr lIns="90488" tIns="44450" rIns="90488" bIns="44450">
            <a:spAutoFit/>
          </a:bodyPr>
          <a:lstStyle/>
          <a:p>
            <a:pPr algn="ctr" eaLnBrk="0" fontAlgn="base" hangingPunct="0">
              <a:spcBef>
                <a:spcPct val="0"/>
              </a:spcBef>
              <a:spcAft>
                <a:spcPct val="0"/>
              </a:spcAft>
            </a:pPr>
            <a:r>
              <a:rPr lang="zh-TW" altLang="en-US" sz="2800" b="1" smtClean="0">
                <a:solidFill>
                  <a:srgbClr val="333399"/>
                </a:solidFill>
                <a:latin typeface="Symbol" pitchFamily="18" charset="2"/>
              </a:rPr>
              <a:t></a:t>
            </a:r>
            <a:r>
              <a:rPr lang="zh-TW" altLang="en-US" sz="2800" b="1" smtClean="0">
                <a:solidFill>
                  <a:srgbClr val="333399"/>
                </a:solidFill>
                <a:latin typeface="Arial" pitchFamily="34" charset="0"/>
              </a:rPr>
              <a:t> </a:t>
            </a:r>
            <a:r>
              <a:rPr lang="en-US" altLang="zh-TW" sz="2800" b="1" smtClean="0">
                <a:solidFill>
                  <a:srgbClr val="333399"/>
                </a:solidFill>
                <a:latin typeface="Arial" pitchFamily="34" charset="0"/>
              </a:rPr>
              <a:t>antigen</a:t>
            </a:r>
          </a:p>
        </p:txBody>
      </p:sp>
      <p:graphicFrame>
        <p:nvGraphicFramePr>
          <p:cNvPr id="114705" name="Object 17">
            <a:hlinkClick r:id="" action="ppaction://ole?verb=0"/>
          </p:cNvPr>
          <p:cNvGraphicFramePr>
            <a:graphicFrameLocks/>
          </p:cNvGraphicFramePr>
          <p:nvPr/>
        </p:nvGraphicFramePr>
        <p:xfrm>
          <a:off x="5503868" y="1557338"/>
          <a:ext cx="2979737" cy="4260850"/>
        </p:xfrm>
        <a:graphic>
          <a:graphicData uri="http://schemas.openxmlformats.org/presentationml/2006/ole">
            <mc:AlternateContent xmlns:mc="http://schemas.openxmlformats.org/markup-compatibility/2006">
              <mc:Choice xmlns:v="urn:schemas-microsoft-com:vml" Requires="v">
                <p:oleObj spid="_x0000_s529420" r:id="rId4" imgW="4841640" imgH="6026040" progId="">
                  <p:embed/>
                </p:oleObj>
              </mc:Choice>
              <mc:Fallback>
                <p:oleObj r:id="rId4" imgW="4841640" imgH="602604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868" y="1557338"/>
                        <a:ext cx="297973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6" name="Rectangle 18"/>
          <p:cNvSpPr>
            <a:spLocks noChangeArrowheads="1"/>
          </p:cNvSpPr>
          <p:nvPr/>
        </p:nvSpPr>
        <p:spPr bwMode="auto">
          <a:xfrm>
            <a:off x="304800" y="349250"/>
            <a:ext cx="8534400" cy="5822950"/>
          </a:xfrm>
          <a:prstGeom prst="rect">
            <a:avLst/>
          </a:prstGeom>
          <a:noFill/>
          <a:ln w="50800">
            <a:solidFill>
              <a:schemeClr val="hlink"/>
            </a:solid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707" name="Rectangle 19"/>
          <p:cNvSpPr>
            <a:spLocks noChangeArrowheads="1"/>
          </p:cNvSpPr>
          <p:nvPr/>
        </p:nvSpPr>
        <p:spPr bwMode="auto">
          <a:xfrm>
            <a:off x="5543605" y="1587500"/>
            <a:ext cx="2917825" cy="4235450"/>
          </a:xfrm>
          <a:prstGeom prst="rect">
            <a:avLst/>
          </a:prstGeom>
          <a:noFill/>
          <a:ln w="50800">
            <a:solidFill>
              <a:schemeClr val="hlink"/>
            </a:solid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4708" name="Text Box 20"/>
          <p:cNvSpPr txBox="1">
            <a:spLocks noChangeArrowheads="1"/>
          </p:cNvSpPr>
          <p:nvPr/>
        </p:nvSpPr>
        <p:spPr bwMode="auto">
          <a:xfrm>
            <a:off x="1905055" y="381110"/>
            <a:ext cx="6342063" cy="7016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000" b="1" smtClean="0">
                <a:solidFill>
                  <a:srgbClr val="333399"/>
                </a:solidFill>
                <a:latin typeface="ZapfHumnst Dm BT" charset="0"/>
              </a:rPr>
              <a:t>Hepatitis D (Delta) Virus</a:t>
            </a:r>
            <a:endParaRPr lang="en-US" altLang="zh-TW" sz="4000" b="1" smtClean="0">
              <a:solidFill>
                <a:srgbClr val="FAFD00"/>
              </a:solidFill>
              <a:latin typeface="ZapfHumnst Dm BT" charset="0"/>
            </a:endParaRPr>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3057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392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Hepatitis D Virus</a:t>
            </a:r>
          </a:p>
        </p:txBody>
      </p:sp>
      <p:sp>
        <p:nvSpPr>
          <p:cNvPr id="188419" name="Rectangle 3"/>
          <p:cNvSpPr>
            <a:spLocks noGrp="1" noChangeArrowheads="1"/>
          </p:cNvSpPr>
          <p:nvPr>
            <p:ph idx="1"/>
          </p:nvPr>
        </p:nvSpPr>
        <p:spPr>
          <a:xfrm>
            <a:off x="685800" y="1981200"/>
            <a:ext cx="7772400" cy="4114800"/>
          </a:xfrm>
        </p:spPr>
        <p:txBody>
          <a:bodyPr/>
          <a:lstStyle/>
          <a:p>
            <a:r>
              <a:rPr lang="en-US" dirty="0">
                <a:latin typeface="Times New Roman" pitchFamily="18" charset="0"/>
              </a:rPr>
              <a:t>The delta agent is a defective virus which </a:t>
            </a:r>
            <a:r>
              <a:rPr lang="en-US" sz="2800" dirty="0">
                <a:latin typeface="Times New Roman" pitchFamily="18" charset="0"/>
              </a:rPr>
              <a:t>shows similarities with the </a:t>
            </a:r>
            <a:r>
              <a:rPr lang="en-US" sz="2800" dirty="0" err="1">
                <a:latin typeface="Times New Roman" pitchFamily="18" charset="0"/>
              </a:rPr>
              <a:t>viroids</a:t>
            </a:r>
            <a:r>
              <a:rPr lang="en-US" sz="2800" dirty="0">
                <a:latin typeface="Times New Roman" pitchFamily="18" charset="0"/>
              </a:rPr>
              <a:t> in plants. </a:t>
            </a:r>
          </a:p>
          <a:p>
            <a:r>
              <a:rPr lang="en-US" sz="2800" dirty="0">
                <a:latin typeface="Times New Roman" pitchFamily="18" charset="0"/>
              </a:rPr>
              <a:t>The agent consists of </a:t>
            </a:r>
            <a:r>
              <a:rPr lang="en-US" sz="2800" dirty="0" smtClean="0">
                <a:latin typeface="Times New Roman" pitchFamily="18" charset="0"/>
              </a:rPr>
              <a:t>delta </a:t>
            </a:r>
            <a:r>
              <a:rPr lang="en-US" sz="2800" dirty="0">
                <a:latin typeface="Times New Roman" pitchFamily="18" charset="0"/>
              </a:rPr>
              <a:t>antigen surrounded by an outer coat of </a:t>
            </a:r>
            <a:r>
              <a:rPr lang="en-US" sz="2800" dirty="0" err="1">
                <a:latin typeface="Times New Roman" pitchFamily="18" charset="0"/>
              </a:rPr>
              <a:t>HBsAg</a:t>
            </a:r>
            <a:r>
              <a:rPr lang="en-US" sz="2800" dirty="0">
                <a:latin typeface="Times New Roman" pitchFamily="18" charset="0"/>
              </a:rPr>
              <a:t>. </a:t>
            </a:r>
          </a:p>
          <a:p>
            <a:r>
              <a:rPr lang="en-US" sz="2800" dirty="0">
                <a:latin typeface="Times New Roman" pitchFamily="18" charset="0"/>
              </a:rPr>
              <a:t>The genome of the virus is very small and consists of a single-stranded RNA </a:t>
            </a:r>
          </a:p>
        </p:txBody>
      </p:sp>
    </p:spTree>
  </p:cSld>
  <p:clrMapOvr>
    <a:masterClrMapping/>
  </p:clrMapOvr>
  <p:transition>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3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40"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41"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42"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43"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6744" name="Rectangle 8"/>
          <p:cNvSpPr>
            <a:spLocks noChangeArrowheads="1"/>
          </p:cNvSpPr>
          <p:nvPr/>
        </p:nvSpPr>
        <p:spPr bwMode="auto">
          <a:xfrm>
            <a:off x="609605" y="2209800"/>
            <a:ext cx="7993063" cy="3962400"/>
          </a:xfrm>
          <a:prstGeom prst="rect">
            <a:avLst/>
          </a:prstGeom>
          <a:noFill/>
          <a:ln w="12700">
            <a:noFill/>
            <a:miter lim="800000"/>
            <a:headEnd/>
            <a:tailEnd/>
          </a:ln>
          <a:effectLst/>
        </p:spPr>
        <p:txBody>
          <a:bodyPr lIns="90488" tIns="44450" rIns="90488" bIns="44450"/>
          <a:lstStyle/>
          <a:p>
            <a:pPr marL="342900" indent="-342900" eaLnBrk="0" fontAlgn="base" hangingPunct="0">
              <a:lnSpc>
                <a:spcPct val="90000"/>
              </a:lnSpc>
              <a:spcBef>
                <a:spcPct val="20000"/>
              </a:spcBef>
              <a:spcAft>
                <a:spcPct val="0"/>
              </a:spcAft>
              <a:buClr>
                <a:srgbClr val="333399"/>
              </a:buClr>
              <a:buFont typeface="Wingdings" pitchFamily="2" charset="2"/>
              <a:buChar char="§"/>
            </a:pPr>
            <a:r>
              <a:rPr lang="en-US" altLang="zh-TW" sz="3200" dirty="0" err="1" smtClean="0">
                <a:solidFill>
                  <a:srgbClr val="333399"/>
                </a:solidFill>
                <a:latin typeface="Times New Roman" pitchFamily="18" charset="0"/>
              </a:rPr>
              <a:t>Coinfection</a:t>
            </a:r>
            <a:endParaRPr lang="en-US" altLang="zh-TW" sz="3200" dirty="0" smtClean="0">
              <a:solidFill>
                <a:srgbClr val="333399"/>
              </a:solidFill>
              <a:latin typeface="Times New Roman" pitchFamily="18" charset="0"/>
            </a:endParaRPr>
          </a:p>
          <a:p>
            <a:pPr marL="742950" lvl="1" indent="-285750" eaLnBrk="0" fontAlgn="base" hangingPunct="0">
              <a:lnSpc>
                <a:spcPct val="90000"/>
              </a:lnSpc>
              <a:spcBef>
                <a:spcPct val="20000"/>
              </a:spcBef>
              <a:spcAft>
                <a:spcPct val="0"/>
              </a:spcAft>
              <a:buClr>
                <a:srgbClr val="FFFFFF"/>
              </a:buClr>
              <a:buFontTx/>
              <a:buChar char="–"/>
            </a:pPr>
            <a:r>
              <a:rPr lang="en-US" altLang="zh-TW" sz="3200" dirty="0" smtClean="0">
                <a:solidFill>
                  <a:srgbClr val="000000"/>
                </a:solidFill>
                <a:latin typeface="Times New Roman" pitchFamily="18" charset="0"/>
              </a:rPr>
              <a:t>severe acute disease.</a:t>
            </a:r>
          </a:p>
          <a:p>
            <a:pPr marL="742950" lvl="1" indent="-285750" eaLnBrk="0" fontAlgn="base" hangingPunct="0">
              <a:lnSpc>
                <a:spcPct val="90000"/>
              </a:lnSpc>
              <a:spcBef>
                <a:spcPct val="20000"/>
              </a:spcBef>
              <a:spcAft>
                <a:spcPct val="0"/>
              </a:spcAft>
              <a:buClr>
                <a:srgbClr val="FFFFFF"/>
              </a:buClr>
              <a:buFontTx/>
              <a:buChar char="–"/>
            </a:pPr>
            <a:r>
              <a:rPr lang="en-US" altLang="zh-TW" sz="3200" dirty="0" smtClean="0">
                <a:solidFill>
                  <a:srgbClr val="000000"/>
                </a:solidFill>
                <a:latin typeface="Times New Roman" pitchFamily="18" charset="0"/>
              </a:rPr>
              <a:t>low risk of chronic infection.</a:t>
            </a:r>
          </a:p>
          <a:p>
            <a:pPr marL="342900" indent="-342900" eaLnBrk="0" fontAlgn="base" hangingPunct="0">
              <a:lnSpc>
                <a:spcPct val="90000"/>
              </a:lnSpc>
              <a:spcBef>
                <a:spcPct val="20000"/>
              </a:spcBef>
              <a:spcAft>
                <a:spcPct val="0"/>
              </a:spcAft>
              <a:buClr>
                <a:srgbClr val="333399"/>
              </a:buClr>
              <a:buFont typeface="Wingdings" pitchFamily="2" charset="2"/>
              <a:buChar char="§"/>
            </a:pPr>
            <a:r>
              <a:rPr lang="en-US" altLang="zh-TW" sz="3200" dirty="0" err="1" smtClean="0">
                <a:solidFill>
                  <a:srgbClr val="333399"/>
                </a:solidFill>
                <a:latin typeface="Times New Roman" pitchFamily="18" charset="0"/>
              </a:rPr>
              <a:t>Superinfection</a:t>
            </a:r>
            <a:endParaRPr lang="en-US" altLang="zh-TW" sz="3200" dirty="0" smtClean="0">
              <a:solidFill>
                <a:srgbClr val="333399"/>
              </a:solidFill>
              <a:latin typeface="Times New Roman" pitchFamily="18" charset="0"/>
            </a:endParaRPr>
          </a:p>
          <a:p>
            <a:pPr marL="742950" lvl="1" indent="-285750" eaLnBrk="0" fontAlgn="base" hangingPunct="0">
              <a:lnSpc>
                <a:spcPct val="90000"/>
              </a:lnSpc>
              <a:spcBef>
                <a:spcPct val="20000"/>
              </a:spcBef>
              <a:spcAft>
                <a:spcPct val="0"/>
              </a:spcAft>
              <a:buClr>
                <a:srgbClr val="FFFFFF"/>
              </a:buClr>
              <a:buFontTx/>
              <a:buChar char="–"/>
            </a:pPr>
            <a:r>
              <a:rPr lang="en-US" altLang="zh-TW" sz="3200" dirty="0" smtClean="0">
                <a:solidFill>
                  <a:srgbClr val="000000"/>
                </a:solidFill>
                <a:latin typeface="Times New Roman" pitchFamily="18" charset="0"/>
              </a:rPr>
              <a:t>usually develop chronic HDV infection.</a:t>
            </a:r>
          </a:p>
          <a:p>
            <a:pPr marL="742950" lvl="1" indent="-285750" eaLnBrk="0" fontAlgn="base" hangingPunct="0">
              <a:lnSpc>
                <a:spcPct val="90000"/>
              </a:lnSpc>
              <a:spcBef>
                <a:spcPct val="20000"/>
              </a:spcBef>
              <a:spcAft>
                <a:spcPct val="0"/>
              </a:spcAft>
              <a:buClr>
                <a:srgbClr val="FFFFFF"/>
              </a:buClr>
              <a:buFontTx/>
              <a:buChar char="–"/>
            </a:pPr>
            <a:r>
              <a:rPr lang="en-US" altLang="zh-TW" sz="3200" dirty="0" smtClean="0">
                <a:solidFill>
                  <a:srgbClr val="000000"/>
                </a:solidFill>
                <a:latin typeface="Times New Roman" pitchFamily="18" charset="0"/>
              </a:rPr>
              <a:t>high risk of severe chronic liver disease.</a:t>
            </a:r>
          </a:p>
          <a:p>
            <a:pPr marL="742950" lvl="1" indent="-285750" eaLnBrk="0" fontAlgn="base" hangingPunct="0">
              <a:lnSpc>
                <a:spcPct val="90000"/>
              </a:lnSpc>
              <a:spcBef>
                <a:spcPct val="20000"/>
              </a:spcBef>
              <a:spcAft>
                <a:spcPct val="0"/>
              </a:spcAft>
              <a:buClr>
                <a:srgbClr val="FFFFFF"/>
              </a:buClr>
              <a:buFontTx/>
              <a:buChar char="–"/>
            </a:pPr>
            <a:r>
              <a:rPr lang="en-US" altLang="zh-TW" sz="3200" dirty="0" smtClean="0">
                <a:solidFill>
                  <a:srgbClr val="000000"/>
                </a:solidFill>
                <a:latin typeface="Times New Roman" pitchFamily="18" charset="0"/>
              </a:rPr>
              <a:t>may present as an acute hepatitis.</a:t>
            </a:r>
          </a:p>
        </p:txBody>
      </p:sp>
      <p:sp>
        <p:nvSpPr>
          <p:cNvPr id="116745"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16748" name="Text Box 12"/>
          <p:cNvSpPr txBox="1">
            <a:spLocks noChangeArrowheads="1"/>
          </p:cNvSpPr>
          <p:nvPr/>
        </p:nvSpPr>
        <p:spPr bwMode="auto">
          <a:xfrm>
            <a:off x="1219200" y="533400"/>
            <a:ext cx="7620000" cy="7620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smtClean="0">
                <a:solidFill>
                  <a:srgbClr val="333399"/>
                </a:solidFill>
                <a:latin typeface="ZapfHumnst Dm BT" charset="0"/>
              </a:rPr>
              <a:t>Hepatitis D - Clinical Features</a:t>
            </a:r>
            <a:endParaRPr lang="en-US" altLang="zh-TW" sz="4400" b="1" smtClean="0">
              <a:solidFill>
                <a:srgbClr val="FAFD00"/>
              </a:solidFill>
              <a:latin typeface="ZapfHumnst Dm BT" charset="0"/>
            </a:endParaRPr>
          </a:p>
        </p:txBody>
      </p:sp>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8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88"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89"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90"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91"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18792" name="Rectangle 8"/>
          <p:cNvSpPr>
            <a:spLocks noChangeArrowheads="1"/>
          </p:cNvSpPr>
          <p:nvPr/>
        </p:nvSpPr>
        <p:spPr bwMode="auto">
          <a:xfrm>
            <a:off x="947793" y="2362200"/>
            <a:ext cx="7451725" cy="3657600"/>
          </a:xfrm>
          <a:prstGeom prst="rect">
            <a:avLst/>
          </a:prstGeom>
          <a:noFill/>
          <a:ln w="12700">
            <a:noFill/>
            <a:miter lim="800000"/>
            <a:headEnd/>
            <a:tailEnd/>
          </a:ln>
          <a:effectLst/>
        </p:spPr>
        <p:txBody>
          <a:bodyPr lIns="90488" tIns="44450" rIns="90488" bIns="44450"/>
          <a:lstStyle/>
          <a:p>
            <a:pPr marL="342900" indent="-342900" eaLnBrk="0" fontAlgn="base" hangingPunct="0">
              <a:lnSpc>
                <a:spcPct val="90000"/>
              </a:lnSpc>
              <a:spcBef>
                <a:spcPct val="35000"/>
              </a:spcBef>
              <a:spcAft>
                <a:spcPct val="0"/>
              </a:spcAft>
              <a:buClr>
                <a:srgbClr val="333399"/>
              </a:buClr>
              <a:buFont typeface="Wingdings" pitchFamily="2" charset="2"/>
              <a:buChar char="§"/>
            </a:pPr>
            <a:r>
              <a:rPr lang="en-US" altLang="zh-TW" sz="4000" smtClean="0">
                <a:solidFill>
                  <a:srgbClr val="1C1C1C"/>
                </a:solidFill>
                <a:latin typeface="Times New Roman" pitchFamily="18" charset="0"/>
              </a:rPr>
              <a:t>Percutanous exposures</a:t>
            </a:r>
          </a:p>
          <a:p>
            <a:pPr marL="742950" lvl="1" indent="-285750" eaLnBrk="0" fontAlgn="base" hangingPunct="0">
              <a:spcBef>
                <a:spcPct val="35000"/>
              </a:spcBef>
              <a:spcAft>
                <a:spcPct val="0"/>
              </a:spcAft>
              <a:buClr>
                <a:srgbClr val="333399"/>
              </a:buClr>
              <a:buFont typeface="Wingdings" pitchFamily="2" charset="2"/>
              <a:buChar char="§"/>
            </a:pPr>
            <a:r>
              <a:rPr lang="en-US" altLang="zh-TW" sz="4000" smtClean="0">
                <a:solidFill>
                  <a:srgbClr val="1C1C1C"/>
                </a:solidFill>
                <a:latin typeface="Times New Roman" pitchFamily="18" charset="0"/>
              </a:rPr>
              <a:t>injecting drug use</a:t>
            </a:r>
          </a:p>
          <a:p>
            <a:pPr marL="342900" indent="-342900" eaLnBrk="0" fontAlgn="base" hangingPunct="0">
              <a:lnSpc>
                <a:spcPct val="110000"/>
              </a:lnSpc>
              <a:spcBef>
                <a:spcPct val="35000"/>
              </a:spcBef>
              <a:spcAft>
                <a:spcPct val="0"/>
              </a:spcAft>
              <a:buClr>
                <a:srgbClr val="333399"/>
              </a:buClr>
              <a:buFont typeface="Wingdings" pitchFamily="2" charset="2"/>
              <a:buChar char="§"/>
            </a:pPr>
            <a:r>
              <a:rPr lang="en-US" altLang="zh-TW" sz="4000" smtClean="0">
                <a:solidFill>
                  <a:srgbClr val="1C1C1C"/>
                </a:solidFill>
                <a:latin typeface="Times New Roman" pitchFamily="18" charset="0"/>
              </a:rPr>
              <a:t>Permucosal exposures</a:t>
            </a:r>
          </a:p>
          <a:p>
            <a:pPr marL="742950" lvl="1" indent="-285750" eaLnBrk="0" fontAlgn="base" hangingPunct="0">
              <a:lnSpc>
                <a:spcPct val="90000"/>
              </a:lnSpc>
              <a:spcBef>
                <a:spcPct val="35000"/>
              </a:spcBef>
              <a:spcAft>
                <a:spcPct val="0"/>
              </a:spcAft>
              <a:buClr>
                <a:srgbClr val="333399"/>
              </a:buClr>
              <a:buFont typeface="Wingdings" pitchFamily="2" charset="2"/>
              <a:buChar char="§"/>
            </a:pPr>
            <a:r>
              <a:rPr lang="en-US" altLang="zh-TW" sz="4000" smtClean="0">
                <a:solidFill>
                  <a:srgbClr val="1C1C1C"/>
                </a:solidFill>
                <a:latin typeface="Times New Roman" pitchFamily="18" charset="0"/>
              </a:rPr>
              <a:t>sex contact</a:t>
            </a:r>
          </a:p>
        </p:txBody>
      </p:sp>
      <p:sp>
        <p:nvSpPr>
          <p:cNvPr id="118793"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18795" name="Rectangle 11"/>
          <p:cNvSpPr>
            <a:spLocks noChangeArrowheads="1"/>
          </p:cNvSpPr>
          <p:nvPr/>
        </p:nvSpPr>
        <p:spPr bwMode="auto">
          <a:xfrm>
            <a:off x="1422405" y="5486400"/>
            <a:ext cx="7586663"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algn="ctr" eaLnBrk="0" fontAlgn="base" hangingPunct="0">
              <a:spcBef>
                <a:spcPct val="0"/>
              </a:spcBef>
              <a:spcAft>
                <a:spcPct val="0"/>
              </a:spcAft>
            </a:pPr>
            <a:endParaRPr lang="zh-TW" altLang="en-US" sz="4000" smtClean="0">
              <a:solidFill>
                <a:srgbClr val="FE9B03"/>
              </a:solidFill>
              <a:latin typeface="ZapfHumnst BT" charset="0"/>
            </a:endParaRPr>
          </a:p>
        </p:txBody>
      </p:sp>
      <p:sp>
        <p:nvSpPr>
          <p:cNvPr id="118796" name="Text Box 12"/>
          <p:cNvSpPr txBox="1">
            <a:spLocks noChangeArrowheads="1"/>
          </p:cNvSpPr>
          <p:nvPr/>
        </p:nvSpPr>
        <p:spPr bwMode="auto">
          <a:xfrm>
            <a:off x="1524000" y="304910"/>
            <a:ext cx="6230938" cy="2062103"/>
          </a:xfrm>
          <a:prstGeom prst="rect">
            <a:avLst/>
          </a:prstGeom>
          <a:noFill/>
          <a:ln w="12700">
            <a:noFill/>
            <a:miter lim="800000"/>
            <a:headEnd type="none" w="sm" len="sm"/>
            <a:tailEnd type="none" w="sm" len="sm"/>
          </a:ln>
          <a:effectLst/>
        </p:spPr>
        <p:txBody>
          <a:bodyPr>
            <a:spAutoFit/>
          </a:bodyPr>
          <a:lstStyle/>
          <a:p>
            <a:pPr eaLnBrk="0" fontAlgn="base" hangingPunct="0">
              <a:spcBef>
                <a:spcPct val="0"/>
              </a:spcBef>
              <a:spcAft>
                <a:spcPct val="0"/>
              </a:spcAft>
            </a:pPr>
            <a:r>
              <a:rPr lang="en-US" altLang="zh-TW" sz="4400" smtClean="0">
                <a:solidFill>
                  <a:srgbClr val="333399"/>
                </a:solidFill>
                <a:latin typeface="Times New Roman" pitchFamily="18" charset="0"/>
              </a:rPr>
              <a:t>Hepatitis D Virus Modes of Transmission</a:t>
            </a:r>
            <a:r>
              <a:rPr lang="en-US" altLang="zh-TW" sz="4000" smtClean="0">
                <a:solidFill>
                  <a:srgbClr val="FE9B03"/>
                </a:solidFill>
                <a:latin typeface="Times New Roman" pitchFamily="18" charset="0"/>
              </a:rPr>
              <a:t/>
            </a:r>
            <a:br>
              <a:rPr lang="en-US" altLang="zh-TW" sz="4000" smtClean="0">
                <a:solidFill>
                  <a:srgbClr val="FE9B03"/>
                </a:solidFill>
                <a:latin typeface="Times New Roman" pitchFamily="18" charset="0"/>
              </a:rPr>
            </a:br>
            <a:endParaRPr lang="en-US" altLang="zh-TW" sz="4000" smtClean="0">
              <a:solidFill>
                <a:srgbClr val="FE9B03"/>
              </a:solidFill>
              <a:latin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4524315"/>
          </a:xfrm>
          <a:prstGeom prst="rect">
            <a:avLst/>
          </a:prstGeom>
        </p:spPr>
        <p:txBody>
          <a:bodyPr wrap="square">
            <a:spAutoFit/>
          </a:bodyPr>
          <a:lstStyle/>
          <a:p>
            <a:r>
              <a:rPr lang="en-US" sz="3200" dirty="0">
                <a:solidFill>
                  <a:srgbClr val="FF0000"/>
                </a:solidFill>
              </a:rPr>
              <a:t>Treatment &amp; Prevention</a:t>
            </a:r>
          </a:p>
          <a:p>
            <a:r>
              <a:rPr lang="en-US" sz="3200" u="sng" dirty="0"/>
              <a:t>Alpha interferon </a:t>
            </a:r>
            <a:r>
              <a:rPr lang="en-US" sz="3200" dirty="0"/>
              <a:t>can mitigate some of the effects of the chronic hepatitis caused by HDV but does not eradicate the chronic carrier state. There is no specific antiviral therapy against HDV. There is no vaccine against HDV, but a person immunized against HBV will not be infected by HDV because HDV cannot replicate unless HBV infection also occurs.</a:t>
            </a:r>
            <a:endParaRPr lang="en-US" sz="3200" dirty="0">
              <a:effectLst/>
            </a:endParaRPr>
          </a:p>
        </p:txBody>
      </p:sp>
    </p:spTree>
    <p:extLst>
      <p:ext uri="{BB962C8B-B14F-4D97-AF65-F5344CB8AC3E}">
        <p14:creationId xmlns:p14="http://schemas.microsoft.com/office/powerpoint/2010/main" val="557024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7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80"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81"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82"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83"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6984" name="Rectangle 8"/>
          <p:cNvSpPr>
            <a:spLocks noChangeArrowheads="1"/>
          </p:cNvSpPr>
          <p:nvPr/>
        </p:nvSpPr>
        <p:spPr bwMode="auto">
          <a:xfrm>
            <a:off x="304800" y="2209800"/>
            <a:ext cx="8458200" cy="4114800"/>
          </a:xfrm>
          <a:prstGeom prst="rect">
            <a:avLst/>
          </a:prstGeom>
          <a:noFill/>
          <a:ln w="12700">
            <a:noFill/>
            <a:miter lim="800000"/>
            <a:headEnd/>
            <a:tailEnd/>
          </a:ln>
          <a:effectLst/>
        </p:spPr>
        <p:txBody>
          <a:bodyPr lIns="90488" tIns="44450" rIns="90488" bIns="44450"/>
          <a:lstStyle/>
          <a:p>
            <a:pPr marL="457200" indent="-4572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3200" smtClean="0">
                <a:solidFill>
                  <a:srgbClr val="333399"/>
                </a:solidFill>
                <a:latin typeface="Times New Roman" pitchFamily="18" charset="0"/>
              </a:rPr>
              <a:t>HBV-HDV Coinfection</a:t>
            </a:r>
          </a:p>
          <a:p>
            <a:pPr marL="571500" lvl="1" algn="just" eaLnBrk="0" fontAlgn="base" hangingPunct="0">
              <a:spcBef>
                <a:spcPct val="30000"/>
              </a:spcBef>
              <a:spcAft>
                <a:spcPct val="0"/>
              </a:spcAft>
              <a:buClr>
                <a:srgbClr val="333399"/>
              </a:buClr>
              <a:buSzPct val="60000"/>
              <a:buFont typeface="Wingdings" pitchFamily="2" charset="2"/>
              <a:buNone/>
            </a:pPr>
            <a:r>
              <a:rPr lang="en-US" altLang="zh-TW" sz="3200" smtClean="0">
                <a:solidFill>
                  <a:srgbClr val="000000"/>
                </a:solidFill>
                <a:latin typeface="Times New Roman" pitchFamily="18" charset="0"/>
              </a:rPr>
              <a:t>Pre or postexposure prophylaxis to prevent HBV infection.</a:t>
            </a:r>
            <a:endParaRPr lang="en-US" altLang="zh-TW" sz="3200" smtClean="0">
              <a:solidFill>
                <a:srgbClr val="333399"/>
              </a:solidFill>
              <a:latin typeface="Times New Roman" pitchFamily="18" charset="0"/>
            </a:endParaRPr>
          </a:p>
          <a:p>
            <a:pPr marL="457200" indent="-457200" algn="just" eaLnBrk="0" fontAlgn="base" hangingPunct="0">
              <a:lnSpc>
                <a:spcPct val="110000"/>
              </a:lnSpc>
              <a:spcBef>
                <a:spcPct val="30000"/>
              </a:spcBef>
              <a:spcAft>
                <a:spcPct val="0"/>
              </a:spcAft>
              <a:buClr>
                <a:srgbClr val="333399"/>
              </a:buClr>
              <a:buSzPct val="60000"/>
              <a:buFont typeface="Wingdings" pitchFamily="2" charset="2"/>
              <a:buChar char="n"/>
            </a:pPr>
            <a:r>
              <a:rPr lang="en-US" altLang="zh-TW" sz="3200" smtClean="0">
                <a:solidFill>
                  <a:srgbClr val="333399"/>
                </a:solidFill>
                <a:latin typeface="Times New Roman" pitchFamily="18" charset="0"/>
              </a:rPr>
              <a:t>HBV-HDV Superinfection</a:t>
            </a:r>
          </a:p>
          <a:p>
            <a:pPr marL="571500" lvl="1" algn="just" eaLnBrk="0" fontAlgn="base" hangingPunct="0">
              <a:lnSpc>
                <a:spcPct val="90000"/>
              </a:lnSpc>
              <a:spcBef>
                <a:spcPct val="30000"/>
              </a:spcBef>
              <a:spcAft>
                <a:spcPct val="0"/>
              </a:spcAft>
              <a:buClr>
                <a:srgbClr val="333399"/>
              </a:buClr>
              <a:buSzPct val="60000"/>
              <a:buFont typeface="Wingdings" pitchFamily="2" charset="2"/>
              <a:buNone/>
            </a:pPr>
            <a:r>
              <a:rPr lang="en-US" altLang="zh-TW" sz="3200" smtClean="0">
                <a:solidFill>
                  <a:srgbClr val="000000"/>
                </a:solidFill>
                <a:latin typeface="Times New Roman" pitchFamily="18" charset="0"/>
              </a:rPr>
              <a:t>Education to reduce risk behaviors among persons with chronic HBV infection.</a:t>
            </a:r>
            <a:endParaRPr lang="en-US" altLang="zh-TW" sz="3600" smtClean="0">
              <a:solidFill>
                <a:srgbClr val="FFFFFF"/>
              </a:solidFill>
              <a:latin typeface="ZapfHumnst BT" charset="0"/>
            </a:endParaRPr>
          </a:p>
        </p:txBody>
      </p:sp>
      <p:sp>
        <p:nvSpPr>
          <p:cNvPr id="126985" name="Rectangle 9"/>
          <p:cNvSpPr>
            <a:spLocks noChangeArrowheads="1"/>
          </p:cNvSpPr>
          <p:nvPr/>
        </p:nvSpPr>
        <p:spPr bwMode="auto">
          <a:xfrm>
            <a:off x="2979738" y="5715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26987" name="Rectangle 11"/>
          <p:cNvSpPr>
            <a:spLocks noChangeArrowheads="1"/>
          </p:cNvSpPr>
          <p:nvPr/>
        </p:nvSpPr>
        <p:spPr bwMode="auto">
          <a:xfrm>
            <a:off x="982718" y="762000"/>
            <a:ext cx="7585075"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endParaRPr lang="zh-TW" altLang="en-US" sz="4000" smtClean="0">
              <a:solidFill>
                <a:srgbClr val="FE9B03"/>
              </a:solidFill>
              <a:latin typeface="ZapfHumnst BT" charset="0"/>
            </a:endParaRPr>
          </a:p>
        </p:txBody>
      </p:sp>
      <p:sp>
        <p:nvSpPr>
          <p:cNvPr id="126988" name="Text Box 12"/>
          <p:cNvSpPr txBox="1">
            <a:spLocks noChangeArrowheads="1"/>
          </p:cNvSpPr>
          <p:nvPr/>
        </p:nvSpPr>
        <p:spPr bwMode="auto">
          <a:xfrm>
            <a:off x="1371600" y="838310"/>
            <a:ext cx="6926263" cy="1433513"/>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800" b="1" smtClean="0">
                <a:solidFill>
                  <a:srgbClr val="333399"/>
                </a:solidFill>
                <a:latin typeface="Times New Roman" pitchFamily="18" charset="0"/>
              </a:rPr>
              <a:t>Hepatitis D - Prevention</a:t>
            </a:r>
            <a:r>
              <a:rPr lang="en-US" altLang="zh-TW" sz="4000" smtClean="0">
                <a:solidFill>
                  <a:srgbClr val="FE9B03"/>
                </a:solidFill>
                <a:latin typeface="Times New Roman" pitchFamily="18" charset="0"/>
              </a:rPr>
              <a:t/>
            </a:r>
            <a:br>
              <a:rPr lang="en-US" altLang="zh-TW" sz="4000" smtClean="0">
                <a:solidFill>
                  <a:srgbClr val="FE9B03"/>
                </a:solidFill>
                <a:latin typeface="Times New Roman" pitchFamily="18" charset="0"/>
              </a:rPr>
            </a:br>
            <a:endParaRPr lang="en-US" altLang="zh-TW" sz="4000" smtClean="0">
              <a:solidFill>
                <a:srgbClr val="FE9B03"/>
              </a:solidFill>
              <a:latin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2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28"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29"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30"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31"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aphicFrame>
        <p:nvGraphicFramePr>
          <p:cNvPr id="129032" name="Object 8">
            <a:hlinkClick r:id="" action="ppaction://ole?verb=0"/>
          </p:cNvPr>
          <p:cNvGraphicFramePr>
            <a:graphicFrameLocks/>
          </p:cNvGraphicFramePr>
          <p:nvPr/>
        </p:nvGraphicFramePr>
        <p:xfrm>
          <a:off x="838202" y="1143008"/>
          <a:ext cx="7505700" cy="5070475"/>
        </p:xfrm>
        <a:graphic>
          <a:graphicData uri="http://schemas.openxmlformats.org/presentationml/2006/ole">
            <mc:AlternateContent xmlns:mc="http://schemas.openxmlformats.org/markup-compatibility/2006">
              <mc:Choice xmlns:v="urn:schemas-microsoft-com:vml" Requires="v">
                <p:oleObj spid="_x0000_s531468" r:id="rId4" imgW="7508520" imgH="5074920" progId="">
                  <p:embed/>
                </p:oleObj>
              </mc:Choice>
              <mc:Fallback>
                <p:oleObj r:id="rId4" imgW="7508520" imgH="507492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2" y="1143008"/>
                        <a:ext cx="7505700"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3" name="Rectangle 9"/>
          <p:cNvSpPr>
            <a:spLocks noChangeArrowheads="1"/>
          </p:cNvSpPr>
          <p:nvPr/>
        </p:nvSpPr>
        <p:spPr bwMode="auto">
          <a:xfrm>
            <a:off x="838200" y="1219200"/>
            <a:ext cx="7467600" cy="5035550"/>
          </a:xfrm>
          <a:prstGeom prst="rect">
            <a:avLst/>
          </a:prstGeom>
          <a:noFill/>
          <a:ln w="50800">
            <a:solidFill>
              <a:schemeClr val="hlink"/>
            </a:solid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29034" name="Rectangle 10"/>
          <p:cNvSpPr>
            <a:spLocks noChangeArrowheads="1"/>
          </p:cNvSpPr>
          <p:nvPr/>
        </p:nvSpPr>
        <p:spPr bwMode="auto">
          <a:xfrm>
            <a:off x="1084318" y="5486400"/>
            <a:ext cx="7585075"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r>
              <a:rPr lang="zh-TW" altLang="en-US" sz="4000" smtClean="0">
                <a:solidFill>
                  <a:srgbClr val="FE9B03"/>
                </a:solidFill>
                <a:latin typeface="ZapfHumnst BT" charset="0"/>
              </a:rPr>
              <a:t/>
            </a:r>
            <a:br>
              <a:rPr lang="zh-TW" altLang="en-US" sz="4000" smtClean="0">
                <a:solidFill>
                  <a:srgbClr val="FE9B03"/>
                </a:solidFill>
                <a:latin typeface="ZapfHumnst BT" charset="0"/>
              </a:rPr>
            </a:br>
            <a:endParaRPr lang="zh-TW" altLang="en-US" sz="4000" smtClean="0">
              <a:solidFill>
                <a:srgbClr val="FE9B03"/>
              </a:solidFill>
              <a:latin typeface="ZapfHumnst BT" charset="0"/>
            </a:endParaRPr>
          </a:p>
        </p:txBody>
      </p:sp>
      <p:sp>
        <p:nvSpPr>
          <p:cNvPr id="129035" name="Text Box 11"/>
          <p:cNvSpPr txBox="1">
            <a:spLocks noChangeArrowheads="1"/>
          </p:cNvSpPr>
          <p:nvPr/>
        </p:nvSpPr>
        <p:spPr bwMode="auto">
          <a:xfrm>
            <a:off x="1981200" y="228710"/>
            <a:ext cx="5943600" cy="823913"/>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800" b="1" smtClean="0">
                <a:solidFill>
                  <a:srgbClr val="333399"/>
                </a:solidFill>
                <a:latin typeface="ZapfHumnst Dm BT" charset="0"/>
              </a:rPr>
              <a:t>Hepatitis E Virus</a:t>
            </a:r>
            <a:endParaRPr lang="en-US" altLang="zh-TW" sz="4800" b="1" smtClean="0">
              <a:solidFill>
                <a:srgbClr val="FAFD00"/>
              </a:solidFill>
              <a:latin typeface="ZapfHumnst Dm BT" charset="0"/>
            </a:endParaRP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Hepatitis E Virus</a:t>
            </a:r>
          </a:p>
        </p:txBody>
      </p:sp>
      <p:sp>
        <p:nvSpPr>
          <p:cNvPr id="189443" name="Rectangle 3"/>
          <p:cNvSpPr>
            <a:spLocks noGrp="1" noChangeArrowheads="1"/>
          </p:cNvSpPr>
          <p:nvPr>
            <p:ph idx="1"/>
          </p:nvPr>
        </p:nvSpPr>
        <p:spPr/>
        <p:txBody>
          <a:bodyPr/>
          <a:lstStyle/>
          <a:p>
            <a:r>
              <a:rPr lang="en-US" dirty="0" err="1" smtClean="0"/>
              <a:t>unenveloped</a:t>
            </a:r>
            <a:r>
              <a:rPr lang="en-US" dirty="0" smtClean="0"/>
              <a:t> </a:t>
            </a:r>
            <a:r>
              <a:rPr lang="en-US" dirty="0"/>
              <a:t>RNA virus, </a:t>
            </a:r>
          </a:p>
          <a:p>
            <a:r>
              <a:rPr lang="en-US" dirty="0"/>
              <a:t>+</a:t>
            </a:r>
            <a:r>
              <a:rPr lang="en-US" dirty="0" err="1"/>
              <a:t>ve</a:t>
            </a:r>
            <a:r>
              <a:rPr lang="en-US" dirty="0"/>
              <a:t> stranded RNA </a:t>
            </a:r>
            <a:r>
              <a:rPr lang="en-US" dirty="0" smtClean="0"/>
              <a:t>genome</a:t>
            </a:r>
            <a:endParaRPr lang="en-US" dirty="0"/>
          </a:p>
          <a:p>
            <a:r>
              <a:rPr lang="en-US" dirty="0">
                <a:solidFill>
                  <a:srgbClr val="FF0000"/>
                </a:solidFill>
              </a:rPr>
              <a:t>very labile and sensitive</a:t>
            </a:r>
          </a:p>
          <a:p>
            <a:r>
              <a:rPr lang="en-US" dirty="0"/>
              <a:t>Can only be cultured </a:t>
            </a:r>
            <a:r>
              <a:rPr lang="en-US" dirty="0" smtClean="0"/>
              <a:t>recently</a:t>
            </a:r>
          </a:p>
          <a:p>
            <a:r>
              <a:rPr lang="en-US" dirty="0" smtClean="0"/>
              <a:t> Lab. Diagnosis: </a:t>
            </a:r>
            <a:r>
              <a:rPr lang="en-US" altLang="zh-TW" dirty="0" smtClean="0">
                <a:latin typeface="Times New Roman" pitchFamily="18" charset="0"/>
              </a:rPr>
              <a:t>Acute infection is diagnosed by the detection of HEV-</a:t>
            </a:r>
            <a:r>
              <a:rPr lang="en-US" altLang="zh-TW" dirty="0" err="1" smtClean="0">
                <a:latin typeface="Times New Roman" pitchFamily="18" charset="0"/>
              </a:rPr>
              <a:t>IgM</a:t>
            </a:r>
            <a:r>
              <a:rPr lang="en-US" altLang="zh-TW" dirty="0" smtClean="0">
                <a:latin typeface="Times New Roman" pitchFamily="18" charset="0"/>
              </a:rPr>
              <a:t> in serum by ELISA.</a:t>
            </a:r>
          </a:p>
          <a:p>
            <a:endParaRPr lang="en-US" dirty="0"/>
          </a:p>
          <a:p>
            <a:pPr>
              <a:buFont typeface="Wingdings" pitchFamily="2" charset="2"/>
              <a:buNone/>
            </a:pPr>
            <a:endParaRPr lang="en-US" dirty="0"/>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4339"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4340" name="Rectangle 4"/>
          <p:cNvSpPr>
            <a:spLocks noChangeArrowheads="1"/>
          </p:cNvSpPr>
          <p:nvPr/>
        </p:nvSpPr>
        <p:spPr bwMode="auto">
          <a:xfrm>
            <a:off x="1150941" y="1143000"/>
            <a:ext cx="6759575" cy="5287963"/>
          </a:xfrm>
          <a:prstGeom prst="rect">
            <a:avLst/>
          </a:prstGeom>
          <a:solidFill>
            <a:schemeClr val="hlink"/>
          </a:solidFill>
          <a:ln w="50800">
            <a:solidFill>
              <a:schemeClr val="hlink"/>
            </a:solid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graphicFrame>
        <p:nvGraphicFramePr>
          <p:cNvPr id="14341" name="Object 5">
            <a:hlinkClick r:id="" action="ppaction://ole?verb=0"/>
          </p:cNvPr>
          <p:cNvGraphicFramePr>
            <a:graphicFrameLocks/>
          </p:cNvGraphicFramePr>
          <p:nvPr/>
        </p:nvGraphicFramePr>
        <p:xfrm>
          <a:off x="762000" y="1143000"/>
          <a:ext cx="7696200" cy="5334000"/>
        </p:xfrm>
        <a:graphic>
          <a:graphicData uri="http://schemas.openxmlformats.org/presentationml/2006/ole">
            <mc:AlternateContent xmlns:mc="http://schemas.openxmlformats.org/markup-compatibility/2006">
              <mc:Choice xmlns:v="urn:schemas-microsoft-com:vml" Requires="v">
                <p:oleObj spid="_x0000_s10252" r:id="rId4" imgW="7115040" imgH="4910040" progId="">
                  <p:embed/>
                </p:oleObj>
              </mc:Choice>
              <mc:Fallback>
                <p:oleObj r:id="rId4" imgW="7115040" imgH="491004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43000"/>
                        <a:ext cx="7696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p:cNvSpPr txBox="1">
            <a:spLocks noChangeArrowheads="1"/>
          </p:cNvSpPr>
          <p:nvPr/>
        </p:nvSpPr>
        <p:spPr bwMode="auto">
          <a:xfrm>
            <a:off x="2133600" y="228600"/>
            <a:ext cx="5486400" cy="7620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smtClean="0">
                <a:solidFill>
                  <a:srgbClr val="333399"/>
                </a:solidFill>
                <a:latin typeface="Times New Roman" pitchFamily="18" charset="0"/>
              </a:rPr>
              <a:t>Hepatitis A Virus</a:t>
            </a:r>
            <a:endParaRPr lang="en-US" altLang="zh-TW" sz="2400" smtClean="0">
              <a:solidFill>
                <a:srgbClr val="000000"/>
              </a:solidFill>
              <a:latin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75"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76"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77"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78"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79"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1080" name="Rectangle 8"/>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31081" name="Rectangle 9"/>
          <p:cNvSpPr>
            <a:spLocks noChangeArrowheads="1"/>
          </p:cNvSpPr>
          <p:nvPr/>
        </p:nvSpPr>
        <p:spPr bwMode="auto">
          <a:xfrm>
            <a:off x="947738" y="5486400"/>
            <a:ext cx="7586662"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algn="ctr" eaLnBrk="0" fontAlgn="base" hangingPunct="0">
              <a:spcBef>
                <a:spcPct val="0"/>
              </a:spcBef>
              <a:spcAft>
                <a:spcPct val="0"/>
              </a:spcAft>
            </a:pPr>
            <a:endParaRPr lang="zh-TW" altLang="en-US" sz="4400" smtClean="0">
              <a:solidFill>
                <a:srgbClr val="FE9B03"/>
              </a:solidFill>
              <a:latin typeface="ZapfHumnst BT" charset="0"/>
            </a:endParaRPr>
          </a:p>
        </p:txBody>
      </p:sp>
      <p:sp>
        <p:nvSpPr>
          <p:cNvPr id="131083" name="Rectangle 11"/>
          <p:cNvSpPr>
            <a:spLocks noChangeArrowheads="1"/>
          </p:cNvSpPr>
          <p:nvPr/>
        </p:nvSpPr>
        <p:spPr bwMode="auto">
          <a:xfrm>
            <a:off x="685800" y="2286000"/>
            <a:ext cx="8001000" cy="4114800"/>
          </a:xfrm>
          <a:prstGeom prst="rect">
            <a:avLst/>
          </a:prstGeom>
          <a:noFill/>
          <a:ln w="12700">
            <a:noFill/>
            <a:miter lim="800000"/>
            <a:headEnd/>
            <a:tailEnd/>
          </a:ln>
          <a:effectLst/>
        </p:spPr>
        <p:txBody>
          <a:bodyPr lIns="90488" tIns="44450" rIns="90488" bIns="44450"/>
          <a:lstStyle/>
          <a:p>
            <a:pPr marL="342900" indent="-342900" defTabSz="742950" eaLnBrk="0" fontAlgn="base" hangingPunct="0">
              <a:lnSpc>
                <a:spcPct val="80000"/>
              </a:lnSpc>
              <a:spcBef>
                <a:spcPct val="2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Incubation period:		</a:t>
            </a:r>
            <a:r>
              <a:rPr lang="en-US" altLang="zh-TW" sz="3200" dirty="0" smtClean="0">
                <a:solidFill>
                  <a:srgbClr val="000000"/>
                </a:solidFill>
                <a:latin typeface="Times New Roman" pitchFamily="18" charset="0"/>
              </a:rPr>
              <a:t>Average 40 days</a:t>
            </a:r>
            <a:endParaRPr lang="en-US" altLang="zh-TW" sz="3200" dirty="0" smtClean="0">
              <a:solidFill>
                <a:srgbClr val="333399"/>
              </a:solidFill>
              <a:latin typeface="Times New Roman" pitchFamily="18" charset="0"/>
            </a:endParaRPr>
          </a:p>
          <a:p>
            <a:pPr marL="342900" indent="-342900" defTabSz="742950" eaLnBrk="0" fontAlgn="base" hangingPunct="0">
              <a:lnSpc>
                <a:spcPct val="80000"/>
              </a:lnSpc>
              <a:spcBef>
                <a:spcPct val="20000"/>
              </a:spcBef>
              <a:spcAft>
                <a:spcPct val="0"/>
              </a:spcAft>
            </a:pPr>
            <a:r>
              <a:rPr lang="en-US" altLang="zh-TW" sz="3200" dirty="0" smtClean="0">
                <a:solidFill>
                  <a:srgbClr val="333399"/>
                </a:solidFill>
                <a:latin typeface="Times New Roman" pitchFamily="18" charset="0"/>
              </a:rPr>
              <a:t>							</a:t>
            </a:r>
          </a:p>
          <a:p>
            <a:pPr marL="342900" indent="-342900" defTabSz="742950" eaLnBrk="0" fontAlgn="base" hangingPunct="0">
              <a:spcBef>
                <a:spcPct val="2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Case-fatality rate:		</a:t>
            </a:r>
            <a:r>
              <a:rPr lang="en-US" altLang="zh-TW" sz="3200" dirty="0" smtClean="0">
                <a:solidFill>
                  <a:srgbClr val="000000"/>
                </a:solidFill>
                <a:latin typeface="Times New Roman" pitchFamily="18" charset="0"/>
              </a:rPr>
              <a:t>Overall, 1%-3%</a:t>
            </a:r>
            <a:r>
              <a:rPr lang="en-US" altLang="zh-TW" sz="3200" dirty="0" smtClean="0">
                <a:solidFill>
                  <a:srgbClr val="333399"/>
                </a:solidFill>
                <a:latin typeface="Times New Roman" pitchFamily="18" charset="0"/>
              </a:rPr>
              <a:t/>
            </a:r>
            <a:br>
              <a:rPr lang="en-US" altLang="zh-TW" sz="3200" dirty="0" smtClean="0">
                <a:solidFill>
                  <a:srgbClr val="333399"/>
                </a:solidFill>
                <a:latin typeface="Times New Roman" pitchFamily="18" charset="0"/>
              </a:rPr>
            </a:br>
            <a:r>
              <a:rPr lang="en-US" altLang="zh-TW" sz="3200" dirty="0" smtClean="0">
                <a:solidFill>
                  <a:srgbClr val="333399"/>
                </a:solidFill>
                <a:latin typeface="Times New Roman" pitchFamily="18" charset="0"/>
              </a:rPr>
              <a:t>						</a:t>
            </a:r>
            <a:r>
              <a:rPr lang="en-US" altLang="zh-TW" sz="3200" dirty="0" smtClean="0">
                <a:solidFill>
                  <a:srgbClr val="000000"/>
                </a:solidFill>
                <a:latin typeface="Times New Roman" pitchFamily="18" charset="0"/>
              </a:rPr>
              <a:t>Pregnant women, 							15%-25%</a:t>
            </a:r>
            <a:endParaRPr lang="en-US" altLang="zh-TW" sz="3200" dirty="0" smtClean="0">
              <a:solidFill>
                <a:srgbClr val="333399"/>
              </a:solidFill>
              <a:latin typeface="Times New Roman" pitchFamily="18" charset="0"/>
            </a:endParaRPr>
          </a:p>
          <a:p>
            <a:pPr marL="342900" indent="-342900" defTabSz="742950" eaLnBrk="0" fontAlgn="base" hangingPunct="0">
              <a:lnSpc>
                <a:spcPct val="110000"/>
              </a:lnSpc>
              <a:spcBef>
                <a:spcPct val="2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Illness severity:			</a:t>
            </a:r>
            <a:r>
              <a:rPr lang="en-US" altLang="zh-TW" sz="3200" dirty="0" smtClean="0">
                <a:solidFill>
                  <a:srgbClr val="000000"/>
                </a:solidFill>
                <a:latin typeface="Times New Roman" pitchFamily="18" charset="0"/>
              </a:rPr>
              <a:t>Increased with age</a:t>
            </a:r>
            <a:endParaRPr lang="en-US" altLang="zh-TW" sz="3200" dirty="0" smtClean="0">
              <a:solidFill>
                <a:srgbClr val="333399"/>
              </a:solidFill>
              <a:latin typeface="Times New Roman" pitchFamily="18" charset="0"/>
            </a:endParaRPr>
          </a:p>
          <a:p>
            <a:pPr marL="342900" indent="-342900" defTabSz="742950" eaLnBrk="0" fontAlgn="base" hangingPunct="0">
              <a:lnSpc>
                <a:spcPct val="110000"/>
              </a:lnSpc>
              <a:spcBef>
                <a:spcPct val="2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Chronic </a:t>
            </a:r>
            <a:r>
              <a:rPr lang="en-US" altLang="zh-TW" sz="3200" dirty="0" err="1" smtClean="0">
                <a:solidFill>
                  <a:srgbClr val="333399"/>
                </a:solidFill>
                <a:latin typeface="Times New Roman" pitchFamily="18" charset="0"/>
              </a:rPr>
              <a:t>sequelae</a:t>
            </a:r>
            <a:r>
              <a:rPr lang="en-US" altLang="zh-TW" sz="3200" dirty="0" smtClean="0">
                <a:solidFill>
                  <a:srgbClr val="333399"/>
                </a:solidFill>
                <a:latin typeface="Times New Roman" pitchFamily="18" charset="0"/>
              </a:rPr>
              <a:t>:		</a:t>
            </a:r>
            <a:r>
              <a:rPr lang="en-US" altLang="zh-TW" sz="3200" dirty="0" smtClean="0">
                <a:solidFill>
                  <a:srgbClr val="000000"/>
                </a:solidFill>
                <a:latin typeface="Times New Roman" pitchFamily="18" charset="0"/>
              </a:rPr>
              <a:t>None identified</a:t>
            </a:r>
            <a:endParaRPr lang="en-US" altLang="zh-TW" sz="3200" dirty="0" smtClean="0">
              <a:solidFill>
                <a:srgbClr val="FFFFFF"/>
              </a:solidFill>
              <a:latin typeface="ZapfHumnst BT" charset="0"/>
            </a:endParaRPr>
          </a:p>
        </p:txBody>
      </p:sp>
      <p:sp>
        <p:nvSpPr>
          <p:cNvPr id="131084" name="Text Box 12"/>
          <p:cNvSpPr txBox="1">
            <a:spLocks noChangeArrowheads="1"/>
          </p:cNvSpPr>
          <p:nvPr/>
        </p:nvSpPr>
        <p:spPr bwMode="auto">
          <a:xfrm>
            <a:off x="1295405" y="762000"/>
            <a:ext cx="7180263" cy="7620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smtClean="0">
                <a:solidFill>
                  <a:srgbClr val="333399"/>
                </a:solidFill>
                <a:latin typeface="Times New Roman" pitchFamily="18" charset="0"/>
              </a:rPr>
              <a:t>Hepatitis E - Clinical Features</a:t>
            </a:r>
            <a:endParaRPr lang="en-US" altLang="zh-TW" sz="4400" smtClean="0">
              <a:solidFill>
                <a:srgbClr val="FE9B03"/>
              </a:solidFill>
              <a:latin typeface="ZapfHumnst BT" charset="0"/>
            </a:endParaRPr>
          </a:p>
        </p:txBody>
      </p:sp>
    </p:spTree>
  </p:cSld>
  <p:clrMapOvr>
    <a:masterClrMapping/>
  </p:clrMapOvr>
  <p:transition>
    <p:spli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23"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24"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25"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26"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27"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0" name="Freeform 10"/>
          <p:cNvSpPr>
            <a:spLocks/>
          </p:cNvSpPr>
          <p:nvPr/>
        </p:nvSpPr>
        <p:spPr bwMode="auto">
          <a:xfrm>
            <a:off x="768352" y="1668464"/>
            <a:ext cx="25400" cy="3997325"/>
          </a:xfrm>
          <a:custGeom>
            <a:avLst/>
            <a:gdLst/>
            <a:ahLst/>
            <a:cxnLst>
              <a:cxn ang="0">
                <a:pos x="9" y="2517"/>
              </a:cxn>
              <a:cxn ang="0">
                <a:pos x="18" y="2517"/>
              </a:cxn>
              <a:cxn ang="0">
                <a:pos x="18" y="0"/>
              </a:cxn>
              <a:cxn ang="0">
                <a:pos x="0" y="0"/>
              </a:cxn>
              <a:cxn ang="0">
                <a:pos x="0" y="2517"/>
              </a:cxn>
              <a:cxn ang="0">
                <a:pos x="9" y="2517"/>
              </a:cxn>
            </a:cxnLst>
            <a:rect l="0" t="0" r="r" b="b"/>
            <a:pathLst>
              <a:path w="19" h="2518">
                <a:moveTo>
                  <a:pt x="9" y="2517"/>
                </a:moveTo>
                <a:lnTo>
                  <a:pt x="18" y="2517"/>
                </a:lnTo>
                <a:lnTo>
                  <a:pt x="18" y="0"/>
                </a:lnTo>
                <a:lnTo>
                  <a:pt x="0" y="0"/>
                </a:lnTo>
                <a:lnTo>
                  <a:pt x="0" y="2517"/>
                </a:lnTo>
                <a:lnTo>
                  <a:pt x="9" y="2517"/>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1" name="Freeform 11"/>
          <p:cNvSpPr>
            <a:spLocks/>
          </p:cNvSpPr>
          <p:nvPr/>
        </p:nvSpPr>
        <p:spPr bwMode="auto">
          <a:xfrm>
            <a:off x="785868" y="5654785"/>
            <a:ext cx="7475537" cy="30163"/>
          </a:xfrm>
          <a:custGeom>
            <a:avLst/>
            <a:gdLst/>
            <a:ahLst/>
            <a:cxnLst>
              <a:cxn ang="0">
                <a:pos x="5298" y="9"/>
              </a:cxn>
              <a:cxn ang="0">
                <a:pos x="5298" y="0"/>
              </a:cxn>
              <a:cxn ang="0">
                <a:pos x="0" y="0"/>
              </a:cxn>
              <a:cxn ang="0">
                <a:pos x="0" y="18"/>
              </a:cxn>
              <a:cxn ang="0">
                <a:pos x="5298" y="18"/>
              </a:cxn>
              <a:cxn ang="0">
                <a:pos x="5298" y="9"/>
              </a:cxn>
            </a:cxnLst>
            <a:rect l="0" t="0" r="r" b="b"/>
            <a:pathLst>
              <a:path w="5299" h="19">
                <a:moveTo>
                  <a:pt x="5298" y="9"/>
                </a:moveTo>
                <a:lnTo>
                  <a:pt x="5298" y="0"/>
                </a:lnTo>
                <a:lnTo>
                  <a:pt x="0" y="0"/>
                </a:lnTo>
                <a:lnTo>
                  <a:pt x="0" y="18"/>
                </a:lnTo>
                <a:lnTo>
                  <a:pt x="5298" y="18"/>
                </a:lnTo>
                <a:lnTo>
                  <a:pt x="5298" y="9"/>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2" name="Freeform 12"/>
          <p:cNvSpPr>
            <a:spLocks/>
          </p:cNvSpPr>
          <p:nvPr/>
        </p:nvSpPr>
        <p:spPr bwMode="auto">
          <a:xfrm>
            <a:off x="1276352" y="5683250"/>
            <a:ext cx="25400" cy="114300"/>
          </a:xfrm>
          <a:custGeom>
            <a:avLst/>
            <a:gdLst/>
            <a:ahLst/>
            <a:cxnLst>
              <a:cxn ang="0">
                <a:pos x="9" y="0"/>
              </a:cxn>
              <a:cxn ang="0">
                <a:pos x="0" y="0"/>
              </a:cxn>
              <a:cxn ang="0">
                <a:pos x="0" y="71"/>
              </a:cxn>
              <a:cxn ang="0">
                <a:pos x="18" y="71"/>
              </a:cxn>
              <a:cxn ang="0">
                <a:pos x="18" y="0"/>
              </a:cxn>
              <a:cxn ang="0">
                <a:pos x="9" y="0"/>
              </a:cxn>
            </a:cxnLst>
            <a:rect l="0" t="0" r="r" b="b"/>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3" name="Freeform 13"/>
          <p:cNvSpPr>
            <a:spLocks/>
          </p:cNvSpPr>
          <p:nvPr/>
        </p:nvSpPr>
        <p:spPr bwMode="auto">
          <a:xfrm>
            <a:off x="1819275" y="5688123"/>
            <a:ext cx="25400" cy="109537"/>
          </a:xfrm>
          <a:custGeom>
            <a:avLst/>
            <a:gdLst/>
            <a:ahLst/>
            <a:cxnLst>
              <a:cxn ang="0">
                <a:pos x="9" y="0"/>
              </a:cxn>
              <a:cxn ang="0">
                <a:pos x="0" y="0"/>
              </a:cxn>
              <a:cxn ang="0">
                <a:pos x="0" y="68"/>
              </a:cxn>
              <a:cxn ang="0">
                <a:pos x="18" y="68"/>
              </a:cxn>
              <a:cxn ang="0">
                <a:pos x="18" y="0"/>
              </a:cxn>
              <a:cxn ang="0">
                <a:pos x="9" y="0"/>
              </a:cxn>
            </a:cxnLst>
            <a:rect l="0" t="0" r="r" b="b"/>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4" name="Freeform 14"/>
          <p:cNvSpPr>
            <a:spLocks/>
          </p:cNvSpPr>
          <p:nvPr/>
        </p:nvSpPr>
        <p:spPr bwMode="auto">
          <a:xfrm>
            <a:off x="2379667" y="5669073"/>
            <a:ext cx="26987" cy="128587"/>
          </a:xfrm>
          <a:custGeom>
            <a:avLst/>
            <a:gdLst/>
            <a:ahLst/>
            <a:cxnLst>
              <a:cxn ang="0">
                <a:pos x="9" y="0"/>
              </a:cxn>
              <a:cxn ang="0">
                <a:pos x="0" y="0"/>
              </a:cxn>
              <a:cxn ang="0">
                <a:pos x="0" y="80"/>
              </a:cxn>
              <a:cxn ang="0">
                <a:pos x="18" y="80"/>
              </a:cxn>
              <a:cxn ang="0">
                <a:pos x="18" y="0"/>
              </a:cxn>
              <a:cxn ang="0">
                <a:pos x="9" y="0"/>
              </a:cxn>
            </a:cxnLst>
            <a:rect l="0" t="0" r="r" b="b"/>
            <a:pathLst>
              <a:path w="19" h="81">
                <a:moveTo>
                  <a:pt x="9" y="0"/>
                </a:moveTo>
                <a:lnTo>
                  <a:pt x="0" y="0"/>
                </a:lnTo>
                <a:lnTo>
                  <a:pt x="0" y="80"/>
                </a:lnTo>
                <a:lnTo>
                  <a:pt x="18" y="80"/>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5" name="Freeform 15"/>
          <p:cNvSpPr>
            <a:spLocks/>
          </p:cNvSpPr>
          <p:nvPr/>
        </p:nvSpPr>
        <p:spPr bwMode="auto">
          <a:xfrm>
            <a:off x="2921032" y="5669073"/>
            <a:ext cx="28575" cy="128587"/>
          </a:xfrm>
          <a:custGeom>
            <a:avLst/>
            <a:gdLst/>
            <a:ahLst/>
            <a:cxnLst>
              <a:cxn ang="0">
                <a:pos x="9" y="0"/>
              </a:cxn>
              <a:cxn ang="0">
                <a:pos x="0" y="0"/>
              </a:cxn>
              <a:cxn ang="0">
                <a:pos x="0" y="80"/>
              </a:cxn>
              <a:cxn ang="0">
                <a:pos x="19" y="80"/>
              </a:cxn>
              <a:cxn ang="0">
                <a:pos x="19" y="0"/>
              </a:cxn>
              <a:cxn ang="0">
                <a:pos x="9" y="0"/>
              </a:cxn>
            </a:cxnLst>
            <a:rect l="0" t="0" r="r" b="b"/>
            <a:pathLst>
              <a:path w="20" h="81">
                <a:moveTo>
                  <a:pt x="9" y="0"/>
                </a:moveTo>
                <a:lnTo>
                  <a:pt x="0" y="0"/>
                </a:lnTo>
                <a:lnTo>
                  <a:pt x="0" y="80"/>
                </a:lnTo>
                <a:lnTo>
                  <a:pt x="19" y="80"/>
                </a:lnTo>
                <a:lnTo>
                  <a:pt x="19"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6" name="Freeform 16"/>
          <p:cNvSpPr>
            <a:spLocks/>
          </p:cNvSpPr>
          <p:nvPr/>
        </p:nvSpPr>
        <p:spPr bwMode="auto">
          <a:xfrm>
            <a:off x="3446467" y="5692885"/>
            <a:ext cx="26987" cy="104775"/>
          </a:xfrm>
          <a:custGeom>
            <a:avLst/>
            <a:gdLst/>
            <a:ahLst/>
            <a:cxnLst>
              <a:cxn ang="0">
                <a:pos x="9" y="0"/>
              </a:cxn>
              <a:cxn ang="0">
                <a:pos x="0" y="0"/>
              </a:cxn>
              <a:cxn ang="0">
                <a:pos x="0" y="65"/>
              </a:cxn>
              <a:cxn ang="0">
                <a:pos x="18" y="65"/>
              </a:cxn>
              <a:cxn ang="0">
                <a:pos x="18" y="0"/>
              </a:cxn>
              <a:cxn ang="0">
                <a:pos x="9" y="0"/>
              </a:cxn>
            </a:cxnLst>
            <a:rect l="0" t="0" r="r" b="b"/>
            <a:pathLst>
              <a:path w="19" h="66">
                <a:moveTo>
                  <a:pt x="9" y="0"/>
                </a:moveTo>
                <a:lnTo>
                  <a:pt x="0" y="0"/>
                </a:lnTo>
                <a:lnTo>
                  <a:pt x="0" y="65"/>
                </a:lnTo>
                <a:lnTo>
                  <a:pt x="18" y="65"/>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7" name="Freeform 17"/>
          <p:cNvSpPr>
            <a:spLocks/>
          </p:cNvSpPr>
          <p:nvPr/>
        </p:nvSpPr>
        <p:spPr bwMode="auto">
          <a:xfrm>
            <a:off x="3987855" y="5688123"/>
            <a:ext cx="28575" cy="109537"/>
          </a:xfrm>
          <a:custGeom>
            <a:avLst/>
            <a:gdLst/>
            <a:ahLst/>
            <a:cxnLst>
              <a:cxn ang="0">
                <a:pos x="9" y="0"/>
              </a:cxn>
              <a:cxn ang="0">
                <a:pos x="0" y="0"/>
              </a:cxn>
              <a:cxn ang="0">
                <a:pos x="0" y="68"/>
              </a:cxn>
              <a:cxn ang="0">
                <a:pos x="18" y="68"/>
              </a:cxn>
              <a:cxn ang="0">
                <a:pos x="18" y="0"/>
              </a:cxn>
              <a:cxn ang="0">
                <a:pos x="9" y="0"/>
              </a:cxn>
            </a:cxnLst>
            <a:rect l="0" t="0" r="r" b="b"/>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8" name="Freeform 18"/>
          <p:cNvSpPr>
            <a:spLocks/>
          </p:cNvSpPr>
          <p:nvPr/>
        </p:nvSpPr>
        <p:spPr bwMode="auto">
          <a:xfrm>
            <a:off x="4521255" y="5683250"/>
            <a:ext cx="28575" cy="114300"/>
          </a:xfrm>
          <a:custGeom>
            <a:avLst/>
            <a:gdLst/>
            <a:ahLst/>
            <a:cxnLst>
              <a:cxn ang="0">
                <a:pos x="9" y="0"/>
              </a:cxn>
              <a:cxn ang="0">
                <a:pos x="0" y="0"/>
              </a:cxn>
              <a:cxn ang="0">
                <a:pos x="0" y="71"/>
              </a:cxn>
              <a:cxn ang="0">
                <a:pos x="18" y="71"/>
              </a:cxn>
              <a:cxn ang="0">
                <a:pos x="18" y="0"/>
              </a:cxn>
              <a:cxn ang="0">
                <a:pos x="9" y="0"/>
              </a:cxn>
            </a:cxnLst>
            <a:rect l="0" t="0" r="r" b="b"/>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39" name="Freeform 19"/>
          <p:cNvSpPr>
            <a:spLocks/>
          </p:cNvSpPr>
          <p:nvPr/>
        </p:nvSpPr>
        <p:spPr bwMode="auto">
          <a:xfrm>
            <a:off x="5073650" y="5678488"/>
            <a:ext cx="26988" cy="119062"/>
          </a:xfrm>
          <a:custGeom>
            <a:avLst/>
            <a:gdLst/>
            <a:ahLst/>
            <a:cxnLst>
              <a:cxn ang="0">
                <a:pos x="9" y="0"/>
              </a:cxn>
              <a:cxn ang="0">
                <a:pos x="0" y="0"/>
              </a:cxn>
              <a:cxn ang="0">
                <a:pos x="0" y="74"/>
              </a:cxn>
              <a:cxn ang="0">
                <a:pos x="18" y="74"/>
              </a:cxn>
              <a:cxn ang="0">
                <a:pos x="18" y="0"/>
              </a:cxn>
              <a:cxn ang="0">
                <a:pos x="9" y="0"/>
              </a:cxn>
            </a:cxnLst>
            <a:rect l="0" t="0" r="r" b="b"/>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0" name="Freeform 20"/>
          <p:cNvSpPr>
            <a:spLocks/>
          </p:cNvSpPr>
          <p:nvPr/>
        </p:nvSpPr>
        <p:spPr bwMode="auto">
          <a:xfrm>
            <a:off x="5616575" y="5673835"/>
            <a:ext cx="26988" cy="123825"/>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1" name="Freeform 21"/>
          <p:cNvSpPr>
            <a:spLocks/>
          </p:cNvSpPr>
          <p:nvPr/>
        </p:nvSpPr>
        <p:spPr bwMode="auto">
          <a:xfrm>
            <a:off x="6153150" y="5673835"/>
            <a:ext cx="26988" cy="123825"/>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2" name="Freeform 22"/>
          <p:cNvSpPr>
            <a:spLocks/>
          </p:cNvSpPr>
          <p:nvPr/>
        </p:nvSpPr>
        <p:spPr bwMode="auto">
          <a:xfrm>
            <a:off x="6678613" y="5678488"/>
            <a:ext cx="26987" cy="119062"/>
          </a:xfrm>
          <a:custGeom>
            <a:avLst/>
            <a:gdLst/>
            <a:ahLst/>
            <a:cxnLst>
              <a:cxn ang="0">
                <a:pos x="9" y="0"/>
              </a:cxn>
              <a:cxn ang="0">
                <a:pos x="0" y="0"/>
              </a:cxn>
              <a:cxn ang="0">
                <a:pos x="0" y="74"/>
              </a:cxn>
              <a:cxn ang="0">
                <a:pos x="18" y="74"/>
              </a:cxn>
              <a:cxn ang="0">
                <a:pos x="18" y="0"/>
              </a:cxn>
              <a:cxn ang="0">
                <a:pos x="9" y="0"/>
              </a:cxn>
            </a:cxnLst>
            <a:rect l="0" t="0" r="r" b="b"/>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3" name="Freeform 23"/>
          <p:cNvSpPr>
            <a:spLocks/>
          </p:cNvSpPr>
          <p:nvPr/>
        </p:nvSpPr>
        <p:spPr bwMode="auto">
          <a:xfrm>
            <a:off x="7199315" y="5673835"/>
            <a:ext cx="26987" cy="123825"/>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4" name="Freeform 24"/>
          <p:cNvSpPr>
            <a:spLocks/>
          </p:cNvSpPr>
          <p:nvPr/>
        </p:nvSpPr>
        <p:spPr bwMode="auto">
          <a:xfrm>
            <a:off x="7737475" y="5673835"/>
            <a:ext cx="26988" cy="123825"/>
          </a:xfrm>
          <a:custGeom>
            <a:avLst/>
            <a:gdLst/>
            <a:ahLst/>
            <a:cxnLst>
              <a:cxn ang="0">
                <a:pos x="9" y="0"/>
              </a:cxn>
              <a:cxn ang="0">
                <a:pos x="0" y="0"/>
              </a:cxn>
              <a:cxn ang="0">
                <a:pos x="0" y="77"/>
              </a:cxn>
              <a:cxn ang="0">
                <a:pos x="18" y="77"/>
              </a:cxn>
              <a:cxn ang="0">
                <a:pos x="18" y="0"/>
              </a:cxn>
              <a:cxn ang="0">
                <a:pos x="9" y="0"/>
              </a:cxn>
            </a:cxnLst>
            <a:rect l="0" t="0" r="r" b="b"/>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5" name="Freeform 25"/>
          <p:cNvSpPr>
            <a:spLocks/>
          </p:cNvSpPr>
          <p:nvPr/>
        </p:nvSpPr>
        <p:spPr bwMode="auto">
          <a:xfrm>
            <a:off x="8248650" y="5678488"/>
            <a:ext cx="26988" cy="119062"/>
          </a:xfrm>
          <a:custGeom>
            <a:avLst/>
            <a:gdLst/>
            <a:ahLst/>
            <a:cxnLst>
              <a:cxn ang="0">
                <a:pos x="10" y="0"/>
              </a:cxn>
              <a:cxn ang="0">
                <a:pos x="0" y="0"/>
              </a:cxn>
              <a:cxn ang="0">
                <a:pos x="0" y="74"/>
              </a:cxn>
              <a:cxn ang="0">
                <a:pos x="19" y="74"/>
              </a:cxn>
              <a:cxn ang="0">
                <a:pos x="19" y="0"/>
              </a:cxn>
              <a:cxn ang="0">
                <a:pos x="10" y="0"/>
              </a:cxn>
            </a:cxnLst>
            <a:rect l="0" t="0" r="r" b="b"/>
            <a:pathLst>
              <a:path w="20" h="75">
                <a:moveTo>
                  <a:pt x="10" y="0"/>
                </a:moveTo>
                <a:lnTo>
                  <a:pt x="0" y="0"/>
                </a:lnTo>
                <a:lnTo>
                  <a:pt x="0" y="74"/>
                </a:lnTo>
                <a:lnTo>
                  <a:pt x="19" y="74"/>
                </a:lnTo>
                <a:lnTo>
                  <a:pt x="19" y="0"/>
                </a:lnTo>
                <a:lnTo>
                  <a:pt x="10" y="0"/>
                </a:lnTo>
              </a:path>
            </a:pathLst>
          </a:custGeom>
          <a:solidFill>
            <a:srgbClr val="FF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6" name="Freeform 26"/>
          <p:cNvSpPr>
            <a:spLocks/>
          </p:cNvSpPr>
          <p:nvPr/>
        </p:nvSpPr>
        <p:spPr bwMode="auto">
          <a:xfrm>
            <a:off x="2990851" y="4086225"/>
            <a:ext cx="2290763" cy="141288"/>
          </a:xfrm>
          <a:custGeom>
            <a:avLst/>
            <a:gdLst/>
            <a:ahLst/>
            <a:cxnLst>
              <a:cxn ang="0">
                <a:pos x="0" y="88"/>
              </a:cxn>
              <a:cxn ang="0">
                <a:pos x="1621" y="88"/>
              </a:cxn>
              <a:cxn ang="0">
                <a:pos x="1621" y="0"/>
              </a:cxn>
              <a:cxn ang="0">
                <a:pos x="0" y="0"/>
              </a:cxn>
              <a:cxn ang="0">
                <a:pos x="0" y="88"/>
              </a:cxn>
            </a:cxnLst>
            <a:rect l="0" t="0" r="r" b="b"/>
            <a:pathLst>
              <a:path w="1622" h="89">
                <a:moveTo>
                  <a:pt x="0" y="88"/>
                </a:moveTo>
                <a:lnTo>
                  <a:pt x="1621" y="88"/>
                </a:lnTo>
                <a:lnTo>
                  <a:pt x="1621" y="0"/>
                </a:lnTo>
                <a:lnTo>
                  <a:pt x="0" y="0"/>
                </a:lnTo>
                <a:lnTo>
                  <a:pt x="0" y="88"/>
                </a:lnTo>
              </a:path>
            </a:pathLst>
          </a:custGeom>
          <a:solidFill>
            <a:srgbClr val="FF7F4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7" name="Freeform 27"/>
          <p:cNvSpPr>
            <a:spLocks/>
          </p:cNvSpPr>
          <p:nvPr/>
        </p:nvSpPr>
        <p:spPr bwMode="auto">
          <a:xfrm>
            <a:off x="2393952" y="5524500"/>
            <a:ext cx="279400" cy="146050"/>
          </a:xfrm>
          <a:custGeom>
            <a:avLst/>
            <a:gdLst/>
            <a:ahLst/>
            <a:cxnLst>
              <a:cxn ang="0">
                <a:pos x="184" y="0"/>
              </a:cxn>
              <a:cxn ang="0">
                <a:pos x="186" y="0"/>
              </a:cxn>
              <a:cxn ang="0">
                <a:pos x="0" y="63"/>
              </a:cxn>
              <a:cxn ang="0">
                <a:pos x="10" y="91"/>
              </a:cxn>
              <a:cxn ang="0">
                <a:pos x="196" y="27"/>
              </a:cxn>
              <a:cxn ang="0">
                <a:pos x="198" y="27"/>
              </a:cxn>
              <a:cxn ang="0">
                <a:pos x="196" y="27"/>
              </a:cxn>
              <a:cxn ang="0">
                <a:pos x="197" y="27"/>
              </a:cxn>
              <a:cxn ang="0">
                <a:pos x="198" y="27"/>
              </a:cxn>
              <a:cxn ang="0">
                <a:pos x="184" y="0"/>
              </a:cxn>
            </a:cxnLst>
            <a:rect l="0" t="0" r="r" b="b"/>
            <a:pathLst>
              <a:path w="199" h="92">
                <a:moveTo>
                  <a:pt x="184" y="0"/>
                </a:moveTo>
                <a:lnTo>
                  <a:pt x="186" y="0"/>
                </a:lnTo>
                <a:lnTo>
                  <a:pt x="0" y="63"/>
                </a:lnTo>
                <a:lnTo>
                  <a:pt x="10" y="91"/>
                </a:lnTo>
                <a:lnTo>
                  <a:pt x="196" y="27"/>
                </a:lnTo>
                <a:lnTo>
                  <a:pt x="198" y="27"/>
                </a:lnTo>
                <a:lnTo>
                  <a:pt x="196" y="27"/>
                </a:lnTo>
                <a:lnTo>
                  <a:pt x="197" y="27"/>
                </a:lnTo>
                <a:lnTo>
                  <a:pt x="198" y="27"/>
                </a:lnTo>
                <a:lnTo>
                  <a:pt x="184"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8" name="Freeform 28"/>
          <p:cNvSpPr>
            <a:spLocks/>
          </p:cNvSpPr>
          <p:nvPr/>
        </p:nvSpPr>
        <p:spPr bwMode="auto">
          <a:xfrm>
            <a:off x="2660654" y="5430838"/>
            <a:ext cx="176213" cy="131762"/>
          </a:xfrm>
          <a:custGeom>
            <a:avLst/>
            <a:gdLst/>
            <a:ahLst/>
            <a:cxnLst>
              <a:cxn ang="0">
                <a:pos x="104" y="2"/>
              </a:cxn>
              <a:cxn ang="0">
                <a:pos x="106" y="0"/>
              </a:cxn>
              <a:cxn ang="0">
                <a:pos x="0" y="55"/>
              </a:cxn>
              <a:cxn ang="0">
                <a:pos x="13" y="82"/>
              </a:cxn>
              <a:cxn ang="0">
                <a:pos x="120" y="27"/>
              </a:cxn>
              <a:cxn ang="0">
                <a:pos x="123" y="25"/>
              </a:cxn>
              <a:cxn ang="0">
                <a:pos x="120" y="27"/>
              </a:cxn>
              <a:cxn ang="0">
                <a:pos x="121" y="27"/>
              </a:cxn>
              <a:cxn ang="0">
                <a:pos x="123" y="25"/>
              </a:cxn>
              <a:cxn ang="0">
                <a:pos x="104" y="2"/>
              </a:cxn>
            </a:cxnLst>
            <a:rect l="0" t="0" r="r" b="b"/>
            <a:pathLst>
              <a:path w="124" h="83">
                <a:moveTo>
                  <a:pt x="104" y="2"/>
                </a:moveTo>
                <a:lnTo>
                  <a:pt x="106" y="0"/>
                </a:lnTo>
                <a:lnTo>
                  <a:pt x="0" y="55"/>
                </a:lnTo>
                <a:lnTo>
                  <a:pt x="13" y="82"/>
                </a:lnTo>
                <a:lnTo>
                  <a:pt x="120" y="27"/>
                </a:lnTo>
                <a:lnTo>
                  <a:pt x="123" y="25"/>
                </a:lnTo>
                <a:lnTo>
                  <a:pt x="120" y="27"/>
                </a:lnTo>
                <a:lnTo>
                  <a:pt x="121" y="27"/>
                </a:lnTo>
                <a:lnTo>
                  <a:pt x="123" y="25"/>
                </a:lnTo>
                <a:lnTo>
                  <a:pt x="104" y="2"/>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49" name="Freeform 29"/>
          <p:cNvSpPr>
            <a:spLocks/>
          </p:cNvSpPr>
          <p:nvPr/>
        </p:nvSpPr>
        <p:spPr bwMode="auto">
          <a:xfrm>
            <a:off x="2814638" y="5313363"/>
            <a:ext cx="161925" cy="152400"/>
          </a:xfrm>
          <a:custGeom>
            <a:avLst/>
            <a:gdLst/>
            <a:ahLst/>
            <a:cxnLst>
              <a:cxn ang="0">
                <a:pos x="92" y="1"/>
              </a:cxn>
              <a:cxn ang="0">
                <a:pos x="93" y="0"/>
              </a:cxn>
              <a:cxn ang="0">
                <a:pos x="0" y="71"/>
              </a:cxn>
              <a:cxn ang="0">
                <a:pos x="19" y="95"/>
              </a:cxn>
              <a:cxn ang="0">
                <a:pos x="111" y="24"/>
              </a:cxn>
              <a:cxn ang="0">
                <a:pos x="113" y="23"/>
              </a:cxn>
              <a:cxn ang="0">
                <a:pos x="111" y="24"/>
              </a:cxn>
              <a:cxn ang="0">
                <a:pos x="112" y="23"/>
              </a:cxn>
              <a:cxn ang="0">
                <a:pos x="113" y="23"/>
              </a:cxn>
              <a:cxn ang="0">
                <a:pos x="92" y="1"/>
              </a:cxn>
            </a:cxnLst>
            <a:rect l="0" t="0" r="r" b="b"/>
            <a:pathLst>
              <a:path w="114" h="96">
                <a:moveTo>
                  <a:pt x="92" y="1"/>
                </a:moveTo>
                <a:lnTo>
                  <a:pt x="93" y="0"/>
                </a:lnTo>
                <a:lnTo>
                  <a:pt x="0" y="71"/>
                </a:lnTo>
                <a:lnTo>
                  <a:pt x="19" y="95"/>
                </a:lnTo>
                <a:lnTo>
                  <a:pt x="111" y="24"/>
                </a:lnTo>
                <a:lnTo>
                  <a:pt x="113" y="23"/>
                </a:lnTo>
                <a:lnTo>
                  <a:pt x="111" y="24"/>
                </a:lnTo>
                <a:lnTo>
                  <a:pt x="112" y="23"/>
                </a:lnTo>
                <a:lnTo>
                  <a:pt x="113" y="23"/>
                </a:lnTo>
                <a:lnTo>
                  <a:pt x="92"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0" name="Freeform 30"/>
          <p:cNvSpPr>
            <a:spLocks/>
          </p:cNvSpPr>
          <p:nvPr/>
        </p:nvSpPr>
        <p:spPr bwMode="auto">
          <a:xfrm>
            <a:off x="2952752" y="5188060"/>
            <a:ext cx="141288" cy="155575"/>
          </a:xfrm>
          <a:custGeom>
            <a:avLst/>
            <a:gdLst/>
            <a:ahLst/>
            <a:cxnLst>
              <a:cxn ang="0">
                <a:pos x="76" y="1"/>
              </a:cxn>
              <a:cxn ang="0">
                <a:pos x="78" y="0"/>
              </a:cxn>
              <a:cxn ang="0">
                <a:pos x="0" y="75"/>
              </a:cxn>
              <a:cxn ang="0">
                <a:pos x="21" y="97"/>
              </a:cxn>
              <a:cxn ang="0">
                <a:pos x="98" y="22"/>
              </a:cxn>
              <a:cxn ang="0">
                <a:pos x="100" y="20"/>
              </a:cxn>
              <a:cxn ang="0">
                <a:pos x="98" y="22"/>
              </a:cxn>
              <a:cxn ang="0">
                <a:pos x="99" y="21"/>
              </a:cxn>
              <a:cxn ang="0">
                <a:pos x="100" y="20"/>
              </a:cxn>
              <a:cxn ang="0">
                <a:pos x="76" y="1"/>
              </a:cxn>
            </a:cxnLst>
            <a:rect l="0" t="0" r="r" b="b"/>
            <a:pathLst>
              <a:path w="101" h="98">
                <a:moveTo>
                  <a:pt x="76" y="1"/>
                </a:moveTo>
                <a:lnTo>
                  <a:pt x="78" y="0"/>
                </a:lnTo>
                <a:lnTo>
                  <a:pt x="0" y="75"/>
                </a:lnTo>
                <a:lnTo>
                  <a:pt x="21" y="97"/>
                </a:lnTo>
                <a:lnTo>
                  <a:pt x="98" y="22"/>
                </a:lnTo>
                <a:lnTo>
                  <a:pt x="100" y="20"/>
                </a:lnTo>
                <a:lnTo>
                  <a:pt x="98" y="22"/>
                </a:lnTo>
                <a:lnTo>
                  <a:pt x="99" y="21"/>
                </a:lnTo>
                <a:lnTo>
                  <a:pt x="100" y="20"/>
                </a:lnTo>
                <a:lnTo>
                  <a:pt x="76"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1" name="Freeform 31"/>
          <p:cNvSpPr>
            <a:spLocks/>
          </p:cNvSpPr>
          <p:nvPr/>
        </p:nvSpPr>
        <p:spPr bwMode="auto">
          <a:xfrm>
            <a:off x="3067054" y="5010150"/>
            <a:ext cx="161925" cy="203200"/>
          </a:xfrm>
          <a:custGeom>
            <a:avLst/>
            <a:gdLst/>
            <a:ahLst/>
            <a:cxnLst>
              <a:cxn ang="0">
                <a:pos x="89" y="1"/>
              </a:cxn>
              <a:cxn ang="0">
                <a:pos x="90" y="0"/>
              </a:cxn>
              <a:cxn ang="0">
                <a:pos x="0" y="108"/>
              </a:cxn>
              <a:cxn ang="0">
                <a:pos x="24" y="127"/>
              </a:cxn>
              <a:cxn ang="0">
                <a:pos x="113" y="20"/>
              </a:cxn>
              <a:cxn ang="0">
                <a:pos x="114" y="20"/>
              </a:cxn>
              <a:cxn ang="0">
                <a:pos x="113" y="20"/>
              </a:cxn>
              <a:cxn ang="0">
                <a:pos x="114" y="20"/>
              </a:cxn>
              <a:cxn ang="0">
                <a:pos x="89" y="1"/>
              </a:cxn>
            </a:cxnLst>
            <a:rect l="0" t="0" r="r" b="b"/>
            <a:pathLst>
              <a:path w="115" h="128">
                <a:moveTo>
                  <a:pt x="89" y="1"/>
                </a:moveTo>
                <a:lnTo>
                  <a:pt x="90" y="0"/>
                </a:lnTo>
                <a:lnTo>
                  <a:pt x="0" y="108"/>
                </a:lnTo>
                <a:lnTo>
                  <a:pt x="24" y="127"/>
                </a:lnTo>
                <a:lnTo>
                  <a:pt x="113" y="20"/>
                </a:lnTo>
                <a:lnTo>
                  <a:pt x="114" y="20"/>
                </a:lnTo>
                <a:lnTo>
                  <a:pt x="113" y="20"/>
                </a:lnTo>
                <a:lnTo>
                  <a:pt x="114" y="20"/>
                </a:lnTo>
                <a:lnTo>
                  <a:pt x="89"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2" name="Freeform 32"/>
          <p:cNvSpPr>
            <a:spLocks/>
          </p:cNvSpPr>
          <p:nvPr/>
        </p:nvSpPr>
        <p:spPr bwMode="auto">
          <a:xfrm>
            <a:off x="3198814" y="4833938"/>
            <a:ext cx="147637" cy="201612"/>
          </a:xfrm>
          <a:custGeom>
            <a:avLst/>
            <a:gdLst/>
            <a:ahLst/>
            <a:cxnLst>
              <a:cxn ang="0">
                <a:pos x="77" y="1"/>
              </a:cxn>
              <a:cxn ang="0">
                <a:pos x="77" y="0"/>
              </a:cxn>
              <a:cxn ang="0">
                <a:pos x="0" y="107"/>
              </a:cxn>
              <a:cxn ang="0">
                <a:pos x="25" y="126"/>
              </a:cxn>
              <a:cxn ang="0">
                <a:pos x="103" y="18"/>
              </a:cxn>
              <a:cxn ang="0">
                <a:pos x="103" y="17"/>
              </a:cxn>
              <a:cxn ang="0">
                <a:pos x="103" y="18"/>
              </a:cxn>
              <a:cxn ang="0">
                <a:pos x="103" y="17"/>
              </a:cxn>
              <a:cxn ang="0">
                <a:pos x="77" y="1"/>
              </a:cxn>
            </a:cxnLst>
            <a:rect l="0" t="0" r="r" b="b"/>
            <a:pathLst>
              <a:path w="104" h="127">
                <a:moveTo>
                  <a:pt x="77" y="1"/>
                </a:moveTo>
                <a:lnTo>
                  <a:pt x="77" y="0"/>
                </a:lnTo>
                <a:lnTo>
                  <a:pt x="0" y="107"/>
                </a:lnTo>
                <a:lnTo>
                  <a:pt x="25" y="126"/>
                </a:lnTo>
                <a:lnTo>
                  <a:pt x="103" y="18"/>
                </a:lnTo>
                <a:lnTo>
                  <a:pt x="103" y="17"/>
                </a:lnTo>
                <a:lnTo>
                  <a:pt x="103" y="18"/>
                </a:lnTo>
                <a:lnTo>
                  <a:pt x="103" y="17"/>
                </a:lnTo>
                <a:lnTo>
                  <a:pt x="77"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3" name="Freeform 33"/>
          <p:cNvSpPr>
            <a:spLocks/>
          </p:cNvSpPr>
          <p:nvPr/>
        </p:nvSpPr>
        <p:spPr bwMode="auto">
          <a:xfrm>
            <a:off x="3314755" y="4662598"/>
            <a:ext cx="130175" cy="192087"/>
          </a:xfrm>
          <a:custGeom>
            <a:avLst/>
            <a:gdLst/>
            <a:ahLst/>
            <a:cxnLst>
              <a:cxn ang="0">
                <a:pos x="63" y="1"/>
              </a:cxn>
              <a:cxn ang="0">
                <a:pos x="63" y="0"/>
              </a:cxn>
              <a:cxn ang="0">
                <a:pos x="0" y="104"/>
              </a:cxn>
              <a:cxn ang="0">
                <a:pos x="25" y="120"/>
              </a:cxn>
              <a:cxn ang="0">
                <a:pos x="89" y="16"/>
              </a:cxn>
              <a:cxn ang="0">
                <a:pos x="90" y="15"/>
              </a:cxn>
              <a:cxn ang="0">
                <a:pos x="89" y="16"/>
              </a:cxn>
              <a:cxn ang="0">
                <a:pos x="90" y="15"/>
              </a:cxn>
              <a:cxn ang="0">
                <a:pos x="63" y="1"/>
              </a:cxn>
            </a:cxnLst>
            <a:rect l="0" t="0" r="r" b="b"/>
            <a:pathLst>
              <a:path w="91" h="121">
                <a:moveTo>
                  <a:pt x="63" y="1"/>
                </a:moveTo>
                <a:lnTo>
                  <a:pt x="63" y="0"/>
                </a:lnTo>
                <a:lnTo>
                  <a:pt x="0" y="104"/>
                </a:lnTo>
                <a:lnTo>
                  <a:pt x="25" y="120"/>
                </a:lnTo>
                <a:lnTo>
                  <a:pt x="89" y="16"/>
                </a:lnTo>
                <a:lnTo>
                  <a:pt x="90" y="15"/>
                </a:lnTo>
                <a:lnTo>
                  <a:pt x="89" y="16"/>
                </a:lnTo>
                <a:lnTo>
                  <a:pt x="90" y="15"/>
                </a:lnTo>
                <a:lnTo>
                  <a:pt x="63"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4" name="Freeform 34"/>
          <p:cNvSpPr>
            <a:spLocks/>
          </p:cNvSpPr>
          <p:nvPr/>
        </p:nvSpPr>
        <p:spPr bwMode="auto">
          <a:xfrm>
            <a:off x="3409950" y="4462573"/>
            <a:ext cx="128588" cy="217487"/>
          </a:xfrm>
          <a:custGeom>
            <a:avLst/>
            <a:gdLst/>
            <a:ahLst/>
            <a:cxnLst>
              <a:cxn ang="0">
                <a:pos x="63" y="1"/>
              </a:cxn>
              <a:cxn ang="0">
                <a:pos x="64" y="0"/>
              </a:cxn>
              <a:cxn ang="0">
                <a:pos x="0" y="122"/>
              </a:cxn>
              <a:cxn ang="0">
                <a:pos x="27" y="136"/>
              </a:cxn>
              <a:cxn ang="0">
                <a:pos x="91" y="14"/>
              </a:cxn>
              <a:cxn ang="0">
                <a:pos x="91" y="13"/>
              </a:cxn>
              <a:cxn ang="0">
                <a:pos x="91" y="14"/>
              </a:cxn>
              <a:cxn ang="0">
                <a:pos x="91" y="13"/>
              </a:cxn>
              <a:cxn ang="0">
                <a:pos x="63" y="1"/>
              </a:cxn>
            </a:cxnLst>
            <a:rect l="0" t="0" r="r" b="b"/>
            <a:pathLst>
              <a:path w="92" h="137">
                <a:moveTo>
                  <a:pt x="63" y="1"/>
                </a:moveTo>
                <a:lnTo>
                  <a:pt x="64" y="0"/>
                </a:lnTo>
                <a:lnTo>
                  <a:pt x="0" y="122"/>
                </a:lnTo>
                <a:lnTo>
                  <a:pt x="27" y="136"/>
                </a:lnTo>
                <a:lnTo>
                  <a:pt x="91" y="14"/>
                </a:lnTo>
                <a:lnTo>
                  <a:pt x="91" y="13"/>
                </a:lnTo>
                <a:lnTo>
                  <a:pt x="91" y="14"/>
                </a:lnTo>
                <a:lnTo>
                  <a:pt x="91" y="13"/>
                </a:lnTo>
                <a:lnTo>
                  <a:pt x="63"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5" name="Freeform 35"/>
          <p:cNvSpPr>
            <a:spLocks/>
          </p:cNvSpPr>
          <p:nvPr/>
        </p:nvSpPr>
        <p:spPr bwMode="auto">
          <a:xfrm>
            <a:off x="3503668" y="4272073"/>
            <a:ext cx="109537" cy="204787"/>
          </a:xfrm>
          <a:custGeom>
            <a:avLst/>
            <a:gdLst/>
            <a:ahLst/>
            <a:cxnLst>
              <a:cxn ang="0">
                <a:pos x="49" y="1"/>
              </a:cxn>
              <a:cxn ang="0">
                <a:pos x="49" y="0"/>
              </a:cxn>
              <a:cxn ang="0">
                <a:pos x="0" y="116"/>
              </a:cxn>
              <a:cxn ang="0">
                <a:pos x="28" y="128"/>
              </a:cxn>
              <a:cxn ang="0">
                <a:pos x="77" y="12"/>
              </a:cxn>
              <a:cxn ang="0">
                <a:pos x="77" y="11"/>
              </a:cxn>
              <a:cxn ang="0">
                <a:pos x="77" y="12"/>
              </a:cxn>
              <a:cxn ang="0">
                <a:pos x="77" y="11"/>
              </a:cxn>
              <a:cxn ang="0">
                <a:pos x="49" y="1"/>
              </a:cxn>
            </a:cxnLst>
            <a:rect l="0" t="0" r="r" b="b"/>
            <a:pathLst>
              <a:path w="78" h="129">
                <a:moveTo>
                  <a:pt x="49" y="1"/>
                </a:moveTo>
                <a:lnTo>
                  <a:pt x="49" y="0"/>
                </a:lnTo>
                <a:lnTo>
                  <a:pt x="0" y="116"/>
                </a:lnTo>
                <a:lnTo>
                  <a:pt x="28" y="128"/>
                </a:lnTo>
                <a:lnTo>
                  <a:pt x="77" y="12"/>
                </a:lnTo>
                <a:lnTo>
                  <a:pt x="77" y="11"/>
                </a:lnTo>
                <a:lnTo>
                  <a:pt x="77" y="12"/>
                </a:lnTo>
                <a:lnTo>
                  <a:pt x="77" y="11"/>
                </a:lnTo>
                <a:lnTo>
                  <a:pt x="49" y="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6" name="Freeform 36"/>
          <p:cNvSpPr>
            <a:spLocks/>
          </p:cNvSpPr>
          <p:nvPr/>
        </p:nvSpPr>
        <p:spPr bwMode="auto">
          <a:xfrm>
            <a:off x="3579817" y="4038602"/>
            <a:ext cx="119062" cy="244475"/>
          </a:xfrm>
          <a:custGeom>
            <a:avLst/>
            <a:gdLst/>
            <a:ahLst/>
            <a:cxnLst>
              <a:cxn ang="0">
                <a:pos x="55" y="0"/>
              </a:cxn>
              <a:cxn ang="0">
                <a:pos x="0" y="142"/>
              </a:cxn>
              <a:cxn ang="0">
                <a:pos x="28" y="153"/>
              </a:cxn>
              <a:cxn ang="0">
                <a:pos x="83" y="12"/>
              </a:cxn>
              <a:cxn ang="0">
                <a:pos x="55" y="0"/>
              </a:cxn>
            </a:cxnLst>
            <a:rect l="0" t="0" r="r" b="b"/>
            <a:pathLst>
              <a:path w="84" h="154">
                <a:moveTo>
                  <a:pt x="55" y="0"/>
                </a:moveTo>
                <a:lnTo>
                  <a:pt x="0" y="142"/>
                </a:lnTo>
                <a:lnTo>
                  <a:pt x="28" y="153"/>
                </a:lnTo>
                <a:lnTo>
                  <a:pt x="83" y="12"/>
                </a:lnTo>
                <a:lnTo>
                  <a:pt x="55"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7" name="Freeform 37"/>
          <p:cNvSpPr>
            <a:spLocks/>
          </p:cNvSpPr>
          <p:nvPr/>
        </p:nvSpPr>
        <p:spPr bwMode="auto">
          <a:xfrm>
            <a:off x="3662363" y="3841750"/>
            <a:ext cx="107950" cy="207963"/>
          </a:xfrm>
          <a:custGeom>
            <a:avLst/>
            <a:gdLst/>
            <a:ahLst/>
            <a:cxnLst>
              <a:cxn ang="0">
                <a:pos x="46" y="2"/>
              </a:cxn>
              <a:cxn ang="0">
                <a:pos x="47" y="0"/>
              </a:cxn>
              <a:cxn ang="0">
                <a:pos x="0" y="119"/>
              </a:cxn>
              <a:cxn ang="0">
                <a:pos x="28" y="130"/>
              </a:cxn>
              <a:cxn ang="0">
                <a:pos x="75" y="12"/>
              </a:cxn>
              <a:cxn ang="0">
                <a:pos x="75" y="11"/>
              </a:cxn>
              <a:cxn ang="0">
                <a:pos x="75" y="12"/>
              </a:cxn>
              <a:cxn ang="0">
                <a:pos x="75" y="11"/>
              </a:cxn>
              <a:cxn ang="0">
                <a:pos x="46" y="2"/>
              </a:cxn>
            </a:cxnLst>
            <a:rect l="0" t="0" r="r" b="b"/>
            <a:pathLst>
              <a:path w="76" h="131">
                <a:moveTo>
                  <a:pt x="46" y="2"/>
                </a:moveTo>
                <a:lnTo>
                  <a:pt x="47" y="0"/>
                </a:lnTo>
                <a:lnTo>
                  <a:pt x="0" y="119"/>
                </a:lnTo>
                <a:lnTo>
                  <a:pt x="28" y="130"/>
                </a:lnTo>
                <a:lnTo>
                  <a:pt x="75" y="12"/>
                </a:lnTo>
                <a:lnTo>
                  <a:pt x="75" y="11"/>
                </a:lnTo>
                <a:lnTo>
                  <a:pt x="75" y="12"/>
                </a:lnTo>
                <a:lnTo>
                  <a:pt x="75" y="11"/>
                </a:lnTo>
                <a:lnTo>
                  <a:pt x="46" y="2"/>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8" name="Freeform 38"/>
          <p:cNvSpPr>
            <a:spLocks/>
          </p:cNvSpPr>
          <p:nvPr/>
        </p:nvSpPr>
        <p:spPr bwMode="auto">
          <a:xfrm>
            <a:off x="3732268" y="3609975"/>
            <a:ext cx="103187" cy="241300"/>
          </a:xfrm>
          <a:custGeom>
            <a:avLst/>
            <a:gdLst/>
            <a:ahLst/>
            <a:cxnLst>
              <a:cxn ang="0">
                <a:pos x="43" y="0"/>
              </a:cxn>
              <a:cxn ang="0">
                <a:pos x="0" y="142"/>
              </a:cxn>
              <a:cxn ang="0">
                <a:pos x="29" y="151"/>
              </a:cxn>
              <a:cxn ang="0">
                <a:pos x="72" y="9"/>
              </a:cxn>
              <a:cxn ang="0">
                <a:pos x="72" y="8"/>
              </a:cxn>
              <a:cxn ang="0">
                <a:pos x="72" y="9"/>
              </a:cxn>
              <a:cxn ang="0">
                <a:pos x="72" y="8"/>
              </a:cxn>
              <a:cxn ang="0">
                <a:pos x="43" y="0"/>
              </a:cxn>
            </a:cxnLst>
            <a:rect l="0" t="0" r="r" b="b"/>
            <a:pathLst>
              <a:path w="73" h="152">
                <a:moveTo>
                  <a:pt x="43" y="0"/>
                </a:moveTo>
                <a:lnTo>
                  <a:pt x="0" y="142"/>
                </a:lnTo>
                <a:lnTo>
                  <a:pt x="29" y="151"/>
                </a:lnTo>
                <a:lnTo>
                  <a:pt x="72" y="9"/>
                </a:lnTo>
                <a:lnTo>
                  <a:pt x="72" y="8"/>
                </a:lnTo>
                <a:lnTo>
                  <a:pt x="72" y="9"/>
                </a:lnTo>
                <a:lnTo>
                  <a:pt x="72" y="8"/>
                </a:lnTo>
                <a:lnTo>
                  <a:pt x="43"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59" name="Freeform 39"/>
          <p:cNvSpPr>
            <a:spLocks/>
          </p:cNvSpPr>
          <p:nvPr/>
        </p:nvSpPr>
        <p:spPr bwMode="auto">
          <a:xfrm>
            <a:off x="3800475" y="3382966"/>
            <a:ext cx="88900" cy="231775"/>
          </a:xfrm>
          <a:custGeom>
            <a:avLst/>
            <a:gdLst/>
            <a:ahLst/>
            <a:cxnLst>
              <a:cxn ang="0">
                <a:pos x="36" y="0"/>
              </a:cxn>
              <a:cxn ang="0">
                <a:pos x="35" y="2"/>
              </a:cxn>
              <a:cxn ang="0">
                <a:pos x="0" y="137"/>
              </a:cxn>
              <a:cxn ang="0">
                <a:pos x="28" y="145"/>
              </a:cxn>
              <a:cxn ang="0">
                <a:pos x="63" y="10"/>
              </a:cxn>
              <a:cxn ang="0">
                <a:pos x="63" y="11"/>
              </a:cxn>
              <a:cxn ang="0">
                <a:pos x="36" y="0"/>
              </a:cxn>
              <a:cxn ang="0">
                <a:pos x="35" y="1"/>
              </a:cxn>
              <a:cxn ang="0">
                <a:pos x="35" y="2"/>
              </a:cxn>
              <a:cxn ang="0">
                <a:pos x="36" y="0"/>
              </a:cxn>
            </a:cxnLst>
            <a:rect l="0" t="0" r="r" b="b"/>
            <a:pathLst>
              <a:path w="64" h="146">
                <a:moveTo>
                  <a:pt x="36" y="0"/>
                </a:moveTo>
                <a:lnTo>
                  <a:pt x="35" y="2"/>
                </a:lnTo>
                <a:lnTo>
                  <a:pt x="0" y="137"/>
                </a:lnTo>
                <a:lnTo>
                  <a:pt x="28" y="145"/>
                </a:lnTo>
                <a:lnTo>
                  <a:pt x="63" y="10"/>
                </a:lnTo>
                <a:lnTo>
                  <a:pt x="63" y="11"/>
                </a:lnTo>
                <a:lnTo>
                  <a:pt x="36" y="0"/>
                </a:lnTo>
                <a:lnTo>
                  <a:pt x="35" y="1"/>
                </a:lnTo>
                <a:lnTo>
                  <a:pt x="35" y="2"/>
                </a:lnTo>
                <a:lnTo>
                  <a:pt x="36"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0" name="Freeform 40"/>
          <p:cNvSpPr>
            <a:spLocks/>
          </p:cNvSpPr>
          <p:nvPr/>
        </p:nvSpPr>
        <p:spPr bwMode="auto">
          <a:xfrm>
            <a:off x="3854450" y="3168650"/>
            <a:ext cx="106363" cy="223838"/>
          </a:xfrm>
          <a:custGeom>
            <a:avLst/>
            <a:gdLst/>
            <a:ahLst/>
            <a:cxnLst>
              <a:cxn ang="0">
                <a:pos x="48" y="0"/>
              </a:cxn>
              <a:cxn ang="0">
                <a:pos x="47" y="2"/>
              </a:cxn>
              <a:cxn ang="0">
                <a:pos x="0" y="129"/>
              </a:cxn>
              <a:cxn ang="0">
                <a:pos x="28" y="140"/>
              </a:cxn>
              <a:cxn ang="0">
                <a:pos x="75" y="12"/>
              </a:cxn>
              <a:cxn ang="0">
                <a:pos x="73" y="15"/>
              </a:cxn>
              <a:cxn ang="0">
                <a:pos x="48" y="0"/>
              </a:cxn>
              <a:cxn ang="0">
                <a:pos x="47" y="1"/>
              </a:cxn>
              <a:cxn ang="0">
                <a:pos x="47" y="2"/>
              </a:cxn>
              <a:cxn ang="0">
                <a:pos x="48" y="0"/>
              </a:cxn>
            </a:cxnLst>
            <a:rect l="0" t="0" r="r" b="b"/>
            <a:pathLst>
              <a:path w="76" h="141">
                <a:moveTo>
                  <a:pt x="48" y="0"/>
                </a:moveTo>
                <a:lnTo>
                  <a:pt x="47" y="2"/>
                </a:lnTo>
                <a:lnTo>
                  <a:pt x="0" y="129"/>
                </a:lnTo>
                <a:lnTo>
                  <a:pt x="28" y="140"/>
                </a:lnTo>
                <a:lnTo>
                  <a:pt x="75" y="12"/>
                </a:lnTo>
                <a:lnTo>
                  <a:pt x="73" y="15"/>
                </a:lnTo>
                <a:lnTo>
                  <a:pt x="48" y="0"/>
                </a:lnTo>
                <a:lnTo>
                  <a:pt x="47" y="1"/>
                </a:lnTo>
                <a:lnTo>
                  <a:pt x="47" y="2"/>
                </a:lnTo>
                <a:lnTo>
                  <a:pt x="48"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1" name="Freeform 41"/>
          <p:cNvSpPr>
            <a:spLocks/>
          </p:cNvSpPr>
          <p:nvPr/>
        </p:nvSpPr>
        <p:spPr bwMode="auto">
          <a:xfrm>
            <a:off x="3927530" y="2998898"/>
            <a:ext cx="117475" cy="187325"/>
          </a:xfrm>
          <a:custGeom>
            <a:avLst/>
            <a:gdLst/>
            <a:ahLst/>
            <a:cxnLst>
              <a:cxn ang="0">
                <a:pos x="60" y="0"/>
              </a:cxn>
              <a:cxn ang="0">
                <a:pos x="57" y="4"/>
              </a:cxn>
              <a:cxn ang="0">
                <a:pos x="0" y="102"/>
              </a:cxn>
              <a:cxn ang="0">
                <a:pos x="25" y="117"/>
              </a:cxn>
              <a:cxn ang="0">
                <a:pos x="83" y="19"/>
              </a:cxn>
              <a:cxn ang="0">
                <a:pos x="80" y="22"/>
              </a:cxn>
              <a:cxn ang="0">
                <a:pos x="60" y="0"/>
              </a:cxn>
              <a:cxn ang="0">
                <a:pos x="59" y="1"/>
              </a:cxn>
              <a:cxn ang="0">
                <a:pos x="57" y="4"/>
              </a:cxn>
              <a:cxn ang="0">
                <a:pos x="60" y="0"/>
              </a:cxn>
            </a:cxnLst>
            <a:rect l="0" t="0" r="r" b="b"/>
            <a:pathLst>
              <a:path w="84" h="118">
                <a:moveTo>
                  <a:pt x="60" y="0"/>
                </a:moveTo>
                <a:lnTo>
                  <a:pt x="57" y="4"/>
                </a:lnTo>
                <a:lnTo>
                  <a:pt x="0" y="102"/>
                </a:lnTo>
                <a:lnTo>
                  <a:pt x="25" y="117"/>
                </a:lnTo>
                <a:lnTo>
                  <a:pt x="83" y="19"/>
                </a:lnTo>
                <a:lnTo>
                  <a:pt x="80" y="22"/>
                </a:lnTo>
                <a:lnTo>
                  <a:pt x="60" y="0"/>
                </a:lnTo>
                <a:lnTo>
                  <a:pt x="59" y="1"/>
                </a:lnTo>
                <a:lnTo>
                  <a:pt x="57" y="4"/>
                </a:lnTo>
                <a:lnTo>
                  <a:pt x="60"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2" name="Freeform 42"/>
          <p:cNvSpPr>
            <a:spLocks/>
          </p:cNvSpPr>
          <p:nvPr/>
        </p:nvSpPr>
        <p:spPr bwMode="auto">
          <a:xfrm>
            <a:off x="4017965" y="2873375"/>
            <a:ext cx="141287" cy="153988"/>
          </a:xfrm>
          <a:custGeom>
            <a:avLst/>
            <a:gdLst/>
            <a:ahLst/>
            <a:cxnLst>
              <a:cxn ang="0">
                <a:pos x="81" y="0"/>
              </a:cxn>
              <a:cxn ang="0">
                <a:pos x="78" y="3"/>
              </a:cxn>
              <a:cxn ang="0">
                <a:pos x="0" y="74"/>
              </a:cxn>
              <a:cxn ang="0">
                <a:pos x="21" y="96"/>
              </a:cxn>
              <a:cxn ang="0">
                <a:pos x="99" y="24"/>
              </a:cxn>
              <a:cxn ang="0">
                <a:pos x="96" y="26"/>
              </a:cxn>
              <a:cxn ang="0">
                <a:pos x="81" y="0"/>
              </a:cxn>
              <a:cxn ang="0">
                <a:pos x="79" y="1"/>
              </a:cxn>
              <a:cxn ang="0">
                <a:pos x="78" y="3"/>
              </a:cxn>
              <a:cxn ang="0">
                <a:pos x="81" y="0"/>
              </a:cxn>
            </a:cxnLst>
            <a:rect l="0" t="0" r="r" b="b"/>
            <a:pathLst>
              <a:path w="100" h="97">
                <a:moveTo>
                  <a:pt x="81" y="0"/>
                </a:moveTo>
                <a:lnTo>
                  <a:pt x="78" y="3"/>
                </a:lnTo>
                <a:lnTo>
                  <a:pt x="0" y="74"/>
                </a:lnTo>
                <a:lnTo>
                  <a:pt x="21" y="96"/>
                </a:lnTo>
                <a:lnTo>
                  <a:pt x="99" y="24"/>
                </a:lnTo>
                <a:lnTo>
                  <a:pt x="96" y="26"/>
                </a:lnTo>
                <a:lnTo>
                  <a:pt x="81" y="0"/>
                </a:lnTo>
                <a:lnTo>
                  <a:pt x="79" y="1"/>
                </a:lnTo>
                <a:lnTo>
                  <a:pt x="78" y="3"/>
                </a:lnTo>
                <a:lnTo>
                  <a:pt x="81"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3" name="Freeform 43"/>
          <p:cNvSpPr>
            <a:spLocks/>
          </p:cNvSpPr>
          <p:nvPr/>
        </p:nvSpPr>
        <p:spPr bwMode="auto">
          <a:xfrm>
            <a:off x="4138668" y="2771885"/>
            <a:ext cx="166687" cy="138113"/>
          </a:xfrm>
          <a:custGeom>
            <a:avLst/>
            <a:gdLst/>
            <a:ahLst/>
            <a:cxnLst>
              <a:cxn ang="0">
                <a:pos x="105" y="0"/>
              </a:cxn>
              <a:cxn ang="0">
                <a:pos x="102" y="2"/>
              </a:cxn>
              <a:cxn ang="0">
                <a:pos x="0" y="60"/>
              </a:cxn>
              <a:cxn ang="0">
                <a:pos x="15" y="86"/>
              </a:cxn>
              <a:cxn ang="0">
                <a:pos x="117" y="28"/>
              </a:cxn>
              <a:cxn ang="0">
                <a:pos x="113" y="29"/>
              </a:cxn>
              <a:cxn ang="0">
                <a:pos x="105" y="0"/>
              </a:cxn>
              <a:cxn ang="0">
                <a:pos x="103" y="1"/>
              </a:cxn>
              <a:cxn ang="0">
                <a:pos x="102" y="2"/>
              </a:cxn>
              <a:cxn ang="0">
                <a:pos x="105" y="0"/>
              </a:cxn>
            </a:cxnLst>
            <a:rect l="0" t="0" r="r" b="b"/>
            <a:pathLst>
              <a:path w="118" h="87">
                <a:moveTo>
                  <a:pt x="105" y="0"/>
                </a:moveTo>
                <a:lnTo>
                  <a:pt x="102" y="2"/>
                </a:lnTo>
                <a:lnTo>
                  <a:pt x="0" y="60"/>
                </a:lnTo>
                <a:lnTo>
                  <a:pt x="15" y="86"/>
                </a:lnTo>
                <a:lnTo>
                  <a:pt x="117" y="28"/>
                </a:lnTo>
                <a:lnTo>
                  <a:pt x="113" y="29"/>
                </a:lnTo>
                <a:lnTo>
                  <a:pt x="105" y="0"/>
                </a:lnTo>
                <a:lnTo>
                  <a:pt x="103" y="1"/>
                </a:lnTo>
                <a:lnTo>
                  <a:pt x="102" y="2"/>
                </a:lnTo>
                <a:lnTo>
                  <a:pt x="105"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4" name="Freeform 44"/>
          <p:cNvSpPr>
            <a:spLocks/>
          </p:cNvSpPr>
          <p:nvPr/>
        </p:nvSpPr>
        <p:spPr bwMode="auto">
          <a:xfrm>
            <a:off x="4295775" y="2721085"/>
            <a:ext cx="161925" cy="92075"/>
          </a:xfrm>
          <a:custGeom>
            <a:avLst/>
            <a:gdLst/>
            <a:ahLst/>
            <a:cxnLst>
              <a:cxn ang="0">
                <a:pos x="109" y="0"/>
              </a:cxn>
              <a:cxn ang="0">
                <a:pos x="106" y="0"/>
              </a:cxn>
              <a:cxn ang="0">
                <a:pos x="0" y="29"/>
              </a:cxn>
              <a:cxn ang="0">
                <a:pos x="9" y="57"/>
              </a:cxn>
              <a:cxn ang="0">
                <a:pos x="115" y="28"/>
              </a:cxn>
              <a:cxn ang="0">
                <a:pos x="112" y="29"/>
              </a:cxn>
              <a:cxn ang="0">
                <a:pos x="109" y="0"/>
              </a:cxn>
              <a:cxn ang="0">
                <a:pos x="108" y="0"/>
              </a:cxn>
              <a:cxn ang="0">
                <a:pos x="106" y="0"/>
              </a:cxn>
              <a:cxn ang="0">
                <a:pos x="109" y="0"/>
              </a:cxn>
            </a:cxnLst>
            <a:rect l="0" t="0" r="r" b="b"/>
            <a:pathLst>
              <a:path w="116" h="58">
                <a:moveTo>
                  <a:pt x="109" y="0"/>
                </a:moveTo>
                <a:lnTo>
                  <a:pt x="106" y="0"/>
                </a:lnTo>
                <a:lnTo>
                  <a:pt x="0" y="29"/>
                </a:lnTo>
                <a:lnTo>
                  <a:pt x="9" y="57"/>
                </a:lnTo>
                <a:lnTo>
                  <a:pt x="115" y="28"/>
                </a:lnTo>
                <a:lnTo>
                  <a:pt x="112" y="29"/>
                </a:lnTo>
                <a:lnTo>
                  <a:pt x="109" y="0"/>
                </a:lnTo>
                <a:lnTo>
                  <a:pt x="108" y="0"/>
                </a:lnTo>
                <a:lnTo>
                  <a:pt x="106" y="0"/>
                </a:lnTo>
                <a:lnTo>
                  <a:pt x="109"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5" name="Freeform 45"/>
          <p:cNvSpPr>
            <a:spLocks/>
          </p:cNvSpPr>
          <p:nvPr/>
        </p:nvSpPr>
        <p:spPr bwMode="auto">
          <a:xfrm>
            <a:off x="4456113" y="2705100"/>
            <a:ext cx="144462" cy="58738"/>
          </a:xfrm>
          <a:custGeom>
            <a:avLst/>
            <a:gdLst/>
            <a:ahLst/>
            <a:cxnLst>
              <a:cxn ang="0">
                <a:pos x="101" y="0"/>
              </a:cxn>
              <a:cxn ang="0">
                <a:pos x="97" y="0"/>
              </a:cxn>
              <a:cxn ang="0">
                <a:pos x="0" y="9"/>
              </a:cxn>
              <a:cxn ang="0">
                <a:pos x="3" y="36"/>
              </a:cxn>
              <a:cxn ang="0">
                <a:pos x="100" y="28"/>
              </a:cxn>
              <a:cxn ang="0">
                <a:pos x="96" y="28"/>
              </a:cxn>
              <a:cxn ang="0">
                <a:pos x="101" y="0"/>
              </a:cxn>
              <a:cxn ang="0">
                <a:pos x="99" y="0"/>
              </a:cxn>
              <a:cxn ang="0">
                <a:pos x="97" y="0"/>
              </a:cxn>
              <a:cxn ang="0">
                <a:pos x="101" y="0"/>
              </a:cxn>
            </a:cxnLst>
            <a:rect l="0" t="0" r="r" b="b"/>
            <a:pathLst>
              <a:path w="102" h="37">
                <a:moveTo>
                  <a:pt x="101" y="0"/>
                </a:moveTo>
                <a:lnTo>
                  <a:pt x="97" y="0"/>
                </a:lnTo>
                <a:lnTo>
                  <a:pt x="0" y="9"/>
                </a:lnTo>
                <a:lnTo>
                  <a:pt x="3" y="36"/>
                </a:lnTo>
                <a:lnTo>
                  <a:pt x="100" y="28"/>
                </a:lnTo>
                <a:lnTo>
                  <a:pt x="96" y="28"/>
                </a:lnTo>
                <a:lnTo>
                  <a:pt x="101" y="0"/>
                </a:lnTo>
                <a:lnTo>
                  <a:pt x="99" y="0"/>
                </a:lnTo>
                <a:lnTo>
                  <a:pt x="97" y="0"/>
                </a:lnTo>
                <a:lnTo>
                  <a:pt x="101" y="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6" name="Freeform 46"/>
          <p:cNvSpPr>
            <a:spLocks/>
          </p:cNvSpPr>
          <p:nvPr/>
        </p:nvSpPr>
        <p:spPr bwMode="auto">
          <a:xfrm>
            <a:off x="4600575" y="2705210"/>
            <a:ext cx="155575" cy="68263"/>
          </a:xfrm>
          <a:custGeom>
            <a:avLst/>
            <a:gdLst/>
            <a:ahLst/>
            <a:cxnLst>
              <a:cxn ang="0">
                <a:pos x="109" y="14"/>
              </a:cxn>
              <a:cxn ang="0">
                <a:pos x="105" y="13"/>
              </a:cxn>
              <a:cxn ang="0">
                <a:pos x="5" y="0"/>
              </a:cxn>
              <a:cxn ang="0">
                <a:pos x="0" y="29"/>
              </a:cxn>
              <a:cxn ang="0">
                <a:pos x="101" y="42"/>
              </a:cxn>
              <a:cxn ang="0">
                <a:pos x="98" y="40"/>
              </a:cxn>
              <a:cxn ang="0">
                <a:pos x="109" y="14"/>
              </a:cxn>
              <a:cxn ang="0">
                <a:pos x="107" y="14"/>
              </a:cxn>
              <a:cxn ang="0">
                <a:pos x="105" y="13"/>
              </a:cxn>
              <a:cxn ang="0">
                <a:pos x="109" y="14"/>
              </a:cxn>
            </a:cxnLst>
            <a:rect l="0" t="0" r="r" b="b"/>
            <a:pathLst>
              <a:path w="110" h="43">
                <a:moveTo>
                  <a:pt x="109" y="14"/>
                </a:moveTo>
                <a:lnTo>
                  <a:pt x="105" y="13"/>
                </a:lnTo>
                <a:lnTo>
                  <a:pt x="5" y="0"/>
                </a:lnTo>
                <a:lnTo>
                  <a:pt x="0" y="29"/>
                </a:lnTo>
                <a:lnTo>
                  <a:pt x="101" y="42"/>
                </a:lnTo>
                <a:lnTo>
                  <a:pt x="98" y="40"/>
                </a:lnTo>
                <a:lnTo>
                  <a:pt x="109" y="14"/>
                </a:lnTo>
                <a:lnTo>
                  <a:pt x="107" y="14"/>
                </a:lnTo>
                <a:lnTo>
                  <a:pt x="105" y="13"/>
                </a:lnTo>
                <a:lnTo>
                  <a:pt x="109" y="14"/>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7" name="Freeform 47"/>
          <p:cNvSpPr>
            <a:spLocks/>
          </p:cNvSpPr>
          <p:nvPr/>
        </p:nvSpPr>
        <p:spPr bwMode="auto">
          <a:xfrm>
            <a:off x="4745039" y="2730500"/>
            <a:ext cx="157162" cy="101600"/>
          </a:xfrm>
          <a:custGeom>
            <a:avLst/>
            <a:gdLst/>
            <a:ahLst/>
            <a:cxnLst>
              <a:cxn ang="0">
                <a:pos x="110" y="37"/>
              </a:cxn>
              <a:cxn ang="0">
                <a:pos x="109" y="36"/>
              </a:cxn>
              <a:cxn ang="0">
                <a:pos x="11" y="0"/>
              </a:cxn>
              <a:cxn ang="0">
                <a:pos x="0" y="27"/>
              </a:cxn>
              <a:cxn ang="0">
                <a:pos x="98" y="63"/>
              </a:cxn>
              <a:cxn ang="0">
                <a:pos x="97" y="62"/>
              </a:cxn>
              <a:cxn ang="0">
                <a:pos x="110" y="37"/>
              </a:cxn>
              <a:cxn ang="0">
                <a:pos x="109" y="36"/>
              </a:cxn>
              <a:cxn ang="0">
                <a:pos x="110" y="37"/>
              </a:cxn>
            </a:cxnLst>
            <a:rect l="0" t="0" r="r" b="b"/>
            <a:pathLst>
              <a:path w="111" h="64">
                <a:moveTo>
                  <a:pt x="110" y="37"/>
                </a:moveTo>
                <a:lnTo>
                  <a:pt x="109" y="36"/>
                </a:lnTo>
                <a:lnTo>
                  <a:pt x="11" y="0"/>
                </a:lnTo>
                <a:lnTo>
                  <a:pt x="0" y="27"/>
                </a:lnTo>
                <a:lnTo>
                  <a:pt x="98" y="63"/>
                </a:lnTo>
                <a:lnTo>
                  <a:pt x="97" y="62"/>
                </a:lnTo>
                <a:lnTo>
                  <a:pt x="110" y="37"/>
                </a:lnTo>
                <a:lnTo>
                  <a:pt x="109" y="36"/>
                </a:lnTo>
                <a:lnTo>
                  <a:pt x="110" y="37"/>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8" name="Freeform 48"/>
          <p:cNvSpPr>
            <a:spLocks/>
          </p:cNvSpPr>
          <p:nvPr/>
        </p:nvSpPr>
        <p:spPr bwMode="auto">
          <a:xfrm>
            <a:off x="4889500" y="2794110"/>
            <a:ext cx="157163" cy="112713"/>
          </a:xfrm>
          <a:custGeom>
            <a:avLst/>
            <a:gdLst/>
            <a:ahLst/>
            <a:cxnLst>
              <a:cxn ang="0">
                <a:pos x="110" y="43"/>
              </a:cxn>
              <a:cxn ang="0">
                <a:pos x="109" y="43"/>
              </a:cxn>
              <a:cxn ang="0">
                <a:pos x="13" y="0"/>
              </a:cxn>
              <a:cxn ang="0">
                <a:pos x="0" y="26"/>
              </a:cxn>
              <a:cxn ang="0">
                <a:pos x="96" y="70"/>
              </a:cxn>
              <a:cxn ang="0">
                <a:pos x="95" y="69"/>
              </a:cxn>
              <a:cxn ang="0">
                <a:pos x="110" y="43"/>
              </a:cxn>
              <a:cxn ang="0">
                <a:pos x="109" y="43"/>
              </a:cxn>
              <a:cxn ang="0">
                <a:pos x="110" y="43"/>
              </a:cxn>
            </a:cxnLst>
            <a:rect l="0" t="0" r="r" b="b"/>
            <a:pathLst>
              <a:path w="111" h="71">
                <a:moveTo>
                  <a:pt x="110" y="43"/>
                </a:moveTo>
                <a:lnTo>
                  <a:pt x="109" y="43"/>
                </a:lnTo>
                <a:lnTo>
                  <a:pt x="13" y="0"/>
                </a:lnTo>
                <a:lnTo>
                  <a:pt x="0" y="26"/>
                </a:lnTo>
                <a:lnTo>
                  <a:pt x="96" y="70"/>
                </a:lnTo>
                <a:lnTo>
                  <a:pt x="95" y="69"/>
                </a:lnTo>
                <a:lnTo>
                  <a:pt x="110" y="43"/>
                </a:lnTo>
                <a:lnTo>
                  <a:pt x="109" y="43"/>
                </a:lnTo>
                <a:lnTo>
                  <a:pt x="110" y="4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69" name="Freeform 49"/>
          <p:cNvSpPr>
            <a:spLocks/>
          </p:cNvSpPr>
          <p:nvPr/>
        </p:nvSpPr>
        <p:spPr bwMode="auto">
          <a:xfrm>
            <a:off x="5032379" y="2868723"/>
            <a:ext cx="142875" cy="122237"/>
          </a:xfrm>
          <a:custGeom>
            <a:avLst/>
            <a:gdLst/>
            <a:ahLst/>
            <a:cxnLst>
              <a:cxn ang="0">
                <a:pos x="102" y="51"/>
              </a:cxn>
              <a:cxn ang="0">
                <a:pos x="101" y="50"/>
              </a:cxn>
              <a:cxn ang="0">
                <a:pos x="15" y="0"/>
              </a:cxn>
              <a:cxn ang="0">
                <a:pos x="0" y="26"/>
              </a:cxn>
              <a:cxn ang="0">
                <a:pos x="86" y="76"/>
              </a:cxn>
              <a:cxn ang="0">
                <a:pos x="85" y="75"/>
              </a:cxn>
              <a:cxn ang="0">
                <a:pos x="102" y="51"/>
              </a:cxn>
              <a:cxn ang="0">
                <a:pos x="102" y="50"/>
              </a:cxn>
              <a:cxn ang="0">
                <a:pos x="101" y="50"/>
              </a:cxn>
              <a:cxn ang="0">
                <a:pos x="102" y="51"/>
              </a:cxn>
            </a:cxnLst>
            <a:rect l="0" t="0" r="r" b="b"/>
            <a:pathLst>
              <a:path w="103" h="77">
                <a:moveTo>
                  <a:pt x="102" y="51"/>
                </a:moveTo>
                <a:lnTo>
                  <a:pt x="101" y="50"/>
                </a:lnTo>
                <a:lnTo>
                  <a:pt x="15" y="0"/>
                </a:lnTo>
                <a:lnTo>
                  <a:pt x="0" y="26"/>
                </a:lnTo>
                <a:lnTo>
                  <a:pt x="86" y="76"/>
                </a:lnTo>
                <a:lnTo>
                  <a:pt x="85" y="75"/>
                </a:lnTo>
                <a:lnTo>
                  <a:pt x="102" y="51"/>
                </a:lnTo>
                <a:lnTo>
                  <a:pt x="102" y="50"/>
                </a:lnTo>
                <a:lnTo>
                  <a:pt x="101" y="50"/>
                </a:lnTo>
                <a:lnTo>
                  <a:pt x="102" y="51"/>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0" name="Freeform 50"/>
          <p:cNvSpPr>
            <a:spLocks/>
          </p:cNvSpPr>
          <p:nvPr/>
        </p:nvSpPr>
        <p:spPr bwMode="auto">
          <a:xfrm>
            <a:off x="5159375" y="2955925"/>
            <a:ext cx="160338" cy="139700"/>
          </a:xfrm>
          <a:custGeom>
            <a:avLst/>
            <a:gdLst/>
            <a:ahLst/>
            <a:cxnLst>
              <a:cxn ang="0">
                <a:pos x="113" y="63"/>
              </a:cxn>
              <a:cxn ang="0">
                <a:pos x="17" y="0"/>
              </a:cxn>
              <a:cxn ang="0">
                <a:pos x="0" y="24"/>
              </a:cxn>
              <a:cxn ang="0">
                <a:pos x="95" y="87"/>
              </a:cxn>
              <a:cxn ang="0">
                <a:pos x="113" y="63"/>
              </a:cxn>
            </a:cxnLst>
            <a:rect l="0" t="0" r="r" b="b"/>
            <a:pathLst>
              <a:path w="114" h="88">
                <a:moveTo>
                  <a:pt x="113" y="63"/>
                </a:moveTo>
                <a:lnTo>
                  <a:pt x="17" y="0"/>
                </a:lnTo>
                <a:lnTo>
                  <a:pt x="0" y="24"/>
                </a:lnTo>
                <a:lnTo>
                  <a:pt x="95" y="87"/>
                </a:lnTo>
                <a:lnTo>
                  <a:pt x="113" y="6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1" name="Freeform 51"/>
          <p:cNvSpPr>
            <a:spLocks/>
          </p:cNvSpPr>
          <p:nvPr/>
        </p:nvSpPr>
        <p:spPr bwMode="auto">
          <a:xfrm>
            <a:off x="5299075" y="3062288"/>
            <a:ext cx="160338" cy="146050"/>
          </a:xfrm>
          <a:custGeom>
            <a:avLst/>
            <a:gdLst/>
            <a:ahLst/>
            <a:cxnLst>
              <a:cxn ang="0">
                <a:pos x="112" y="68"/>
              </a:cxn>
              <a:cxn ang="0">
                <a:pos x="111" y="67"/>
              </a:cxn>
              <a:cxn ang="0">
                <a:pos x="18" y="0"/>
              </a:cxn>
              <a:cxn ang="0">
                <a:pos x="0" y="24"/>
              </a:cxn>
              <a:cxn ang="0">
                <a:pos x="93" y="91"/>
              </a:cxn>
              <a:cxn ang="0">
                <a:pos x="92" y="90"/>
              </a:cxn>
              <a:cxn ang="0">
                <a:pos x="112" y="68"/>
              </a:cxn>
              <a:cxn ang="0">
                <a:pos x="111" y="67"/>
              </a:cxn>
              <a:cxn ang="0">
                <a:pos x="112" y="68"/>
              </a:cxn>
            </a:cxnLst>
            <a:rect l="0" t="0" r="r" b="b"/>
            <a:pathLst>
              <a:path w="113" h="92">
                <a:moveTo>
                  <a:pt x="112" y="68"/>
                </a:moveTo>
                <a:lnTo>
                  <a:pt x="111" y="67"/>
                </a:lnTo>
                <a:lnTo>
                  <a:pt x="18" y="0"/>
                </a:lnTo>
                <a:lnTo>
                  <a:pt x="0" y="24"/>
                </a:lnTo>
                <a:lnTo>
                  <a:pt x="93" y="91"/>
                </a:lnTo>
                <a:lnTo>
                  <a:pt x="92" y="90"/>
                </a:lnTo>
                <a:lnTo>
                  <a:pt x="112" y="68"/>
                </a:lnTo>
                <a:lnTo>
                  <a:pt x="111" y="67"/>
                </a:lnTo>
                <a:lnTo>
                  <a:pt x="112" y="68"/>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2" name="Freeform 52"/>
          <p:cNvSpPr>
            <a:spLocks/>
          </p:cNvSpPr>
          <p:nvPr/>
        </p:nvSpPr>
        <p:spPr bwMode="auto">
          <a:xfrm>
            <a:off x="5435600" y="3176588"/>
            <a:ext cx="206375" cy="207962"/>
          </a:xfrm>
          <a:custGeom>
            <a:avLst/>
            <a:gdLst/>
            <a:ahLst/>
            <a:cxnLst>
              <a:cxn ang="0">
                <a:pos x="145" y="107"/>
              </a:cxn>
              <a:cxn ang="0">
                <a:pos x="144" y="107"/>
              </a:cxn>
              <a:cxn ang="0">
                <a:pos x="20" y="0"/>
              </a:cxn>
              <a:cxn ang="0">
                <a:pos x="0" y="23"/>
              </a:cxn>
              <a:cxn ang="0">
                <a:pos x="124" y="130"/>
              </a:cxn>
              <a:cxn ang="0">
                <a:pos x="124" y="129"/>
              </a:cxn>
              <a:cxn ang="0">
                <a:pos x="145" y="107"/>
              </a:cxn>
              <a:cxn ang="0">
                <a:pos x="144" y="107"/>
              </a:cxn>
              <a:cxn ang="0">
                <a:pos x="145" y="107"/>
              </a:cxn>
            </a:cxnLst>
            <a:rect l="0" t="0" r="r" b="b"/>
            <a:pathLst>
              <a:path w="146" h="131">
                <a:moveTo>
                  <a:pt x="145" y="107"/>
                </a:moveTo>
                <a:lnTo>
                  <a:pt x="144" y="107"/>
                </a:lnTo>
                <a:lnTo>
                  <a:pt x="20" y="0"/>
                </a:lnTo>
                <a:lnTo>
                  <a:pt x="0" y="23"/>
                </a:lnTo>
                <a:lnTo>
                  <a:pt x="124" y="130"/>
                </a:lnTo>
                <a:lnTo>
                  <a:pt x="124" y="129"/>
                </a:lnTo>
                <a:lnTo>
                  <a:pt x="145" y="107"/>
                </a:lnTo>
                <a:lnTo>
                  <a:pt x="144" y="107"/>
                </a:lnTo>
                <a:lnTo>
                  <a:pt x="145" y="107"/>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3" name="Freeform 53"/>
          <p:cNvSpPr>
            <a:spLocks/>
          </p:cNvSpPr>
          <p:nvPr/>
        </p:nvSpPr>
        <p:spPr bwMode="auto">
          <a:xfrm>
            <a:off x="5618163" y="3354388"/>
            <a:ext cx="201612" cy="222250"/>
          </a:xfrm>
          <a:custGeom>
            <a:avLst/>
            <a:gdLst/>
            <a:ahLst/>
            <a:cxnLst>
              <a:cxn ang="0">
                <a:pos x="141" y="117"/>
              </a:cxn>
              <a:cxn ang="0">
                <a:pos x="140" y="117"/>
              </a:cxn>
              <a:cxn ang="0">
                <a:pos x="21" y="0"/>
              </a:cxn>
              <a:cxn ang="0">
                <a:pos x="0" y="22"/>
              </a:cxn>
              <a:cxn ang="0">
                <a:pos x="119" y="139"/>
              </a:cxn>
              <a:cxn ang="0">
                <a:pos x="118" y="138"/>
              </a:cxn>
              <a:cxn ang="0">
                <a:pos x="141" y="117"/>
              </a:cxn>
              <a:cxn ang="0">
                <a:pos x="140" y="117"/>
              </a:cxn>
              <a:cxn ang="0">
                <a:pos x="141" y="117"/>
              </a:cxn>
            </a:cxnLst>
            <a:rect l="0" t="0" r="r" b="b"/>
            <a:pathLst>
              <a:path w="142" h="140">
                <a:moveTo>
                  <a:pt x="141" y="117"/>
                </a:moveTo>
                <a:lnTo>
                  <a:pt x="140" y="117"/>
                </a:lnTo>
                <a:lnTo>
                  <a:pt x="21" y="0"/>
                </a:lnTo>
                <a:lnTo>
                  <a:pt x="0" y="22"/>
                </a:lnTo>
                <a:lnTo>
                  <a:pt x="119" y="139"/>
                </a:lnTo>
                <a:lnTo>
                  <a:pt x="118" y="138"/>
                </a:lnTo>
                <a:lnTo>
                  <a:pt x="141" y="117"/>
                </a:lnTo>
                <a:lnTo>
                  <a:pt x="140" y="117"/>
                </a:lnTo>
                <a:lnTo>
                  <a:pt x="141" y="117"/>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4" name="Freeform 54"/>
          <p:cNvSpPr>
            <a:spLocks/>
          </p:cNvSpPr>
          <p:nvPr/>
        </p:nvSpPr>
        <p:spPr bwMode="auto">
          <a:xfrm>
            <a:off x="5791238" y="3548065"/>
            <a:ext cx="168275" cy="200025"/>
          </a:xfrm>
          <a:custGeom>
            <a:avLst/>
            <a:gdLst/>
            <a:ahLst/>
            <a:cxnLst>
              <a:cxn ang="0">
                <a:pos x="118" y="105"/>
              </a:cxn>
              <a:cxn ang="0">
                <a:pos x="23" y="0"/>
              </a:cxn>
              <a:cxn ang="0">
                <a:pos x="0" y="21"/>
              </a:cxn>
              <a:cxn ang="0">
                <a:pos x="95" y="125"/>
              </a:cxn>
              <a:cxn ang="0">
                <a:pos x="118" y="105"/>
              </a:cxn>
            </a:cxnLst>
            <a:rect l="0" t="0" r="r" b="b"/>
            <a:pathLst>
              <a:path w="119" h="126">
                <a:moveTo>
                  <a:pt x="118" y="105"/>
                </a:moveTo>
                <a:lnTo>
                  <a:pt x="23" y="0"/>
                </a:lnTo>
                <a:lnTo>
                  <a:pt x="0" y="21"/>
                </a:lnTo>
                <a:lnTo>
                  <a:pt x="95" y="125"/>
                </a:lnTo>
                <a:lnTo>
                  <a:pt x="118" y="105"/>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5" name="Freeform 55"/>
          <p:cNvSpPr>
            <a:spLocks/>
          </p:cNvSpPr>
          <p:nvPr/>
        </p:nvSpPr>
        <p:spPr bwMode="auto">
          <a:xfrm>
            <a:off x="5934130" y="3722688"/>
            <a:ext cx="168275" cy="203200"/>
          </a:xfrm>
          <a:custGeom>
            <a:avLst/>
            <a:gdLst/>
            <a:ahLst/>
            <a:cxnLst>
              <a:cxn ang="0">
                <a:pos x="118" y="106"/>
              </a:cxn>
              <a:cxn ang="0">
                <a:pos x="119" y="106"/>
              </a:cxn>
              <a:cxn ang="0">
                <a:pos x="23" y="0"/>
              </a:cxn>
              <a:cxn ang="0">
                <a:pos x="0" y="20"/>
              </a:cxn>
              <a:cxn ang="0">
                <a:pos x="95" y="127"/>
              </a:cxn>
              <a:cxn ang="0">
                <a:pos x="96" y="127"/>
              </a:cxn>
              <a:cxn ang="0">
                <a:pos x="95" y="127"/>
              </a:cxn>
              <a:cxn ang="0">
                <a:pos x="96" y="127"/>
              </a:cxn>
              <a:cxn ang="0">
                <a:pos x="118" y="106"/>
              </a:cxn>
            </a:cxnLst>
            <a:rect l="0" t="0" r="r" b="b"/>
            <a:pathLst>
              <a:path w="120" h="128">
                <a:moveTo>
                  <a:pt x="118" y="106"/>
                </a:moveTo>
                <a:lnTo>
                  <a:pt x="119" y="106"/>
                </a:lnTo>
                <a:lnTo>
                  <a:pt x="23" y="0"/>
                </a:lnTo>
                <a:lnTo>
                  <a:pt x="0" y="20"/>
                </a:lnTo>
                <a:lnTo>
                  <a:pt x="95" y="127"/>
                </a:lnTo>
                <a:lnTo>
                  <a:pt x="96" y="127"/>
                </a:lnTo>
                <a:lnTo>
                  <a:pt x="95" y="127"/>
                </a:lnTo>
                <a:lnTo>
                  <a:pt x="96" y="127"/>
                </a:lnTo>
                <a:lnTo>
                  <a:pt x="118" y="106"/>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6" name="Freeform 56"/>
          <p:cNvSpPr>
            <a:spLocks/>
          </p:cNvSpPr>
          <p:nvPr/>
        </p:nvSpPr>
        <p:spPr bwMode="auto">
          <a:xfrm>
            <a:off x="6075368" y="3898900"/>
            <a:ext cx="166687" cy="190500"/>
          </a:xfrm>
          <a:custGeom>
            <a:avLst/>
            <a:gdLst/>
            <a:ahLst/>
            <a:cxnLst>
              <a:cxn ang="0">
                <a:pos x="118" y="98"/>
              </a:cxn>
              <a:cxn ang="0">
                <a:pos x="22" y="0"/>
              </a:cxn>
              <a:cxn ang="0">
                <a:pos x="0" y="21"/>
              </a:cxn>
              <a:cxn ang="0">
                <a:pos x="96" y="119"/>
              </a:cxn>
              <a:cxn ang="0">
                <a:pos x="118" y="98"/>
              </a:cxn>
            </a:cxnLst>
            <a:rect l="0" t="0" r="r" b="b"/>
            <a:pathLst>
              <a:path w="119" h="120">
                <a:moveTo>
                  <a:pt x="118" y="98"/>
                </a:moveTo>
                <a:lnTo>
                  <a:pt x="22" y="0"/>
                </a:lnTo>
                <a:lnTo>
                  <a:pt x="0" y="21"/>
                </a:lnTo>
                <a:lnTo>
                  <a:pt x="96" y="119"/>
                </a:lnTo>
                <a:lnTo>
                  <a:pt x="118" y="98"/>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7" name="Freeform 57"/>
          <p:cNvSpPr>
            <a:spLocks/>
          </p:cNvSpPr>
          <p:nvPr/>
        </p:nvSpPr>
        <p:spPr bwMode="auto">
          <a:xfrm>
            <a:off x="6216650" y="4062413"/>
            <a:ext cx="171450" cy="196850"/>
          </a:xfrm>
          <a:custGeom>
            <a:avLst/>
            <a:gdLst/>
            <a:ahLst/>
            <a:cxnLst>
              <a:cxn ang="0">
                <a:pos x="120" y="102"/>
              </a:cxn>
              <a:cxn ang="0">
                <a:pos x="22" y="0"/>
              </a:cxn>
              <a:cxn ang="0">
                <a:pos x="0" y="21"/>
              </a:cxn>
              <a:cxn ang="0">
                <a:pos x="98" y="123"/>
              </a:cxn>
              <a:cxn ang="0">
                <a:pos x="120" y="102"/>
              </a:cxn>
            </a:cxnLst>
            <a:rect l="0" t="0" r="r" b="b"/>
            <a:pathLst>
              <a:path w="121" h="124">
                <a:moveTo>
                  <a:pt x="120" y="102"/>
                </a:moveTo>
                <a:lnTo>
                  <a:pt x="22" y="0"/>
                </a:lnTo>
                <a:lnTo>
                  <a:pt x="0" y="21"/>
                </a:lnTo>
                <a:lnTo>
                  <a:pt x="98" y="123"/>
                </a:lnTo>
                <a:lnTo>
                  <a:pt x="120" y="102"/>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8" name="Freeform 58"/>
          <p:cNvSpPr>
            <a:spLocks/>
          </p:cNvSpPr>
          <p:nvPr/>
        </p:nvSpPr>
        <p:spPr bwMode="auto">
          <a:xfrm>
            <a:off x="6362701" y="4232275"/>
            <a:ext cx="155575" cy="177800"/>
          </a:xfrm>
          <a:custGeom>
            <a:avLst/>
            <a:gdLst/>
            <a:ahLst/>
            <a:cxnLst>
              <a:cxn ang="0">
                <a:pos x="108" y="89"/>
              </a:cxn>
              <a:cxn ang="0">
                <a:pos x="22" y="0"/>
              </a:cxn>
              <a:cxn ang="0">
                <a:pos x="0" y="21"/>
              </a:cxn>
              <a:cxn ang="0">
                <a:pos x="86" y="110"/>
              </a:cxn>
              <a:cxn ang="0">
                <a:pos x="86" y="111"/>
              </a:cxn>
              <a:cxn ang="0">
                <a:pos x="86" y="110"/>
              </a:cxn>
              <a:cxn ang="0">
                <a:pos x="86" y="111"/>
              </a:cxn>
              <a:cxn ang="0">
                <a:pos x="108" y="89"/>
              </a:cxn>
            </a:cxnLst>
            <a:rect l="0" t="0" r="r" b="b"/>
            <a:pathLst>
              <a:path w="109" h="112">
                <a:moveTo>
                  <a:pt x="108" y="89"/>
                </a:moveTo>
                <a:lnTo>
                  <a:pt x="22" y="0"/>
                </a:lnTo>
                <a:lnTo>
                  <a:pt x="0" y="21"/>
                </a:lnTo>
                <a:lnTo>
                  <a:pt x="86" y="110"/>
                </a:lnTo>
                <a:lnTo>
                  <a:pt x="86" y="111"/>
                </a:lnTo>
                <a:lnTo>
                  <a:pt x="86" y="110"/>
                </a:lnTo>
                <a:lnTo>
                  <a:pt x="86" y="111"/>
                </a:lnTo>
                <a:lnTo>
                  <a:pt x="108" y="89"/>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79" name="Freeform 59"/>
          <p:cNvSpPr>
            <a:spLocks/>
          </p:cNvSpPr>
          <p:nvPr/>
        </p:nvSpPr>
        <p:spPr bwMode="auto">
          <a:xfrm>
            <a:off x="6492875" y="4381500"/>
            <a:ext cx="190500" cy="215900"/>
          </a:xfrm>
          <a:custGeom>
            <a:avLst/>
            <a:gdLst/>
            <a:ahLst/>
            <a:cxnLst>
              <a:cxn ang="0">
                <a:pos x="135" y="113"/>
              </a:cxn>
              <a:cxn ang="0">
                <a:pos x="22" y="0"/>
              </a:cxn>
              <a:cxn ang="0">
                <a:pos x="0" y="22"/>
              </a:cxn>
              <a:cxn ang="0">
                <a:pos x="113" y="135"/>
              </a:cxn>
              <a:cxn ang="0">
                <a:pos x="135" y="113"/>
              </a:cxn>
            </a:cxnLst>
            <a:rect l="0" t="0" r="r" b="b"/>
            <a:pathLst>
              <a:path w="136" h="136">
                <a:moveTo>
                  <a:pt x="135" y="113"/>
                </a:moveTo>
                <a:lnTo>
                  <a:pt x="22" y="0"/>
                </a:lnTo>
                <a:lnTo>
                  <a:pt x="0" y="22"/>
                </a:lnTo>
                <a:lnTo>
                  <a:pt x="113" y="135"/>
                </a:lnTo>
                <a:lnTo>
                  <a:pt x="135" y="11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0" name="Freeform 60"/>
          <p:cNvSpPr>
            <a:spLocks/>
          </p:cNvSpPr>
          <p:nvPr/>
        </p:nvSpPr>
        <p:spPr bwMode="auto">
          <a:xfrm>
            <a:off x="6657978" y="4568935"/>
            <a:ext cx="190500" cy="212725"/>
          </a:xfrm>
          <a:custGeom>
            <a:avLst/>
            <a:gdLst/>
            <a:ahLst/>
            <a:cxnLst>
              <a:cxn ang="0">
                <a:pos x="131" y="110"/>
              </a:cxn>
              <a:cxn ang="0">
                <a:pos x="133" y="111"/>
              </a:cxn>
              <a:cxn ang="0">
                <a:pos x="22" y="0"/>
              </a:cxn>
              <a:cxn ang="0">
                <a:pos x="0" y="22"/>
              </a:cxn>
              <a:cxn ang="0">
                <a:pos x="111" y="133"/>
              </a:cxn>
              <a:cxn ang="0">
                <a:pos x="112" y="133"/>
              </a:cxn>
              <a:cxn ang="0">
                <a:pos x="111" y="133"/>
              </a:cxn>
              <a:cxn ang="0">
                <a:pos x="112" y="133"/>
              </a:cxn>
              <a:cxn ang="0">
                <a:pos x="131" y="110"/>
              </a:cxn>
            </a:cxnLst>
            <a:rect l="0" t="0" r="r" b="b"/>
            <a:pathLst>
              <a:path w="134" h="134">
                <a:moveTo>
                  <a:pt x="131" y="110"/>
                </a:moveTo>
                <a:lnTo>
                  <a:pt x="133" y="111"/>
                </a:lnTo>
                <a:lnTo>
                  <a:pt x="22" y="0"/>
                </a:lnTo>
                <a:lnTo>
                  <a:pt x="0" y="22"/>
                </a:lnTo>
                <a:lnTo>
                  <a:pt x="111" y="133"/>
                </a:lnTo>
                <a:lnTo>
                  <a:pt x="112" y="133"/>
                </a:lnTo>
                <a:lnTo>
                  <a:pt x="111" y="133"/>
                </a:lnTo>
                <a:lnTo>
                  <a:pt x="112" y="133"/>
                </a:lnTo>
                <a:lnTo>
                  <a:pt x="131" y="110"/>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1" name="Freeform 61"/>
          <p:cNvSpPr>
            <a:spLocks/>
          </p:cNvSpPr>
          <p:nvPr/>
        </p:nvSpPr>
        <p:spPr bwMode="auto">
          <a:xfrm>
            <a:off x="6823130" y="4751498"/>
            <a:ext cx="174625" cy="180975"/>
          </a:xfrm>
          <a:custGeom>
            <a:avLst/>
            <a:gdLst/>
            <a:ahLst/>
            <a:cxnLst>
              <a:cxn ang="0">
                <a:pos x="122" y="88"/>
              </a:cxn>
              <a:cxn ang="0">
                <a:pos x="123" y="89"/>
              </a:cxn>
              <a:cxn ang="0">
                <a:pos x="19" y="0"/>
              </a:cxn>
              <a:cxn ang="0">
                <a:pos x="0" y="23"/>
              </a:cxn>
              <a:cxn ang="0">
                <a:pos x="104" y="112"/>
              </a:cxn>
              <a:cxn ang="0">
                <a:pos x="105" y="113"/>
              </a:cxn>
              <a:cxn ang="0">
                <a:pos x="104" y="112"/>
              </a:cxn>
              <a:cxn ang="0">
                <a:pos x="104" y="113"/>
              </a:cxn>
              <a:cxn ang="0">
                <a:pos x="105" y="113"/>
              </a:cxn>
              <a:cxn ang="0">
                <a:pos x="122" y="88"/>
              </a:cxn>
            </a:cxnLst>
            <a:rect l="0" t="0" r="r" b="b"/>
            <a:pathLst>
              <a:path w="124" h="114">
                <a:moveTo>
                  <a:pt x="122" y="88"/>
                </a:moveTo>
                <a:lnTo>
                  <a:pt x="123" y="89"/>
                </a:lnTo>
                <a:lnTo>
                  <a:pt x="19" y="0"/>
                </a:lnTo>
                <a:lnTo>
                  <a:pt x="0" y="23"/>
                </a:lnTo>
                <a:lnTo>
                  <a:pt x="104" y="112"/>
                </a:lnTo>
                <a:lnTo>
                  <a:pt x="105" y="113"/>
                </a:lnTo>
                <a:lnTo>
                  <a:pt x="104" y="112"/>
                </a:lnTo>
                <a:lnTo>
                  <a:pt x="104" y="113"/>
                </a:lnTo>
                <a:lnTo>
                  <a:pt x="105" y="113"/>
                </a:lnTo>
                <a:lnTo>
                  <a:pt x="122" y="88"/>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2" name="Freeform 62"/>
          <p:cNvSpPr>
            <a:spLocks/>
          </p:cNvSpPr>
          <p:nvPr/>
        </p:nvSpPr>
        <p:spPr bwMode="auto">
          <a:xfrm>
            <a:off x="6978650" y="4899025"/>
            <a:ext cx="184150" cy="160338"/>
          </a:xfrm>
          <a:custGeom>
            <a:avLst/>
            <a:gdLst/>
            <a:ahLst/>
            <a:cxnLst>
              <a:cxn ang="0">
                <a:pos x="129" y="75"/>
              </a:cxn>
              <a:cxn ang="0">
                <a:pos x="130" y="75"/>
              </a:cxn>
              <a:cxn ang="0">
                <a:pos x="17" y="0"/>
              </a:cxn>
              <a:cxn ang="0">
                <a:pos x="0" y="25"/>
              </a:cxn>
              <a:cxn ang="0">
                <a:pos x="113" y="100"/>
              </a:cxn>
              <a:cxn ang="0">
                <a:pos x="114" y="100"/>
              </a:cxn>
              <a:cxn ang="0">
                <a:pos x="113" y="100"/>
              </a:cxn>
              <a:cxn ang="0">
                <a:pos x="114" y="100"/>
              </a:cxn>
              <a:cxn ang="0">
                <a:pos x="129" y="75"/>
              </a:cxn>
            </a:cxnLst>
            <a:rect l="0" t="0" r="r" b="b"/>
            <a:pathLst>
              <a:path w="131" h="101">
                <a:moveTo>
                  <a:pt x="129" y="75"/>
                </a:moveTo>
                <a:lnTo>
                  <a:pt x="130" y="75"/>
                </a:lnTo>
                <a:lnTo>
                  <a:pt x="17" y="0"/>
                </a:lnTo>
                <a:lnTo>
                  <a:pt x="0" y="25"/>
                </a:lnTo>
                <a:lnTo>
                  <a:pt x="113" y="100"/>
                </a:lnTo>
                <a:lnTo>
                  <a:pt x="114" y="100"/>
                </a:lnTo>
                <a:lnTo>
                  <a:pt x="113" y="100"/>
                </a:lnTo>
                <a:lnTo>
                  <a:pt x="114" y="100"/>
                </a:lnTo>
                <a:lnTo>
                  <a:pt x="129" y="75"/>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3" name="Freeform 63"/>
          <p:cNvSpPr>
            <a:spLocks/>
          </p:cNvSpPr>
          <p:nvPr/>
        </p:nvSpPr>
        <p:spPr bwMode="auto">
          <a:xfrm>
            <a:off x="7145393" y="5024548"/>
            <a:ext cx="187325" cy="149225"/>
          </a:xfrm>
          <a:custGeom>
            <a:avLst/>
            <a:gdLst/>
            <a:ahLst/>
            <a:cxnLst>
              <a:cxn ang="0">
                <a:pos x="129" y="65"/>
              </a:cxn>
              <a:cxn ang="0">
                <a:pos x="131" y="66"/>
              </a:cxn>
              <a:cxn ang="0">
                <a:pos x="15" y="0"/>
              </a:cxn>
              <a:cxn ang="0">
                <a:pos x="0" y="25"/>
              </a:cxn>
              <a:cxn ang="0">
                <a:pos x="116" y="92"/>
              </a:cxn>
              <a:cxn ang="0">
                <a:pos x="118" y="93"/>
              </a:cxn>
              <a:cxn ang="0">
                <a:pos x="116" y="92"/>
              </a:cxn>
              <a:cxn ang="0">
                <a:pos x="117" y="93"/>
              </a:cxn>
              <a:cxn ang="0">
                <a:pos x="118" y="93"/>
              </a:cxn>
              <a:cxn ang="0">
                <a:pos x="129" y="65"/>
              </a:cxn>
            </a:cxnLst>
            <a:rect l="0" t="0" r="r" b="b"/>
            <a:pathLst>
              <a:path w="132" h="94">
                <a:moveTo>
                  <a:pt x="129" y="65"/>
                </a:moveTo>
                <a:lnTo>
                  <a:pt x="131" y="66"/>
                </a:lnTo>
                <a:lnTo>
                  <a:pt x="15" y="0"/>
                </a:lnTo>
                <a:lnTo>
                  <a:pt x="0" y="25"/>
                </a:lnTo>
                <a:lnTo>
                  <a:pt x="116" y="92"/>
                </a:lnTo>
                <a:lnTo>
                  <a:pt x="118" y="93"/>
                </a:lnTo>
                <a:lnTo>
                  <a:pt x="116" y="92"/>
                </a:lnTo>
                <a:lnTo>
                  <a:pt x="117" y="93"/>
                </a:lnTo>
                <a:lnTo>
                  <a:pt x="118" y="93"/>
                </a:lnTo>
                <a:lnTo>
                  <a:pt x="129" y="65"/>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4" name="Freeform 64"/>
          <p:cNvSpPr>
            <a:spLocks/>
          </p:cNvSpPr>
          <p:nvPr/>
        </p:nvSpPr>
        <p:spPr bwMode="auto">
          <a:xfrm>
            <a:off x="7319963" y="5134085"/>
            <a:ext cx="196850" cy="130175"/>
          </a:xfrm>
          <a:custGeom>
            <a:avLst/>
            <a:gdLst/>
            <a:ahLst/>
            <a:cxnLst>
              <a:cxn ang="0">
                <a:pos x="139" y="53"/>
              </a:cxn>
              <a:cxn ang="0">
                <a:pos x="12" y="0"/>
              </a:cxn>
              <a:cxn ang="0">
                <a:pos x="0" y="28"/>
              </a:cxn>
              <a:cxn ang="0">
                <a:pos x="127" y="81"/>
              </a:cxn>
              <a:cxn ang="0">
                <a:pos x="139" y="53"/>
              </a:cxn>
            </a:cxnLst>
            <a:rect l="0" t="0" r="r" b="b"/>
            <a:pathLst>
              <a:path w="140" h="82">
                <a:moveTo>
                  <a:pt x="139" y="53"/>
                </a:moveTo>
                <a:lnTo>
                  <a:pt x="12" y="0"/>
                </a:lnTo>
                <a:lnTo>
                  <a:pt x="0" y="28"/>
                </a:lnTo>
                <a:lnTo>
                  <a:pt x="127" y="81"/>
                </a:lnTo>
                <a:lnTo>
                  <a:pt x="139" y="5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5" name="Freeform 65"/>
          <p:cNvSpPr>
            <a:spLocks/>
          </p:cNvSpPr>
          <p:nvPr/>
        </p:nvSpPr>
        <p:spPr bwMode="auto">
          <a:xfrm>
            <a:off x="7508930" y="5224463"/>
            <a:ext cx="174625" cy="114300"/>
          </a:xfrm>
          <a:custGeom>
            <a:avLst/>
            <a:gdLst/>
            <a:ahLst/>
            <a:cxnLst>
              <a:cxn ang="0">
                <a:pos x="124" y="43"/>
              </a:cxn>
              <a:cxn ang="0">
                <a:pos x="11" y="0"/>
              </a:cxn>
              <a:cxn ang="0">
                <a:pos x="0" y="28"/>
              </a:cxn>
              <a:cxn ang="0">
                <a:pos x="113" y="71"/>
              </a:cxn>
              <a:cxn ang="0">
                <a:pos x="124" y="43"/>
              </a:cxn>
            </a:cxnLst>
            <a:rect l="0" t="0" r="r" b="b"/>
            <a:pathLst>
              <a:path w="125" h="72">
                <a:moveTo>
                  <a:pt x="124" y="43"/>
                </a:moveTo>
                <a:lnTo>
                  <a:pt x="11" y="0"/>
                </a:lnTo>
                <a:lnTo>
                  <a:pt x="0" y="28"/>
                </a:lnTo>
                <a:lnTo>
                  <a:pt x="113" y="71"/>
                </a:lnTo>
                <a:lnTo>
                  <a:pt x="124" y="4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6" name="Freeform 66"/>
          <p:cNvSpPr>
            <a:spLocks/>
          </p:cNvSpPr>
          <p:nvPr/>
        </p:nvSpPr>
        <p:spPr bwMode="auto">
          <a:xfrm>
            <a:off x="7673978" y="5299075"/>
            <a:ext cx="193675" cy="115888"/>
          </a:xfrm>
          <a:custGeom>
            <a:avLst/>
            <a:gdLst/>
            <a:ahLst/>
            <a:cxnLst>
              <a:cxn ang="0">
                <a:pos x="135" y="43"/>
              </a:cxn>
              <a:cxn ang="0">
                <a:pos x="136" y="43"/>
              </a:cxn>
              <a:cxn ang="0">
                <a:pos x="11" y="0"/>
              </a:cxn>
              <a:cxn ang="0">
                <a:pos x="0" y="28"/>
              </a:cxn>
              <a:cxn ang="0">
                <a:pos x="125" y="71"/>
              </a:cxn>
              <a:cxn ang="0">
                <a:pos x="126" y="72"/>
              </a:cxn>
              <a:cxn ang="0">
                <a:pos x="125" y="71"/>
              </a:cxn>
              <a:cxn ang="0">
                <a:pos x="125" y="72"/>
              </a:cxn>
              <a:cxn ang="0">
                <a:pos x="126" y="72"/>
              </a:cxn>
              <a:cxn ang="0">
                <a:pos x="135" y="43"/>
              </a:cxn>
            </a:cxnLst>
            <a:rect l="0" t="0" r="r" b="b"/>
            <a:pathLst>
              <a:path w="137" h="73">
                <a:moveTo>
                  <a:pt x="135" y="43"/>
                </a:moveTo>
                <a:lnTo>
                  <a:pt x="136" y="43"/>
                </a:lnTo>
                <a:lnTo>
                  <a:pt x="11" y="0"/>
                </a:lnTo>
                <a:lnTo>
                  <a:pt x="0" y="28"/>
                </a:lnTo>
                <a:lnTo>
                  <a:pt x="125" y="71"/>
                </a:lnTo>
                <a:lnTo>
                  <a:pt x="126" y="72"/>
                </a:lnTo>
                <a:lnTo>
                  <a:pt x="125" y="71"/>
                </a:lnTo>
                <a:lnTo>
                  <a:pt x="125" y="72"/>
                </a:lnTo>
                <a:lnTo>
                  <a:pt x="126" y="72"/>
                </a:lnTo>
                <a:lnTo>
                  <a:pt x="135" y="43"/>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7" name="Freeform 67"/>
          <p:cNvSpPr>
            <a:spLocks/>
          </p:cNvSpPr>
          <p:nvPr/>
        </p:nvSpPr>
        <p:spPr bwMode="auto">
          <a:xfrm>
            <a:off x="7859714" y="5373688"/>
            <a:ext cx="190500" cy="101600"/>
          </a:xfrm>
          <a:custGeom>
            <a:avLst/>
            <a:gdLst/>
            <a:ahLst/>
            <a:cxnLst>
              <a:cxn ang="0">
                <a:pos x="132" y="35"/>
              </a:cxn>
              <a:cxn ang="0">
                <a:pos x="133" y="35"/>
              </a:cxn>
              <a:cxn ang="0">
                <a:pos x="9" y="0"/>
              </a:cxn>
              <a:cxn ang="0">
                <a:pos x="0" y="28"/>
              </a:cxn>
              <a:cxn ang="0">
                <a:pos x="124" y="63"/>
              </a:cxn>
              <a:cxn ang="0">
                <a:pos x="125" y="63"/>
              </a:cxn>
              <a:cxn ang="0">
                <a:pos x="124" y="63"/>
              </a:cxn>
              <a:cxn ang="0">
                <a:pos x="125" y="63"/>
              </a:cxn>
              <a:cxn ang="0">
                <a:pos x="132" y="35"/>
              </a:cxn>
            </a:cxnLst>
            <a:rect l="0" t="0" r="r" b="b"/>
            <a:pathLst>
              <a:path w="134" h="64">
                <a:moveTo>
                  <a:pt x="132" y="35"/>
                </a:moveTo>
                <a:lnTo>
                  <a:pt x="133" y="35"/>
                </a:lnTo>
                <a:lnTo>
                  <a:pt x="9" y="0"/>
                </a:lnTo>
                <a:lnTo>
                  <a:pt x="0" y="28"/>
                </a:lnTo>
                <a:lnTo>
                  <a:pt x="124" y="63"/>
                </a:lnTo>
                <a:lnTo>
                  <a:pt x="125" y="63"/>
                </a:lnTo>
                <a:lnTo>
                  <a:pt x="124" y="63"/>
                </a:lnTo>
                <a:lnTo>
                  <a:pt x="125" y="63"/>
                </a:lnTo>
                <a:lnTo>
                  <a:pt x="132" y="35"/>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8" name="Freeform 68"/>
          <p:cNvSpPr>
            <a:spLocks/>
          </p:cNvSpPr>
          <p:nvPr/>
        </p:nvSpPr>
        <p:spPr bwMode="auto">
          <a:xfrm>
            <a:off x="8045450" y="5434123"/>
            <a:ext cx="217488" cy="96837"/>
          </a:xfrm>
          <a:custGeom>
            <a:avLst/>
            <a:gdLst/>
            <a:ahLst/>
            <a:cxnLst>
              <a:cxn ang="0">
                <a:pos x="151" y="46"/>
              </a:cxn>
              <a:cxn ang="0">
                <a:pos x="154" y="32"/>
              </a:cxn>
              <a:cxn ang="0">
                <a:pos x="7" y="0"/>
              </a:cxn>
              <a:cxn ang="0">
                <a:pos x="0" y="28"/>
              </a:cxn>
              <a:cxn ang="0">
                <a:pos x="147" y="60"/>
              </a:cxn>
              <a:cxn ang="0">
                <a:pos x="151" y="46"/>
              </a:cxn>
            </a:cxnLst>
            <a:rect l="0" t="0" r="r" b="b"/>
            <a:pathLst>
              <a:path w="155" h="61">
                <a:moveTo>
                  <a:pt x="151" y="46"/>
                </a:moveTo>
                <a:lnTo>
                  <a:pt x="154" y="32"/>
                </a:lnTo>
                <a:lnTo>
                  <a:pt x="7" y="0"/>
                </a:lnTo>
                <a:lnTo>
                  <a:pt x="0" y="28"/>
                </a:lnTo>
                <a:lnTo>
                  <a:pt x="147" y="60"/>
                </a:lnTo>
                <a:lnTo>
                  <a:pt x="151" y="46"/>
                </a:lnTo>
              </a:path>
            </a:pathLst>
          </a:custGeom>
          <a:solidFill>
            <a:srgbClr val="FFFF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89" name="Freeform 69"/>
          <p:cNvSpPr>
            <a:spLocks/>
          </p:cNvSpPr>
          <p:nvPr/>
        </p:nvSpPr>
        <p:spPr bwMode="auto">
          <a:xfrm>
            <a:off x="2392363" y="5600700"/>
            <a:ext cx="171450" cy="76200"/>
          </a:xfrm>
          <a:custGeom>
            <a:avLst/>
            <a:gdLst/>
            <a:ahLst/>
            <a:cxnLst>
              <a:cxn ang="0">
                <a:pos x="111" y="1"/>
              </a:cxn>
              <a:cxn ang="0">
                <a:pos x="113" y="0"/>
              </a:cxn>
              <a:cxn ang="0">
                <a:pos x="0" y="19"/>
              </a:cxn>
              <a:cxn ang="0">
                <a:pos x="6" y="47"/>
              </a:cxn>
              <a:cxn ang="0">
                <a:pos x="118" y="29"/>
              </a:cxn>
              <a:cxn ang="0">
                <a:pos x="120" y="28"/>
              </a:cxn>
              <a:cxn ang="0">
                <a:pos x="118" y="29"/>
              </a:cxn>
              <a:cxn ang="0">
                <a:pos x="119" y="28"/>
              </a:cxn>
              <a:cxn ang="0">
                <a:pos x="120" y="28"/>
              </a:cxn>
              <a:cxn ang="0">
                <a:pos x="111" y="1"/>
              </a:cxn>
            </a:cxnLst>
            <a:rect l="0" t="0" r="r" b="b"/>
            <a:pathLst>
              <a:path w="121" h="48">
                <a:moveTo>
                  <a:pt x="111" y="1"/>
                </a:moveTo>
                <a:lnTo>
                  <a:pt x="113" y="0"/>
                </a:lnTo>
                <a:lnTo>
                  <a:pt x="0" y="19"/>
                </a:lnTo>
                <a:lnTo>
                  <a:pt x="6" y="47"/>
                </a:lnTo>
                <a:lnTo>
                  <a:pt x="118" y="29"/>
                </a:lnTo>
                <a:lnTo>
                  <a:pt x="120" y="28"/>
                </a:lnTo>
                <a:lnTo>
                  <a:pt x="118" y="29"/>
                </a:lnTo>
                <a:lnTo>
                  <a:pt x="119" y="28"/>
                </a:lnTo>
                <a:lnTo>
                  <a:pt x="120" y="28"/>
                </a:lnTo>
                <a:lnTo>
                  <a:pt x="111"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0" name="Freeform 70"/>
          <p:cNvSpPr>
            <a:spLocks/>
          </p:cNvSpPr>
          <p:nvPr/>
        </p:nvSpPr>
        <p:spPr bwMode="auto">
          <a:xfrm>
            <a:off x="2557502" y="5556360"/>
            <a:ext cx="153987" cy="87313"/>
          </a:xfrm>
          <a:custGeom>
            <a:avLst/>
            <a:gdLst/>
            <a:ahLst/>
            <a:cxnLst>
              <a:cxn ang="0">
                <a:pos x="97" y="0"/>
              </a:cxn>
              <a:cxn ang="0">
                <a:pos x="98" y="0"/>
              </a:cxn>
              <a:cxn ang="0">
                <a:pos x="0" y="26"/>
              </a:cxn>
              <a:cxn ang="0">
                <a:pos x="9" y="54"/>
              </a:cxn>
              <a:cxn ang="0">
                <a:pos x="107" y="28"/>
              </a:cxn>
              <a:cxn ang="0">
                <a:pos x="108" y="27"/>
              </a:cxn>
              <a:cxn ang="0">
                <a:pos x="107" y="28"/>
              </a:cxn>
              <a:cxn ang="0">
                <a:pos x="108" y="27"/>
              </a:cxn>
              <a:cxn ang="0">
                <a:pos x="97" y="0"/>
              </a:cxn>
            </a:cxnLst>
            <a:rect l="0" t="0" r="r" b="b"/>
            <a:pathLst>
              <a:path w="109" h="55">
                <a:moveTo>
                  <a:pt x="97" y="0"/>
                </a:moveTo>
                <a:lnTo>
                  <a:pt x="98" y="0"/>
                </a:lnTo>
                <a:lnTo>
                  <a:pt x="0" y="26"/>
                </a:lnTo>
                <a:lnTo>
                  <a:pt x="9" y="54"/>
                </a:lnTo>
                <a:lnTo>
                  <a:pt x="107" y="28"/>
                </a:lnTo>
                <a:lnTo>
                  <a:pt x="108" y="27"/>
                </a:lnTo>
                <a:lnTo>
                  <a:pt x="107" y="28"/>
                </a:lnTo>
                <a:lnTo>
                  <a:pt x="108" y="27"/>
                </a:lnTo>
                <a:lnTo>
                  <a:pt x="97"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1" name="Freeform 71"/>
          <p:cNvSpPr>
            <a:spLocks/>
          </p:cNvSpPr>
          <p:nvPr/>
        </p:nvSpPr>
        <p:spPr bwMode="auto">
          <a:xfrm>
            <a:off x="2700342" y="5500688"/>
            <a:ext cx="147637" cy="95250"/>
          </a:xfrm>
          <a:custGeom>
            <a:avLst/>
            <a:gdLst/>
            <a:ahLst/>
            <a:cxnLst>
              <a:cxn ang="0">
                <a:pos x="87" y="1"/>
              </a:cxn>
              <a:cxn ang="0">
                <a:pos x="89" y="0"/>
              </a:cxn>
              <a:cxn ang="0">
                <a:pos x="0" y="32"/>
              </a:cxn>
              <a:cxn ang="0">
                <a:pos x="11" y="59"/>
              </a:cxn>
              <a:cxn ang="0">
                <a:pos x="100" y="27"/>
              </a:cxn>
              <a:cxn ang="0">
                <a:pos x="102" y="26"/>
              </a:cxn>
              <a:cxn ang="0">
                <a:pos x="100" y="27"/>
              </a:cxn>
              <a:cxn ang="0">
                <a:pos x="101" y="26"/>
              </a:cxn>
              <a:cxn ang="0">
                <a:pos x="102" y="26"/>
              </a:cxn>
              <a:cxn ang="0">
                <a:pos x="87" y="1"/>
              </a:cxn>
            </a:cxnLst>
            <a:rect l="0" t="0" r="r" b="b"/>
            <a:pathLst>
              <a:path w="103" h="60">
                <a:moveTo>
                  <a:pt x="87" y="1"/>
                </a:moveTo>
                <a:lnTo>
                  <a:pt x="89" y="0"/>
                </a:lnTo>
                <a:lnTo>
                  <a:pt x="0" y="32"/>
                </a:lnTo>
                <a:lnTo>
                  <a:pt x="11" y="59"/>
                </a:lnTo>
                <a:lnTo>
                  <a:pt x="100" y="27"/>
                </a:lnTo>
                <a:lnTo>
                  <a:pt x="102" y="26"/>
                </a:lnTo>
                <a:lnTo>
                  <a:pt x="100" y="27"/>
                </a:lnTo>
                <a:lnTo>
                  <a:pt x="101" y="26"/>
                </a:lnTo>
                <a:lnTo>
                  <a:pt x="102" y="26"/>
                </a:lnTo>
                <a:lnTo>
                  <a:pt x="87"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2" name="Freeform 72"/>
          <p:cNvSpPr>
            <a:spLocks/>
          </p:cNvSpPr>
          <p:nvPr/>
        </p:nvSpPr>
        <p:spPr bwMode="auto">
          <a:xfrm>
            <a:off x="2830513" y="5386388"/>
            <a:ext cx="195262" cy="152400"/>
          </a:xfrm>
          <a:custGeom>
            <a:avLst/>
            <a:gdLst/>
            <a:ahLst/>
            <a:cxnLst>
              <a:cxn ang="0">
                <a:pos x="116" y="1"/>
              </a:cxn>
              <a:cxn ang="0">
                <a:pos x="119" y="0"/>
              </a:cxn>
              <a:cxn ang="0">
                <a:pos x="0" y="69"/>
              </a:cxn>
              <a:cxn ang="0">
                <a:pos x="15" y="95"/>
              </a:cxn>
              <a:cxn ang="0">
                <a:pos x="134" y="25"/>
              </a:cxn>
              <a:cxn ang="0">
                <a:pos x="137" y="24"/>
              </a:cxn>
              <a:cxn ang="0">
                <a:pos x="134" y="25"/>
              </a:cxn>
              <a:cxn ang="0">
                <a:pos x="136" y="25"/>
              </a:cxn>
              <a:cxn ang="0">
                <a:pos x="137" y="24"/>
              </a:cxn>
              <a:cxn ang="0">
                <a:pos x="116" y="1"/>
              </a:cxn>
            </a:cxnLst>
            <a:rect l="0" t="0" r="r" b="b"/>
            <a:pathLst>
              <a:path w="138" h="96">
                <a:moveTo>
                  <a:pt x="116" y="1"/>
                </a:moveTo>
                <a:lnTo>
                  <a:pt x="119" y="0"/>
                </a:lnTo>
                <a:lnTo>
                  <a:pt x="0" y="69"/>
                </a:lnTo>
                <a:lnTo>
                  <a:pt x="15" y="95"/>
                </a:lnTo>
                <a:lnTo>
                  <a:pt x="134" y="25"/>
                </a:lnTo>
                <a:lnTo>
                  <a:pt x="137" y="24"/>
                </a:lnTo>
                <a:lnTo>
                  <a:pt x="134" y="25"/>
                </a:lnTo>
                <a:lnTo>
                  <a:pt x="136" y="25"/>
                </a:lnTo>
                <a:lnTo>
                  <a:pt x="137" y="24"/>
                </a:lnTo>
                <a:lnTo>
                  <a:pt x="116"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3" name="Freeform 73"/>
          <p:cNvSpPr>
            <a:spLocks/>
          </p:cNvSpPr>
          <p:nvPr/>
        </p:nvSpPr>
        <p:spPr bwMode="auto">
          <a:xfrm>
            <a:off x="3001963" y="5232400"/>
            <a:ext cx="176212" cy="185738"/>
          </a:xfrm>
          <a:custGeom>
            <a:avLst/>
            <a:gdLst/>
            <a:ahLst/>
            <a:cxnLst>
              <a:cxn ang="0">
                <a:pos x="101" y="2"/>
              </a:cxn>
              <a:cxn ang="0">
                <a:pos x="102" y="0"/>
              </a:cxn>
              <a:cxn ang="0">
                <a:pos x="0" y="93"/>
              </a:cxn>
              <a:cxn ang="0">
                <a:pos x="21" y="116"/>
              </a:cxn>
              <a:cxn ang="0">
                <a:pos x="123" y="24"/>
              </a:cxn>
              <a:cxn ang="0">
                <a:pos x="124" y="22"/>
              </a:cxn>
              <a:cxn ang="0">
                <a:pos x="123" y="24"/>
              </a:cxn>
              <a:cxn ang="0">
                <a:pos x="123" y="22"/>
              </a:cxn>
              <a:cxn ang="0">
                <a:pos x="124" y="22"/>
              </a:cxn>
              <a:cxn ang="0">
                <a:pos x="101" y="2"/>
              </a:cxn>
            </a:cxnLst>
            <a:rect l="0" t="0" r="r" b="b"/>
            <a:pathLst>
              <a:path w="125" h="117">
                <a:moveTo>
                  <a:pt x="101" y="2"/>
                </a:moveTo>
                <a:lnTo>
                  <a:pt x="102" y="0"/>
                </a:lnTo>
                <a:lnTo>
                  <a:pt x="0" y="93"/>
                </a:lnTo>
                <a:lnTo>
                  <a:pt x="21" y="116"/>
                </a:lnTo>
                <a:lnTo>
                  <a:pt x="123" y="24"/>
                </a:lnTo>
                <a:lnTo>
                  <a:pt x="124" y="22"/>
                </a:lnTo>
                <a:lnTo>
                  <a:pt x="123" y="24"/>
                </a:lnTo>
                <a:lnTo>
                  <a:pt x="123" y="22"/>
                </a:lnTo>
                <a:lnTo>
                  <a:pt x="124" y="22"/>
                </a:lnTo>
                <a:lnTo>
                  <a:pt x="101" y="2"/>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4" name="Freeform 74"/>
          <p:cNvSpPr>
            <a:spLocks/>
          </p:cNvSpPr>
          <p:nvPr/>
        </p:nvSpPr>
        <p:spPr bwMode="auto">
          <a:xfrm>
            <a:off x="3152775" y="5024548"/>
            <a:ext cx="185738" cy="236537"/>
          </a:xfrm>
          <a:custGeom>
            <a:avLst/>
            <a:gdLst/>
            <a:ahLst/>
            <a:cxnLst>
              <a:cxn ang="0">
                <a:pos x="105" y="1"/>
              </a:cxn>
              <a:cxn ang="0">
                <a:pos x="107" y="0"/>
              </a:cxn>
              <a:cxn ang="0">
                <a:pos x="0" y="128"/>
              </a:cxn>
              <a:cxn ang="0">
                <a:pos x="23" y="148"/>
              </a:cxn>
              <a:cxn ang="0">
                <a:pos x="130" y="20"/>
              </a:cxn>
              <a:cxn ang="0">
                <a:pos x="131" y="19"/>
              </a:cxn>
              <a:cxn ang="0">
                <a:pos x="130" y="20"/>
              </a:cxn>
              <a:cxn ang="0">
                <a:pos x="130" y="19"/>
              </a:cxn>
              <a:cxn ang="0">
                <a:pos x="131" y="19"/>
              </a:cxn>
              <a:cxn ang="0">
                <a:pos x="105" y="1"/>
              </a:cxn>
            </a:cxnLst>
            <a:rect l="0" t="0" r="r" b="b"/>
            <a:pathLst>
              <a:path w="132" h="149">
                <a:moveTo>
                  <a:pt x="105" y="1"/>
                </a:moveTo>
                <a:lnTo>
                  <a:pt x="107" y="0"/>
                </a:lnTo>
                <a:lnTo>
                  <a:pt x="0" y="128"/>
                </a:lnTo>
                <a:lnTo>
                  <a:pt x="23" y="148"/>
                </a:lnTo>
                <a:lnTo>
                  <a:pt x="130" y="20"/>
                </a:lnTo>
                <a:lnTo>
                  <a:pt x="131" y="19"/>
                </a:lnTo>
                <a:lnTo>
                  <a:pt x="130" y="20"/>
                </a:lnTo>
                <a:lnTo>
                  <a:pt x="130" y="19"/>
                </a:lnTo>
                <a:lnTo>
                  <a:pt x="131" y="19"/>
                </a:lnTo>
                <a:lnTo>
                  <a:pt x="105"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5" name="Freeform 75"/>
          <p:cNvSpPr>
            <a:spLocks/>
          </p:cNvSpPr>
          <p:nvPr/>
        </p:nvSpPr>
        <p:spPr bwMode="auto">
          <a:xfrm>
            <a:off x="3306763" y="4783138"/>
            <a:ext cx="190500" cy="265112"/>
          </a:xfrm>
          <a:custGeom>
            <a:avLst/>
            <a:gdLst/>
            <a:ahLst/>
            <a:cxnLst>
              <a:cxn ang="0">
                <a:pos x="107" y="1"/>
              </a:cxn>
              <a:cxn ang="0">
                <a:pos x="108" y="0"/>
              </a:cxn>
              <a:cxn ang="0">
                <a:pos x="0" y="148"/>
              </a:cxn>
              <a:cxn ang="0">
                <a:pos x="26" y="166"/>
              </a:cxn>
              <a:cxn ang="0">
                <a:pos x="133" y="18"/>
              </a:cxn>
              <a:cxn ang="0">
                <a:pos x="134" y="16"/>
              </a:cxn>
              <a:cxn ang="0">
                <a:pos x="133" y="18"/>
              </a:cxn>
              <a:cxn ang="0">
                <a:pos x="134" y="17"/>
              </a:cxn>
              <a:cxn ang="0">
                <a:pos x="134" y="16"/>
              </a:cxn>
              <a:cxn ang="0">
                <a:pos x="107" y="1"/>
              </a:cxn>
            </a:cxnLst>
            <a:rect l="0" t="0" r="r" b="b"/>
            <a:pathLst>
              <a:path w="135" h="167">
                <a:moveTo>
                  <a:pt x="107" y="1"/>
                </a:moveTo>
                <a:lnTo>
                  <a:pt x="108" y="0"/>
                </a:lnTo>
                <a:lnTo>
                  <a:pt x="0" y="148"/>
                </a:lnTo>
                <a:lnTo>
                  <a:pt x="26" y="166"/>
                </a:lnTo>
                <a:lnTo>
                  <a:pt x="133" y="18"/>
                </a:lnTo>
                <a:lnTo>
                  <a:pt x="134" y="16"/>
                </a:lnTo>
                <a:lnTo>
                  <a:pt x="133" y="18"/>
                </a:lnTo>
                <a:lnTo>
                  <a:pt x="134" y="17"/>
                </a:lnTo>
                <a:lnTo>
                  <a:pt x="134" y="16"/>
                </a:lnTo>
                <a:lnTo>
                  <a:pt x="107"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6" name="Freeform 76"/>
          <p:cNvSpPr>
            <a:spLocks/>
          </p:cNvSpPr>
          <p:nvPr/>
        </p:nvSpPr>
        <p:spPr bwMode="auto">
          <a:xfrm>
            <a:off x="3465513" y="4597400"/>
            <a:ext cx="127000" cy="204788"/>
          </a:xfrm>
          <a:custGeom>
            <a:avLst/>
            <a:gdLst/>
            <a:ahLst/>
            <a:cxnLst>
              <a:cxn ang="0">
                <a:pos x="63" y="1"/>
              </a:cxn>
              <a:cxn ang="0">
                <a:pos x="63" y="0"/>
              </a:cxn>
              <a:cxn ang="0">
                <a:pos x="0" y="113"/>
              </a:cxn>
              <a:cxn ang="0">
                <a:pos x="26" y="128"/>
              </a:cxn>
              <a:cxn ang="0">
                <a:pos x="89" y="15"/>
              </a:cxn>
              <a:cxn ang="0">
                <a:pos x="90" y="15"/>
              </a:cxn>
              <a:cxn ang="0">
                <a:pos x="89" y="15"/>
              </a:cxn>
              <a:cxn ang="0">
                <a:pos x="90" y="15"/>
              </a:cxn>
              <a:cxn ang="0">
                <a:pos x="63" y="1"/>
              </a:cxn>
            </a:cxnLst>
            <a:rect l="0" t="0" r="r" b="b"/>
            <a:pathLst>
              <a:path w="91" h="129">
                <a:moveTo>
                  <a:pt x="63" y="1"/>
                </a:moveTo>
                <a:lnTo>
                  <a:pt x="63" y="0"/>
                </a:lnTo>
                <a:lnTo>
                  <a:pt x="0" y="113"/>
                </a:lnTo>
                <a:lnTo>
                  <a:pt x="26" y="128"/>
                </a:lnTo>
                <a:lnTo>
                  <a:pt x="89" y="15"/>
                </a:lnTo>
                <a:lnTo>
                  <a:pt x="90" y="15"/>
                </a:lnTo>
                <a:lnTo>
                  <a:pt x="89" y="15"/>
                </a:lnTo>
                <a:lnTo>
                  <a:pt x="90" y="15"/>
                </a:lnTo>
                <a:lnTo>
                  <a:pt x="63" y="1"/>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7" name="Freeform 77"/>
          <p:cNvSpPr>
            <a:spLocks/>
          </p:cNvSpPr>
          <p:nvPr/>
        </p:nvSpPr>
        <p:spPr bwMode="auto">
          <a:xfrm>
            <a:off x="3559175" y="4360863"/>
            <a:ext cx="152400" cy="254000"/>
          </a:xfrm>
          <a:custGeom>
            <a:avLst/>
            <a:gdLst/>
            <a:ahLst/>
            <a:cxnLst>
              <a:cxn ang="0">
                <a:pos x="79" y="0"/>
              </a:cxn>
              <a:cxn ang="0">
                <a:pos x="0" y="145"/>
              </a:cxn>
              <a:cxn ang="0">
                <a:pos x="27" y="159"/>
              </a:cxn>
              <a:cxn ang="0">
                <a:pos x="106" y="13"/>
              </a:cxn>
              <a:cxn ang="0">
                <a:pos x="79" y="0"/>
              </a:cxn>
            </a:cxnLst>
            <a:rect l="0" t="0" r="r" b="b"/>
            <a:pathLst>
              <a:path w="107" h="160">
                <a:moveTo>
                  <a:pt x="79" y="0"/>
                </a:moveTo>
                <a:lnTo>
                  <a:pt x="0" y="145"/>
                </a:lnTo>
                <a:lnTo>
                  <a:pt x="27" y="159"/>
                </a:lnTo>
                <a:lnTo>
                  <a:pt x="106" y="13"/>
                </a:lnTo>
                <a:lnTo>
                  <a:pt x="79"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8" name="Freeform 78"/>
          <p:cNvSpPr>
            <a:spLocks/>
          </p:cNvSpPr>
          <p:nvPr/>
        </p:nvSpPr>
        <p:spPr bwMode="auto">
          <a:xfrm>
            <a:off x="3676650" y="4105385"/>
            <a:ext cx="152400" cy="269875"/>
          </a:xfrm>
          <a:custGeom>
            <a:avLst/>
            <a:gdLst/>
            <a:ahLst/>
            <a:cxnLst>
              <a:cxn ang="0">
                <a:pos x="81" y="0"/>
              </a:cxn>
              <a:cxn ang="0">
                <a:pos x="81" y="1"/>
              </a:cxn>
              <a:cxn ang="0">
                <a:pos x="0" y="155"/>
              </a:cxn>
              <a:cxn ang="0">
                <a:pos x="27" y="169"/>
              </a:cxn>
              <a:cxn ang="0">
                <a:pos x="108" y="15"/>
              </a:cxn>
              <a:cxn ang="0">
                <a:pos x="108" y="16"/>
              </a:cxn>
              <a:cxn ang="0">
                <a:pos x="81" y="0"/>
              </a:cxn>
              <a:cxn ang="0">
                <a:pos x="81" y="1"/>
              </a:cxn>
              <a:cxn ang="0">
                <a:pos x="81" y="0"/>
              </a:cxn>
            </a:cxnLst>
            <a:rect l="0" t="0" r="r" b="b"/>
            <a:pathLst>
              <a:path w="109" h="170">
                <a:moveTo>
                  <a:pt x="81" y="0"/>
                </a:moveTo>
                <a:lnTo>
                  <a:pt x="81" y="1"/>
                </a:lnTo>
                <a:lnTo>
                  <a:pt x="0" y="155"/>
                </a:lnTo>
                <a:lnTo>
                  <a:pt x="27" y="169"/>
                </a:lnTo>
                <a:lnTo>
                  <a:pt x="108" y="15"/>
                </a:lnTo>
                <a:lnTo>
                  <a:pt x="108" y="16"/>
                </a:lnTo>
                <a:lnTo>
                  <a:pt x="81" y="0"/>
                </a:lnTo>
                <a:lnTo>
                  <a:pt x="81" y="1"/>
                </a:lnTo>
                <a:lnTo>
                  <a:pt x="81"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199" name="Freeform 79"/>
          <p:cNvSpPr>
            <a:spLocks/>
          </p:cNvSpPr>
          <p:nvPr/>
        </p:nvSpPr>
        <p:spPr bwMode="auto">
          <a:xfrm>
            <a:off x="3797300" y="3887788"/>
            <a:ext cx="147638" cy="236537"/>
          </a:xfrm>
          <a:custGeom>
            <a:avLst/>
            <a:gdLst/>
            <a:ahLst/>
            <a:cxnLst>
              <a:cxn ang="0">
                <a:pos x="79" y="0"/>
              </a:cxn>
              <a:cxn ang="0">
                <a:pos x="78" y="2"/>
              </a:cxn>
              <a:cxn ang="0">
                <a:pos x="0" y="132"/>
              </a:cxn>
              <a:cxn ang="0">
                <a:pos x="26" y="148"/>
              </a:cxn>
              <a:cxn ang="0">
                <a:pos x="104" y="17"/>
              </a:cxn>
              <a:cxn ang="0">
                <a:pos x="103" y="18"/>
              </a:cxn>
              <a:cxn ang="0">
                <a:pos x="79" y="0"/>
              </a:cxn>
              <a:cxn ang="0">
                <a:pos x="78" y="0"/>
              </a:cxn>
              <a:cxn ang="0">
                <a:pos x="78" y="2"/>
              </a:cxn>
              <a:cxn ang="0">
                <a:pos x="79" y="0"/>
              </a:cxn>
            </a:cxnLst>
            <a:rect l="0" t="0" r="r" b="b"/>
            <a:pathLst>
              <a:path w="105" h="149">
                <a:moveTo>
                  <a:pt x="79" y="0"/>
                </a:moveTo>
                <a:lnTo>
                  <a:pt x="78" y="2"/>
                </a:lnTo>
                <a:lnTo>
                  <a:pt x="0" y="132"/>
                </a:lnTo>
                <a:lnTo>
                  <a:pt x="26" y="148"/>
                </a:lnTo>
                <a:lnTo>
                  <a:pt x="104" y="17"/>
                </a:lnTo>
                <a:lnTo>
                  <a:pt x="103" y="18"/>
                </a:lnTo>
                <a:lnTo>
                  <a:pt x="79" y="0"/>
                </a:lnTo>
                <a:lnTo>
                  <a:pt x="78" y="0"/>
                </a:lnTo>
                <a:lnTo>
                  <a:pt x="78" y="2"/>
                </a:lnTo>
                <a:lnTo>
                  <a:pt x="79"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0" name="Freeform 80"/>
          <p:cNvSpPr>
            <a:spLocks/>
          </p:cNvSpPr>
          <p:nvPr/>
        </p:nvSpPr>
        <p:spPr bwMode="auto">
          <a:xfrm>
            <a:off x="3916363" y="3773495"/>
            <a:ext cx="107950" cy="136525"/>
          </a:xfrm>
          <a:custGeom>
            <a:avLst/>
            <a:gdLst/>
            <a:ahLst/>
            <a:cxnLst>
              <a:cxn ang="0">
                <a:pos x="53" y="0"/>
              </a:cxn>
              <a:cxn ang="0">
                <a:pos x="52" y="1"/>
              </a:cxn>
              <a:cxn ang="0">
                <a:pos x="0" y="67"/>
              </a:cxn>
              <a:cxn ang="0">
                <a:pos x="23" y="85"/>
              </a:cxn>
              <a:cxn ang="0">
                <a:pos x="75" y="20"/>
              </a:cxn>
              <a:cxn ang="0">
                <a:pos x="74" y="21"/>
              </a:cxn>
              <a:cxn ang="0">
                <a:pos x="53" y="0"/>
              </a:cxn>
              <a:cxn ang="0">
                <a:pos x="52" y="1"/>
              </a:cxn>
              <a:cxn ang="0">
                <a:pos x="53" y="0"/>
              </a:cxn>
            </a:cxnLst>
            <a:rect l="0" t="0" r="r" b="b"/>
            <a:pathLst>
              <a:path w="76" h="86">
                <a:moveTo>
                  <a:pt x="53" y="0"/>
                </a:moveTo>
                <a:lnTo>
                  <a:pt x="52" y="1"/>
                </a:lnTo>
                <a:lnTo>
                  <a:pt x="0" y="67"/>
                </a:lnTo>
                <a:lnTo>
                  <a:pt x="23" y="85"/>
                </a:lnTo>
                <a:lnTo>
                  <a:pt x="75" y="20"/>
                </a:lnTo>
                <a:lnTo>
                  <a:pt x="74" y="21"/>
                </a:lnTo>
                <a:lnTo>
                  <a:pt x="53" y="0"/>
                </a:lnTo>
                <a:lnTo>
                  <a:pt x="52" y="1"/>
                </a:lnTo>
                <a:lnTo>
                  <a:pt x="53"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1" name="Freeform 81"/>
          <p:cNvSpPr>
            <a:spLocks/>
          </p:cNvSpPr>
          <p:nvPr/>
        </p:nvSpPr>
        <p:spPr bwMode="auto">
          <a:xfrm>
            <a:off x="3995740" y="3644903"/>
            <a:ext cx="134937" cy="155575"/>
          </a:xfrm>
          <a:custGeom>
            <a:avLst/>
            <a:gdLst/>
            <a:ahLst/>
            <a:cxnLst>
              <a:cxn ang="0">
                <a:pos x="73" y="0"/>
              </a:cxn>
              <a:cxn ang="0">
                <a:pos x="72" y="1"/>
              </a:cxn>
              <a:cxn ang="0">
                <a:pos x="0" y="76"/>
              </a:cxn>
              <a:cxn ang="0">
                <a:pos x="22" y="97"/>
              </a:cxn>
              <a:cxn ang="0">
                <a:pos x="94" y="22"/>
              </a:cxn>
              <a:cxn ang="0">
                <a:pos x="93" y="23"/>
              </a:cxn>
              <a:cxn ang="0">
                <a:pos x="73" y="0"/>
              </a:cxn>
              <a:cxn ang="0">
                <a:pos x="72" y="1"/>
              </a:cxn>
              <a:cxn ang="0">
                <a:pos x="73" y="0"/>
              </a:cxn>
            </a:cxnLst>
            <a:rect l="0" t="0" r="r" b="b"/>
            <a:pathLst>
              <a:path w="95" h="98">
                <a:moveTo>
                  <a:pt x="73" y="0"/>
                </a:moveTo>
                <a:lnTo>
                  <a:pt x="72" y="1"/>
                </a:lnTo>
                <a:lnTo>
                  <a:pt x="0" y="76"/>
                </a:lnTo>
                <a:lnTo>
                  <a:pt x="22" y="97"/>
                </a:lnTo>
                <a:lnTo>
                  <a:pt x="94" y="22"/>
                </a:lnTo>
                <a:lnTo>
                  <a:pt x="93" y="23"/>
                </a:lnTo>
                <a:lnTo>
                  <a:pt x="73" y="0"/>
                </a:lnTo>
                <a:lnTo>
                  <a:pt x="72" y="1"/>
                </a:lnTo>
                <a:lnTo>
                  <a:pt x="73"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2" name="Freeform 82"/>
          <p:cNvSpPr>
            <a:spLocks/>
          </p:cNvSpPr>
          <p:nvPr/>
        </p:nvSpPr>
        <p:spPr bwMode="auto">
          <a:xfrm>
            <a:off x="4106863" y="3525842"/>
            <a:ext cx="146050" cy="149225"/>
          </a:xfrm>
          <a:custGeom>
            <a:avLst/>
            <a:gdLst/>
            <a:ahLst/>
            <a:cxnLst>
              <a:cxn ang="0">
                <a:pos x="85" y="0"/>
              </a:cxn>
              <a:cxn ang="0">
                <a:pos x="84" y="2"/>
              </a:cxn>
              <a:cxn ang="0">
                <a:pos x="0" y="70"/>
              </a:cxn>
              <a:cxn ang="0">
                <a:pos x="20" y="93"/>
              </a:cxn>
              <a:cxn ang="0">
                <a:pos x="103" y="24"/>
              </a:cxn>
              <a:cxn ang="0">
                <a:pos x="102" y="25"/>
              </a:cxn>
              <a:cxn ang="0">
                <a:pos x="85" y="0"/>
              </a:cxn>
              <a:cxn ang="0">
                <a:pos x="84" y="1"/>
              </a:cxn>
              <a:cxn ang="0">
                <a:pos x="84" y="2"/>
              </a:cxn>
              <a:cxn ang="0">
                <a:pos x="85" y="0"/>
              </a:cxn>
            </a:cxnLst>
            <a:rect l="0" t="0" r="r" b="b"/>
            <a:pathLst>
              <a:path w="104" h="94">
                <a:moveTo>
                  <a:pt x="85" y="0"/>
                </a:moveTo>
                <a:lnTo>
                  <a:pt x="84" y="2"/>
                </a:lnTo>
                <a:lnTo>
                  <a:pt x="0" y="70"/>
                </a:lnTo>
                <a:lnTo>
                  <a:pt x="20" y="93"/>
                </a:lnTo>
                <a:lnTo>
                  <a:pt x="103" y="24"/>
                </a:lnTo>
                <a:lnTo>
                  <a:pt x="102" y="25"/>
                </a:lnTo>
                <a:lnTo>
                  <a:pt x="85" y="0"/>
                </a:lnTo>
                <a:lnTo>
                  <a:pt x="84" y="1"/>
                </a:lnTo>
                <a:lnTo>
                  <a:pt x="84" y="2"/>
                </a:lnTo>
                <a:lnTo>
                  <a:pt x="85"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3" name="Freeform 83"/>
          <p:cNvSpPr>
            <a:spLocks/>
          </p:cNvSpPr>
          <p:nvPr/>
        </p:nvSpPr>
        <p:spPr bwMode="auto">
          <a:xfrm>
            <a:off x="4233863" y="3421063"/>
            <a:ext cx="146050" cy="139700"/>
          </a:xfrm>
          <a:custGeom>
            <a:avLst/>
            <a:gdLst/>
            <a:ahLst/>
            <a:cxnLst>
              <a:cxn ang="0">
                <a:pos x="86" y="0"/>
              </a:cxn>
              <a:cxn ang="0">
                <a:pos x="86" y="1"/>
              </a:cxn>
              <a:cxn ang="0">
                <a:pos x="0" y="62"/>
              </a:cxn>
              <a:cxn ang="0">
                <a:pos x="17" y="87"/>
              </a:cxn>
              <a:cxn ang="0">
                <a:pos x="103" y="25"/>
              </a:cxn>
              <a:cxn ang="0">
                <a:pos x="103" y="26"/>
              </a:cxn>
              <a:cxn ang="0">
                <a:pos x="86" y="0"/>
              </a:cxn>
              <a:cxn ang="0">
                <a:pos x="86" y="1"/>
              </a:cxn>
              <a:cxn ang="0">
                <a:pos x="86" y="0"/>
              </a:cxn>
            </a:cxnLst>
            <a:rect l="0" t="0" r="r" b="b"/>
            <a:pathLst>
              <a:path w="104" h="88">
                <a:moveTo>
                  <a:pt x="86" y="0"/>
                </a:moveTo>
                <a:lnTo>
                  <a:pt x="86" y="1"/>
                </a:lnTo>
                <a:lnTo>
                  <a:pt x="0" y="62"/>
                </a:lnTo>
                <a:lnTo>
                  <a:pt x="17" y="87"/>
                </a:lnTo>
                <a:lnTo>
                  <a:pt x="103" y="25"/>
                </a:lnTo>
                <a:lnTo>
                  <a:pt x="103" y="26"/>
                </a:lnTo>
                <a:lnTo>
                  <a:pt x="86" y="0"/>
                </a:lnTo>
                <a:lnTo>
                  <a:pt x="86" y="1"/>
                </a:lnTo>
                <a:lnTo>
                  <a:pt x="86"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4" name="Freeform 84"/>
          <p:cNvSpPr>
            <a:spLocks/>
          </p:cNvSpPr>
          <p:nvPr/>
        </p:nvSpPr>
        <p:spPr bwMode="auto">
          <a:xfrm>
            <a:off x="4362450" y="3314810"/>
            <a:ext cx="166688" cy="142875"/>
          </a:xfrm>
          <a:custGeom>
            <a:avLst/>
            <a:gdLst/>
            <a:ahLst/>
            <a:cxnLst>
              <a:cxn ang="0">
                <a:pos x="103" y="0"/>
              </a:cxn>
              <a:cxn ang="0">
                <a:pos x="102" y="0"/>
              </a:cxn>
              <a:cxn ang="0">
                <a:pos x="0" y="63"/>
              </a:cxn>
              <a:cxn ang="0">
                <a:pos x="17" y="89"/>
              </a:cxn>
              <a:cxn ang="0">
                <a:pos x="118" y="25"/>
              </a:cxn>
              <a:cxn ang="0">
                <a:pos x="103" y="0"/>
              </a:cxn>
              <a:cxn ang="0">
                <a:pos x="102" y="0"/>
              </a:cxn>
              <a:cxn ang="0">
                <a:pos x="103" y="0"/>
              </a:cxn>
            </a:cxnLst>
            <a:rect l="0" t="0" r="r" b="b"/>
            <a:pathLst>
              <a:path w="119" h="90">
                <a:moveTo>
                  <a:pt x="103" y="0"/>
                </a:moveTo>
                <a:lnTo>
                  <a:pt x="102" y="0"/>
                </a:lnTo>
                <a:lnTo>
                  <a:pt x="0" y="63"/>
                </a:lnTo>
                <a:lnTo>
                  <a:pt x="17" y="89"/>
                </a:lnTo>
                <a:lnTo>
                  <a:pt x="118" y="25"/>
                </a:lnTo>
                <a:lnTo>
                  <a:pt x="103" y="0"/>
                </a:lnTo>
                <a:lnTo>
                  <a:pt x="102" y="0"/>
                </a:lnTo>
                <a:lnTo>
                  <a:pt x="103"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5" name="Freeform 85"/>
          <p:cNvSpPr>
            <a:spLocks/>
          </p:cNvSpPr>
          <p:nvPr/>
        </p:nvSpPr>
        <p:spPr bwMode="auto">
          <a:xfrm>
            <a:off x="4514851" y="3219560"/>
            <a:ext cx="157163" cy="130175"/>
          </a:xfrm>
          <a:custGeom>
            <a:avLst/>
            <a:gdLst/>
            <a:ahLst/>
            <a:cxnLst>
              <a:cxn ang="0">
                <a:pos x="95" y="0"/>
              </a:cxn>
              <a:cxn ang="0">
                <a:pos x="0" y="56"/>
              </a:cxn>
              <a:cxn ang="0">
                <a:pos x="15" y="81"/>
              </a:cxn>
              <a:cxn ang="0">
                <a:pos x="110" y="26"/>
              </a:cxn>
              <a:cxn ang="0">
                <a:pos x="109" y="27"/>
              </a:cxn>
              <a:cxn ang="0">
                <a:pos x="95" y="0"/>
              </a:cxn>
            </a:cxnLst>
            <a:rect l="0" t="0" r="r" b="b"/>
            <a:pathLst>
              <a:path w="111" h="82">
                <a:moveTo>
                  <a:pt x="95" y="0"/>
                </a:moveTo>
                <a:lnTo>
                  <a:pt x="0" y="56"/>
                </a:lnTo>
                <a:lnTo>
                  <a:pt x="15" y="81"/>
                </a:lnTo>
                <a:lnTo>
                  <a:pt x="110" y="26"/>
                </a:lnTo>
                <a:lnTo>
                  <a:pt x="109" y="27"/>
                </a:lnTo>
                <a:lnTo>
                  <a:pt x="95"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6" name="Freeform 86"/>
          <p:cNvSpPr>
            <a:spLocks/>
          </p:cNvSpPr>
          <p:nvPr/>
        </p:nvSpPr>
        <p:spPr bwMode="auto">
          <a:xfrm>
            <a:off x="4654550" y="3130550"/>
            <a:ext cx="161925" cy="127000"/>
          </a:xfrm>
          <a:custGeom>
            <a:avLst/>
            <a:gdLst/>
            <a:ahLst/>
            <a:cxnLst>
              <a:cxn ang="0">
                <a:pos x="100" y="0"/>
              </a:cxn>
              <a:cxn ang="0">
                <a:pos x="99" y="0"/>
              </a:cxn>
              <a:cxn ang="0">
                <a:pos x="0" y="52"/>
              </a:cxn>
              <a:cxn ang="0">
                <a:pos x="14" y="79"/>
              </a:cxn>
              <a:cxn ang="0">
                <a:pos x="113" y="27"/>
              </a:cxn>
              <a:cxn ang="0">
                <a:pos x="112" y="27"/>
              </a:cxn>
              <a:cxn ang="0">
                <a:pos x="100" y="0"/>
              </a:cxn>
              <a:cxn ang="0">
                <a:pos x="99" y="0"/>
              </a:cxn>
              <a:cxn ang="0">
                <a:pos x="100" y="0"/>
              </a:cxn>
            </a:cxnLst>
            <a:rect l="0" t="0" r="r" b="b"/>
            <a:pathLst>
              <a:path w="114" h="80">
                <a:moveTo>
                  <a:pt x="100" y="0"/>
                </a:moveTo>
                <a:lnTo>
                  <a:pt x="99" y="0"/>
                </a:lnTo>
                <a:lnTo>
                  <a:pt x="0" y="52"/>
                </a:lnTo>
                <a:lnTo>
                  <a:pt x="14" y="79"/>
                </a:lnTo>
                <a:lnTo>
                  <a:pt x="113" y="27"/>
                </a:lnTo>
                <a:lnTo>
                  <a:pt x="112" y="27"/>
                </a:lnTo>
                <a:lnTo>
                  <a:pt x="100" y="0"/>
                </a:lnTo>
                <a:lnTo>
                  <a:pt x="99" y="0"/>
                </a:lnTo>
                <a:lnTo>
                  <a:pt x="100"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7" name="Freeform 87"/>
          <p:cNvSpPr>
            <a:spLocks/>
          </p:cNvSpPr>
          <p:nvPr/>
        </p:nvSpPr>
        <p:spPr bwMode="auto">
          <a:xfrm>
            <a:off x="4803775" y="3044935"/>
            <a:ext cx="165100" cy="123825"/>
          </a:xfrm>
          <a:custGeom>
            <a:avLst/>
            <a:gdLst/>
            <a:ahLst/>
            <a:cxnLst>
              <a:cxn ang="0">
                <a:pos x="104" y="0"/>
              </a:cxn>
              <a:cxn ang="0">
                <a:pos x="103" y="1"/>
              </a:cxn>
              <a:cxn ang="0">
                <a:pos x="0" y="50"/>
              </a:cxn>
              <a:cxn ang="0">
                <a:pos x="12" y="77"/>
              </a:cxn>
              <a:cxn ang="0">
                <a:pos x="116" y="27"/>
              </a:cxn>
              <a:cxn ang="0">
                <a:pos x="116" y="28"/>
              </a:cxn>
              <a:cxn ang="0">
                <a:pos x="104" y="0"/>
              </a:cxn>
              <a:cxn ang="0">
                <a:pos x="103" y="1"/>
              </a:cxn>
              <a:cxn ang="0">
                <a:pos x="104" y="0"/>
              </a:cxn>
            </a:cxnLst>
            <a:rect l="0" t="0" r="r" b="b"/>
            <a:pathLst>
              <a:path w="117" h="78">
                <a:moveTo>
                  <a:pt x="104" y="0"/>
                </a:moveTo>
                <a:lnTo>
                  <a:pt x="103" y="1"/>
                </a:lnTo>
                <a:lnTo>
                  <a:pt x="0" y="50"/>
                </a:lnTo>
                <a:lnTo>
                  <a:pt x="12" y="77"/>
                </a:lnTo>
                <a:lnTo>
                  <a:pt x="116" y="27"/>
                </a:lnTo>
                <a:lnTo>
                  <a:pt x="116" y="28"/>
                </a:lnTo>
                <a:lnTo>
                  <a:pt x="104" y="0"/>
                </a:lnTo>
                <a:lnTo>
                  <a:pt x="103" y="1"/>
                </a:lnTo>
                <a:lnTo>
                  <a:pt x="104"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8" name="Freeform 88"/>
          <p:cNvSpPr>
            <a:spLocks/>
          </p:cNvSpPr>
          <p:nvPr/>
        </p:nvSpPr>
        <p:spPr bwMode="auto">
          <a:xfrm>
            <a:off x="4957763" y="2938463"/>
            <a:ext cx="230187" cy="146050"/>
          </a:xfrm>
          <a:custGeom>
            <a:avLst/>
            <a:gdLst/>
            <a:ahLst/>
            <a:cxnLst>
              <a:cxn ang="0">
                <a:pos x="151" y="0"/>
              </a:cxn>
              <a:cxn ang="0">
                <a:pos x="0" y="63"/>
              </a:cxn>
              <a:cxn ang="0">
                <a:pos x="13" y="91"/>
              </a:cxn>
              <a:cxn ang="0">
                <a:pos x="163" y="28"/>
              </a:cxn>
              <a:cxn ang="0">
                <a:pos x="151" y="0"/>
              </a:cxn>
            </a:cxnLst>
            <a:rect l="0" t="0" r="r" b="b"/>
            <a:pathLst>
              <a:path w="164" h="92">
                <a:moveTo>
                  <a:pt x="151" y="0"/>
                </a:moveTo>
                <a:lnTo>
                  <a:pt x="0" y="63"/>
                </a:lnTo>
                <a:lnTo>
                  <a:pt x="13" y="91"/>
                </a:lnTo>
                <a:lnTo>
                  <a:pt x="163" y="28"/>
                </a:lnTo>
                <a:lnTo>
                  <a:pt x="151"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09" name="Freeform 89"/>
          <p:cNvSpPr>
            <a:spLocks/>
          </p:cNvSpPr>
          <p:nvPr/>
        </p:nvSpPr>
        <p:spPr bwMode="auto">
          <a:xfrm>
            <a:off x="5180013" y="2838450"/>
            <a:ext cx="246062" cy="139700"/>
          </a:xfrm>
          <a:custGeom>
            <a:avLst/>
            <a:gdLst/>
            <a:ahLst/>
            <a:cxnLst>
              <a:cxn ang="0">
                <a:pos x="163" y="0"/>
              </a:cxn>
              <a:cxn ang="0">
                <a:pos x="162" y="0"/>
              </a:cxn>
              <a:cxn ang="0">
                <a:pos x="0" y="59"/>
              </a:cxn>
              <a:cxn ang="0">
                <a:pos x="12" y="87"/>
              </a:cxn>
              <a:cxn ang="0">
                <a:pos x="174" y="28"/>
              </a:cxn>
              <a:cxn ang="0">
                <a:pos x="173" y="29"/>
              </a:cxn>
              <a:cxn ang="0">
                <a:pos x="163" y="0"/>
              </a:cxn>
              <a:cxn ang="0">
                <a:pos x="162" y="0"/>
              </a:cxn>
              <a:cxn ang="0">
                <a:pos x="163" y="0"/>
              </a:cxn>
            </a:cxnLst>
            <a:rect l="0" t="0" r="r" b="b"/>
            <a:pathLst>
              <a:path w="175" h="88">
                <a:moveTo>
                  <a:pt x="163" y="0"/>
                </a:moveTo>
                <a:lnTo>
                  <a:pt x="162" y="0"/>
                </a:lnTo>
                <a:lnTo>
                  <a:pt x="0" y="59"/>
                </a:lnTo>
                <a:lnTo>
                  <a:pt x="12" y="87"/>
                </a:lnTo>
                <a:lnTo>
                  <a:pt x="174" y="28"/>
                </a:lnTo>
                <a:lnTo>
                  <a:pt x="173" y="29"/>
                </a:lnTo>
                <a:lnTo>
                  <a:pt x="163" y="0"/>
                </a:lnTo>
                <a:lnTo>
                  <a:pt x="162" y="0"/>
                </a:lnTo>
                <a:lnTo>
                  <a:pt x="163"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0" name="Freeform 90"/>
          <p:cNvSpPr>
            <a:spLocks/>
          </p:cNvSpPr>
          <p:nvPr/>
        </p:nvSpPr>
        <p:spPr bwMode="auto">
          <a:xfrm>
            <a:off x="5416550" y="2730610"/>
            <a:ext cx="301625" cy="149225"/>
          </a:xfrm>
          <a:custGeom>
            <a:avLst/>
            <a:gdLst/>
            <a:ahLst/>
            <a:cxnLst>
              <a:cxn ang="0">
                <a:pos x="202" y="0"/>
              </a:cxn>
              <a:cxn ang="0">
                <a:pos x="201" y="0"/>
              </a:cxn>
              <a:cxn ang="0">
                <a:pos x="0" y="64"/>
              </a:cxn>
              <a:cxn ang="0">
                <a:pos x="10" y="93"/>
              </a:cxn>
              <a:cxn ang="0">
                <a:pos x="211" y="29"/>
              </a:cxn>
              <a:cxn ang="0">
                <a:pos x="210" y="29"/>
              </a:cxn>
              <a:cxn ang="0">
                <a:pos x="202" y="0"/>
              </a:cxn>
              <a:cxn ang="0">
                <a:pos x="201" y="0"/>
              </a:cxn>
              <a:cxn ang="0">
                <a:pos x="202" y="0"/>
              </a:cxn>
            </a:cxnLst>
            <a:rect l="0" t="0" r="r" b="b"/>
            <a:pathLst>
              <a:path w="212" h="94">
                <a:moveTo>
                  <a:pt x="202" y="0"/>
                </a:moveTo>
                <a:lnTo>
                  <a:pt x="201" y="0"/>
                </a:lnTo>
                <a:lnTo>
                  <a:pt x="0" y="64"/>
                </a:lnTo>
                <a:lnTo>
                  <a:pt x="10" y="93"/>
                </a:lnTo>
                <a:lnTo>
                  <a:pt x="211" y="29"/>
                </a:lnTo>
                <a:lnTo>
                  <a:pt x="210" y="29"/>
                </a:lnTo>
                <a:lnTo>
                  <a:pt x="202" y="0"/>
                </a:lnTo>
                <a:lnTo>
                  <a:pt x="201" y="0"/>
                </a:lnTo>
                <a:lnTo>
                  <a:pt x="202"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1" name="Freeform 91"/>
          <p:cNvSpPr>
            <a:spLocks/>
          </p:cNvSpPr>
          <p:nvPr/>
        </p:nvSpPr>
        <p:spPr bwMode="auto">
          <a:xfrm>
            <a:off x="5710239" y="2655998"/>
            <a:ext cx="258762" cy="115887"/>
          </a:xfrm>
          <a:custGeom>
            <a:avLst/>
            <a:gdLst/>
            <a:ahLst/>
            <a:cxnLst>
              <a:cxn ang="0">
                <a:pos x="174" y="0"/>
              </a:cxn>
              <a:cxn ang="0">
                <a:pos x="0" y="43"/>
              </a:cxn>
              <a:cxn ang="0">
                <a:pos x="8" y="72"/>
              </a:cxn>
              <a:cxn ang="0">
                <a:pos x="182" y="29"/>
              </a:cxn>
              <a:cxn ang="0">
                <a:pos x="181" y="29"/>
              </a:cxn>
              <a:cxn ang="0">
                <a:pos x="174" y="0"/>
              </a:cxn>
            </a:cxnLst>
            <a:rect l="0" t="0" r="r" b="b"/>
            <a:pathLst>
              <a:path w="183" h="73">
                <a:moveTo>
                  <a:pt x="174" y="0"/>
                </a:moveTo>
                <a:lnTo>
                  <a:pt x="0" y="43"/>
                </a:lnTo>
                <a:lnTo>
                  <a:pt x="8" y="72"/>
                </a:lnTo>
                <a:lnTo>
                  <a:pt x="182" y="29"/>
                </a:lnTo>
                <a:lnTo>
                  <a:pt x="181" y="29"/>
                </a:lnTo>
                <a:lnTo>
                  <a:pt x="174"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2" name="Freeform 92"/>
          <p:cNvSpPr>
            <a:spLocks/>
          </p:cNvSpPr>
          <p:nvPr/>
        </p:nvSpPr>
        <p:spPr bwMode="auto">
          <a:xfrm>
            <a:off x="5964293" y="2584560"/>
            <a:ext cx="274637" cy="112713"/>
          </a:xfrm>
          <a:custGeom>
            <a:avLst/>
            <a:gdLst/>
            <a:ahLst/>
            <a:cxnLst>
              <a:cxn ang="0">
                <a:pos x="187" y="0"/>
              </a:cxn>
              <a:cxn ang="0">
                <a:pos x="0" y="41"/>
              </a:cxn>
              <a:cxn ang="0">
                <a:pos x="7" y="70"/>
              </a:cxn>
              <a:cxn ang="0">
                <a:pos x="193" y="29"/>
              </a:cxn>
              <a:cxn ang="0">
                <a:pos x="187" y="0"/>
              </a:cxn>
            </a:cxnLst>
            <a:rect l="0" t="0" r="r" b="b"/>
            <a:pathLst>
              <a:path w="194" h="71">
                <a:moveTo>
                  <a:pt x="187" y="0"/>
                </a:moveTo>
                <a:lnTo>
                  <a:pt x="0" y="41"/>
                </a:lnTo>
                <a:lnTo>
                  <a:pt x="7" y="70"/>
                </a:lnTo>
                <a:lnTo>
                  <a:pt x="193" y="29"/>
                </a:lnTo>
                <a:lnTo>
                  <a:pt x="187"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3" name="Freeform 93"/>
          <p:cNvSpPr>
            <a:spLocks/>
          </p:cNvSpPr>
          <p:nvPr/>
        </p:nvSpPr>
        <p:spPr bwMode="auto">
          <a:xfrm>
            <a:off x="6238879" y="2517775"/>
            <a:ext cx="287338" cy="107950"/>
          </a:xfrm>
          <a:custGeom>
            <a:avLst/>
            <a:gdLst/>
            <a:ahLst/>
            <a:cxnLst>
              <a:cxn ang="0">
                <a:pos x="199" y="0"/>
              </a:cxn>
              <a:cxn ang="0">
                <a:pos x="197" y="1"/>
              </a:cxn>
              <a:cxn ang="0">
                <a:pos x="0" y="39"/>
              </a:cxn>
              <a:cxn ang="0">
                <a:pos x="6" y="67"/>
              </a:cxn>
              <a:cxn ang="0">
                <a:pos x="204" y="29"/>
              </a:cxn>
              <a:cxn ang="0">
                <a:pos x="203" y="30"/>
              </a:cxn>
              <a:cxn ang="0">
                <a:pos x="199" y="0"/>
              </a:cxn>
              <a:cxn ang="0">
                <a:pos x="198" y="1"/>
              </a:cxn>
              <a:cxn ang="0">
                <a:pos x="197" y="1"/>
              </a:cxn>
              <a:cxn ang="0">
                <a:pos x="199" y="0"/>
              </a:cxn>
            </a:cxnLst>
            <a:rect l="0" t="0" r="r" b="b"/>
            <a:pathLst>
              <a:path w="205" h="68">
                <a:moveTo>
                  <a:pt x="199" y="0"/>
                </a:moveTo>
                <a:lnTo>
                  <a:pt x="197" y="1"/>
                </a:lnTo>
                <a:lnTo>
                  <a:pt x="0" y="39"/>
                </a:lnTo>
                <a:lnTo>
                  <a:pt x="6" y="67"/>
                </a:lnTo>
                <a:lnTo>
                  <a:pt x="204" y="29"/>
                </a:lnTo>
                <a:lnTo>
                  <a:pt x="203" y="30"/>
                </a:lnTo>
                <a:lnTo>
                  <a:pt x="199" y="0"/>
                </a:lnTo>
                <a:lnTo>
                  <a:pt x="198" y="1"/>
                </a:lnTo>
                <a:lnTo>
                  <a:pt x="197" y="1"/>
                </a:lnTo>
                <a:lnTo>
                  <a:pt x="199"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4" name="Freeform 94"/>
          <p:cNvSpPr>
            <a:spLocks/>
          </p:cNvSpPr>
          <p:nvPr/>
        </p:nvSpPr>
        <p:spPr bwMode="auto">
          <a:xfrm>
            <a:off x="6526233" y="2457560"/>
            <a:ext cx="325437" cy="104775"/>
          </a:xfrm>
          <a:custGeom>
            <a:avLst/>
            <a:gdLst/>
            <a:ahLst/>
            <a:cxnLst>
              <a:cxn ang="0">
                <a:pos x="224" y="0"/>
              </a:cxn>
              <a:cxn ang="0">
                <a:pos x="0" y="35"/>
              </a:cxn>
              <a:cxn ang="0">
                <a:pos x="4" y="65"/>
              </a:cxn>
              <a:cxn ang="0">
                <a:pos x="229" y="30"/>
              </a:cxn>
              <a:cxn ang="0">
                <a:pos x="224" y="0"/>
              </a:cxn>
            </a:cxnLst>
            <a:rect l="0" t="0" r="r" b="b"/>
            <a:pathLst>
              <a:path w="230" h="66">
                <a:moveTo>
                  <a:pt x="224" y="0"/>
                </a:moveTo>
                <a:lnTo>
                  <a:pt x="0" y="35"/>
                </a:lnTo>
                <a:lnTo>
                  <a:pt x="4" y="65"/>
                </a:lnTo>
                <a:lnTo>
                  <a:pt x="229" y="30"/>
                </a:lnTo>
                <a:lnTo>
                  <a:pt x="224"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5" name="Freeform 95"/>
          <p:cNvSpPr>
            <a:spLocks/>
          </p:cNvSpPr>
          <p:nvPr/>
        </p:nvSpPr>
        <p:spPr bwMode="auto">
          <a:xfrm>
            <a:off x="6851650" y="2411523"/>
            <a:ext cx="280988" cy="90487"/>
          </a:xfrm>
          <a:custGeom>
            <a:avLst/>
            <a:gdLst/>
            <a:ahLst/>
            <a:cxnLst>
              <a:cxn ang="0">
                <a:pos x="194" y="0"/>
              </a:cxn>
              <a:cxn ang="0">
                <a:pos x="0" y="26"/>
              </a:cxn>
              <a:cxn ang="0">
                <a:pos x="5" y="56"/>
              </a:cxn>
              <a:cxn ang="0">
                <a:pos x="199" y="29"/>
              </a:cxn>
              <a:cxn ang="0">
                <a:pos x="194" y="0"/>
              </a:cxn>
            </a:cxnLst>
            <a:rect l="0" t="0" r="r" b="b"/>
            <a:pathLst>
              <a:path w="200" h="57">
                <a:moveTo>
                  <a:pt x="194" y="0"/>
                </a:moveTo>
                <a:lnTo>
                  <a:pt x="0" y="26"/>
                </a:lnTo>
                <a:lnTo>
                  <a:pt x="5" y="56"/>
                </a:lnTo>
                <a:lnTo>
                  <a:pt x="199" y="29"/>
                </a:lnTo>
                <a:lnTo>
                  <a:pt x="194"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6" name="Freeform 96"/>
          <p:cNvSpPr>
            <a:spLocks/>
          </p:cNvSpPr>
          <p:nvPr/>
        </p:nvSpPr>
        <p:spPr bwMode="auto">
          <a:xfrm>
            <a:off x="7132638" y="2373313"/>
            <a:ext cx="250825" cy="80962"/>
          </a:xfrm>
          <a:custGeom>
            <a:avLst/>
            <a:gdLst/>
            <a:ahLst/>
            <a:cxnLst>
              <a:cxn ang="0">
                <a:pos x="172" y="0"/>
              </a:cxn>
              <a:cxn ang="0">
                <a:pos x="171" y="0"/>
              </a:cxn>
              <a:cxn ang="0">
                <a:pos x="0" y="21"/>
              </a:cxn>
              <a:cxn ang="0">
                <a:pos x="5" y="50"/>
              </a:cxn>
              <a:cxn ang="0">
                <a:pos x="176" y="29"/>
              </a:cxn>
              <a:cxn ang="0">
                <a:pos x="175" y="29"/>
              </a:cxn>
              <a:cxn ang="0">
                <a:pos x="172" y="0"/>
              </a:cxn>
              <a:cxn ang="0">
                <a:pos x="171" y="0"/>
              </a:cxn>
              <a:cxn ang="0">
                <a:pos x="172" y="0"/>
              </a:cxn>
            </a:cxnLst>
            <a:rect l="0" t="0" r="r" b="b"/>
            <a:pathLst>
              <a:path w="177" h="51">
                <a:moveTo>
                  <a:pt x="172" y="0"/>
                </a:moveTo>
                <a:lnTo>
                  <a:pt x="171" y="0"/>
                </a:lnTo>
                <a:lnTo>
                  <a:pt x="0" y="21"/>
                </a:lnTo>
                <a:lnTo>
                  <a:pt x="5" y="50"/>
                </a:lnTo>
                <a:lnTo>
                  <a:pt x="176" y="29"/>
                </a:lnTo>
                <a:lnTo>
                  <a:pt x="175" y="29"/>
                </a:lnTo>
                <a:lnTo>
                  <a:pt x="172" y="0"/>
                </a:lnTo>
                <a:lnTo>
                  <a:pt x="171" y="0"/>
                </a:lnTo>
                <a:lnTo>
                  <a:pt x="172"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7" name="Freeform 97"/>
          <p:cNvSpPr>
            <a:spLocks/>
          </p:cNvSpPr>
          <p:nvPr/>
        </p:nvSpPr>
        <p:spPr bwMode="auto">
          <a:xfrm>
            <a:off x="7385050" y="2349610"/>
            <a:ext cx="209550" cy="66675"/>
          </a:xfrm>
          <a:custGeom>
            <a:avLst/>
            <a:gdLst/>
            <a:ahLst/>
            <a:cxnLst>
              <a:cxn ang="0">
                <a:pos x="145" y="0"/>
              </a:cxn>
              <a:cxn ang="0">
                <a:pos x="0" y="13"/>
              </a:cxn>
              <a:cxn ang="0">
                <a:pos x="3" y="41"/>
              </a:cxn>
              <a:cxn ang="0">
                <a:pos x="148" y="29"/>
              </a:cxn>
              <a:cxn ang="0">
                <a:pos x="147" y="29"/>
              </a:cxn>
              <a:cxn ang="0">
                <a:pos x="145" y="0"/>
              </a:cxn>
            </a:cxnLst>
            <a:rect l="0" t="0" r="r" b="b"/>
            <a:pathLst>
              <a:path w="149" h="42">
                <a:moveTo>
                  <a:pt x="145" y="0"/>
                </a:moveTo>
                <a:lnTo>
                  <a:pt x="0" y="13"/>
                </a:lnTo>
                <a:lnTo>
                  <a:pt x="3" y="41"/>
                </a:lnTo>
                <a:lnTo>
                  <a:pt x="148" y="29"/>
                </a:lnTo>
                <a:lnTo>
                  <a:pt x="147" y="29"/>
                </a:lnTo>
                <a:lnTo>
                  <a:pt x="145"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8" name="Freeform 98"/>
          <p:cNvSpPr>
            <a:spLocks/>
          </p:cNvSpPr>
          <p:nvPr/>
        </p:nvSpPr>
        <p:spPr bwMode="auto">
          <a:xfrm>
            <a:off x="7597779" y="2325688"/>
            <a:ext cx="244475" cy="68262"/>
          </a:xfrm>
          <a:custGeom>
            <a:avLst/>
            <a:gdLst/>
            <a:ahLst/>
            <a:cxnLst>
              <a:cxn ang="0">
                <a:pos x="172" y="0"/>
              </a:cxn>
              <a:cxn ang="0">
                <a:pos x="171" y="0"/>
              </a:cxn>
              <a:cxn ang="0">
                <a:pos x="0" y="13"/>
              </a:cxn>
              <a:cxn ang="0">
                <a:pos x="2" y="42"/>
              </a:cxn>
              <a:cxn ang="0">
                <a:pos x="173" y="29"/>
              </a:cxn>
              <a:cxn ang="0">
                <a:pos x="172" y="0"/>
              </a:cxn>
              <a:cxn ang="0">
                <a:pos x="171" y="0"/>
              </a:cxn>
              <a:cxn ang="0">
                <a:pos x="172" y="0"/>
              </a:cxn>
            </a:cxnLst>
            <a:rect l="0" t="0" r="r" b="b"/>
            <a:pathLst>
              <a:path w="174" h="43">
                <a:moveTo>
                  <a:pt x="172" y="0"/>
                </a:moveTo>
                <a:lnTo>
                  <a:pt x="171" y="0"/>
                </a:lnTo>
                <a:lnTo>
                  <a:pt x="0" y="13"/>
                </a:lnTo>
                <a:lnTo>
                  <a:pt x="2" y="42"/>
                </a:lnTo>
                <a:lnTo>
                  <a:pt x="173" y="29"/>
                </a:lnTo>
                <a:lnTo>
                  <a:pt x="172" y="0"/>
                </a:lnTo>
                <a:lnTo>
                  <a:pt x="171" y="0"/>
                </a:lnTo>
                <a:lnTo>
                  <a:pt x="172"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19" name="Freeform 99"/>
          <p:cNvSpPr>
            <a:spLocks/>
          </p:cNvSpPr>
          <p:nvPr/>
        </p:nvSpPr>
        <p:spPr bwMode="auto">
          <a:xfrm>
            <a:off x="7848655" y="2317750"/>
            <a:ext cx="188913" cy="52388"/>
          </a:xfrm>
          <a:custGeom>
            <a:avLst/>
            <a:gdLst/>
            <a:ahLst/>
            <a:cxnLst>
              <a:cxn ang="0">
                <a:pos x="133" y="0"/>
              </a:cxn>
              <a:cxn ang="0">
                <a:pos x="132" y="0"/>
              </a:cxn>
              <a:cxn ang="0">
                <a:pos x="0" y="4"/>
              </a:cxn>
              <a:cxn ang="0">
                <a:pos x="1" y="32"/>
              </a:cxn>
              <a:cxn ang="0">
                <a:pos x="133" y="27"/>
              </a:cxn>
              <a:cxn ang="0">
                <a:pos x="132" y="27"/>
              </a:cxn>
              <a:cxn ang="0">
                <a:pos x="133" y="0"/>
              </a:cxn>
              <a:cxn ang="0">
                <a:pos x="132" y="0"/>
              </a:cxn>
              <a:cxn ang="0">
                <a:pos x="133" y="0"/>
              </a:cxn>
            </a:cxnLst>
            <a:rect l="0" t="0" r="r" b="b"/>
            <a:pathLst>
              <a:path w="134" h="33">
                <a:moveTo>
                  <a:pt x="133" y="0"/>
                </a:moveTo>
                <a:lnTo>
                  <a:pt x="132" y="0"/>
                </a:lnTo>
                <a:lnTo>
                  <a:pt x="0" y="4"/>
                </a:lnTo>
                <a:lnTo>
                  <a:pt x="1" y="32"/>
                </a:lnTo>
                <a:lnTo>
                  <a:pt x="133" y="27"/>
                </a:lnTo>
                <a:lnTo>
                  <a:pt x="132" y="27"/>
                </a:lnTo>
                <a:lnTo>
                  <a:pt x="133" y="0"/>
                </a:lnTo>
                <a:lnTo>
                  <a:pt x="132" y="0"/>
                </a:lnTo>
                <a:lnTo>
                  <a:pt x="133" y="0"/>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0" name="Freeform 100"/>
          <p:cNvSpPr>
            <a:spLocks/>
          </p:cNvSpPr>
          <p:nvPr/>
        </p:nvSpPr>
        <p:spPr bwMode="auto">
          <a:xfrm>
            <a:off x="8043864" y="2317860"/>
            <a:ext cx="163512" cy="47625"/>
          </a:xfrm>
          <a:custGeom>
            <a:avLst/>
            <a:gdLst/>
            <a:ahLst/>
            <a:cxnLst>
              <a:cxn ang="0">
                <a:pos x="113" y="16"/>
              </a:cxn>
              <a:cxn ang="0">
                <a:pos x="114" y="2"/>
              </a:cxn>
              <a:cxn ang="0">
                <a:pos x="1" y="0"/>
              </a:cxn>
              <a:cxn ang="0">
                <a:pos x="0" y="27"/>
              </a:cxn>
              <a:cxn ang="0">
                <a:pos x="112" y="29"/>
              </a:cxn>
              <a:cxn ang="0">
                <a:pos x="113" y="16"/>
              </a:cxn>
            </a:cxnLst>
            <a:rect l="0" t="0" r="r" b="b"/>
            <a:pathLst>
              <a:path w="115" h="30">
                <a:moveTo>
                  <a:pt x="113" y="16"/>
                </a:moveTo>
                <a:lnTo>
                  <a:pt x="114" y="2"/>
                </a:lnTo>
                <a:lnTo>
                  <a:pt x="1" y="0"/>
                </a:lnTo>
                <a:lnTo>
                  <a:pt x="0" y="27"/>
                </a:lnTo>
                <a:lnTo>
                  <a:pt x="112" y="29"/>
                </a:lnTo>
                <a:lnTo>
                  <a:pt x="113" y="16"/>
                </a:lnTo>
              </a:path>
            </a:pathLst>
          </a:custGeom>
          <a:solidFill>
            <a:srgbClr val="00FFFF"/>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1" name="Freeform 101"/>
          <p:cNvSpPr>
            <a:spLocks/>
          </p:cNvSpPr>
          <p:nvPr/>
        </p:nvSpPr>
        <p:spPr bwMode="auto">
          <a:xfrm>
            <a:off x="1058918" y="5324585"/>
            <a:ext cx="223837" cy="49213"/>
          </a:xfrm>
          <a:custGeom>
            <a:avLst/>
            <a:gdLst/>
            <a:ahLst/>
            <a:cxnLst>
              <a:cxn ang="0">
                <a:pos x="157" y="0"/>
              </a:cxn>
              <a:cxn ang="0">
                <a:pos x="0" y="3"/>
              </a:cxn>
              <a:cxn ang="0">
                <a:pos x="2" y="30"/>
              </a:cxn>
              <a:cxn ang="0">
                <a:pos x="158" y="27"/>
              </a:cxn>
              <a:cxn ang="0">
                <a:pos x="157" y="0"/>
              </a:cxn>
            </a:cxnLst>
            <a:rect l="0" t="0" r="r" b="b"/>
            <a:pathLst>
              <a:path w="159" h="31">
                <a:moveTo>
                  <a:pt x="157" y="0"/>
                </a:moveTo>
                <a:lnTo>
                  <a:pt x="0" y="3"/>
                </a:lnTo>
                <a:lnTo>
                  <a:pt x="2" y="30"/>
                </a:lnTo>
                <a:lnTo>
                  <a:pt x="158" y="27"/>
                </a:lnTo>
                <a:lnTo>
                  <a:pt x="15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2" name="Freeform 102"/>
          <p:cNvSpPr>
            <a:spLocks/>
          </p:cNvSpPr>
          <p:nvPr/>
        </p:nvSpPr>
        <p:spPr bwMode="auto">
          <a:xfrm>
            <a:off x="1289053" y="5319823"/>
            <a:ext cx="169863" cy="47625"/>
          </a:xfrm>
          <a:custGeom>
            <a:avLst/>
            <a:gdLst/>
            <a:ahLst/>
            <a:cxnLst>
              <a:cxn ang="0">
                <a:pos x="115" y="0"/>
              </a:cxn>
              <a:cxn ang="0">
                <a:pos x="117" y="0"/>
              </a:cxn>
              <a:cxn ang="0">
                <a:pos x="0" y="2"/>
              </a:cxn>
              <a:cxn ang="0">
                <a:pos x="1" y="29"/>
              </a:cxn>
              <a:cxn ang="0">
                <a:pos x="118" y="27"/>
              </a:cxn>
              <a:cxn ang="0">
                <a:pos x="120" y="27"/>
              </a:cxn>
              <a:cxn ang="0">
                <a:pos x="118" y="27"/>
              </a:cxn>
              <a:cxn ang="0">
                <a:pos x="119" y="27"/>
              </a:cxn>
              <a:cxn ang="0">
                <a:pos x="120" y="27"/>
              </a:cxn>
              <a:cxn ang="0">
                <a:pos x="115" y="0"/>
              </a:cxn>
            </a:cxnLst>
            <a:rect l="0" t="0" r="r" b="b"/>
            <a:pathLst>
              <a:path w="121" h="30">
                <a:moveTo>
                  <a:pt x="115" y="0"/>
                </a:moveTo>
                <a:lnTo>
                  <a:pt x="117" y="0"/>
                </a:lnTo>
                <a:lnTo>
                  <a:pt x="0" y="2"/>
                </a:lnTo>
                <a:lnTo>
                  <a:pt x="1" y="29"/>
                </a:lnTo>
                <a:lnTo>
                  <a:pt x="118" y="27"/>
                </a:lnTo>
                <a:lnTo>
                  <a:pt x="120" y="27"/>
                </a:lnTo>
                <a:lnTo>
                  <a:pt x="118" y="27"/>
                </a:lnTo>
                <a:lnTo>
                  <a:pt x="119" y="27"/>
                </a:lnTo>
                <a:lnTo>
                  <a:pt x="120" y="27"/>
                </a:lnTo>
                <a:lnTo>
                  <a:pt x="115"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3" name="Freeform 103"/>
          <p:cNvSpPr>
            <a:spLocks/>
          </p:cNvSpPr>
          <p:nvPr/>
        </p:nvSpPr>
        <p:spPr bwMode="auto">
          <a:xfrm>
            <a:off x="1458913" y="5287963"/>
            <a:ext cx="195262" cy="74612"/>
          </a:xfrm>
          <a:custGeom>
            <a:avLst/>
            <a:gdLst/>
            <a:ahLst/>
            <a:cxnLst>
              <a:cxn ang="0">
                <a:pos x="129" y="1"/>
              </a:cxn>
              <a:cxn ang="0">
                <a:pos x="130" y="0"/>
              </a:cxn>
              <a:cxn ang="0">
                <a:pos x="0" y="18"/>
              </a:cxn>
              <a:cxn ang="0">
                <a:pos x="5" y="46"/>
              </a:cxn>
              <a:cxn ang="0">
                <a:pos x="135" y="28"/>
              </a:cxn>
              <a:cxn ang="0">
                <a:pos x="136" y="28"/>
              </a:cxn>
              <a:cxn ang="0">
                <a:pos x="135" y="28"/>
              </a:cxn>
              <a:cxn ang="0">
                <a:pos x="136" y="28"/>
              </a:cxn>
              <a:cxn ang="0">
                <a:pos x="129" y="1"/>
              </a:cxn>
            </a:cxnLst>
            <a:rect l="0" t="0" r="r" b="b"/>
            <a:pathLst>
              <a:path w="137" h="47">
                <a:moveTo>
                  <a:pt x="129" y="1"/>
                </a:moveTo>
                <a:lnTo>
                  <a:pt x="130" y="0"/>
                </a:lnTo>
                <a:lnTo>
                  <a:pt x="0" y="18"/>
                </a:lnTo>
                <a:lnTo>
                  <a:pt x="5" y="46"/>
                </a:lnTo>
                <a:lnTo>
                  <a:pt x="135" y="28"/>
                </a:lnTo>
                <a:lnTo>
                  <a:pt x="136" y="28"/>
                </a:lnTo>
                <a:lnTo>
                  <a:pt x="135" y="28"/>
                </a:lnTo>
                <a:lnTo>
                  <a:pt x="136" y="28"/>
                </a:lnTo>
                <a:lnTo>
                  <a:pt x="129" y="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4" name="Freeform 104"/>
          <p:cNvSpPr>
            <a:spLocks/>
          </p:cNvSpPr>
          <p:nvPr/>
        </p:nvSpPr>
        <p:spPr bwMode="auto">
          <a:xfrm>
            <a:off x="1649413" y="5241925"/>
            <a:ext cx="190500" cy="88900"/>
          </a:xfrm>
          <a:custGeom>
            <a:avLst/>
            <a:gdLst/>
            <a:ahLst/>
            <a:cxnLst>
              <a:cxn ang="0">
                <a:pos x="123" y="0"/>
              </a:cxn>
              <a:cxn ang="0">
                <a:pos x="124" y="0"/>
              </a:cxn>
              <a:cxn ang="0">
                <a:pos x="0" y="27"/>
              </a:cxn>
              <a:cxn ang="0">
                <a:pos x="7" y="55"/>
              </a:cxn>
              <a:cxn ang="0">
                <a:pos x="131" y="28"/>
              </a:cxn>
              <a:cxn ang="0">
                <a:pos x="133" y="28"/>
              </a:cxn>
              <a:cxn ang="0">
                <a:pos x="131" y="28"/>
              </a:cxn>
              <a:cxn ang="0">
                <a:pos x="132" y="28"/>
              </a:cxn>
              <a:cxn ang="0">
                <a:pos x="133" y="28"/>
              </a:cxn>
              <a:cxn ang="0">
                <a:pos x="123" y="0"/>
              </a:cxn>
            </a:cxnLst>
            <a:rect l="0" t="0" r="r" b="b"/>
            <a:pathLst>
              <a:path w="134" h="56">
                <a:moveTo>
                  <a:pt x="123" y="0"/>
                </a:moveTo>
                <a:lnTo>
                  <a:pt x="124" y="0"/>
                </a:lnTo>
                <a:lnTo>
                  <a:pt x="0" y="27"/>
                </a:lnTo>
                <a:lnTo>
                  <a:pt x="7" y="55"/>
                </a:lnTo>
                <a:lnTo>
                  <a:pt x="131" y="28"/>
                </a:lnTo>
                <a:lnTo>
                  <a:pt x="133" y="28"/>
                </a:lnTo>
                <a:lnTo>
                  <a:pt x="131" y="28"/>
                </a:lnTo>
                <a:lnTo>
                  <a:pt x="132" y="28"/>
                </a:lnTo>
                <a:lnTo>
                  <a:pt x="133" y="28"/>
                </a:lnTo>
                <a:lnTo>
                  <a:pt x="123"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5" name="Freeform 105"/>
          <p:cNvSpPr>
            <a:spLocks/>
          </p:cNvSpPr>
          <p:nvPr/>
        </p:nvSpPr>
        <p:spPr bwMode="auto">
          <a:xfrm>
            <a:off x="1832030" y="5184885"/>
            <a:ext cx="168275" cy="98425"/>
          </a:xfrm>
          <a:custGeom>
            <a:avLst/>
            <a:gdLst/>
            <a:ahLst/>
            <a:cxnLst>
              <a:cxn ang="0">
                <a:pos x="105" y="1"/>
              </a:cxn>
              <a:cxn ang="0">
                <a:pos x="107" y="0"/>
              </a:cxn>
              <a:cxn ang="0">
                <a:pos x="0" y="33"/>
              </a:cxn>
              <a:cxn ang="0">
                <a:pos x="10" y="61"/>
              </a:cxn>
              <a:cxn ang="0">
                <a:pos x="116" y="28"/>
              </a:cxn>
              <a:cxn ang="0">
                <a:pos x="118" y="27"/>
              </a:cxn>
              <a:cxn ang="0">
                <a:pos x="116" y="28"/>
              </a:cxn>
              <a:cxn ang="0">
                <a:pos x="117" y="27"/>
              </a:cxn>
              <a:cxn ang="0">
                <a:pos x="118" y="27"/>
              </a:cxn>
              <a:cxn ang="0">
                <a:pos x="105" y="1"/>
              </a:cxn>
            </a:cxnLst>
            <a:rect l="0" t="0" r="r" b="b"/>
            <a:pathLst>
              <a:path w="119" h="62">
                <a:moveTo>
                  <a:pt x="105" y="1"/>
                </a:moveTo>
                <a:lnTo>
                  <a:pt x="107" y="0"/>
                </a:lnTo>
                <a:lnTo>
                  <a:pt x="0" y="33"/>
                </a:lnTo>
                <a:lnTo>
                  <a:pt x="10" y="61"/>
                </a:lnTo>
                <a:lnTo>
                  <a:pt x="116" y="28"/>
                </a:lnTo>
                <a:lnTo>
                  <a:pt x="118" y="27"/>
                </a:lnTo>
                <a:lnTo>
                  <a:pt x="116" y="28"/>
                </a:lnTo>
                <a:lnTo>
                  <a:pt x="117" y="27"/>
                </a:lnTo>
                <a:lnTo>
                  <a:pt x="118" y="27"/>
                </a:lnTo>
                <a:lnTo>
                  <a:pt x="105" y="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6" name="Freeform 106"/>
          <p:cNvSpPr>
            <a:spLocks/>
          </p:cNvSpPr>
          <p:nvPr/>
        </p:nvSpPr>
        <p:spPr bwMode="auto">
          <a:xfrm>
            <a:off x="1987550" y="5111860"/>
            <a:ext cx="152400" cy="112713"/>
          </a:xfrm>
          <a:custGeom>
            <a:avLst/>
            <a:gdLst/>
            <a:ahLst/>
            <a:cxnLst>
              <a:cxn ang="0">
                <a:pos x="96" y="0"/>
              </a:cxn>
              <a:cxn ang="0">
                <a:pos x="95" y="0"/>
              </a:cxn>
              <a:cxn ang="0">
                <a:pos x="0" y="43"/>
              </a:cxn>
              <a:cxn ang="0">
                <a:pos x="13" y="70"/>
              </a:cxn>
              <a:cxn ang="0">
                <a:pos x="108" y="27"/>
              </a:cxn>
              <a:cxn ang="0">
                <a:pos x="107" y="28"/>
              </a:cxn>
              <a:cxn ang="0">
                <a:pos x="96" y="0"/>
              </a:cxn>
              <a:cxn ang="0">
                <a:pos x="95" y="0"/>
              </a:cxn>
              <a:cxn ang="0">
                <a:pos x="96" y="0"/>
              </a:cxn>
            </a:cxnLst>
            <a:rect l="0" t="0" r="r" b="b"/>
            <a:pathLst>
              <a:path w="109" h="71">
                <a:moveTo>
                  <a:pt x="96" y="0"/>
                </a:moveTo>
                <a:lnTo>
                  <a:pt x="95" y="0"/>
                </a:lnTo>
                <a:lnTo>
                  <a:pt x="0" y="43"/>
                </a:lnTo>
                <a:lnTo>
                  <a:pt x="13" y="70"/>
                </a:lnTo>
                <a:lnTo>
                  <a:pt x="108" y="27"/>
                </a:lnTo>
                <a:lnTo>
                  <a:pt x="107" y="28"/>
                </a:lnTo>
                <a:lnTo>
                  <a:pt x="96" y="0"/>
                </a:lnTo>
                <a:lnTo>
                  <a:pt x="95" y="0"/>
                </a:lnTo>
                <a:lnTo>
                  <a:pt x="96"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7" name="Freeform 107"/>
          <p:cNvSpPr>
            <a:spLocks/>
          </p:cNvSpPr>
          <p:nvPr/>
        </p:nvSpPr>
        <p:spPr bwMode="auto">
          <a:xfrm>
            <a:off x="2128840" y="5043488"/>
            <a:ext cx="163512" cy="107950"/>
          </a:xfrm>
          <a:custGeom>
            <a:avLst/>
            <a:gdLst/>
            <a:ahLst/>
            <a:cxnLst>
              <a:cxn ang="0">
                <a:pos x="107" y="0"/>
              </a:cxn>
              <a:cxn ang="0">
                <a:pos x="105" y="1"/>
              </a:cxn>
              <a:cxn ang="0">
                <a:pos x="0" y="39"/>
              </a:cxn>
              <a:cxn ang="0">
                <a:pos x="11" y="67"/>
              </a:cxn>
              <a:cxn ang="0">
                <a:pos x="115" y="28"/>
              </a:cxn>
              <a:cxn ang="0">
                <a:pos x="112" y="29"/>
              </a:cxn>
              <a:cxn ang="0">
                <a:pos x="107" y="0"/>
              </a:cxn>
              <a:cxn ang="0">
                <a:pos x="106" y="1"/>
              </a:cxn>
              <a:cxn ang="0">
                <a:pos x="105" y="1"/>
              </a:cxn>
              <a:cxn ang="0">
                <a:pos x="107" y="0"/>
              </a:cxn>
            </a:cxnLst>
            <a:rect l="0" t="0" r="r" b="b"/>
            <a:pathLst>
              <a:path w="116" h="68">
                <a:moveTo>
                  <a:pt x="107" y="0"/>
                </a:moveTo>
                <a:lnTo>
                  <a:pt x="105" y="1"/>
                </a:lnTo>
                <a:lnTo>
                  <a:pt x="0" y="39"/>
                </a:lnTo>
                <a:lnTo>
                  <a:pt x="11" y="67"/>
                </a:lnTo>
                <a:lnTo>
                  <a:pt x="115" y="28"/>
                </a:lnTo>
                <a:lnTo>
                  <a:pt x="112" y="29"/>
                </a:lnTo>
                <a:lnTo>
                  <a:pt x="107" y="0"/>
                </a:lnTo>
                <a:lnTo>
                  <a:pt x="106" y="1"/>
                </a:lnTo>
                <a:lnTo>
                  <a:pt x="105" y="1"/>
                </a:lnTo>
                <a:lnTo>
                  <a:pt x="10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8" name="Freeform 108"/>
          <p:cNvSpPr>
            <a:spLocks/>
          </p:cNvSpPr>
          <p:nvPr/>
        </p:nvSpPr>
        <p:spPr bwMode="auto">
          <a:xfrm>
            <a:off x="2289175" y="5015023"/>
            <a:ext cx="169863" cy="71437"/>
          </a:xfrm>
          <a:custGeom>
            <a:avLst/>
            <a:gdLst/>
            <a:ahLst/>
            <a:cxnLst>
              <a:cxn ang="0">
                <a:pos x="116" y="0"/>
              </a:cxn>
              <a:cxn ang="0">
                <a:pos x="115" y="0"/>
              </a:cxn>
              <a:cxn ang="0">
                <a:pos x="0" y="16"/>
              </a:cxn>
              <a:cxn ang="0">
                <a:pos x="5" y="44"/>
              </a:cxn>
              <a:cxn ang="0">
                <a:pos x="120" y="29"/>
              </a:cxn>
              <a:cxn ang="0">
                <a:pos x="119" y="29"/>
              </a:cxn>
              <a:cxn ang="0">
                <a:pos x="116" y="0"/>
              </a:cxn>
              <a:cxn ang="0">
                <a:pos x="115" y="0"/>
              </a:cxn>
              <a:cxn ang="0">
                <a:pos x="116" y="0"/>
              </a:cxn>
            </a:cxnLst>
            <a:rect l="0" t="0" r="r" b="b"/>
            <a:pathLst>
              <a:path w="121" h="45">
                <a:moveTo>
                  <a:pt x="116" y="0"/>
                </a:moveTo>
                <a:lnTo>
                  <a:pt x="115" y="0"/>
                </a:lnTo>
                <a:lnTo>
                  <a:pt x="0" y="16"/>
                </a:lnTo>
                <a:lnTo>
                  <a:pt x="5" y="44"/>
                </a:lnTo>
                <a:lnTo>
                  <a:pt x="120" y="29"/>
                </a:lnTo>
                <a:lnTo>
                  <a:pt x="119" y="29"/>
                </a:lnTo>
                <a:lnTo>
                  <a:pt x="116" y="0"/>
                </a:lnTo>
                <a:lnTo>
                  <a:pt x="115" y="0"/>
                </a:lnTo>
                <a:lnTo>
                  <a:pt x="116"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29" name="Freeform 109"/>
          <p:cNvSpPr>
            <a:spLocks/>
          </p:cNvSpPr>
          <p:nvPr/>
        </p:nvSpPr>
        <p:spPr bwMode="auto">
          <a:xfrm>
            <a:off x="2462213" y="5002213"/>
            <a:ext cx="152400" cy="57150"/>
          </a:xfrm>
          <a:custGeom>
            <a:avLst/>
            <a:gdLst/>
            <a:ahLst/>
            <a:cxnLst>
              <a:cxn ang="0">
                <a:pos x="108" y="0"/>
              </a:cxn>
              <a:cxn ang="0">
                <a:pos x="106" y="0"/>
              </a:cxn>
              <a:cxn ang="0">
                <a:pos x="0" y="7"/>
              </a:cxn>
              <a:cxn ang="0">
                <a:pos x="3" y="35"/>
              </a:cxn>
              <a:cxn ang="0">
                <a:pos x="108" y="27"/>
              </a:cxn>
              <a:cxn ang="0">
                <a:pos x="107" y="27"/>
              </a:cxn>
              <a:cxn ang="0">
                <a:pos x="108" y="0"/>
              </a:cxn>
              <a:cxn ang="0">
                <a:pos x="107" y="0"/>
              </a:cxn>
              <a:cxn ang="0">
                <a:pos x="106" y="0"/>
              </a:cxn>
              <a:cxn ang="0">
                <a:pos x="108" y="0"/>
              </a:cxn>
            </a:cxnLst>
            <a:rect l="0" t="0" r="r" b="b"/>
            <a:pathLst>
              <a:path w="109" h="36">
                <a:moveTo>
                  <a:pt x="108" y="0"/>
                </a:moveTo>
                <a:lnTo>
                  <a:pt x="106" y="0"/>
                </a:lnTo>
                <a:lnTo>
                  <a:pt x="0" y="7"/>
                </a:lnTo>
                <a:lnTo>
                  <a:pt x="3" y="35"/>
                </a:lnTo>
                <a:lnTo>
                  <a:pt x="108" y="27"/>
                </a:lnTo>
                <a:lnTo>
                  <a:pt x="107" y="27"/>
                </a:lnTo>
                <a:lnTo>
                  <a:pt x="108" y="0"/>
                </a:lnTo>
                <a:lnTo>
                  <a:pt x="107" y="0"/>
                </a:lnTo>
                <a:lnTo>
                  <a:pt x="106" y="0"/>
                </a:lnTo>
                <a:lnTo>
                  <a:pt x="108"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0" name="Freeform 110"/>
          <p:cNvSpPr>
            <a:spLocks/>
          </p:cNvSpPr>
          <p:nvPr/>
        </p:nvSpPr>
        <p:spPr bwMode="auto">
          <a:xfrm>
            <a:off x="2620963" y="5002323"/>
            <a:ext cx="152400" cy="52387"/>
          </a:xfrm>
          <a:custGeom>
            <a:avLst/>
            <a:gdLst/>
            <a:ahLst/>
            <a:cxnLst>
              <a:cxn ang="0">
                <a:pos x="107" y="4"/>
              </a:cxn>
              <a:cxn ang="0">
                <a:pos x="104" y="4"/>
              </a:cxn>
              <a:cxn ang="0">
                <a:pos x="1" y="0"/>
              </a:cxn>
              <a:cxn ang="0">
                <a:pos x="0" y="27"/>
              </a:cxn>
              <a:cxn ang="0">
                <a:pos x="103" y="32"/>
              </a:cxn>
              <a:cxn ang="0">
                <a:pos x="101" y="32"/>
              </a:cxn>
              <a:cxn ang="0">
                <a:pos x="107" y="4"/>
              </a:cxn>
              <a:cxn ang="0">
                <a:pos x="105" y="4"/>
              </a:cxn>
              <a:cxn ang="0">
                <a:pos x="104" y="4"/>
              </a:cxn>
              <a:cxn ang="0">
                <a:pos x="107" y="4"/>
              </a:cxn>
            </a:cxnLst>
            <a:rect l="0" t="0" r="r" b="b"/>
            <a:pathLst>
              <a:path w="108" h="33">
                <a:moveTo>
                  <a:pt x="107" y="4"/>
                </a:moveTo>
                <a:lnTo>
                  <a:pt x="104" y="4"/>
                </a:lnTo>
                <a:lnTo>
                  <a:pt x="1" y="0"/>
                </a:lnTo>
                <a:lnTo>
                  <a:pt x="0" y="27"/>
                </a:lnTo>
                <a:lnTo>
                  <a:pt x="103" y="32"/>
                </a:lnTo>
                <a:lnTo>
                  <a:pt x="101" y="32"/>
                </a:lnTo>
                <a:lnTo>
                  <a:pt x="107" y="4"/>
                </a:lnTo>
                <a:lnTo>
                  <a:pt x="105" y="4"/>
                </a:lnTo>
                <a:lnTo>
                  <a:pt x="104" y="4"/>
                </a:lnTo>
                <a:lnTo>
                  <a:pt x="107" y="4"/>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1" name="Freeform 111"/>
          <p:cNvSpPr>
            <a:spLocks/>
          </p:cNvSpPr>
          <p:nvPr/>
        </p:nvSpPr>
        <p:spPr bwMode="auto">
          <a:xfrm>
            <a:off x="2771775" y="5010150"/>
            <a:ext cx="173038" cy="76200"/>
          </a:xfrm>
          <a:custGeom>
            <a:avLst/>
            <a:gdLst/>
            <a:ahLst/>
            <a:cxnLst>
              <a:cxn ang="0">
                <a:pos x="122" y="20"/>
              </a:cxn>
              <a:cxn ang="0">
                <a:pos x="121" y="19"/>
              </a:cxn>
              <a:cxn ang="0">
                <a:pos x="6" y="0"/>
              </a:cxn>
              <a:cxn ang="0">
                <a:pos x="0" y="29"/>
              </a:cxn>
              <a:cxn ang="0">
                <a:pos x="115" y="47"/>
              </a:cxn>
              <a:cxn ang="0">
                <a:pos x="114" y="47"/>
              </a:cxn>
              <a:cxn ang="0">
                <a:pos x="122" y="20"/>
              </a:cxn>
              <a:cxn ang="0">
                <a:pos x="121" y="20"/>
              </a:cxn>
              <a:cxn ang="0">
                <a:pos x="121" y="19"/>
              </a:cxn>
              <a:cxn ang="0">
                <a:pos x="122" y="20"/>
              </a:cxn>
            </a:cxnLst>
            <a:rect l="0" t="0" r="r" b="b"/>
            <a:pathLst>
              <a:path w="123" h="48">
                <a:moveTo>
                  <a:pt x="122" y="20"/>
                </a:moveTo>
                <a:lnTo>
                  <a:pt x="121" y="19"/>
                </a:lnTo>
                <a:lnTo>
                  <a:pt x="6" y="0"/>
                </a:lnTo>
                <a:lnTo>
                  <a:pt x="0" y="29"/>
                </a:lnTo>
                <a:lnTo>
                  <a:pt x="115" y="47"/>
                </a:lnTo>
                <a:lnTo>
                  <a:pt x="114" y="47"/>
                </a:lnTo>
                <a:lnTo>
                  <a:pt x="122" y="20"/>
                </a:lnTo>
                <a:lnTo>
                  <a:pt x="121" y="20"/>
                </a:lnTo>
                <a:lnTo>
                  <a:pt x="121" y="19"/>
                </a:lnTo>
                <a:lnTo>
                  <a:pt x="122" y="2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2" name="Freeform 112"/>
          <p:cNvSpPr>
            <a:spLocks/>
          </p:cNvSpPr>
          <p:nvPr/>
        </p:nvSpPr>
        <p:spPr bwMode="auto">
          <a:xfrm>
            <a:off x="2940050" y="5045075"/>
            <a:ext cx="158750" cy="88900"/>
          </a:xfrm>
          <a:custGeom>
            <a:avLst/>
            <a:gdLst/>
            <a:ahLst/>
            <a:cxnLst>
              <a:cxn ang="0">
                <a:pos x="109" y="26"/>
              </a:cxn>
              <a:cxn ang="0">
                <a:pos x="111" y="26"/>
              </a:cxn>
              <a:cxn ang="0">
                <a:pos x="8" y="0"/>
              </a:cxn>
              <a:cxn ang="0">
                <a:pos x="0" y="28"/>
              </a:cxn>
              <a:cxn ang="0">
                <a:pos x="103" y="54"/>
              </a:cxn>
              <a:cxn ang="0">
                <a:pos x="105" y="55"/>
              </a:cxn>
              <a:cxn ang="0">
                <a:pos x="103" y="54"/>
              </a:cxn>
              <a:cxn ang="0">
                <a:pos x="104" y="54"/>
              </a:cxn>
              <a:cxn ang="0">
                <a:pos x="105" y="55"/>
              </a:cxn>
              <a:cxn ang="0">
                <a:pos x="109" y="26"/>
              </a:cxn>
            </a:cxnLst>
            <a:rect l="0" t="0" r="r" b="b"/>
            <a:pathLst>
              <a:path w="112" h="56">
                <a:moveTo>
                  <a:pt x="109" y="26"/>
                </a:moveTo>
                <a:lnTo>
                  <a:pt x="111" y="26"/>
                </a:lnTo>
                <a:lnTo>
                  <a:pt x="8" y="0"/>
                </a:lnTo>
                <a:lnTo>
                  <a:pt x="0" y="28"/>
                </a:lnTo>
                <a:lnTo>
                  <a:pt x="103" y="54"/>
                </a:lnTo>
                <a:lnTo>
                  <a:pt x="105" y="55"/>
                </a:lnTo>
                <a:lnTo>
                  <a:pt x="103" y="54"/>
                </a:lnTo>
                <a:lnTo>
                  <a:pt x="104" y="54"/>
                </a:lnTo>
                <a:lnTo>
                  <a:pt x="105" y="55"/>
                </a:lnTo>
                <a:lnTo>
                  <a:pt x="109" y="26"/>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3" name="Freeform 113"/>
          <p:cNvSpPr>
            <a:spLocks/>
          </p:cNvSpPr>
          <p:nvPr/>
        </p:nvSpPr>
        <p:spPr bwMode="auto">
          <a:xfrm>
            <a:off x="3097217" y="5091223"/>
            <a:ext cx="133350" cy="66675"/>
          </a:xfrm>
          <a:custGeom>
            <a:avLst/>
            <a:gdLst/>
            <a:ahLst/>
            <a:cxnLst>
              <a:cxn ang="0">
                <a:pos x="88" y="13"/>
              </a:cxn>
              <a:cxn ang="0">
                <a:pos x="93" y="13"/>
              </a:cxn>
              <a:cxn ang="0">
                <a:pos x="4" y="0"/>
              </a:cxn>
              <a:cxn ang="0">
                <a:pos x="0" y="28"/>
              </a:cxn>
              <a:cxn ang="0">
                <a:pos x="88" y="41"/>
              </a:cxn>
              <a:cxn ang="0">
                <a:pos x="93" y="41"/>
              </a:cxn>
              <a:cxn ang="0">
                <a:pos x="88" y="41"/>
              </a:cxn>
              <a:cxn ang="0">
                <a:pos x="91" y="41"/>
              </a:cxn>
              <a:cxn ang="0">
                <a:pos x="93" y="41"/>
              </a:cxn>
              <a:cxn ang="0">
                <a:pos x="88" y="13"/>
              </a:cxn>
            </a:cxnLst>
            <a:rect l="0" t="0" r="r" b="b"/>
            <a:pathLst>
              <a:path w="94" h="42">
                <a:moveTo>
                  <a:pt x="88" y="13"/>
                </a:moveTo>
                <a:lnTo>
                  <a:pt x="93" y="13"/>
                </a:lnTo>
                <a:lnTo>
                  <a:pt x="4" y="0"/>
                </a:lnTo>
                <a:lnTo>
                  <a:pt x="0" y="28"/>
                </a:lnTo>
                <a:lnTo>
                  <a:pt x="88" y="41"/>
                </a:lnTo>
                <a:lnTo>
                  <a:pt x="93" y="41"/>
                </a:lnTo>
                <a:lnTo>
                  <a:pt x="88" y="41"/>
                </a:lnTo>
                <a:lnTo>
                  <a:pt x="91" y="41"/>
                </a:lnTo>
                <a:lnTo>
                  <a:pt x="93" y="41"/>
                </a:lnTo>
                <a:lnTo>
                  <a:pt x="88" y="13"/>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4" name="Freeform 114"/>
          <p:cNvSpPr>
            <a:spLocks/>
          </p:cNvSpPr>
          <p:nvPr/>
        </p:nvSpPr>
        <p:spPr bwMode="auto">
          <a:xfrm>
            <a:off x="3230563" y="5100638"/>
            <a:ext cx="82550" cy="57150"/>
          </a:xfrm>
          <a:custGeom>
            <a:avLst/>
            <a:gdLst/>
            <a:ahLst/>
            <a:cxnLst>
              <a:cxn ang="0">
                <a:pos x="43" y="2"/>
              </a:cxn>
              <a:cxn ang="0">
                <a:pos x="48" y="0"/>
              </a:cxn>
              <a:cxn ang="0">
                <a:pos x="0" y="8"/>
              </a:cxn>
              <a:cxn ang="0">
                <a:pos x="5" y="35"/>
              </a:cxn>
              <a:cxn ang="0">
                <a:pos x="52" y="27"/>
              </a:cxn>
              <a:cxn ang="0">
                <a:pos x="57" y="26"/>
              </a:cxn>
              <a:cxn ang="0">
                <a:pos x="52" y="27"/>
              </a:cxn>
              <a:cxn ang="0">
                <a:pos x="55" y="27"/>
              </a:cxn>
              <a:cxn ang="0">
                <a:pos x="57" y="26"/>
              </a:cxn>
              <a:cxn ang="0">
                <a:pos x="43" y="2"/>
              </a:cxn>
            </a:cxnLst>
            <a:rect l="0" t="0" r="r" b="b"/>
            <a:pathLst>
              <a:path w="58" h="36">
                <a:moveTo>
                  <a:pt x="43" y="2"/>
                </a:moveTo>
                <a:lnTo>
                  <a:pt x="48" y="0"/>
                </a:lnTo>
                <a:lnTo>
                  <a:pt x="0" y="8"/>
                </a:lnTo>
                <a:lnTo>
                  <a:pt x="5" y="35"/>
                </a:lnTo>
                <a:lnTo>
                  <a:pt x="52" y="27"/>
                </a:lnTo>
                <a:lnTo>
                  <a:pt x="57" y="26"/>
                </a:lnTo>
                <a:lnTo>
                  <a:pt x="52" y="27"/>
                </a:lnTo>
                <a:lnTo>
                  <a:pt x="55" y="27"/>
                </a:lnTo>
                <a:lnTo>
                  <a:pt x="57" y="26"/>
                </a:lnTo>
                <a:lnTo>
                  <a:pt x="43"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5" name="Freeform 115"/>
          <p:cNvSpPr>
            <a:spLocks/>
          </p:cNvSpPr>
          <p:nvPr/>
        </p:nvSpPr>
        <p:spPr bwMode="auto">
          <a:xfrm>
            <a:off x="3297238" y="5064125"/>
            <a:ext cx="84137" cy="76200"/>
          </a:xfrm>
          <a:custGeom>
            <a:avLst/>
            <a:gdLst/>
            <a:ahLst/>
            <a:cxnLst>
              <a:cxn ang="0">
                <a:pos x="42" y="2"/>
              </a:cxn>
              <a:cxn ang="0">
                <a:pos x="43" y="0"/>
              </a:cxn>
              <a:cxn ang="0">
                <a:pos x="0" y="22"/>
              </a:cxn>
              <a:cxn ang="0">
                <a:pos x="14" y="47"/>
              </a:cxn>
              <a:cxn ang="0">
                <a:pos x="56" y="26"/>
              </a:cxn>
              <a:cxn ang="0">
                <a:pos x="58" y="25"/>
              </a:cxn>
              <a:cxn ang="0">
                <a:pos x="56" y="26"/>
              </a:cxn>
              <a:cxn ang="0">
                <a:pos x="57" y="26"/>
              </a:cxn>
              <a:cxn ang="0">
                <a:pos x="58" y="25"/>
              </a:cxn>
              <a:cxn ang="0">
                <a:pos x="42" y="2"/>
              </a:cxn>
            </a:cxnLst>
            <a:rect l="0" t="0" r="r" b="b"/>
            <a:pathLst>
              <a:path w="59" h="48">
                <a:moveTo>
                  <a:pt x="42" y="2"/>
                </a:moveTo>
                <a:lnTo>
                  <a:pt x="43" y="0"/>
                </a:lnTo>
                <a:lnTo>
                  <a:pt x="0" y="22"/>
                </a:lnTo>
                <a:lnTo>
                  <a:pt x="14" y="47"/>
                </a:lnTo>
                <a:lnTo>
                  <a:pt x="56" y="26"/>
                </a:lnTo>
                <a:lnTo>
                  <a:pt x="58" y="25"/>
                </a:lnTo>
                <a:lnTo>
                  <a:pt x="56" y="26"/>
                </a:lnTo>
                <a:lnTo>
                  <a:pt x="57" y="26"/>
                </a:lnTo>
                <a:lnTo>
                  <a:pt x="58" y="25"/>
                </a:lnTo>
                <a:lnTo>
                  <a:pt x="42"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6" name="Freeform 116"/>
          <p:cNvSpPr>
            <a:spLocks/>
          </p:cNvSpPr>
          <p:nvPr/>
        </p:nvSpPr>
        <p:spPr bwMode="auto">
          <a:xfrm>
            <a:off x="3363914" y="5015023"/>
            <a:ext cx="88900" cy="85725"/>
          </a:xfrm>
          <a:custGeom>
            <a:avLst/>
            <a:gdLst/>
            <a:ahLst/>
            <a:cxnLst>
              <a:cxn ang="0">
                <a:pos x="41" y="3"/>
              </a:cxn>
              <a:cxn ang="0">
                <a:pos x="43" y="0"/>
              </a:cxn>
              <a:cxn ang="0">
                <a:pos x="0" y="30"/>
              </a:cxn>
              <a:cxn ang="0">
                <a:pos x="16" y="53"/>
              </a:cxn>
              <a:cxn ang="0">
                <a:pos x="60" y="24"/>
              </a:cxn>
              <a:cxn ang="0">
                <a:pos x="62" y="22"/>
              </a:cxn>
              <a:cxn ang="0">
                <a:pos x="60" y="24"/>
              </a:cxn>
              <a:cxn ang="0">
                <a:pos x="61" y="23"/>
              </a:cxn>
              <a:cxn ang="0">
                <a:pos x="62" y="22"/>
              </a:cxn>
              <a:cxn ang="0">
                <a:pos x="41" y="3"/>
              </a:cxn>
            </a:cxnLst>
            <a:rect l="0" t="0" r="r" b="b"/>
            <a:pathLst>
              <a:path w="63" h="54">
                <a:moveTo>
                  <a:pt x="41" y="3"/>
                </a:moveTo>
                <a:lnTo>
                  <a:pt x="43" y="0"/>
                </a:lnTo>
                <a:lnTo>
                  <a:pt x="0" y="30"/>
                </a:lnTo>
                <a:lnTo>
                  <a:pt x="16" y="53"/>
                </a:lnTo>
                <a:lnTo>
                  <a:pt x="60" y="24"/>
                </a:lnTo>
                <a:lnTo>
                  <a:pt x="62" y="22"/>
                </a:lnTo>
                <a:lnTo>
                  <a:pt x="60" y="24"/>
                </a:lnTo>
                <a:lnTo>
                  <a:pt x="61" y="23"/>
                </a:lnTo>
                <a:lnTo>
                  <a:pt x="62" y="22"/>
                </a:lnTo>
                <a:lnTo>
                  <a:pt x="41" y="3"/>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7" name="Freeform 117"/>
          <p:cNvSpPr>
            <a:spLocks/>
          </p:cNvSpPr>
          <p:nvPr/>
        </p:nvSpPr>
        <p:spPr bwMode="auto">
          <a:xfrm>
            <a:off x="3427416" y="4902310"/>
            <a:ext cx="127000" cy="144463"/>
          </a:xfrm>
          <a:custGeom>
            <a:avLst/>
            <a:gdLst/>
            <a:ahLst/>
            <a:cxnLst>
              <a:cxn ang="0">
                <a:pos x="64" y="2"/>
              </a:cxn>
              <a:cxn ang="0">
                <a:pos x="66" y="0"/>
              </a:cxn>
              <a:cxn ang="0">
                <a:pos x="0" y="69"/>
              </a:cxn>
              <a:cxn ang="0">
                <a:pos x="22" y="90"/>
              </a:cxn>
              <a:cxn ang="0">
                <a:pos x="87" y="21"/>
              </a:cxn>
              <a:cxn ang="0">
                <a:pos x="90" y="19"/>
              </a:cxn>
              <a:cxn ang="0">
                <a:pos x="87" y="21"/>
              </a:cxn>
              <a:cxn ang="0">
                <a:pos x="88" y="20"/>
              </a:cxn>
              <a:cxn ang="0">
                <a:pos x="90" y="19"/>
              </a:cxn>
              <a:cxn ang="0">
                <a:pos x="64" y="2"/>
              </a:cxn>
            </a:cxnLst>
            <a:rect l="0" t="0" r="r" b="b"/>
            <a:pathLst>
              <a:path w="91" h="91">
                <a:moveTo>
                  <a:pt x="64" y="2"/>
                </a:moveTo>
                <a:lnTo>
                  <a:pt x="66" y="0"/>
                </a:lnTo>
                <a:lnTo>
                  <a:pt x="0" y="69"/>
                </a:lnTo>
                <a:lnTo>
                  <a:pt x="22" y="90"/>
                </a:lnTo>
                <a:lnTo>
                  <a:pt x="87" y="21"/>
                </a:lnTo>
                <a:lnTo>
                  <a:pt x="90" y="19"/>
                </a:lnTo>
                <a:lnTo>
                  <a:pt x="87" y="21"/>
                </a:lnTo>
                <a:lnTo>
                  <a:pt x="88" y="20"/>
                </a:lnTo>
                <a:lnTo>
                  <a:pt x="90" y="19"/>
                </a:lnTo>
                <a:lnTo>
                  <a:pt x="64"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8" name="Freeform 118"/>
          <p:cNvSpPr>
            <a:spLocks/>
          </p:cNvSpPr>
          <p:nvPr/>
        </p:nvSpPr>
        <p:spPr bwMode="auto">
          <a:xfrm>
            <a:off x="3522663" y="4718160"/>
            <a:ext cx="138112" cy="207963"/>
          </a:xfrm>
          <a:custGeom>
            <a:avLst/>
            <a:gdLst/>
            <a:ahLst/>
            <a:cxnLst>
              <a:cxn ang="0">
                <a:pos x="69" y="1"/>
              </a:cxn>
              <a:cxn ang="0">
                <a:pos x="70" y="0"/>
              </a:cxn>
              <a:cxn ang="0">
                <a:pos x="0" y="113"/>
              </a:cxn>
              <a:cxn ang="0">
                <a:pos x="26" y="130"/>
              </a:cxn>
              <a:cxn ang="0">
                <a:pos x="95" y="17"/>
              </a:cxn>
              <a:cxn ang="0">
                <a:pos x="96" y="15"/>
              </a:cxn>
              <a:cxn ang="0">
                <a:pos x="95" y="17"/>
              </a:cxn>
              <a:cxn ang="0">
                <a:pos x="95" y="16"/>
              </a:cxn>
              <a:cxn ang="0">
                <a:pos x="96" y="15"/>
              </a:cxn>
              <a:cxn ang="0">
                <a:pos x="69" y="1"/>
              </a:cxn>
            </a:cxnLst>
            <a:rect l="0" t="0" r="r" b="b"/>
            <a:pathLst>
              <a:path w="97" h="131">
                <a:moveTo>
                  <a:pt x="69" y="1"/>
                </a:moveTo>
                <a:lnTo>
                  <a:pt x="70" y="0"/>
                </a:lnTo>
                <a:lnTo>
                  <a:pt x="0" y="113"/>
                </a:lnTo>
                <a:lnTo>
                  <a:pt x="26" y="130"/>
                </a:lnTo>
                <a:lnTo>
                  <a:pt x="95" y="17"/>
                </a:lnTo>
                <a:lnTo>
                  <a:pt x="96" y="15"/>
                </a:lnTo>
                <a:lnTo>
                  <a:pt x="95" y="17"/>
                </a:lnTo>
                <a:lnTo>
                  <a:pt x="95" y="16"/>
                </a:lnTo>
                <a:lnTo>
                  <a:pt x="96" y="15"/>
                </a:lnTo>
                <a:lnTo>
                  <a:pt x="69" y="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39" name="Freeform 119"/>
          <p:cNvSpPr>
            <a:spLocks/>
          </p:cNvSpPr>
          <p:nvPr/>
        </p:nvSpPr>
        <p:spPr bwMode="auto">
          <a:xfrm>
            <a:off x="3625850" y="4543425"/>
            <a:ext cx="115888" cy="192088"/>
          </a:xfrm>
          <a:custGeom>
            <a:avLst/>
            <a:gdLst/>
            <a:ahLst/>
            <a:cxnLst>
              <a:cxn ang="0">
                <a:pos x="55" y="0"/>
              </a:cxn>
              <a:cxn ang="0">
                <a:pos x="0" y="106"/>
              </a:cxn>
              <a:cxn ang="0">
                <a:pos x="27" y="120"/>
              </a:cxn>
              <a:cxn ang="0">
                <a:pos x="82" y="14"/>
              </a:cxn>
              <a:cxn ang="0">
                <a:pos x="82" y="13"/>
              </a:cxn>
              <a:cxn ang="0">
                <a:pos x="82" y="14"/>
              </a:cxn>
              <a:cxn ang="0">
                <a:pos x="82" y="13"/>
              </a:cxn>
              <a:cxn ang="0">
                <a:pos x="55" y="0"/>
              </a:cxn>
            </a:cxnLst>
            <a:rect l="0" t="0" r="r" b="b"/>
            <a:pathLst>
              <a:path w="83" h="121">
                <a:moveTo>
                  <a:pt x="55" y="0"/>
                </a:moveTo>
                <a:lnTo>
                  <a:pt x="0" y="106"/>
                </a:lnTo>
                <a:lnTo>
                  <a:pt x="27" y="120"/>
                </a:lnTo>
                <a:lnTo>
                  <a:pt x="82" y="14"/>
                </a:lnTo>
                <a:lnTo>
                  <a:pt x="82" y="13"/>
                </a:lnTo>
                <a:lnTo>
                  <a:pt x="82" y="14"/>
                </a:lnTo>
                <a:lnTo>
                  <a:pt x="82" y="13"/>
                </a:lnTo>
                <a:lnTo>
                  <a:pt x="55"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0" name="Freeform 120"/>
          <p:cNvSpPr>
            <a:spLocks/>
          </p:cNvSpPr>
          <p:nvPr/>
        </p:nvSpPr>
        <p:spPr bwMode="auto">
          <a:xfrm>
            <a:off x="3708400" y="4360863"/>
            <a:ext cx="109538" cy="196850"/>
          </a:xfrm>
          <a:custGeom>
            <a:avLst/>
            <a:gdLst/>
            <a:ahLst/>
            <a:cxnLst>
              <a:cxn ang="0">
                <a:pos x="49" y="2"/>
              </a:cxn>
              <a:cxn ang="0">
                <a:pos x="49" y="0"/>
              </a:cxn>
              <a:cxn ang="0">
                <a:pos x="0" y="110"/>
              </a:cxn>
              <a:cxn ang="0">
                <a:pos x="27" y="123"/>
              </a:cxn>
              <a:cxn ang="0">
                <a:pos x="76" y="13"/>
              </a:cxn>
              <a:cxn ang="0">
                <a:pos x="77" y="11"/>
              </a:cxn>
              <a:cxn ang="0">
                <a:pos x="76" y="13"/>
              </a:cxn>
              <a:cxn ang="0">
                <a:pos x="77" y="12"/>
              </a:cxn>
              <a:cxn ang="0">
                <a:pos x="77" y="11"/>
              </a:cxn>
              <a:cxn ang="0">
                <a:pos x="49" y="2"/>
              </a:cxn>
            </a:cxnLst>
            <a:rect l="0" t="0" r="r" b="b"/>
            <a:pathLst>
              <a:path w="78" h="124">
                <a:moveTo>
                  <a:pt x="49" y="2"/>
                </a:moveTo>
                <a:lnTo>
                  <a:pt x="49" y="0"/>
                </a:lnTo>
                <a:lnTo>
                  <a:pt x="0" y="110"/>
                </a:lnTo>
                <a:lnTo>
                  <a:pt x="27" y="123"/>
                </a:lnTo>
                <a:lnTo>
                  <a:pt x="76" y="13"/>
                </a:lnTo>
                <a:lnTo>
                  <a:pt x="77" y="11"/>
                </a:lnTo>
                <a:lnTo>
                  <a:pt x="76" y="13"/>
                </a:lnTo>
                <a:lnTo>
                  <a:pt x="77" y="12"/>
                </a:lnTo>
                <a:lnTo>
                  <a:pt x="77" y="11"/>
                </a:lnTo>
                <a:lnTo>
                  <a:pt x="49"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1" name="Freeform 121"/>
          <p:cNvSpPr>
            <a:spLocks/>
          </p:cNvSpPr>
          <p:nvPr/>
        </p:nvSpPr>
        <p:spPr bwMode="auto">
          <a:xfrm>
            <a:off x="3783014" y="4124325"/>
            <a:ext cx="111125" cy="247650"/>
          </a:xfrm>
          <a:custGeom>
            <a:avLst/>
            <a:gdLst/>
            <a:ahLst/>
            <a:cxnLst>
              <a:cxn ang="0">
                <a:pos x="49" y="2"/>
              </a:cxn>
              <a:cxn ang="0">
                <a:pos x="49" y="0"/>
              </a:cxn>
              <a:cxn ang="0">
                <a:pos x="0" y="145"/>
              </a:cxn>
              <a:cxn ang="0">
                <a:pos x="28" y="155"/>
              </a:cxn>
              <a:cxn ang="0">
                <a:pos x="77" y="10"/>
              </a:cxn>
              <a:cxn ang="0">
                <a:pos x="78" y="9"/>
              </a:cxn>
              <a:cxn ang="0">
                <a:pos x="77" y="10"/>
              </a:cxn>
              <a:cxn ang="0">
                <a:pos x="78" y="10"/>
              </a:cxn>
              <a:cxn ang="0">
                <a:pos x="78" y="9"/>
              </a:cxn>
              <a:cxn ang="0">
                <a:pos x="49" y="2"/>
              </a:cxn>
            </a:cxnLst>
            <a:rect l="0" t="0" r="r" b="b"/>
            <a:pathLst>
              <a:path w="79" h="156">
                <a:moveTo>
                  <a:pt x="49" y="2"/>
                </a:moveTo>
                <a:lnTo>
                  <a:pt x="49" y="0"/>
                </a:lnTo>
                <a:lnTo>
                  <a:pt x="0" y="145"/>
                </a:lnTo>
                <a:lnTo>
                  <a:pt x="28" y="155"/>
                </a:lnTo>
                <a:lnTo>
                  <a:pt x="77" y="10"/>
                </a:lnTo>
                <a:lnTo>
                  <a:pt x="78" y="9"/>
                </a:lnTo>
                <a:lnTo>
                  <a:pt x="77" y="10"/>
                </a:lnTo>
                <a:lnTo>
                  <a:pt x="78" y="10"/>
                </a:lnTo>
                <a:lnTo>
                  <a:pt x="78" y="9"/>
                </a:lnTo>
                <a:lnTo>
                  <a:pt x="49"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2" name="Freeform 122"/>
          <p:cNvSpPr>
            <a:spLocks/>
          </p:cNvSpPr>
          <p:nvPr/>
        </p:nvSpPr>
        <p:spPr bwMode="auto">
          <a:xfrm>
            <a:off x="3859213" y="3846513"/>
            <a:ext cx="93662" cy="284162"/>
          </a:xfrm>
          <a:custGeom>
            <a:avLst/>
            <a:gdLst/>
            <a:ahLst/>
            <a:cxnLst>
              <a:cxn ang="0">
                <a:pos x="38" y="0"/>
              </a:cxn>
              <a:cxn ang="0">
                <a:pos x="0" y="171"/>
              </a:cxn>
              <a:cxn ang="0">
                <a:pos x="28" y="178"/>
              </a:cxn>
              <a:cxn ang="0">
                <a:pos x="66" y="7"/>
              </a:cxn>
              <a:cxn ang="0">
                <a:pos x="38" y="0"/>
              </a:cxn>
            </a:cxnLst>
            <a:rect l="0" t="0" r="r" b="b"/>
            <a:pathLst>
              <a:path w="67" h="179">
                <a:moveTo>
                  <a:pt x="38" y="0"/>
                </a:moveTo>
                <a:lnTo>
                  <a:pt x="0" y="171"/>
                </a:lnTo>
                <a:lnTo>
                  <a:pt x="28" y="178"/>
                </a:lnTo>
                <a:lnTo>
                  <a:pt x="66" y="7"/>
                </a:lnTo>
                <a:lnTo>
                  <a:pt x="38"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3" name="Freeform 123"/>
          <p:cNvSpPr>
            <a:spLocks/>
          </p:cNvSpPr>
          <p:nvPr/>
        </p:nvSpPr>
        <p:spPr bwMode="auto">
          <a:xfrm>
            <a:off x="3916363" y="3644900"/>
            <a:ext cx="74612" cy="204788"/>
          </a:xfrm>
          <a:custGeom>
            <a:avLst/>
            <a:gdLst/>
            <a:ahLst/>
            <a:cxnLst>
              <a:cxn ang="0">
                <a:pos x="23" y="0"/>
              </a:cxn>
              <a:cxn ang="0">
                <a:pos x="0" y="121"/>
              </a:cxn>
              <a:cxn ang="0">
                <a:pos x="28" y="128"/>
              </a:cxn>
              <a:cxn ang="0">
                <a:pos x="51" y="7"/>
              </a:cxn>
              <a:cxn ang="0">
                <a:pos x="51" y="6"/>
              </a:cxn>
              <a:cxn ang="0">
                <a:pos x="51" y="7"/>
              </a:cxn>
              <a:cxn ang="0">
                <a:pos x="51" y="6"/>
              </a:cxn>
              <a:cxn ang="0">
                <a:pos x="23" y="0"/>
              </a:cxn>
            </a:cxnLst>
            <a:rect l="0" t="0" r="r" b="b"/>
            <a:pathLst>
              <a:path w="52" h="129">
                <a:moveTo>
                  <a:pt x="23" y="0"/>
                </a:moveTo>
                <a:lnTo>
                  <a:pt x="0" y="121"/>
                </a:lnTo>
                <a:lnTo>
                  <a:pt x="28" y="128"/>
                </a:lnTo>
                <a:lnTo>
                  <a:pt x="51" y="7"/>
                </a:lnTo>
                <a:lnTo>
                  <a:pt x="51" y="6"/>
                </a:lnTo>
                <a:lnTo>
                  <a:pt x="51" y="7"/>
                </a:lnTo>
                <a:lnTo>
                  <a:pt x="51" y="6"/>
                </a:lnTo>
                <a:lnTo>
                  <a:pt x="23"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4" name="Freeform 124"/>
          <p:cNvSpPr>
            <a:spLocks/>
          </p:cNvSpPr>
          <p:nvPr/>
        </p:nvSpPr>
        <p:spPr bwMode="auto">
          <a:xfrm>
            <a:off x="3952930" y="3392488"/>
            <a:ext cx="79375" cy="254000"/>
          </a:xfrm>
          <a:custGeom>
            <a:avLst/>
            <a:gdLst/>
            <a:ahLst/>
            <a:cxnLst>
              <a:cxn ang="0">
                <a:pos x="27" y="0"/>
              </a:cxn>
              <a:cxn ang="0">
                <a:pos x="0" y="153"/>
              </a:cxn>
              <a:cxn ang="0">
                <a:pos x="28" y="159"/>
              </a:cxn>
              <a:cxn ang="0">
                <a:pos x="55" y="5"/>
              </a:cxn>
              <a:cxn ang="0">
                <a:pos x="27" y="0"/>
              </a:cxn>
            </a:cxnLst>
            <a:rect l="0" t="0" r="r" b="b"/>
            <a:pathLst>
              <a:path w="56" h="160">
                <a:moveTo>
                  <a:pt x="27" y="0"/>
                </a:moveTo>
                <a:lnTo>
                  <a:pt x="0" y="153"/>
                </a:lnTo>
                <a:lnTo>
                  <a:pt x="28" y="159"/>
                </a:lnTo>
                <a:lnTo>
                  <a:pt x="55" y="5"/>
                </a:lnTo>
                <a:lnTo>
                  <a:pt x="2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5" name="Freeform 125"/>
          <p:cNvSpPr>
            <a:spLocks/>
          </p:cNvSpPr>
          <p:nvPr/>
        </p:nvSpPr>
        <p:spPr bwMode="auto">
          <a:xfrm>
            <a:off x="3994205" y="3152885"/>
            <a:ext cx="80963" cy="239713"/>
          </a:xfrm>
          <a:custGeom>
            <a:avLst/>
            <a:gdLst/>
            <a:ahLst/>
            <a:cxnLst>
              <a:cxn ang="0">
                <a:pos x="26" y="0"/>
              </a:cxn>
              <a:cxn ang="0">
                <a:pos x="27" y="0"/>
              </a:cxn>
              <a:cxn ang="0">
                <a:pos x="0" y="145"/>
              </a:cxn>
              <a:cxn ang="0">
                <a:pos x="28" y="150"/>
              </a:cxn>
              <a:cxn ang="0">
                <a:pos x="55" y="6"/>
              </a:cxn>
              <a:cxn ang="0">
                <a:pos x="26" y="0"/>
              </a:cxn>
            </a:cxnLst>
            <a:rect l="0" t="0" r="r" b="b"/>
            <a:pathLst>
              <a:path w="56" h="151">
                <a:moveTo>
                  <a:pt x="26" y="0"/>
                </a:moveTo>
                <a:lnTo>
                  <a:pt x="27" y="0"/>
                </a:lnTo>
                <a:lnTo>
                  <a:pt x="0" y="145"/>
                </a:lnTo>
                <a:lnTo>
                  <a:pt x="28" y="150"/>
                </a:lnTo>
                <a:lnTo>
                  <a:pt x="55" y="6"/>
                </a:lnTo>
                <a:lnTo>
                  <a:pt x="26"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6" name="Freeform 126"/>
          <p:cNvSpPr>
            <a:spLocks/>
          </p:cNvSpPr>
          <p:nvPr/>
        </p:nvSpPr>
        <p:spPr bwMode="auto">
          <a:xfrm>
            <a:off x="4037016" y="2908410"/>
            <a:ext cx="76200" cy="246063"/>
          </a:xfrm>
          <a:custGeom>
            <a:avLst/>
            <a:gdLst/>
            <a:ahLst/>
            <a:cxnLst>
              <a:cxn ang="0">
                <a:pos x="24" y="0"/>
              </a:cxn>
              <a:cxn ang="0">
                <a:pos x="23" y="1"/>
              </a:cxn>
              <a:cxn ang="0">
                <a:pos x="0" y="148"/>
              </a:cxn>
              <a:cxn ang="0">
                <a:pos x="29" y="154"/>
              </a:cxn>
              <a:cxn ang="0">
                <a:pos x="53" y="6"/>
              </a:cxn>
              <a:cxn ang="0">
                <a:pos x="52" y="7"/>
              </a:cxn>
              <a:cxn ang="0">
                <a:pos x="24" y="0"/>
              </a:cxn>
              <a:cxn ang="0">
                <a:pos x="24" y="1"/>
              </a:cxn>
              <a:cxn ang="0">
                <a:pos x="23" y="1"/>
              </a:cxn>
              <a:cxn ang="0">
                <a:pos x="24" y="0"/>
              </a:cxn>
            </a:cxnLst>
            <a:rect l="0" t="0" r="r" b="b"/>
            <a:pathLst>
              <a:path w="54" h="155">
                <a:moveTo>
                  <a:pt x="24" y="0"/>
                </a:moveTo>
                <a:lnTo>
                  <a:pt x="23" y="1"/>
                </a:lnTo>
                <a:lnTo>
                  <a:pt x="0" y="148"/>
                </a:lnTo>
                <a:lnTo>
                  <a:pt x="29" y="154"/>
                </a:lnTo>
                <a:lnTo>
                  <a:pt x="53" y="6"/>
                </a:lnTo>
                <a:lnTo>
                  <a:pt x="52" y="7"/>
                </a:lnTo>
                <a:lnTo>
                  <a:pt x="24" y="0"/>
                </a:lnTo>
                <a:lnTo>
                  <a:pt x="24" y="1"/>
                </a:lnTo>
                <a:lnTo>
                  <a:pt x="23" y="1"/>
                </a:lnTo>
                <a:lnTo>
                  <a:pt x="24"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7" name="Freeform 127"/>
          <p:cNvSpPr>
            <a:spLocks/>
          </p:cNvSpPr>
          <p:nvPr/>
        </p:nvSpPr>
        <p:spPr bwMode="auto">
          <a:xfrm>
            <a:off x="4075113" y="2686160"/>
            <a:ext cx="80962" cy="225425"/>
          </a:xfrm>
          <a:custGeom>
            <a:avLst/>
            <a:gdLst/>
            <a:ahLst/>
            <a:cxnLst>
              <a:cxn ang="0">
                <a:pos x="30" y="0"/>
              </a:cxn>
              <a:cxn ang="0">
                <a:pos x="29" y="2"/>
              </a:cxn>
              <a:cxn ang="0">
                <a:pos x="0" y="134"/>
              </a:cxn>
              <a:cxn ang="0">
                <a:pos x="28" y="141"/>
              </a:cxn>
              <a:cxn ang="0">
                <a:pos x="57" y="9"/>
              </a:cxn>
              <a:cxn ang="0">
                <a:pos x="57" y="11"/>
              </a:cxn>
              <a:cxn ang="0">
                <a:pos x="30" y="0"/>
              </a:cxn>
              <a:cxn ang="0">
                <a:pos x="29" y="1"/>
              </a:cxn>
              <a:cxn ang="0">
                <a:pos x="29" y="2"/>
              </a:cxn>
              <a:cxn ang="0">
                <a:pos x="30" y="0"/>
              </a:cxn>
            </a:cxnLst>
            <a:rect l="0" t="0" r="r" b="b"/>
            <a:pathLst>
              <a:path w="58" h="142">
                <a:moveTo>
                  <a:pt x="30" y="0"/>
                </a:moveTo>
                <a:lnTo>
                  <a:pt x="29" y="2"/>
                </a:lnTo>
                <a:lnTo>
                  <a:pt x="0" y="134"/>
                </a:lnTo>
                <a:lnTo>
                  <a:pt x="28" y="141"/>
                </a:lnTo>
                <a:lnTo>
                  <a:pt x="57" y="9"/>
                </a:lnTo>
                <a:lnTo>
                  <a:pt x="57" y="11"/>
                </a:lnTo>
                <a:lnTo>
                  <a:pt x="30" y="0"/>
                </a:lnTo>
                <a:lnTo>
                  <a:pt x="29" y="1"/>
                </a:lnTo>
                <a:lnTo>
                  <a:pt x="29" y="2"/>
                </a:lnTo>
                <a:lnTo>
                  <a:pt x="30"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8" name="Freeform 128"/>
          <p:cNvSpPr>
            <a:spLocks/>
          </p:cNvSpPr>
          <p:nvPr/>
        </p:nvSpPr>
        <p:spPr bwMode="auto">
          <a:xfrm>
            <a:off x="4121150" y="2471848"/>
            <a:ext cx="101600" cy="223837"/>
          </a:xfrm>
          <a:custGeom>
            <a:avLst/>
            <a:gdLst/>
            <a:ahLst/>
            <a:cxnLst>
              <a:cxn ang="0">
                <a:pos x="44" y="0"/>
              </a:cxn>
              <a:cxn ang="0">
                <a:pos x="43" y="2"/>
              </a:cxn>
              <a:cxn ang="0">
                <a:pos x="0" y="129"/>
              </a:cxn>
              <a:cxn ang="0">
                <a:pos x="28" y="140"/>
              </a:cxn>
              <a:cxn ang="0">
                <a:pos x="71" y="12"/>
              </a:cxn>
              <a:cxn ang="0">
                <a:pos x="70" y="14"/>
              </a:cxn>
              <a:cxn ang="0">
                <a:pos x="44" y="0"/>
              </a:cxn>
              <a:cxn ang="0">
                <a:pos x="43" y="1"/>
              </a:cxn>
              <a:cxn ang="0">
                <a:pos x="43" y="2"/>
              </a:cxn>
              <a:cxn ang="0">
                <a:pos x="44" y="0"/>
              </a:cxn>
            </a:cxnLst>
            <a:rect l="0" t="0" r="r" b="b"/>
            <a:pathLst>
              <a:path w="72" h="141">
                <a:moveTo>
                  <a:pt x="44" y="0"/>
                </a:moveTo>
                <a:lnTo>
                  <a:pt x="43" y="2"/>
                </a:lnTo>
                <a:lnTo>
                  <a:pt x="0" y="129"/>
                </a:lnTo>
                <a:lnTo>
                  <a:pt x="28" y="140"/>
                </a:lnTo>
                <a:lnTo>
                  <a:pt x="71" y="12"/>
                </a:lnTo>
                <a:lnTo>
                  <a:pt x="70" y="14"/>
                </a:lnTo>
                <a:lnTo>
                  <a:pt x="44" y="0"/>
                </a:lnTo>
                <a:lnTo>
                  <a:pt x="43" y="1"/>
                </a:lnTo>
                <a:lnTo>
                  <a:pt x="43" y="2"/>
                </a:lnTo>
                <a:lnTo>
                  <a:pt x="44"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49" name="Freeform 129"/>
          <p:cNvSpPr>
            <a:spLocks/>
          </p:cNvSpPr>
          <p:nvPr/>
        </p:nvSpPr>
        <p:spPr bwMode="auto">
          <a:xfrm>
            <a:off x="4189468" y="2309813"/>
            <a:ext cx="103187" cy="177800"/>
          </a:xfrm>
          <a:custGeom>
            <a:avLst/>
            <a:gdLst/>
            <a:ahLst/>
            <a:cxnLst>
              <a:cxn ang="0">
                <a:pos x="47" y="0"/>
              </a:cxn>
              <a:cxn ang="0">
                <a:pos x="46" y="2"/>
              </a:cxn>
              <a:cxn ang="0">
                <a:pos x="0" y="97"/>
              </a:cxn>
              <a:cxn ang="0">
                <a:pos x="26" y="111"/>
              </a:cxn>
              <a:cxn ang="0">
                <a:pos x="73" y="16"/>
              </a:cxn>
              <a:cxn ang="0">
                <a:pos x="72" y="17"/>
              </a:cxn>
              <a:cxn ang="0">
                <a:pos x="47" y="0"/>
              </a:cxn>
              <a:cxn ang="0">
                <a:pos x="47" y="1"/>
              </a:cxn>
              <a:cxn ang="0">
                <a:pos x="46" y="2"/>
              </a:cxn>
              <a:cxn ang="0">
                <a:pos x="47" y="0"/>
              </a:cxn>
            </a:cxnLst>
            <a:rect l="0" t="0" r="r" b="b"/>
            <a:pathLst>
              <a:path w="74" h="112">
                <a:moveTo>
                  <a:pt x="47" y="0"/>
                </a:moveTo>
                <a:lnTo>
                  <a:pt x="46" y="2"/>
                </a:lnTo>
                <a:lnTo>
                  <a:pt x="0" y="97"/>
                </a:lnTo>
                <a:lnTo>
                  <a:pt x="26" y="111"/>
                </a:lnTo>
                <a:lnTo>
                  <a:pt x="73" y="16"/>
                </a:lnTo>
                <a:lnTo>
                  <a:pt x="72" y="17"/>
                </a:lnTo>
                <a:lnTo>
                  <a:pt x="47" y="0"/>
                </a:lnTo>
                <a:lnTo>
                  <a:pt x="47" y="1"/>
                </a:lnTo>
                <a:lnTo>
                  <a:pt x="46" y="2"/>
                </a:lnTo>
                <a:lnTo>
                  <a:pt x="4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0" name="Freeform 130"/>
          <p:cNvSpPr>
            <a:spLocks/>
          </p:cNvSpPr>
          <p:nvPr/>
        </p:nvSpPr>
        <p:spPr bwMode="auto">
          <a:xfrm>
            <a:off x="4260852" y="2197100"/>
            <a:ext cx="98425" cy="133350"/>
          </a:xfrm>
          <a:custGeom>
            <a:avLst/>
            <a:gdLst/>
            <a:ahLst/>
            <a:cxnLst>
              <a:cxn ang="0">
                <a:pos x="47" y="0"/>
              </a:cxn>
              <a:cxn ang="0">
                <a:pos x="44" y="2"/>
              </a:cxn>
              <a:cxn ang="0">
                <a:pos x="0" y="66"/>
              </a:cxn>
              <a:cxn ang="0">
                <a:pos x="25" y="83"/>
              </a:cxn>
              <a:cxn ang="0">
                <a:pos x="68" y="20"/>
              </a:cxn>
              <a:cxn ang="0">
                <a:pos x="65" y="22"/>
              </a:cxn>
              <a:cxn ang="0">
                <a:pos x="47" y="0"/>
              </a:cxn>
              <a:cxn ang="0">
                <a:pos x="45" y="1"/>
              </a:cxn>
              <a:cxn ang="0">
                <a:pos x="44" y="2"/>
              </a:cxn>
              <a:cxn ang="0">
                <a:pos x="47" y="0"/>
              </a:cxn>
            </a:cxnLst>
            <a:rect l="0" t="0" r="r" b="b"/>
            <a:pathLst>
              <a:path w="69" h="84">
                <a:moveTo>
                  <a:pt x="47" y="0"/>
                </a:moveTo>
                <a:lnTo>
                  <a:pt x="44" y="2"/>
                </a:lnTo>
                <a:lnTo>
                  <a:pt x="0" y="66"/>
                </a:lnTo>
                <a:lnTo>
                  <a:pt x="25" y="83"/>
                </a:lnTo>
                <a:lnTo>
                  <a:pt x="68" y="20"/>
                </a:lnTo>
                <a:lnTo>
                  <a:pt x="65" y="22"/>
                </a:lnTo>
                <a:lnTo>
                  <a:pt x="47" y="0"/>
                </a:lnTo>
                <a:lnTo>
                  <a:pt x="45" y="1"/>
                </a:lnTo>
                <a:lnTo>
                  <a:pt x="44" y="2"/>
                </a:lnTo>
                <a:lnTo>
                  <a:pt x="4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1" name="Freeform 131"/>
          <p:cNvSpPr>
            <a:spLocks/>
          </p:cNvSpPr>
          <p:nvPr/>
        </p:nvSpPr>
        <p:spPr bwMode="auto">
          <a:xfrm>
            <a:off x="4333930" y="2135298"/>
            <a:ext cx="79375" cy="92075"/>
          </a:xfrm>
          <a:custGeom>
            <a:avLst/>
            <a:gdLst/>
            <a:ahLst/>
            <a:cxnLst>
              <a:cxn ang="0">
                <a:pos x="44" y="0"/>
              </a:cxn>
              <a:cxn ang="0">
                <a:pos x="37" y="3"/>
              </a:cxn>
              <a:cxn ang="0">
                <a:pos x="0" y="35"/>
              </a:cxn>
              <a:cxn ang="0">
                <a:pos x="18" y="57"/>
              </a:cxn>
              <a:cxn ang="0">
                <a:pos x="56" y="25"/>
              </a:cxn>
              <a:cxn ang="0">
                <a:pos x="49" y="28"/>
              </a:cxn>
              <a:cxn ang="0">
                <a:pos x="44" y="0"/>
              </a:cxn>
              <a:cxn ang="0">
                <a:pos x="40" y="1"/>
              </a:cxn>
              <a:cxn ang="0">
                <a:pos x="37" y="3"/>
              </a:cxn>
              <a:cxn ang="0">
                <a:pos x="44" y="0"/>
              </a:cxn>
            </a:cxnLst>
            <a:rect l="0" t="0" r="r" b="b"/>
            <a:pathLst>
              <a:path w="57" h="58">
                <a:moveTo>
                  <a:pt x="44" y="0"/>
                </a:moveTo>
                <a:lnTo>
                  <a:pt x="37" y="3"/>
                </a:lnTo>
                <a:lnTo>
                  <a:pt x="0" y="35"/>
                </a:lnTo>
                <a:lnTo>
                  <a:pt x="18" y="57"/>
                </a:lnTo>
                <a:lnTo>
                  <a:pt x="56" y="25"/>
                </a:lnTo>
                <a:lnTo>
                  <a:pt x="49" y="28"/>
                </a:lnTo>
                <a:lnTo>
                  <a:pt x="44" y="0"/>
                </a:lnTo>
                <a:lnTo>
                  <a:pt x="40" y="1"/>
                </a:lnTo>
                <a:lnTo>
                  <a:pt x="37" y="3"/>
                </a:lnTo>
                <a:lnTo>
                  <a:pt x="44"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2" name="Freeform 132"/>
          <p:cNvSpPr>
            <a:spLocks/>
          </p:cNvSpPr>
          <p:nvPr/>
        </p:nvSpPr>
        <p:spPr bwMode="auto">
          <a:xfrm>
            <a:off x="4400550" y="2124075"/>
            <a:ext cx="60325" cy="52388"/>
          </a:xfrm>
          <a:custGeom>
            <a:avLst/>
            <a:gdLst/>
            <a:ahLst/>
            <a:cxnLst>
              <a:cxn ang="0">
                <a:pos x="40" y="2"/>
              </a:cxn>
              <a:cxn ang="0">
                <a:pos x="30" y="1"/>
              </a:cxn>
              <a:cxn ang="0">
                <a:pos x="0" y="6"/>
              </a:cxn>
              <a:cxn ang="0">
                <a:pos x="4" y="32"/>
              </a:cxn>
              <a:cxn ang="0">
                <a:pos x="35" y="27"/>
              </a:cxn>
              <a:cxn ang="0">
                <a:pos x="25" y="25"/>
              </a:cxn>
              <a:cxn ang="0">
                <a:pos x="40" y="2"/>
              </a:cxn>
              <a:cxn ang="0">
                <a:pos x="35" y="0"/>
              </a:cxn>
              <a:cxn ang="0">
                <a:pos x="30" y="1"/>
              </a:cxn>
              <a:cxn ang="0">
                <a:pos x="40" y="2"/>
              </a:cxn>
            </a:cxnLst>
            <a:rect l="0" t="0" r="r" b="b"/>
            <a:pathLst>
              <a:path w="41" h="33">
                <a:moveTo>
                  <a:pt x="40" y="2"/>
                </a:moveTo>
                <a:lnTo>
                  <a:pt x="30" y="1"/>
                </a:lnTo>
                <a:lnTo>
                  <a:pt x="0" y="6"/>
                </a:lnTo>
                <a:lnTo>
                  <a:pt x="4" y="32"/>
                </a:lnTo>
                <a:lnTo>
                  <a:pt x="35" y="27"/>
                </a:lnTo>
                <a:lnTo>
                  <a:pt x="25" y="25"/>
                </a:lnTo>
                <a:lnTo>
                  <a:pt x="40" y="2"/>
                </a:lnTo>
                <a:lnTo>
                  <a:pt x="35" y="0"/>
                </a:lnTo>
                <a:lnTo>
                  <a:pt x="30" y="1"/>
                </a:lnTo>
                <a:lnTo>
                  <a:pt x="40" y="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3" name="Freeform 133"/>
          <p:cNvSpPr>
            <a:spLocks/>
          </p:cNvSpPr>
          <p:nvPr/>
        </p:nvSpPr>
        <p:spPr bwMode="auto">
          <a:xfrm>
            <a:off x="4443468" y="2127250"/>
            <a:ext cx="71437" cy="69850"/>
          </a:xfrm>
          <a:custGeom>
            <a:avLst/>
            <a:gdLst/>
            <a:ahLst/>
            <a:cxnLst>
              <a:cxn ang="0">
                <a:pos x="50" y="22"/>
              </a:cxn>
              <a:cxn ang="0">
                <a:pos x="46" y="19"/>
              </a:cxn>
              <a:cxn ang="0">
                <a:pos x="15" y="0"/>
              </a:cxn>
              <a:cxn ang="0">
                <a:pos x="0" y="25"/>
              </a:cxn>
              <a:cxn ang="0">
                <a:pos x="32" y="43"/>
              </a:cxn>
              <a:cxn ang="0">
                <a:pos x="29" y="40"/>
              </a:cxn>
              <a:cxn ang="0">
                <a:pos x="50" y="22"/>
              </a:cxn>
              <a:cxn ang="0">
                <a:pos x="48" y="20"/>
              </a:cxn>
              <a:cxn ang="0">
                <a:pos x="46" y="19"/>
              </a:cxn>
              <a:cxn ang="0">
                <a:pos x="50" y="22"/>
              </a:cxn>
            </a:cxnLst>
            <a:rect l="0" t="0" r="r" b="b"/>
            <a:pathLst>
              <a:path w="51" h="44">
                <a:moveTo>
                  <a:pt x="50" y="22"/>
                </a:moveTo>
                <a:lnTo>
                  <a:pt x="46" y="19"/>
                </a:lnTo>
                <a:lnTo>
                  <a:pt x="15" y="0"/>
                </a:lnTo>
                <a:lnTo>
                  <a:pt x="0" y="25"/>
                </a:lnTo>
                <a:lnTo>
                  <a:pt x="32" y="43"/>
                </a:lnTo>
                <a:lnTo>
                  <a:pt x="29" y="40"/>
                </a:lnTo>
                <a:lnTo>
                  <a:pt x="50" y="22"/>
                </a:lnTo>
                <a:lnTo>
                  <a:pt x="48" y="20"/>
                </a:lnTo>
                <a:lnTo>
                  <a:pt x="46" y="19"/>
                </a:lnTo>
                <a:lnTo>
                  <a:pt x="50" y="2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4" name="Freeform 134"/>
          <p:cNvSpPr>
            <a:spLocks/>
          </p:cNvSpPr>
          <p:nvPr/>
        </p:nvSpPr>
        <p:spPr bwMode="auto">
          <a:xfrm>
            <a:off x="4487867" y="2167048"/>
            <a:ext cx="77787" cy="90487"/>
          </a:xfrm>
          <a:custGeom>
            <a:avLst/>
            <a:gdLst/>
            <a:ahLst/>
            <a:cxnLst>
              <a:cxn ang="0">
                <a:pos x="55" y="40"/>
              </a:cxn>
              <a:cxn ang="0">
                <a:pos x="53" y="38"/>
              </a:cxn>
              <a:cxn ang="0">
                <a:pos x="22" y="0"/>
              </a:cxn>
              <a:cxn ang="0">
                <a:pos x="0" y="19"/>
              </a:cxn>
              <a:cxn ang="0">
                <a:pos x="32" y="56"/>
              </a:cxn>
              <a:cxn ang="0">
                <a:pos x="31" y="54"/>
              </a:cxn>
              <a:cxn ang="0">
                <a:pos x="55" y="40"/>
              </a:cxn>
              <a:cxn ang="0">
                <a:pos x="55" y="39"/>
              </a:cxn>
              <a:cxn ang="0">
                <a:pos x="53" y="38"/>
              </a:cxn>
              <a:cxn ang="0">
                <a:pos x="55" y="40"/>
              </a:cxn>
            </a:cxnLst>
            <a:rect l="0" t="0" r="r" b="b"/>
            <a:pathLst>
              <a:path w="56" h="57">
                <a:moveTo>
                  <a:pt x="55" y="40"/>
                </a:moveTo>
                <a:lnTo>
                  <a:pt x="53" y="38"/>
                </a:lnTo>
                <a:lnTo>
                  <a:pt x="22" y="0"/>
                </a:lnTo>
                <a:lnTo>
                  <a:pt x="0" y="19"/>
                </a:lnTo>
                <a:lnTo>
                  <a:pt x="32" y="56"/>
                </a:lnTo>
                <a:lnTo>
                  <a:pt x="31" y="54"/>
                </a:lnTo>
                <a:lnTo>
                  <a:pt x="55" y="40"/>
                </a:lnTo>
                <a:lnTo>
                  <a:pt x="55" y="39"/>
                </a:lnTo>
                <a:lnTo>
                  <a:pt x="53" y="38"/>
                </a:lnTo>
                <a:lnTo>
                  <a:pt x="55" y="4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5" name="Freeform 135"/>
          <p:cNvSpPr>
            <a:spLocks/>
          </p:cNvSpPr>
          <p:nvPr/>
        </p:nvSpPr>
        <p:spPr bwMode="auto">
          <a:xfrm>
            <a:off x="4537079" y="2236788"/>
            <a:ext cx="84138" cy="120650"/>
          </a:xfrm>
          <a:custGeom>
            <a:avLst/>
            <a:gdLst/>
            <a:ahLst/>
            <a:cxnLst>
              <a:cxn ang="0">
                <a:pos x="60" y="61"/>
              </a:cxn>
              <a:cxn ang="0">
                <a:pos x="59" y="59"/>
              </a:cxn>
              <a:cxn ang="0">
                <a:pos x="25" y="0"/>
              </a:cxn>
              <a:cxn ang="0">
                <a:pos x="0" y="15"/>
              </a:cxn>
              <a:cxn ang="0">
                <a:pos x="35" y="75"/>
              </a:cxn>
              <a:cxn ang="0">
                <a:pos x="34" y="73"/>
              </a:cxn>
              <a:cxn ang="0">
                <a:pos x="60" y="61"/>
              </a:cxn>
              <a:cxn ang="0">
                <a:pos x="60" y="60"/>
              </a:cxn>
              <a:cxn ang="0">
                <a:pos x="59" y="59"/>
              </a:cxn>
              <a:cxn ang="0">
                <a:pos x="60" y="61"/>
              </a:cxn>
            </a:cxnLst>
            <a:rect l="0" t="0" r="r" b="b"/>
            <a:pathLst>
              <a:path w="61" h="76">
                <a:moveTo>
                  <a:pt x="60" y="61"/>
                </a:moveTo>
                <a:lnTo>
                  <a:pt x="59" y="59"/>
                </a:lnTo>
                <a:lnTo>
                  <a:pt x="25" y="0"/>
                </a:lnTo>
                <a:lnTo>
                  <a:pt x="0" y="15"/>
                </a:lnTo>
                <a:lnTo>
                  <a:pt x="35" y="75"/>
                </a:lnTo>
                <a:lnTo>
                  <a:pt x="34" y="73"/>
                </a:lnTo>
                <a:lnTo>
                  <a:pt x="60" y="61"/>
                </a:lnTo>
                <a:lnTo>
                  <a:pt x="60" y="60"/>
                </a:lnTo>
                <a:lnTo>
                  <a:pt x="59" y="59"/>
                </a:lnTo>
                <a:lnTo>
                  <a:pt x="60" y="6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6" name="Freeform 136"/>
          <p:cNvSpPr>
            <a:spLocks/>
          </p:cNvSpPr>
          <p:nvPr/>
        </p:nvSpPr>
        <p:spPr bwMode="auto">
          <a:xfrm>
            <a:off x="4587875" y="2341563"/>
            <a:ext cx="122238" cy="220662"/>
          </a:xfrm>
          <a:custGeom>
            <a:avLst/>
            <a:gdLst/>
            <a:ahLst/>
            <a:cxnLst>
              <a:cxn ang="0">
                <a:pos x="86" y="126"/>
              </a:cxn>
              <a:cxn ang="0">
                <a:pos x="86" y="125"/>
              </a:cxn>
              <a:cxn ang="0">
                <a:pos x="27" y="0"/>
              </a:cxn>
              <a:cxn ang="0">
                <a:pos x="0" y="12"/>
              </a:cxn>
              <a:cxn ang="0">
                <a:pos x="59" y="138"/>
              </a:cxn>
              <a:cxn ang="0">
                <a:pos x="58" y="136"/>
              </a:cxn>
              <a:cxn ang="0">
                <a:pos x="86" y="126"/>
              </a:cxn>
              <a:cxn ang="0">
                <a:pos x="86" y="125"/>
              </a:cxn>
              <a:cxn ang="0">
                <a:pos x="86" y="126"/>
              </a:cxn>
            </a:cxnLst>
            <a:rect l="0" t="0" r="r" b="b"/>
            <a:pathLst>
              <a:path w="87" h="139">
                <a:moveTo>
                  <a:pt x="86" y="126"/>
                </a:moveTo>
                <a:lnTo>
                  <a:pt x="86" y="125"/>
                </a:lnTo>
                <a:lnTo>
                  <a:pt x="27" y="0"/>
                </a:lnTo>
                <a:lnTo>
                  <a:pt x="0" y="12"/>
                </a:lnTo>
                <a:lnTo>
                  <a:pt x="59" y="138"/>
                </a:lnTo>
                <a:lnTo>
                  <a:pt x="58" y="136"/>
                </a:lnTo>
                <a:lnTo>
                  <a:pt x="86" y="126"/>
                </a:lnTo>
                <a:lnTo>
                  <a:pt x="86" y="125"/>
                </a:lnTo>
                <a:lnTo>
                  <a:pt x="86" y="126"/>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7" name="Freeform 137"/>
          <p:cNvSpPr>
            <a:spLocks/>
          </p:cNvSpPr>
          <p:nvPr/>
        </p:nvSpPr>
        <p:spPr bwMode="auto">
          <a:xfrm>
            <a:off x="4676776" y="2549525"/>
            <a:ext cx="127000" cy="273050"/>
          </a:xfrm>
          <a:custGeom>
            <a:avLst/>
            <a:gdLst/>
            <a:ahLst/>
            <a:cxnLst>
              <a:cxn ang="0">
                <a:pos x="89" y="160"/>
              </a:cxn>
              <a:cxn ang="0">
                <a:pos x="89" y="159"/>
              </a:cxn>
              <a:cxn ang="0">
                <a:pos x="28" y="0"/>
              </a:cxn>
              <a:cxn ang="0">
                <a:pos x="0" y="11"/>
              </a:cxn>
              <a:cxn ang="0">
                <a:pos x="61" y="171"/>
              </a:cxn>
              <a:cxn ang="0">
                <a:pos x="61" y="170"/>
              </a:cxn>
              <a:cxn ang="0">
                <a:pos x="89" y="160"/>
              </a:cxn>
              <a:cxn ang="0">
                <a:pos x="89" y="159"/>
              </a:cxn>
              <a:cxn ang="0">
                <a:pos x="89" y="160"/>
              </a:cxn>
            </a:cxnLst>
            <a:rect l="0" t="0" r="r" b="b"/>
            <a:pathLst>
              <a:path w="90" h="172">
                <a:moveTo>
                  <a:pt x="89" y="160"/>
                </a:moveTo>
                <a:lnTo>
                  <a:pt x="89" y="159"/>
                </a:lnTo>
                <a:lnTo>
                  <a:pt x="28" y="0"/>
                </a:lnTo>
                <a:lnTo>
                  <a:pt x="0" y="11"/>
                </a:lnTo>
                <a:lnTo>
                  <a:pt x="61" y="171"/>
                </a:lnTo>
                <a:lnTo>
                  <a:pt x="61" y="170"/>
                </a:lnTo>
                <a:lnTo>
                  <a:pt x="89" y="160"/>
                </a:lnTo>
                <a:lnTo>
                  <a:pt x="89" y="159"/>
                </a:lnTo>
                <a:lnTo>
                  <a:pt x="89" y="16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8" name="Freeform 138"/>
          <p:cNvSpPr>
            <a:spLocks/>
          </p:cNvSpPr>
          <p:nvPr/>
        </p:nvSpPr>
        <p:spPr bwMode="auto">
          <a:xfrm>
            <a:off x="4767263" y="2813160"/>
            <a:ext cx="104775" cy="233363"/>
          </a:xfrm>
          <a:custGeom>
            <a:avLst/>
            <a:gdLst/>
            <a:ahLst/>
            <a:cxnLst>
              <a:cxn ang="0">
                <a:pos x="74" y="134"/>
              </a:cxn>
              <a:cxn ang="0">
                <a:pos x="74" y="135"/>
              </a:cxn>
              <a:cxn ang="0">
                <a:pos x="28" y="0"/>
              </a:cxn>
              <a:cxn ang="0">
                <a:pos x="0" y="10"/>
              </a:cxn>
              <a:cxn ang="0">
                <a:pos x="46" y="145"/>
              </a:cxn>
              <a:cxn ang="0">
                <a:pos x="46" y="146"/>
              </a:cxn>
              <a:cxn ang="0">
                <a:pos x="46" y="145"/>
              </a:cxn>
              <a:cxn ang="0">
                <a:pos x="46" y="146"/>
              </a:cxn>
              <a:cxn ang="0">
                <a:pos x="74" y="134"/>
              </a:cxn>
            </a:cxnLst>
            <a:rect l="0" t="0" r="r" b="b"/>
            <a:pathLst>
              <a:path w="75" h="147">
                <a:moveTo>
                  <a:pt x="74" y="134"/>
                </a:moveTo>
                <a:lnTo>
                  <a:pt x="74" y="135"/>
                </a:lnTo>
                <a:lnTo>
                  <a:pt x="28" y="0"/>
                </a:lnTo>
                <a:lnTo>
                  <a:pt x="0" y="10"/>
                </a:lnTo>
                <a:lnTo>
                  <a:pt x="46" y="145"/>
                </a:lnTo>
                <a:lnTo>
                  <a:pt x="46" y="146"/>
                </a:lnTo>
                <a:lnTo>
                  <a:pt x="46" y="145"/>
                </a:lnTo>
                <a:lnTo>
                  <a:pt x="46" y="146"/>
                </a:lnTo>
                <a:lnTo>
                  <a:pt x="74" y="134"/>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59" name="Freeform 139"/>
          <p:cNvSpPr>
            <a:spLocks/>
          </p:cNvSpPr>
          <p:nvPr/>
        </p:nvSpPr>
        <p:spPr bwMode="auto">
          <a:xfrm>
            <a:off x="4837114" y="3035300"/>
            <a:ext cx="139700" cy="330200"/>
          </a:xfrm>
          <a:custGeom>
            <a:avLst/>
            <a:gdLst/>
            <a:ahLst/>
            <a:cxnLst>
              <a:cxn ang="0">
                <a:pos x="97" y="195"/>
              </a:cxn>
              <a:cxn ang="0">
                <a:pos x="28" y="0"/>
              </a:cxn>
              <a:cxn ang="0">
                <a:pos x="0" y="12"/>
              </a:cxn>
              <a:cxn ang="0">
                <a:pos x="70" y="207"/>
              </a:cxn>
              <a:cxn ang="0">
                <a:pos x="97" y="195"/>
              </a:cxn>
            </a:cxnLst>
            <a:rect l="0" t="0" r="r" b="b"/>
            <a:pathLst>
              <a:path w="98" h="208">
                <a:moveTo>
                  <a:pt x="97" y="195"/>
                </a:moveTo>
                <a:lnTo>
                  <a:pt x="28" y="0"/>
                </a:lnTo>
                <a:lnTo>
                  <a:pt x="0" y="12"/>
                </a:lnTo>
                <a:lnTo>
                  <a:pt x="70" y="207"/>
                </a:lnTo>
                <a:lnTo>
                  <a:pt x="97" y="195"/>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0" name="Freeform 140"/>
          <p:cNvSpPr>
            <a:spLocks/>
          </p:cNvSpPr>
          <p:nvPr/>
        </p:nvSpPr>
        <p:spPr bwMode="auto">
          <a:xfrm>
            <a:off x="4943513" y="3354394"/>
            <a:ext cx="136525" cy="280987"/>
          </a:xfrm>
          <a:custGeom>
            <a:avLst/>
            <a:gdLst/>
            <a:ahLst/>
            <a:cxnLst>
              <a:cxn ang="0">
                <a:pos x="97" y="161"/>
              </a:cxn>
              <a:cxn ang="0">
                <a:pos x="97" y="162"/>
              </a:cxn>
              <a:cxn ang="0">
                <a:pos x="27" y="0"/>
              </a:cxn>
              <a:cxn ang="0">
                <a:pos x="0" y="12"/>
              </a:cxn>
              <a:cxn ang="0">
                <a:pos x="69" y="174"/>
              </a:cxn>
              <a:cxn ang="0">
                <a:pos x="70" y="176"/>
              </a:cxn>
              <a:cxn ang="0">
                <a:pos x="69" y="174"/>
              </a:cxn>
              <a:cxn ang="0">
                <a:pos x="70" y="175"/>
              </a:cxn>
              <a:cxn ang="0">
                <a:pos x="70" y="176"/>
              </a:cxn>
              <a:cxn ang="0">
                <a:pos x="97" y="161"/>
              </a:cxn>
            </a:cxnLst>
            <a:rect l="0" t="0" r="r" b="b"/>
            <a:pathLst>
              <a:path w="98" h="177">
                <a:moveTo>
                  <a:pt x="97" y="161"/>
                </a:moveTo>
                <a:lnTo>
                  <a:pt x="97" y="162"/>
                </a:lnTo>
                <a:lnTo>
                  <a:pt x="27" y="0"/>
                </a:lnTo>
                <a:lnTo>
                  <a:pt x="0" y="12"/>
                </a:lnTo>
                <a:lnTo>
                  <a:pt x="69" y="174"/>
                </a:lnTo>
                <a:lnTo>
                  <a:pt x="70" y="176"/>
                </a:lnTo>
                <a:lnTo>
                  <a:pt x="69" y="174"/>
                </a:lnTo>
                <a:lnTo>
                  <a:pt x="70" y="175"/>
                </a:lnTo>
                <a:lnTo>
                  <a:pt x="70" y="176"/>
                </a:lnTo>
                <a:lnTo>
                  <a:pt x="97" y="16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1" name="Freeform 141"/>
          <p:cNvSpPr>
            <a:spLocks/>
          </p:cNvSpPr>
          <p:nvPr/>
        </p:nvSpPr>
        <p:spPr bwMode="auto">
          <a:xfrm>
            <a:off x="5046663" y="3619505"/>
            <a:ext cx="138112" cy="246063"/>
          </a:xfrm>
          <a:custGeom>
            <a:avLst/>
            <a:gdLst/>
            <a:ahLst/>
            <a:cxnLst>
              <a:cxn ang="0">
                <a:pos x="96" y="139"/>
              </a:cxn>
              <a:cxn ang="0">
                <a:pos x="96" y="140"/>
              </a:cxn>
              <a:cxn ang="0">
                <a:pos x="27" y="0"/>
              </a:cxn>
              <a:cxn ang="0">
                <a:pos x="0" y="14"/>
              </a:cxn>
              <a:cxn ang="0">
                <a:pos x="70" y="154"/>
              </a:cxn>
              <a:cxn ang="0">
                <a:pos x="96" y="139"/>
              </a:cxn>
            </a:cxnLst>
            <a:rect l="0" t="0" r="r" b="b"/>
            <a:pathLst>
              <a:path w="97" h="155">
                <a:moveTo>
                  <a:pt x="96" y="139"/>
                </a:moveTo>
                <a:lnTo>
                  <a:pt x="96" y="140"/>
                </a:lnTo>
                <a:lnTo>
                  <a:pt x="27" y="0"/>
                </a:lnTo>
                <a:lnTo>
                  <a:pt x="0" y="14"/>
                </a:lnTo>
                <a:lnTo>
                  <a:pt x="70" y="154"/>
                </a:lnTo>
                <a:lnTo>
                  <a:pt x="96" y="139"/>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2" name="Freeform 142"/>
          <p:cNvSpPr>
            <a:spLocks/>
          </p:cNvSpPr>
          <p:nvPr/>
        </p:nvSpPr>
        <p:spPr bwMode="auto">
          <a:xfrm>
            <a:off x="5149850" y="3848101"/>
            <a:ext cx="153988" cy="258763"/>
          </a:xfrm>
          <a:custGeom>
            <a:avLst/>
            <a:gdLst/>
            <a:ahLst/>
            <a:cxnLst>
              <a:cxn ang="0">
                <a:pos x="107" y="144"/>
              </a:cxn>
              <a:cxn ang="0">
                <a:pos x="108" y="145"/>
              </a:cxn>
              <a:cxn ang="0">
                <a:pos x="27" y="0"/>
              </a:cxn>
              <a:cxn ang="0">
                <a:pos x="0" y="15"/>
              </a:cxn>
              <a:cxn ang="0">
                <a:pos x="81" y="160"/>
              </a:cxn>
              <a:cxn ang="0">
                <a:pos x="81" y="162"/>
              </a:cxn>
              <a:cxn ang="0">
                <a:pos x="81" y="160"/>
              </a:cxn>
              <a:cxn ang="0">
                <a:pos x="81" y="161"/>
              </a:cxn>
              <a:cxn ang="0">
                <a:pos x="81" y="162"/>
              </a:cxn>
              <a:cxn ang="0">
                <a:pos x="107" y="144"/>
              </a:cxn>
            </a:cxnLst>
            <a:rect l="0" t="0" r="r" b="b"/>
            <a:pathLst>
              <a:path w="109" h="163">
                <a:moveTo>
                  <a:pt x="107" y="144"/>
                </a:moveTo>
                <a:lnTo>
                  <a:pt x="108" y="145"/>
                </a:lnTo>
                <a:lnTo>
                  <a:pt x="27" y="0"/>
                </a:lnTo>
                <a:lnTo>
                  <a:pt x="0" y="15"/>
                </a:lnTo>
                <a:lnTo>
                  <a:pt x="81" y="160"/>
                </a:lnTo>
                <a:lnTo>
                  <a:pt x="81" y="162"/>
                </a:lnTo>
                <a:lnTo>
                  <a:pt x="81" y="160"/>
                </a:lnTo>
                <a:lnTo>
                  <a:pt x="81" y="161"/>
                </a:lnTo>
                <a:lnTo>
                  <a:pt x="81" y="162"/>
                </a:lnTo>
                <a:lnTo>
                  <a:pt x="107" y="144"/>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3" name="Freeform 143"/>
          <p:cNvSpPr>
            <a:spLocks/>
          </p:cNvSpPr>
          <p:nvPr/>
        </p:nvSpPr>
        <p:spPr bwMode="auto">
          <a:xfrm>
            <a:off x="5273675" y="4084748"/>
            <a:ext cx="160338" cy="223837"/>
          </a:xfrm>
          <a:custGeom>
            <a:avLst/>
            <a:gdLst/>
            <a:ahLst/>
            <a:cxnLst>
              <a:cxn ang="0">
                <a:pos x="113" y="122"/>
              </a:cxn>
              <a:cxn ang="0">
                <a:pos x="26" y="0"/>
              </a:cxn>
              <a:cxn ang="0">
                <a:pos x="0" y="18"/>
              </a:cxn>
              <a:cxn ang="0">
                <a:pos x="87" y="140"/>
              </a:cxn>
              <a:cxn ang="0">
                <a:pos x="113" y="122"/>
              </a:cxn>
            </a:cxnLst>
            <a:rect l="0" t="0" r="r" b="b"/>
            <a:pathLst>
              <a:path w="114" h="141">
                <a:moveTo>
                  <a:pt x="113" y="122"/>
                </a:moveTo>
                <a:lnTo>
                  <a:pt x="26" y="0"/>
                </a:lnTo>
                <a:lnTo>
                  <a:pt x="0" y="18"/>
                </a:lnTo>
                <a:lnTo>
                  <a:pt x="87" y="140"/>
                </a:lnTo>
                <a:lnTo>
                  <a:pt x="113" y="12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4" name="Freeform 144"/>
          <p:cNvSpPr>
            <a:spLocks/>
          </p:cNvSpPr>
          <p:nvPr/>
        </p:nvSpPr>
        <p:spPr bwMode="auto">
          <a:xfrm>
            <a:off x="5402266" y="4286250"/>
            <a:ext cx="142875" cy="196850"/>
          </a:xfrm>
          <a:custGeom>
            <a:avLst/>
            <a:gdLst/>
            <a:ahLst/>
            <a:cxnLst>
              <a:cxn ang="0">
                <a:pos x="99" y="103"/>
              </a:cxn>
              <a:cxn ang="0">
                <a:pos x="101" y="104"/>
              </a:cxn>
              <a:cxn ang="0">
                <a:pos x="25" y="0"/>
              </a:cxn>
              <a:cxn ang="0">
                <a:pos x="0" y="18"/>
              </a:cxn>
              <a:cxn ang="0">
                <a:pos x="76" y="122"/>
              </a:cxn>
              <a:cxn ang="0">
                <a:pos x="76" y="123"/>
              </a:cxn>
              <a:cxn ang="0">
                <a:pos x="76" y="122"/>
              </a:cxn>
              <a:cxn ang="0">
                <a:pos x="76" y="123"/>
              </a:cxn>
              <a:cxn ang="0">
                <a:pos x="99" y="103"/>
              </a:cxn>
            </a:cxnLst>
            <a:rect l="0" t="0" r="r" b="b"/>
            <a:pathLst>
              <a:path w="102" h="124">
                <a:moveTo>
                  <a:pt x="99" y="103"/>
                </a:moveTo>
                <a:lnTo>
                  <a:pt x="101" y="104"/>
                </a:lnTo>
                <a:lnTo>
                  <a:pt x="25" y="0"/>
                </a:lnTo>
                <a:lnTo>
                  <a:pt x="0" y="18"/>
                </a:lnTo>
                <a:lnTo>
                  <a:pt x="76" y="122"/>
                </a:lnTo>
                <a:lnTo>
                  <a:pt x="76" y="123"/>
                </a:lnTo>
                <a:lnTo>
                  <a:pt x="76" y="122"/>
                </a:lnTo>
                <a:lnTo>
                  <a:pt x="76" y="123"/>
                </a:lnTo>
                <a:lnTo>
                  <a:pt x="99" y="103"/>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5" name="Freeform 145"/>
          <p:cNvSpPr>
            <a:spLocks/>
          </p:cNvSpPr>
          <p:nvPr/>
        </p:nvSpPr>
        <p:spPr bwMode="auto">
          <a:xfrm>
            <a:off x="5516618" y="4457700"/>
            <a:ext cx="166687" cy="204788"/>
          </a:xfrm>
          <a:custGeom>
            <a:avLst/>
            <a:gdLst/>
            <a:ahLst/>
            <a:cxnLst>
              <a:cxn ang="0">
                <a:pos x="117" y="106"/>
              </a:cxn>
              <a:cxn ang="0">
                <a:pos x="118" y="107"/>
              </a:cxn>
              <a:cxn ang="0">
                <a:pos x="23" y="0"/>
              </a:cxn>
              <a:cxn ang="0">
                <a:pos x="0" y="20"/>
              </a:cxn>
              <a:cxn ang="0">
                <a:pos x="95" y="127"/>
              </a:cxn>
              <a:cxn ang="0">
                <a:pos x="95" y="128"/>
              </a:cxn>
              <a:cxn ang="0">
                <a:pos x="95" y="127"/>
              </a:cxn>
              <a:cxn ang="0">
                <a:pos x="95" y="128"/>
              </a:cxn>
              <a:cxn ang="0">
                <a:pos x="117" y="106"/>
              </a:cxn>
            </a:cxnLst>
            <a:rect l="0" t="0" r="r" b="b"/>
            <a:pathLst>
              <a:path w="119" h="129">
                <a:moveTo>
                  <a:pt x="117" y="106"/>
                </a:moveTo>
                <a:lnTo>
                  <a:pt x="118" y="107"/>
                </a:lnTo>
                <a:lnTo>
                  <a:pt x="23" y="0"/>
                </a:lnTo>
                <a:lnTo>
                  <a:pt x="0" y="20"/>
                </a:lnTo>
                <a:lnTo>
                  <a:pt x="95" y="127"/>
                </a:lnTo>
                <a:lnTo>
                  <a:pt x="95" y="128"/>
                </a:lnTo>
                <a:lnTo>
                  <a:pt x="95" y="127"/>
                </a:lnTo>
                <a:lnTo>
                  <a:pt x="95" y="128"/>
                </a:lnTo>
                <a:lnTo>
                  <a:pt x="117" y="106"/>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6" name="Freeform 146"/>
          <p:cNvSpPr>
            <a:spLocks/>
          </p:cNvSpPr>
          <p:nvPr/>
        </p:nvSpPr>
        <p:spPr bwMode="auto">
          <a:xfrm>
            <a:off x="5657850" y="4634023"/>
            <a:ext cx="192088" cy="217487"/>
          </a:xfrm>
          <a:custGeom>
            <a:avLst/>
            <a:gdLst/>
            <a:ahLst/>
            <a:cxnLst>
              <a:cxn ang="0">
                <a:pos x="134" y="112"/>
              </a:cxn>
              <a:cxn ang="0">
                <a:pos x="136" y="113"/>
              </a:cxn>
              <a:cxn ang="0">
                <a:pos x="22" y="0"/>
              </a:cxn>
              <a:cxn ang="0">
                <a:pos x="0" y="22"/>
              </a:cxn>
              <a:cxn ang="0">
                <a:pos x="114" y="135"/>
              </a:cxn>
              <a:cxn ang="0">
                <a:pos x="116" y="136"/>
              </a:cxn>
              <a:cxn ang="0">
                <a:pos x="114" y="135"/>
              </a:cxn>
              <a:cxn ang="0">
                <a:pos x="115" y="136"/>
              </a:cxn>
              <a:cxn ang="0">
                <a:pos x="116" y="136"/>
              </a:cxn>
              <a:cxn ang="0">
                <a:pos x="134" y="112"/>
              </a:cxn>
            </a:cxnLst>
            <a:rect l="0" t="0" r="r" b="b"/>
            <a:pathLst>
              <a:path w="137" h="137">
                <a:moveTo>
                  <a:pt x="134" y="112"/>
                </a:moveTo>
                <a:lnTo>
                  <a:pt x="136" y="113"/>
                </a:lnTo>
                <a:lnTo>
                  <a:pt x="22" y="0"/>
                </a:lnTo>
                <a:lnTo>
                  <a:pt x="0" y="22"/>
                </a:lnTo>
                <a:lnTo>
                  <a:pt x="114" y="135"/>
                </a:lnTo>
                <a:lnTo>
                  <a:pt x="116" y="136"/>
                </a:lnTo>
                <a:lnTo>
                  <a:pt x="114" y="135"/>
                </a:lnTo>
                <a:lnTo>
                  <a:pt x="115" y="136"/>
                </a:lnTo>
                <a:lnTo>
                  <a:pt x="116" y="136"/>
                </a:lnTo>
                <a:lnTo>
                  <a:pt x="134" y="11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7" name="Freeform 147"/>
          <p:cNvSpPr>
            <a:spLocks/>
          </p:cNvSpPr>
          <p:nvPr/>
        </p:nvSpPr>
        <p:spPr bwMode="auto">
          <a:xfrm>
            <a:off x="5827713" y="4819650"/>
            <a:ext cx="203200" cy="190500"/>
          </a:xfrm>
          <a:custGeom>
            <a:avLst/>
            <a:gdLst/>
            <a:ahLst/>
            <a:cxnLst>
              <a:cxn ang="0">
                <a:pos x="140" y="91"/>
              </a:cxn>
              <a:cxn ang="0">
                <a:pos x="143" y="92"/>
              </a:cxn>
              <a:cxn ang="0">
                <a:pos x="18" y="0"/>
              </a:cxn>
              <a:cxn ang="0">
                <a:pos x="0" y="24"/>
              </a:cxn>
              <a:cxn ang="0">
                <a:pos x="124" y="117"/>
              </a:cxn>
              <a:cxn ang="0">
                <a:pos x="127" y="119"/>
              </a:cxn>
              <a:cxn ang="0">
                <a:pos x="124" y="117"/>
              </a:cxn>
              <a:cxn ang="0">
                <a:pos x="126" y="118"/>
              </a:cxn>
              <a:cxn ang="0">
                <a:pos x="127" y="119"/>
              </a:cxn>
              <a:cxn ang="0">
                <a:pos x="140" y="91"/>
              </a:cxn>
            </a:cxnLst>
            <a:rect l="0" t="0" r="r" b="b"/>
            <a:pathLst>
              <a:path w="144" h="120">
                <a:moveTo>
                  <a:pt x="140" y="91"/>
                </a:moveTo>
                <a:lnTo>
                  <a:pt x="143" y="92"/>
                </a:lnTo>
                <a:lnTo>
                  <a:pt x="18" y="0"/>
                </a:lnTo>
                <a:lnTo>
                  <a:pt x="0" y="24"/>
                </a:lnTo>
                <a:lnTo>
                  <a:pt x="124" y="117"/>
                </a:lnTo>
                <a:lnTo>
                  <a:pt x="127" y="119"/>
                </a:lnTo>
                <a:lnTo>
                  <a:pt x="124" y="117"/>
                </a:lnTo>
                <a:lnTo>
                  <a:pt x="126" y="118"/>
                </a:lnTo>
                <a:lnTo>
                  <a:pt x="127" y="119"/>
                </a:lnTo>
                <a:lnTo>
                  <a:pt x="140" y="91"/>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8" name="Freeform 148"/>
          <p:cNvSpPr>
            <a:spLocks/>
          </p:cNvSpPr>
          <p:nvPr/>
        </p:nvSpPr>
        <p:spPr bwMode="auto">
          <a:xfrm>
            <a:off x="6013450" y="4972050"/>
            <a:ext cx="230188" cy="160338"/>
          </a:xfrm>
          <a:custGeom>
            <a:avLst/>
            <a:gdLst/>
            <a:ahLst/>
            <a:cxnLst>
              <a:cxn ang="0">
                <a:pos x="161" y="72"/>
              </a:cxn>
              <a:cxn ang="0">
                <a:pos x="162" y="72"/>
              </a:cxn>
              <a:cxn ang="0">
                <a:pos x="14" y="0"/>
              </a:cxn>
              <a:cxn ang="0">
                <a:pos x="0" y="27"/>
              </a:cxn>
              <a:cxn ang="0">
                <a:pos x="149" y="99"/>
              </a:cxn>
              <a:cxn ang="0">
                <a:pos x="149" y="100"/>
              </a:cxn>
              <a:cxn ang="0">
                <a:pos x="149" y="99"/>
              </a:cxn>
              <a:cxn ang="0">
                <a:pos x="149" y="100"/>
              </a:cxn>
              <a:cxn ang="0">
                <a:pos x="161" y="72"/>
              </a:cxn>
            </a:cxnLst>
            <a:rect l="0" t="0" r="r" b="b"/>
            <a:pathLst>
              <a:path w="163" h="101">
                <a:moveTo>
                  <a:pt x="161" y="72"/>
                </a:moveTo>
                <a:lnTo>
                  <a:pt x="162" y="72"/>
                </a:lnTo>
                <a:lnTo>
                  <a:pt x="14" y="0"/>
                </a:lnTo>
                <a:lnTo>
                  <a:pt x="0" y="27"/>
                </a:lnTo>
                <a:lnTo>
                  <a:pt x="149" y="99"/>
                </a:lnTo>
                <a:lnTo>
                  <a:pt x="149" y="100"/>
                </a:lnTo>
                <a:lnTo>
                  <a:pt x="149" y="99"/>
                </a:lnTo>
                <a:lnTo>
                  <a:pt x="149" y="100"/>
                </a:lnTo>
                <a:lnTo>
                  <a:pt x="161" y="72"/>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69" name="Freeform 149"/>
          <p:cNvSpPr>
            <a:spLocks/>
          </p:cNvSpPr>
          <p:nvPr/>
        </p:nvSpPr>
        <p:spPr bwMode="auto">
          <a:xfrm>
            <a:off x="6234114" y="5092700"/>
            <a:ext cx="241300" cy="152400"/>
          </a:xfrm>
          <a:custGeom>
            <a:avLst/>
            <a:gdLst/>
            <a:ahLst/>
            <a:cxnLst>
              <a:cxn ang="0">
                <a:pos x="169" y="66"/>
              </a:cxn>
              <a:cxn ang="0">
                <a:pos x="171" y="67"/>
              </a:cxn>
              <a:cxn ang="0">
                <a:pos x="12" y="0"/>
              </a:cxn>
              <a:cxn ang="0">
                <a:pos x="0" y="28"/>
              </a:cxn>
              <a:cxn ang="0">
                <a:pos x="158" y="94"/>
              </a:cxn>
              <a:cxn ang="0">
                <a:pos x="161" y="95"/>
              </a:cxn>
              <a:cxn ang="0">
                <a:pos x="158" y="94"/>
              </a:cxn>
              <a:cxn ang="0">
                <a:pos x="159" y="94"/>
              </a:cxn>
              <a:cxn ang="0">
                <a:pos x="161" y="95"/>
              </a:cxn>
              <a:cxn ang="0">
                <a:pos x="169" y="66"/>
              </a:cxn>
            </a:cxnLst>
            <a:rect l="0" t="0" r="r" b="b"/>
            <a:pathLst>
              <a:path w="172" h="96">
                <a:moveTo>
                  <a:pt x="169" y="66"/>
                </a:moveTo>
                <a:lnTo>
                  <a:pt x="171" y="67"/>
                </a:lnTo>
                <a:lnTo>
                  <a:pt x="12" y="0"/>
                </a:lnTo>
                <a:lnTo>
                  <a:pt x="0" y="28"/>
                </a:lnTo>
                <a:lnTo>
                  <a:pt x="158" y="94"/>
                </a:lnTo>
                <a:lnTo>
                  <a:pt x="161" y="95"/>
                </a:lnTo>
                <a:lnTo>
                  <a:pt x="158" y="94"/>
                </a:lnTo>
                <a:lnTo>
                  <a:pt x="159" y="94"/>
                </a:lnTo>
                <a:lnTo>
                  <a:pt x="161" y="95"/>
                </a:lnTo>
                <a:lnTo>
                  <a:pt x="169" y="66"/>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0" name="Freeform 150"/>
          <p:cNvSpPr>
            <a:spLocks/>
          </p:cNvSpPr>
          <p:nvPr/>
        </p:nvSpPr>
        <p:spPr bwMode="auto">
          <a:xfrm>
            <a:off x="6469118" y="5203825"/>
            <a:ext cx="204787" cy="103188"/>
          </a:xfrm>
          <a:custGeom>
            <a:avLst/>
            <a:gdLst/>
            <a:ahLst/>
            <a:cxnLst>
              <a:cxn ang="0">
                <a:pos x="142" y="35"/>
              </a:cxn>
              <a:cxn ang="0">
                <a:pos x="144" y="36"/>
              </a:cxn>
              <a:cxn ang="0">
                <a:pos x="8" y="0"/>
              </a:cxn>
              <a:cxn ang="0">
                <a:pos x="0" y="28"/>
              </a:cxn>
              <a:cxn ang="0">
                <a:pos x="136" y="64"/>
              </a:cxn>
              <a:cxn ang="0">
                <a:pos x="138" y="64"/>
              </a:cxn>
              <a:cxn ang="0">
                <a:pos x="136" y="64"/>
              </a:cxn>
              <a:cxn ang="0">
                <a:pos x="137" y="64"/>
              </a:cxn>
              <a:cxn ang="0">
                <a:pos x="138" y="64"/>
              </a:cxn>
              <a:cxn ang="0">
                <a:pos x="142" y="35"/>
              </a:cxn>
            </a:cxnLst>
            <a:rect l="0" t="0" r="r" b="b"/>
            <a:pathLst>
              <a:path w="145" h="65">
                <a:moveTo>
                  <a:pt x="142" y="35"/>
                </a:moveTo>
                <a:lnTo>
                  <a:pt x="144" y="36"/>
                </a:lnTo>
                <a:lnTo>
                  <a:pt x="8" y="0"/>
                </a:lnTo>
                <a:lnTo>
                  <a:pt x="0" y="28"/>
                </a:lnTo>
                <a:lnTo>
                  <a:pt x="136" y="64"/>
                </a:lnTo>
                <a:lnTo>
                  <a:pt x="138" y="64"/>
                </a:lnTo>
                <a:lnTo>
                  <a:pt x="136" y="64"/>
                </a:lnTo>
                <a:lnTo>
                  <a:pt x="137" y="64"/>
                </a:lnTo>
                <a:lnTo>
                  <a:pt x="138" y="64"/>
                </a:lnTo>
                <a:lnTo>
                  <a:pt x="142" y="35"/>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1" name="Freeform 151"/>
          <p:cNvSpPr>
            <a:spLocks/>
          </p:cNvSpPr>
          <p:nvPr/>
        </p:nvSpPr>
        <p:spPr bwMode="auto">
          <a:xfrm>
            <a:off x="6672264" y="5264260"/>
            <a:ext cx="177800" cy="66675"/>
          </a:xfrm>
          <a:custGeom>
            <a:avLst/>
            <a:gdLst/>
            <a:ahLst/>
            <a:cxnLst>
              <a:cxn ang="0">
                <a:pos x="123" y="13"/>
              </a:cxn>
              <a:cxn ang="0">
                <a:pos x="125" y="13"/>
              </a:cxn>
              <a:cxn ang="0">
                <a:pos x="4" y="0"/>
              </a:cxn>
              <a:cxn ang="0">
                <a:pos x="0" y="28"/>
              </a:cxn>
              <a:cxn ang="0">
                <a:pos x="121" y="41"/>
              </a:cxn>
              <a:cxn ang="0">
                <a:pos x="123" y="41"/>
              </a:cxn>
              <a:cxn ang="0">
                <a:pos x="121" y="41"/>
              </a:cxn>
              <a:cxn ang="0">
                <a:pos x="122" y="41"/>
              </a:cxn>
              <a:cxn ang="0">
                <a:pos x="123" y="41"/>
              </a:cxn>
              <a:cxn ang="0">
                <a:pos x="123" y="13"/>
              </a:cxn>
            </a:cxnLst>
            <a:rect l="0" t="0" r="r" b="b"/>
            <a:pathLst>
              <a:path w="126" h="42">
                <a:moveTo>
                  <a:pt x="123" y="13"/>
                </a:moveTo>
                <a:lnTo>
                  <a:pt x="125" y="13"/>
                </a:lnTo>
                <a:lnTo>
                  <a:pt x="4" y="0"/>
                </a:lnTo>
                <a:lnTo>
                  <a:pt x="0" y="28"/>
                </a:lnTo>
                <a:lnTo>
                  <a:pt x="121" y="41"/>
                </a:lnTo>
                <a:lnTo>
                  <a:pt x="123" y="41"/>
                </a:lnTo>
                <a:lnTo>
                  <a:pt x="121" y="41"/>
                </a:lnTo>
                <a:lnTo>
                  <a:pt x="122" y="41"/>
                </a:lnTo>
                <a:lnTo>
                  <a:pt x="123" y="41"/>
                </a:lnTo>
                <a:lnTo>
                  <a:pt x="123" y="13"/>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2" name="Freeform 152"/>
          <p:cNvSpPr>
            <a:spLocks/>
          </p:cNvSpPr>
          <p:nvPr/>
        </p:nvSpPr>
        <p:spPr bwMode="auto">
          <a:xfrm>
            <a:off x="6853238" y="5287963"/>
            <a:ext cx="249237" cy="42862"/>
          </a:xfrm>
          <a:custGeom>
            <a:avLst/>
            <a:gdLst/>
            <a:ahLst/>
            <a:cxnLst>
              <a:cxn ang="0">
                <a:pos x="174" y="0"/>
              </a:cxn>
              <a:cxn ang="0">
                <a:pos x="0" y="0"/>
              </a:cxn>
              <a:cxn ang="0">
                <a:pos x="0" y="26"/>
              </a:cxn>
              <a:cxn ang="0">
                <a:pos x="174" y="26"/>
              </a:cxn>
              <a:cxn ang="0">
                <a:pos x="174" y="0"/>
              </a:cxn>
            </a:cxnLst>
            <a:rect l="0" t="0" r="r" b="b"/>
            <a:pathLst>
              <a:path w="175" h="27">
                <a:moveTo>
                  <a:pt x="174" y="0"/>
                </a:moveTo>
                <a:lnTo>
                  <a:pt x="0" y="0"/>
                </a:lnTo>
                <a:lnTo>
                  <a:pt x="0" y="26"/>
                </a:lnTo>
                <a:lnTo>
                  <a:pt x="174" y="26"/>
                </a:lnTo>
                <a:lnTo>
                  <a:pt x="174"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3" name="Freeform 153"/>
          <p:cNvSpPr>
            <a:spLocks/>
          </p:cNvSpPr>
          <p:nvPr/>
        </p:nvSpPr>
        <p:spPr bwMode="auto">
          <a:xfrm>
            <a:off x="7107240" y="5287963"/>
            <a:ext cx="279400" cy="42862"/>
          </a:xfrm>
          <a:custGeom>
            <a:avLst/>
            <a:gdLst/>
            <a:ahLst/>
            <a:cxnLst>
              <a:cxn ang="0">
                <a:pos x="197" y="0"/>
              </a:cxn>
              <a:cxn ang="0">
                <a:pos x="0" y="0"/>
              </a:cxn>
              <a:cxn ang="0">
                <a:pos x="0" y="26"/>
              </a:cxn>
              <a:cxn ang="0">
                <a:pos x="197" y="26"/>
              </a:cxn>
              <a:cxn ang="0">
                <a:pos x="197" y="0"/>
              </a:cxn>
            </a:cxnLst>
            <a:rect l="0" t="0" r="r" b="b"/>
            <a:pathLst>
              <a:path w="198" h="27">
                <a:moveTo>
                  <a:pt x="197" y="0"/>
                </a:moveTo>
                <a:lnTo>
                  <a:pt x="0" y="0"/>
                </a:lnTo>
                <a:lnTo>
                  <a:pt x="0" y="26"/>
                </a:lnTo>
                <a:lnTo>
                  <a:pt x="197" y="26"/>
                </a:lnTo>
                <a:lnTo>
                  <a:pt x="19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4" name="Freeform 154"/>
          <p:cNvSpPr>
            <a:spLocks/>
          </p:cNvSpPr>
          <p:nvPr/>
        </p:nvSpPr>
        <p:spPr bwMode="auto">
          <a:xfrm>
            <a:off x="7394575" y="5287963"/>
            <a:ext cx="206375" cy="42862"/>
          </a:xfrm>
          <a:custGeom>
            <a:avLst/>
            <a:gdLst/>
            <a:ahLst/>
            <a:cxnLst>
              <a:cxn ang="0">
                <a:pos x="146" y="0"/>
              </a:cxn>
              <a:cxn ang="0">
                <a:pos x="0" y="0"/>
              </a:cxn>
              <a:cxn ang="0">
                <a:pos x="0" y="26"/>
              </a:cxn>
              <a:cxn ang="0">
                <a:pos x="146" y="26"/>
              </a:cxn>
              <a:cxn ang="0">
                <a:pos x="146" y="0"/>
              </a:cxn>
            </a:cxnLst>
            <a:rect l="0" t="0" r="r" b="b"/>
            <a:pathLst>
              <a:path w="147" h="27">
                <a:moveTo>
                  <a:pt x="146" y="0"/>
                </a:moveTo>
                <a:lnTo>
                  <a:pt x="0" y="0"/>
                </a:lnTo>
                <a:lnTo>
                  <a:pt x="0" y="26"/>
                </a:lnTo>
                <a:lnTo>
                  <a:pt x="146" y="26"/>
                </a:lnTo>
                <a:lnTo>
                  <a:pt x="146"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5" name="Freeform 155"/>
          <p:cNvSpPr>
            <a:spLocks/>
          </p:cNvSpPr>
          <p:nvPr/>
        </p:nvSpPr>
        <p:spPr bwMode="auto">
          <a:xfrm>
            <a:off x="7610475" y="5287963"/>
            <a:ext cx="223838" cy="42862"/>
          </a:xfrm>
          <a:custGeom>
            <a:avLst/>
            <a:gdLst/>
            <a:ahLst/>
            <a:cxnLst>
              <a:cxn ang="0">
                <a:pos x="159" y="0"/>
              </a:cxn>
              <a:cxn ang="0">
                <a:pos x="0" y="0"/>
              </a:cxn>
              <a:cxn ang="0">
                <a:pos x="0" y="26"/>
              </a:cxn>
              <a:cxn ang="0">
                <a:pos x="159" y="26"/>
              </a:cxn>
              <a:cxn ang="0">
                <a:pos x="159" y="0"/>
              </a:cxn>
            </a:cxnLst>
            <a:rect l="0" t="0" r="r" b="b"/>
            <a:pathLst>
              <a:path w="160" h="27">
                <a:moveTo>
                  <a:pt x="159" y="0"/>
                </a:moveTo>
                <a:lnTo>
                  <a:pt x="0" y="0"/>
                </a:lnTo>
                <a:lnTo>
                  <a:pt x="0" y="26"/>
                </a:lnTo>
                <a:lnTo>
                  <a:pt x="159" y="26"/>
                </a:lnTo>
                <a:lnTo>
                  <a:pt x="159"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6" name="Freeform 156"/>
          <p:cNvSpPr>
            <a:spLocks/>
          </p:cNvSpPr>
          <p:nvPr/>
        </p:nvSpPr>
        <p:spPr bwMode="auto">
          <a:xfrm>
            <a:off x="7842251" y="5287963"/>
            <a:ext cx="207963" cy="42862"/>
          </a:xfrm>
          <a:custGeom>
            <a:avLst/>
            <a:gdLst/>
            <a:ahLst/>
            <a:cxnLst>
              <a:cxn ang="0">
                <a:pos x="147" y="0"/>
              </a:cxn>
              <a:cxn ang="0">
                <a:pos x="0" y="0"/>
              </a:cxn>
              <a:cxn ang="0">
                <a:pos x="0" y="26"/>
              </a:cxn>
              <a:cxn ang="0">
                <a:pos x="147" y="26"/>
              </a:cxn>
              <a:cxn ang="0">
                <a:pos x="147" y="0"/>
              </a:cxn>
            </a:cxnLst>
            <a:rect l="0" t="0" r="r" b="b"/>
            <a:pathLst>
              <a:path w="148" h="27">
                <a:moveTo>
                  <a:pt x="147" y="0"/>
                </a:moveTo>
                <a:lnTo>
                  <a:pt x="0" y="0"/>
                </a:lnTo>
                <a:lnTo>
                  <a:pt x="0" y="26"/>
                </a:lnTo>
                <a:lnTo>
                  <a:pt x="147" y="26"/>
                </a:lnTo>
                <a:lnTo>
                  <a:pt x="147" y="0"/>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7" name="Freeform 157"/>
          <p:cNvSpPr>
            <a:spLocks/>
          </p:cNvSpPr>
          <p:nvPr/>
        </p:nvSpPr>
        <p:spPr bwMode="auto">
          <a:xfrm>
            <a:off x="8058152" y="5287963"/>
            <a:ext cx="192088" cy="42862"/>
          </a:xfrm>
          <a:custGeom>
            <a:avLst/>
            <a:gdLst/>
            <a:ahLst/>
            <a:cxnLst>
              <a:cxn ang="0">
                <a:pos x="136" y="13"/>
              </a:cxn>
              <a:cxn ang="0">
                <a:pos x="136" y="0"/>
              </a:cxn>
              <a:cxn ang="0">
                <a:pos x="0" y="0"/>
              </a:cxn>
              <a:cxn ang="0">
                <a:pos x="0" y="26"/>
              </a:cxn>
              <a:cxn ang="0">
                <a:pos x="136" y="26"/>
              </a:cxn>
              <a:cxn ang="0">
                <a:pos x="136" y="13"/>
              </a:cxn>
            </a:cxnLst>
            <a:rect l="0" t="0" r="r" b="b"/>
            <a:pathLst>
              <a:path w="137" h="27">
                <a:moveTo>
                  <a:pt x="136" y="13"/>
                </a:moveTo>
                <a:lnTo>
                  <a:pt x="136" y="0"/>
                </a:lnTo>
                <a:lnTo>
                  <a:pt x="0" y="0"/>
                </a:lnTo>
                <a:lnTo>
                  <a:pt x="0" y="26"/>
                </a:lnTo>
                <a:lnTo>
                  <a:pt x="136" y="26"/>
                </a:lnTo>
                <a:lnTo>
                  <a:pt x="136" y="13"/>
                </a:lnTo>
              </a:path>
            </a:pathLst>
          </a:custGeom>
          <a:solidFill>
            <a:srgbClr val="FF00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78" name="Freeform 158"/>
          <p:cNvSpPr>
            <a:spLocks/>
          </p:cNvSpPr>
          <p:nvPr/>
        </p:nvSpPr>
        <p:spPr bwMode="auto">
          <a:xfrm>
            <a:off x="4075168" y="1752603"/>
            <a:ext cx="1589087" cy="131763"/>
          </a:xfrm>
          <a:custGeom>
            <a:avLst/>
            <a:gdLst/>
            <a:ahLst/>
            <a:cxnLst>
              <a:cxn ang="0">
                <a:pos x="0" y="82"/>
              </a:cxn>
              <a:cxn ang="0">
                <a:pos x="1125" y="82"/>
              </a:cxn>
              <a:cxn ang="0">
                <a:pos x="1125" y="0"/>
              </a:cxn>
              <a:cxn ang="0">
                <a:pos x="0" y="0"/>
              </a:cxn>
              <a:cxn ang="0">
                <a:pos x="0" y="82"/>
              </a:cxn>
            </a:cxnLst>
            <a:rect l="0" t="0" r="r" b="b"/>
            <a:pathLst>
              <a:path w="1126" h="83">
                <a:moveTo>
                  <a:pt x="0" y="82"/>
                </a:moveTo>
                <a:lnTo>
                  <a:pt x="1125" y="82"/>
                </a:lnTo>
                <a:lnTo>
                  <a:pt x="1125" y="0"/>
                </a:lnTo>
                <a:lnTo>
                  <a:pt x="0" y="0"/>
                </a:lnTo>
                <a:lnTo>
                  <a:pt x="0" y="82"/>
                </a:lnTo>
              </a:path>
            </a:pathLst>
          </a:custGeom>
          <a:solidFill>
            <a:srgbClr val="00CC00"/>
          </a:solidFill>
          <a:ln w="12700" cap="rnd" cmpd="sng">
            <a:noFill/>
            <a:prstDash val="solid"/>
            <a:round/>
            <a:headEnd type="none" w="med" len="med"/>
            <a:tailEnd type="none" w="med" len="med"/>
          </a:ln>
          <a:effectLst/>
        </p:spPr>
        <p:txBody>
          <a:bodyP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3281" name="Rectangle 161"/>
          <p:cNvSpPr>
            <a:spLocks noChangeArrowheads="1"/>
          </p:cNvSpPr>
          <p:nvPr/>
        </p:nvSpPr>
        <p:spPr bwMode="auto">
          <a:xfrm>
            <a:off x="4316417" y="1363663"/>
            <a:ext cx="1454150" cy="336550"/>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b="1" smtClean="0">
                <a:solidFill>
                  <a:srgbClr val="FFFFFF"/>
                </a:solidFill>
                <a:latin typeface="ZapfHumnst BT" charset="0"/>
              </a:rPr>
              <a:t>Symptoms</a:t>
            </a:r>
          </a:p>
        </p:txBody>
      </p:sp>
      <p:sp>
        <p:nvSpPr>
          <p:cNvPr id="133282" name="Rectangle 162"/>
          <p:cNvSpPr>
            <a:spLocks noChangeArrowheads="1"/>
          </p:cNvSpPr>
          <p:nvPr/>
        </p:nvSpPr>
        <p:spPr bwMode="auto">
          <a:xfrm>
            <a:off x="4735518" y="2119423"/>
            <a:ext cx="1177925" cy="363537"/>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ALT</a:t>
            </a:r>
          </a:p>
        </p:txBody>
      </p:sp>
      <p:sp>
        <p:nvSpPr>
          <p:cNvPr id="133283" name="Rectangle 163"/>
          <p:cNvSpPr>
            <a:spLocks noChangeArrowheads="1"/>
          </p:cNvSpPr>
          <p:nvPr/>
        </p:nvSpPr>
        <p:spPr bwMode="auto">
          <a:xfrm>
            <a:off x="6851652" y="2068623"/>
            <a:ext cx="2195513" cy="363537"/>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IgG anti-HEV</a:t>
            </a:r>
          </a:p>
        </p:txBody>
      </p:sp>
      <p:sp>
        <p:nvSpPr>
          <p:cNvPr id="133284" name="Rectangle 164"/>
          <p:cNvSpPr>
            <a:spLocks noChangeArrowheads="1"/>
          </p:cNvSpPr>
          <p:nvPr/>
        </p:nvSpPr>
        <p:spPr bwMode="auto">
          <a:xfrm>
            <a:off x="5688013" y="3183048"/>
            <a:ext cx="2197100" cy="363537"/>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IgM anti-HEV</a:t>
            </a:r>
          </a:p>
        </p:txBody>
      </p:sp>
      <p:sp>
        <p:nvSpPr>
          <p:cNvPr id="133285" name="Rectangle 165"/>
          <p:cNvSpPr>
            <a:spLocks noChangeArrowheads="1"/>
          </p:cNvSpPr>
          <p:nvPr/>
        </p:nvSpPr>
        <p:spPr bwMode="auto">
          <a:xfrm>
            <a:off x="1566864" y="3981450"/>
            <a:ext cx="2195512"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en-US" altLang="zh-TW" sz="2000" b="1" smtClean="0">
                <a:solidFill>
                  <a:srgbClr val="FFFFFF"/>
                </a:solidFill>
                <a:latin typeface="ZapfHumnst BT" charset="0"/>
              </a:rPr>
              <a:t>Virus in stool</a:t>
            </a:r>
          </a:p>
        </p:txBody>
      </p:sp>
      <p:sp>
        <p:nvSpPr>
          <p:cNvPr id="133286" name="Rectangle 166"/>
          <p:cNvSpPr>
            <a:spLocks noChangeArrowheads="1"/>
          </p:cNvSpPr>
          <p:nvPr/>
        </p:nvSpPr>
        <p:spPr bwMode="auto">
          <a:xfrm>
            <a:off x="1149352"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0</a:t>
            </a:r>
          </a:p>
        </p:txBody>
      </p:sp>
      <p:sp>
        <p:nvSpPr>
          <p:cNvPr id="133287" name="Rectangle 167"/>
          <p:cNvSpPr>
            <a:spLocks noChangeArrowheads="1"/>
          </p:cNvSpPr>
          <p:nvPr/>
        </p:nvSpPr>
        <p:spPr bwMode="auto">
          <a:xfrm>
            <a:off x="1692275"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a:t>
            </a:r>
          </a:p>
        </p:txBody>
      </p:sp>
      <p:sp>
        <p:nvSpPr>
          <p:cNvPr id="133288" name="Rectangle 168"/>
          <p:cNvSpPr>
            <a:spLocks noChangeArrowheads="1"/>
          </p:cNvSpPr>
          <p:nvPr/>
        </p:nvSpPr>
        <p:spPr bwMode="auto">
          <a:xfrm>
            <a:off x="2254250"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2</a:t>
            </a:r>
          </a:p>
        </p:txBody>
      </p:sp>
      <p:sp>
        <p:nvSpPr>
          <p:cNvPr id="133289" name="Rectangle 169"/>
          <p:cNvSpPr>
            <a:spLocks noChangeArrowheads="1"/>
          </p:cNvSpPr>
          <p:nvPr/>
        </p:nvSpPr>
        <p:spPr bwMode="auto">
          <a:xfrm>
            <a:off x="2797176"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3</a:t>
            </a:r>
          </a:p>
        </p:txBody>
      </p:sp>
      <p:sp>
        <p:nvSpPr>
          <p:cNvPr id="133290" name="Rectangle 170"/>
          <p:cNvSpPr>
            <a:spLocks noChangeArrowheads="1"/>
          </p:cNvSpPr>
          <p:nvPr/>
        </p:nvSpPr>
        <p:spPr bwMode="auto">
          <a:xfrm>
            <a:off x="3321050"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4</a:t>
            </a:r>
          </a:p>
        </p:txBody>
      </p:sp>
      <p:sp>
        <p:nvSpPr>
          <p:cNvPr id="133291" name="Rectangle 171"/>
          <p:cNvSpPr>
            <a:spLocks noChangeArrowheads="1"/>
          </p:cNvSpPr>
          <p:nvPr/>
        </p:nvSpPr>
        <p:spPr bwMode="auto">
          <a:xfrm>
            <a:off x="3863976"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5</a:t>
            </a:r>
          </a:p>
        </p:txBody>
      </p:sp>
      <p:sp>
        <p:nvSpPr>
          <p:cNvPr id="133292" name="Rectangle 172"/>
          <p:cNvSpPr>
            <a:spLocks noChangeArrowheads="1"/>
          </p:cNvSpPr>
          <p:nvPr/>
        </p:nvSpPr>
        <p:spPr bwMode="auto">
          <a:xfrm>
            <a:off x="4397376"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6</a:t>
            </a:r>
          </a:p>
        </p:txBody>
      </p:sp>
      <p:sp>
        <p:nvSpPr>
          <p:cNvPr id="133293" name="Rectangle 173"/>
          <p:cNvSpPr>
            <a:spLocks noChangeArrowheads="1"/>
          </p:cNvSpPr>
          <p:nvPr/>
        </p:nvSpPr>
        <p:spPr bwMode="auto">
          <a:xfrm>
            <a:off x="4946650"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7</a:t>
            </a:r>
          </a:p>
        </p:txBody>
      </p:sp>
      <p:sp>
        <p:nvSpPr>
          <p:cNvPr id="133294" name="Rectangle 174"/>
          <p:cNvSpPr>
            <a:spLocks noChangeArrowheads="1"/>
          </p:cNvSpPr>
          <p:nvPr/>
        </p:nvSpPr>
        <p:spPr bwMode="auto">
          <a:xfrm>
            <a:off x="5489576"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8</a:t>
            </a:r>
          </a:p>
        </p:txBody>
      </p:sp>
      <p:sp>
        <p:nvSpPr>
          <p:cNvPr id="133295" name="Rectangle 175"/>
          <p:cNvSpPr>
            <a:spLocks noChangeArrowheads="1"/>
          </p:cNvSpPr>
          <p:nvPr/>
        </p:nvSpPr>
        <p:spPr bwMode="auto">
          <a:xfrm>
            <a:off x="6026152" y="5803900"/>
            <a:ext cx="279400" cy="363538"/>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9</a:t>
            </a:r>
          </a:p>
        </p:txBody>
      </p:sp>
      <p:sp>
        <p:nvSpPr>
          <p:cNvPr id="133296" name="Rectangle 176"/>
          <p:cNvSpPr>
            <a:spLocks noChangeArrowheads="1"/>
          </p:cNvSpPr>
          <p:nvPr/>
        </p:nvSpPr>
        <p:spPr bwMode="auto">
          <a:xfrm>
            <a:off x="6480230" y="5803954"/>
            <a:ext cx="422275" cy="643766"/>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10</a:t>
            </a:r>
          </a:p>
        </p:txBody>
      </p:sp>
      <p:sp>
        <p:nvSpPr>
          <p:cNvPr id="133297" name="Rectangle 177"/>
          <p:cNvSpPr>
            <a:spLocks noChangeArrowheads="1"/>
          </p:cNvSpPr>
          <p:nvPr/>
        </p:nvSpPr>
        <p:spPr bwMode="auto">
          <a:xfrm>
            <a:off x="7000930" y="5803954"/>
            <a:ext cx="422275" cy="643766"/>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11</a:t>
            </a:r>
          </a:p>
        </p:txBody>
      </p:sp>
      <p:sp>
        <p:nvSpPr>
          <p:cNvPr id="133298" name="Rectangle 178"/>
          <p:cNvSpPr>
            <a:spLocks noChangeArrowheads="1"/>
          </p:cNvSpPr>
          <p:nvPr/>
        </p:nvSpPr>
        <p:spPr bwMode="auto">
          <a:xfrm>
            <a:off x="7537453" y="5803954"/>
            <a:ext cx="423863" cy="643766"/>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12</a:t>
            </a:r>
          </a:p>
        </p:txBody>
      </p:sp>
      <p:sp>
        <p:nvSpPr>
          <p:cNvPr id="133299" name="Rectangle 179"/>
          <p:cNvSpPr>
            <a:spLocks noChangeArrowheads="1"/>
          </p:cNvSpPr>
          <p:nvPr/>
        </p:nvSpPr>
        <p:spPr bwMode="auto">
          <a:xfrm>
            <a:off x="8050217" y="5803954"/>
            <a:ext cx="423862" cy="643766"/>
          </a:xfrm>
          <a:prstGeom prst="rect">
            <a:avLst/>
          </a:prstGeom>
          <a:noFill/>
          <a:ln w="12700">
            <a:noFill/>
            <a:miter lim="800000"/>
            <a:headEnd/>
            <a:tailEnd/>
          </a:ln>
          <a:effectLst/>
        </p:spPr>
        <p:txBody>
          <a:bodyPr lIns="90488" tIns="44450" rIns="90488" bIns="44450">
            <a:spAutoFit/>
          </a:bodyPr>
          <a:lstStyle/>
          <a:p>
            <a:pPr eaLnBrk="0" fontAlgn="base" hangingPunct="0">
              <a:lnSpc>
                <a:spcPct val="90000"/>
              </a:lnSpc>
              <a:spcBef>
                <a:spcPct val="0"/>
              </a:spcBef>
              <a:spcAft>
                <a:spcPct val="0"/>
              </a:spcAft>
            </a:pPr>
            <a:r>
              <a:rPr lang="zh-TW" altLang="en-US" sz="2000" b="1" smtClean="0">
                <a:solidFill>
                  <a:srgbClr val="FFFFFF"/>
                </a:solidFill>
                <a:latin typeface="ZapfHumnst BT" charset="0"/>
              </a:rPr>
              <a:t>13</a:t>
            </a:r>
          </a:p>
        </p:txBody>
      </p:sp>
      <p:sp>
        <p:nvSpPr>
          <p:cNvPr id="133300" name="Text Box 180"/>
          <p:cNvSpPr txBox="1">
            <a:spLocks noChangeArrowheads="1"/>
          </p:cNvSpPr>
          <p:nvPr/>
        </p:nvSpPr>
        <p:spPr bwMode="auto">
          <a:xfrm>
            <a:off x="1963738" y="228600"/>
            <a:ext cx="5486400" cy="6413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3600" b="1" smtClean="0">
                <a:solidFill>
                  <a:srgbClr val="FAFD00"/>
                </a:solidFill>
                <a:latin typeface="Times New Roman" pitchFamily="18" charset="0"/>
              </a:rPr>
              <a:t>Hepatitis E Virus Infection</a:t>
            </a:r>
            <a:endParaRPr lang="en-US" altLang="zh-TW" sz="4400" smtClean="0">
              <a:solidFill>
                <a:srgbClr val="FAFD00"/>
              </a:solidFill>
              <a:latin typeface="Times New Roman" pitchFamily="18" charset="0"/>
            </a:endParaRPr>
          </a:p>
        </p:txBody>
      </p:sp>
      <p:sp>
        <p:nvSpPr>
          <p:cNvPr id="133301" name="Text Box 181"/>
          <p:cNvSpPr txBox="1">
            <a:spLocks noChangeArrowheads="1"/>
          </p:cNvSpPr>
          <p:nvPr/>
        </p:nvSpPr>
        <p:spPr bwMode="auto">
          <a:xfrm>
            <a:off x="2438400" y="838256"/>
            <a:ext cx="4673600" cy="1015663"/>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3000" b="1" smtClean="0">
                <a:solidFill>
                  <a:srgbClr val="FAFD00"/>
                </a:solidFill>
                <a:latin typeface="ZapfHumnst Dm BT" charset="0"/>
              </a:rPr>
              <a:t>Typical Serologic Course</a:t>
            </a:r>
            <a:endParaRPr lang="en-US" altLang="zh-TW" sz="4400" smtClean="0">
              <a:solidFill>
                <a:srgbClr val="FAFD00"/>
              </a:solidFill>
              <a:latin typeface="ZapfHumnst BT" charset="0"/>
            </a:endParaRPr>
          </a:p>
        </p:txBody>
      </p:sp>
      <p:sp>
        <p:nvSpPr>
          <p:cNvPr id="133303" name="Rectangle 183"/>
          <p:cNvSpPr>
            <a:spLocks noChangeArrowheads="1"/>
          </p:cNvSpPr>
          <p:nvPr/>
        </p:nvSpPr>
        <p:spPr bwMode="auto">
          <a:xfrm>
            <a:off x="55" y="3124200"/>
            <a:ext cx="845937" cy="424732"/>
          </a:xfrm>
          <a:prstGeom prst="rect">
            <a:avLst/>
          </a:prstGeom>
          <a:noFill/>
          <a:ln w="12700">
            <a:noFill/>
            <a:miter lim="800000"/>
            <a:headEnd type="none" w="sm" len="sm"/>
            <a:tailEnd type="none" w="sm" len="sm"/>
          </a:ln>
          <a:effectLst/>
        </p:spPr>
        <p:txBody>
          <a:bodyPr wrap="none">
            <a:spAutoFit/>
          </a:bodyPr>
          <a:lstStyle/>
          <a:p>
            <a:pPr eaLnBrk="0" fontAlgn="base" hangingPunct="0">
              <a:lnSpc>
                <a:spcPct val="90000"/>
              </a:lnSpc>
              <a:spcBef>
                <a:spcPct val="0"/>
              </a:spcBef>
              <a:spcAft>
                <a:spcPct val="0"/>
              </a:spcAft>
            </a:pPr>
            <a:r>
              <a:rPr lang="en-US" altLang="zh-TW" sz="2400" b="1" smtClean="0">
                <a:solidFill>
                  <a:srgbClr val="FAFD00"/>
                </a:solidFill>
                <a:latin typeface="ZapfHumnst BT" charset="0"/>
              </a:rPr>
              <a:t>Titer</a:t>
            </a:r>
          </a:p>
        </p:txBody>
      </p:sp>
      <p:sp>
        <p:nvSpPr>
          <p:cNvPr id="133304" name="Text Box 184"/>
          <p:cNvSpPr txBox="1">
            <a:spLocks noChangeArrowheads="1"/>
          </p:cNvSpPr>
          <p:nvPr/>
        </p:nvSpPr>
        <p:spPr bwMode="auto">
          <a:xfrm>
            <a:off x="2913068" y="6324600"/>
            <a:ext cx="3386137" cy="45720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2400" b="1" smtClean="0">
                <a:solidFill>
                  <a:srgbClr val="FAFD00"/>
                </a:solidFill>
                <a:latin typeface="ZapfHumnst BT" charset="0"/>
              </a:rPr>
              <a:t>Weeks after Exposure</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1"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2" name="Rectangle 4"/>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3" name="Rectangle 5"/>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4" name="Rectangle 6"/>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5" name="Rectangle 7"/>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35176" name="Rectangle 8"/>
          <p:cNvSpPr>
            <a:spLocks noChangeArrowheads="1"/>
          </p:cNvSpPr>
          <p:nvPr/>
        </p:nvSpPr>
        <p:spPr bwMode="auto">
          <a:xfrm>
            <a:off x="0" y="2286000"/>
            <a:ext cx="9144000" cy="3810000"/>
          </a:xfrm>
          <a:prstGeom prst="rect">
            <a:avLst/>
          </a:prstGeom>
          <a:noFill/>
          <a:ln w="12700">
            <a:noFill/>
            <a:miter lim="800000"/>
            <a:headEnd/>
            <a:tailEnd/>
          </a:ln>
          <a:effectLst/>
        </p:spPr>
        <p:txBody>
          <a:bodyPr lIns="90488" tIns="44450" rIns="90488" bIns="44450"/>
          <a:lstStyle/>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2200" dirty="0" smtClean="0">
                <a:solidFill>
                  <a:srgbClr val="000000"/>
                </a:solidFill>
                <a:latin typeface="Times New Roman" pitchFamily="18" charset="0"/>
              </a:rPr>
              <a:t>Most outbreaks associated with </a:t>
            </a:r>
            <a:r>
              <a:rPr lang="en-US" altLang="zh-TW" sz="2800" b="1" dirty="0" err="1" smtClean="0">
                <a:solidFill>
                  <a:srgbClr val="000000"/>
                </a:solidFill>
                <a:latin typeface="Times New Roman" pitchFamily="18" charset="0"/>
              </a:rPr>
              <a:t>faecally</a:t>
            </a:r>
            <a:r>
              <a:rPr lang="en-US" altLang="zh-TW" sz="2800" b="1" dirty="0" smtClean="0">
                <a:solidFill>
                  <a:srgbClr val="000000"/>
                </a:solidFill>
                <a:latin typeface="Times New Roman" pitchFamily="18" charset="0"/>
              </a:rPr>
              <a:t> contaminated drinking water.</a:t>
            </a: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2200" dirty="0" smtClean="0">
                <a:solidFill>
                  <a:srgbClr val="000000"/>
                </a:solidFill>
                <a:latin typeface="Times New Roman" pitchFamily="18" charset="0"/>
              </a:rPr>
              <a:t>Several other large epidemics have occurred since in the Indian subcontinent and the USSR, China, Africa and Mexico.</a:t>
            </a: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3200" b="1" dirty="0" smtClean="0">
                <a:solidFill>
                  <a:srgbClr val="000000"/>
                </a:solidFill>
                <a:latin typeface="Times New Roman" pitchFamily="18" charset="0"/>
              </a:rPr>
              <a:t>Minimal person-to-person transmission.</a:t>
            </a: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Prevention and Control Measures for Travelers to HEV-Endemic Regions :</a:t>
            </a:r>
            <a:r>
              <a:rPr lang="en-US" altLang="zh-TW" sz="3200" dirty="0" smtClean="0">
                <a:solidFill>
                  <a:srgbClr val="000000"/>
                </a:solidFill>
                <a:latin typeface="Times New Roman" pitchFamily="18" charset="0"/>
              </a:rPr>
              <a:t>Avoid drinking water (and beverages with ice) of unknown purity, uncooked shellfish, and uncooked fruit/vegetables not peeled or prepared by traveler.</a:t>
            </a: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endParaRPr lang="en-US" altLang="zh-TW" sz="3200" dirty="0" smtClean="0">
              <a:solidFill>
                <a:srgbClr val="000000"/>
              </a:solidFill>
              <a:latin typeface="Times New Roman" pitchFamily="18" charset="0"/>
            </a:endParaRP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r>
              <a:rPr lang="en-US" altLang="zh-TW" sz="3200" dirty="0" smtClean="0">
                <a:solidFill>
                  <a:srgbClr val="333399"/>
                </a:solidFill>
                <a:latin typeface="Times New Roman" pitchFamily="18" charset="0"/>
              </a:rPr>
              <a:t> </a:t>
            </a:r>
            <a:endParaRPr lang="en-US" altLang="zh-TW" sz="3200" dirty="0" smtClean="0">
              <a:solidFill>
                <a:srgbClr val="FE9B03"/>
              </a:solidFill>
              <a:latin typeface="Times New Roman" pitchFamily="18" charset="0"/>
            </a:endParaRPr>
          </a:p>
          <a:p>
            <a:pPr marL="342900" indent="-342900" algn="just" eaLnBrk="0" fontAlgn="base" hangingPunct="0">
              <a:lnSpc>
                <a:spcPct val="90000"/>
              </a:lnSpc>
              <a:spcBef>
                <a:spcPct val="30000"/>
              </a:spcBef>
              <a:spcAft>
                <a:spcPct val="0"/>
              </a:spcAft>
              <a:buClr>
                <a:srgbClr val="333399"/>
              </a:buClr>
              <a:buSzPct val="60000"/>
              <a:buFont typeface="Wingdings" pitchFamily="2" charset="2"/>
              <a:buChar char="n"/>
            </a:pPr>
            <a:endParaRPr lang="en-US" altLang="zh-TW" sz="3200" b="1" dirty="0" smtClean="0">
              <a:solidFill>
                <a:srgbClr val="000000"/>
              </a:solidFill>
              <a:latin typeface="Times New Roman" pitchFamily="18" charset="0"/>
            </a:endParaRPr>
          </a:p>
        </p:txBody>
      </p:sp>
      <p:sp>
        <p:nvSpPr>
          <p:cNvPr id="135177" name="Rectangle 9"/>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35179" name="Rectangle 11"/>
          <p:cNvSpPr>
            <a:spLocks noChangeArrowheads="1"/>
          </p:cNvSpPr>
          <p:nvPr/>
        </p:nvSpPr>
        <p:spPr bwMode="auto">
          <a:xfrm>
            <a:off x="1150938" y="5486400"/>
            <a:ext cx="7586662"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algn="ctr" eaLnBrk="0" fontAlgn="base" hangingPunct="0">
              <a:spcBef>
                <a:spcPct val="0"/>
              </a:spcBef>
              <a:spcAft>
                <a:spcPct val="0"/>
              </a:spcAft>
            </a:pPr>
            <a:r>
              <a:rPr lang="zh-TW" altLang="en-US" sz="4000" smtClean="0">
                <a:solidFill>
                  <a:srgbClr val="FE9B03"/>
                </a:solidFill>
                <a:latin typeface="ZapfHumnst BT" charset="0"/>
              </a:rPr>
              <a:t/>
            </a:r>
            <a:br>
              <a:rPr lang="zh-TW" altLang="en-US" sz="4000" smtClean="0">
                <a:solidFill>
                  <a:srgbClr val="FE9B03"/>
                </a:solidFill>
                <a:latin typeface="ZapfHumnst BT" charset="0"/>
              </a:rPr>
            </a:br>
            <a:endParaRPr lang="zh-TW" altLang="en-US" sz="4000" smtClean="0">
              <a:solidFill>
                <a:srgbClr val="FE9B03"/>
              </a:solidFill>
              <a:latin typeface="ZapfHumnst BT" charset="0"/>
            </a:endParaRPr>
          </a:p>
        </p:txBody>
      </p:sp>
      <p:sp>
        <p:nvSpPr>
          <p:cNvPr id="135180" name="Text Box 12"/>
          <p:cNvSpPr txBox="1">
            <a:spLocks noChangeArrowheads="1"/>
          </p:cNvSpPr>
          <p:nvPr/>
        </p:nvSpPr>
        <p:spPr bwMode="auto">
          <a:xfrm>
            <a:off x="677868" y="152401"/>
            <a:ext cx="7246937" cy="1446550"/>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zh-TW" sz="4400" b="1" smtClean="0">
                <a:solidFill>
                  <a:srgbClr val="333399"/>
                </a:solidFill>
                <a:latin typeface="ZapfHumnst Dm BT" charset="0"/>
              </a:rPr>
              <a:t>Hepatitis E - </a:t>
            </a:r>
          </a:p>
          <a:p>
            <a:pPr algn="ctr" eaLnBrk="0" fontAlgn="base" hangingPunct="0">
              <a:spcBef>
                <a:spcPct val="0"/>
              </a:spcBef>
              <a:spcAft>
                <a:spcPct val="0"/>
              </a:spcAft>
            </a:pPr>
            <a:r>
              <a:rPr lang="en-US" altLang="zh-TW" sz="4400" b="1" smtClean="0">
                <a:solidFill>
                  <a:srgbClr val="333399"/>
                </a:solidFill>
                <a:latin typeface="ZapfHumnst Dm BT" charset="0"/>
              </a:rPr>
              <a:t>Epidemiologic Features</a:t>
            </a:r>
            <a:endParaRPr lang="en-US" altLang="zh-TW" sz="4400" b="1" smtClean="0">
              <a:solidFill>
                <a:srgbClr val="FAFD00"/>
              </a:solidFill>
              <a:latin typeface="ZapfHumnst Dm BT" charset="0"/>
            </a:endParaRPr>
          </a:p>
        </p:txBody>
      </p:sp>
    </p:spTree>
  </p:cSld>
  <p:clrMapOvr>
    <a:masterClrMapping/>
  </p:clrMapOvr>
  <p:transition>
    <p:whee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09800"/>
            <a:ext cx="7239000" cy="523220"/>
          </a:xfrm>
          <a:prstGeom prst="rect">
            <a:avLst/>
          </a:prstGeom>
        </p:spPr>
        <p:txBody>
          <a:bodyPr wrap="square">
            <a:spAutoFit/>
          </a:bodyPr>
          <a:lstStyle/>
          <a:p>
            <a:r>
              <a:rPr lang="en-US" sz="2800" dirty="0" smtClean="0">
                <a:solidFill>
                  <a:srgbClr val="C00000"/>
                </a:solidFill>
              </a:rPr>
              <a:t>. </a:t>
            </a:r>
            <a:endParaRPr lang="ar-IQ" sz="2800" dirty="0">
              <a:solidFill>
                <a:srgbClr val="C00000"/>
              </a:solidFill>
            </a:endParaRPr>
          </a:p>
        </p:txBody>
      </p:sp>
      <p:sp>
        <p:nvSpPr>
          <p:cNvPr id="3" name="Rectangle 2"/>
          <p:cNvSpPr/>
          <p:nvPr/>
        </p:nvSpPr>
        <p:spPr>
          <a:xfrm>
            <a:off x="1219200" y="2895600"/>
            <a:ext cx="6821098" cy="830997"/>
          </a:xfrm>
          <a:prstGeom prst="rect">
            <a:avLst/>
          </a:prstGeom>
        </p:spPr>
        <p:txBody>
          <a:bodyPr wrap="none">
            <a:spAutoFit/>
          </a:bodyPr>
          <a:lstStyle/>
          <a:p>
            <a:r>
              <a:rPr lang="en-US" sz="4800" b="1" dirty="0" smtClean="0">
                <a:solidFill>
                  <a:srgbClr val="000000"/>
                </a:solidFill>
              </a:rPr>
              <a:t>Hepatitis G virus (HGV) </a:t>
            </a:r>
            <a:endParaRPr lang="ar-IQ" sz="4800" b="1" dirty="0">
              <a:solidFill>
                <a:srgbClr val="000000"/>
              </a:solidFill>
            </a:endParaRP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432530"/>
          </a:xfrm>
          <a:prstGeom prst="rect">
            <a:avLst/>
          </a:prstGeom>
        </p:spPr>
        <p:txBody>
          <a:bodyPr wrap="square">
            <a:spAutoFit/>
          </a:bodyPr>
          <a:lstStyle/>
          <a:p>
            <a:r>
              <a:rPr lang="en-US" sz="2800" b="1" dirty="0" smtClean="0"/>
              <a:t>Hepatitis G virus (HGV), also known as GB virus C, is a newly discovered member of the </a:t>
            </a:r>
            <a:r>
              <a:rPr lang="en-US" sz="2800" b="1" i="1" dirty="0" err="1" smtClean="0"/>
              <a:t>Flaviviridae</a:t>
            </a:r>
            <a:r>
              <a:rPr lang="en-US" sz="2800" b="1" dirty="0" smtClean="0"/>
              <a:t> family and is therefore distantly related to hepatitis C virus (HCV). </a:t>
            </a:r>
          </a:p>
          <a:p>
            <a:r>
              <a:rPr lang="en-US" sz="2800" b="1" dirty="0" smtClean="0"/>
              <a:t>It is transmitted by transfusion, from mother to infant, and probably with low efficiency by sexual contact .</a:t>
            </a:r>
          </a:p>
          <a:p>
            <a:r>
              <a:rPr lang="en-US" sz="2800" b="1" dirty="0" smtClean="0">
                <a:solidFill>
                  <a:srgbClr val="FF0000"/>
                </a:solidFill>
              </a:rPr>
              <a:t>Persistent HGV infection, defined as detection of </a:t>
            </a:r>
            <a:r>
              <a:rPr lang="en-US" sz="2800" b="1" dirty="0" err="1" smtClean="0">
                <a:solidFill>
                  <a:srgbClr val="FF0000"/>
                </a:solidFill>
              </a:rPr>
              <a:t>viremia</a:t>
            </a:r>
            <a:r>
              <a:rPr lang="en-US" sz="2800" b="1" dirty="0" smtClean="0">
                <a:solidFill>
                  <a:srgbClr val="FF0000"/>
                </a:solidFill>
              </a:rPr>
              <a:t> (HGV RNA) in serum, is present in 1% to 2% of healthy volunteer blood donors</a:t>
            </a:r>
            <a:r>
              <a:rPr lang="en-US" sz="2800" b="1" dirty="0" smtClean="0"/>
              <a:t>.</a:t>
            </a:r>
          </a:p>
          <a:p>
            <a:r>
              <a:rPr lang="en-US" sz="2800" b="1" dirty="0" smtClean="0"/>
              <a:t> </a:t>
            </a:r>
          </a:p>
          <a:p>
            <a:r>
              <a:rPr lang="en-US" sz="2800" b="1" dirty="0" smtClean="0"/>
              <a:t>Remarkably, HGV does not seem to cause clinically significant hepatitis</a:t>
            </a:r>
            <a:r>
              <a:rPr lang="en-US" sz="2400" b="1" dirty="0" smtClean="0"/>
              <a:t>.</a:t>
            </a:r>
            <a:r>
              <a:rPr lang="en-US" sz="2400" dirty="0" smtClean="0"/>
              <a:t> </a:t>
            </a:r>
          </a:p>
          <a:p>
            <a:r>
              <a:rPr lang="en-US" sz="2400" b="1" dirty="0" smtClean="0"/>
              <a:t>Hepatitis G virus </a:t>
            </a:r>
            <a:r>
              <a:rPr lang="en-US" sz="2800" b="1" dirty="0" smtClean="0">
                <a:solidFill>
                  <a:schemeClr val="bg2">
                    <a:lumMod val="10000"/>
                  </a:schemeClr>
                </a:solidFill>
              </a:rPr>
              <a:t>may reduce mortality in late HIV &amp;may reduce HIV viral loads</a:t>
            </a:r>
          </a:p>
          <a:p>
            <a:endParaRPr lang="en-US" sz="2400" b="1" dirty="0" smtClean="0"/>
          </a:p>
          <a:p>
            <a:r>
              <a:rPr lang="en-US" sz="2400" b="1" dirty="0" smtClean="0"/>
              <a:t> </a:t>
            </a:r>
            <a:endParaRPr lang="en-US" sz="2400" b="1" dirty="0"/>
          </a:p>
        </p:txBody>
      </p:sp>
    </p:spTree>
  </p:cSld>
  <p:clrMapOvr>
    <a:masterClrMapping/>
  </p:clrMapOvr>
  <p:transition>
    <p:split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10600" cy="6494085"/>
          </a:xfrm>
          <a:prstGeom prst="rect">
            <a:avLst/>
          </a:prstGeom>
        </p:spPr>
        <p:txBody>
          <a:bodyPr wrap="square">
            <a:spAutoFit/>
          </a:bodyPr>
          <a:lstStyle/>
          <a:p>
            <a:r>
              <a:rPr lang="en-US" sz="2400" dirty="0"/>
              <a:t>In 1996, hepatitis G virus (HGV) was isolated from patients with </a:t>
            </a:r>
            <a:r>
              <a:rPr lang="en-US" sz="2800" b="1" dirty="0" err="1">
                <a:solidFill>
                  <a:srgbClr val="FF0000"/>
                </a:solidFill>
              </a:rPr>
              <a:t>posttransfusion</a:t>
            </a:r>
            <a:r>
              <a:rPr lang="en-US" sz="2800" b="1" dirty="0">
                <a:solidFill>
                  <a:srgbClr val="FF0000"/>
                </a:solidFill>
              </a:rPr>
              <a:t> hepatitis</a:t>
            </a:r>
            <a:r>
              <a:rPr lang="en-US" sz="2400" dirty="0"/>
              <a:t>. HGV is a member of the </a:t>
            </a:r>
            <a:r>
              <a:rPr lang="en-US" sz="2400" dirty="0" err="1"/>
              <a:t>flavivirus</a:t>
            </a:r>
            <a:r>
              <a:rPr lang="en-US" sz="2400" dirty="0"/>
              <a:t> family, as is HCV. However, unlike HCV, which is clearly the cause of both acute hepatitis and chronic active hepatitis and predisposes to hepatocellular carcinoma, HGV has not been documented to cause any of these clinical findings. The role of HGV in the causation of liver disease has yet to be established, but it can cause a chronic infection lasting for decades. Approximately 60% to 70% of those infected clear the virus and develop antibodies.</a:t>
            </a:r>
          </a:p>
          <a:p>
            <a:r>
              <a:rPr lang="en-US" sz="2800" b="1" dirty="0"/>
              <a:t>HGV is transmitted via sexual intercourse and blood</a:t>
            </a:r>
            <a:r>
              <a:rPr lang="en-US" sz="2400" dirty="0"/>
              <a:t>. It is carried in the blood of millions of people worldwide. In the United States, it is found in the blood of approximately 2% of random blood donors, 15% of those infected with HCV, and 35% of those infected with HIV. Patients </a:t>
            </a:r>
            <a:r>
              <a:rPr lang="en-US" sz="2400" dirty="0" err="1"/>
              <a:t>coinfected</a:t>
            </a:r>
            <a:r>
              <a:rPr lang="en-US" sz="2400" dirty="0"/>
              <a:t> with HIV and HGV have a lower mortality rate and have less HIV in their blood than those infected with HIV alone. It is hypothesized that HGV may interfere with the replication of HIV. (HGV is also known as </a:t>
            </a:r>
            <a:r>
              <a:rPr lang="en-US" sz="2800" b="1" dirty="0">
                <a:solidFill>
                  <a:srgbClr val="FF0000"/>
                </a:solidFill>
              </a:rPr>
              <a:t>GB virus C</a:t>
            </a:r>
            <a:r>
              <a:rPr lang="en-US" sz="2400" dirty="0"/>
              <a:t>.)</a:t>
            </a:r>
            <a:endParaRPr lang="en-US" sz="2400" dirty="0">
              <a:effectLst/>
            </a:endParaRPr>
          </a:p>
        </p:txBody>
      </p:sp>
    </p:spTree>
    <p:extLst>
      <p:ext uri="{BB962C8B-B14F-4D97-AF65-F5344CB8AC3E}">
        <p14:creationId xmlns:p14="http://schemas.microsoft.com/office/powerpoint/2010/main" val="3398124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293209"/>
          </a:xfrm>
          <a:prstGeom prst="rect">
            <a:avLst/>
          </a:prstGeom>
        </p:spPr>
        <p:txBody>
          <a:bodyPr wrap="square">
            <a:spAutoFit/>
          </a:bodyPr>
          <a:lstStyle/>
          <a:p>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sz="2800" b="1" dirty="0" smtClean="0">
                <a:solidFill>
                  <a:srgbClr val="C00000"/>
                </a:solidFill>
              </a:rPr>
              <a:t>Hepatitis TT virus (TTV) </a:t>
            </a:r>
            <a:r>
              <a:rPr lang="en-US" sz="2400" dirty="0" smtClean="0">
                <a:solidFill>
                  <a:srgbClr val="000000"/>
                </a:solidFill>
              </a:rPr>
              <a:t>:</a:t>
            </a:r>
            <a:r>
              <a:rPr lang="en-US" sz="2400" b="1" dirty="0" smtClean="0"/>
              <a:t>Hepatitis TT virus (TTV) A novel virus associated with </a:t>
            </a:r>
            <a:r>
              <a:rPr lang="en-US" sz="3600" b="1" dirty="0" err="1" smtClean="0">
                <a:solidFill>
                  <a:srgbClr val="C00000"/>
                </a:solidFill>
              </a:rPr>
              <a:t>posttransfusion</a:t>
            </a:r>
            <a:r>
              <a:rPr lang="en-US" sz="3600" b="1" dirty="0" smtClean="0">
                <a:solidFill>
                  <a:srgbClr val="C00000"/>
                </a:solidFill>
              </a:rPr>
              <a:t> hepatitis </a:t>
            </a:r>
            <a:r>
              <a:rPr lang="en-US" sz="2400" b="1" dirty="0" smtClean="0"/>
              <a:t>of unknown etiology was first characterized in 1997 .The virus (referred to as TT virus for the initials of the patient in whom it was isolated and subsequently from "</a:t>
            </a:r>
            <a:r>
              <a:rPr lang="en-US" sz="2400" b="1" dirty="0" err="1" smtClean="0">
                <a:solidFill>
                  <a:srgbClr val="C00000"/>
                </a:solidFill>
              </a:rPr>
              <a:t>Torquetenovirus</a:t>
            </a:r>
            <a:r>
              <a:rPr lang="en-US" sz="2400" b="1" dirty="0" smtClean="0">
                <a:solidFill>
                  <a:srgbClr val="C00000"/>
                </a:solidFill>
              </a:rPr>
              <a:t>"</a:t>
            </a:r>
            <a:r>
              <a:rPr lang="en-US" b="1" dirty="0" smtClean="0"/>
              <a:t>, </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ar-IQ" dirty="0">
              <a:solidFill>
                <a:srgbClr val="000000"/>
              </a:solidFill>
            </a:endParaRPr>
          </a:p>
        </p:txBody>
      </p:sp>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143000"/>
            <a:ext cx="6705600" cy="3539430"/>
          </a:xfrm>
          <a:prstGeom prst="rect">
            <a:avLst/>
          </a:prstGeom>
        </p:spPr>
        <p:txBody>
          <a:bodyPr wrap="square">
            <a:spAutoFit/>
          </a:bodyPr>
          <a:lstStyle/>
          <a:p>
            <a:r>
              <a:rPr lang="en-US" sz="3200" b="1" dirty="0" smtClean="0">
                <a:solidFill>
                  <a:srgbClr val="002060"/>
                </a:solidFill>
              </a:rPr>
              <a:t>Hepatitis Viruses: Therapy</a:t>
            </a:r>
          </a:p>
          <a:p>
            <a:endParaRPr lang="pt-BR" sz="3200" b="1" dirty="0" smtClean="0">
              <a:solidFill>
                <a:srgbClr val="002060"/>
              </a:solidFill>
            </a:endParaRPr>
          </a:p>
          <a:p>
            <a:r>
              <a:rPr lang="en-US" sz="3200" b="1" dirty="0" smtClean="0">
                <a:solidFill>
                  <a:srgbClr val="002060"/>
                </a:solidFill>
              </a:rPr>
              <a:t>• Hepatitis B: interferon alpha, </a:t>
            </a:r>
            <a:r>
              <a:rPr lang="en-US" sz="3200" b="1" dirty="0" err="1" smtClean="0">
                <a:solidFill>
                  <a:srgbClr val="002060"/>
                </a:solidFill>
              </a:rPr>
              <a:t>lamivudine</a:t>
            </a:r>
            <a:r>
              <a:rPr lang="en-US" sz="3200" b="1" dirty="0" smtClean="0">
                <a:solidFill>
                  <a:srgbClr val="002060"/>
                </a:solidFill>
              </a:rPr>
              <a:t>;</a:t>
            </a:r>
          </a:p>
          <a:p>
            <a:r>
              <a:rPr lang="en-US" sz="3200" b="1" dirty="0" smtClean="0">
                <a:solidFill>
                  <a:srgbClr val="002060"/>
                </a:solidFill>
              </a:rPr>
              <a:t>• Hepatitis C: interferon alpha +/- </a:t>
            </a:r>
            <a:r>
              <a:rPr lang="en-US" sz="3200" b="1" dirty="0" err="1" smtClean="0">
                <a:solidFill>
                  <a:srgbClr val="002060"/>
                </a:solidFill>
              </a:rPr>
              <a:t>ribavirin</a:t>
            </a:r>
            <a:r>
              <a:rPr lang="en-US" sz="3200" b="1" dirty="0" smtClean="0">
                <a:solidFill>
                  <a:srgbClr val="002060"/>
                </a:solidFill>
              </a:rPr>
              <a:t>,</a:t>
            </a:r>
          </a:p>
          <a:p>
            <a:r>
              <a:rPr lang="en-US" sz="3200" b="1" dirty="0" err="1" smtClean="0">
                <a:solidFill>
                  <a:srgbClr val="002060"/>
                </a:solidFill>
              </a:rPr>
              <a:t>peglated</a:t>
            </a:r>
            <a:r>
              <a:rPr lang="en-US" sz="3200" b="1" dirty="0" smtClean="0">
                <a:solidFill>
                  <a:srgbClr val="002060"/>
                </a:solidFill>
              </a:rPr>
              <a:t> interferon + </a:t>
            </a:r>
            <a:r>
              <a:rPr lang="en-US" sz="3200" b="1" dirty="0" err="1" smtClean="0">
                <a:solidFill>
                  <a:srgbClr val="002060"/>
                </a:solidFill>
              </a:rPr>
              <a:t>ribavirin</a:t>
            </a:r>
            <a:endParaRPr lang="ar-IQ" sz="3200" b="1" dirty="0">
              <a:solidFill>
                <a:srgbClr val="002060"/>
              </a:solidFill>
            </a:endParaRPr>
          </a:p>
        </p:txBody>
      </p:sp>
    </p:spTree>
  </p:cSld>
  <p:clrMapOvr>
    <a:masterClrMapping/>
  </p:clrMapOvr>
  <p:transition>
    <p:wheel spokes="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ChangeArrowheads="1"/>
          </p:cNvSpPr>
          <p:nvPr/>
        </p:nvSpPr>
        <p:spPr bwMode="auto">
          <a:xfrm>
            <a:off x="1676400" y="3048000"/>
            <a:ext cx="5202238" cy="914400"/>
          </a:xfrm>
          <a:prstGeom prst="rect">
            <a:avLst/>
          </a:prstGeom>
          <a:noFill/>
          <a:ln w="9525">
            <a:noFill/>
            <a:miter lim="800000"/>
            <a:headEnd/>
            <a:tailEnd/>
          </a:ln>
        </p:spPr>
        <p:txBody>
          <a:bodyPr>
            <a:spAutoFit/>
          </a:bodyPr>
          <a:lstStyle/>
          <a:p>
            <a:r>
              <a:rPr lang="en-US" sz="5400" b="1" i="1" dirty="0">
                <a:solidFill>
                  <a:srgbClr val="7030A0"/>
                </a:solidFill>
                <a:latin typeface="Algerian" pitchFamily="82" charset="0"/>
              </a:rPr>
              <a:t>Thank you</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Hepatitis A Virus</a:t>
            </a:r>
          </a:p>
        </p:txBody>
      </p:sp>
      <p:sp>
        <p:nvSpPr>
          <p:cNvPr id="185347" name="Rectangle 3"/>
          <p:cNvSpPr>
            <a:spLocks noGrp="1" noChangeArrowheads="1"/>
          </p:cNvSpPr>
          <p:nvPr>
            <p:ph idx="1"/>
          </p:nvPr>
        </p:nvSpPr>
        <p:spPr>
          <a:xfrm>
            <a:off x="762000" y="2133600"/>
            <a:ext cx="7772400" cy="4114800"/>
          </a:xfrm>
        </p:spPr>
        <p:txBody>
          <a:bodyPr/>
          <a:lstStyle/>
          <a:p>
            <a:r>
              <a:rPr lang="en-US" sz="2400" dirty="0"/>
              <a:t>Naked RNA virus</a:t>
            </a:r>
          </a:p>
          <a:p>
            <a:pPr algn="just"/>
            <a:r>
              <a:rPr lang="en-US" sz="2400" dirty="0"/>
              <a:t>Related to enteroviruses, formerly known as </a:t>
            </a:r>
            <a:r>
              <a:rPr lang="en-US" sz="2400" dirty="0" err="1"/>
              <a:t>enterovirus</a:t>
            </a:r>
            <a:r>
              <a:rPr lang="en-US" sz="2400" dirty="0"/>
              <a:t> 72, now put in its own </a:t>
            </a:r>
            <a:r>
              <a:rPr lang="en-US" sz="2400" dirty="0" smtClean="0"/>
              <a:t>family: </a:t>
            </a:r>
            <a:r>
              <a:rPr lang="en-US" sz="2400" dirty="0" err="1"/>
              <a:t>heptovirus</a:t>
            </a:r>
            <a:r>
              <a:rPr lang="en-US" sz="2400" dirty="0"/>
              <a:t> </a:t>
            </a:r>
          </a:p>
          <a:p>
            <a:pPr algn="just"/>
            <a:r>
              <a:rPr lang="en-US" sz="2400" dirty="0"/>
              <a:t>One stable serotype only</a:t>
            </a:r>
          </a:p>
          <a:p>
            <a:pPr algn="just"/>
            <a:r>
              <a:rPr lang="en-US" sz="2400" dirty="0"/>
              <a:t>Difficult to grow in cell </a:t>
            </a:r>
            <a:r>
              <a:rPr lang="en-US" sz="2400" dirty="0" smtClean="0"/>
              <a:t>culture </a:t>
            </a:r>
            <a:endParaRPr lang="en-US" sz="2400" dirty="0"/>
          </a:p>
          <a:p>
            <a:pPr algn="just"/>
            <a:endParaRPr lang="en-US" sz="24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6387" name="Rectangle 3"/>
          <p:cNvSpPr>
            <a:spLocks noChangeArrowheads="1"/>
          </p:cNvSpPr>
          <p:nvPr/>
        </p:nvSpPr>
        <p:spPr bwMode="auto">
          <a:xfrm>
            <a:off x="3149600" y="6248400"/>
            <a:ext cx="2844800" cy="457200"/>
          </a:xfrm>
          <a:prstGeom prst="rect">
            <a:avLst/>
          </a:prstGeom>
          <a:noFill/>
          <a:ln w="12700">
            <a:noFill/>
            <a:miter lim="800000"/>
            <a:headEnd/>
            <a:tailEnd/>
          </a:ln>
          <a:effectLst/>
        </p:spPr>
        <p:txBody>
          <a:bodyPr wrap="none" anchor="ctr"/>
          <a:lstStyle/>
          <a:p>
            <a:pPr eaLnBrk="0" fontAlgn="base" hangingPunct="0">
              <a:spcBef>
                <a:spcPct val="0"/>
              </a:spcBef>
              <a:spcAft>
                <a:spcPct val="0"/>
              </a:spcAft>
            </a:pPr>
            <a:endParaRPr lang="ar-IQ" sz="2000" smtClean="0">
              <a:solidFill>
                <a:srgbClr val="000000"/>
              </a:solidFill>
              <a:latin typeface="Times New Roman" pitchFamily="18" charset="0"/>
            </a:endParaRPr>
          </a:p>
        </p:txBody>
      </p:sp>
      <p:sp>
        <p:nvSpPr>
          <p:cNvPr id="16389" name="Rectangle 5"/>
          <p:cNvSpPr>
            <a:spLocks noChangeArrowheads="1"/>
          </p:cNvSpPr>
          <p:nvPr/>
        </p:nvSpPr>
        <p:spPr bwMode="auto">
          <a:xfrm>
            <a:off x="1252538" y="762000"/>
            <a:ext cx="6908800" cy="1143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pPr>
            <a:r>
              <a:rPr lang="zh-TW" altLang="en-US" sz="4400" smtClean="0">
                <a:solidFill>
                  <a:srgbClr val="FAFD00"/>
                </a:solidFill>
                <a:latin typeface="ZapfHumnst BT" charset="0"/>
              </a:rPr>
              <a:t> </a:t>
            </a:r>
          </a:p>
        </p:txBody>
      </p:sp>
      <p:sp>
        <p:nvSpPr>
          <p:cNvPr id="16392" name="Rectangle 8"/>
          <p:cNvSpPr>
            <a:spLocks noChangeArrowheads="1"/>
          </p:cNvSpPr>
          <p:nvPr/>
        </p:nvSpPr>
        <p:spPr bwMode="auto">
          <a:xfrm>
            <a:off x="812805" y="2133600"/>
            <a:ext cx="7586663" cy="4114800"/>
          </a:xfrm>
          <a:prstGeom prst="rect">
            <a:avLst/>
          </a:prstGeom>
          <a:noFill/>
          <a:ln w="12700">
            <a:noFill/>
            <a:miter lim="800000"/>
            <a:headEnd/>
            <a:tailEnd/>
          </a:ln>
          <a:effectLst/>
        </p:spPr>
        <p:txBody>
          <a:bodyPr lIns="90488" tIns="44450" rIns="90488" bIns="44450"/>
          <a:lstStyle/>
          <a:p>
            <a:pPr marL="342900" indent="-342900" defTabSz="742950" eaLnBrk="0" fontAlgn="base" hangingPunct="0">
              <a:lnSpc>
                <a:spcPct val="85000"/>
              </a:lnSpc>
              <a:spcBef>
                <a:spcPct val="10000"/>
              </a:spcBef>
              <a:spcAft>
                <a:spcPct val="10000"/>
              </a:spcAft>
              <a:buClr>
                <a:srgbClr val="333399"/>
              </a:buClr>
              <a:buSzPct val="60000"/>
              <a:buFont typeface="Wingdings" pitchFamily="2" charset="2"/>
              <a:buChar char="n"/>
            </a:pPr>
            <a:r>
              <a:rPr lang="en-US" altLang="zh-TW" sz="2400" dirty="0" smtClean="0">
                <a:solidFill>
                  <a:srgbClr val="333399"/>
                </a:solidFill>
                <a:latin typeface="Times New Roman" pitchFamily="18" charset="0"/>
              </a:rPr>
              <a:t>Incubation period:	</a:t>
            </a:r>
            <a:r>
              <a:rPr lang="en-US" altLang="zh-TW" sz="2400" dirty="0" smtClean="0">
                <a:solidFill>
                  <a:srgbClr val="000000"/>
                </a:solidFill>
                <a:latin typeface="Times New Roman" pitchFamily="18" charset="0"/>
              </a:rPr>
              <a:t>		Average 30 days</a:t>
            </a:r>
          </a:p>
          <a:p>
            <a:pPr marL="342900" indent="-342900" defTabSz="742950" eaLnBrk="0" fontAlgn="base" hangingPunct="0">
              <a:lnSpc>
                <a:spcPct val="85000"/>
              </a:lnSpc>
              <a:spcBef>
                <a:spcPct val="10000"/>
              </a:spcBef>
              <a:spcAft>
                <a:spcPct val="10000"/>
              </a:spcAft>
              <a:buClr>
                <a:srgbClr val="333399"/>
              </a:buClr>
              <a:buSzPct val="60000"/>
              <a:buFont typeface="Wingdings" pitchFamily="2" charset="2"/>
              <a:buNone/>
            </a:pPr>
            <a:r>
              <a:rPr lang="en-US" altLang="zh-TW" sz="2400" dirty="0" smtClean="0">
                <a:solidFill>
                  <a:srgbClr val="000000"/>
                </a:solidFill>
                <a:latin typeface="Times New Roman" pitchFamily="18" charset="0"/>
              </a:rPr>
              <a:t>							Range 15-50 days</a:t>
            </a:r>
          </a:p>
          <a:p>
            <a:pPr marL="342900" indent="-342900" defTabSz="742950" eaLnBrk="0" fontAlgn="base" hangingPunct="0">
              <a:lnSpc>
                <a:spcPct val="85000"/>
              </a:lnSpc>
              <a:spcBef>
                <a:spcPct val="15000"/>
              </a:spcBef>
              <a:spcAft>
                <a:spcPct val="10000"/>
              </a:spcAft>
              <a:buClr>
                <a:srgbClr val="333399"/>
              </a:buClr>
              <a:buSzPct val="60000"/>
              <a:buFont typeface="Wingdings" pitchFamily="2" charset="2"/>
              <a:buChar char="n"/>
            </a:pPr>
            <a:r>
              <a:rPr lang="en-US" altLang="zh-TW" sz="2400" dirty="0" smtClean="0">
                <a:solidFill>
                  <a:srgbClr val="333399"/>
                </a:solidFill>
                <a:latin typeface="Times New Roman" pitchFamily="18" charset="0"/>
              </a:rPr>
              <a:t>Jaundice by</a:t>
            </a:r>
            <a:r>
              <a:rPr lang="en-US" altLang="zh-TW" sz="2400" dirty="0" smtClean="0">
                <a:solidFill>
                  <a:srgbClr val="000000"/>
                </a:solidFill>
                <a:latin typeface="Times New Roman" pitchFamily="18" charset="0"/>
              </a:rPr>
              <a:t>				&lt;6 yrs,  &lt;10%</a:t>
            </a:r>
            <a:br>
              <a:rPr lang="en-US" altLang="zh-TW" sz="2400" dirty="0" smtClean="0">
                <a:solidFill>
                  <a:srgbClr val="000000"/>
                </a:solidFill>
                <a:latin typeface="Times New Roman" pitchFamily="18" charset="0"/>
              </a:rPr>
            </a:br>
            <a:r>
              <a:rPr lang="en-US" altLang="zh-TW" sz="2400" dirty="0" smtClean="0">
                <a:solidFill>
                  <a:srgbClr val="333399"/>
                </a:solidFill>
                <a:latin typeface="Times New Roman" pitchFamily="18" charset="0"/>
              </a:rPr>
              <a:t>age group:</a:t>
            </a:r>
            <a:r>
              <a:rPr lang="en-US" altLang="zh-TW" sz="2400" dirty="0" smtClean="0">
                <a:solidFill>
                  <a:srgbClr val="000000"/>
                </a:solidFill>
                <a:latin typeface="Times New Roman" pitchFamily="18" charset="0"/>
              </a:rPr>
              <a:t>				6-14 yrs, 40%-50%</a:t>
            </a:r>
            <a:br>
              <a:rPr lang="en-US" altLang="zh-TW" sz="2400" dirty="0" smtClean="0">
                <a:solidFill>
                  <a:srgbClr val="000000"/>
                </a:solidFill>
                <a:latin typeface="Times New Roman" pitchFamily="18" charset="0"/>
              </a:rPr>
            </a:br>
            <a:r>
              <a:rPr lang="en-US" altLang="zh-TW" sz="2400" dirty="0" smtClean="0">
                <a:solidFill>
                  <a:srgbClr val="000000"/>
                </a:solidFill>
                <a:latin typeface="Times New Roman" pitchFamily="18" charset="0"/>
              </a:rPr>
              <a:t>						&gt;14 yrs, 70%-80% </a:t>
            </a:r>
          </a:p>
          <a:p>
            <a:pPr marL="342900" indent="-342900" defTabSz="742950" eaLnBrk="0" fontAlgn="base" hangingPunct="0">
              <a:lnSpc>
                <a:spcPct val="85000"/>
              </a:lnSpc>
              <a:spcBef>
                <a:spcPct val="15000"/>
              </a:spcBef>
              <a:spcAft>
                <a:spcPct val="10000"/>
              </a:spcAft>
              <a:buClr>
                <a:srgbClr val="333399"/>
              </a:buClr>
              <a:buSzPct val="60000"/>
              <a:buFont typeface="Wingdings" pitchFamily="2" charset="2"/>
              <a:buChar char="n"/>
            </a:pPr>
            <a:r>
              <a:rPr lang="en-US" altLang="zh-TW" sz="2400" dirty="0" smtClean="0">
                <a:solidFill>
                  <a:srgbClr val="333399"/>
                </a:solidFill>
                <a:latin typeface="Times New Roman" pitchFamily="18" charset="0"/>
              </a:rPr>
              <a:t>Complications:</a:t>
            </a:r>
            <a:r>
              <a:rPr lang="en-US" altLang="zh-TW" sz="2400" dirty="0" smtClean="0">
                <a:solidFill>
                  <a:srgbClr val="000000"/>
                </a:solidFill>
                <a:latin typeface="Times New Roman" pitchFamily="18" charset="0"/>
              </a:rPr>
              <a:t>			          </a:t>
            </a:r>
            <a:r>
              <a:rPr lang="en-US" altLang="zh-TW" sz="2400" dirty="0" err="1" smtClean="0">
                <a:solidFill>
                  <a:srgbClr val="000000"/>
                </a:solidFill>
                <a:latin typeface="Times New Roman" pitchFamily="18" charset="0"/>
              </a:rPr>
              <a:t>Fulminant</a:t>
            </a:r>
            <a:r>
              <a:rPr lang="en-US" altLang="zh-TW" sz="2400" dirty="0" smtClean="0">
                <a:solidFill>
                  <a:srgbClr val="000000"/>
                </a:solidFill>
                <a:latin typeface="Times New Roman" pitchFamily="18" charset="0"/>
              </a:rPr>
              <a:t> hepatitis</a:t>
            </a:r>
            <a:br>
              <a:rPr lang="en-US" altLang="zh-TW" sz="2400" dirty="0" smtClean="0">
                <a:solidFill>
                  <a:srgbClr val="000000"/>
                </a:solidFill>
                <a:latin typeface="Times New Roman" pitchFamily="18" charset="0"/>
              </a:rPr>
            </a:br>
            <a:r>
              <a:rPr lang="en-US" altLang="zh-TW" sz="2400" dirty="0" smtClean="0">
                <a:solidFill>
                  <a:srgbClr val="000000"/>
                </a:solidFill>
                <a:latin typeface="Times New Roman" pitchFamily="18" charset="0"/>
              </a:rPr>
              <a:t>						</a:t>
            </a:r>
            <a:r>
              <a:rPr lang="en-US" altLang="zh-TW" sz="2400" dirty="0" err="1" smtClean="0">
                <a:solidFill>
                  <a:srgbClr val="000000"/>
                </a:solidFill>
                <a:latin typeface="Times New Roman" pitchFamily="18" charset="0"/>
              </a:rPr>
              <a:t>Cholestatic</a:t>
            </a:r>
            <a:r>
              <a:rPr lang="en-US" altLang="zh-TW" sz="2400" dirty="0" smtClean="0">
                <a:solidFill>
                  <a:srgbClr val="000000"/>
                </a:solidFill>
                <a:latin typeface="Times New Roman" pitchFamily="18" charset="0"/>
              </a:rPr>
              <a:t> hepatitis</a:t>
            </a:r>
            <a:br>
              <a:rPr lang="en-US" altLang="zh-TW" sz="2400" dirty="0" smtClean="0">
                <a:solidFill>
                  <a:srgbClr val="000000"/>
                </a:solidFill>
                <a:latin typeface="Times New Roman" pitchFamily="18" charset="0"/>
              </a:rPr>
            </a:br>
            <a:r>
              <a:rPr lang="en-US" altLang="zh-TW" sz="2400" dirty="0" smtClean="0">
                <a:solidFill>
                  <a:srgbClr val="000000"/>
                </a:solidFill>
                <a:latin typeface="Times New Roman" pitchFamily="18" charset="0"/>
              </a:rPr>
              <a:t>						Relapsing hepatitis</a:t>
            </a:r>
          </a:p>
          <a:p>
            <a:pPr marL="342900" indent="-342900" defTabSz="742950" eaLnBrk="0" fontAlgn="base" hangingPunct="0">
              <a:lnSpc>
                <a:spcPct val="85000"/>
              </a:lnSpc>
              <a:spcBef>
                <a:spcPct val="15000"/>
              </a:spcBef>
              <a:spcAft>
                <a:spcPct val="10000"/>
              </a:spcAft>
              <a:buClr>
                <a:srgbClr val="333399"/>
              </a:buClr>
              <a:buSzPct val="60000"/>
              <a:buFont typeface="Wingdings" pitchFamily="2" charset="2"/>
              <a:buChar char="n"/>
            </a:pPr>
            <a:r>
              <a:rPr lang="en-US" altLang="zh-TW" sz="2400" dirty="0" smtClean="0">
                <a:solidFill>
                  <a:srgbClr val="333399"/>
                </a:solidFill>
                <a:latin typeface="Times New Roman" pitchFamily="18" charset="0"/>
              </a:rPr>
              <a:t>Chronic </a:t>
            </a:r>
            <a:r>
              <a:rPr lang="en-US" altLang="zh-TW" sz="2400" dirty="0" err="1" smtClean="0">
                <a:solidFill>
                  <a:srgbClr val="333399"/>
                </a:solidFill>
                <a:latin typeface="Times New Roman" pitchFamily="18" charset="0"/>
              </a:rPr>
              <a:t>sequelae</a:t>
            </a:r>
            <a:r>
              <a:rPr lang="en-US" altLang="zh-TW" sz="2400" dirty="0" smtClean="0">
                <a:solidFill>
                  <a:srgbClr val="333399"/>
                </a:solidFill>
                <a:latin typeface="Times New Roman" pitchFamily="18" charset="0"/>
              </a:rPr>
              <a:t>:</a:t>
            </a:r>
            <a:r>
              <a:rPr lang="en-US" altLang="zh-TW" sz="2400" dirty="0" smtClean="0">
                <a:solidFill>
                  <a:srgbClr val="000000"/>
                </a:solidFill>
                <a:latin typeface="Times New Roman" pitchFamily="18" charset="0"/>
              </a:rPr>
              <a:t>			None</a:t>
            </a:r>
            <a:r>
              <a:rPr lang="en-US" altLang="zh-TW" sz="2400" dirty="0" smtClean="0">
                <a:solidFill>
                  <a:srgbClr val="FFFFFF"/>
                </a:solidFill>
                <a:latin typeface="ZapfHumnst BT" charset="0"/>
              </a:rPr>
              <a:t>								</a:t>
            </a:r>
          </a:p>
        </p:txBody>
      </p:sp>
      <p:sp>
        <p:nvSpPr>
          <p:cNvPr id="16393" name="Text Box 9"/>
          <p:cNvSpPr txBox="1">
            <a:spLocks noChangeArrowheads="1"/>
          </p:cNvSpPr>
          <p:nvPr/>
        </p:nvSpPr>
        <p:spPr bwMode="auto">
          <a:xfrm>
            <a:off x="1752600" y="381056"/>
            <a:ext cx="6705600" cy="14465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altLang="zh-TW" sz="4400" smtClean="0">
                <a:solidFill>
                  <a:srgbClr val="333399"/>
                </a:solidFill>
                <a:latin typeface="Times New Roman" pitchFamily="18" charset="0"/>
              </a:rPr>
              <a:t>Hepatitis A - Clinical Features</a:t>
            </a:r>
            <a:endParaRPr lang="en-US" altLang="zh-TW" sz="2400" smtClean="0">
              <a:solidFill>
                <a:srgbClr val="000000"/>
              </a:solidFill>
              <a:latin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1151467" y="4953000"/>
            <a:ext cx="6502400" cy="1676400"/>
          </a:xfrm>
        </p:spPr>
        <p:txBody>
          <a:bodyPr/>
          <a:lstStyle/>
          <a:p>
            <a:r>
              <a:rPr lang="en-US" sz="2400" smtClean="0"/>
              <a:t>Acute infection is diagnosed by the detection of 	HAV-IgM in serum by EIA.</a:t>
            </a:r>
          </a:p>
          <a:p>
            <a:r>
              <a:rPr lang="en-US" sz="2400" smtClean="0"/>
              <a:t>Past Infection, i.e., immunity, is diagnosed by the detection of HAV-IgG by EIA.</a:t>
            </a:r>
          </a:p>
        </p:txBody>
      </p:sp>
      <p:grpSp>
        <p:nvGrpSpPr>
          <p:cNvPr id="2" name="Group 3"/>
          <p:cNvGrpSpPr>
            <a:grpSpLocks/>
          </p:cNvGrpSpPr>
          <p:nvPr/>
        </p:nvGrpSpPr>
        <p:grpSpPr bwMode="auto">
          <a:xfrm>
            <a:off x="1016003" y="228601"/>
            <a:ext cx="6231467" cy="4701462"/>
            <a:chOff x="144" y="1680"/>
            <a:chExt cx="3179" cy="2322"/>
          </a:xfrm>
        </p:grpSpPr>
        <p:sp>
          <p:nvSpPr>
            <p:cNvPr id="23556" name="Text Box 4"/>
            <p:cNvSpPr txBox="1">
              <a:spLocks noChangeArrowheads="1"/>
            </p:cNvSpPr>
            <p:nvPr/>
          </p:nvSpPr>
          <p:spPr bwMode="auto">
            <a:xfrm>
              <a:off x="144" y="1680"/>
              <a:ext cx="1824" cy="226"/>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400" i="1" smtClean="0">
                  <a:solidFill>
                    <a:srgbClr val="F71807"/>
                  </a:solidFill>
                </a:rPr>
                <a:t>HAV Infection</a:t>
              </a:r>
            </a:p>
          </p:txBody>
        </p:sp>
        <p:sp>
          <p:nvSpPr>
            <p:cNvPr id="23557" name="Rectangle 5"/>
            <p:cNvSpPr>
              <a:spLocks noChangeArrowheads="1"/>
            </p:cNvSpPr>
            <p:nvPr/>
          </p:nvSpPr>
          <p:spPr bwMode="auto">
            <a:xfrm>
              <a:off x="376" y="3823"/>
              <a:ext cx="762" cy="163"/>
            </a:xfrm>
            <a:prstGeom prst="rect">
              <a:avLst/>
            </a:prstGeom>
            <a:noFill/>
            <a:ln w="38100">
              <a:noFill/>
              <a:miter lim="800000"/>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58" name="Rectangle 6"/>
            <p:cNvSpPr>
              <a:spLocks noChangeArrowheads="1"/>
            </p:cNvSpPr>
            <p:nvPr/>
          </p:nvSpPr>
          <p:spPr bwMode="auto">
            <a:xfrm>
              <a:off x="1356" y="3823"/>
              <a:ext cx="1144" cy="163"/>
            </a:xfrm>
            <a:prstGeom prst="rect">
              <a:avLst/>
            </a:prstGeom>
            <a:noFill/>
            <a:ln w="38100">
              <a:noFill/>
              <a:miter lim="800000"/>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59" name="Freeform 7"/>
            <p:cNvSpPr>
              <a:spLocks/>
            </p:cNvSpPr>
            <p:nvPr/>
          </p:nvSpPr>
          <p:spPr bwMode="auto">
            <a:xfrm>
              <a:off x="462" y="2000"/>
              <a:ext cx="10" cy="1668"/>
            </a:xfrm>
            <a:custGeom>
              <a:avLst/>
              <a:gdLst>
                <a:gd name="T0" fmla="*/ 8 w 17"/>
                <a:gd name="T1" fmla="*/ 2932 h 2941"/>
                <a:gd name="T2" fmla="*/ 16 w 17"/>
                <a:gd name="T3" fmla="*/ 2936 h 2941"/>
                <a:gd name="T4" fmla="*/ 16 w 17"/>
                <a:gd name="T5" fmla="*/ 0 h 2941"/>
                <a:gd name="T6" fmla="*/ 0 w 17"/>
                <a:gd name="T7" fmla="*/ 0 h 2941"/>
                <a:gd name="T8" fmla="*/ 0 w 17"/>
                <a:gd name="T9" fmla="*/ 2936 h 2941"/>
                <a:gd name="T10" fmla="*/ 8 w 17"/>
                <a:gd name="T11" fmla="*/ 2940 h 2941"/>
                <a:gd name="T12" fmla="*/ 0 w 17"/>
                <a:gd name="T13" fmla="*/ 2936 h 2941"/>
                <a:gd name="T14" fmla="*/ 0 w 17"/>
                <a:gd name="T15" fmla="*/ 2940 h 2941"/>
                <a:gd name="T16" fmla="*/ 8 w 17"/>
                <a:gd name="T17" fmla="*/ 2940 h 2941"/>
                <a:gd name="T18" fmla="*/ 8 w 17"/>
                <a:gd name="T19" fmla="*/ 2932 h 2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41"/>
                <a:gd name="T32" fmla="*/ 17 w 17"/>
                <a:gd name="T33" fmla="*/ 2941 h 2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41">
                  <a:moveTo>
                    <a:pt x="8" y="2932"/>
                  </a:moveTo>
                  <a:lnTo>
                    <a:pt x="16" y="2936"/>
                  </a:lnTo>
                  <a:lnTo>
                    <a:pt x="16" y="0"/>
                  </a:lnTo>
                  <a:lnTo>
                    <a:pt x="0" y="0"/>
                  </a:lnTo>
                  <a:lnTo>
                    <a:pt x="0" y="2936"/>
                  </a:lnTo>
                  <a:lnTo>
                    <a:pt x="8" y="2940"/>
                  </a:lnTo>
                  <a:lnTo>
                    <a:pt x="0" y="2936"/>
                  </a:lnTo>
                  <a:lnTo>
                    <a:pt x="0" y="2940"/>
                  </a:lnTo>
                  <a:lnTo>
                    <a:pt x="8" y="2940"/>
                  </a:lnTo>
                  <a:lnTo>
                    <a:pt x="8" y="2932"/>
                  </a:lnTo>
                </a:path>
              </a:pathLst>
            </a:custGeom>
            <a:solidFill>
              <a:srgbClr val="FFFFFF"/>
            </a:solidFill>
            <a:ln w="28575" cap="rnd">
              <a:solidFill>
                <a:srgbClr val="F71807"/>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60" name="Freeform 8"/>
            <p:cNvSpPr>
              <a:spLocks/>
            </p:cNvSpPr>
            <p:nvPr/>
          </p:nvSpPr>
          <p:spPr bwMode="auto">
            <a:xfrm>
              <a:off x="465" y="3667"/>
              <a:ext cx="2855" cy="9"/>
            </a:xfrm>
            <a:custGeom>
              <a:avLst/>
              <a:gdLst>
                <a:gd name="T0" fmla="*/ 5030 w 5031"/>
                <a:gd name="T1" fmla="*/ 8 h 17"/>
                <a:gd name="T2" fmla="*/ 5030 w 5031"/>
                <a:gd name="T3" fmla="*/ 0 h 17"/>
                <a:gd name="T4" fmla="*/ 0 w 5031"/>
                <a:gd name="T5" fmla="*/ 0 h 17"/>
                <a:gd name="T6" fmla="*/ 0 w 5031"/>
                <a:gd name="T7" fmla="*/ 16 h 17"/>
                <a:gd name="T8" fmla="*/ 5030 w 5031"/>
                <a:gd name="T9" fmla="*/ 16 h 17"/>
                <a:gd name="T10" fmla="*/ 5030 w 5031"/>
                <a:gd name="T11" fmla="*/ 8 h 17"/>
                <a:gd name="T12" fmla="*/ 0 60000 65536"/>
                <a:gd name="T13" fmla="*/ 0 60000 65536"/>
                <a:gd name="T14" fmla="*/ 0 60000 65536"/>
                <a:gd name="T15" fmla="*/ 0 60000 65536"/>
                <a:gd name="T16" fmla="*/ 0 60000 65536"/>
                <a:gd name="T17" fmla="*/ 0 60000 65536"/>
                <a:gd name="T18" fmla="*/ 0 w 5031"/>
                <a:gd name="T19" fmla="*/ 0 h 17"/>
                <a:gd name="T20" fmla="*/ 5031 w 503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031" h="17">
                  <a:moveTo>
                    <a:pt x="5030" y="8"/>
                  </a:moveTo>
                  <a:lnTo>
                    <a:pt x="5030" y="0"/>
                  </a:lnTo>
                  <a:lnTo>
                    <a:pt x="0" y="0"/>
                  </a:lnTo>
                  <a:lnTo>
                    <a:pt x="0" y="16"/>
                  </a:lnTo>
                  <a:lnTo>
                    <a:pt x="5030" y="16"/>
                  </a:lnTo>
                  <a:lnTo>
                    <a:pt x="5030" y="8"/>
                  </a:lnTo>
                </a:path>
              </a:pathLst>
            </a:custGeom>
            <a:solidFill>
              <a:srgbClr val="FFFFFF"/>
            </a:solidFill>
            <a:ln w="28575" cap="rnd">
              <a:solidFill>
                <a:srgbClr val="F71807"/>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61" name="Line 9"/>
            <p:cNvSpPr>
              <a:spLocks noChangeShapeType="1"/>
            </p:cNvSpPr>
            <p:nvPr/>
          </p:nvSpPr>
          <p:spPr bwMode="auto">
            <a:xfrm flipV="1">
              <a:off x="465"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2" name="Line 10"/>
            <p:cNvSpPr>
              <a:spLocks noChangeShapeType="1"/>
            </p:cNvSpPr>
            <p:nvPr/>
          </p:nvSpPr>
          <p:spPr bwMode="auto">
            <a:xfrm flipV="1">
              <a:off x="787"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3" name="Line 11"/>
            <p:cNvSpPr>
              <a:spLocks noChangeShapeType="1"/>
            </p:cNvSpPr>
            <p:nvPr/>
          </p:nvSpPr>
          <p:spPr bwMode="auto">
            <a:xfrm flipV="1">
              <a:off x="1109"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4" name="Line 12"/>
            <p:cNvSpPr>
              <a:spLocks noChangeShapeType="1"/>
            </p:cNvSpPr>
            <p:nvPr/>
          </p:nvSpPr>
          <p:spPr bwMode="auto">
            <a:xfrm flipV="1">
              <a:off x="1431"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5" name="Line 13"/>
            <p:cNvSpPr>
              <a:spLocks noChangeShapeType="1"/>
            </p:cNvSpPr>
            <p:nvPr/>
          </p:nvSpPr>
          <p:spPr bwMode="auto">
            <a:xfrm flipV="1">
              <a:off x="1754"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6" name="Line 14"/>
            <p:cNvSpPr>
              <a:spLocks noChangeShapeType="1"/>
            </p:cNvSpPr>
            <p:nvPr/>
          </p:nvSpPr>
          <p:spPr bwMode="auto">
            <a:xfrm flipV="1">
              <a:off x="2075"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7" name="Line 15"/>
            <p:cNvSpPr>
              <a:spLocks noChangeShapeType="1"/>
            </p:cNvSpPr>
            <p:nvPr/>
          </p:nvSpPr>
          <p:spPr bwMode="auto">
            <a:xfrm flipV="1">
              <a:off x="2397"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8" name="Line 16"/>
            <p:cNvSpPr>
              <a:spLocks noChangeShapeType="1"/>
            </p:cNvSpPr>
            <p:nvPr/>
          </p:nvSpPr>
          <p:spPr bwMode="auto">
            <a:xfrm flipV="1">
              <a:off x="2877"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69" name="Line 17"/>
            <p:cNvSpPr>
              <a:spLocks noChangeShapeType="1"/>
            </p:cNvSpPr>
            <p:nvPr/>
          </p:nvSpPr>
          <p:spPr bwMode="auto">
            <a:xfrm flipV="1">
              <a:off x="2877" y="3667"/>
              <a:ext cx="0" cy="51"/>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70" name="Line 18"/>
            <p:cNvSpPr>
              <a:spLocks noChangeShapeType="1"/>
            </p:cNvSpPr>
            <p:nvPr/>
          </p:nvSpPr>
          <p:spPr bwMode="auto">
            <a:xfrm flipV="1">
              <a:off x="3323" y="3680"/>
              <a:ext cx="0" cy="38"/>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ar-IQ" sz="2400" smtClean="0">
                <a:solidFill>
                  <a:srgbClr val="000000"/>
                </a:solidFill>
              </a:endParaRPr>
            </a:p>
          </p:txBody>
        </p:sp>
        <p:sp>
          <p:nvSpPr>
            <p:cNvPr id="23571" name="Freeform 19"/>
            <p:cNvSpPr>
              <a:spLocks/>
            </p:cNvSpPr>
            <p:nvPr/>
          </p:nvSpPr>
          <p:spPr bwMode="auto">
            <a:xfrm>
              <a:off x="830" y="2195"/>
              <a:ext cx="482" cy="119"/>
            </a:xfrm>
            <a:custGeom>
              <a:avLst/>
              <a:gdLst>
                <a:gd name="T0" fmla="*/ 0 w 725"/>
                <a:gd name="T1" fmla="*/ 209 h 210"/>
                <a:gd name="T2" fmla="*/ 724 w 725"/>
                <a:gd name="T3" fmla="*/ 209 h 210"/>
                <a:gd name="T4" fmla="*/ 724 w 725"/>
                <a:gd name="T5" fmla="*/ 0 h 210"/>
                <a:gd name="T6" fmla="*/ 0 w 725"/>
                <a:gd name="T7" fmla="*/ 0 h 210"/>
                <a:gd name="T8" fmla="*/ 0 w 725"/>
                <a:gd name="T9" fmla="*/ 209 h 210"/>
                <a:gd name="T10" fmla="*/ 0 60000 65536"/>
                <a:gd name="T11" fmla="*/ 0 60000 65536"/>
                <a:gd name="T12" fmla="*/ 0 60000 65536"/>
                <a:gd name="T13" fmla="*/ 0 60000 65536"/>
                <a:gd name="T14" fmla="*/ 0 60000 65536"/>
                <a:gd name="T15" fmla="*/ 0 w 725"/>
                <a:gd name="T16" fmla="*/ 0 h 210"/>
                <a:gd name="T17" fmla="*/ 725 w 725"/>
                <a:gd name="T18" fmla="*/ 210 h 210"/>
              </a:gdLst>
              <a:ahLst/>
              <a:cxnLst>
                <a:cxn ang="T10">
                  <a:pos x="T0" y="T1"/>
                </a:cxn>
                <a:cxn ang="T11">
                  <a:pos x="T2" y="T3"/>
                </a:cxn>
                <a:cxn ang="T12">
                  <a:pos x="T4" y="T5"/>
                </a:cxn>
                <a:cxn ang="T13">
                  <a:pos x="T6" y="T7"/>
                </a:cxn>
                <a:cxn ang="T14">
                  <a:pos x="T8" y="T9"/>
                </a:cxn>
              </a:cxnLst>
              <a:rect l="T15" t="T16" r="T17" b="T18"/>
              <a:pathLst>
                <a:path w="725" h="210">
                  <a:moveTo>
                    <a:pt x="0" y="209"/>
                  </a:moveTo>
                  <a:lnTo>
                    <a:pt x="724" y="209"/>
                  </a:lnTo>
                  <a:lnTo>
                    <a:pt x="724" y="0"/>
                  </a:lnTo>
                  <a:lnTo>
                    <a:pt x="0" y="0"/>
                  </a:lnTo>
                  <a:lnTo>
                    <a:pt x="0" y="209"/>
                  </a:lnTo>
                </a:path>
              </a:pathLst>
            </a:custGeom>
            <a:solidFill>
              <a:srgbClr val="00CC00"/>
            </a:solidFill>
            <a:ln w="381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2" name="Freeform 20"/>
            <p:cNvSpPr>
              <a:spLocks/>
            </p:cNvSpPr>
            <p:nvPr/>
          </p:nvSpPr>
          <p:spPr bwMode="auto">
            <a:xfrm>
              <a:off x="594" y="2935"/>
              <a:ext cx="286" cy="234"/>
            </a:xfrm>
            <a:custGeom>
              <a:avLst/>
              <a:gdLst>
                <a:gd name="T0" fmla="*/ 0 w 602"/>
                <a:gd name="T1" fmla="*/ 302 h 303"/>
                <a:gd name="T2" fmla="*/ 601 w 602"/>
                <a:gd name="T3" fmla="*/ 302 h 303"/>
                <a:gd name="T4" fmla="*/ 601 w 602"/>
                <a:gd name="T5" fmla="*/ 0 h 303"/>
                <a:gd name="T6" fmla="*/ 0 w 602"/>
                <a:gd name="T7" fmla="*/ 0 h 303"/>
                <a:gd name="T8" fmla="*/ 0 w 602"/>
                <a:gd name="T9" fmla="*/ 302 h 303"/>
                <a:gd name="T10" fmla="*/ 0 60000 65536"/>
                <a:gd name="T11" fmla="*/ 0 60000 65536"/>
                <a:gd name="T12" fmla="*/ 0 60000 65536"/>
                <a:gd name="T13" fmla="*/ 0 60000 65536"/>
                <a:gd name="T14" fmla="*/ 0 60000 65536"/>
                <a:gd name="T15" fmla="*/ 0 w 602"/>
                <a:gd name="T16" fmla="*/ 0 h 303"/>
                <a:gd name="T17" fmla="*/ 602 w 602"/>
                <a:gd name="T18" fmla="*/ 303 h 303"/>
              </a:gdLst>
              <a:ahLst/>
              <a:cxnLst>
                <a:cxn ang="T10">
                  <a:pos x="T0" y="T1"/>
                </a:cxn>
                <a:cxn ang="T11">
                  <a:pos x="T2" y="T3"/>
                </a:cxn>
                <a:cxn ang="T12">
                  <a:pos x="T4" y="T5"/>
                </a:cxn>
                <a:cxn ang="T13">
                  <a:pos x="T6" y="T7"/>
                </a:cxn>
                <a:cxn ang="T14">
                  <a:pos x="T8" y="T9"/>
                </a:cxn>
              </a:cxnLst>
              <a:rect l="T15" t="T16" r="T17" b="T18"/>
              <a:pathLst>
                <a:path w="602" h="303">
                  <a:moveTo>
                    <a:pt x="0" y="302"/>
                  </a:moveTo>
                  <a:lnTo>
                    <a:pt x="601" y="302"/>
                  </a:lnTo>
                  <a:lnTo>
                    <a:pt x="601" y="0"/>
                  </a:lnTo>
                  <a:lnTo>
                    <a:pt x="0" y="0"/>
                  </a:lnTo>
                  <a:lnTo>
                    <a:pt x="0" y="302"/>
                  </a:lnTo>
                </a:path>
              </a:pathLst>
            </a:custGeom>
            <a:solidFill>
              <a:srgbClr val="66CC00"/>
            </a:solidFill>
            <a:ln w="38100" cap="rnd">
              <a:no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3" name="Freeform 21"/>
            <p:cNvSpPr>
              <a:spLocks/>
            </p:cNvSpPr>
            <p:nvPr/>
          </p:nvSpPr>
          <p:spPr bwMode="auto">
            <a:xfrm>
              <a:off x="466" y="3617"/>
              <a:ext cx="255" cy="9"/>
            </a:xfrm>
            <a:custGeom>
              <a:avLst/>
              <a:gdLst>
                <a:gd name="T0" fmla="*/ 431 w 448"/>
                <a:gd name="T1" fmla="*/ 6 h 17"/>
                <a:gd name="T2" fmla="*/ 439 w 448"/>
                <a:gd name="T3" fmla="*/ 0 h 17"/>
                <a:gd name="T4" fmla="*/ 0 w 448"/>
                <a:gd name="T5" fmla="*/ 0 h 17"/>
                <a:gd name="T6" fmla="*/ 0 w 448"/>
                <a:gd name="T7" fmla="*/ 16 h 17"/>
                <a:gd name="T8" fmla="*/ 439 w 448"/>
                <a:gd name="T9" fmla="*/ 16 h 17"/>
                <a:gd name="T10" fmla="*/ 447 w 448"/>
                <a:gd name="T11" fmla="*/ 9 h 17"/>
                <a:gd name="T12" fmla="*/ 439 w 448"/>
                <a:gd name="T13" fmla="*/ 16 h 17"/>
                <a:gd name="T14" fmla="*/ 445 w 448"/>
                <a:gd name="T15" fmla="*/ 16 h 17"/>
                <a:gd name="T16" fmla="*/ 447 w 448"/>
                <a:gd name="T17" fmla="*/ 9 h 17"/>
                <a:gd name="T18" fmla="*/ 431 w 448"/>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8"/>
                <a:gd name="T31" fmla="*/ 0 h 17"/>
                <a:gd name="T32" fmla="*/ 448 w 4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8" h="17">
                  <a:moveTo>
                    <a:pt x="431" y="6"/>
                  </a:moveTo>
                  <a:lnTo>
                    <a:pt x="439" y="0"/>
                  </a:lnTo>
                  <a:lnTo>
                    <a:pt x="0" y="0"/>
                  </a:lnTo>
                  <a:lnTo>
                    <a:pt x="0" y="16"/>
                  </a:lnTo>
                  <a:lnTo>
                    <a:pt x="439" y="16"/>
                  </a:lnTo>
                  <a:lnTo>
                    <a:pt x="447" y="9"/>
                  </a:lnTo>
                  <a:lnTo>
                    <a:pt x="439" y="16"/>
                  </a:lnTo>
                  <a:lnTo>
                    <a:pt x="445" y="16"/>
                  </a:lnTo>
                  <a:lnTo>
                    <a:pt x="447" y="9"/>
                  </a:lnTo>
                  <a:lnTo>
                    <a:pt x="431" y="6"/>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4" name="Freeform 22"/>
            <p:cNvSpPr>
              <a:spLocks/>
            </p:cNvSpPr>
            <p:nvPr/>
          </p:nvSpPr>
          <p:spPr bwMode="auto">
            <a:xfrm>
              <a:off x="714" y="3346"/>
              <a:ext cx="73" cy="273"/>
            </a:xfrm>
            <a:custGeom>
              <a:avLst/>
              <a:gdLst>
                <a:gd name="T0" fmla="*/ 112 w 128"/>
                <a:gd name="T1" fmla="*/ 0 h 481"/>
                <a:gd name="T2" fmla="*/ 0 w 128"/>
                <a:gd name="T3" fmla="*/ 477 h 481"/>
                <a:gd name="T4" fmla="*/ 15 w 128"/>
                <a:gd name="T5" fmla="*/ 480 h 481"/>
                <a:gd name="T6" fmla="*/ 127 w 128"/>
                <a:gd name="T7" fmla="*/ 3 h 481"/>
                <a:gd name="T8" fmla="*/ 112 w 128"/>
                <a:gd name="T9" fmla="*/ 0 h 481"/>
                <a:gd name="T10" fmla="*/ 0 60000 65536"/>
                <a:gd name="T11" fmla="*/ 0 60000 65536"/>
                <a:gd name="T12" fmla="*/ 0 60000 65536"/>
                <a:gd name="T13" fmla="*/ 0 60000 65536"/>
                <a:gd name="T14" fmla="*/ 0 60000 65536"/>
                <a:gd name="T15" fmla="*/ 0 w 128"/>
                <a:gd name="T16" fmla="*/ 0 h 481"/>
                <a:gd name="T17" fmla="*/ 128 w 128"/>
                <a:gd name="T18" fmla="*/ 481 h 481"/>
              </a:gdLst>
              <a:ahLst/>
              <a:cxnLst>
                <a:cxn ang="T10">
                  <a:pos x="T0" y="T1"/>
                </a:cxn>
                <a:cxn ang="T11">
                  <a:pos x="T2" y="T3"/>
                </a:cxn>
                <a:cxn ang="T12">
                  <a:pos x="T4" y="T5"/>
                </a:cxn>
                <a:cxn ang="T13">
                  <a:pos x="T6" y="T7"/>
                </a:cxn>
                <a:cxn ang="T14">
                  <a:pos x="T8" y="T9"/>
                </a:cxn>
              </a:cxnLst>
              <a:rect l="T15" t="T16" r="T17" b="T18"/>
              <a:pathLst>
                <a:path w="128" h="481">
                  <a:moveTo>
                    <a:pt x="112" y="0"/>
                  </a:moveTo>
                  <a:lnTo>
                    <a:pt x="0" y="477"/>
                  </a:lnTo>
                  <a:lnTo>
                    <a:pt x="15" y="480"/>
                  </a:lnTo>
                  <a:lnTo>
                    <a:pt x="127" y="3"/>
                  </a:lnTo>
                  <a:lnTo>
                    <a:pt x="112" y="0"/>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5" name="Freeform 23"/>
            <p:cNvSpPr>
              <a:spLocks/>
            </p:cNvSpPr>
            <p:nvPr/>
          </p:nvSpPr>
          <p:spPr bwMode="auto">
            <a:xfrm>
              <a:off x="781" y="2914"/>
              <a:ext cx="68" cy="431"/>
            </a:xfrm>
            <a:custGeom>
              <a:avLst/>
              <a:gdLst>
                <a:gd name="T0" fmla="*/ 105 w 121"/>
                <a:gd name="T1" fmla="*/ 0 h 760"/>
                <a:gd name="T2" fmla="*/ 0 w 121"/>
                <a:gd name="T3" fmla="*/ 756 h 760"/>
                <a:gd name="T4" fmla="*/ 15 w 121"/>
                <a:gd name="T5" fmla="*/ 759 h 760"/>
                <a:gd name="T6" fmla="*/ 120 w 121"/>
                <a:gd name="T7" fmla="*/ 2 h 760"/>
                <a:gd name="T8" fmla="*/ 105 w 121"/>
                <a:gd name="T9" fmla="*/ 0 h 760"/>
                <a:gd name="T10" fmla="*/ 0 60000 65536"/>
                <a:gd name="T11" fmla="*/ 0 60000 65536"/>
                <a:gd name="T12" fmla="*/ 0 60000 65536"/>
                <a:gd name="T13" fmla="*/ 0 60000 65536"/>
                <a:gd name="T14" fmla="*/ 0 60000 65536"/>
                <a:gd name="T15" fmla="*/ 0 w 121"/>
                <a:gd name="T16" fmla="*/ 0 h 760"/>
                <a:gd name="T17" fmla="*/ 121 w 121"/>
                <a:gd name="T18" fmla="*/ 760 h 760"/>
              </a:gdLst>
              <a:ahLst/>
              <a:cxnLst>
                <a:cxn ang="T10">
                  <a:pos x="T0" y="T1"/>
                </a:cxn>
                <a:cxn ang="T11">
                  <a:pos x="T2" y="T3"/>
                </a:cxn>
                <a:cxn ang="T12">
                  <a:pos x="T4" y="T5"/>
                </a:cxn>
                <a:cxn ang="T13">
                  <a:pos x="T6" y="T7"/>
                </a:cxn>
                <a:cxn ang="T14">
                  <a:pos x="T8" y="T9"/>
                </a:cxn>
              </a:cxnLst>
              <a:rect l="T15" t="T16" r="T17" b="T18"/>
              <a:pathLst>
                <a:path w="121" h="760">
                  <a:moveTo>
                    <a:pt x="105" y="0"/>
                  </a:moveTo>
                  <a:lnTo>
                    <a:pt x="0" y="756"/>
                  </a:lnTo>
                  <a:lnTo>
                    <a:pt x="15" y="759"/>
                  </a:lnTo>
                  <a:lnTo>
                    <a:pt x="120" y="2"/>
                  </a:lnTo>
                  <a:lnTo>
                    <a:pt x="105" y="0"/>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6" name="Freeform 24"/>
            <p:cNvSpPr>
              <a:spLocks/>
            </p:cNvSpPr>
            <p:nvPr/>
          </p:nvSpPr>
          <p:spPr bwMode="auto">
            <a:xfrm>
              <a:off x="843" y="2436"/>
              <a:ext cx="73" cy="476"/>
            </a:xfrm>
            <a:custGeom>
              <a:avLst/>
              <a:gdLst>
                <a:gd name="T0" fmla="*/ 124 w 128"/>
                <a:gd name="T1" fmla="*/ 10 h 839"/>
                <a:gd name="T2" fmla="*/ 112 w 128"/>
                <a:gd name="T3" fmla="*/ 15 h 839"/>
                <a:gd name="T4" fmla="*/ 0 w 128"/>
                <a:gd name="T5" fmla="*/ 836 h 839"/>
                <a:gd name="T6" fmla="*/ 15 w 128"/>
                <a:gd name="T7" fmla="*/ 838 h 839"/>
                <a:gd name="T8" fmla="*/ 127 w 128"/>
                <a:gd name="T9" fmla="*/ 17 h 839"/>
                <a:gd name="T10" fmla="*/ 115 w 128"/>
                <a:gd name="T11" fmla="*/ 22 h 839"/>
                <a:gd name="T12" fmla="*/ 124 w 128"/>
                <a:gd name="T13" fmla="*/ 10 h 839"/>
                <a:gd name="T14" fmla="*/ 114 w 128"/>
                <a:gd name="T15" fmla="*/ 0 h 839"/>
                <a:gd name="T16" fmla="*/ 112 w 128"/>
                <a:gd name="T17" fmla="*/ 15 h 839"/>
                <a:gd name="T18" fmla="*/ 124 w 128"/>
                <a:gd name="T19" fmla="*/ 10 h 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839"/>
                <a:gd name="T32" fmla="*/ 128 w 128"/>
                <a:gd name="T33" fmla="*/ 839 h 8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839">
                  <a:moveTo>
                    <a:pt x="124" y="10"/>
                  </a:moveTo>
                  <a:lnTo>
                    <a:pt x="112" y="15"/>
                  </a:lnTo>
                  <a:lnTo>
                    <a:pt x="0" y="836"/>
                  </a:lnTo>
                  <a:lnTo>
                    <a:pt x="15" y="838"/>
                  </a:lnTo>
                  <a:lnTo>
                    <a:pt x="127" y="17"/>
                  </a:lnTo>
                  <a:lnTo>
                    <a:pt x="115" y="22"/>
                  </a:lnTo>
                  <a:lnTo>
                    <a:pt x="124" y="10"/>
                  </a:lnTo>
                  <a:lnTo>
                    <a:pt x="114" y="0"/>
                  </a:lnTo>
                  <a:lnTo>
                    <a:pt x="112" y="15"/>
                  </a:lnTo>
                  <a:lnTo>
                    <a:pt x="124" y="10"/>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7" name="Freeform 25"/>
            <p:cNvSpPr>
              <a:spLocks/>
            </p:cNvSpPr>
            <p:nvPr/>
          </p:nvSpPr>
          <p:spPr bwMode="auto">
            <a:xfrm>
              <a:off x="911" y="2442"/>
              <a:ext cx="108" cy="98"/>
            </a:xfrm>
            <a:custGeom>
              <a:avLst/>
              <a:gdLst>
                <a:gd name="T0" fmla="*/ 188 w 189"/>
                <a:gd name="T1" fmla="*/ 163 h 172"/>
                <a:gd name="T2" fmla="*/ 186 w 189"/>
                <a:gd name="T3" fmla="*/ 159 h 172"/>
                <a:gd name="T4" fmla="*/ 10 w 189"/>
                <a:gd name="T5" fmla="*/ 0 h 172"/>
                <a:gd name="T6" fmla="*/ 0 w 189"/>
                <a:gd name="T7" fmla="*/ 12 h 172"/>
                <a:gd name="T8" fmla="*/ 176 w 189"/>
                <a:gd name="T9" fmla="*/ 171 h 172"/>
                <a:gd name="T10" fmla="*/ 173 w 189"/>
                <a:gd name="T11" fmla="*/ 167 h 172"/>
                <a:gd name="T12" fmla="*/ 188 w 189"/>
                <a:gd name="T13" fmla="*/ 163 h 172"/>
                <a:gd name="T14" fmla="*/ 188 w 189"/>
                <a:gd name="T15" fmla="*/ 160 h 172"/>
                <a:gd name="T16" fmla="*/ 186 w 189"/>
                <a:gd name="T17" fmla="*/ 159 h 172"/>
                <a:gd name="T18" fmla="*/ 188 w 189"/>
                <a:gd name="T19" fmla="*/ 163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
                <a:gd name="T31" fmla="*/ 0 h 172"/>
                <a:gd name="T32" fmla="*/ 189 w 189"/>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 h="172">
                  <a:moveTo>
                    <a:pt x="188" y="163"/>
                  </a:moveTo>
                  <a:lnTo>
                    <a:pt x="186" y="159"/>
                  </a:lnTo>
                  <a:lnTo>
                    <a:pt x="10" y="0"/>
                  </a:lnTo>
                  <a:lnTo>
                    <a:pt x="0" y="12"/>
                  </a:lnTo>
                  <a:lnTo>
                    <a:pt x="176" y="171"/>
                  </a:lnTo>
                  <a:lnTo>
                    <a:pt x="173" y="167"/>
                  </a:lnTo>
                  <a:lnTo>
                    <a:pt x="188" y="163"/>
                  </a:lnTo>
                  <a:lnTo>
                    <a:pt x="188" y="160"/>
                  </a:lnTo>
                  <a:lnTo>
                    <a:pt x="186" y="159"/>
                  </a:lnTo>
                  <a:lnTo>
                    <a:pt x="188" y="163"/>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8" name="Freeform 26"/>
            <p:cNvSpPr>
              <a:spLocks/>
            </p:cNvSpPr>
            <p:nvPr/>
          </p:nvSpPr>
          <p:spPr bwMode="auto">
            <a:xfrm>
              <a:off x="1013" y="2538"/>
              <a:ext cx="100" cy="287"/>
            </a:xfrm>
            <a:custGeom>
              <a:avLst/>
              <a:gdLst>
                <a:gd name="T0" fmla="*/ 175 w 176"/>
                <a:gd name="T1" fmla="*/ 503 h 506"/>
                <a:gd name="T2" fmla="*/ 174 w 176"/>
                <a:gd name="T3" fmla="*/ 501 h 506"/>
                <a:gd name="T4" fmla="*/ 15 w 176"/>
                <a:gd name="T5" fmla="*/ 0 h 506"/>
                <a:gd name="T6" fmla="*/ 0 w 176"/>
                <a:gd name="T7" fmla="*/ 4 h 506"/>
                <a:gd name="T8" fmla="*/ 160 w 176"/>
                <a:gd name="T9" fmla="*/ 505 h 506"/>
                <a:gd name="T10" fmla="*/ 159 w 176"/>
                <a:gd name="T11" fmla="*/ 504 h 506"/>
                <a:gd name="T12" fmla="*/ 175 w 176"/>
                <a:gd name="T13" fmla="*/ 503 h 506"/>
                <a:gd name="T14" fmla="*/ 175 w 176"/>
                <a:gd name="T15" fmla="*/ 501 h 506"/>
                <a:gd name="T16" fmla="*/ 174 w 176"/>
                <a:gd name="T17" fmla="*/ 501 h 506"/>
                <a:gd name="T18" fmla="*/ 175 w 176"/>
                <a:gd name="T19" fmla="*/ 503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506"/>
                <a:gd name="T32" fmla="*/ 176 w 176"/>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506">
                  <a:moveTo>
                    <a:pt x="175" y="503"/>
                  </a:moveTo>
                  <a:lnTo>
                    <a:pt x="174" y="501"/>
                  </a:lnTo>
                  <a:lnTo>
                    <a:pt x="15" y="0"/>
                  </a:lnTo>
                  <a:lnTo>
                    <a:pt x="0" y="4"/>
                  </a:lnTo>
                  <a:lnTo>
                    <a:pt x="160" y="505"/>
                  </a:lnTo>
                  <a:lnTo>
                    <a:pt x="159" y="504"/>
                  </a:lnTo>
                  <a:lnTo>
                    <a:pt x="175" y="503"/>
                  </a:lnTo>
                  <a:lnTo>
                    <a:pt x="175" y="501"/>
                  </a:lnTo>
                  <a:lnTo>
                    <a:pt x="174" y="501"/>
                  </a:lnTo>
                  <a:lnTo>
                    <a:pt x="175" y="503"/>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79" name="Freeform 27"/>
            <p:cNvSpPr>
              <a:spLocks/>
            </p:cNvSpPr>
            <p:nvPr/>
          </p:nvSpPr>
          <p:spPr bwMode="auto">
            <a:xfrm>
              <a:off x="1106" y="2827"/>
              <a:ext cx="57" cy="516"/>
            </a:xfrm>
            <a:custGeom>
              <a:avLst/>
              <a:gdLst>
                <a:gd name="T0" fmla="*/ 99 w 101"/>
                <a:gd name="T1" fmla="*/ 900 h 911"/>
                <a:gd name="T2" fmla="*/ 100 w 101"/>
                <a:gd name="T3" fmla="*/ 905 h 911"/>
                <a:gd name="T4" fmla="*/ 16 w 101"/>
                <a:gd name="T5" fmla="*/ 0 h 911"/>
                <a:gd name="T6" fmla="*/ 0 w 101"/>
                <a:gd name="T7" fmla="*/ 1 h 911"/>
                <a:gd name="T8" fmla="*/ 85 w 101"/>
                <a:gd name="T9" fmla="*/ 906 h 911"/>
                <a:gd name="T10" fmla="*/ 87 w 101"/>
                <a:gd name="T11" fmla="*/ 910 h 911"/>
                <a:gd name="T12" fmla="*/ 85 w 101"/>
                <a:gd name="T13" fmla="*/ 906 h 911"/>
                <a:gd name="T14" fmla="*/ 86 w 101"/>
                <a:gd name="T15" fmla="*/ 909 h 911"/>
                <a:gd name="T16" fmla="*/ 87 w 101"/>
                <a:gd name="T17" fmla="*/ 910 h 911"/>
                <a:gd name="T18" fmla="*/ 99 w 101"/>
                <a:gd name="T19" fmla="*/ 900 h 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11"/>
                <a:gd name="T32" fmla="*/ 101 w 101"/>
                <a:gd name="T33" fmla="*/ 911 h 9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11">
                  <a:moveTo>
                    <a:pt x="99" y="900"/>
                  </a:moveTo>
                  <a:lnTo>
                    <a:pt x="100" y="905"/>
                  </a:lnTo>
                  <a:lnTo>
                    <a:pt x="16" y="0"/>
                  </a:lnTo>
                  <a:lnTo>
                    <a:pt x="0" y="1"/>
                  </a:lnTo>
                  <a:lnTo>
                    <a:pt x="85" y="906"/>
                  </a:lnTo>
                  <a:lnTo>
                    <a:pt x="87" y="910"/>
                  </a:lnTo>
                  <a:lnTo>
                    <a:pt x="85" y="906"/>
                  </a:lnTo>
                  <a:lnTo>
                    <a:pt x="86" y="909"/>
                  </a:lnTo>
                  <a:lnTo>
                    <a:pt x="87" y="910"/>
                  </a:lnTo>
                  <a:lnTo>
                    <a:pt x="99" y="900"/>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0" name="Freeform 28"/>
            <p:cNvSpPr>
              <a:spLocks/>
            </p:cNvSpPr>
            <p:nvPr/>
          </p:nvSpPr>
          <p:spPr bwMode="auto">
            <a:xfrm>
              <a:off x="1158" y="3341"/>
              <a:ext cx="105" cy="116"/>
            </a:xfrm>
            <a:custGeom>
              <a:avLst/>
              <a:gdLst>
                <a:gd name="T0" fmla="*/ 184 w 185"/>
                <a:gd name="T1" fmla="*/ 197 h 206"/>
                <a:gd name="T2" fmla="*/ 183 w 185"/>
                <a:gd name="T3" fmla="*/ 194 h 206"/>
                <a:gd name="T4" fmla="*/ 13 w 185"/>
                <a:gd name="T5" fmla="*/ 0 h 206"/>
                <a:gd name="T6" fmla="*/ 0 w 185"/>
                <a:gd name="T7" fmla="*/ 10 h 206"/>
                <a:gd name="T8" fmla="*/ 170 w 185"/>
                <a:gd name="T9" fmla="*/ 205 h 206"/>
                <a:gd name="T10" fmla="*/ 169 w 185"/>
                <a:gd name="T11" fmla="*/ 202 h 206"/>
                <a:gd name="T12" fmla="*/ 184 w 185"/>
                <a:gd name="T13" fmla="*/ 197 h 206"/>
                <a:gd name="T14" fmla="*/ 183 w 185"/>
                <a:gd name="T15" fmla="*/ 196 h 206"/>
                <a:gd name="T16" fmla="*/ 183 w 185"/>
                <a:gd name="T17" fmla="*/ 194 h 206"/>
                <a:gd name="T18" fmla="*/ 184 w 185"/>
                <a:gd name="T19" fmla="*/ 197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206"/>
                <a:gd name="T32" fmla="*/ 185 w 185"/>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206">
                  <a:moveTo>
                    <a:pt x="184" y="197"/>
                  </a:moveTo>
                  <a:lnTo>
                    <a:pt x="183" y="194"/>
                  </a:lnTo>
                  <a:lnTo>
                    <a:pt x="13" y="0"/>
                  </a:lnTo>
                  <a:lnTo>
                    <a:pt x="0" y="10"/>
                  </a:lnTo>
                  <a:lnTo>
                    <a:pt x="170" y="205"/>
                  </a:lnTo>
                  <a:lnTo>
                    <a:pt x="169" y="202"/>
                  </a:lnTo>
                  <a:lnTo>
                    <a:pt x="184" y="197"/>
                  </a:lnTo>
                  <a:lnTo>
                    <a:pt x="183" y="196"/>
                  </a:lnTo>
                  <a:lnTo>
                    <a:pt x="183" y="194"/>
                  </a:lnTo>
                  <a:lnTo>
                    <a:pt x="184" y="197"/>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1" name="Freeform 29"/>
            <p:cNvSpPr>
              <a:spLocks/>
            </p:cNvSpPr>
            <p:nvPr/>
          </p:nvSpPr>
          <p:spPr bwMode="auto">
            <a:xfrm>
              <a:off x="1258" y="3456"/>
              <a:ext cx="43" cy="113"/>
            </a:xfrm>
            <a:custGeom>
              <a:avLst/>
              <a:gdLst>
                <a:gd name="T0" fmla="*/ 73 w 76"/>
                <a:gd name="T1" fmla="*/ 188 h 200"/>
                <a:gd name="T2" fmla="*/ 75 w 76"/>
                <a:gd name="T3" fmla="*/ 191 h 200"/>
                <a:gd name="T4" fmla="*/ 14 w 76"/>
                <a:gd name="T5" fmla="*/ 0 h 200"/>
                <a:gd name="T6" fmla="*/ 0 w 76"/>
                <a:gd name="T7" fmla="*/ 5 h 200"/>
                <a:gd name="T8" fmla="*/ 61 w 76"/>
                <a:gd name="T9" fmla="*/ 196 h 200"/>
                <a:gd name="T10" fmla="*/ 62 w 76"/>
                <a:gd name="T11" fmla="*/ 199 h 200"/>
                <a:gd name="T12" fmla="*/ 61 w 76"/>
                <a:gd name="T13" fmla="*/ 196 h 200"/>
                <a:gd name="T14" fmla="*/ 61 w 76"/>
                <a:gd name="T15" fmla="*/ 198 h 200"/>
                <a:gd name="T16" fmla="*/ 62 w 76"/>
                <a:gd name="T17" fmla="*/ 199 h 200"/>
                <a:gd name="T18" fmla="*/ 73 w 76"/>
                <a:gd name="T19" fmla="*/ 188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200"/>
                <a:gd name="T32" fmla="*/ 76 w 76"/>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200">
                  <a:moveTo>
                    <a:pt x="73" y="188"/>
                  </a:moveTo>
                  <a:lnTo>
                    <a:pt x="75" y="191"/>
                  </a:lnTo>
                  <a:lnTo>
                    <a:pt x="14" y="0"/>
                  </a:lnTo>
                  <a:lnTo>
                    <a:pt x="0" y="5"/>
                  </a:lnTo>
                  <a:lnTo>
                    <a:pt x="61" y="196"/>
                  </a:lnTo>
                  <a:lnTo>
                    <a:pt x="62" y="199"/>
                  </a:lnTo>
                  <a:lnTo>
                    <a:pt x="61" y="196"/>
                  </a:lnTo>
                  <a:lnTo>
                    <a:pt x="61" y="198"/>
                  </a:lnTo>
                  <a:lnTo>
                    <a:pt x="62" y="199"/>
                  </a:lnTo>
                  <a:lnTo>
                    <a:pt x="73" y="188"/>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2" name="Freeform 30"/>
            <p:cNvSpPr>
              <a:spLocks/>
            </p:cNvSpPr>
            <p:nvPr/>
          </p:nvSpPr>
          <p:spPr bwMode="auto">
            <a:xfrm>
              <a:off x="1296" y="3566"/>
              <a:ext cx="51" cy="55"/>
            </a:xfrm>
            <a:custGeom>
              <a:avLst/>
              <a:gdLst>
                <a:gd name="T0" fmla="*/ 84 w 90"/>
                <a:gd name="T1" fmla="*/ 82 h 98"/>
                <a:gd name="T2" fmla="*/ 89 w 90"/>
                <a:gd name="T3" fmla="*/ 84 h 98"/>
                <a:gd name="T4" fmla="*/ 11 w 90"/>
                <a:gd name="T5" fmla="*/ 0 h 98"/>
                <a:gd name="T6" fmla="*/ 0 w 90"/>
                <a:gd name="T7" fmla="*/ 10 h 98"/>
                <a:gd name="T8" fmla="*/ 79 w 90"/>
                <a:gd name="T9" fmla="*/ 95 h 98"/>
                <a:gd name="T10" fmla="*/ 84 w 90"/>
                <a:gd name="T11" fmla="*/ 97 h 98"/>
                <a:gd name="T12" fmla="*/ 79 w 90"/>
                <a:gd name="T13" fmla="*/ 95 h 98"/>
                <a:gd name="T14" fmla="*/ 81 w 90"/>
                <a:gd name="T15" fmla="*/ 97 h 98"/>
                <a:gd name="T16" fmla="*/ 84 w 90"/>
                <a:gd name="T17" fmla="*/ 97 h 98"/>
                <a:gd name="T18" fmla="*/ 84 w 90"/>
                <a:gd name="T19" fmla="*/ 8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8"/>
                <a:gd name="T32" fmla="*/ 90 w 9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8">
                  <a:moveTo>
                    <a:pt x="84" y="82"/>
                  </a:moveTo>
                  <a:lnTo>
                    <a:pt x="89" y="84"/>
                  </a:lnTo>
                  <a:lnTo>
                    <a:pt x="11" y="0"/>
                  </a:lnTo>
                  <a:lnTo>
                    <a:pt x="0" y="10"/>
                  </a:lnTo>
                  <a:lnTo>
                    <a:pt x="79" y="95"/>
                  </a:lnTo>
                  <a:lnTo>
                    <a:pt x="84" y="97"/>
                  </a:lnTo>
                  <a:lnTo>
                    <a:pt x="79" y="95"/>
                  </a:lnTo>
                  <a:lnTo>
                    <a:pt x="81" y="97"/>
                  </a:lnTo>
                  <a:lnTo>
                    <a:pt x="84" y="97"/>
                  </a:lnTo>
                  <a:lnTo>
                    <a:pt x="84" y="82"/>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3" name="Freeform 31"/>
            <p:cNvSpPr>
              <a:spLocks/>
            </p:cNvSpPr>
            <p:nvPr/>
          </p:nvSpPr>
          <p:spPr bwMode="auto">
            <a:xfrm>
              <a:off x="1347" y="3615"/>
              <a:ext cx="1968" cy="10"/>
            </a:xfrm>
            <a:custGeom>
              <a:avLst/>
              <a:gdLst>
                <a:gd name="T0" fmla="*/ 3468 w 3469"/>
                <a:gd name="T1" fmla="*/ 8 h 17"/>
                <a:gd name="T2" fmla="*/ 3468 w 3469"/>
                <a:gd name="T3" fmla="*/ 0 h 17"/>
                <a:gd name="T4" fmla="*/ 0 w 3469"/>
                <a:gd name="T5" fmla="*/ 0 h 17"/>
                <a:gd name="T6" fmla="*/ 0 w 3469"/>
                <a:gd name="T7" fmla="*/ 16 h 17"/>
                <a:gd name="T8" fmla="*/ 3468 w 3469"/>
                <a:gd name="T9" fmla="*/ 16 h 17"/>
                <a:gd name="T10" fmla="*/ 3468 w 3469"/>
                <a:gd name="T11" fmla="*/ 8 h 17"/>
                <a:gd name="T12" fmla="*/ 0 60000 65536"/>
                <a:gd name="T13" fmla="*/ 0 60000 65536"/>
                <a:gd name="T14" fmla="*/ 0 60000 65536"/>
                <a:gd name="T15" fmla="*/ 0 60000 65536"/>
                <a:gd name="T16" fmla="*/ 0 60000 65536"/>
                <a:gd name="T17" fmla="*/ 0 60000 65536"/>
                <a:gd name="T18" fmla="*/ 0 w 3469"/>
                <a:gd name="T19" fmla="*/ 0 h 17"/>
                <a:gd name="T20" fmla="*/ 3469 w 346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69" h="17">
                  <a:moveTo>
                    <a:pt x="3468" y="8"/>
                  </a:moveTo>
                  <a:lnTo>
                    <a:pt x="3468" y="0"/>
                  </a:lnTo>
                  <a:lnTo>
                    <a:pt x="0" y="0"/>
                  </a:lnTo>
                  <a:lnTo>
                    <a:pt x="0" y="16"/>
                  </a:lnTo>
                  <a:lnTo>
                    <a:pt x="3468" y="16"/>
                  </a:lnTo>
                  <a:lnTo>
                    <a:pt x="3468" y="8"/>
                  </a:lnTo>
                </a:path>
              </a:pathLst>
            </a:custGeom>
            <a:solidFill>
              <a:srgbClr val="FF00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4" name="Freeform 32"/>
            <p:cNvSpPr>
              <a:spLocks/>
            </p:cNvSpPr>
            <p:nvPr/>
          </p:nvSpPr>
          <p:spPr bwMode="auto">
            <a:xfrm>
              <a:off x="830" y="3567"/>
              <a:ext cx="35" cy="97"/>
            </a:xfrm>
            <a:custGeom>
              <a:avLst/>
              <a:gdLst>
                <a:gd name="T0" fmla="*/ 46 w 61"/>
                <a:gd name="T1" fmla="*/ 0 h 170"/>
                <a:gd name="T2" fmla="*/ 0 w 61"/>
                <a:gd name="T3" fmla="*/ 164 h 170"/>
                <a:gd name="T4" fmla="*/ 14 w 61"/>
                <a:gd name="T5" fmla="*/ 169 h 170"/>
                <a:gd name="T6" fmla="*/ 60 w 61"/>
                <a:gd name="T7" fmla="*/ 5 h 170"/>
                <a:gd name="T8" fmla="*/ 46 w 61"/>
                <a:gd name="T9" fmla="*/ 0 h 170"/>
                <a:gd name="T10" fmla="*/ 0 60000 65536"/>
                <a:gd name="T11" fmla="*/ 0 60000 65536"/>
                <a:gd name="T12" fmla="*/ 0 60000 65536"/>
                <a:gd name="T13" fmla="*/ 0 60000 65536"/>
                <a:gd name="T14" fmla="*/ 0 60000 65536"/>
                <a:gd name="T15" fmla="*/ 0 w 61"/>
                <a:gd name="T16" fmla="*/ 0 h 170"/>
                <a:gd name="T17" fmla="*/ 61 w 61"/>
                <a:gd name="T18" fmla="*/ 170 h 170"/>
              </a:gdLst>
              <a:ahLst/>
              <a:cxnLst>
                <a:cxn ang="T10">
                  <a:pos x="T0" y="T1"/>
                </a:cxn>
                <a:cxn ang="T11">
                  <a:pos x="T2" y="T3"/>
                </a:cxn>
                <a:cxn ang="T12">
                  <a:pos x="T4" y="T5"/>
                </a:cxn>
                <a:cxn ang="T13">
                  <a:pos x="T6" y="T7"/>
                </a:cxn>
                <a:cxn ang="T14">
                  <a:pos x="T8" y="T9"/>
                </a:cxn>
              </a:cxnLst>
              <a:rect l="T15" t="T16" r="T17" b="T18"/>
              <a:pathLst>
                <a:path w="61" h="170">
                  <a:moveTo>
                    <a:pt x="46" y="0"/>
                  </a:moveTo>
                  <a:lnTo>
                    <a:pt x="0" y="164"/>
                  </a:lnTo>
                  <a:lnTo>
                    <a:pt x="14" y="169"/>
                  </a:lnTo>
                  <a:lnTo>
                    <a:pt x="60" y="5"/>
                  </a:lnTo>
                  <a:lnTo>
                    <a:pt x="4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5" name="Freeform 33"/>
            <p:cNvSpPr>
              <a:spLocks/>
            </p:cNvSpPr>
            <p:nvPr/>
          </p:nvSpPr>
          <p:spPr bwMode="auto">
            <a:xfrm>
              <a:off x="859" y="3484"/>
              <a:ext cx="36" cy="83"/>
            </a:xfrm>
            <a:custGeom>
              <a:avLst/>
              <a:gdLst>
                <a:gd name="T0" fmla="*/ 49 w 63"/>
                <a:gd name="T1" fmla="*/ 0 h 147"/>
                <a:gd name="T2" fmla="*/ 0 w 63"/>
                <a:gd name="T3" fmla="*/ 141 h 147"/>
                <a:gd name="T4" fmla="*/ 14 w 63"/>
                <a:gd name="T5" fmla="*/ 146 h 147"/>
                <a:gd name="T6" fmla="*/ 62 w 63"/>
                <a:gd name="T7" fmla="*/ 6 h 147"/>
                <a:gd name="T8" fmla="*/ 49 w 63"/>
                <a:gd name="T9" fmla="*/ 0 h 147"/>
                <a:gd name="T10" fmla="*/ 0 60000 65536"/>
                <a:gd name="T11" fmla="*/ 0 60000 65536"/>
                <a:gd name="T12" fmla="*/ 0 60000 65536"/>
                <a:gd name="T13" fmla="*/ 0 60000 65536"/>
                <a:gd name="T14" fmla="*/ 0 60000 65536"/>
                <a:gd name="T15" fmla="*/ 0 w 63"/>
                <a:gd name="T16" fmla="*/ 0 h 147"/>
                <a:gd name="T17" fmla="*/ 63 w 63"/>
                <a:gd name="T18" fmla="*/ 147 h 147"/>
              </a:gdLst>
              <a:ahLst/>
              <a:cxnLst>
                <a:cxn ang="T10">
                  <a:pos x="T0" y="T1"/>
                </a:cxn>
                <a:cxn ang="T11">
                  <a:pos x="T2" y="T3"/>
                </a:cxn>
                <a:cxn ang="T12">
                  <a:pos x="T4" y="T5"/>
                </a:cxn>
                <a:cxn ang="T13">
                  <a:pos x="T6" y="T7"/>
                </a:cxn>
                <a:cxn ang="T14">
                  <a:pos x="T8" y="T9"/>
                </a:cxn>
              </a:cxnLst>
              <a:rect l="T15" t="T16" r="T17" b="T18"/>
              <a:pathLst>
                <a:path w="63" h="147">
                  <a:moveTo>
                    <a:pt x="49" y="0"/>
                  </a:moveTo>
                  <a:lnTo>
                    <a:pt x="0" y="141"/>
                  </a:lnTo>
                  <a:lnTo>
                    <a:pt x="14" y="146"/>
                  </a:lnTo>
                  <a:lnTo>
                    <a:pt x="62" y="6"/>
                  </a:lnTo>
                  <a:lnTo>
                    <a:pt x="4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6" name="Freeform 34"/>
            <p:cNvSpPr>
              <a:spLocks/>
            </p:cNvSpPr>
            <p:nvPr/>
          </p:nvSpPr>
          <p:spPr bwMode="auto">
            <a:xfrm>
              <a:off x="890" y="3392"/>
              <a:ext cx="42" cy="93"/>
            </a:xfrm>
            <a:custGeom>
              <a:avLst/>
              <a:gdLst>
                <a:gd name="T0" fmla="*/ 61 w 75"/>
                <a:gd name="T1" fmla="*/ 0 h 163"/>
                <a:gd name="T2" fmla="*/ 60 w 75"/>
                <a:gd name="T3" fmla="*/ 1 h 163"/>
                <a:gd name="T4" fmla="*/ 0 w 75"/>
                <a:gd name="T5" fmla="*/ 156 h 163"/>
                <a:gd name="T6" fmla="*/ 13 w 75"/>
                <a:gd name="T7" fmla="*/ 162 h 163"/>
                <a:gd name="T8" fmla="*/ 74 w 75"/>
                <a:gd name="T9" fmla="*/ 6 h 163"/>
                <a:gd name="T10" fmla="*/ 74 w 75"/>
                <a:gd name="T11" fmla="*/ 7 h 163"/>
                <a:gd name="T12" fmla="*/ 61 w 75"/>
                <a:gd name="T13" fmla="*/ 0 h 163"/>
                <a:gd name="T14" fmla="*/ 60 w 75"/>
                <a:gd name="T15" fmla="*/ 0 h 163"/>
                <a:gd name="T16" fmla="*/ 60 w 75"/>
                <a:gd name="T17" fmla="*/ 1 h 163"/>
                <a:gd name="T18" fmla="*/ 61 w 75"/>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63"/>
                <a:gd name="T32" fmla="*/ 75 w 75"/>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63">
                  <a:moveTo>
                    <a:pt x="61" y="0"/>
                  </a:moveTo>
                  <a:lnTo>
                    <a:pt x="60" y="1"/>
                  </a:lnTo>
                  <a:lnTo>
                    <a:pt x="0" y="156"/>
                  </a:lnTo>
                  <a:lnTo>
                    <a:pt x="13" y="162"/>
                  </a:lnTo>
                  <a:lnTo>
                    <a:pt x="74" y="6"/>
                  </a:lnTo>
                  <a:lnTo>
                    <a:pt x="74" y="7"/>
                  </a:lnTo>
                  <a:lnTo>
                    <a:pt x="61" y="0"/>
                  </a:lnTo>
                  <a:lnTo>
                    <a:pt x="60" y="0"/>
                  </a:lnTo>
                  <a:lnTo>
                    <a:pt x="60" y="1"/>
                  </a:lnTo>
                  <a:lnTo>
                    <a:pt x="61"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7" name="Freeform 35"/>
            <p:cNvSpPr>
              <a:spLocks/>
            </p:cNvSpPr>
            <p:nvPr/>
          </p:nvSpPr>
          <p:spPr bwMode="auto">
            <a:xfrm>
              <a:off x="927" y="3307"/>
              <a:ext cx="47" cy="86"/>
            </a:xfrm>
            <a:custGeom>
              <a:avLst/>
              <a:gdLst>
                <a:gd name="T0" fmla="*/ 70 w 83"/>
                <a:gd name="T1" fmla="*/ 0 h 152"/>
                <a:gd name="T2" fmla="*/ 70 w 83"/>
                <a:gd name="T3" fmla="*/ 1 h 152"/>
                <a:gd name="T4" fmla="*/ 0 w 83"/>
                <a:gd name="T5" fmla="*/ 144 h 152"/>
                <a:gd name="T6" fmla="*/ 13 w 83"/>
                <a:gd name="T7" fmla="*/ 151 h 152"/>
                <a:gd name="T8" fmla="*/ 82 w 83"/>
                <a:gd name="T9" fmla="*/ 8 h 152"/>
                <a:gd name="T10" fmla="*/ 70 w 83"/>
                <a:gd name="T11" fmla="*/ 0 h 152"/>
                <a:gd name="T12" fmla="*/ 70 w 83"/>
                <a:gd name="T13" fmla="*/ 1 h 152"/>
                <a:gd name="T14" fmla="*/ 70 w 83"/>
                <a:gd name="T15" fmla="*/ 0 h 152"/>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52"/>
                <a:gd name="T26" fmla="*/ 83 w 83"/>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52">
                  <a:moveTo>
                    <a:pt x="70" y="0"/>
                  </a:moveTo>
                  <a:lnTo>
                    <a:pt x="70" y="1"/>
                  </a:lnTo>
                  <a:lnTo>
                    <a:pt x="0" y="144"/>
                  </a:lnTo>
                  <a:lnTo>
                    <a:pt x="13" y="151"/>
                  </a:lnTo>
                  <a:lnTo>
                    <a:pt x="82" y="8"/>
                  </a:lnTo>
                  <a:lnTo>
                    <a:pt x="70" y="0"/>
                  </a:lnTo>
                  <a:lnTo>
                    <a:pt x="70" y="1"/>
                  </a:lnTo>
                  <a:lnTo>
                    <a:pt x="7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8" name="Freeform 36"/>
            <p:cNvSpPr>
              <a:spLocks/>
            </p:cNvSpPr>
            <p:nvPr/>
          </p:nvSpPr>
          <p:spPr bwMode="auto">
            <a:xfrm>
              <a:off x="970" y="3217"/>
              <a:ext cx="59" cy="92"/>
            </a:xfrm>
            <a:custGeom>
              <a:avLst/>
              <a:gdLst>
                <a:gd name="T0" fmla="*/ 90 w 104"/>
                <a:gd name="T1" fmla="*/ 0 h 162"/>
                <a:gd name="T2" fmla="*/ 90 w 104"/>
                <a:gd name="T3" fmla="*/ 1 h 162"/>
                <a:gd name="T4" fmla="*/ 0 w 104"/>
                <a:gd name="T5" fmla="*/ 153 h 162"/>
                <a:gd name="T6" fmla="*/ 12 w 104"/>
                <a:gd name="T7" fmla="*/ 161 h 162"/>
                <a:gd name="T8" fmla="*/ 103 w 104"/>
                <a:gd name="T9" fmla="*/ 9 h 162"/>
                <a:gd name="T10" fmla="*/ 103 w 104"/>
                <a:gd name="T11" fmla="*/ 10 h 162"/>
                <a:gd name="T12" fmla="*/ 90 w 104"/>
                <a:gd name="T13" fmla="*/ 0 h 162"/>
                <a:gd name="T14" fmla="*/ 90 w 104"/>
                <a:gd name="T15" fmla="*/ 1 h 162"/>
                <a:gd name="T16" fmla="*/ 90 w 104"/>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62"/>
                <a:gd name="T29" fmla="*/ 104 w 10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62">
                  <a:moveTo>
                    <a:pt x="90" y="0"/>
                  </a:moveTo>
                  <a:lnTo>
                    <a:pt x="90" y="1"/>
                  </a:lnTo>
                  <a:lnTo>
                    <a:pt x="0" y="153"/>
                  </a:lnTo>
                  <a:lnTo>
                    <a:pt x="12" y="161"/>
                  </a:lnTo>
                  <a:lnTo>
                    <a:pt x="103" y="9"/>
                  </a:lnTo>
                  <a:lnTo>
                    <a:pt x="103" y="10"/>
                  </a:lnTo>
                  <a:lnTo>
                    <a:pt x="90" y="0"/>
                  </a:lnTo>
                  <a:lnTo>
                    <a:pt x="90" y="1"/>
                  </a:lnTo>
                  <a:lnTo>
                    <a:pt x="9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89" name="Freeform 37"/>
            <p:cNvSpPr>
              <a:spLocks/>
            </p:cNvSpPr>
            <p:nvPr/>
          </p:nvSpPr>
          <p:spPr bwMode="auto">
            <a:xfrm>
              <a:off x="1024" y="3137"/>
              <a:ext cx="58" cy="83"/>
            </a:xfrm>
            <a:custGeom>
              <a:avLst/>
              <a:gdLst>
                <a:gd name="T0" fmla="*/ 89 w 102"/>
                <a:gd name="T1" fmla="*/ 0 h 145"/>
                <a:gd name="T2" fmla="*/ 88 w 102"/>
                <a:gd name="T3" fmla="*/ 0 h 145"/>
                <a:gd name="T4" fmla="*/ 0 w 102"/>
                <a:gd name="T5" fmla="*/ 134 h 145"/>
                <a:gd name="T6" fmla="*/ 13 w 102"/>
                <a:gd name="T7" fmla="*/ 144 h 145"/>
                <a:gd name="T8" fmla="*/ 101 w 102"/>
                <a:gd name="T9" fmla="*/ 9 h 145"/>
                <a:gd name="T10" fmla="*/ 100 w 102"/>
                <a:gd name="T11" fmla="*/ 9 h 145"/>
                <a:gd name="T12" fmla="*/ 89 w 102"/>
                <a:gd name="T13" fmla="*/ 0 h 145"/>
                <a:gd name="T14" fmla="*/ 88 w 102"/>
                <a:gd name="T15" fmla="*/ 0 h 145"/>
                <a:gd name="T16" fmla="*/ 89 w 102"/>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45"/>
                <a:gd name="T29" fmla="*/ 102 w 102"/>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45">
                  <a:moveTo>
                    <a:pt x="89" y="0"/>
                  </a:moveTo>
                  <a:lnTo>
                    <a:pt x="88" y="0"/>
                  </a:lnTo>
                  <a:lnTo>
                    <a:pt x="0" y="134"/>
                  </a:lnTo>
                  <a:lnTo>
                    <a:pt x="13" y="144"/>
                  </a:lnTo>
                  <a:lnTo>
                    <a:pt x="101" y="9"/>
                  </a:lnTo>
                  <a:lnTo>
                    <a:pt x="100" y="9"/>
                  </a:lnTo>
                  <a:lnTo>
                    <a:pt x="89" y="0"/>
                  </a:lnTo>
                  <a:lnTo>
                    <a:pt x="88" y="0"/>
                  </a:lnTo>
                  <a:lnTo>
                    <a:pt x="8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0" name="Freeform 38"/>
            <p:cNvSpPr>
              <a:spLocks/>
            </p:cNvSpPr>
            <p:nvPr/>
          </p:nvSpPr>
          <p:spPr bwMode="auto">
            <a:xfrm>
              <a:off x="1077" y="3059"/>
              <a:ext cx="63" cy="81"/>
            </a:xfrm>
            <a:custGeom>
              <a:avLst/>
              <a:gdLst>
                <a:gd name="T0" fmla="*/ 99 w 111"/>
                <a:gd name="T1" fmla="*/ 0 h 142"/>
                <a:gd name="T2" fmla="*/ 99 w 111"/>
                <a:gd name="T3" fmla="*/ 1 h 142"/>
                <a:gd name="T4" fmla="*/ 0 w 111"/>
                <a:gd name="T5" fmla="*/ 132 h 142"/>
                <a:gd name="T6" fmla="*/ 11 w 111"/>
                <a:gd name="T7" fmla="*/ 141 h 142"/>
                <a:gd name="T8" fmla="*/ 110 w 111"/>
                <a:gd name="T9" fmla="*/ 11 h 142"/>
                <a:gd name="T10" fmla="*/ 110 w 111"/>
                <a:gd name="T11" fmla="*/ 12 h 142"/>
                <a:gd name="T12" fmla="*/ 99 w 111"/>
                <a:gd name="T13" fmla="*/ 0 h 142"/>
                <a:gd name="T14" fmla="*/ 99 w 111"/>
                <a:gd name="T15" fmla="*/ 1 h 142"/>
                <a:gd name="T16" fmla="*/ 99 w 111"/>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42"/>
                <a:gd name="T29" fmla="*/ 111 w 111"/>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42">
                  <a:moveTo>
                    <a:pt x="99" y="0"/>
                  </a:moveTo>
                  <a:lnTo>
                    <a:pt x="99" y="1"/>
                  </a:lnTo>
                  <a:lnTo>
                    <a:pt x="0" y="132"/>
                  </a:lnTo>
                  <a:lnTo>
                    <a:pt x="11" y="141"/>
                  </a:lnTo>
                  <a:lnTo>
                    <a:pt x="110" y="11"/>
                  </a:lnTo>
                  <a:lnTo>
                    <a:pt x="110" y="12"/>
                  </a:lnTo>
                  <a:lnTo>
                    <a:pt x="99" y="0"/>
                  </a:lnTo>
                  <a:lnTo>
                    <a:pt x="99" y="1"/>
                  </a:lnTo>
                  <a:lnTo>
                    <a:pt x="9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1" name="Freeform 39"/>
            <p:cNvSpPr>
              <a:spLocks/>
            </p:cNvSpPr>
            <p:nvPr/>
          </p:nvSpPr>
          <p:spPr bwMode="auto">
            <a:xfrm>
              <a:off x="1136" y="2986"/>
              <a:ext cx="80" cy="77"/>
            </a:xfrm>
            <a:custGeom>
              <a:avLst/>
              <a:gdLst>
                <a:gd name="T0" fmla="*/ 129 w 141"/>
                <a:gd name="T1" fmla="*/ 0 h 136"/>
                <a:gd name="T2" fmla="*/ 0 w 141"/>
                <a:gd name="T3" fmla="*/ 124 h 136"/>
                <a:gd name="T4" fmla="*/ 12 w 141"/>
                <a:gd name="T5" fmla="*/ 135 h 136"/>
                <a:gd name="T6" fmla="*/ 140 w 141"/>
                <a:gd name="T7" fmla="*/ 11 h 136"/>
                <a:gd name="T8" fmla="*/ 129 w 141"/>
                <a:gd name="T9" fmla="*/ 0 h 136"/>
                <a:gd name="T10" fmla="*/ 0 60000 65536"/>
                <a:gd name="T11" fmla="*/ 0 60000 65536"/>
                <a:gd name="T12" fmla="*/ 0 60000 65536"/>
                <a:gd name="T13" fmla="*/ 0 60000 65536"/>
                <a:gd name="T14" fmla="*/ 0 60000 65536"/>
                <a:gd name="T15" fmla="*/ 0 w 141"/>
                <a:gd name="T16" fmla="*/ 0 h 136"/>
                <a:gd name="T17" fmla="*/ 141 w 141"/>
                <a:gd name="T18" fmla="*/ 136 h 136"/>
              </a:gdLst>
              <a:ahLst/>
              <a:cxnLst>
                <a:cxn ang="T10">
                  <a:pos x="T0" y="T1"/>
                </a:cxn>
                <a:cxn ang="T11">
                  <a:pos x="T2" y="T3"/>
                </a:cxn>
                <a:cxn ang="T12">
                  <a:pos x="T4" y="T5"/>
                </a:cxn>
                <a:cxn ang="T13">
                  <a:pos x="T6" y="T7"/>
                </a:cxn>
                <a:cxn ang="T14">
                  <a:pos x="T8" y="T9"/>
                </a:cxn>
              </a:cxnLst>
              <a:rect l="T15" t="T16" r="T17" b="T18"/>
              <a:pathLst>
                <a:path w="141" h="136">
                  <a:moveTo>
                    <a:pt x="129" y="0"/>
                  </a:moveTo>
                  <a:lnTo>
                    <a:pt x="0" y="124"/>
                  </a:lnTo>
                  <a:lnTo>
                    <a:pt x="12" y="135"/>
                  </a:lnTo>
                  <a:lnTo>
                    <a:pt x="140" y="11"/>
                  </a:lnTo>
                  <a:lnTo>
                    <a:pt x="12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2" name="Freeform 40"/>
            <p:cNvSpPr>
              <a:spLocks/>
            </p:cNvSpPr>
            <p:nvPr/>
          </p:nvSpPr>
          <p:spPr bwMode="auto">
            <a:xfrm>
              <a:off x="1213" y="2911"/>
              <a:ext cx="96" cy="79"/>
            </a:xfrm>
            <a:custGeom>
              <a:avLst/>
              <a:gdLst>
                <a:gd name="T0" fmla="*/ 159 w 170"/>
                <a:gd name="T1" fmla="*/ 0 h 139"/>
                <a:gd name="T2" fmla="*/ 0 w 170"/>
                <a:gd name="T3" fmla="*/ 127 h 139"/>
                <a:gd name="T4" fmla="*/ 11 w 170"/>
                <a:gd name="T5" fmla="*/ 138 h 139"/>
                <a:gd name="T6" fmla="*/ 169 w 170"/>
                <a:gd name="T7" fmla="*/ 12 h 139"/>
                <a:gd name="T8" fmla="*/ 159 w 170"/>
                <a:gd name="T9" fmla="*/ 0 h 139"/>
                <a:gd name="T10" fmla="*/ 0 60000 65536"/>
                <a:gd name="T11" fmla="*/ 0 60000 65536"/>
                <a:gd name="T12" fmla="*/ 0 60000 65536"/>
                <a:gd name="T13" fmla="*/ 0 60000 65536"/>
                <a:gd name="T14" fmla="*/ 0 60000 65536"/>
                <a:gd name="T15" fmla="*/ 0 w 170"/>
                <a:gd name="T16" fmla="*/ 0 h 139"/>
                <a:gd name="T17" fmla="*/ 170 w 170"/>
                <a:gd name="T18" fmla="*/ 139 h 139"/>
              </a:gdLst>
              <a:ahLst/>
              <a:cxnLst>
                <a:cxn ang="T10">
                  <a:pos x="T0" y="T1"/>
                </a:cxn>
                <a:cxn ang="T11">
                  <a:pos x="T2" y="T3"/>
                </a:cxn>
                <a:cxn ang="T12">
                  <a:pos x="T4" y="T5"/>
                </a:cxn>
                <a:cxn ang="T13">
                  <a:pos x="T6" y="T7"/>
                </a:cxn>
                <a:cxn ang="T14">
                  <a:pos x="T8" y="T9"/>
                </a:cxn>
              </a:cxnLst>
              <a:rect l="T15" t="T16" r="T17" b="T18"/>
              <a:pathLst>
                <a:path w="170" h="139">
                  <a:moveTo>
                    <a:pt x="159" y="0"/>
                  </a:moveTo>
                  <a:lnTo>
                    <a:pt x="0" y="127"/>
                  </a:lnTo>
                  <a:lnTo>
                    <a:pt x="11" y="138"/>
                  </a:lnTo>
                  <a:lnTo>
                    <a:pt x="169" y="12"/>
                  </a:lnTo>
                  <a:lnTo>
                    <a:pt x="159"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3" name="Freeform 41"/>
            <p:cNvSpPr>
              <a:spLocks/>
            </p:cNvSpPr>
            <p:nvPr/>
          </p:nvSpPr>
          <p:spPr bwMode="auto">
            <a:xfrm>
              <a:off x="1306" y="2845"/>
              <a:ext cx="98" cy="70"/>
            </a:xfrm>
            <a:custGeom>
              <a:avLst/>
              <a:gdLst>
                <a:gd name="T0" fmla="*/ 162 w 172"/>
                <a:gd name="T1" fmla="*/ 0 h 124"/>
                <a:gd name="T2" fmla="*/ 161 w 172"/>
                <a:gd name="T3" fmla="*/ 0 h 124"/>
                <a:gd name="T4" fmla="*/ 0 w 172"/>
                <a:gd name="T5" fmla="*/ 112 h 124"/>
                <a:gd name="T6" fmla="*/ 10 w 172"/>
                <a:gd name="T7" fmla="*/ 123 h 124"/>
                <a:gd name="T8" fmla="*/ 171 w 172"/>
                <a:gd name="T9" fmla="*/ 12 h 124"/>
                <a:gd name="T10" fmla="*/ 170 w 172"/>
                <a:gd name="T11" fmla="*/ 13 h 124"/>
                <a:gd name="T12" fmla="*/ 162 w 172"/>
                <a:gd name="T13" fmla="*/ 0 h 124"/>
                <a:gd name="T14" fmla="*/ 161 w 172"/>
                <a:gd name="T15" fmla="*/ 0 h 124"/>
                <a:gd name="T16" fmla="*/ 162 w 172"/>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24"/>
                <a:gd name="T29" fmla="*/ 172 w 17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24">
                  <a:moveTo>
                    <a:pt x="162" y="0"/>
                  </a:moveTo>
                  <a:lnTo>
                    <a:pt x="161" y="0"/>
                  </a:lnTo>
                  <a:lnTo>
                    <a:pt x="0" y="112"/>
                  </a:lnTo>
                  <a:lnTo>
                    <a:pt x="10" y="123"/>
                  </a:lnTo>
                  <a:lnTo>
                    <a:pt x="171" y="12"/>
                  </a:lnTo>
                  <a:lnTo>
                    <a:pt x="170" y="13"/>
                  </a:lnTo>
                  <a:lnTo>
                    <a:pt x="162" y="0"/>
                  </a:lnTo>
                  <a:lnTo>
                    <a:pt x="161" y="0"/>
                  </a:lnTo>
                  <a:lnTo>
                    <a:pt x="162"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4" name="Freeform 42"/>
            <p:cNvSpPr>
              <a:spLocks/>
            </p:cNvSpPr>
            <p:nvPr/>
          </p:nvSpPr>
          <p:spPr bwMode="auto">
            <a:xfrm>
              <a:off x="1402" y="2787"/>
              <a:ext cx="100" cy="63"/>
            </a:xfrm>
            <a:custGeom>
              <a:avLst/>
              <a:gdLst>
                <a:gd name="T0" fmla="*/ 167 w 176"/>
                <a:gd name="T1" fmla="*/ 0 h 110"/>
                <a:gd name="T2" fmla="*/ 0 w 176"/>
                <a:gd name="T3" fmla="*/ 96 h 110"/>
                <a:gd name="T4" fmla="*/ 8 w 176"/>
                <a:gd name="T5" fmla="*/ 109 h 110"/>
                <a:gd name="T6" fmla="*/ 175 w 176"/>
                <a:gd name="T7" fmla="*/ 13 h 110"/>
                <a:gd name="T8" fmla="*/ 174 w 176"/>
                <a:gd name="T9" fmla="*/ 13 h 110"/>
                <a:gd name="T10" fmla="*/ 167 w 176"/>
                <a:gd name="T11" fmla="*/ 0 h 110"/>
                <a:gd name="T12" fmla="*/ 0 60000 65536"/>
                <a:gd name="T13" fmla="*/ 0 60000 65536"/>
                <a:gd name="T14" fmla="*/ 0 60000 65536"/>
                <a:gd name="T15" fmla="*/ 0 60000 65536"/>
                <a:gd name="T16" fmla="*/ 0 60000 65536"/>
                <a:gd name="T17" fmla="*/ 0 60000 65536"/>
                <a:gd name="T18" fmla="*/ 0 w 176"/>
                <a:gd name="T19" fmla="*/ 0 h 110"/>
                <a:gd name="T20" fmla="*/ 176 w 17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76" h="110">
                  <a:moveTo>
                    <a:pt x="167" y="0"/>
                  </a:moveTo>
                  <a:lnTo>
                    <a:pt x="0" y="96"/>
                  </a:lnTo>
                  <a:lnTo>
                    <a:pt x="8" y="109"/>
                  </a:lnTo>
                  <a:lnTo>
                    <a:pt x="175" y="13"/>
                  </a:lnTo>
                  <a:lnTo>
                    <a:pt x="174" y="13"/>
                  </a:lnTo>
                  <a:lnTo>
                    <a:pt x="167"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5" name="Freeform 43"/>
            <p:cNvSpPr>
              <a:spLocks/>
            </p:cNvSpPr>
            <p:nvPr/>
          </p:nvSpPr>
          <p:spPr bwMode="auto">
            <a:xfrm>
              <a:off x="1500" y="2734"/>
              <a:ext cx="105" cy="59"/>
            </a:xfrm>
            <a:custGeom>
              <a:avLst/>
              <a:gdLst>
                <a:gd name="T0" fmla="*/ 178 w 186"/>
                <a:gd name="T1" fmla="*/ 0 h 103"/>
                <a:gd name="T2" fmla="*/ 178 w 186"/>
                <a:gd name="T3" fmla="*/ 1 h 103"/>
                <a:gd name="T4" fmla="*/ 0 w 186"/>
                <a:gd name="T5" fmla="*/ 89 h 103"/>
                <a:gd name="T6" fmla="*/ 7 w 186"/>
                <a:gd name="T7" fmla="*/ 102 h 103"/>
                <a:gd name="T8" fmla="*/ 185 w 186"/>
                <a:gd name="T9" fmla="*/ 14 h 103"/>
                <a:gd name="T10" fmla="*/ 178 w 186"/>
                <a:gd name="T11" fmla="*/ 0 h 103"/>
                <a:gd name="T12" fmla="*/ 178 w 186"/>
                <a:gd name="T13" fmla="*/ 1 h 103"/>
                <a:gd name="T14" fmla="*/ 178 w 18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03"/>
                <a:gd name="T26" fmla="*/ 186 w 18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03">
                  <a:moveTo>
                    <a:pt x="178" y="0"/>
                  </a:moveTo>
                  <a:lnTo>
                    <a:pt x="178" y="1"/>
                  </a:lnTo>
                  <a:lnTo>
                    <a:pt x="0" y="89"/>
                  </a:lnTo>
                  <a:lnTo>
                    <a:pt x="7" y="102"/>
                  </a:lnTo>
                  <a:lnTo>
                    <a:pt x="185" y="14"/>
                  </a:lnTo>
                  <a:lnTo>
                    <a:pt x="178" y="0"/>
                  </a:lnTo>
                  <a:lnTo>
                    <a:pt x="178" y="1"/>
                  </a:lnTo>
                  <a:lnTo>
                    <a:pt x="17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6" name="Freeform 44"/>
            <p:cNvSpPr>
              <a:spLocks/>
            </p:cNvSpPr>
            <p:nvPr/>
          </p:nvSpPr>
          <p:spPr bwMode="auto">
            <a:xfrm>
              <a:off x="1604" y="2689"/>
              <a:ext cx="101" cy="51"/>
            </a:xfrm>
            <a:custGeom>
              <a:avLst/>
              <a:gdLst>
                <a:gd name="T0" fmla="*/ 170 w 177"/>
                <a:gd name="T1" fmla="*/ 0 h 90"/>
                <a:gd name="T2" fmla="*/ 169 w 177"/>
                <a:gd name="T3" fmla="*/ 0 h 90"/>
                <a:gd name="T4" fmla="*/ 0 w 177"/>
                <a:gd name="T5" fmla="*/ 75 h 90"/>
                <a:gd name="T6" fmla="*/ 7 w 177"/>
                <a:gd name="T7" fmla="*/ 89 h 90"/>
                <a:gd name="T8" fmla="*/ 176 w 177"/>
                <a:gd name="T9" fmla="*/ 14 h 90"/>
                <a:gd name="T10" fmla="*/ 170 w 177"/>
                <a:gd name="T11" fmla="*/ 0 h 90"/>
                <a:gd name="T12" fmla="*/ 169 w 177"/>
                <a:gd name="T13" fmla="*/ 0 h 90"/>
                <a:gd name="T14" fmla="*/ 170 w 177"/>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90"/>
                <a:gd name="T26" fmla="*/ 177 w 17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90">
                  <a:moveTo>
                    <a:pt x="170" y="0"/>
                  </a:moveTo>
                  <a:lnTo>
                    <a:pt x="169" y="0"/>
                  </a:lnTo>
                  <a:lnTo>
                    <a:pt x="0" y="75"/>
                  </a:lnTo>
                  <a:lnTo>
                    <a:pt x="7" y="89"/>
                  </a:lnTo>
                  <a:lnTo>
                    <a:pt x="176" y="14"/>
                  </a:lnTo>
                  <a:lnTo>
                    <a:pt x="170" y="0"/>
                  </a:lnTo>
                  <a:lnTo>
                    <a:pt x="169" y="0"/>
                  </a:lnTo>
                  <a:lnTo>
                    <a:pt x="170"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7" name="Freeform 45"/>
            <p:cNvSpPr>
              <a:spLocks/>
            </p:cNvSpPr>
            <p:nvPr/>
          </p:nvSpPr>
          <p:spPr bwMode="auto">
            <a:xfrm>
              <a:off x="1704" y="2643"/>
              <a:ext cx="121" cy="51"/>
            </a:xfrm>
            <a:custGeom>
              <a:avLst/>
              <a:gdLst>
                <a:gd name="T0" fmla="*/ 206 w 213"/>
                <a:gd name="T1" fmla="*/ 0 h 90"/>
                <a:gd name="T2" fmla="*/ 0 w 213"/>
                <a:gd name="T3" fmla="*/ 75 h 90"/>
                <a:gd name="T4" fmla="*/ 6 w 213"/>
                <a:gd name="T5" fmla="*/ 89 h 90"/>
                <a:gd name="T6" fmla="*/ 212 w 213"/>
                <a:gd name="T7" fmla="*/ 14 h 90"/>
                <a:gd name="T8" fmla="*/ 206 w 213"/>
                <a:gd name="T9" fmla="*/ 0 h 90"/>
                <a:gd name="T10" fmla="*/ 0 60000 65536"/>
                <a:gd name="T11" fmla="*/ 0 60000 65536"/>
                <a:gd name="T12" fmla="*/ 0 60000 65536"/>
                <a:gd name="T13" fmla="*/ 0 60000 65536"/>
                <a:gd name="T14" fmla="*/ 0 60000 65536"/>
                <a:gd name="T15" fmla="*/ 0 w 213"/>
                <a:gd name="T16" fmla="*/ 0 h 90"/>
                <a:gd name="T17" fmla="*/ 213 w 213"/>
                <a:gd name="T18" fmla="*/ 90 h 90"/>
              </a:gdLst>
              <a:ahLst/>
              <a:cxnLst>
                <a:cxn ang="T10">
                  <a:pos x="T0" y="T1"/>
                </a:cxn>
                <a:cxn ang="T11">
                  <a:pos x="T2" y="T3"/>
                </a:cxn>
                <a:cxn ang="T12">
                  <a:pos x="T4" y="T5"/>
                </a:cxn>
                <a:cxn ang="T13">
                  <a:pos x="T6" y="T7"/>
                </a:cxn>
                <a:cxn ang="T14">
                  <a:pos x="T8" y="T9"/>
                </a:cxn>
              </a:cxnLst>
              <a:rect l="T15" t="T16" r="T17" b="T18"/>
              <a:pathLst>
                <a:path w="213" h="90">
                  <a:moveTo>
                    <a:pt x="206" y="0"/>
                  </a:moveTo>
                  <a:lnTo>
                    <a:pt x="0" y="75"/>
                  </a:lnTo>
                  <a:lnTo>
                    <a:pt x="6" y="89"/>
                  </a:lnTo>
                  <a:lnTo>
                    <a:pt x="212" y="14"/>
                  </a:lnTo>
                  <a:lnTo>
                    <a:pt x="20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8" name="Freeform 46"/>
            <p:cNvSpPr>
              <a:spLocks/>
            </p:cNvSpPr>
            <p:nvPr/>
          </p:nvSpPr>
          <p:spPr bwMode="auto">
            <a:xfrm>
              <a:off x="1825" y="2601"/>
              <a:ext cx="120" cy="48"/>
            </a:xfrm>
            <a:custGeom>
              <a:avLst/>
              <a:gdLst>
                <a:gd name="T0" fmla="*/ 206 w 213"/>
                <a:gd name="T1" fmla="*/ 0 h 85"/>
                <a:gd name="T2" fmla="*/ 0 w 213"/>
                <a:gd name="T3" fmla="*/ 70 h 85"/>
                <a:gd name="T4" fmla="*/ 6 w 213"/>
                <a:gd name="T5" fmla="*/ 84 h 85"/>
                <a:gd name="T6" fmla="*/ 212 w 213"/>
                <a:gd name="T7" fmla="*/ 14 h 85"/>
                <a:gd name="T8" fmla="*/ 211 w 213"/>
                <a:gd name="T9" fmla="*/ 14 h 85"/>
                <a:gd name="T10" fmla="*/ 206 w 213"/>
                <a:gd name="T11" fmla="*/ 0 h 85"/>
                <a:gd name="T12" fmla="*/ 0 60000 65536"/>
                <a:gd name="T13" fmla="*/ 0 60000 65536"/>
                <a:gd name="T14" fmla="*/ 0 60000 65536"/>
                <a:gd name="T15" fmla="*/ 0 60000 65536"/>
                <a:gd name="T16" fmla="*/ 0 60000 65536"/>
                <a:gd name="T17" fmla="*/ 0 60000 65536"/>
                <a:gd name="T18" fmla="*/ 0 w 213"/>
                <a:gd name="T19" fmla="*/ 0 h 85"/>
                <a:gd name="T20" fmla="*/ 213 w 2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13" h="85">
                  <a:moveTo>
                    <a:pt x="206" y="0"/>
                  </a:moveTo>
                  <a:lnTo>
                    <a:pt x="0" y="70"/>
                  </a:lnTo>
                  <a:lnTo>
                    <a:pt x="6" y="84"/>
                  </a:lnTo>
                  <a:lnTo>
                    <a:pt x="212" y="14"/>
                  </a:lnTo>
                  <a:lnTo>
                    <a:pt x="211" y="14"/>
                  </a:lnTo>
                  <a:lnTo>
                    <a:pt x="20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599" name="Freeform 47"/>
            <p:cNvSpPr>
              <a:spLocks/>
            </p:cNvSpPr>
            <p:nvPr/>
          </p:nvSpPr>
          <p:spPr bwMode="auto">
            <a:xfrm>
              <a:off x="1945" y="2565"/>
              <a:ext cx="110" cy="41"/>
            </a:xfrm>
            <a:custGeom>
              <a:avLst/>
              <a:gdLst>
                <a:gd name="T0" fmla="*/ 188 w 194"/>
                <a:gd name="T1" fmla="*/ 0 h 73"/>
                <a:gd name="T2" fmla="*/ 0 w 194"/>
                <a:gd name="T3" fmla="*/ 58 h 73"/>
                <a:gd name="T4" fmla="*/ 5 w 194"/>
                <a:gd name="T5" fmla="*/ 72 h 73"/>
                <a:gd name="T6" fmla="*/ 193 w 194"/>
                <a:gd name="T7" fmla="*/ 14 h 73"/>
                <a:gd name="T8" fmla="*/ 188 w 194"/>
                <a:gd name="T9" fmla="*/ 0 h 73"/>
                <a:gd name="T10" fmla="*/ 0 60000 65536"/>
                <a:gd name="T11" fmla="*/ 0 60000 65536"/>
                <a:gd name="T12" fmla="*/ 0 60000 65536"/>
                <a:gd name="T13" fmla="*/ 0 60000 65536"/>
                <a:gd name="T14" fmla="*/ 0 60000 65536"/>
                <a:gd name="T15" fmla="*/ 0 w 194"/>
                <a:gd name="T16" fmla="*/ 0 h 73"/>
                <a:gd name="T17" fmla="*/ 194 w 194"/>
                <a:gd name="T18" fmla="*/ 73 h 73"/>
              </a:gdLst>
              <a:ahLst/>
              <a:cxnLst>
                <a:cxn ang="T10">
                  <a:pos x="T0" y="T1"/>
                </a:cxn>
                <a:cxn ang="T11">
                  <a:pos x="T2" y="T3"/>
                </a:cxn>
                <a:cxn ang="T12">
                  <a:pos x="T4" y="T5"/>
                </a:cxn>
                <a:cxn ang="T13">
                  <a:pos x="T6" y="T7"/>
                </a:cxn>
                <a:cxn ang="T14">
                  <a:pos x="T8" y="T9"/>
                </a:cxn>
              </a:cxnLst>
              <a:rect l="T15" t="T16" r="T17" b="T18"/>
              <a:pathLst>
                <a:path w="194" h="73">
                  <a:moveTo>
                    <a:pt x="188" y="0"/>
                  </a:moveTo>
                  <a:lnTo>
                    <a:pt x="0" y="58"/>
                  </a:lnTo>
                  <a:lnTo>
                    <a:pt x="5" y="72"/>
                  </a:lnTo>
                  <a:lnTo>
                    <a:pt x="193" y="14"/>
                  </a:lnTo>
                  <a:lnTo>
                    <a:pt x="18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0" name="Freeform 48"/>
            <p:cNvSpPr>
              <a:spLocks/>
            </p:cNvSpPr>
            <p:nvPr/>
          </p:nvSpPr>
          <p:spPr bwMode="auto">
            <a:xfrm>
              <a:off x="2055" y="2529"/>
              <a:ext cx="115" cy="42"/>
            </a:xfrm>
            <a:custGeom>
              <a:avLst/>
              <a:gdLst>
                <a:gd name="T0" fmla="*/ 198 w 203"/>
                <a:gd name="T1" fmla="*/ 0 h 73"/>
                <a:gd name="T2" fmla="*/ 0 w 203"/>
                <a:gd name="T3" fmla="*/ 58 h 73"/>
                <a:gd name="T4" fmla="*/ 5 w 203"/>
                <a:gd name="T5" fmla="*/ 72 h 73"/>
                <a:gd name="T6" fmla="*/ 202 w 203"/>
                <a:gd name="T7" fmla="*/ 14 h 73"/>
                <a:gd name="T8" fmla="*/ 198 w 203"/>
                <a:gd name="T9" fmla="*/ 0 h 73"/>
                <a:gd name="T10" fmla="*/ 0 60000 65536"/>
                <a:gd name="T11" fmla="*/ 0 60000 65536"/>
                <a:gd name="T12" fmla="*/ 0 60000 65536"/>
                <a:gd name="T13" fmla="*/ 0 60000 65536"/>
                <a:gd name="T14" fmla="*/ 0 60000 65536"/>
                <a:gd name="T15" fmla="*/ 0 w 203"/>
                <a:gd name="T16" fmla="*/ 0 h 73"/>
                <a:gd name="T17" fmla="*/ 203 w 203"/>
                <a:gd name="T18" fmla="*/ 73 h 73"/>
              </a:gdLst>
              <a:ahLst/>
              <a:cxnLst>
                <a:cxn ang="T10">
                  <a:pos x="T0" y="T1"/>
                </a:cxn>
                <a:cxn ang="T11">
                  <a:pos x="T2" y="T3"/>
                </a:cxn>
                <a:cxn ang="T12">
                  <a:pos x="T4" y="T5"/>
                </a:cxn>
                <a:cxn ang="T13">
                  <a:pos x="T6" y="T7"/>
                </a:cxn>
                <a:cxn ang="T14">
                  <a:pos x="T8" y="T9"/>
                </a:cxn>
              </a:cxnLst>
              <a:rect l="T15" t="T16" r="T17" b="T18"/>
              <a:pathLst>
                <a:path w="203" h="73">
                  <a:moveTo>
                    <a:pt x="198" y="0"/>
                  </a:moveTo>
                  <a:lnTo>
                    <a:pt x="0" y="58"/>
                  </a:lnTo>
                  <a:lnTo>
                    <a:pt x="5" y="72"/>
                  </a:lnTo>
                  <a:lnTo>
                    <a:pt x="202" y="14"/>
                  </a:lnTo>
                  <a:lnTo>
                    <a:pt x="198"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1" name="Freeform 49"/>
            <p:cNvSpPr>
              <a:spLocks/>
            </p:cNvSpPr>
            <p:nvPr/>
          </p:nvSpPr>
          <p:spPr bwMode="auto">
            <a:xfrm>
              <a:off x="2171" y="2497"/>
              <a:ext cx="113" cy="38"/>
            </a:xfrm>
            <a:custGeom>
              <a:avLst/>
              <a:gdLst>
                <a:gd name="T0" fmla="*/ 195 w 200"/>
                <a:gd name="T1" fmla="*/ 0 h 67"/>
                <a:gd name="T2" fmla="*/ 194 w 200"/>
                <a:gd name="T3" fmla="*/ 1 h 67"/>
                <a:gd name="T4" fmla="*/ 0 w 200"/>
                <a:gd name="T5" fmla="*/ 52 h 67"/>
                <a:gd name="T6" fmla="*/ 4 w 200"/>
                <a:gd name="T7" fmla="*/ 66 h 67"/>
                <a:gd name="T8" fmla="*/ 199 w 200"/>
                <a:gd name="T9" fmla="*/ 15 h 67"/>
                <a:gd name="T10" fmla="*/ 198 w 200"/>
                <a:gd name="T11" fmla="*/ 15 h 67"/>
                <a:gd name="T12" fmla="*/ 195 w 200"/>
                <a:gd name="T13" fmla="*/ 0 h 67"/>
                <a:gd name="T14" fmla="*/ 194 w 200"/>
                <a:gd name="T15" fmla="*/ 1 h 67"/>
                <a:gd name="T16" fmla="*/ 195 w 200"/>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
                <a:gd name="T28" fmla="*/ 0 h 67"/>
                <a:gd name="T29" fmla="*/ 200 w 200"/>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 h="67">
                  <a:moveTo>
                    <a:pt x="195" y="0"/>
                  </a:moveTo>
                  <a:lnTo>
                    <a:pt x="194" y="1"/>
                  </a:lnTo>
                  <a:lnTo>
                    <a:pt x="0" y="52"/>
                  </a:lnTo>
                  <a:lnTo>
                    <a:pt x="4" y="66"/>
                  </a:lnTo>
                  <a:lnTo>
                    <a:pt x="199" y="15"/>
                  </a:lnTo>
                  <a:lnTo>
                    <a:pt x="198" y="15"/>
                  </a:lnTo>
                  <a:lnTo>
                    <a:pt x="195" y="0"/>
                  </a:lnTo>
                  <a:lnTo>
                    <a:pt x="194" y="1"/>
                  </a:lnTo>
                  <a:lnTo>
                    <a:pt x="195"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2" name="Freeform 50"/>
            <p:cNvSpPr>
              <a:spLocks/>
            </p:cNvSpPr>
            <p:nvPr/>
          </p:nvSpPr>
          <p:spPr bwMode="auto">
            <a:xfrm>
              <a:off x="2285" y="2470"/>
              <a:ext cx="119" cy="33"/>
            </a:xfrm>
            <a:custGeom>
              <a:avLst/>
              <a:gdLst>
                <a:gd name="T0" fmla="*/ 206 w 210"/>
                <a:gd name="T1" fmla="*/ 0 h 59"/>
                <a:gd name="T2" fmla="*/ 0 w 210"/>
                <a:gd name="T3" fmla="*/ 44 h 59"/>
                <a:gd name="T4" fmla="*/ 3 w 210"/>
                <a:gd name="T5" fmla="*/ 58 h 59"/>
                <a:gd name="T6" fmla="*/ 209 w 210"/>
                <a:gd name="T7" fmla="*/ 15 h 59"/>
                <a:gd name="T8" fmla="*/ 206 w 210"/>
                <a:gd name="T9" fmla="*/ 0 h 59"/>
                <a:gd name="T10" fmla="*/ 0 60000 65536"/>
                <a:gd name="T11" fmla="*/ 0 60000 65536"/>
                <a:gd name="T12" fmla="*/ 0 60000 65536"/>
                <a:gd name="T13" fmla="*/ 0 60000 65536"/>
                <a:gd name="T14" fmla="*/ 0 60000 65536"/>
                <a:gd name="T15" fmla="*/ 0 w 210"/>
                <a:gd name="T16" fmla="*/ 0 h 59"/>
                <a:gd name="T17" fmla="*/ 210 w 210"/>
                <a:gd name="T18" fmla="*/ 59 h 59"/>
              </a:gdLst>
              <a:ahLst/>
              <a:cxnLst>
                <a:cxn ang="T10">
                  <a:pos x="T0" y="T1"/>
                </a:cxn>
                <a:cxn ang="T11">
                  <a:pos x="T2" y="T3"/>
                </a:cxn>
                <a:cxn ang="T12">
                  <a:pos x="T4" y="T5"/>
                </a:cxn>
                <a:cxn ang="T13">
                  <a:pos x="T6" y="T7"/>
                </a:cxn>
                <a:cxn ang="T14">
                  <a:pos x="T8" y="T9"/>
                </a:cxn>
              </a:cxnLst>
              <a:rect l="T15" t="T16" r="T17" b="T18"/>
              <a:pathLst>
                <a:path w="210" h="59">
                  <a:moveTo>
                    <a:pt x="206" y="0"/>
                  </a:moveTo>
                  <a:lnTo>
                    <a:pt x="0" y="44"/>
                  </a:lnTo>
                  <a:lnTo>
                    <a:pt x="3" y="58"/>
                  </a:lnTo>
                  <a:lnTo>
                    <a:pt x="209" y="15"/>
                  </a:lnTo>
                  <a:lnTo>
                    <a:pt x="20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3" name="Freeform 51"/>
            <p:cNvSpPr>
              <a:spLocks/>
            </p:cNvSpPr>
            <p:nvPr/>
          </p:nvSpPr>
          <p:spPr bwMode="auto">
            <a:xfrm>
              <a:off x="2405" y="2442"/>
              <a:ext cx="119" cy="34"/>
            </a:xfrm>
            <a:custGeom>
              <a:avLst/>
              <a:gdLst>
                <a:gd name="T0" fmla="*/ 206 w 210"/>
                <a:gd name="T1" fmla="*/ 0 h 59"/>
                <a:gd name="T2" fmla="*/ 0 w 210"/>
                <a:gd name="T3" fmla="*/ 44 h 59"/>
                <a:gd name="T4" fmla="*/ 3 w 210"/>
                <a:gd name="T5" fmla="*/ 58 h 59"/>
                <a:gd name="T6" fmla="*/ 209 w 210"/>
                <a:gd name="T7" fmla="*/ 15 h 59"/>
                <a:gd name="T8" fmla="*/ 206 w 210"/>
                <a:gd name="T9" fmla="*/ 0 h 59"/>
                <a:gd name="T10" fmla="*/ 0 60000 65536"/>
                <a:gd name="T11" fmla="*/ 0 60000 65536"/>
                <a:gd name="T12" fmla="*/ 0 60000 65536"/>
                <a:gd name="T13" fmla="*/ 0 60000 65536"/>
                <a:gd name="T14" fmla="*/ 0 60000 65536"/>
                <a:gd name="T15" fmla="*/ 0 w 210"/>
                <a:gd name="T16" fmla="*/ 0 h 59"/>
                <a:gd name="T17" fmla="*/ 210 w 210"/>
                <a:gd name="T18" fmla="*/ 59 h 59"/>
              </a:gdLst>
              <a:ahLst/>
              <a:cxnLst>
                <a:cxn ang="T10">
                  <a:pos x="T0" y="T1"/>
                </a:cxn>
                <a:cxn ang="T11">
                  <a:pos x="T2" y="T3"/>
                </a:cxn>
                <a:cxn ang="T12">
                  <a:pos x="T4" y="T5"/>
                </a:cxn>
                <a:cxn ang="T13">
                  <a:pos x="T6" y="T7"/>
                </a:cxn>
                <a:cxn ang="T14">
                  <a:pos x="T8" y="T9"/>
                </a:cxn>
              </a:cxnLst>
              <a:rect l="T15" t="T16" r="T17" b="T18"/>
              <a:pathLst>
                <a:path w="210" h="59">
                  <a:moveTo>
                    <a:pt x="206" y="0"/>
                  </a:moveTo>
                  <a:lnTo>
                    <a:pt x="0" y="44"/>
                  </a:lnTo>
                  <a:lnTo>
                    <a:pt x="3" y="58"/>
                  </a:lnTo>
                  <a:lnTo>
                    <a:pt x="209" y="15"/>
                  </a:lnTo>
                  <a:lnTo>
                    <a:pt x="20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4" name="Freeform 52"/>
            <p:cNvSpPr>
              <a:spLocks/>
            </p:cNvSpPr>
            <p:nvPr/>
          </p:nvSpPr>
          <p:spPr bwMode="auto">
            <a:xfrm>
              <a:off x="2525" y="2420"/>
              <a:ext cx="119" cy="29"/>
            </a:xfrm>
            <a:custGeom>
              <a:avLst/>
              <a:gdLst>
                <a:gd name="T0" fmla="*/ 204 w 208"/>
                <a:gd name="T1" fmla="*/ 0 h 50"/>
                <a:gd name="T2" fmla="*/ 203 w 208"/>
                <a:gd name="T3" fmla="*/ 0 h 50"/>
                <a:gd name="T4" fmla="*/ 0 w 208"/>
                <a:gd name="T5" fmla="*/ 35 h 50"/>
                <a:gd name="T6" fmla="*/ 3 w 208"/>
                <a:gd name="T7" fmla="*/ 49 h 50"/>
                <a:gd name="T8" fmla="*/ 207 w 208"/>
                <a:gd name="T9" fmla="*/ 14 h 50"/>
                <a:gd name="T10" fmla="*/ 206 w 208"/>
                <a:gd name="T11" fmla="*/ 14 h 50"/>
                <a:gd name="T12" fmla="*/ 204 w 208"/>
                <a:gd name="T13" fmla="*/ 0 h 50"/>
                <a:gd name="T14" fmla="*/ 203 w 208"/>
                <a:gd name="T15" fmla="*/ 0 h 50"/>
                <a:gd name="T16" fmla="*/ 204 w 208"/>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50"/>
                <a:gd name="T29" fmla="*/ 208 w 208"/>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50">
                  <a:moveTo>
                    <a:pt x="204" y="0"/>
                  </a:moveTo>
                  <a:lnTo>
                    <a:pt x="203" y="0"/>
                  </a:lnTo>
                  <a:lnTo>
                    <a:pt x="0" y="35"/>
                  </a:lnTo>
                  <a:lnTo>
                    <a:pt x="3" y="49"/>
                  </a:lnTo>
                  <a:lnTo>
                    <a:pt x="207" y="14"/>
                  </a:lnTo>
                  <a:lnTo>
                    <a:pt x="206" y="14"/>
                  </a:lnTo>
                  <a:lnTo>
                    <a:pt x="204" y="0"/>
                  </a:lnTo>
                  <a:lnTo>
                    <a:pt x="203" y="0"/>
                  </a:lnTo>
                  <a:lnTo>
                    <a:pt x="20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5" name="Freeform 53"/>
            <p:cNvSpPr>
              <a:spLocks/>
            </p:cNvSpPr>
            <p:nvPr/>
          </p:nvSpPr>
          <p:spPr bwMode="auto">
            <a:xfrm>
              <a:off x="2645" y="2405"/>
              <a:ext cx="101" cy="22"/>
            </a:xfrm>
            <a:custGeom>
              <a:avLst/>
              <a:gdLst>
                <a:gd name="T0" fmla="*/ 176 w 179"/>
                <a:gd name="T1" fmla="*/ 0 h 38"/>
                <a:gd name="T2" fmla="*/ 0 w 179"/>
                <a:gd name="T3" fmla="*/ 23 h 38"/>
                <a:gd name="T4" fmla="*/ 2 w 179"/>
                <a:gd name="T5" fmla="*/ 37 h 38"/>
                <a:gd name="T6" fmla="*/ 178 w 179"/>
                <a:gd name="T7" fmla="*/ 14 h 38"/>
                <a:gd name="T8" fmla="*/ 176 w 179"/>
                <a:gd name="T9" fmla="*/ 0 h 38"/>
                <a:gd name="T10" fmla="*/ 0 60000 65536"/>
                <a:gd name="T11" fmla="*/ 0 60000 65536"/>
                <a:gd name="T12" fmla="*/ 0 60000 65536"/>
                <a:gd name="T13" fmla="*/ 0 60000 65536"/>
                <a:gd name="T14" fmla="*/ 0 60000 65536"/>
                <a:gd name="T15" fmla="*/ 0 w 179"/>
                <a:gd name="T16" fmla="*/ 0 h 38"/>
                <a:gd name="T17" fmla="*/ 179 w 179"/>
                <a:gd name="T18" fmla="*/ 38 h 38"/>
              </a:gdLst>
              <a:ahLst/>
              <a:cxnLst>
                <a:cxn ang="T10">
                  <a:pos x="T0" y="T1"/>
                </a:cxn>
                <a:cxn ang="T11">
                  <a:pos x="T2" y="T3"/>
                </a:cxn>
                <a:cxn ang="T12">
                  <a:pos x="T4" y="T5"/>
                </a:cxn>
                <a:cxn ang="T13">
                  <a:pos x="T6" y="T7"/>
                </a:cxn>
                <a:cxn ang="T14">
                  <a:pos x="T8" y="T9"/>
                </a:cxn>
              </a:cxnLst>
              <a:rect l="T15" t="T16" r="T17" b="T18"/>
              <a:pathLst>
                <a:path w="179" h="38">
                  <a:moveTo>
                    <a:pt x="176" y="0"/>
                  </a:moveTo>
                  <a:lnTo>
                    <a:pt x="0" y="23"/>
                  </a:lnTo>
                  <a:lnTo>
                    <a:pt x="2" y="37"/>
                  </a:lnTo>
                  <a:lnTo>
                    <a:pt x="178" y="14"/>
                  </a:lnTo>
                  <a:lnTo>
                    <a:pt x="176"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6" name="Freeform 54"/>
            <p:cNvSpPr>
              <a:spLocks/>
            </p:cNvSpPr>
            <p:nvPr/>
          </p:nvSpPr>
          <p:spPr bwMode="auto">
            <a:xfrm>
              <a:off x="2748" y="2392"/>
              <a:ext cx="110" cy="19"/>
            </a:xfrm>
            <a:custGeom>
              <a:avLst/>
              <a:gdLst>
                <a:gd name="T0" fmla="*/ 191 w 194"/>
                <a:gd name="T1" fmla="*/ 0 h 34"/>
                <a:gd name="T2" fmla="*/ 0 w 194"/>
                <a:gd name="T3" fmla="*/ 19 h 34"/>
                <a:gd name="T4" fmla="*/ 2 w 194"/>
                <a:gd name="T5" fmla="*/ 33 h 34"/>
                <a:gd name="T6" fmla="*/ 193 w 194"/>
                <a:gd name="T7" fmla="*/ 14 h 34"/>
                <a:gd name="T8" fmla="*/ 191 w 194"/>
                <a:gd name="T9" fmla="*/ 0 h 34"/>
                <a:gd name="T10" fmla="*/ 0 60000 65536"/>
                <a:gd name="T11" fmla="*/ 0 60000 65536"/>
                <a:gd name="T12" fmla="*/ 0 60000 65536"/>
                <a:gd name="T13" fmla="*/ 0 60000 65536"/>
                <a:gd name="T14" fmla="*/ 0 60000 65536"/>
                <a:gd name="T15" fmla="*/ 0 w 194"/>
                <a:gd name="T16" fmla="*/ 0 h 34"/>
                <a:gd name="T17" fmla="*/ 194 w 194"/>
                <a:gd name="T18" fmla="*/ 34 h 34"/>
              </a:gdLst>
              <a:ahLst/>
              <a:cxnLst>
                <a:cxn ang="T10">
                  <a:pos x="T0" y="T1"/>
                </a:cxn>
                <a:cxn ang="T11">
                  <a:pos x="T2" y="T3"/>
                </a:cxn>
                <a:cxn ang="T12">
                  <a:pos x="T4" y="T5"/>
                </a:cxn>
                <a:cxn ang="T13">
                  <a:pos x="T6" y="T7"/>
                </a:cxn>
                <a:cxn ang="T14">
                  <a:pos x="T8" y="T9"/>
                </a:cxn>
              </a:cxnLst>
              <a:rect l="T15" t="T16" r="T17" b="T18"/>
              <a:pathLst>
                <a:path w="194" h="34">
                  <a:moveTo>
                    <a:pt x="191" y="0"/>
                  </a:moveTo>
                  <a:lnTo>
                    <a:pt x="0" y="19"/>
                  </a:lnTo>
                  <a:lnTo>
                    <a:pt x="2" y="33"/>
                  </a:lnTo>
                  <a:lnTo>
                    <a:pt x="193" y="14"/>
                  </a:lnTo>
                  <a:lnTo>
                    <a:pt x="191"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7" name="Freeform 55"/>
            <p:cNvSpPr>
              <a:spLocks/>
            </p:cNvSpPr>
            <p:nvPr/>
          </p:nvSpPr>
          <p:spPr bwMode="auto">
            <a:xfrm>
              <a:off x="2860" y="2388"/>
              <a:ext cx="54" cy="10"/>
            </a:xfrm>
            <a:custGeom>
              <a:avLst/>
              <a:gdLst>
                <a:gd name="T0" fmla="*/ 94 w 95"/>
                <a:gd name="T1" fmla="*/ 0 h 18"/>
                <a:gd name="T2" fmla="*/ 93 w 95"/>
                <a:gd name="T3" fmla="*/ 0 h 18"/>
                <a:gd name="T4" fmla="*/ 0 w 95"/>
                <a:gd name="T5" fmla="*/ 5 h 18"/>
                <a:gd name="T6" fmla="*/ 2 w 95"/>
                <a:gd name="T7" fmla="*/ 17 h 18"/>
                <a:gd name="T8" fmla="*/ 94 w 95"/>
                <a:gd name="T9" fmla="*/ 12 h 18"/>
                <a:gd name="T10" fmla="*/ 94 w 95"/>
                <a:gd name="T11" fmla="*/ 0 h 18"/>
                <a:gd name="T12" fmla="*/ 93 w 95"/>
                <a:gd name="T13" fmla="*/ 0 h 18"/>
                <a:gd name="T14" fmla="*/ 94 w 95"/>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8"/>
                <a:gd name="T26" fmla="*/ 95 w 9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8">
                  <a:moveTo>
                    <a:pt x="94" y="0"/>
                  </a:moveTo>
                  <a:lnTo>
                    <a:pt x="93" y="0"/>
                  </a:lnTo>
                  <a:lnTo>
                    <a:pt x="0" y="5"/>
                  </a:lnTo>
                  <a:lnTo>
                    <a:pt x="2" y="17"/>
                  </a:lnTo>
                  <a:lnTo>
                    <a:pt x="94" y="12"/>
                  </a:lnTo>
                  <a:lnTo>
                    <a:pt x="94" y="0"/>
                  </a:lnTo>
                  <a:lnTo>
                    <a:pt x="93" y="0"/>
                  </a:lnTo>
                  <a:lnTo>
                    <a:pt x="94" y="0"/>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8" name="Freeform 56"/>
            <p:cNvSpPr>
              <a:spLocks/>
            </p:cNvSpPr>
            <p:nvPr/>
          </p:nvSpPr>
          <p:spPr bwMode="auto">
            <a:xfrm>
              <a:off x="2916" y="2388"/>
              <a:ext cx="52" cy="10"/>
            </a:xfrm>
            <a:custGeom>
              <a:avLst/>
              <a:gdLst>
                <a:gd name="T0" fmla="*/ 90 w 91"/>
                <a:gd name="T1" fmla="*/ 2 h 17"/>
                <a:gd name="T2" fmla="*/ 89 w 91"/>
                <a:gd name="T3" fmla="*/ 2 h 17"/>
                <a:gd name="T4" fmla="*/ 0 w 91"/>
                <a:gd name="T5" fmla="*/ 0 h 17"/>
                <a:gd name="T6" fmla="*/ 0 w 91"/>
                <a:gd name="T7" fmla="*/ 13 h 17"/>
                <a:gd name="T8" fmla="*/ 89 w 91"/>
                <a:gd name="T9" fmla="*/ 16 h 17"/>
                <a:gd name="T10" fmla="*/ 90 w 91"/>
                <a:gd name="T11" fmla="*/ 2 h 17"/>
                <a:gd name="T12" fmla="*/ 89 w 91"/>
                <a:gd name="T13" fmla="*/ 2 h 17"/>
                <a:gd name="T14" fmla="*/ 90 w 91"/>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7"/>
                <a:gd name="T26" fmla="*/ 91 w 9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7">
                  <a:moveTo>
                    <a:pt x="90" y="2"/>
                  </a:moveTo>
                  <a:lnTo>
                    <a:pt x="89" y="2"/>
                  </a:lnTo>
                  <a:lnTo>
                    <a:pt x="0" y="0"/>
                  </a:lnTo>
                  <a:lnTo>
                    <a:pt x="0" y="13"/>
                  </a:lnTo>
                  <a:lnTo>
                    <a:pt x="89" y="16"/>
                  </a:lnTo>
                  <a:lnTo>
                    <a:pt x="90" y="2"/>
                  </a:lnTo>
                  <a:lnTo>
                    <a:pt x="89" y="2"/>
                  </a:lnTo>
                  <a:lnTo>
                    <a:pt x="90" y="2"/>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09" name="Freeform 57"/>
            <p:cNvSpPr>
              <a:spLocks/>
            </p:cNvSpPr>
            <p:nvPr/>
          </p:nvSpPr>
          <p:spPr bwMode="auto">
            <a:xfrm>
              <a:off x="2970" y="2390"/>
              <a:ext cx="105" cy="13"/>
            </a:xfrm>
            <a:custGeom>
              <a:avLst/>
              <a:gdLst>
                <a:gd name="T0" fmla="*/ 182 w 184"/>
                <a:gd name="T1" fmla="*/ 16 h 23"/>
                <a:gd name="T2" fmla="*/ 183 w 184"/>
                <a:gd name="T3" fmla="*/ 9 h 23"/>
                <a:gd name="T4" fmla="*/ 1 w 184"/>
                <a:gd name="T5" fmla="*/ 0 h 23"/>
                <a:gd name="T6" fmla="*/ 0 w 184"/>
                <a:gd name="T7" fmla="*/ 13 h 23"/>
                <a:gd name="T8" fmla="*/ 182 w 184"/>
                <a:gd name="T9" fmla="*/ 22 h 23"/>
                <a:gd name="T10" fmla="*/ 182 w 184"/>
                <a:gd name="T11" fmla="*/ 16 h 23"/>
                <a:gd name="T12" fmla="*/ 0 60000 65536"/>
                <a:gd name="T13" fmla="*/ 0 60000 65536"/>
                <a:gd name="T14" fmla="*/ 0 60000 65536"/>
                <a:gd name="T15" fmla="*/ 0 60000 65536"/>
                <a:gd name="T16" fmla="*/ 0 60000 65536"/>
                <a:gd name="T17" fmla="*/ 0 60000 65536"/>
                <a:gd name="T18" fmla="*/ 0 w 184"/>
                <a:gd name="T19" fmla="*/ 0 h 23"/>
                <a:gd name="T20" fmla="*/ 184 w 18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84" h="23">
                  <a:moveTo>
                    <a:pt x="182" y="16"/>
                  </a:moveTo>
                  <a:lnTo>
                    <a:pt x="183" y="9"/>
                  </a:lnTo>
                  <a:lnTo>
                    <a:pt x="1" y="0"/>
                  </a:lnTo>
                  <a:lnTo>
                    <a:pt x="0" y="13"/>
                  </a:lnTo>
                  <a:lnTo>
                    <a:pt x="182" y="22"/>
                  </a:lnTo>
                  <a:lnTo>
                    <a:pt x="182" y="16"/>
                  </a:lnTo>
                </a:path>
              </a:pathLst>
            </a:custGeom>
            <a:solidFill>
              <a:srgbClr val="00FFFF"/>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0" name="Freeform 58"/>
            <p:cNvSpPr>
              <a:spLocks/>
            </p:cNvSpPr>
            <p:nvPr/>
          </p:nvSpPr>
          <p:spPr bwMode="auto">
            <a:xfrm>
              <a:off x="840" y="3573"/>
              <a:ext cx="32" cy="94"/>
            </a:xfrm>
            <a:custGeom>
              <a:avLst/>
              <a:gdLst>
                <a:gd name="T0" fmla="*/ 40 w 55"/>
                <a:gd name="T1" fmla="*/ 0 h 167"/>
                <a:gd name="T2" fmla="*/ 0 w 55"/>
                <a:gd name="T3" fmla="*/ 161 h 167"/>
                <a:gd name="T4" fmla="*/ 14 w 55"/>
                <a:gd name="T5" fmla="*/ 166 h 167"/>
                <a:gd name="T6" fmla="*/ 54 w 55"/>
                <a:gd name="T7" fmla="*/ 5 h 167"/>
                <a:gd name="T8" fmla="*/ 53 w 55"/>
                <a:gd name="T9" fmla="*/ 6 h 167"/>
                <a:gd name="T10" fmla="*/ 40 w 55"/>
                <a:gd name="T11" fmla="*/ 0 h 167"/>
                <a:gd name="T12" fmla="*/ 0 60000 65536"/>
                <a:gd name="T13" fmla="*/ 0 60000 65536"/>
                <a:gd name="T14" fmla="*/ 0 60000 65536"/>
                <a:gd name="T15" fmla="*/ 0 60000 65536"/>
                <a:gd name="T16" fmla="*/ 0 60000 65536"/>
                <a:gd name="T17" fmla="*/ 0 60000 65536"/>
                <a:gd name="T18" fmla="*/ 0 w 55"/>
                <a:gd name="T19" fmla="*/ 0 h 167"/>
                <a:gd name="T20" fmla="*/ 55 w 5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5" h="167">
                  <a:moveTo>
                    <a:pt x="40" y="0"/>
                  </a:moveTo>
                  <a:lnTo>
                    <a:pt x="0" y="161"/>
                  </a:lnTo>
                  <a:lnTo>
                    <a:pt x="14" y="166"/>
                  </a:lnTo>
                  <a:lnTo>
                    <a:pt x="54" y="5"/>
                  </a:lnTo>
                  <a:lnTo>
                    <a:pt x="53" y="6"/>
                  </a:lnTo>
                  <a:lnTo>
                    <a:pt x="4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1" name="Freeform 59"/>
            <p:cNvSpPr>
              <a:spLocks/>
            </p:cNvSpPr>
            <p:nvPr/>
          </p:nvSpPr>
          <p:spPr bwMode="auto">
            <a:xfrm>
              <a:off x="865" y="3491"/>
              <a:ext cx="37" cy="82"/>
            </a:xfrm>
            <a:custGeom>
              <a:avLst/>
              <a:gdLst>
                <a:gd name="T0" fmla="*/ 50 w 65"/>
                <a:gd name="T1" fmla="*/ 0 h 145"/>
                <a:gd name="T2" fmla="*/ 0 w 65"/>
                <a:gd name="T3" fmla="*/ 138 h 145"/>
                <a:gd name="T4" fmla="*/ 14 w 65"/>
                <a:gd name="T5" fmla="*/ 144 h 145"/>
                <a:gd name="T6" fmla="*/ 64 w 65"/>
                <a:gd name="T7" fmla="*/ 6 h 145"/>
                <a:gd name="T8" fmla="*/ 50 w 65"/>
                <a:gd name="T9" fmla="*/ 0 h 145"/>
                <a:gd name="T10" fmla="*/ 0 60000 65536"/>
                <a:gd name="T11" fmla="*/ 0 60000 65536"/>
                <a:gd name="T12" fmla="*/ 0 60000 65536"/>
                <a:gd name="T13" fmla="*/ 0 60000 65536"/>
                <a:gd name="T14" fmla="*/ 0 60000 65536"/>
                <a:gd name="T15" fmla="*/ 0 w 65"/>
                <a:gd name="T16" fmla="*/ 0 h 145"/>
                <a:gd name="T17" fmla="*/ 65 w 65"/>
                <a:gd name="T18" fmla="*/ 145 h 145"/>
              </a:gdLst>
              <a:ahLst/>
              <a:cxnLst>
                <a:cxn ang="T10">
                  <a:pos x="T0" y="T1"/>
                </a:cxn>
                <a:cxn ang="T11">
                  <a:pos x="T2" y="T3"/>
                </a:cxn>
                <a:cxn ang="T12">
                  <a:pos x="T4" y="T5"/>
                </a:cxn>
                <a:cxn ang="T13">
                  <a:pos x="T6" y="T7"/>
                </a:cxn>
                <a:cxn ang="T14">
                  <a:pos x="T8" y="T9"/>
                </a:cxn>
              </a:cxnLst>
              <a:rect l="T15" t="T16" r="T17" b="T18"/>
              <a:pathLst>
                <a:path w="65" h="145">
                  <a:moveTo>
                    <a:pt x="50" y="0"/>
                  </a:moveTo>
                  <a:lnTo>
                    <a:pt x="0" y="138"/>
                  </a:lnTo>
                  <a:lnTo>
                    <a:pt x="14" y="144"/>
                  </a:lnTo>
                  <a:lnTo>
                    <a:pt x="64" y="6"/>
                  </a:lnTo>
                  <a:lnTo>
                    <a:pt x="5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2" name="Freeform 60"/>
            <p:cNvSpPr>
              <a:spLocks/>
            </p:cNvSpPr>
            <p:nvPr/>
          </p:nvSpPr>
          <p:spPr bwMode="auto">
            <a:xfrm>
              <a:off x="897" y="3401"/>
              <a:ext cx="42" cy="90"/>
            </a:xfrm>
            <a:custGeom>
              <a:avLst/>
              <a:gdLst>
                <a:gd name="T0" fmla="*/ 60 w 75"/>
                <a:gd name="T1" fmla="*/ 0 h 160"/>
                <a:gd name="T2" fmla="*/ 60 w 75"/>
                <a:gd name="T3" fmla="*/ 1 h 160"/>
                <a:gd name="T4" fmla="*/ 0 w 75"/>
                <a:gd name="T5" fmla="*/ 153 h 160"/>
                <a:gd name="T6" fmla="*/ 14 w 75"/>
                <a:gd name="T7" fmla="*/ 159 h 160"/>
                <a:gd name="T8" fmla="*/ 74 w 75"/>
                <a:gd name="T9" fmla="*/ 6 h 160"/>
                <a:gd name="T10" fmla="*/ 74 w 75"/>
                <a:gd name="T11" fmla="*/ 7 h 160"/>
                <a:gd name="T12" fmla="*/ 61 w 75"/>
                <a:gd name="T13" fmla="*/ 0 h 160"/>
                <a:gd name="T14" fmla="*/ 60 w 75"/>
                <a:gd name="T15" fmla="*/ 0 h 160"/>
                <a:gd name="T16" fmla="*/ 60 w 75"/>
                <a:gd name="T17" fmla="*/ 1 h 160"/>
                <a:gd name="T18" fmla="*/ 60 w 7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60"/>
                <a:gd name="T32" fmla="*/ 75 w 7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60">
                  <a:moveTo>
                    <a:pt x="60" y="0"/>
                  </a:moveTo>
                  <a:lnTo>
                    <a:pt x="60" y="1"/>
                  </a:lnTo>
                  <a:lnTo>
                    <a:pt x="0" y="153"/>
                  </a:lnTo>
                  <a:lnTo>
                    <a:pt x="14" y="159"/>
                  </a:lnTo>
                  <a:lnTo>
                    <a:pt x="74" y="6"/>
                  </a:lnTo>
                  <a:lnTo>
                    <a:pt x="74" y="7"/>
                  </a:lnTo>
                  <a:lnTo>
                    <a:pt x="61" y="0"/>
                  </a:lnTo>
                  <a:lnTo>
                    <a:pt x="60" y="0"/>
                  </a:lnTo>
                  <a:lnTo>
                    <a:pt x="60" y="1"/>
                  </a:lnTo>
                  <a:lnTo>
                    <a:pt x="6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3" name="Freeform 61"/>
            <p:cNvSpPr>
              <a:spLocks/>
            </p:cNvSpPr>
            <p:nvPr/>
          </p:nvSpPr>
          <p:spPr bwMode="auto">
            <a:xfrm>
              <a:off x="933" y="3316"/>
              <a:ext cx="49" cy="86"/>
            </a:xfrm>
            <a:custGeom>
              <a:avLst/>
              <a:gdLst>
                <a:gd name="T0" fmla="*/ 70 w 85"/>
                <a:gd name="T1" fmla="*/ 0 h 151"/>
                <a:gd name="T2" fmla="*/ 0 w 85"/>
                <a:gd name="T3" fmla="*/ 143 h 151"/>
                <a:gd name="T4" fmla="*/ 14 w 85"/>
                <a:gd name="T5" fmla="*/ 150 h 151"/>
                <a:gd name="T6" fmla="*/ 84 w 85"/>
                <a:gd name="T7" fmla="*/ 7 h 151"/>
                <a:gd name="T8" fmla="*/ 83 w 85"/>
                <a:gd name="T9" fmla="*/ 8 h 151"/>
                <a:gd name="T10" fmla="*/ 70 w 85"/>
                <a:gd name="T11" fmla="*/ 0 h 151"/>
                <a:gd name="T12" fmla="*/ 0 60000 65536"/>
                <a:gd name="T13" fmla="*/ 0 60000 65536"/>
                <a:gd name="T14" fmla="*/ 0 60000 65536"/>
                <a:gd name="T15" fmla="*/ 0 60000 65536"/>
                <a:gd name="T16" fmla="*/ 0 60000 65536"/>
                <a:gd name="T17" fmla="*/ 0 60000 65536"/>
                <a:gd name="T18" fmla="*/ 0 w 85"/>
                <a:gd name="T19" fmla="*/ 0 h 151"/>
                <a:gd name="T20" fmla="*/ 85 w 85"/>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5" h="151">
                  <a:moveTo>
                    <a:pt x="70" y="0"/>
                  </a:moveTo>
                  <a:lnTo>
                    <a:pt x="0" y="143"/>
                  </a:lnTo>
                  <a:lnTo>
                    <a:pt x="14" y="150"/>
                  </a:lnTo>
                  <a:lnTo>
                    <a:pt x="84" y="7"/>
                  </a:lnTo>
                  <a:lnTo>
                    <a:pt x="83" y="8"/>
                  </a:lnTo>
                  <a:lnTo>
                    <a:pt x="7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4" name="Freeform 62"/>
            <p:cNvSpPr>
              <a:spLocks/>
            </p:cNvSpPr>
            <p:nvPr/>
          </p:nvSpPr>
          <p:spPr bwMode="auto">
            <a:xfrm>
              <a:off x="976" y="3224"/>
              <a:ext cx="60" cy="94"/>
            </a:xfrm>
            <a:custGeom>
              <a:avLst/>
              <a:gdLst>
                <a:gd name="T0" fmla="*/ 91 w 105"/>
                <a:gd name="T1" fmla="*/ 0 h 166"/>
                <a:gd name="T2" fmla="*/ 91 w 105"/>
                <a:gd name="T3" fmla="*/ 1 h 166"/>
                <a:gd name="T4" fmla="*/ 0 w 105"/>
                <a:gd name="T5" fmla="*/ 157 h 166"/>
                <a:gd name="T6" fmla="*/ 13 w 105"/>
                <a:gd name="T7" fmla="*/ 165 h 166"/>
                <a:gd name="T8" fmla="*/ 104 w 105"/>
                <a:gd name="T9" fmla="*/ 9 h 166"/>
                <a:gd name="T10" fmla="*/ 104 w 105"/>
                <a:gd name="T11" fmla="*/ 10 h 166"/>
                <a:gd name="T12" fmla="*/ 91 w 105"/>
                <a:gd name="T13" fmla="*/ 0 h 166"/>
                <a:gd name="T14" fmla="*/ 91 w 105"/>
                <a:gd name="T15" fmla="*/ 1 h 166"/>
                <a:gd name="T16" fmla="*/ 91 w 105"/>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66"/>
                <a:gd name="T29" fmla="*/ 105 w 105"/>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66">
                  <a:moveTo>
                    <a:pt x="91" y="0"/>
                  </a:moveTo>
                  <a:lnTo>
                    <a:pt x="91" y="1"/>
                  </a:lnTo>
                  <a:lnTo>
                    <a:pt x="0" y="157"/>
                  </a:lnTo>
                  <a:lnTo>
                    <a:pt x="13" y="165"/>
                  </a:lnTo>
                  <a:lnTo>
                    <a:pt x="104" y="9"/>
                  </a:lnTo>
                  <a:lnTo>
                    <a:pt x="104" y="10"/>
                  </a:lnTo>
                  <a:lnTo>
                    <a:pt x="91" y="0"/>
                  </a:lnTo>
                  <a:lnTo>
                    <a:pt x="91" y="1"/>
                  </a:lnTo>
                  <a:lnTo>
                    <a:pt x="91"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5" name="Freeform 63"/>
            <p:cNvSpPr>
              <a:spLocks/>
            </p:cNvSpPr>
            <p:nvPr/>
          </p:nvSpPr>
          <p:spPr bwMode="auto">
            <a:xfrm>
              <a:off x="1031" y="3144"/>
              <a:ext cx="59" cy="83"/>
            </a:xfrm>
            <a:custGeom>
              <a:avLst/>
              <a:gdLst>
                <a:gd name="T0" fmla="*/ 92 w 105"/>
                <a:gd name="T1" fmla="*/ 0 h 146"/>
                <a:gd name="T2" fmla="*/ 91 w 105"/>
                <a:gd name="T3" fmla="*/ 1 h 146"/>
                <a:gd name="T4" fmla="*/ 0 w 105"/>
                <a:gd name="T5" fmla="*/ 135 h 146"/>
                <a:gd name="T6" fmla="*/ 13 w 105"/>
                <a:gd name="T7" fmla="*/ 145 h 146"/>
                <a:gd name="T8" fmla="*/ 104 w 105"/>
                <a:gd name="T9" fmla="*/ 10 h 146"/>
                <a:gd name="T10" fmla="*/ 103 w 105"/>
                <a:gd name="T11" fmla="*/ 11 h 146"/>
                <a:gd name="T12" fmla="*/ 92 w 105"/>
                <a:gd name="T13" fmla="*/ 0 h 146"/>
                <a:gd name="T14" fmla="*/ 91 w 105"/>
                <a:gd name="T15" fmla="*/ 1 h 146"/>
                <a:gd name="T16" fmla="*/ 92 w 105"/>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46"/>
                <a:gd name="T29" fmla="*/ 105 w 105"/>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46">
                  <a:moveTo>
                    <a:pt x="92" y="0"/>
                  </a:moveTo>
                  <a:lnTo>
                    <a:pt x="91" y="1"/>
                  </a:lnTo>
                  <a:lnTo>
                    <a:pt x="0" y="135"/>
                  </a:lnTo>
                  <a:lnTo>
                    <a:pt x="13" y="145"/>
                  </a:lnTo>
                  <a:lnTo>
                    <a:pt x="104" y="10"/>
                  </a:lnTo>
                  <a:lnTo>
                    <a:pt x="103" y="11"/>
                  </a:lnTo>
                  <a:lnTo>
                    <a:pt x="92" y="0"/>
                  </a:lnTo>
                  <a:lnTo>
                    <a:pt x="91" y="1"/>
                  </a:lnTo>
                  <a:lnTo>
                    <a:pt x="92"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6" name="Freeform 64"/>
            <p:cNvSpPr>
              <a:spLocks/>
            </p:cNvSpPr>
            <p:nvPr/>
          </p:nvSpPr>
          <p:spPr bwMode="auto">
            <a:xfrm>
              <a:off x="1086" y="3103"/>
              <a:ext cx="40" cy="44"/>
            </a:xfrm>
            <a:custGeom>
              <a:avLst/>
              <a:gdLst>
                <a:gd name="T0" fmla="*/ 61 w 72"/>
                <a:gd name="T1" fmla="*/ 0 h 78"/>
                <a:gd name="T2" fmla="*/ 61 w 72"/>
                <a:gd name="T3" fmla="*/ 1 h 78"/>
                <a:gd name="T4" fmla="*/ 0 w 72"/>
                <a:gd name="T5" fmla="*/ 67 h 78"/>
                <a:gd name="T6" fmla="*/ 11 w 72"/>
                <a:gd name="T7" fmla="*/ 77 h 78"/>
                <a:gd name="T8" fmla="*/ 71 w 72"/>
                <a:gd name="T9" fmla="*/ 10 h 78"/>
                <a:gd name="T10" fmla="*/ 71 w 72"/>
                <a:gd name="T11" fmla="*/ 11 h 78"/>
                <a:gd name="T12" fmla="*/ 61 w 72"/>
                <a:gd name="T13" fmla="*/ 0 h 78"/>
                <a:gd name="T14" fmla="*/ 61 w 72"/>
                <a:gd name="T15" fmla="*/ 1 h 78"/>
                <a:gd name="T16" fmla="*/ 61 w 7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8"/>
                <a:gd name="T29" fmla="*/ 72 w 7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8">
                  <a:moveTo>
                    <a:pt x="61" y="0"/>
                  </a:moveTo>
                  <a:lnTo>
                    <a:pt x="61" y="1"/>
                  </a:lnTo>
                  <a:lnTo>
                    <a:pt x="0" y="67"/>
                  </a:lnTo>
                  <a:lnTo>
                    <a:pt x="11" y="77"/>
                  </a:lnTo>
                  <a:lnTo>
                    <a:pt x="71" y="10"/>
                  </a:lnTo>
                  <a:lnTo>
                    <a:pt x="71" y="11"/>
                  </a:lnTo>
                  <a:lnTo>
                    <a:pt x="61" y="0"/>
                  </a:lnTo>
                  <a:lnTo>
                    <a:pt x="61" y="1"/>
                  </a:lnTo>
                  <a:lnTo>
                    <a:pt x="61"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7" name="Freeform 65"/>
            <p:cNvSpPr>
              <a:spLocks/>
            </p:cNvSpPr>
            <p:nvPr/>
          </p:nvSpPr>
          <p:spPr bwMode="auto">
            <a:xfrm>
              <a:off x="1123" y="3070"/>
              <a:ext cx="40" cy="37"/>
            </a:xfrm>
            <a:custGeom>
              <a:avLst/>
              <a:gdLst>
                <a:gd name="T0" fmla="*/ 62 w 71"/>
                <a:gd name="T1" fmla="*/ 0 h 65"/>
                <a:gd name="T2" fmla="*/ 60 w 71"/>
                <a:gd name="T3" fmla="*/ 1 h 65"/>
                <a:gd name="T4" fmla="*/ 0 w 71"/>
                <a:gd name="T5" fmla="*/ 53 h 65"/>
                <a:gd name="T6" fmla="*/ 10 w 71"/>
                <a:gd name="T7" fmla="*/ 64 h 65"/>
                <a:gd name="T8" fmla="*/ 70 w 71"/>
                <a:gd name="T9" fmla="*/ 12 h 65"/>
                <a:gd name="T10" fmla="*/ 69 w 71"/>
                <a:gd name="T11" fmla="*/ 13 h 65"/>
                <a:gd name="T12" fmla="*/ 62 w 71"/>
                <a:gd name="T13" fmla="*/ 0 h 65"/>
                <a:gd name="T14" fmla="*/ 61 w 71"/>
                <a:gd name="T15" fmla="*/ 1 h 65"/>
                <a:gd name="T16" fmla="*/ 60 w 71"/>
                <a:gd name="T17" fmla="*/ 1 h 65"/>
                <a:gd name="T18" fmla="*/ 62 w 7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5"/>
                <a:gd name="T32" fmla="*/ 71 w 7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5">
                  <a:moveTo>
                    <a:pt x="62" y="0"/>
                  </a:moveTo>
                  <a:lnTo>
                    <a:pt x="60" y="1"/>
                  </a:lnTo>
                  <a:lnTo>
                    <a:pt x="0" y="53"/>
                  </a:lnTo>
                  <a:lnTo>
                    <a:pt x="10" y="64"/>
                  </a:lnTo>
                  <a:lnTo>
                    <a:pt x="70" y="12"/>
                  </a:lnTo>
                  <a:lnTo>
                    <a:pt x="69" y="13"/>
                  </a:lnTo>
                  <a:lnTo>
                    <a:pt x="62" y="0"/>
                  </a:lnTo>
                  <a:lnTo>
                    <a:pt x="61" y="1"/>
                  </a:lnTo>
                  <a:lnTo>
                    <a:pt x="60" y="1"/>
                  </a:lnTo>
                  <a:lnTo>
                    <a:pt x="62"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8" name="Freeform 66"/>
            <p:cNvSpPr>
              <a:spLocks/>
            </p:cNvSpPr>
            <p:nvPr/>
          </p:nvSpPr>
          <p:spPr bwMode="auto">
            <a:xfrm>
              <a:off x="1161" y="3039"/>
              <a:ext cx="52" cy="36"/>
            </a:xfrm>
            <a:custGeom>
              <a:avLst/>
              <a:gdLst>
                <a:gd name="T0" fmla="*/ 85 w 92"/>
                <a:gd name="T1" fmla="*/ 0 h 63"/>
                <a:gd name="T2" fmla="*/ 83 w 92"/>
                <a:gd name="T3" fmla="*/ 1 h 63"/>
                <a:gd name="T4" fmla="*/ 0 w 92"/>
                <a:gd name="T5" fmla="*/ 49 h 63"/>
                <a:gd name="T6" fmla="*/ 8 w 92"/>
                <a:gd name="T7" fmla="*/ 62 h 63"/>
                <a:gd name="T8" fmla="*/ 91 w 92"/>
                <a:gd name="T9" fmla="*/ 13 h 63"/>
                <a:gd name="T10" fmla="*/ 90 w 92"/>
                <a:gd name="T11" fmla="*/ 14 h 63"/>
                <a:gd name="T12" fmla="*/ 85 w 92"/>
                <a:gd name="T13" fmla="*/ 0 h 63"/>
                <a:gd name="T14" fmla="*/ 84 w 92"/>
                <a:gd name="T15" fmla="*/ 0 h 63"/>
                <a:gd name="T16" fmla="*/ 83 w 92"/>
                <a:gd name="T17" fmla="*/ 1 h 63"/>
                <a:gd name="T18" fmla="*/ 85 w 9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63"/>
                <a:gd name="T32" fmla="*/ 92 w 9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63">
                  <a:moveTo>
                    <a:pt x="85" y="0"/>
                  </a:moveTo>
                  <a:lnTo>
                    <a:pt x="83" y="1"/>
                  </a:lnTo>
                  <a:lnTo>
                    <a:pt x="0" y="49"/>
                  </a:lnTo>
                  <a:lnTo>
                    <a:pt x="8" y="62"/>
                  </a:lnTo>
                  <a:lnTo>
                    <a:pt x="91" y="13"/>
                  </a:lnTo>
                  <a:lnTo>
                    <a:pt x="90" y="14"/>
                  </a:lnTo>
                  <a:lnTo>
                    <a:pt x="85" y="0"/>
                  </a:lnTo>
                  <a:lnTo>
                    <a:pt x="84" y="0"/>
                  </a:lnTo>
                  <a:lnTo>
                    <a:pt x="83" y="1"/>
                  </a:lnTo>
                  <a:lnTo>
                    <a:pt x="85"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19" name="Freeform 67"/>
            <p:cNvSpPr>
              <a:spLocks/>
            </p:cNvSpPr>
            <p:nvPr/>
          </p:nvSpPr>
          <p:spPr bwMode="auto">
            <a:xfrm>
              <a:off x="1213" y="3017"/>
              <a:ext cx="55" cy="28"/>
            </a:xfrm>
            <a:custGeom>
              <a:avLst/>
              <a:gdLst>
                <a:gd name="T0" fmla="*/ 90 w 97"/>
                <a:gd name="T1" fmla="*/ 0 h 49"/>
                <a:gd name="T2" fmla="*/ 0 w 97"/>
                <a:gd name="T3" fmla="*/ 35 h 49"/>
                <a:gd name="T4" fmla="*/ 5 w 97"/>
                <a:gd name="T5" fmla="*/ 48 h 49"/>
                <a:gd name="T6" fmla="*/ 96 w 97"/>
                <a:gd name="T7" fmla="*/ 13 h 49"/>
                <a:gd name="T8" fmla="*/ 95 w 97"/>
                <a:gd name="T9" fmla="*/ 13 h 49"/>
                <a:gd name="T10" fmla="*/ 90 w 97"/>
                <a:gd name="T11" fmla="*/ 0 h 49"/>
                <a:gd name="T12" fmla="*/ 0 60000 65536"/>
                <a:gd name="T13" fmla="*/ 0 60000 65536"/>
                <a:gd name="T14" fmla="*/ 0 60000 65536"/>
                <a:gd name="T15" fmla="*/ 0 60000 65536"/>
                <a:gd name="T16" fmla="*/ 0 60000 65536"/>
                <a:gd name="T17" fmla="*/ 0 60000 65536"/>
                <a:gd name="T18" fmla="*/ 0 w 97"/>
                <a:gd name="T19" fmla="*/ 0 h 49"/>
                <a:gd name="T20" fmla="*/ 97 w 9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7" h="49">
                  <a:moveTo>
                    <a:pt x="90" y="0"/>
                  </a:moveTo>
                  <a:lnTo>
                    <a:pt x="0" y="35"/>
                  </a:lnTo>
                  <a:lnTo>
                    <a:pt x="5" y="48"/>
                  </a:lnTo>
                  <a:lnTo>
                    <a:pt x="96" y="13"/>
                  </a:lnTo>
                  <a:lnTo>
                    <a:pt x="95" y="13"/>
                  </a:lnTo>
                  <a:lnTo>
                    <a:pt x="90"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0" name="Freeform 68"/>
            <p:cNvSpPr>
              <a:spLocks/>
            </p:cNvSpPr>
            <p:nvPr/>
          </p:nvSpPr>
          <p:spPr bwMode="auto">
            <a:xfrm>
              <a:off x="1267" y="3002"/>
              <a:ext cx="56" cy="21"/>
            </a:xfrm>
            <a:custGeom>
              <a:avLst/>
              <a:gdLst>
                <a:gd name="T0" fmla="*/ 94 w 98"/>
                <a:gd name="T1" fmla="*/ 0 h 37"/>
                <a:gd name="T2" fmla="*/ 92 w 98"/>
                <a:gd name="T3" fmla="*/ 0 h 37"/>
                <a:gd name="T4" fmla="*/ 0 w 98"/>
                <a:gd name="T5" fmla="*/ 23 h 37"/>
                <a:gd name="T6" fmla="*/ 5 w 98"/>
                <a:gd name="T7" fmla="*/ 36 h 37"/>
                <a:gd name="T8" fmla="*/ 97 w 98"/>
                <a:gd name="T9" fmla="*/ 13 h 37"/>
                <a:gd name="T10" fmla="*/ 95 w 98"/>
                <a:gd name="T11" fmla="*/ 14 h 37"/>
                <a:gd name="T12" fmla="*/ 94 w 98"/>
                <a:gd name="T13" fmla="*/ 0 h 37"/>
                <a:gd name="T14" fmla="*/ 93 w 98"/>
                <a:gd name="T15" fmla="*/ 0 h 37"/>
                <a:gd name="T16" fmla="*/ 92 w 98"/>
                <a:gd name="T17" fmla="*/ 0 h 37"/>
                <a:gd name="T18" fmla="*/ 94 w 98"/>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37"/>
                <a:gd name="T32" fmla="*/ 98 w 9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37">
                  <a:moveTo>
                    <a:pt x="94" y="0"/>
                  </a:moveTo>
                  <a:lnTo>
                    <a:pt x="92" y="0"/>
                  </a:lnTo>
                  <a:lnTo>
                    <a:pt x="0" y="23"/>
                  </a:lnTo>
                  <a:lnTo>
                    <a:pt x="5" y="36"/>
                  </a:lnTo>
                  <a:lnTo>
                    <a:pt x="97" y="13"/>
                  </a:lnTo>
                  <a:lnTo>
                    <a:pt x="95" y="14"/>
                  </a:lnTo>
                  <a:lnTo>
                    <a:pt x="94" y="0"/>
                  </a:lnTo>
                  <a:lnTo>
                    <a:pt x="93" y="0"/>
                  </a:lnTo>
                  <a:lnTo>
                    <a:pt x="92" y="0"/>
                  </a:lnTo>
                  <a:lnTo>
                    <a:pt x="94"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1" name="Freeform 69"/>
            <p:cNvSpPr>
              <a:spLocks/>
            </p:cNvSpPr>
            <p:nvPr/>
          </p:nvSpPr>
          <p:spPr bwMode="auto">
            <a:xfrm>
              <a:off x="1324" y="2995"/>
              <a:ext cx="62" cy="13"/>
            </a:xfrm>
            <a:custGeom>
              <a:avLst/>
              <a:gdLst>
                <a:gd name="T0" fmla="*/ 109 w 110"/>
                <a:gd name="T1" fmla="*/ 0 h 23"/>
                <a:gd name="T2" fmla="*/ 107 w 110"/>
                <a:gd name="T3" fmla="*/ 0 h 23"/>
                <a:gd name="T4" fmla="*/ 0 w 110"/>
                <a:gd name="T5" fmla="*/ 9 h 23"/>
                <a:gd name="T6" fmla="*/ 1 w 110"/>
                <a:gd name="T7" fmla="*/ 22 h 23"/>
                <a:gd name="T8" fmla="*/ 109 w 110"/>
                <a:gd name="T9" fmla="*/ 13 h 23"/>
                <a:gd name="T10" fmla="*/ 107 w 110"/>
                <a:gd name="T11" fmla="*/ 13 h 23"/>
                <a:gd name="T12" fmla="*/ 109 w 110"/>
                <a:gd name="T13" fmla="*/ 0 h 23"/>
                <a:gd name="T14" fmla="*/ 108 w 110"/>
                <a:gd name="T15" fmla="*/ 0 h 23"/>
                <a:gd name="T16" fmla="*/ 107 w 110"/>
                <a:gd name="T17" fmla="*/ 0 h 23"/>
                <a:gd name="T18" fmla="*/ 109 w 11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3"/>
                <a:gd name="T32" fmla="*/ 110 w 11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3">
                  <a:moveTo>
                    <a:pt x="109" y="0"/>
                  </a:moveTo>
                  <a:lnTo>
                    <a:pt x="107" y="0"/>
                  </a:lnTo>
                  <a:lnTo>
                    <a:pt x="0" y="9"/>
                  </a:lnTo>
                  <a:lnTo>
                    <a:pt x="1" y="22"/>
                  </a:lnTo>
                  <a:lnTo>
                    <a:pt x="109" y="13"/>
                  </a:lnTo>
                  <a:lnTo>
                    <a:pt x="107" y="13"/>
                  </a:lnTo>
                  <a:lnTo>
                    <a:pt x="109" y="0"/>
                  </a:lnTo>
                  <a:lnTo>
                    <a:pt x="108" y="0"/>
                  </a:lnTo>
                  <a:lnTo>
                    <a:pt x="107" y="0"/>
                  </a:lnTo>
                  <a:lnTo>
                    <a:pt x="109" y="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2" name="Freeform 70"/>
            <p:cNvSpPr>
              <a:spLocks/>
            </p:cNvSpPr>
            <p:nvPr/>
          </p:nvSpPr>
          <p:spPr bwMode="auto">
            <a:xfrm>
              <a:off x="1388" y="2995"/>
              <a:ext cx="68" cy="11"/>
            </a:xfrm>
            <a:custGeom>
              <a:avLst/>
              <a:gdLst>
                <a:gd name="T0" fmla="*/ 119 w 120"/>
                <a:gd name="T1" fmla="*/ 7 h 20"/>
                <a:gd name="T2" fmla="*/ 118 w 120"/>
                <a:gd name="T3" fmla="*/ 7 h 20"/>
                <a:gd name="T4" fmla="*/ 2 w 120"/>
                <a:gd name="T5" fmla="*/ 0 h 20"/>
                <a:gd name="T6" fmla="*/ 0 w 120"/>
                <a:gd name="T7" fmla="*/ 12 h 20"/>
                <a:gd name="T8" fmla="*/ 117 w 120"/>
                <a:gd name="T9" fmla="*/ 19 h 20"/>
                <a:gd name="T10" fmla="*/ 115 w 120"/>
                <a:gd name="T11" fmla="*/ 19 h 20"/>
                <a:gd name="T12" fmla="*/ 119 w 120"/>
                <a:gd name="T13" fmla="*/ 7 h 20"/>
                <a:gd name="T14" fmla="*/ 118 w 120"/>
                <a:gd name="T15" fmla="*/ 7 h 20"/>
                <a:gd name="T16" fmla="*/ 119 w 120"/>
                <a:gd name="T17" fmla="*/ 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0"/>
                <a:gd name="T29" fmla="*/ 120 w 1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0">
                  <a:moveTo>
                    <a:pt x="119" y="7"/>
                  </a:moveTo>
                  <a:lnTo>
                    <a:pt x="118" y="7"/>
                  </a:lnTo>
                  <a:lnTo>
                    <a:pt x="2" y="0"/>
                  </a:lnTo>
                  <a:lnTo>
                    <a:pt x="0" y="12"/>
                  </a:lnTo>
                  <a:lnTo>
                    <a:pt x="117" y="19"/>
                  </a:lnTo>
                  <a:lnTo>
                    <a:pt x="115" y="19"/>
                  </a:lnTo>
                  <a:lnTo>
                    <a:pt x="119" y="7"/>
                  </a:lnTo>
                  <a:lnTo>
                    <a:pt x="118" y="7"/>
                  </a:lnTo>
                  <a:lnTo>
                    <a:pt x="119" y="7"/>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3" name="Freeform 71"/>
            <p:cNvSpPr>
              <a:spLocks/>
            </p:cNvSpPr>
            <p:nvPr/>
          </p:nvSpPr>
          <p:spPr bwMode="auto">
            <a:xfrm>
              <a:off x="1457" y="3000"/>
              <a:ext cx="70" cy="22"/>
            </a:xfrm>
            <a:custGeom>
              <a:avLst/>
              <a:gdLst>
                <a:gd name="T0" fmla="*/ 122 w 123"/>
                <a:gd name="T1" fmla="*/ 24 h 38"/>
                <a:gd name="T2" fmla="*/ 121 w 123"/>
                <a:gd name="T3" fmla="*/ 23 h 38"/>
                <a:gd name="T4" fmla="*/ 4 w 123"/>
                <a:gd name="T5" fmla="*/ 0 h 38"/>
                <a:gd name="T6" fmla="*/ 0 w 123"/>
                <a:gd name="T7" fmla="*/ 14 h 38"/>
                <a:gd name="T8" fmla="*/ 118 w 123"/>
                <a:gd name="T9" fmla="*/ 37 h 38"/>
                <a:gd name="T10" fmla="*/ 117 w 123"/>
                <a:gd name="T11" fmla="*/ 37 h 38"/>
                <a:gd name="T12" fmla="*/ 122 w 123"/>
                <a:gd name="T13" fmla="*/ 24 h 38"/>
                <a:gd name="T14" fmla="*/ 121 w 123"/>
                <a:gd name="T15" fmla="*/ 23 h 38"/>
                <a:gd name="T16" fmla="*/ 122 w 123"/>
                <a:gd name="T17" fmla="*/ 2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38"/>
                <a:gd name="T29" fmla="*/ 123 w 12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38">
                  <a:moveTo>
                    <a:pt x="122" y="24"/>
                  </a:moveTo>
                  <a:lnTo>
                    <a:pt x="121" y="23"/>
                  </a:lnTo>
                  <a:lnTo>
                    <a:pt x="4" y="0"/>
                  </a:lnTo>
                  <a:lnTo>
                    <a:pt x="0" y="14"/>
                  </a:lnTo>
                  <a:lnTo>
                    <a:pt x="118" y="37"/>
                  </a:lnTo>
                  <a:lnTo>
                    <a:pt x="117" y="37"/>
                  </a:lnTo>
                  <a:lnTo>
                    <a:pt x="122" y="24"/>
                  </a:lnTo>
                  <a:lnTo>
                    <a:pt x="121" y="23"/>
                  </a:lnTo>
                  <a:lnTo>
                    <a:pt x="122" y="2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4" name="Freeform 72"/>
            <p:cNvSpPr>
              <a:spLocks/>
            </p:cNvSpPr>
            <p:nvPr/>
          </p:nvSpPr>
          <p:spPr bwMode="auto">
            <a:xfrm>
              <a:off x="1527" y="3016"/>
              <a:ext cx="59" cy="27"/>
            </a:xfrm>
            <a:custGeom>
              <a:avLst/>
              <a:gdLst>
                <a:gd name="T0" fmla="*/ 104 w 105"/>
                <a:gd name="T1" fmla="*/ 34 h 48"/>
                <a:gd name="T2" fmla="*/ 5 w 105"/>
                <a:gd name="T3" fmla="*/ 0 h 48"/>
                <a:gd name="T4" fmla="*/ 0 w 105"/>
                <a:gd name="T5" fmla="*/ 13 h 48"/>
                <a:gd name="T6" fmla="*/ 98 w 105"/>
                <a:gd name="T7" fmla="*/ 47 h 48"/>
                <a:gd name="T8" fmla="*/ 97 w 105"/>
                <a:gd name="T9" fmla="*/ 47 h 48"/>
                <a:gd name="T10" fmla="*/ 104 w 105"/>
                <a:gd name="T11" fmla="*/ 34 h 48"/>
                <a:gd name="T12" fmla="*/ 0 60000 65536"/>
                <a:gd name="T13" fmla="*/ 0 60000 65536"/>
                <a:gd name="T14" fmla="*/ 0 60000 65536"/>
                <a:gd name="T15" fmla="*/ 0 60000 65536"/>
                <a:gd name="T16" fmla="*/ 0 60000 65536"/>
                <a:gd name="T17" fmla="*/ 0 60000 65536"/>
                <a:gd name="T18" fmla="*/ 0 w 105"/>
                <a:gd name="T19" fmla="*/ 0 h 48"/>
                <a:gd name="T20" fmla="*/ 105 w 10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05" h="48">
                  <a:moveTo>
                    <a:pt x="104" y="34"/>
                  </a:moveTo>
                  <a:lnTo>
                    <a:pt x="5" y="0"/>
                  </a:lnTo>
                  <a:lnTo>
                    <a:pt x="0" y="13"/>
                  </a:lnTo>
                  <a:lnTo>
                    <a:pt x="98" y="47"/>
                  </a:lnTo>
                  <a:lnTo>
                    <a:pt x="97" y="47"/>
                  </a:lnTo>
                  <a:lnTo>
                    <a:pt x="104" y="3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5" name="Freeform 73"/>
            <p:cNvSpPr>
              <a:spLocks/>
            </p:cNvSpPr>
            <p:nvPr/>
          </p:nvSpPr>
          <p:spPr bwMode="auto">
            <a:xfrm>
              <a:off x="1585" y="3038"/>
              <a:ext cx="60" cy="34"/>
            </a:xfrm>
            <a:custGeom>
              <a:avLst/>
              <a:gdLst>
                <a:gd name="T0" fmla="*/ 104 w 105"/>
                <a:gd name="T1" fmla="*/ 46 h 61"/>
                <a:gd name="T2" fmla="*/ 103 w 105"/>
                <a:gd name="T3" fmla="*/ 46 h 61"/>
                <a:gd name="T4" fmla="*/ 7 w 105"/>
                <a:gd name="T5" fmla="*/ 0 h 61"/>
                <a:gd name="T6" fmla="*/ 0 w 105"/>
                <a:gd name="T7" fmla="*/ 14 h 61"/>
                <a:gd name="T8" fmla="*/ 96 w 105"/>
                <a:gd name="T9" fmla="*/ 60 h 61"/>
                <a:gd name="T10" fmla="*/ 95 w 105"/>
                <a:gd name="T11" fmla="*/ 59 h 61"/>
                <a:gd name="T12" fmla="*/ 104 w 105"/>
                <a:gd name="T13" fmla="*/ 46 h 61"/>
                <a:gd name="T14" fmla="*/ 103 w 105"/>
                <a:gd name="T15" fmla="*/ 46 h 61"/>
                <a:gd name="T16" fmla="*/ 104 w 105"/>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61"/>
                <a:gd name="T29" fmla="*/ 105 w 105"/>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61">
                  <a:moveTo>
                    <a:pt x="104" y="46"/>
                  </a:moveTo>
                  <a:lnTo>
                    <a:pt x="103" y="46"/>
                  </a:lnTo>
                  <a:lnTo>
                    <a:pt x="7" y="0"/>
                  </a:lnTo>
                  <a:lnTo>
                    <a:pt x="0" y="14"/>
                  </a:lnTo>
                  <a:lnTo>
                    <a:pt x="96" y="60"/>
                  </a:lnTo>
                  <a:lnTo>
                    <a:pt x="95" y="59"/>
                  </a:lnTo>
                  <a:lnTo>
                    <a:pt x="104" y="46"/>
                  </a:lnTo>
                  <a:lnTo>
                    <a:pt x="103" y="46"/>
                  </a:lnTo>
                  <a:lnTo>
                    <a:pt x="104" y="46"/>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6" name="Freeform 74"/>
            <p:cNvSpPr>
              <a:spLocks/>
            </p:cNvSpPr>
            <p:nvPr/>
          </p:nvSpPr>
          <p:spPr bwMode="auto">
            <a:xfrm>
              <a:off x="1642" y="3067"/>
              <a:ext cx="55" cy="39"/>
            </a:xfrm>
            <a:custGeom>
              <a:avLst/>
              <a:gdLst>
                <a:gd name="T0" fmla="*/ 96 w 97"/>
                <a:gd name="T1" fmla="*/ 55 h 69"/>
                <a:gd name="T2" fmla="*/ 95 w 97"/>
                <a:gd name="T3" fmla="*/ 55 h 69"/>
                <a:gd name="T4" fmla="*/ 8 w 97"/>
                <a:gd name="T5" fmla="*/ 0 h 69"/>
                <a:gd name="T6" fmla="*/ 0 w 97"/>
                <a:gd name="T7" fmla="*/ 13 h 69"/>
                <a:gd name="T8" fmla="*/ 87 w 97"/>
                <a:gd name="T9" fmla="*/ 68 h 69"/>
                <a:gd name="T10" fmla="*/ 87 w 97"/>
                <a:gd name="T11" fmla="*/ 67 h 69"/>
                <a:gd name="T12" fmla="*/ 96 w 97"/>
                <a:gd name="T13" fmla="*/ 55 h 69"/>
                <a:gd name="T14" fmla="*/ 95 w 97"/>
                <a:gd name="T15" fmla="*/ 55 h 69"/>
                <a:gd name="T16" fmla="*/ 96 w 97"/>
                <a:gd name="T17" fmla="*/ 5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69"/>
                <a:gd name="T29" fmla="*/ 97 w 9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69">
                  <a:moveTo>
                    <a:pt x="96" y="55"/>
                  </a:moveTo>
                  <a:lnTo>
                    <a:pt x="95" y="55"/>
                  </a:lnTo>
                  <a:lnTo>
                    <a:pt x="8" y="0"/>
                  </a:lnTo>
                  <a:lnTo>
                    <a:pt x="0" y="13"/>
                  </a:lnTo>
                  <a:lnTo>
                    <a:pt x="87" y="68"/>
                  </a:lnTo>
                  <a:lnTo>
                    <a:pt x="87" y="67"/>
                  </a:lnTo>
                  <a:lnTo>
                    <a:pt x="96" y="55"/>
                  </a:lnTo>
                  <a:lnTo>
                    <a:pt x="95" y="55"/>
                  </a:lnTo>
                  <a:lnTo>
                    <a:pt x="96" y="55"/>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7" name="Freeform 75"/>
            <p:cNvSpPr>
              <a:spLocks/>
            </p:cNvSpPr>
            <p:nvPr/>
          </p:nvSpPr>
          <p:spPr bwMode="auto">
            <a:xfrm>
              <a:off x="1695" y="3101"/>
              <a:ext cx="42" cy="36"/>
            </a:xfrm>
            <a:custGeom>
              <a:avLst/>
              <a:gdLst>
                <a:gd name="T0" fmla="*/ 73 w 74"/>
                <a:gd name="T1" fmla="*/ 53 h 65"/>
                <a:gd name="T2" fmla="*/ 72 w 74"/>
                <a:gd name="T3" fmla="*/ 52 h 65"/>
                <a:gd name="T4" fmla="*/ 9 w 74"/>
                <a:gd name="T5" fmla="*/ 0 h 65"/>
                <a:gd name="T6" fmla="*/ 0 w 74"/>
                <a:gd name="T7" fmla="*/ 12 h 65"/>
                <a:gd name="T8" fmla="*/ 63 w 74"/>
                <a:gd name="T9" fmla="*/ 64 h 65"/>
                <a:gd name="T10" fmla="*/ 63 w 74"/>
                <a:gd name="T11" fmla="*/ 63 h 65"/>
                <a:gd name="T12" fmla="*/ 73 w 74"/>
                <a:gd name="T13" fmla="*/ 53 h 65"/>
                <a:gd name="T14" fmla="*/ 72 w 74"/>
                <a:gd name="T15" fmla="*/ 52 h 65"/>
                <a:gd name="T16" fmla="*/ 73 w 74"/>
                <a:gd name="T17" fmla="*/ 5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5"/>
                <a:gd name="T29" fmla="*/ 74 w 7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5">
                  <a:moveTo>
                    <a:pt x="73" y="53"/>
                  </a:moveTo>
                  <a:lnTo>
                    <a:pt x="72" y="52"/>
                  </a:lnTo>
                  <a:lnTo>
                    <a:pt x="9" y="0"/>
                  </a:lnTo>
                  <a:lnTo>
                    <a:pt x="0" y="12"/>
                  </a:lnTo>
                  <a:lnTo>
                    <a:pt x="63" y="64"/>
                  </a:lnTo>
                  <a:lnTo>
                    <a:pt x="63" y="63"/>
                  </a:lnTo>
                  <a:lnTo>
                    <a:pt x="73" y="53"/>
                  </a:lnTo>
                  <a:lnTo>
                    <a:pt x="72" y="52"/>
                  </a:lnTo>
                  <a:lnTo>
                    <a:pt x="73" y="53"/>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8" name="Freeform 76"/>
            <p:cNvSpPr>
              <a:spLocks/>
            </p:cNvSpPr>
            <p:nvPr/>
          </p:nvSpPr>
          <p:spPr bwMode="auto">
            <a:xfrm>
              <a:off x="1733" y="3133"/>
              <a:ext cx="52" cy="55"/>
            </a:xfrm>
            <a:custGeom>
              <a:avLst/>
              <a:gdLst>
                <a:gd name="T0" fmla="*/ 90 w 91"/>
                <a:gd name="T1" fmla="*/ 85 h 96"/>
                <a:gd name="T2" fmla="*/ 89 w 91"/>
                <a:gd name="T3" fmla="*/ 85 h 96"/>
                <a:gd name="T4" fmla="*/ 10 w 91"/>
                <a:gd name="T5" fmla="*/ 0 h 96"/>
                <a:gd name="T6" fmla="*/ 0 w 91"/>
                <a:gd name="T7" fmla="*/ 10 h 96"/>
                <a:gd name="T8" fmla="*/ 79 w 91"/>
                <a:gd name="T9" fmla="*/ 95 h 96"/>
                <a:gd name="T10" fmla="*/ 78 w 91"/>
                <a:gd name="T11" fmla="*/ 95 h 96"/>
                <a:gd name="T12" fmla="*/ 90 w 91"/>
                <a:gd name="T13" fmla="*/ 85 h 96"/>
                <a:gd name="T14" fmla="*/ 89 w 91"/>
                <a:gd name="T15" fmla="*/ 85 h 96"/>
                <a:gd name="T16" fmla="*/ 90 w 91"/>
                <a:gd name="T17" fmla="*/ 85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6"/>
                <a:gd name="T29" fmla="*/ 91 w 91"/>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6">
                  <a:moveTo>
                    <a:pt x="90" y="85"/>
                  </a:moveTo>
                  <a:lnTo>
                    <a:pt x="89" y="85"/>
                  </a:lnTo>
                  <a:lnTo>
                    <a:pt x="10" y="0"/>
                  </a:lnTo>
                  <a:lnTo>
                    <a:pt x="0" y="10"/>
                  </a:lnTo>
                  <a:lnTo>
                    <a:pt x="79" y="95"/>
                  </a:lnTo>
                  <a:lnTo>
                    <a:pt x="78" y="95"/>
                  </a:lnTo>
                  <a:lnTo>
                    <a:pt x="90" y="85"/>
                  </a:lnTo>
                  <a:lnTo>
                    <a:pt x="89" y="85"/>
                  </a:lnTo>
                  <a:lnTo>
                    <a:pt x="90" y="85"/>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29" name="Freeform 77"/>
            <p:cNvSpPr>
              <a:spLocks/>
            </p:cNvSpPr>
            <p:nvPr/>
          </p:nvSpPr>
          <p:spPr bwMode="auto">
            <a:xfrm>
              <a:off x="1780" y="3185"/>
              <a:ext cx="52" cy="59"/>
            </a:xfrm>
            <a:custGeom>
              <a:avLst/>
              <a:gdLst>
                <a:gd name="T0" fmla="*/ 90 w 91"/>
                <a:gd name="T1" fmla="*/ 93 h 104"/>
                <a:gd name="T2" fmla="*/ 12 w 91"/>
                <a:gd name="T3" fmla="*/ 0 h 104"/>
                <a:gd name="T4" fmla="*/ 0 w 91"/>
                <a:gd name="T5" fmla="*/ 10 h 104"/>
                <a:gd name="T6" fmla="*/ 78 w 91"/>
                <a:gd name="T7" fmla="*/ 103 h 104"/>
                <a:gd name="T8" fmla="*/ 90 w 91"/>
                <a:gd name="T9" fmla="*/ 93 h 104"/>
                <a:gd name="T10" fmla="*/ 0 60000 65536"/>
                <a:gd name="T11" fmla="*/ 0 60000 65536"/>
                <a:gd name="T12" fmla="*/ 0 60000 65536"/>
                <a:gd name="T13" fmla="*/ 0 60000 65536"/>
                <a:gd name="T14" fmla="*/ 0 60000 65536"/>
                <a:gd name="T15" fmla="*/ 0 w 91"/>
                <a:gd name="T16" fmla="*/ 0 h 104"/>
                <a:gd name="T17" fmla="*/ 91 w 91"/>
                <a:gd name="T18" fmla="*/ 104 h 104"/>
              </a:gdLst>
              <a:ahLst/>
              <a:cxnLst>
                <a:cxn ang="T10">
                  <a:pos x="T0" y="T1"/>
                </a:cxn>
                <a:cxn ang="T11">
                  <a:pos x="T2" y="T3"/>
                </a:cxn>
                <a:cxn ang="T12">
                  <a:pos x="T4" y="T5"/>
                </a:cxn>
                <a:cxn ang="T13">
                  <a:pos x="T6" y="T7"/>
                </a:cxn>
                <a:cxn ang="T14">
                  <a:pos x="T8" y="T9"/>
                </a:cxn>
              </a:cxnLst>
              <a:rect l="T15" t="T16" r="T17" b="T18"/>
              <a:pathLst>
                <a:path w="91" h="104">
                  <a:moveTo>
                    <a:pt x="90" y="93"/>
                  </a:moveTo>
                  <a:lnTo>
                    <a:pt x="12" y="0"/>
                  </a:lnTo>
                  <a:lnTo>
                    <a:pt x="0" y="10"/>
                  </a:lnTo>
                  <a:lnTo>
                    <a:pt x="78" y="103"/>
                  </a:lnTo>
                  <a:lnTo>
                    <a:pt x="90" y="93"/>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0" name="Freeform 78"/>
            <p:cNvSpPr>
              <a:spLocks/>
            </p:cNvSpPr>
            <p:nvPr/>
          </p:nvSpPr>
          <p:spPr bwMode="auto">
            <a:xfrm>
              <a:off x="1827" y="3240"/>
              <a:ext cx="42" cy="51"/>
            </a:xfrm>
            <a:custGeom>
              <a:avLst/>
              <a:gdLst>
                <a:gd name="T0" fmla="*/ 73 w 74"/>
                <a:gd name="T1" fmla="*/ 80 h 90"/>
                <a:gd name="T2" fmla="*/ 73 w 74"/>
                <a:gd name="T3" fmla="*/ 79 h 90"/>
                <a:gd name="T4" fmla="*/ 12 w 74"/>
                <a:gd name="T5" fmla="*/ 0 h 90"/>
                <a:gd name="T6" fmla="*/ 0 w 74"/>
                <a:gd name="T7" fmla="*/ 10 h 90"/>
                <a:gd name="T8" fmla="*/ 62 w 74"/>
                <a:gd name="T9" fmla="*/ 89 h 90"/>
                <a:gd name="T10" fmla="*/ 62 w 74"/>
                <a:gd name="T11" fmla="*/ 88 h 90"/>
                <a:gd name="T12" fmla="*/ 73 w 74"/>
                <a:gd name="T13" fmla="*/ 80 h 90"/>
                <a:gd name="T14" fmla="*/ 73 w 74"/>
                <a:gd name="T15" fmla="*/ 79 h 90"/>
                <a:gd name="T16" fmla="*/ 73 w 74"/>
                <a:gd name="T17" fmla="*/ 8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90"/>
                <a:gd name="T29" fmla="*/ 74 w 7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90">
                  <a:moveTo>
                    <a:pt x="73" y="80"/>
                  </a:moveTo>
                  <a:lnTo>
                    <a:pt x="73" y="79"/>
                  </a:lnTo>
                  <a:lnTo>
                    <a:pt x="12" y="0"/>
                  </a:lnTo>
                  <a:lnTo>
                    <a:pt x="0" y="10"/>
                  </a:lnTo>
                  <a:lnTo>
                    <a:pt x="62" y="89"/>
                  </a:lnTo>
                  <a:lnTo>
                    <a:pt x="62" y="88"/>
                  </a:lnTo>
                  <a:lnTo>
                    <a:pt x="73" y="80"/>
                  </a:lnTo>
                  <a:lnTo>
                    <a:pt x="73" y="79"/>
                  </a:lnTo>
                  <a:lnTo>
                    <a:pt x="73" y="8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1" name="Freeform 79"/>
            <p:cNvSpPr>
              <a:spLocks/>
            </p:cNvSpPr>
            <p:nvPr/>
          </p:nvSpPr>
          <p:spPr bwMode="auto">
            <a:xfrm>
              <a:off x="1865" y="3288"/>
              <a:ext cx="49" cy="65"/>
            </a:xfrm>
            <a:custGeom>
              <a:avLst/>
              <a:gdLst>
                <a:gd name="T0" fmla="*/ 84 w 85"/>
                <a:gd name="T1" fmla="*/ 104 h 114"/>
                <a:gd name="T2" fmla="*/ 11 w 85"/>
                <a:gd name="T3" fmla="*/ 0 h 114"/>
                <a:gd name="T4" fmla="*/ 0 w 85"/>
                <a:gd name="T5" fmla="*/ 9 h 114"/>
                <a:gd name="T6" fmla="*/ 72 w 85"/>
                <a:gd name="T7" fmla="*/ 113 h 114"/>
                <a:gd name="T8" fmla="*/ 84 w 85"/>
                <a:gd name="T9" fmla="*/ 104 h 114"/>
                <a:gd name="T10" fmla="*/ 0 60000 65536"/>
                <a:gd name="T11" fmla="*/ 0 60000 65536"/>
                <a:gd name="T12" fmla="*/ 0 60000 65536"/>
                <a:gd name="T13" fmla="*/ 0 60000 65536"/>
                <a:gd name="T14" fmla="*/ 0 60000 65536"/>
                <a:gd name="T15" fmla="*/ 0 w 85"/>
                <a:gd name="T16" fmla="*/ 0 h 114"/>
                <a:gd name="T17" fmla="*/ 85 w 85"/>
                <a:gd name="T18" fmla="*/ 114 h 114"/>
              </a:gdLst>
              <a:ahLst/>
              <a:cxnLst>
                <a:cxn ang="T10">
                  <a:pos x="T0" y="T1"/>
                </a:cxn>
                <a:cxn ang="T11">
                  <a:pos x="T2" y="T3"/>
                </a:cxn>
                <a:cxn ang="T12">
                  <a:pos x="T4" y="T5"/>
                </a:cxn>
                <a:cxn ang="T13">
                  <a:pos x="T6" y="T7"/>
                </a:cxn>
                <a:cxn ang="T14">
                  <a:pos x="T8" y="T9"/>
                </a:cxn>
              </a:cxnLst>
              <a:rect l="T15" t="T16" r="T17" b="T18"/>
              <a:pathLst>
                <a:path w="85" h="114">
                  <a:moveTo>
                    <a:pt x="84" y="104"/>
                  </a:moveTo>
                  <a:lnTo>
                    <a:pt x="11" y="0"/>
                  </a:lnTo>
                  <a:lnTo>
                    <a:pt x="0" y="9"/>
                  </a:lnTo>
                  <a:lnTo>
                    <a:pt x="72" y="113"/>
                  </a:lnTo>
                  <a:lnTo>
                    <a:pt x="84" y="10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2" name="Freeform 80"/>
            <p:cNvSpPr>
              <a:spLocks/>
            </p:cNvSpPr>
            <p:nvPr/>
          </p:nvSpPr>
          <p:spPr bwMode="auto">
            <a:xfrm>
              <a:off x="1909" y="3351"/>
              <a:ext cx="50" cy="67"/>
            </a:xfrm>
            <a:custGeom>
              <a:avLst/>
              <a:gdLst>
                <a:gd name="T0" fmla="*/ 87 w 88"/>
                <a:gd name="T1" fmla="*/ 108 h 119"/>
                <a:gd name="T2" fmla="*/ 12 w 88"/>
                <a:gd name="T3" fmla="*/ 0 h 119"/>
                <a:gd name="T4" fmla="*/ 0 w 88"/>
                <a:gd name="T5" fmla="*/ 9 h 119"/>
                <a:gd name="T6" fmla="*/ 76 w 88"/>
                <a:gd name="T7" fmla="*/ 117 h 119"/>
                <a:gd name="T8" fmla="*/ 76 w 88"/>
                <a:gd name="T9" fmla="*/ 118 h 119"/>
                <a:gd name="T10" fmla="*/ 76 w 88"/>
                <a:gd name="T11" fmla="*/ 117 h 119"/>
                <a:gd name="T12" fmla="*/ 76 w 88"/>
                <a:gd name="T13" fmla="*/ 118 h 119"/>
                <a:gd name="T14" fmla="*/ 87 w 88"/>
                <a:gd name="T15" fmla="*/ 108 h 11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19"/>
                <a:gd name="T26" fmla="*/ 88 w 88"/>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19">
                  <a:moveTo>
                    <a:pt x="87" y="108"/>
                  </a:moveTo>
                  <a:lnTo>
                    <a:pt x="12" y="0"/>
                  </a:lnTo>
                  <a:lnTo>
                    <a:pt x="0" y="9"/>
                  </a:lnTo>
                  <a:lnTo>
                    <a:pt x="76" y="117"/>
                  </a:lnTo>
                  <a:lnTo>
                    <a:pt x="76" y="118"/>
                  </a:lnTo>
                  <a:lnTo>
                    <a:pt x="76" y="117"/>
                  </a:lnTo>
                  <a:lnTo>
                    <a:pt x="76" y="118"/>
                  </a:lnTo>
                  <a:lnTo>
                    <a:pt x="87" y="108"/>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3" name="Freeform 81"/>
            <p:cNvSpPr>
              <a:spLocks/>
            </p:cNvSpPr>
            <p:nvPr/>
          </p:nvSpPr>
          <p:spPr bwMode="auto">
            <a:xfrm>
              <a:off x="1955" y="3415"/>
              <a:ext cx="59" cy="66"/>
            </a:xfrm>
            <a:custGeom>
              <a:avLst/>
              <a:gdLst>
                <a:gd name="T0" fmla="*/ 101 w 103"/>
                <a:gd name="T1" fmla="*/ 105 h 117"/>
                <a:gd name="T2" fmla="*/ 102 w 103"/>
                <a:gd name="T3" fmla="*/ 106 h 117"/>
                <a:gd name="T4" fmla="*/ 11 w 103"/>
                <a:gd name="T5" fmla="*/ 0 h 117"/>
                <a:gd name="T6" fmla="*/ 0 w 103"/>
                <a:gd name="T7" fmla="*/ 10 h 117"/>
                <a:gd name="T8" fmla="*/ 90 w 103"/>
                <a:gd name="T9" fmla="*/ 115 h 117"/>
                <a:gd name="T10" fmla="*/ 91 w 103"/>
                <a:gd name="T11" fmla="*/ 116 h 117"/>
                <a:gd name="T12" fmla="*/ 90 w 103"/>
                <a:gd name="T13" fmla="*/ 115 h 117"/>
                <a:gd name="T14" fmla="*/ 91 w 103"/>
                <a:gd name="T15" fmla="*/ 116 h 117"/>
                <a:gd name="T16" fmla="*/ 101 w 103"/>
                <a:gd name="T17" fmla="*/ 105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17"/>
                <a:gd name="T29" fmla="*/ 103 w 10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17">
                  <a:moveTo>
                    <a:pt x="101" y="105"/>
                  </a:moveTo>
                  <a:lnTo>
                    <a:pt x="102" y="106"/>
                  </a:lnTo>
                  <a:lnTo>
                    <a:pt x="11" y="0"/>
                  </a:lnTo>
                  <a:lnTo>
                    <a:pt x="0" y="10"/>
                  </a:lnTo>
                  <a:lnTo>
                    <a:pt x="90" y="115"/>
                  </a:lnTo>
                  <a:lnTo>
                    <a:pt x="91" y="116"/>
                  </a:lnTo>
                  <a:lnTo>
                    <a:pt x="90" y="115"/>
                  </a:lnTo>
                  <a:lnTo>
                    <a:pt x="91" y="116"/>
                  </a:lnTo>
                  <a:lnTo>
                    <a:pt x="101" y="105"/>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4" name="Freeform 82"/>
            <p:cNvSpPr>
              <a:spLocks/>
            </p:cNvSpPr>
            <p:nvPr/>
          </p:nvSpPr>
          <p:spPr bwMode="auto">
            <a:xfrm>
              <a:off x="2010" y="3477"/>
              <a:ext cx="62" cy="59"/>
            </a:xfrm>
            <a:custGeom>
              <a:avLst/>
              <a:gdLst>
                <a:gd name="T0" fmla="*/ 109 w 110"/>
                <a:gd name="T1" fmla="*/ 90 h 103"/>
                <a:gd name="T2" fmla="*/ 109 w 110"/>
                <a:gd name="T3" fmla="*/ 91 h 103"/>
                <a:gd name="T4" fmla="*/ 10 w 110"/>
                <a:gd name="T5" fmla="*/ 0 h 103"/>
                <a:gd name="T6" fmla="*/ 0 w 110"/>
                <a:gd name="T7" fmla="*/ 11 h 103"/>
                <a:gd name="T8" fmla="*/ 100 w 110"/>
                <a:gd name="T9" fmla="*/ 101 h 103"/>
                <a:gd name="T10" fmla="*/ 100 w 110"/>
                <a:gd name="T11" fmla="*/ 102 h 103"/>
                <a:gd name="T12" fmla="*/ 100 w 110"/>
                <a:gd name="T13" fmla="*/ 101 h 103"/>
                <a:gd name="T14" fmla="*/ 100 w 110"/>
                <a:gd name="T15" fmla="*/ 102 h 103"/>
                <a:gd name="T16" fmla="*/ 109 w 110"/>
                <a:gd name="T17" fmla="*/ 9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03"/>
                <a:gd name="T29" fmla="*/ 110 w 110"/>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03">
                  <a:moveTo>
                    <a:pt x="109" y="90"/>
                  </a:moveTo>
                  <a:lnTo>
                    <a:pt x="109" y="91"/>
                  </a:lnTo>
                  <a:lnTo>
                    <a:pt x="10" y="0"/>
                  </a:lnTo>
                  <a:lnTo>
                    <a:pt x="0" y="11"/>
                  </a:lnTo>
                  <a:lnTo>
                    <a:pt x="100" y="101"/>
                  </a:lnTo>
                  <a:lnTo>
                    <a:pt x="100" y="102"/>
                  </a:lnTo>
                  <a:lnTo>
                    <a:pt x="100" y="101"/>
                  </a:lnTo>
                  <a:lnTo>
                    <a:pt x="100" y="102"/>
                  </a:lnTo>
                  <a:lnTo>
                    <a:pt x="109" y="90"/>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5" name="Freeform 83"/>
            <p:cNvSpPr>
              <a:spLocks/>
            </p:cNvSpPr>
            <p:nvPr/>
          </p:nvSpPr>
          <p:spPr bwMode="auto">
            <a:xfrm>
              <a:off x="2069" y="3531"/>
              <a:ext cx="54" cy="44"/>
            </a:xfrm>
            <a:custGeom>
              <a:avLst/>
              <a:gdLst>
                <a:gd name="T0" fmla="*/ 93 w 95"/>
                <a:gd name="T1" fmla="*/ 64 h 78"/>
                <a:gd name="T2" fmla="*/ 94 w 95"/>
                <a:gd name="T3" fmla="*/ 64 h 78"/>
                <a:gd name="T4" fmla="*/ 9 w 95"/>
                <a:gd name="T5" fmla="*/ 0 h 78"/>
                <a:gd name="T6" fmla="*/ 0 w 95"/>
                <a:gd name="T7" fmla="*/ 12 h 78"/>
                <a:gd name="T8" fmla="*/ 84 w 95"/>
                <a:gd name="T9" fmla="*/ 76 h 78"/>
                <a:gd name="T10" fmla="*/ 85 w 95"/>
                <a:gd name="T11" fmla="*/ 77 h 78"/>
                <a:gd name="T12" fmla="*/ 84 w 95"/>
                <a:gd name="T13" fmla="*/ 76 h 78"/>
                <a:gd name="T14" fmla="*/ 85 w 95"/>
                <a:gd name="T15" fmla="*/ 76 h 78"/>
                <a:gd name="T16" fmla="*/ 85 w 95"/>
                <a:gd name="T17" fmla="*/ 77 h 78"/>
                <a:gd name="T18" fmla="*/ 93 w 95"/>
                <a:gd name="T19" fmla="*/ 64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8"/>
                <a:gd name="T32" fmla="*/ 95 w 9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8">
                  <a:moveTo>
                    <a:pt x="93" y="64"/>
                  </a:moveTo>
                  <a:lnTo>
                    <a:pt x="94" y="64"/>
                  </a:lnTo>
                  <a:lnTo>
                    <a:pt x="9" y="0"/>
                  </a:lnTo>
                  <a:lnTo>
                    <a:pt x="0" y="12"/>
                  </a:lnTo>
                  <a:lnTo>
                    <a:pt x="84" y="76"/>
                  </a:lnTo>
                  <a:lnTo>
                    <a:pt x="85" y="77"/>
                  </a:lnTo>
                  <a:lnTo>
                    <a:pt x="84" y="76"/>
                  </a:lnTo>
                  <a:lnTo>
                    <a:pt x="85" y="76"/>
                  </a:lnTo>
                  <a:lnTo>
                    <a:pt x="85" y="77"/>
                  </a:lnTo>
                  <a:lnTo>
                    <a:pt x="93" y="6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6" name="Freeform 84"/>
            <p:cNvSpPr>
              <a:spLocks/>
            </p:cNvSpPr>
            <p:nvPr/>
          </p:nvSpPr>
          <p:spPr bwMode="auto">
            <a:xfrm>
              <a:off x="2120" y="3570"/>
              <a:ext cx="57" cy="41"/>
            </a:xfrm>
            <a:custGeom>
              <a:avLst/>
              <a:gdLst>
                <a:gd name="T0" fmla="*/ 98 w 100"/>
                <a:gd name="T1" fmla="*/ 56 h 71"/>
                <a:gd name="T2" fmla="*/ 99 w 100"/>
                <a:gd name="T3" fmla="*/ 57 h 71"/>
                <a:gd name="T4" fmla="*/ 8 w 100"/>
                <a:gd name="T5" fmla="*/ 0 h 71"/>
                <a:gd name="T6" fmla="*/ 0 w 100"/>
                <a:gd name="T7" fmla="*/ 13 h 71"/>
                <a:gd name="T8" fmla="*/ 91 w 100"/>
                <a:gd name="T9" fmla="*/ 70 h 71"/>
                <a:gd name="T10" fmla="*/ 98 w 100"/>
                <a:gd name="T11" fmla="*/ 56 h 71"/>
                <a:gd name="T12" fmla="*/ 0 60000 65536"/>
                <a:gd name="T13" fmla="*/ 0 60000 65536"/>
                <a:gd name="T14" fmla="*/ 0 60000 65536"/>
                <a:gd name="T15" fmla="*/ 0 60000 65536"/>
                <a:gd name="T16" fmla="*/ 0 60000 65536"/>
                <a:gd name="T17" fmla="*/ 0 60000 65536"/>
                <a:gd name="T18" fmla="*/ 0 w 100"/>
                <a:gd name="T19" fmla="*/ 0 h 71"/>
                <a:gd name="T20" fmla="*/ 100 w 10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00" h="71">
                  <a:moveTo>
                    <a:pt x="98" y="56"/>
                  </a:moveTo>
                  <a:lnTo>
                    <a:pt x="99" y="57"/>
                  </a:lnTo>
                  <a:lnTo>
                    <a:pt x="8" y="0"/>
                  </a:lnTo>
                  <a:lnTo>
                    <a:pt x="0" y="13"/>
                  </a:lnTo>
                  <a:lnTo>
                    <a:pt x="91" y="70"/>
                  </a:lnTo>
                  <a:lnTo>
                    <a:pt x="98" y="56"/>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7" name="Freeform 85"/>
            <p:cNvSpPr>
              <a:spLocks/>
            </p:cNvSpPr>
            <p:nvPr/>
          </p:nvSpPr>
          <p:spPr bwMode="auto">
            <a:xfrm>
              <a:off x="2175" y="3605"/>
              <a:ext cx="64" cy="35"/>
            </a:xfrm>
            <a:custGeom>
              <a:avLst/>
              <a:gdLst>
                <a:gd name="T0" fmla="*/ 107 w 112"/>
                <a:gd name="T1" fmla="*/ 54 h 61"/>
                <a:gd name="T2" fmla="*/ 111 w 112"/>
                <a:gd name="T3" fmla="*/ 46 h 61"/>
                <a:gd name="T4" fmla="*/ 7 w 112"/>
                <a:gd name="T5" fmla="*/ 0 h 61"/>
                <a:gd name="T6" fmla="*/ 0 w 112"/>
                <a:gd name="T7" fmla="*/ 14 h 61"/>
                <a:gd name="T8" fmla="*/ 104 w 112"/>
                <a:gd name="T9" fmla="*/ 60 h 61"/>
                <a:gd name="T10" fmla="*/ 107 w 112"/>
                <a:gd name="T11" fmla="*/ 54 h 61"/>
                <a:gd name="T12" fmla="*/ 0 60000 65536"/>
                <a:gd name="T13" fmla="*/ 0 60000 65536"/>
                <a:gd name="T14" fmla="*/ 0 60000 65536"/>
                <a:gd name="T15" fmla="*/ 0 60000 65536"/>
                <a:gd name="T16" fmla="*/ 0 60000 65536"/>
                <a:gd name="T17" fmla="*/ 0 60000 65536"/>
                <a:gd name="T18" fmla="*/ 0 w 112"/>
                <a:gd name="T19" fmla="*/ 0 h 61"/>
                <a:gd name="T20" fmla="*/ 112 w 112"/>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12" h="61">
                  <a:moveTo>
                    <a:pt x="107" y="54"/>
                  </a:moveTo>
                  <a:lnTo>
                    <a:pt x="111" y="46"/>
                  </a:lnTo>
                  <a:lnTo>
                    <a:pt x="7" y="0"/>
                  </a:lnTo>
                  <a:lnTo>
                    <a:pt x="0" y="14"/>
                  </a:lnTo>
                  <a:lnTo>
                    <a:pt x="104" y="60"/>
                  </a:lnTo>
                  <a:lnTo>
                    <a:pt x="107" y="54"/>
                  </a:lnTo>
                </a:path>
              </a:pathLst>
            </a:custGeom>
            <a:solidFill>
              <a:srgbClr val="FFFF00"/>
            </a:solidFill>
            <a:ln w="38100" cap="rnd">
              <a:solidFill>
                <a:schemeClr val="tx1"/>
              </a:solidFill>
              <a:round/>
              <a:headEnd/>
              <a:tailEnd/>
            </a:ln>
          </p:spPr>
          <p:txBody>
            <a:bodyPr/>
            <a:lstStyle/>
            <a:p>
              <a:pPr eaLnBrk="0" fontAlgn="base" hangingPunct="0">
                <a:spcBef>
                  <a:spcPct val="0"/>
                </a:spcBef>
                <a:spcAft>
                  <a:spcPct val="0"/>
                </a:spcAft>
              </a:pPr>
              <a:endParaRPr lang="ar-IQ" sz="2400" smtClean="0">
                <a:solidFill>
                  <a:srgbClr val="000000"/>
                </a:solidFill>
              </a:endParaRPr>
            </a:p>
          </p:txBody>
        </p:sp>
        <p:sp>
          <p:nvSpPr>
            <p:cNvPr id="23638" name="Rectangle 86"/>
            <p:cNvSpPr>
              <a:spLocks noChangeArrowheads="1"/>
            </p:cNvSpPr>
            <p:nvPr/>
          </p:nvSpPr>
          <p:spPr bwMode="auto">
            <a:xfrm>
              <a:off x="552" y="2923"/>
              <a:ext cx="294" cy="209"/>
            </a:xfrm>
            <a:prstGeom prst="rect">
              <a:avLst/>
            </a:prstGeom>
            <a:noFill/>
            <a:ln w="38100">
              <a:noFill/>
              <a:miter lim="800000"/>
              <a:headEnd/>
              <a:tailEnd/>
            </a:ln>
          </p:spPr>
          <p:txBody>
            <a:bodyPr wrap="none" lIns="90488" tIns="44450" rIns="90488" bIns="44450">
              <a:spAutoFit/>
            </a:bodyPr>
            <a:lstStyle/>
            <a:p>
              <a:pPr eaLnBrk="0" fontAlgn="base" hangingPunct="0">
                <a:lnSpc>
                  <a:spcPct val="90000"/>
                </a:lnSpc>
                <a:spcBef>
                  <a:spcPct val="0"/>
                </a:spcBef>
                <a:spcAft>
                  <a:spcPct val="0"/>
                </a:spcAft>
              </a:pPr>
              <a:r>
                <a:rPr lang="en-US" sz="1200" b="1" smtClean="0">
                  <a:solidFill>
                    <a:srgbClr val="FFFFFF"/>
                  </a:solidFill>
                  <a:latin typeface="ZapfHumnst BT" charset="0"/>
                </a:rPr>
                <a:t>Fecal</a:t>
              </a:r>
              <a:endParaRPr lang="en-US" sz="1200" smtClean="0">
                <a:solidFill>
                  <a:srgbClr val="000000"/>
                </a:solidFill>
              </a:endParaRPr>
            </a:p>
            <a:p>
              <a:pPr eaLnBrk="0" fontAlgn="base" hangingPunct="0">
                <a:lnSpc>
                  <a:spcPct val="90000"/>
                </a:lnSpc>
                <a:spcBef>
                  <a:spcPct val="0"/>
                </a:spcBef>
                <a:spcAft>
                  <a:spcPct val="0"/>
                </a:spcAft>
              </a:pPr>
              <a:r>
                <a:rPr lang="en-US" sz="1200" b="1" smtClean="0">
                  <a:solidFill>
                    <a:srgbClr val="FFFFFF"/>
                  </a:solidFill>
                  <a:latin typeface="ZapfHumnst BT" charset="0"/>
                </a:rPr>
                <a:t>HAV</a:t>
              </a:r>
              <a:endParaRPr lang="en-US" sz="1400" b="1" smtClean="0">
                <a:solidFill>
                  <a:srgbClr val="FFFFFF"/>
                </a:solidFill>
                <a:latin typeface="ZapfHumnst BT" charset="0"/>
              </a:endParaRPr>
            </a:p>
          </p:txBody>
        </p:sp>
        <p:sp>
          <p:nvSpPr>
            <p:cNvPr id="23639" name="Rectangle 87"/>
            <p:cNvSpPr>
              <a:spLocks noChangeArrowheads="1"/>
            </p:cNvSpPr>
            <p:nvPr/>
          </p:nvSpPr>
          <p:spPr bwMode="auto">
            <a:xfrm>
              <a:off x="802" y="2176"/>
              <a:ext cx="622" cy="115"/>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000" b="1" smtClean="0">
                  <a:solidFill>
                    <a:srgbClr val="FFFFFF"/>
                  </a:solidFill>
                  <a:latin typeface="ZapfHumnst BT" charset="0"/>
                </a:rPr>
                <a:t>Symptoms</a:t>
              </a:r>
            </a:p>
          </p:txBody>
        </p:sp>
        <p:sp>
          <p:nvSpPr>
            <p:cNvPr id="23640" name="Rectangle 88"/>
            <p:cNvSpPr>
              <a:spLocks noChangeArrowheads="1"/>
            </p:cNvSpPr>
            <p:nvPr/>
          </p:nvSpPr>
          <p:spPr bwMode="auto">
            <a:xfrm>
              <a:off x="395" y="3719"/>
              <a:ext cx="138" cy="142"/>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0</a:t>
              </a:r>
            </a:p>
          </p:txBody>
        </p:sp>
        <p:sp>
          <p:nvSpPr>
            <p:cNvPr id="23641" name="Rectangle 89"/>
            <p:cNvSpPr>
              <a:spLocks noChangeArrowheads="1"/>
            </p:cNvSpPr>
            <p:nvPr/>
          </p:nvSpPr>
          <p:spPr bwMode="auto">
            <a:xfrm>
              <a:off x="719" y="3719"/>
              <a:ext cx="138" cy="142"/>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1</a:t>
              </a:r>
            </a:p>
          </p:txBody>
        </p:sp>
        <p:sp>
          <p:nvSpPr>
            <p:cNvPr id="23642" name="Rectangle 90"/>
            <p:cNvSpPr>
              <a:spLocks noChangeArrowheads="1"/>
            </p:cNvSpPr>
            <p:nvPr/>
          </p:nvSpPr>
          <p:spPr bwMode="auto">
            <a:xfrm>
              <a:off x="1039" y="3719"/>
              <a:ext cx="138" cy="142"/>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2</a:t>
              </a:r>
            </a:p>
          </p:txBody>
        </p:sp>
        <p:sp>
          <p:nvSpPr>
            <p:cNvPr id="23643" name="Rectangle 91"/>
            <p:cNvSpPr>
              <a:spLocks noChangeArrowheads="1"/>
            </p:cNvSpPr>
            <p:nvPr/>
          </p:nvSpPr>
          <p:spPr bwMode="auto">
            <a:xfrm>
              <a:off x="1362" y="3719"/>
              <a:ext cx="138" cy="142"/>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3</a:t>
              </a:r>
            </a:p>
          </p:txBody>
        </p:sp>
        <p:sp>
          <p:nvSpPr>
            <p:cNvPr id="23644" name="Rectangle 92"/>
            <p:cNvSpPr>
              <a:spLocks noChangeArrowheads="1"/>
            </p:cNvSpPr>
            <p:nvPr/>
          </p:nvSpPr>
          <p:spPr bwMode="auto">
            <a:xfrm>
              <a:off x="1682" y="3717"/>
              <a:ext cx="138" cy="143"/>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4</a:t>
              </a:r>
            </a:p>
          </p:txBody>
        </p:sp>
        <p:sp>
          <p:nvSpPr>
            <p:cNvPr id="23645" name="Rectangle 93"/>
            <p:cNvSpPr>
              <a:spLocks noChangeArrowheads="1"/>
            </p:cNvSpPr>
            <p:nvPr/>
          </p:nvSpPr>
          <p:spPr bwMode="auto">
            <a:xfrm>
              <a:off x="2003" y="3717"/>
              <a:ext cx="138" cy="143"/>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5</a:t>
              </a:r>
            </a:p>
          </p:txBody>
        </p:sp>
        <p:sp>
          <p:nvSpPr>
            <p:cNvPr id="23646" name="Rectangle 94"/>
            <p:cNvSpPr>
              <a:spLocks noChangeArrowheads="1"/>
            </p:cNvSpPr>
            <p:nvPr/>
          </p:nvSpPr>
          <p:spPr bwMode="auto">
            <a:xfrm>
              <a:off x="2324" y="3717"/>
              <a:ext cx="138" cy="143"/>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6</a:t>
              </a:r>
            </a:p>
          </p:txBody>
        </p:sp>
        <p:sp>
          <p:nvSpPr>
            <p:cNvPr id="23647" name="Rectangle 95"/>
            <p:cNvSpPr>
              <a:spLocks noChangeArrowheads="1"/>
            </p:cNvSpPr>
            <p:nvPr/>
          </p:nvSpPr>
          <p:spPr bwMode="auto">
            <a:xfrm>
              <a:off x="2736" y="3717"/>
              <a:ext cx="288" cy="143"/>
            </a:xfrm>
            <a:prstGeom prst="rect">
              <a:avLst/>
            </a:prstGeom>
            <a:noFill/>
            <a:ln w="38100">
              <a:noFill/>
              <a:miter lim="800000"/>
              <a:headEnd/>
              <a:tailEnd/>
            </a:ln>
          </p:spPr>
          <p:txBody>
            <a:bodyPr lIns="90488" tIns="44450" rIns="90488" bIns="44450">
              <a:spAutoFit/>
            </a:bodyPr>
            <a:lstStyle/>
            <a:p>
              <a:pPr eaLnBrk="0" fontAlgn="base" hangingPunct="0">
                <a:lnSpc>
                  <a:spcPct val="90000"/>
                </a:lnSpc>
                <a:spcBef>
                  <a:spcPct val="0"/>
                </a:spcBef>
                <a:spcAft>
                  <a:spcPct val="0"/>
                </a:spcAft>
              </a:pPr>
              <a:r>
                <a:rPr lang="en-US" sz="1400" b="1" smtClean="0">
                  <a:solidFill>
                    <a:srgbClr val="000000"/>
                  </a:solidFill>
                  <a:latin typeface="ZapfHumnst BT" charset="0"/>
                </a:rPr>
                <a:t>12</a:t>
              </a:r>
            </a:p>
          </p:txBody>
        </p:sp>
        <p:sp>
          <p:nvSpPr>
            <p:cNvPr id="23648" name="Text Box 96"/>
            <p:cNvSpPr txBox="1">
              <a:spLocks noChangeArrowheads="1"/>
            </p:cNvSpPr>
            <p:nvPr/>
          </p:nvSpPr>
          <p:spPr bwMode="auto">
            <a:xfrm>
              <a:off x="2160" y="2162"/>
              <a:ext cx="912" cy="151"/>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r>
                <a:rPr lang="en-US" sz="1400" smtClean="0">
                  <a:solidFill>
                    <a:srgbClr val="000000"/>
                  </a:solidFill>
                </a:rPr>
                <a:t>Total anti-HAV</a:t>
              </a:r>
            </a:p>
          </p:txBody>
        </p:sp>
        <p:sp>
          <p:nvSpPr>
            <p:cNvPr id="23649" name="Text Box 97"/>
            <p:cNvSpPr txBox="1">
              <a:spLocks noChangeArrowheads="1"/>
            </p:cNvSpPr>
            <p:nvPr/>
          </p:nvSpPr>
          <p:spPr bwMode="auto">
            <a:xfrm>
              <a:off x="144" y="2516"/>
              <a:ext cx="354" cy="152"/>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r>
                <a:rPr lang="en-US" sz="1400" smtClean="0">
                  <a:solidFill>
                    <a:srgbClr val="000000"/>
                  </a:solidFill>
                </a:rPr>
                <a:t>Titer</a:t>
              </a:r>
            </a:p>
          </p:txBody>
        </p:sp>
        <p:sp>
          <p:nvSpPr>
            <p:cNvPr id="23650" name="Text Box 98"/>
            <p:cNvSpPr txBox="1">
              <a:spLocks noChangeArrowheads="1"/>
            </p:cNvSpPr>
            <p:nvPr/>
          </p:nvSpPr>
          <p:spPr bwMode="auto">
            <a:xfrm>
              <a:off x="1097" y="2516"/>
              <a:ext cx="409" cy="152"/>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r>
                <a:rPr lang="en-US" sz="1400" smtClean="0">
                  <a:solidFill>
                    <a:srgbClr val="000000"/>
                  </a:solidFill>
                </a:rPr>
                <a:t>ALT</a:t>
              </a:r>
            </a:p>
          </p:txBody>
        </p:sp>
        <p:sp>
          <p:nvSpPr>
            <p:cNvPr id="23651" name="Text Box 99"/>
            <p:cNvSpPr txBox="1">
              <a:spLocks noChangeArrowheads="1"/>
            </p:cNvSpPr>
            <p:nvPr/>
          </p:nvSpPr>
          <p:spPr bwMode="auto">
            <a:xfrm>
              <a:off x="1860" y="3087"/>
              <a:ext cx="1090" cy="152"/>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r>
                <a:rPr lang="en-US" sz="1400" smtClean="0">
                  <a:solidFill>
                    <a:srgbClr val="000000"/>
                  </a:solidFill>
                </a:rPr>
                <a:t>IgM anti-HAV</a:t>
              </a:r>
            </a:p>
          </p:txBody>
        </p:sp>
        <p:sp>
          <p:nvSpPr>
            <p:cNvPr id="23652" name="Text Box 100"/>
            <p:cNvSpPr txBox="1">
              <a:spLocks noChangeArrowheads="1"/>
            </p:cNvSpPr>
            <p:nvPr/>
          </p:nvSpPr>
          <p:spPr bwMode="auto">
            <a:xfrm>
              <a:off x="1397" y="3822"/>
              <a:ext cx="1253" cy="151"/>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endParaRPr lang="ar-IQ" sz="1400" smtClean="0">
                <a:solidFill>
                  <a:srgbClr val="000000"/>
                </a:solidFill>
              </a:endParaRPr>
            </a:p>
          </p:txBody>
        </p:sp>
        <p:sp>
          <p:nvSpPr>
            <p:cNvPr id="23653" name="Text Box 101"/>
            <p:cNvSpPr txBox="1">
              <a:spLocks noChangeArrowheads="1"/>
            </p:cNvSpPr>
            <p:nvPr/>
          </p:nvSpPr>
          <p:spPr bwMode="auto">
            <a:xfrm>
              <a:off x="1397" y="3850"/>
              <a:ext cx="1579" cy="152"/>
            </a:xfrm>
            <a:prstGeom prst="rect">
              <a:avLst/>
            </a:prstGeom>
            <a:noFill/>
            <a:ln w="38100">
              <a:noFill/>
              <a:miter lim="800000"/>
              <a:headEnd type="none" w="sm" len="sm"/>
              <a:tailEnd type="none" w="sm" len="sm"/>
            </a:ln>
          </p:spPr>
          <p:txBody>
            <a:bodyPr>
              <a:spAutoFit/>
            </a:bodyPr>
            <a:lstStyle/>
            <a:p>
              <a:pPr eaLnBrk="0" fontAlgn="base" hangingPunct="0">
                <a:spcBef>
                  <a:spcPct val="50000"/>
                </a:spcBef>
                <a:spcAft>
                  <a:spcPct val="0"/>
                </a:spcAft>
              </a:pPr>
              <a:r>
                <a:rPr lang="en-US" sz="1400" smtClean="0">
                  <a:solidFill>
                    <a:srgbClr val="000000"/>
                  </a:solidFill>
                </a:rPr>
                <a:t>Months after exposure</a:t>
              </a:r>
            </a:p>
          </p:txBody>
        </p:sp>
      </p:gr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5154">
                                            <p:txEl>
                                              <p:pRg st="0" end="0"/>
                                            </p:txEl>
                                          </p:spTgt>
                                        </p:tgtEl>
                                        <p:attrNameLst>
                                          <p:attrName>style.visibility</p:attrName>
                                        </p:attrNameLst>
                                      </p:cBhvr>
                                      <p:to>
                                        <p:strVal val="visible"/>
                                      </p:to>
                                    </p:set>
                                    <p:animEffect transition="in" filter="wipe(left)">
                                      <p:cBhvr>
                                        <p:cTn id="12" dur="500"/>
                                        <p:tgtEl>
                                          <p:spTgt spid="3051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5154">
                                            <p:txEl>
                                              <p:pRg st="1" end="1"/>
                                            </p:txEl>
                                          </p:spTgt>
                                        </p:tgtEl>
                                        <p:attrNameLst>
                                          <p:attrName>style.visibility</p:attrName>
                                        </p:attrNameLst>
                                      </p:cBhvr>
                                      <p:to>
                                        <p:strVal val="visible"/>
                                      </p:to>
                                    </p:set>
                                    <p:animEffect transition="in" filter="wipe(left)">
                                      <p:cBhvr>
                                        <p:cTn id="17" dur="500"/>
                                        <p:tgtEl>
                                          <p:spTgt spid="305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winkle">
  <a:themeElements>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fontScheme name="Twin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winkle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ing A Technical Report">
  <a:themeElements>
    <a:clrScheme name="Presenting A Technical Report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Presenting A Technical Re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ing A Technical Report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Presenting A Technical Report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Presenting A Technical Report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3321</Words>
  <Application>Microsoft Office PowerPoint</Application>
  <PresentationFormat>On-screen Show (4:3)</PresentationFormat>
  <Paragraphs>492</Paragraphs>
  <Slides>68</Slides>
  <Notes>22</Notes>
  <HiddenSlides>0</HiddenSlides>
  <MMClips>0</MMClips>
  <ScaleCrop>false</ScaleCrop>
  <HeadingPairs>
    <vt:vector size="8" baseType="variant">
      <vt:variant>
        <vt:lpstr>Fonts Used</vt:lpstr>
      </vt:variant>
      <vt:variant>
        <vt:i4>19</vt:i4>
      </vt:variant>
      <vt:variant>
        <vt:lpstr>Theme</vt:lpstr>
      </vt:variant>
      <vt:variant>
        <vt:i4>5</vt:i4>
      </vt:variant>
      <vt:variant>
        <vt:lpstr>Embedded OLE Servers</vt:lpstr>
      </vt:variant>
      <vt:variant>
        <vt:i4>0</vt:i4>
      </vt:variant>
      <vt:variant>
        <vt:lpstr>Slide Titles</vt:lpstr>
      </vt:variant>
      <vt:variant>
        <vt:i4>68</vt:i4>
      </vt:variant>
    </vt:vector>
  </HeadingPairs>
  <TitlesOfParts>
    <vt:vector size="92" baseType="lpstr">
      <vt:lpstr>宋体</vt:lpstr>
      <vt:lpstr>宋体</vt:lpstr>
      <vt:lpstr>Algerian</vt:lpstr>
      <vt:lpstr>Arial</vt:lpstr>
      <vt:lpstr>Bell MT</vt:lpstr>
      <vt:lpstr>Calibri</vt:lpstr>
      <vt:lpstr>Comic Sans MS</vt:lpstr>
      <vt:lpstr>Geneva</vt:lpstr>
      <vt:lpstr>Monotype Sorts</vt:lpstr>
      <vt:lpstr>PMingLiU</vt:lpstr>
      <vt:lpstr>PMingLiU</vt:lpstr>
      <vt:lpstr>Symbol</vt:lpstr>
      <vt:lpstr>Times</vt:lpstr>
      <vt:lpstr>Times New Roman</vt:lpstr>
      <vt:lpstr>Webdings</vt:lpstr>
      <vt:lpstr>Wingdings</vt:lpstr>
      <vt:lpstr>ZapfHumnst BT</vt:lpstr>
      <vt:lpstr>ZapfHumnst Dm BT</vt:lpstr>
      <vt:lpstr>ZapfHumnst Ult BT</vt:lpstr>
      <vt:lpstr>Office Theme</vt:lpstr>
      <vt:lpstr>1_Twinkle</vt:lpstr>
      <vt:lpstr>Presenting A Technical Report</vt:lpstr>
      <vt:lpstr>2_Blank</vt:lpstr>
      <vt:lpstr>1_Office Theme</vt:lpstr>
      <vt:lpstr>PowerPoint Presentation</vt:lpstr>
      <vt:lpstr>Viruses cause hepatitis:</vt:lpstr>
      <vt:lpstr>PowerPoint Presentation</vt:lpstr>
      <vt:lpstr>PowerPoint Presentation</vt:lpstr>
      <vt:lpstr>PowerPoint Presentation</vt:lpstr>
      <vt:lpstr>PowerPoint Presentation</vt:lpstr>
      <vt:lpstr>Hepatitis A Virus</vt:lpstr>
      <vt:lpstr>PowerPoint Presentation</vt:lpstr>
      <vt:lpstr>PowerPoint Presentation</vt:lpstr>
      <vt:lpstr>PowerPoint Presentation</vt:lpstr>
      <vt:lpstr>Hepatitis A in Various Body Fluids </vt:lpstr>
      <vt:lpstr>PowerPoint Presentation</vt:lpstr>
      <vt:lpstr>Laboratory Diagnosis</vt:lpstr>
      <vt:lpstr>PowerPoint Presentation</vt:lpstr>
      <vt:lpstr>PowerPoint Presentation</vt:lpstr>
      <vt:lpstr>PowerPoint Presentation</vt:lpstr>
      <vt:lpstr>PowerPoint Presentation</vt:lpstr>
      <vt:lpstr>Hepatitis B Virus - Virology</vt:lpstr>
      <vt:lpstr>PowerPoint Presentation</vt:lpstr>
      <vt:lpstr>PowerPoint Presentation</vt:lpstr>
      <vt:lpstr>PowerPoint Presentation</vt:lpstr>
      <vt:lpstr>PowerPoint Presentation</vt:lpstr>
      <vt:lpstr>PowerPoint Presentation</vt:lpstr>
      <vt:lpstr>Spectrum of Chronic Hepatitis B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vt:lpstr>
      <vt:lpstr>PowerPoint Presentation</vt:lpstr>
      <vt:lpstr>PowerPoint Presentation</vt:lpstr>
      <vt:lpstr>Hepatitis C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Hepatitis C Infection</vt:lpstr>
      <vt:lpstr>PowerPoint Presentation</vt:lpstr>
      <vt:lpstr>PowerPoint Presentation</vt:lpstr>
      <vt:lpstr>Laboratory Diagnosis</vt:lpstr>
      <vt:lpstr>Prognostic Tests</vt:lpstr>
      <vt:lpstr>Treatment</vt:lpstr>
      <vt:lpstr>PowerPoint Presentation</vt:lpstr>
      <vt:lpstr>PowerPoint Presentation</vt:lpstr>
      <vt:lpstr>PowerPoint Presentation</vt:lpstr>
      <vt:lpstr>Hepatitis D Virus</vt:lpstr>
      <vt:lpstr>PowerPoint Presentation</vt:lpstr>
      <vt:lpstr>PowerPoint Presentation</vt:lpstr>
      <vt:lpstr>PowerPoint Presentation</vt:lpstr>
      <vt:lpstr>PowerPoint Presentation</vt:lpstr>
      <vt:lpstr>PowerPoint Presentation</vt:lpstr>
      <vt:lpstr>Hepatitis E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user</cp:lastModifiedBy>
  <cp:revision>92</cp:revision>
  <dcterms:created xsi:type="dcterms:W3CDTF">2006-08-16T00:00:00Z</dcterms:created>
  <dcterms:modified xsi:type="dcterms:W3CDTF">2021-12-15T17:39:10Z</dcterms:modified>
</cp:coreProperties>
</file>