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96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91" r:id="rId23"/>
    <p:sldId id="295" r:id="rId2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A8C-60ED-4AAA-93DB-C601130BACD4}" type="datetimeFigureOut">
              <a:rPr lang="ar-IQ" smtClean="0"/>
              <a:t>10/05/1443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0EC-DB9A-4C97-AAC4-CCA8239DD43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A8C-60ED-4AAA-93DB-C601130BACD4}" type="datetimeFigureOut">
              <a:rPr lang="ar-IQ" smtClean="0"/>
              <a:t>10/05/1443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0EC-DB9A-4C97-AAC4-CCA8239DD43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A8C-60ED-4AAA-93DB-C601130BACD4}" type="datetimeFigureOut">
              <a:rPr lang="ar-IQ" smtClean="0"/>
              <a:t>10/05/1443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0EC-DB9A-4C97-AAC4-CCA8239DD43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A8C-60ED-4AAA-93DB-C601130BACD4}" type="datetimeFigureOut">
              <a:rPr lang="ar-IQ" smtClean="0"/>
              <a:t>10/05/1443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0EC-DB9A-4C97-AAC4-CCA8239DD43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A8C-60ED-4AAA-93DB-C601130BACD4}" type="datetimeFigureOut">
              <a:rPr lang="ar-IQ" smtClean="0"/>
              <a:t>10/05/1443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0EC-DB9A-4C97-AAC4-CCA8239DD43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A8C-60ED-4AAA-93DB-C601130BACD4}" type="datetimeFigureOut">
              <a:rPr lang="ar-IQ" smtClean="0"/>
              <a:t>10/05/1443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0EC-DB9A-4C97-AAC4-CCA8239DD43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A8C-60ED-4AAA-93DB-C601130BACD4}" type="datetimeFigureOut">
              <a:rPr lang="ar-IQ" smtClean="0"/>
              <a:t>10/05/1443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0EC-DB9A-4C97-AAC4-CCA8239DD43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A8C-60ED-4AAA-93DB-C601130BACD4}" type="datetimeFigureOut">
              <a:rPr lang="ar-IQ" smtClean="0"/>
              <a:t>10/05/1443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0EC-DB9A-4C97-AAC4-CCA8239DD43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A8C-60ED-4AAA-93DB-C601130BACD4}" type="datetimeFigureOut">
              <a:rPr lang="ar-IQ" smtClean="0"/>
              <a:t>10/05/1443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0EC-DB9A-4C97-AAC4-CCA8239DD43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A8C-60ED-4AAA-93DB-C601130BACD4}" type="datetimeFigureOut">
              <a:rPr lang="ar-IQ" smtClean="0"/>
              <a:t>10/05/1443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0EC-DB9A-4C97-AAC4-CCA8239DD43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A8C-60ED-4AAA-93DB-C601130BACD4}" type="datetimeFigureOut">
              <a:rPr lang="ar-IQ" smtClean="0"/>
              <a:t>10/05/1443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0EC-DB9A-4C97-AAC4-CCA8239DD43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0A8C-60ED-4AAA-93DB-C601130BACD4}" type="datetimeFigureOut">
              <a:rPr lang="ar-IQ" smtClean="0"/>
              <a:t>10/05/1443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E0EC-DB9A-4C97-AAC4-CCA8239DD43D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3ed year sickle cell anemia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Ass. Prof. </a:t>
            </a:r>
            <a:r>
              <a:rPr lang="en-US" dirty="0" err="1" smtClean="0"/>
              <a:t>Abeer</a:t>
            </a:r>
            <a:r>
              <a:rPr lang="en-US" dirty="0" smtClean="0"/>
              <a:t> </a:t>
            </a:r>
            <a:r>
              <a:rPr lang="en-US" dirty="0" err="1" smtClean="0"/>
              <a:t>Anwer</a:t>
            </a:r>
            <a:r>
              <a:rPr lang="en-US" dirty="0" smtClean="0"/>
              <a:t> Ahmed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Vaso</a:t>
            </a:r>
            <a:r>
              <a:rPr lang="en-US" b="1" dirty="0" smtClean="0">
                <a:solidFill>
                  <a:srgbClr val="FF0000"/>
                </a:solidFill>
              </a:rPr>
              <a:t>‐occlusive crises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214422"/>
            <a:ext cx="8501122" cy="535785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ar-IQ" b="1" dirty="0" smtClean="0"/>
              <a:t> </a:t>
            </a:r>
            <a:r>
              <a:rPr lang="en-US" b="1" dirty="0" smtClean="0"/>
              <a:t> </a:t>
            </a:r>
            <a:r>
              <a:rPr lang="en-US" sz="4100" b="1" dirty="0" smtClean="0">
                <a:solidFill>
                  <a:srgbClr val="0070C0"/>
                </a:solidFill>
              </a:rPr>
              <a:t>Painful :</a:t>
            </a:r>
            <a:r>
              <a:rPr lang="en-US" sz="4100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These </a:t>
            </a:r>
            <a:r>
              <a:rPr lang="en-US" dirty="0"/>
              <a:t>are the most frequent.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precipitated </a:t>
            </a:r>
            <a:r>
              <a:rPr lang="en-US" dirty="0"/>
              <a:t>by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Infection</a:t>
            </a:r>
          </a:p>
          <a:p>
            <a:pPr algn="l">
              <a:buNone/>
            </a:pPr>
            <a:r>
              <a:rPr lang="en-US" dirty="0" smtClean="0"/>
              <a:t>Acidosis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dehydration </a:t>
            </a:r>
          </a:p>
          <a:p>
            <a:pPr algn="l">
              <a:buNone/>
            </a:pPr>
            <a:r>
              <a:rPr lang="en-US" dirty="0" err="1"/>
              <a:t>deoxygenation</a:t>
            </a:r>
            <a:r>
              <a:rPr lang="en-US" dirty="0"/>
              <a:t> (e.g. altitude, operations, obstetric delivery,</a:t>
            </a:r>
          </a:p>
          <a:p>
            <a:pPr algn="l">
              <a:buNone/>
            </a:pPr>
            <a:r>
              <a:rPr lang="en-US" dirty="0"/>
              <a:t>stasis of the circulation, exposure to cold, violent exercise).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Infarcts </a:t>
            </a:r>
            <a:r>
              <a:rPr lang="en-US" dirty="0" smtClean="0"/>
              <a:t>causing </a:t>
            </a:r>
            <a:r>
              <a:rPr lang="en-US" dirty="0"/>
              <a:t>severe pain occur in the bones (hips, </a:t>
            </a:r>
            <a:r>
              <a:rPr lang="en-US" dirty="0" smtClean="0"/>
              <a:t>shoulders and </a:t>
            </a:r>
            <a:r>
              <a:rPr lang="en-US" dirty="0"/>
              <a:t>vertebrae are commonly affected)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The </a:t>
            </a:r>
            <a:r>
              <a:rPr lang="en-US" dirty="0"/>
              <a:t>‘</a:t>
            </a:r>
            <a:r>
              <a:rPr lang="en-US" dirty="0" smtClean="0"/>
              <a:t>hand– foot</a:t>
            </a:r>
            <a:r>
              <a:rPr lang="en-US" dirty="0"/>
              <a:t>’ syndrome (painful </a:t>
            </a:r>
            <a:r>
              <a:rPr lang="en-US" dirty="0" err="1"/>
              <a:t>dactylitis</a:t>
            </a:r>
            <a:r>
              <a:rPr lang="en-US" dirty="0"/>
              <a:t> caused by infarcts of </a:t>
            </a:r>
            <a:r>
              <a:rPr lang="en-US" dirty="0" smtClean="0"/>
              <a:t>the small </a:t>
            </a:r>
            <a:r>
              <a:rPr lang="en-US" dirty="0"/>
              <a:t>bones) is frequently the first presentation of the </a:t>
            </a:r>
            <a:r>
              <a:rPr lang="en-US" dirty="0" smtClean="0"/>
              <a:t>disease and </a:t>
            </a:r>
            <a:r>
              <a:rPr lang="en-US" dirty="0"/>
              <a:t>may lead to digits of varying lengths</a:t>
            </a:r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painful swollen fingers (</a:t>
            </a:r>
            <a:r>
              <a:rPr lang="en-US" dirty="0" err="1"/>
              <a:t>dactylitis</a:t>
            </a:r>
            <a:r>
              <a:rPr lang="en-US" dirty="0"/>
              <a:t>) in a child</a:t>
            </a:r>
            <a:endParaRPr lang="ar-IQ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1225" y="1901031"/>
            <a:ext cx="47815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hand–foot’ syndrome</a:t>
            </a:r>
            <a:endParaRPr lang="ar-IQ" dirty="0"/>
          </a:p>
        </p:txBody>
      </p:sp>
      <p:pic>
        <p:nvPicPr>
          <p:cNvPr id="1026" name="Picture 2" descr="C:\Users\Taiba\Desktop\sca.jpg"/>
          <p:cNvPicPr>
            <a:picLocks noChangeAspect="1" noChangeArrowheads="1"/>
          </p:cNvPicPr>
          <p:nvPr/>
        </p:nvPicPr>
        <p:blipFill>
          <a:blip r:embed="rId2"/>
          <a:srcRect l="14479" t="46392" r="7335"/>
          <a:stretch>
            <a:fillRect/>
          </a:stretch>
        </p:blipFill>
        <p:spPr bwMode="auto">
          <a:xfrm>
            <a:off x="642910" y="1785926"/>
            <a:ext cx="751139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Visceral:</a:t>
            </a:r>
            <a:endParaRPr lang="en-US" b="1" dirty="0">
              <a:solidFill>
                <a:srgbClr val="0070C0"/>
              </a:solidFill>
            </a:endParaRPr>
          </a:p>
          <a:p>
            <a:pPr algn="l">
              <a:buNone/>
            </a:pPr>
            <a:r>
              <a:rPr lang="en-US" dirty="0"/>
              <a:t>These are caused by </a:t>
            </a:r>
            <a:r>
              <a:rPr lang="en-US" dirty="0" err="1"/>
              <a:t>sickling</a:t>
            </a:r>
            <a:r>
              <a:rPr lang="en-US" dirty="0"/>
              <a:t> within organs causing infarction </a:t>
            </a:r>
            <a:r>
              <a:rPr lang="en-US" dirty="0" smtClean="0"/>
              <a:t>and pooling </a:t>
            </a:r>
            <a:r>
              <a:rPr lang="en-US" dirty="0"/>
              <a:t>of blood, often with a severe exacerbation of </a:t>
            </a:r>
            <a:r>
              <a:rPr lang="en-US" dirty="0" err="1"/>
              <a:t>anaemia</a:t>
            </a:r>
            <a:r>
              <a:rPr lang="en-US" dirty="0"/>
              <a:t>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-The </a:t>
            </a:r>
            <a:r>
              <a:rPr lang="en-US" b="1" dirty="0" smtClean="0"/>
              <a:t>acute </a:t>
            </a:r>
            <a:r>
              <a:rPr lang="en-US" b="1" dirty="0"/>
              <a:t>sickle chest syndrome is the most common cause of death</a:t>
            </a:r>
          </a:p>
          <a:p>
            <a:pPr algn="l">
              <a:buNone/>
            </a:pPr>
            <a:r>
              <a:rPr lang="en-US" dirty="0"/>
              <a:t>both in children and adults.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It </a:t>
            </a:r>
            <a:r>
              <a:rPr lang="en-US" dirty="0"/>
              <a:t>presents with </a:t>
            </a:r>
            <a:r>
              <a:rPr lang="en-US" dirty="0" err="1"/>
              <a:t>dyspnoea</a:t>
            </a:r>
            <a:r>
              <a:rPr lang="en-US" dirty="0"/>
              <a:t>, </a:t>
            </a:r>
            <a:r>
              <a:rPr lang="en-US" dirty="0" smtClean="0"/>
              <a:t>falling arterial </a:t>
            </a:r>
            <a:r>
              <a:rPr lang="en-US" i="1" dirty="0"/>
              <a:t>PO2, chest pain and pulmonary infiltrates on chest X‐ray.</a:t>
            </a: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-</a:t>
            </a:r>
            <a:r>
              <a:rPr lang="en-US" dirty="0" err="1" smtClean="0"/>
              <a:t>Splenic</a:t>
            </a:r>
            <a:r>
              <a:rPr lang="en-US" dirty="0" smtClean="0"/>
              <a:t> </a:t>
            </a:r>
            <a:r>
              <a:rPr lang="en-US" dirty="0"/>
              <a:t>sequestration is typically seen in infants and </a:t>
            </a:r>
            <a:r>
              <a:rPr lang="en-US" dirty="0" smtClean="0"/>
              <a:t>presents with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enlarging spleen</a:t>
            </a:r>
            <a:r>
              <a:rPr lang="en-US" dirty="0"/>
              <a:t>, falling </a:t>
            </a:r>
            <a:r>
              <a:rPr lang="en-US" dirty="0" err="1"/>
              <a:t>haemoglobin</a:t>
            </a:r>
            <a:r>
              <a:rPr lang="en-US" dirty="0"/>
              <a:t> and </a:t>
            </a:r>
            <a:r>
              <a:rPr lang="en-US" dirty="0" smtClean="0"/>
              <a:t>abdominal pain</a:t>
            </a:r>
            <a:r>
              <a:rPr lang="en-US" dirty="0"/>
              <a:t>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Treatment </a:t>
            </a:r>
            <a:r>
              <a:rPr lang="en-US" dirty="0"/>
              <a:t>is with transfusion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Attacks tend to be </a:t>
            </a:r>
            <a:r>
              <a:rPr lang="en-US" dirty="0" smtClean="0"/>
              <a:t>recurrent and </a:t>
            </a:r>
            <a:r>
              <a:rPr lang="en-US" dirty="0" err="1"/>
              <a:t>splenectomy</a:t>
            </a:r>
            <a:r>
              <a:rPr lang="en-US" dirty="0"/>
              <a:t> is often needed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Priapism</a:t>
            </a:r>
            <a:r>
              <a:rPr lang="en-US" dirty="0" smtClean="0"/>
              <a:t> </a:t>
            </a:r>
            <a:r>
              <a:rPr lang="en-US" dirty="0"/>
              <a:t>and liver and </a:t>
            </a:r>
            <a:r>
              <a:rPr lang="en-US" dirty="0" smtClean="0"/>
              <a:t>kidney damage </a:t>
            </a:r>
            <a:r>
              <a:rPr lang="en-US" dirty="0"/>
              <a:t>due to repeated small infarcts are </a:t>
            </a:r>
            <a:r>
              <a:rPr lang="en-US" dirty="0" smtClean="0"/>
              <a:t>other complications</a:t>
            </a:r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Aplastic</a:t>
            </a:r>
            <a:r>
              <a:rPr lang="en-US" b="1" dirty="0" smtClean="0">
                <a:solidFill>
                  <a:srgbClr val="FF0000"/>
                </a:solidFill>
              </a:rPr>
              <a:t> crises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These </a:t>
            </a:r>
            <a:r>
              <a:rPr lang="en-US" dirty="0"/>
              <a:t>occur </a:t>
            </a:r>
            <a:r>
              <a:rPr lang="en-US" dirty="0">
                <a:solidFill>
                  <a:srgbClr val="0070C0"/>
                </a:solidFill>
              </a:rPr>
              <a:t>as a result </a:t>
            </a:r>
            <a:r>
              <a:rPr lang="en-US" dirty="0" smtClean="0">
                <a:solidFill>
                  <a:srgbClr val="0070C0"/>
                </a:solidFill>
              </a:rPr>
              <a:t>of:</a:t>
            </a:r>
          </a:p>
          <a:p>
            <a:pPr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- infection </a:t>
            </a:r>
            <a:r>
              <a:rPr lang="en-US" dirty="0"/>
              <a:t>with parvovirus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 - </a:t>
            </a:r>
            <a:r>
              <a:rPr lang="en-US" dirty="0" err="1" smtClean="0"/>
              <a:t>folate</a:t>
            </a:r>
            <a:r>
              <a:rPr lang="en-US" dirty="0" smtClean="0"/>
              <a:t> </a:t>
            </a:r>
            <a:r>
              <a:rPr lang="en-US" dirty="0"/>
              <a:t>deficiency </a:t>
            </a:r>
            <a:endParaRPr lang="en-US" dirty="0" smtClean="0"/>
          </a:p>
          <a:p>
            <a:pPr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characterized by</a:t>
            </a:r>
            <a:r>
              <a:rPr lang="en-US" dirty="0" smtClean="0"/>
              <a:t>: </a:t>
            </a:r>
          </a:p>
          <a:p>
            <a:pPr algn="l">
              <a:buNone/>
            </a:pPr>
            <a:r>
              <a:rPr lang="en-US" dirty="0" smtClean="0"/>
              <a:t>a </a:t>
            </a:r>
            <a:r>
              <a:rPr lang="en-US" dirty="0"/>
              <a:t>sudden fall in </a:t>
            </a:r>
            <a:r>
              <a:rPr lang="en-US" dirty="0" err="1" smtClean="0"/>
              <a:t>haemoglobin</a:t>
            </a:r>
            <a:r>
              <a:rPr lang="en-US" dirty="0" smtClean="0"/>
              <a:t>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and </a:t>
            </a:r>
            <a:r>
              <a:rPr lang="en-US" dirty="0" err="1" smtClean="0"/>
              <a:t>reticulocytes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usually requiring transfusion</a:t>
            </a:r>
            <a:endParaRPr lang="ar-IQ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Haemolytic</a:t>
            </a:r>
            <a:r>
              <a:rPr lang="en-US" b="1" dirty="0" smtClean="0">
                <a:solidFill>
                  <a:srgbClr val="FF0000"/>
                </a:solidFill>
              </a:rPr>
              <a:t> crises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These </a:t>
            </a:r>
            <a:r>
              <a:rPr lang="en-US" dirty="0"/>
              <a:t>are characterized by 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-an </a:t>
            </a:r>
            <a:r>
              <a:rPr lang="en-US" dirty="0"/>
              <a:t>increased rate of </a:t>
            </a:r>
            <a:r>
              <a:rPr lang="en-US" dirty="0" err="1"/>
              <a:t>haemolysis</a:t>
            </a:r>
            <a:r>
              <a:rPr lang="en-US" dirty="0"/>
              <a:t> </a:t>
            </a:r>
            <a:r>
              <a:rPr lang="en-US" dirty="0" smtClean="0"/>
              <a:t>and</a:t>
            </a:r>
            <a:endParaRPr lang="en-US" dirty="0"/>
          </a:p>
          <a:p>
            <a:pPr algn="l">
              <a:buNone/>
            </a:pPr>
            <a:r>
              <a:rPr lang="en-US" dirty="0" smtClean="0"/>
              <a:t>-fall </a:t>
            </a:r>
            <a:r>
              <a:rPr lang="en-US" dirty="0"/>
              <a:t>in </a:t>
            </a:r>
            <a:r>
              <a:rPr lang="en-US" dirty="0" err="1" smtClean="0"/>
              <a:t>haemoglobin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 -but </a:t>
            </a:r>
            <a:r>
              <a:rPr lang="en-US" dirty="0"/>
              <a:t>rise in </a:t>
            </a:r>
            <a:r>
              <a:rPr lang="en-US" dirty="0" err="1"/>
              <a:t>reticulocytes</a:t>
            </a:r>
            <a:r>
              <a:rPr lang="en-US" dirty="0"/>
              <a:t>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 and </a:t>
            </a:r>
            <a:r>
              <a:rPr lang="en-US" dirty="0"/>
              <a:t>usually </a:t>
            </a:r>
            <a:r>
              <a:rPr lang="en-US" dirty="0" smtClean="0"/>
              <a:t>accompany a </a:t>
            </a:r>
            <a:r>
              <a:rPr lang="en-US" dirty="0"/>
              <a:t>painful </a:t>
            </a:r>
            <a:r>
              <a:rPr lang="en-US" dirty="0" smtClean="0"/>
              <a:t>crisis</a:t>
            </a: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Other organ </a:t>
            </a:r>
            <a:r>
              <a:rPr lang="en-US" b="1" dirty="0" smtClean="0">
                <a:solidFill>
                  <a:srgbClr val="FF0000"/>
                </a:solidFill>
              </a:rPr>
              <a:t>damage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most serious is of the brain (a stroke occurs in 7% of </a:t>
            </a:r>
            <a:r>
              <a:rPr lang="en-US" b="1" dirty="0" smtClean="0">
                <a:solidFill>
                  <a:srgbClr val="FF0000"/>
                </a:solidFill>
              </a:rPr>
              <a:t>all patients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dirty="0"/>
              <a:t> or spinal cord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Up to a third of children have had a</a:t>
            </a:r>
          </a:p>
          <a:p>
            <a:pPr algn="l">
              <a:buNone/>
            </a:pPr>
            <a:r>
              <a:rPr lang="en-US" dirty="0" smtClean="0"/>
              <a:t>silent </a:t>
            </a:r>
            <a:r>
              <a:rPr lang="en-US" dirty="0"/>
              <a:t>cerebral infarct by the age of 6 </a:t>
            </a:r>
            <a:r>
              <a:rPr lang="en-US" dirty="0" smtClean="0"/>
              <a:t>years.</a:t>
            </a:r>
          </a:p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Ulcers </a:t>
            </a:r>
            <a:r>
              <a:rPr lang="en-US" b="1" dirty="0" smtClean="0">
                <a:solidFill>
                  <a:srgbClr val="FF0000"/>
                </a:solidFill>
              </a:rPr>
              <a:t>of the lower legs are common</a:t>
            </a:r>
            <a:r>
              <a:rPr lang="en-US" b="1" dirty="0" smtClean="0"/>
              <a:t>, as a result of vascular </a:t>
            </a:r>
            <a:r>
              <a:rPr lang="en-US" dirty="0" smtClean="0"/>
              <a:t>stasis and local </a:t>
            </a:r>
            <a:r>
              <a:rPr lang="en-US" dirty="0" err="1" smtClean="0"/>
              <a:t>ischaemia</a:t>
            </a:r>
            <a:r>
              <a:rPr lang="en-US" dirty="0" smtClean="0"/>
              <a:t> 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necrosis and ulceration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13478" y="1600200"/>
            <a:ext cx="29170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28654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-spleen </a:t>
            </a:r>
            <a:r>
              <a:rPr lang="en-US" dirty="0"/>
              <a:t>is enlarged </a:t>
            </a:r>
            <a:r>
              <a:rPr lang="en-US" dirty="0" smtClean="0"/>
              <a:t>in infancy </a:t>
            </a:r>
            <a:r>
              <a:rPr lang="en-US" dirty="0"/>
              <a:t>and early childhood but later is often reduced in size as</a:t>
            </a:r>
          </a:p>
          <a:p>
            <a:pPr algn="l">
              <a:buNone/>
            </a:pPr>
            <a:r>
              <a:rPr lang="en-US" dirty="0"/>
              <a:t>a result of infarcts </a:t>
            </a:r>
            <a:r>
              <a:rPr lang="en-US" b="1" dirty="0"/>
              <a:t>(</a:t>
            </a:r>
            <a:r>
              <a:rPr lang="en-US" b="1" dirty="0" err="1"/>
              <a:t>autosplenectomy</a:t>
            </a:r>
            <a:r>
              <a:rPr lang="en-US" b="1" dirty="0" smtClean="0"/>
              <a:t>).</a:t>
            </a:r>
          </a:p>
          <a:p>
            <a:pPr algn="l"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Pulmonary </a:t>
            </a:r>
            <a:r>
              <a:rPr lang="en-US" b="1" dirty="0">
                <a:solidFill>
                  <a:srgbClr val="FF0000"/>
                </a:solidFill>
              </a:rPr>
              <a:t>hypertension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-Infections </a:t>
            </a:r>
            <a:r>
              <a:rPr lang="en-US" b="1" dirty="0">
                <a:solidFill>
                  <a:srgbClr val="FF0000"/>
                </a:solidFill>
              </a:rPr>
              <a:t>are frequent partly due </a:t>
            </a:r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 err="1" smtClean="0">
                <a:solidFill>
                  <a:srgbClr val="FF0000"/>
                </a:solidFill>
              </a:rPr>
              <a:t>hyposplenism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algn="l">
              <a:buNone/>
            </a:pPr>
            <a:r>
              <a:rPr lang="en-US" dirty="0"/>
              <a:t>Pneumonia, urinary tract infections and </a:t>
            </a:r>
            <a:r>
              <a:rPr lang="en-US" dirty="0" smtClean="0"/>
              <a:t>Gram‐negative </a:t>
            </a:r>
            <a:r>
              <a:rPr lang="en-US" dirty="0" err="1" smtClean="0"/>
              <a:t>septicaemia</a:t>
            </a:r>
            <a:r>
              <a:rPr lang="en-US" dirty="0" smtClean="0"/>
              <a:t> </a:t>
            </a:r>
            <a:r>
              <a:rPr lang="en-US" dirty="0"/>
              <a:t>are common. </a:t>
            </a:r>
            <a:r>
              <a:rPr lang="en-US" dirty="0" err="1"/>
              <a:t>Osteomyelitis</a:t>
            </a:r>
            <a:r>
              <a:rPr lang="en-US" dirty="0"/>
              <a:t> may also </a:t>
            </a:r>
            <a:r>
              <a:rPr lang="en-US" dirty="0" smtClean="0"/>
              <a:t>occur, usually </a:t>
            </a:r>
            <a:r>
              <a:rPr lang="en-US" dirty="0"/>
              <a:t>from </a:t>
            </a:r>
            <a:r>
              <a:rPr lang="en-US" i="1" dirty="0"/>
              <a:t>Salmonella spp. 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Sickle cell </a:t>
            </a:r>
            <a:r>
              <a:rPr lang="en-US" b="1" dirty="0" err="1"/>
              <a:t>anaemia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Ass. Prof. </a:t>
            </a:r>
            <a:r>
              <a:rPr lang="en-US" dirty="0" err="1" smtClean="0"/>
              <a:t>Abeer</a:t>
            </a:r>
            <a:r>
              <a:rPr lang="en-US" dirty="0" smtClean="0"/>
              <a:t> </a:t>
            </a:r>
            <a:r>
              <a:rPr lang="en-US" dirty="0" err="1" smtClean="0"/>
              <a:t>Anwer</a:t>
            </a:r>
            <a:r>
              <a:rPr lang="en-US" dirty="0" smtClean="0"/>
              <a:t> Ahmed</a:t>
            </a:r>
            <a:endParaRPr lang="ar-IQ" dirty="0"/>
          </a:p>
        </p:txBody>
      </p:sp>
      <p:pic>
        <p:nvPicPr>
          <p:cNvPr id="7170" name="Picture 2" descr="C:\Users\Taiba\Downloads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8476" y="214290"/>
            <a:ext cx="4125524" cy="2095504"/>
          </a:xfrm>
          <a:prstGeom prst="rect">
            <a:avLst/>
          </a:prstGeom>
          <a:noFill/>
        </p:spPr>
      </p:pic>
      <p:pic>
        <p:nvPicPr>
          <p:cNvPr id="7171" name="Picture 3" descr="C:\Users\Taiba\Downloads\iStock-Hailsha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85"/>
            <a:ext cx="3809982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Laboratory findings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b="1" dirty="0" smtClean="0"/>
              <a:t>1 The </a:t>
            </a:r>
            <a:r>
              <a:rPr lang="en-US" b="1" dirty="0" err="1" smtClean="0"/>
              <a:t>haemoglobin</a:t>
            </a:r>
            <a:r>
              <a:rPr lang="en-US" b="1" dirty="0" smtClean="0"/>
              <a:t> is usually 60–90 g/L – low in comparison</a:t>
            </a:r>
          </a:p>
          <a:p>
            <a:pPr algn="l">
              <a:buNone/>
            </a:pPr>
            <a:r>
              <a:rPr lang="en-US" dirty="0" smtClean="0"/>
              <a:t>to mild or no symptoms of </a:t>
            </a:r>
            <a:r>
              <a:rPr lang="en-US" dirty="0" err="1" smtClean="0"/>
              <a:t>anaemia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b="1" dirty="0" smtClean="0"/>
              <a:t>2 Sickle cells and target cells occur in the blood .</a:t>
            </a:r>
          </a:p>
          <a:p>
            <a:pPr algn="l">
              <a:buNone/>
            </a:pPr>
            <a:r>
              <a:rPr lang="en-US" dirty="0" smtClean="0"/>
              <a:t>Features of </a:t>
            </a:r>
            <a:r>
              <a:rPr lang="en-US" dirty="0" err="1" smtClean="0"/>
              <a:t>splenic</a:t>
            </a:r>
            <a:r>
              <a:rPr lang="en-US" dirty="0" smtClean="0"/>
              <a:t> atrophy (e.g. Howell–Jolly bodies) may</a:t>
            </a:r>
          </a:p>
          <a:p>
            <a:pPr algn="l">
              <a:buNone/>
            </a:pPr>
            <a:r>
              <a:rPr lang="en-US" dirty="0" smtClean="0"/>
              <a:t>also be present.</a:t>
            </a:r>
          </a:p>
          <a:p>
            <a:pPr algn="l">
              <a:buNone/>
            </a:pPr>
            <a:r>
              <a:rPr lang="en-US" b="1" dirty="0" smtClean="0"/>
              <a:t>3 Screening tests for </a:t>
            </a:r>
            <a:r>
              <a:rPr lang="en-US" b="1" dirty="0" err="1" smtClean="0"/>
              <a:t>sickling</a:t>
            </a:r>
            <a:r>
              <a:rPr lang="en-US" b="1" dirty="0" smtClean="0"/>
              <a:t> are positive when the blood is</a:t>
            </a:r>
          </a:p>
          <a:p>
            <a:pPr algn="l">
              <a:buNone/>
            </a:pPr>
            <a:r>
              <a:rPr lang="en-US" dirty="0" smtClean="0"/>
              <a:t>deoxygenated </a:t>
            </a:r>
            <a:r>
              <a:rPr lang="en-US" dirty="0" smtClean="0"/>
              <a:t>.</a:t>
            </a:r>
            <a:endParaRPr lang="en-US" dirty="0" smtClean="0"/>
          </a:p>
          <a:p>
            <a:pPr algn="l">
              <a:buNone/>
            </a:pPr>
            <a:r>
              <a:rPr lang="en-US" b="1" dirty="0" smtClean="0"/>
              <a:t>4 HPLC or </a:t>
            </a:r>
            <a:r>
              <a:rPr lang="en-US" b="1" dirty="0" err="1" smtClean="0"/>
              <a:t>haemoglobin</a:t>
            </a:r>
            <a:r>
              <a:rPr lang="en-US" b="1" dirty="0" smtClean="0"/>
              <a:t> electrophoresis :in </a:t>
            </a:r>
            <a:r>
              <a:rPr lang="en-US" b="1" dirty="0" err="1" smtClean="0"/>
              <a:t>Hb</a:t>
            </a:r>
            <a:endParaRPr lang="en-US" b="1" dirty="0" smtClean="0"/>
          </a:p>
          <a:p>
            <a:pPr algn="l">
              <a:buNone/>
            </a:pPr>
            <a:r>
              <a:rPr lang="en-US" dirty="0" smtClean="0"/>
              <a:t>SS, no </a:t>
            </a:r>
            <a:r>
              <a:rPr lang="en-US" dirty="0" err="1" smtClean="0"/>
              <a:t>Hb</a:t>
            </a:r>
            <a:r>
              <a:rPr lang="en-US" dirty="0" smtClean="0"/>
              <a:t> A is detected. The amount of </a:t>
            </a:r>
            <a:r>
              <a:rPr lang="en-US" dirty="0" err="1" smtClean="0"/>
              <a:t>Hb</a:t>
            </a:r>
            <a:r>
              <a:rPr lang="en-US" dirty="0" smtClean="0"/>
              <a:t> F is variable</a:t>
            </a:r>
          </a:p>
          <a:p>
            <a:pPr algn="l">
              <a:buNone/>
            </a:pPr>
            <a:r>
              <a:rPr lang="en-US" dirty="0" smtClean="0"/>
              <a:t>and is usually 5–15%, larger amounts are usually associated</a:t>
            </a:r>
          </a:p>
          <a:p>
            <a:pPr algn="l">
              <a:buNone/>
            </a:pPr>
            <a:r>
              <a:rPr lang="en-US" dirty="0" smtClean="0"/>
              <a:t>with a milder disorder.</a:t>
            </a:r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Sickle cell </a:t>
            </a:r>
            <a:r>
              <a:rPr lang="en-US" sz="2800" dirty="0" err="1" smtClean="0"/>
              <a:t>anaemia</a:t>
            </a:r>
            <a:r>
              <a:rPr lang="en-US" sz="2800" dirty="0" smtClean="0"/>
              <a:t>: peripheral blood film showing deeply staining sickle cells, target cells and</a:t>
            </a:r>
            <a:br>
              <a:rPr lang="en-US" sz="2800" dirty="0" smtClean="0"/>
            </a:br>
            <a:r>
              <a:rPr lang="en-US" sz="2800" dirty="0" err="1" smtClean="0"/>
              <a:t>polychromasia</a:t>
            </a:r>
            <a:r>
              <a:rPr lang="en-US" sz="2800" dirty="0" smtClean="0"/>
              <a:t>.</a:t>
            </a:r>
            <a:endParaRPr lang="ar-IQ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30143"/>
            <a:ext cx="6357982" cy="482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Sickle cell trait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/>
              <a:t>This is a benign condition with no </a:t>
            </a:r>
            <a:r>
              <a:rPr lang="en-US" dirty="0" err="1"/>
              <a:t>anaemia</a:t>
            </a:r>
            <a:r>
              <a:rPr lang="en-US" dirty="0"/>
              <a:t> and </a:t>
            </a:r>
            <a:r>
              <a:rPr lang="en-US" dirty="0" smtClean="0"/>
              <a:t>normal appearance </a:t>
            </a:r>
            <a:r>
              <a:rPr lang="en-US" dirty="0"/>
              <a:t>of red cells in a blood film. </a:t>
            </a:r>
            <a:r>
              <a:rPr lang="en-US" dirty="0" err="1">
                <a:solidFill>
                  <a:srgbClr val="FF0000"/>
                </a:solidFill>
              </a:rPr>
              <a:t>Haematuria</a:t>
            </a:r>
            <a:r>
              <a:rPr lang="en-US" dirty="0"/>
              <a:t> is the </a:t>
            </a:r>
            <a:r>
              <a:rPr lang="en-US" dirty="0" smtClean="0"/>
              <a:t>most common </a:t>
            </a:r>
            <a:r>
              <a:rPr lang="en-US" dirty="0"/>
              <a:t>symptom and is thought to be caused by minor </a:t>
            </a:r>
            <a:r>
              <a:rPr lang="en-US" dirty="0" smtClean="0"/>
              <a:t>infarcts of </a:t>
            </a:r>
            <a:r>
              <a:rPr lang="en-US" dirty="0"/>
              <a:t>the renal papillae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 err="1"/>
              <a:t>Hb</a:t>
            </a:r>
            <a:r>
              <a:rPr lang="en-US" dirty="0"/>
              <a:t> S varies from 25–45% of the</a:t>
            </a:r>
          </a:p>
          <a:p>
            <a:pPr algn="l">
              <a:buNone/>
            </a:pPr>
            <a:r>
              <a:rPr lang="en-US" dirty="0"/>
              <a:t>total </a:t>
            </a:r>
            <a:r>
              <a:rPr lang="en-US" dirty="0" err="1"/>
              <a:t>haemoglobin</a:t>
            </a:r>
            <a:r>
              <a:rPr lang="en-US" dirty="0"/>
              <a:t>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Care </a:t>
            </a:r>
            <a:r>
              <a:rPr lang="en-US" dirty="0"/>
              <a:t>must be taken with </a:t>
            </a:r>
            <a:r>
              <a:rPr lang="en-US" dirty="0" err="1"/>
              <a:t>anaesthesia</a:t>
            </a:r>
            <a:r>
              <a:rPr lang="en-US" dirty="0"/>
              <a:t>,</a:t>
            </a:r>
          </a:p>
          <a:p>
            <a:pPr algn="l">
              <a:buNone/>
            </a:pPr>
            <a:r>
              <a:rPr lang="en-US" dirty="0"/>
              <a:t>pregnancy and at high altitudes.</a:t>
            </a:r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 descr="C:\Users\Taiba\Downloads\SecondOp-SickleCells-AndredaLoba-640p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4714876" y="642918"/>
            <a:ext cx="350046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Thank you</a:t>
            </a:r>
            <a:endParaRPr lang="ar-IQ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Sickle cell disease is a group of </a:t>
            </a:r>
            <a:r>
              <a:rPr lang="en-US" dirty="0" err="1"/>
              <a:t>haemoglobin</a:t>
            </a:r>
            <a:r>
              <a:rPr lang="en-US" dirty="0"/>
              <a:t> disorders </a:t>
            </a:r>
            <a:r>
              <a:rPr lang="en-US" dirty="0" smtClean="0"/>
              <a:t>resulting from </a:t>
            </a:r>
            <a:r>
              <a:rPr lang="en-US" dirty="0"/>
              <a:t>the inheritance of the sickle β‐</a:t>
            </a:r>
            <a:r>
              <a:rPr lang="en-US" dirty="0" err="1"/>
              <a:t>globin</a:t>
            </a:r>
            <a:r>
              <a:rPr lang="en-US" dirty="0"/>
              <a:t> gene. </a:t>
            </a:r>
            <a:endParaRPr lang="en-US" dirty="0" smtClean="0"/>
          </a:p>
          <a:p>
            <a:pPr algn="l">
              <a:buNone/>
            </a:pPr>
            <a:r>
              <a:rPr lang="en-US" dirty="0"/>
              <a:t> Sickle cell disease (SCD) is </a:t>
            </a:r>
            <a:r>
              <a:rPr lang="en-US" dirty="0" smtClean="0"/>
              <a:t>an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 err="1"/>
              <a:t>autosomal</a:t>
            </a:r>
            <a:r>
              <a:rPr lang="en-US" dirty="0"/>
              <a:t> recessive </a:t>
            </a:r>
            <a:endParaRPr lang="en-US" dirty="0" smtClean="0"/>
          </a:p>
        </p:txBody>
      </p:sp>
      <p:pic>
        <p:nvPicPr>
          <p:cNvPr id="10242" name="Picture 2" descr="C:\Users\Taiba\Downloads\images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652500"/>
            <a:ext cx="3399899" cy="3991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8247219" cy="27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500034" y="1500174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dirty="0" smtClean="0"/>
              <a:t>The sickle β‐</a:t>
            </a:r>
            <a:r>
              <a:rPr lang="en-US" sz="3600" dirty="0" err="1" smtClean="0"/>
              <a:t>globin</a:t>
            </a:r>
            <a:r>
              <a:rPr lang="en-US" sz="3600" dirty="0" smtClean="0"/>
              <a:t> abnormality is caused by substitution of </a:t>
            </a:r>
            <a:r>
              <a:rPr lang="en-US" sz="3600" dirty="0" err="1" smtClean="0"/>
              <a:t>valine</a:t>
            </a:r>
            <a:r>
              <a:rPr lang="en-US" sz="3600" dirty="0" smtClean="0"/>
              <a:t> for </a:t>
            </a:r>
            <a:r>
              <a:rPr lang="en-US" sz="3600" dirty="0" err="1" smtClean="0"/>
              <a:t>glutamic</a:t>
            </a:r>
            <a:r>
              <a:rPr lang="en-US" sz="3600" dirty="0" smtClean="0"/>
              <a:t> acid in position 6 in the β chain</a:t>
            </a:r>
            <a:endParaRPr lang="ar-IQ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4030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err="1"/>
              <a:t>Hb</a:t>
            </a:r>
            <a:r>
              <a:rPr lang="en-US" dirty="0"/>
              <a:t> </a:t>
            </a:r>
            <a:r>
              <a:rPr lang="en-US" dirty="0" smtClean="0"/>
              <a:t>S(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l-GR" dirty="0" smtClean="0"/>
              <a:t>α2β2</a:t>
            </a:r>
            <a:r>
              <a:rPr lang="en-US" dirty="0" smtClean="0"/>
              <a:t>S</a:t>
            </a:r>
            <a:r>
              <a:rPr lang="en-US" dirty="0"/>
              <a:t>) is insoluble </a:t>
            </a:r>
            <a:r>
              <a:rPr lang="en-US" dirty="0" smtClean="0"/>
              <a:t>and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forms crystals when exposed </a:t>
            </a:r>
            <a:r>
              <a:rPr lang="en-US" dirty="0" smtClean="0"/>
              <a:t>to</a:t>
            </a:r>
          </a:p>
          <a:p>
            <a:pPr algn="l">
              <a:buNone/>
            </a:pPr>
            <a:r>
              <a:rPr lang="en-US" dirty="0" smtClean="0"/>
              <a:t> low </a:t>
            </a:r>
            <a:r>
              <a:rPr lang="en-US" dirty="0"/>
              <a:t>oxygen tension </a:t>
            </a:r>
            <a:r>
              <a:rPr lang="en-US" dirty="0" smtClean="0"/>
              <a:t>Deoxygenated </a:t>
            </a:r>
            <a:r>
              <a:rPr lang="en-US" dirty="0"/>
              <a:t>sickle </a:t>
            </a:r>
            <a:r>
              <a:rPr lang="en-US" dirty="0" err="1" smtClean="0"/>
              <a:t>haemoglobin</a:t>
            </a:r>
            <a:r>
              <a:rPr lang="en-US" dirty="0"/>
              <a:t> </a:t>
            </a:r>
            <a:r>
              <a:rPr lang="en-US" dirty="0" smtClean="0"/>
              <a:t>polymerizes </a:t>
            </a:r>
            <a:r>
              <a:rPr lang="en-US" dirty="0"/>
              <a:t>into long </a:t>
            </a:r>
            <a:r>
              <a:rPr lang="en-US" dirty="0" err="1"/>
              <a:t>fibres</a:t>
            </a:r>
            <a:r>
              <a:rPr lang="en-US" dirty="0"/>
              <a:t>, each consisting of </a:t>
            </a:r>
            <a:r>
              <a:rPr lang="en-US" dirty="0" smtClean="0"/>
              <a:t>seven intertwined </a:t>
            </a:r>
            <a:r>
              <a:rPr lang="en-US" dirty="0"/>
              <a:t>double strands with cross‐linking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The red </a:t>
            </a:r>
            <a:r>
              <a:rPr lang="en-US" dirty="0"/>
              <a:t>cells sickle and may block different areas of the </a:t>
            </a:r>
            <a:r>
              <a:rPr lang="en-US" dirty="0" smtClean="0"/>
              <a:t>microcirculation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large vessels causing infarcts of various organs</a:t>
            </a:r>
            <a:r>
              <a:rPr lang="en-US" dirty="0" smtClean="0"/>
              <a:t>.</a:t>
            </a:r>
            <a:endParaRPr lang="ar-IQ" dirty="0"/>
          </a:p>
        </p:txBody>
      </p:sp>
      <p:pic>
        <p:nvPicPr>
          <p:cNvPr id="2052" name="Picture 4" descr="C:\Users\Taiba\Downloads\Sickle-Cell-Normal-Cell_800x5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0"/>
            <a:ext cx="3143240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500174"/>
            <a:ext cx="436766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4471750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/>
              <a:t>The prevalence of the SCD is high in sub-Saharan Africa, Mediterranean Basin, Middle East and India because of the level of protection that the sickle cell trait provides against severe </a:t>
            </a:r>
            <a:r>
              <a:rPr lang="en-US" sz="2400" dirty="0" smtClean="0"/>
              <a:t>Malaria.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496"/>
            <a:ext cx="5929354" cy="373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Homozygous </a:t>
            </a:r>
            <a:r>
              <a:rPr lang="en-US" b="1" dirty="0" smtClean="0">
                <a:solidFill>
                  <a:srgbClr val="FF0000"/>
                </a:solidFill>
              </a:rPr>
              <a:t>disease</a:t>
            </a:r>
          </a:p>
          <a:p>
            <a:pPr algn="l">
              <a:buNone/>
            </a:pPr>
            <a:r>
              <a:rPr lang="en-US" b="1" dirty="0" smtClean="0"/>
              <a:t>severe </a:t>
            </a:r>
            <a:r>
              <a:rPr lang="en-US" b="1" dirty="0" err="1"/>
              <a:t>haemolytic</a:t>
            </a:r>
            <a:r>
              <a:rPr lang="en-US" b="1" dirty="0"/>
              <a:t> </a:t>
            </a:r>
            <a:r>
              <a:rPr lang="en-US" b="1" dirty="0" err="1"/>
              <a:t>anaemia</a:t>
            </a:r>
            <a:r>
              <a:rPr lang="en-US" b="1" dirty="0"/>
              <a:t> </a:t>
            </a:r>
            <a:r>
              <a:rPr lang="en-US" b="1" dirty="0" smtClean="0"/>
              <a:t>punctuated by </a:t>
            </a:r>
            <a:r>
              <a:rPr lang="en-US" b="1" dirty="0"/>
              <a:t>crises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/>
              <a:t> </a:t>
            </a:r>
            <a:r>
              <a:rPr lang="en-US" b="1" dirty="0"/>
              <a:t>The symptoms of </a:t>
            </a:r>
            <a:r>
              <a:rPr lang="en-US" b="1" dirty="0" err="1"/>
              <a:t>anaemia</a:t>
            </a:r>
            <a:r>
              <a:rPr lang="en-US" b="1" dirty="0"/>
              <a:t> are often mild in relation to</a:t>
            </a:r>
          </a:p>
          <a:p>
            <a:pPr algn="l">
              <a:buNone/>
            </a:pPr>
            <a:r>
              <a:rPr lang="en-US" dirty="0"/>
              <a:t>the severity of the </a:t>
            </a:r>
            <a:r>
              <a:rPr lang="en-US" dirty="0" err="1"/>
              <a:t>anaemia</a:t>
            </a:r>
            <a:r>
              <a:rPr lang="en-US" dirty="0"/>
              <a:t> because </a:t>
            </a:r>
            <a:r>
              <a:rPr lang="en-US" dirty="0" err="1"/>
              <a:t>Hb</a:t>
            </a:r>
            <a:r>
              <a:rPr lang="en-US" dirty="0"/>
              <a:t> S gives up oxygen (O2) </a:t>
            </a:r>
            <a:r>
              <a:rPr lang="en-US" dirty="0" smtClean="0"/>
              <a:t>to tissues </a:t>
            </a:r>
            <a:r>
              <a:rPr lang="en-US" dirty="0"/>
              <a:t>relatively easily compared with </a:t>
            </a:r>
            <a:r>
              <a:rPr lang="en-US" dirty="0" err="1"/>
              <a:t>Hb</a:t>
            </a:r>
            <a:r>
              <a:rPr lang="en-US" dirty="0"/>
              <a:t> </a:t>
            </a:r>
            <a:endParaRPr lang="en-US" dirty="0" smtClean="0"/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The clinical </a:t>
            </a:r>
            <a:r>
              <a:rPr lang="en-US" dirty="0">
                <a:solidFill>
                  <a:srgbClr val="FF0000"/>
                </a:solidFill>
              </a:rPr>
              <a:t>expression of </a:t>
            </a:r>
            <a:r>
              <a:rPr lang="en-US" dirty="0" err="1">
                <a:solidFill>
                  <a:srgbClr val="FF0000"/>
                </a:solidFill>
              </a:rPr>
              <a:t>Hb</a:t>
            </a:r>
            <a:r>
              <a:rPr lang="en-US" dirty="0">
                <a:solidFill>
                  <a:srgbClr val="FF0000"/>
                </a:solidFill>
              </a:rPr>
              <a:t> SS is very variable</a:t>
            </a:r>
            <a:r>
              <a:rPr lang="en-US" dirty="0"/>
              <a:t>, some patients an almost normal life, free of crises, but others develop </a:t>
            </a:r>
            <a:r>
              <a:rPr lang="en-US" dirty="0" smtClean="0"/>
              <a:t>severe crises </a:t>
            </a:r>
            <a:r>
              <a:rPr lang="en-US" dirty="0"/>
              <a:t>even as infants and may die in early childhood or as young</a:t>
            </a:r>
          </a:p>
          <a:p>
            <a:pPr algn="l">
              <a:buNone/>
            </a:pPr>
            <a:r>
              <a:rPr lang="en-US" dirty="0" smtClean="0"/>
              <a:t>adults</a:t>
            </a: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crises</a:t>
            </a:r>
            <a:endParaRPr lang="ar-IQ" sz="9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ar-IQ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Vaso</a:t>
            </a:r>
            <a:r>
              <a:rPr lang="en-US" b="1" dirty="0" smtClean="0">
                <a:solidFill>
                  <a:srgbClr val="FF0000"/>
                </a:solidFill>
              </a:rPr>
              <a:t>‐occlusive crises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Aplastic</a:t>
            </a:r>
            <a:r>
              <a:rPr lang="en-US" b="1" dirty="0" smtClean="0">
                <a:solidFill>
                  <a:srgbClr val="FF0000"/>
                </a:solidFill>
              </a:rPr>
              <a:t> crises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Haemolytic</a:t>
            </a:r>
            <a:r>
              <a:rPr lang="en-US" b="1" dirty="0" smtClean="0">
                <a:solidFill>
                  <a:srgbClr val="FF0000"/>
                </a:solidFill>
              </a:rPr>
              <a:t> crises</a:t>
            </a:r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842</Words>
  <Application>Microsoft Office PowerPoint</Application>
  <PresentationFormat>عرض على الشاشة (3:4)‏</PresentationFormat>
  <Paragraphs>95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3ed year sickle cell anemia</vt:lpstr>
      <vt:lpstr>Sickle cell anaemia</vt:lpstr>
      <vt:lpstr>الشريحة 3</vt:lpstr>
      <vt:lpstr>الشريحة 4</vt:lpstr>
      <vt:lpstr>الشريحة 5</vt:lpstr>
      <vt:lpstr>الشريحة 6</vt:lpstr>
      <vt:lpstr>Epidemiology</vt:lpstr>
      <vt:lpstr>Clinical features</vt:lpstr>
      <vt:lpstr>crises</vt:lpstr>
      <vt:lpstr>Vaso‐occlusive crises</vt:lpstr>
      <vt:lpstr>painful swollen fingers (dactylitis) in a child</vt:lpstr>
      <vt:lpstr>hand–foot’ syndrome</vt:lpstr>
      <vt:lpstr>الشريحة 13</vt:lpstr>
      <vt:lpstr>الشريحة 14</vt:lpstr>
      <vt:lpstr>Aplastic crises </vt:lpstr>
      <vt:lpstr>Haemolytic crises </vt:lpstr>
      <vt:lpstr>Other organ damage </vt:lpstr>
      <vt:lpstr>necrosis and ulceration</vt:lpstr>
      <vt:lpstr>الشريحة 19</vt:lpstr>
      <vt:lpstr>Laboratory findings</vt:lpstr>
      <vt:lpstr>Sickle cell anaemia: peripheral blood film showing deeply staining sickle cells, target cells and polychromasia.</vt:lpstr>
      <vt:lpstr>Sickle cell trait</vt:lpstr>
      <vt:lpstr>الشريحة 23</vt:lpstr>
    </vt:vector>
  </TitlesOfParts>
  <Company>SACC - ANAS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3ed year sickle cell anemia</dc:title>
  <dc:creator>DR.Ahmed Saker 2O14</dc:creator>
  <cp:lastModifiedBy>DR.Ahmed Saker 2O14</cp:lastModifiedBy>
  <cp:revision>4</cp:revision>
  <dcterms:created xsi:type="dcterms:W3CDTF">2021-12-14T06:19:44Z</dcterms:created>
  <dcterms:modified xsi:type="dcterms:W3CDTF">2021-12-14T06:54:57Z</dcterms:modified>
</cp:coreProperties>
</file>