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76" r:id="rId4"/>
    <p:sldId id="277" r:id="rId5"/>
    <p:sldId id="278" r:id="rId6"/>
    <p:sldId id="279" r:id="rId7"/>
    <p:sldId id="280" r:id="rId8"/>
    <p:sldId id="265" r:id="rId9"/>
    <p:sldId id="258" r:id="rId10"/>
    <p:sldId id="259" r:id="rId11"/>
    <p:sldId id="260" r:id="rId12"/>
    <p:sldId id="261" r:id="rId13"/>
    <p:sldId id="262" r:id="rId14"/>
    <p:sldId id="263" r:id="rId15"/>
    <p:sldId id="264" r:id="rId16"/>
    <p:sldId id="267" r:id="rId17"/>
    <p:sldId id="268" r:id="rId18"/>
    <p:sldId id="281" r:id="rId19"/>
    <p:sldId id="269" r:id="rId20"/>
    <p:sldId id="282" r:id="rId21"/>
    <p:sldId id="270" r:id="rId22"/>
    <p:sldId id="271" r:id="rId23"/>
    <p:sldId id="272" r:id="rId24"/>
    <p:sldId id="273" r:id="rId25"/>
    <p:sldId id="274" r:id="rId26"/>
    <p:sldId id="275" r:id="rId2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416A9F1C-D9C8-4140-8FE0-D8778628562D}" type="datetimeFigureOut">
              <a:rPr lang="ar-IQ" smtClean="0"/>
              <a:t>02/05/1443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ADEE0EF-F43C-4D07-A923-F99BDAB812E1}"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16A9F1C-D9C8-4140-8FE0-D8778628562D}" type="datetimeFigureOut">
              <a:rPr lang="ar-IQ" smtClean="0"/>
              <a:t>02/05/1443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ADEE0EF-F43C-4D07-A923-F99BDAB812E1}"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16A9F1C-D9C8-4140-8FE0-D8778628562D}" type="datetimeFigureOut">
              <a:rPr lang="ar-IQ" smtClean="0"/>
              <a:t>02/05/1443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ADEE0EF-F43C-4D07-A923-F99BDAB812E1}"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16A9F1C-D9C8-4140-8FE0-D8778628562D}" type="datetimeFigureOut">
              <a:rPr lang="ar-IQ" smtClean="0"/>
              <a:t>02/05/1443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ADEE0EF-F43C-4D07-A923-F99BDAB812E1}"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16A9F1C-D9C8-4140-8FE0-D8778628562D}" type="datetimeFigureOut">
              <a:rPr lang="ar-IQ" smtClean="0"/>
              <a:t>02/05/1443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ADEE0EF-F43C-4D07-A923-F99BDAB812E1}"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416A9F1C-D9C8-4140-8FE0-D8778628562D}" type="datetimeFigureOut">
              <a:rPr lang="ar-IQ" smtClean="0"/>
              <a:t>02/05/1443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ADEE0EF-F43C-4D07-A923-F99BDAB812E1}"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416A9F1C-D9C8-4140-8FE0-D8778628562D}" type="datetimeFigureOut">
              <a:rPr lang="ar-IQ" smtClean="0"/>
              <a:t>02/05/1443</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1ADEE0EF-F43C-4D07-A923-F99BDAB812E1}"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416A9F1C-D9C8-4140-8FE0-D8778628562D}" type="datetimeFigureOut">
              <a:rPr lang="ar-IQ" smtClean="0"/>
              <a:t>02/05/1443</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1ADEE0EF-F43C-4D07-A923-F99BDAB812E1}"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16A9F1C-D9C8-4140-8FE0-D8778628562D}" type="datetimeFigureOut">
              <a:rPr lang="ar-IQ" smtClean="0"/>
              <a:t>02/05/1443</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1ADEE0EF-F43C-4D07-A923-F99BDAB812E1}"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16A9F1C-D9C8-4140-8FE0-D8778628562D}" type="datetimeFigureOut">
              <a:rPr lang="ar-IQ" smtClean="0"/>
              <a:t>02/05/1443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ADEE0EF-F43C-4D07-A923-F99BDAB812E1}"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16A9F1C-D9C8-4140-8FE0-D8778628562D}" type="datetimeFigureOut">
              <a:rPr lang="ar-IQ" smtClean="0"/>
              <a:t>02/05/1443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ADEE0EF-F43C-4D07-A923-F99BDAB812E1}"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16A9F1C-D9C8-4140-8FE0-D8778628562D}" type="datetimeFigureOut">
              <a:rPr lang="ar-IQ" smtClean="0"/>
              <a:t>02/05/1443</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ADEE0EF-F43C-4D07-A923-F99BDAB812E1}"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b="1" dirty="0"/>
              <a:t>Chronic myeloid </a:t>
            </a:r>
            <a:r>
              <a:rPr lang="en-US" b="1" dirty="0" err="1"/>
              <a:t>leukaemia</a:t>
            </a:r>
            <a:endParaRPr lang="ar-IQ" dirty="0"/>
          </a:p>
        </p:txBody>
      </p:sp>
      <p:sp>
        <p:nvSpPr>
          <p:cNvPr id="3" name="عنوان فرعي 2"/>
          <p:cNvSpPr>
            <a:spLocks noGrp="1"/>
          </p:cNvSpPr>
          <p:nvPr>
            <p:ph type="subTitle" idx="1"/>
          </p:nvPr>
        </p:nvSpPr>
        <p:spPr/>
        <p:txBody>
          <a:bodyPr/>
          <a:lstStyle/>
          <a:p>
            <a:r>
              <a:rPr lang="en-US" dirty="0" err="1" smtClean="0"/>
              <a:t>Ass.Prof.Abeer</a:t>
            </a:r>
            <a:r>
              <a:rPr lang="en-US" dirty="0" smtClean="0"/>
              <a:t> </a:t>
            </a:r>
            <a:r>
              <a:rPr lang="en-US" dirty="0" err="1" smtClean="0"/>
              <a:t>Anwer</a:t>
            </a:r>
            <a:r>
              <a:rPr lang="en-US" dirty="0" smtClean="0"/>
              <a:t> Ahmed</a:t>
            </a:r>
            <a:endParaRPr lang="ar-IQ"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596" y="357166"/>
            <a:ext cx="8258204" cy="6286544"/>
          </a:xfrm>
        </p:spPr>
        <p:txBody>
          <a:bodyPr>
            <a:normAutofit fontScale="85000" lnSpcReduction="10000"/>
          </a:bodyPr>
          <a:lstStyle/>
          <a:p>
            <a:pPr algn="l">
              <a:buNone/>
            </a:pPr>
            <a:r>
              <a:rPr lang="en-US" dirty="0"/>
              <a:t>In most patients the Ph chromosome is seen by </a:t>
            </a:r>
            <a:r>
              <a:rPr lang="en-US" dirty="0" err="1" smtClean="0"/>
              <a:t>karyotypic</a:t>
            </a:r>
            <a:r>
              <a:rPr lang="en-US" dirty="0" smtClean="0"/>
              <a:t> examination </a:t>
            </a:r>
            <a:r>
              <a:rPr lang="en-US" dirty="0"/>
              <a:t>of </a:t>
            </a:r>
            <a:r>
              <a:rPr lang="en-US" dirty="0" err="1"/>
              <a:t>tumour</a:t>
            </a:r>
            <a:r>
              <a:rPr lang="en-US" dirty="0"/>
              <a:t> </a:t>
            </a:r>
            <a:r>
              <a:rPr lang="en-US" dirty="0" smtClean="0"/>
              <a:t>cells, </a:t>
            </a:r>
            <a:r>
              <a:rPr lang="en-US" dirty="0"/>
              <a:t>but in a few</a:t>
            </a:r>
          </a:p>
          <a:p>
            <a:pPr algn="l">
              <a:buNone/>
            </a:pPr>
            <a:r>
              <a:rPr lang="en-US" dirty="0"/>
              <a:t>the Ph abnormality cannot be seen under the microscope but</a:t>
            </a:r>
          </a:p>
          <a:p>
            <a:pPr algn="l">
              <a:buNone/>
            </a:pPr>
            <a:r>
              <a:rPr lang="en-US" dirty="0"/>
              <a:t>the same molecular rearrangement is detectable by more </a:t>
            </a:r>
            <a:r>
              <a:rPr lang="en-US" dirty="0" smtClean="0"/>
              <a:t>sensitive </a:t>
            </a:r>
            <a:r>
              <a:rPr lang="fr-FR" dirty="0" smtClean="0"/>
              <a:t>techniques</a:t>
            </a:r>
            <a:r>
              <a:rPr lang="fr-FR" dirty="0"/>
              <a:t>: fluorescence </a:t>
            </a:r>
            <a:r>
              <a:rPr lang="fr-FR" i="1" dirty="0"/>
              <a:t>in situ </a:t>
            </a:r>
            <a:r>
              <a:rPr lang="fr-FR" i="1" dirty="0" err="1"/>
              <a:t>hybridization</a:t>
            </a:r>
            <a:r>
              <a:rPr lang="fr-FR" i="1" dirty="0"/>
              <a:t> (</a:t>
            </a:r>
            <a:r>
              <a:rPr lang="fr-FR" i="1" dirty="0" smtClean="0"/>
              <a:t>FISH) </a:t>
            </a:r>
            <a:r>
              <a:rPr lang="en-US" dirty="0" smtClean="0"/>
              <a:t>or </a:t>
            </a:r>
            <a:r>
              <a:rPr lang="en-US" dirty="0"/>
              <a:t>by reverse transcriptase PCR (RT‐PCR) for</a:t>
            </a:r>
          </a:p>
          <a:p>
            <a:pPr algn="l">
              <a:buNone/>
            </a:pPr>
            <a:r>
              <a:rPr lang="en-US" dirty="0"/>
              <a:t>BCR‐ABL1 transcripts. </a:t>
            </a:r>
            <a:endParaRPr lang="en-US" dirty="0" smtClean="0"/>
          </a:p>
          <a:p>
            <a:pPr algn="l">
              <a:buNone/>
            </a:pPr>
            <a:r>
              <a:rPr lang="en-US" dirty="0" smtClean="0"/>
              <a:t>This </a:t>
            </a:r>
            <a:r>
              <a:rPr lang="en-US" dirty="0"/>
              <a:t>Ph‐negative </a:t>
            </a:r>
            <a:r>
              <a:rPr lang="en-US" i="1" dirty="0" smtClean="0"/>
              <a:t>BCR‐ABL1‐positive </a:t>
            </a:r>
            <a:r>
              <a:rPr lang="en-US" dirty="0" smtClean="0"/>
              <a:t>CML </a:t>
            </a:r>
            <a:r>
              <a:rPr lang="en-US" dirty="0"/>
              <a:t>behaves clinically like Ph‐positive CML. As the Ph chromosome</a:t>
            </a:r>
          </a:p>
          <a:p>
            <a:pPr algn="l">
              <a:buNone/>
            </a:pPr>
            <a:r>
              <a:rPr lang="en-US" dirty="0"/>
              <a:t>is an acquired abnormality of </a:t>
            </a:r>
            <a:r>
              <a:rPr lang="en-US" dirty="0" err="1"/>
              <a:t>haemopoietic</a:t>
            </a:r>
            <a:r>
              <a:rPr lang="en-US" dirty="0"/>
              <a:t> stem cells</a:t>
            </a:r>
          </a:p>
          <a:p>
            <a:pPr algn="l">
              <a:buNone/>
            </a:pPr>
            <a:r>
              <a:rPr lang="en-US" dirty="0" smtClean="0"/>
              <a:t>it is found in cells of both the myeloid (granulocytic, </a:t>
            </a:r>
            <a:r>
              <a:rPr lang="en-US" dirty="0" err="1" smtClean="0"/>
              <a:t>erythroid</a:t>
            </a:r>
            <a:r>
              <a:rPr lang="en-US" dirty="0"/>
              <a:t> </a:t>
            </a:r>
            <a:r>
              <a:rPr lang="en-US" dirty="0" smtClean="0"/>
              <a:t>and megakaryocytic) and lymphoid (B and T cell) lineages.</a:t>
            </a:r>
          </a:p>
          <a:p>
            <a:pPr algn="l">
              <a:buNone/>
            </a:pPr>
            <a:endParaRPr lang="ar-IQ"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l">
              <a:buNone/>
            </a:pPr>
            <a:r>
              <a:rPr lang="en-US" dirty="0" smtClean="0"/>
              <a:t>The </a:t>
            </a:r>
            <a:r>
              <a:rPr lang="en-US" dirty="0"/>
              <a:t>main cause of death in CML is transformation to a </a:t>
            </a:r>
            <a:r>
              <a:rPr lang="en-US" dirty="0" smtClean="0"/>
              <a:t>blast phase</a:t>
            </a:r>
            <a:r>
              <a:rPr lang="en-US" dirty="0"/>
              <a:t>, which may be preceded by an accelerated phase. These</a:t>
            </a:r>
          </a:p>
          <a:p>
            <a:pPr algn="l">
              <a:buNone/>
            </a:pPr>
            <a:r>
              <a:rPr lang="en-US" dirty="0"/>
              <a:t>are discussed later in this chapter.</a:t>
            </a:r>
          </a:p>
          <a:p>
            <a:pPr algn="l">
              <a:buNone/>
            </a:pPr>
            <a:r>
              <a:rPr lang="en-US" dirty="0"/>
              <a:t>BCR-ABL1‐negative chronic myeloid </a:t>
            </a:r>
            <a:r>
              <a:rPr lang="en-US" dirty="0" err="1"/>
              <a:t>leukaemia</a:t>
            </a:r>
            <a:r>
              <a:rPr lang="en-US" dirty="0"/>
              <a:t> is classified</a:t>
            </a:r>
          </a:p>
          <a:p>
            <a:pPr algn="l">
              <a:buNone/>
            </a:pPr>
            <a:r>
              <a:rPr lang="en-US" dirty="0"/>
              <a:t>with the </a:t>
            </a:r>
            <a:r>
              <a:rPr lang="en-US" dirty="0" err="1"/>
              <a:t>myelodysplastic</a:t>
            </a:r>
            <a:r>
              <a:rPr lang="en-US" dirty="0"/>
              <a:t>/</a:t>
            </a:r>
            <a:r>
              <a:rPr lang="en-US" dirty="0" err="1"/>
              <a:t>myeloproliferative</a:t>
            </a:r>
            <a:r>
              <a:rPr lang="en-US" dirty="0"/>
              <a:t> syndromes</a:t>
            </a:r>
            <a:endParaRPr lang="ar-IQ"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Clinical features</a:t>
            </a:r>
            <a:br>
              <a:rPr lang="en-US" b="1" dirty="0" smtClean="0"/>
            </a:br>
            <a:endParaRPr lang="ar-IQ" dirty="0"/>
          </a:p>
        </p:txBody>
      </p:sp>
      <p:sp>
        <p:nvSpPr>
          <p:cNvPr id="3" name="عنصر نائب للمحتوى 2"/>
          <p:cNvSpPr>
            <a:spLocks noGrp="1"/>
          </p:cNvSpPr>
          <p:nvPr>
            <p:ph idx="1"/>
          </p:nvPr>
        </p:nvSpPr>
        <p:spPr/>
        <p:txBody>
          <a:bodyPr>
            <a:normAutofit/>
          </a:bodyPr>
          <a:lstStyle/>
          <a:p>
            <a:pPr algn="l">
              <a:buNone/>
            </a:pPr>
            <a:r>
              <a:rPr lang="en-US" dirty="0" smtClean="0"/>
              <a:t>This </a:t>
            </a:r>
            <a:r>
              <a:rPr lang="en-US" dirty="0"/>
              <a:t>disease occurs in either sex (male : female ratio </a:t>
            </a:r>
            <a:r>
              <a:rPr lang="en-US" dirty="0" smtClean="0"/>
              <a:t>of (1.4 </a:t>
            </a:r>
            <a:r>
              <a:rPr lang="en-US" dirty="0"/>
              <a:t>: 1</a:t>
            </a:r>
            <a:r>
              <a:rPr lang="en-US" dirty="0" smtClean="0"/>
              <a:t>)</a:t>
            </a:r>
          </a:p>
          <a:p>
            <a:pPr algn="l">
              <a:buNone/>
            </a:pPr>
            <a:r>
              <a:rPr lang="en-US" dirty="0" smtClean="0"/>
              <a:t> </a:t>
            </a:r>
            <a:r>
              <a:rPr lang="en-US" dirty="0"/>
              <a:t>most frequently between the ages of 40 and 60</a:t>
            </a:r>
          </a:p>
          <a:p>
            <a:pPr algn="l">
              <a:buNone/>
            </a:pPr>
            <a:r>
              <a:rPr lang="en-US" dirty="0"/>
              <a:t>years</a:t>
            </a:r>
            <a:r>
              <a:rPr lang="en-US" dirty="0" smtClean="0"/>
              <a:t>.</a:t>
            </a:r>
          </a:p>
          <a:p>
            <a:pPr algn="l">
              <a:buNone/>
            </a:pPr>
            <a:r>
              <a:rPr lang="en-US" dirty="0" smtClean="0"/>
              <a:t> </a:t>
            </a:r>
            <a:r>
              <a:rPr lang="en-US" dirty="0"/>
              <a:t>However, it may occur in children and neonates, </a:t>
            </a:r>
            <a:r>
              <a:rPr lang="en-US" dirty="0" smtClean="0"/>
              <a:t>and in </a:t>
            </a:r>
            <a:r>
              <a:rPr lang="en-US" dirty="0"/>
              <a:t>the very old. </a:t>
            </a:r>
            <a:endParaRPr lang="en-US" dirty="0" smtClean="0"/>
          </a:p>
          <a:p>
            <a:pPr algn="l">
              <a:buNone/>
            </a:pPr>
            <a:r>
              <a:rPr lang="en-US" dirty="0" smtClean="0"/>
              <a:t>In </a:t>
            </a:r>
            <a:r>
              <a:rPr lang="en-US" dirty="0"/>
              <a:t>up to 50% of cases the diagnosis is made</a:t>
            </a:r>
          </a:p>
          <a:p>
            <a:pPr algn="l">
              <a:buNone/>
            </a:pPr>
            <a:r>
              <a:rPr lang="en-US" dirty="0"/>
              <a:t>incidentally from a routine blood count</a:t>
            </a:r>
            <a:endParaRPr lang="ar-IQ"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70000" lnSpcReduction="20000"/>
          </a:bodyPr>
          <a:lstStyle/>
          <a:p>
            <a:pPr algn="l">
              <a:buNone/>
            </a:pPr>
            <a:r>
              <a:rPr lang="en-US" b="1" dirty="0"/>
              <a:t>1 Symptoms related to </a:t>
            </a:r>
            <a:r>
              <a:rPr lang="en-US" b="1" dirty="0" err="1"/>
              <a:t>hypermetabolism</a:t>
            </a:r>
            <a:r>
              <a:rPr lang="en-US" b="1" dirty="0"/>
              <a:t> (e.g. weight loss,</a:t>
            </a:r>
          </a:p>
          <a:p>
            <a:pPr algn="l">
              <a:buNone/>
            </a:pPr>
            <a:r>
              <a:rPr lang="en-US" dirty="0"/>
              <a:t>lassitude, anorexia or night sweats).</a:t>
            </a:r>
          </a:p>
          <a:p>
            <a:pPr algn="l">
              <a:buNone/>
            </a:pPr>
            <a:r>
              <a:rPr lang="en-US" b="1" dirty="0"/>
              <a:t>2 </a:t>
            </a:r>
            <a:r>
              <a:rPr lang="en-US" b="1" dirty="0" err="1"/>
              <a:t>Splenomegaly</a:t>
            </a:r>
            <a:r>
              <a:rPr lang="en-US" b="1" dirty="0"/>
              <a:t> is nearly always present and may be massive.</a:t>
            </a:r>
          </a:p>
          <a:p>
            <a:pPr algn="l">
              <a:buNone/>
            </a:pPr>
            <a:r>
              <a:rPr lang="en-US" dirty="0"/>
              <a:t>In some patients </a:t>
            </a:r>
            <a:r>
              <a:rPr lang="en-US" dirty="0" err="1"/>
              <a:t>splenic</a:t>
            </a:r>
            <a:r>
              <a:rPr lang="en-US" dirty="0"/>
              <a:t> enlargement is associated with</a:t>
            </a:r>
          </a:p>
          <a:p>
            <a:pPr algn="l">
              <a:buNone/>
            </a:pPr>
            <a:r>
              <a:rPr lang="en-US" dirty="0"/>
              <a:t>considerable discomfort, pain or indigestion.</a:t>
            </a:r>
          </a:p>
          <a:p>
            <a:pPr algn="l">
              <a:buNone/>
            </a:pPr>
            <a:r>
              <a:rPr lang="en-US" b="1" dirty="0"/>
              <a:t>3 Features of </a:t>
            </a:r>
            <a:r>
              <a:rPr lang="en-US" b="1" dirty="0" err="1"/>
              <a:t>anaemia</a:t>
            </a:r>
            <a:r>
              <a:rPr lang="en-US" b="1" dirty="0"/>
              <a:t> may include pallor, </a:t>
            </a:r>
            <a:r>
              <a:rPr lang="en-US" b="1" dirty="0" err="1"/>
              <a:t>dyspnoea</a:t>
            </a:r>
            <a:r>
              <a:rPr lang="en-US" b="1" dirty="0"/>
              <a:t> and tachycardia.</a:t>
            </a:r>
          </a:p>
          <a:p>
            <a:pPr algn="l">
              <a:buNone/>
            </a:pPr>
            <a:r>
              <a:rPr lang="en-US" b="1" dirty="0"/>
              <a:t>4 Bruising, </a:t>
            </a:r>
            <a:r>
              <a:rPr lang="en-US" b="1" dirty="0" err="1"/>
              <a:t>epistaxis</a:t>
            </a:r>
            <a:r>
              <a:rPr lang="en-US" b="1" dirty="0"/>
              <a:t>, </a:t>
            </a:r>
            <a:r>
              <a:rPr lang="en-US" b="1" dirty="0" err="1"/>
              <a:t>menorrhagia</a:t>
            </a:r>
            <a:r>
              <a:rPr lang="en-US" b="1" dirty="0"/>
              <a:t> or </a:t>
            </a:r>
            <a:r>
              <a:rPr lang="en-US" b="1" dirty="0" err="1"/>
              <a:t>haemorrhage</a:t>
            </a:r>
            <a:r>
              <a:rPr lang="en-US" b="1" dirty="0"/>
              <a:t> from other</a:t>
            </a:r>
          </a:p>
          <a:p>
            <a:pPr algn="l">
              <a:buNone/>
            </a:pPr>
            <a:r>
              <a:rPr lang="en-US" dirty="0"/>
              <a:t>sites because of abnormal platelet function.</a:t>
            </a:r>
          </a:p>
          <a:p>
            <a:pPr algn="l">
              <a:buNone/>
            </a:pPr>
            <a:r>
              <a:rPr lang="en-US" b="1" dirty="0"/>
              <a:t>5 Gout or renal impairment caused by </a:t>
            </a:r>
            <a:r>
              <a:rPr lang="en-US" b="1" dirty="0" err="1"/>
              <a:t>hyperuricaemia</a:t>
            </a:r>
            <a:r>
              <a:rPr lang="en-US" b="1" dirty="0"/>
              <a:t> from</a:t>
            </a:r>
          </a:p>
          <a:p>
            <a:pPr algn="l">
              <a:buNone/>
            </a:pPr>
            <a:r>
              <a:rPr lang="en-US" dirty="0"/>
              <a:t>excessive </a:t>
            </a:r>
            <a:r>
              <a:rPr lang="en-US" dirty="0" err="1"/>
              <a:t>purine</a:t>
            </a:r>
            <a:r>
              <a:rPr lang="en-US" dirty="0"/>
              <a:t> breakdown may be a problem.</a:t>
            </a:r>
          </a:p>
          <a:p>
            <a:pPr algn="l">
              <a:buNone/>
            </a:pPr>
            <a:r>
              <a:rPr lang="en-US" b="1" dirty="0"/>
              <a:t>6 Rare symptoms include visual disturbances and </a:t>
            </a:r>
            <a:r>
              <a:rPr lang="en-US" b="1" dirty="0" err="1"/>
              <a:t>priapism</a:t>
            </a:r>
            <a:endParaRPr lang="ar-IQ"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82594"/>
          </a:xfrm>
        </p:spPr>
        <p:txBody>
          <a:bodyPr>
            <a:normAutofit fontScale="90000"/>
          </a:bodyPr>
          <a:lstStyle/>
          <a:p>
            <a:r>
              <a:rPr lang="en-US" b="1" dirty="0" smtClean="0"/>
              <a:t>Laboratory findings</a:t>
            </a:r>
            <a:endParaRPr lang="ar-IQ" dirty="0"/>
          </a:p>
        </p:txBody>
      </p:sp>
      <p:sp>
        <p:nvSpPr>
          <p:cNvPr id="3" name="عنصر نائب للمحتوى 2"/>
          <p:cNvSpPr>
            <a:spLocks noGrp="1"/>
          </p:cNvSpPr>
          <p:nvPr>
            <p:ph idx="1"/>
          </p:nvPr>
        </p:nvSpPr>
        <p:spPr>
          <a:xfrm>
            <a:off x="285720" y="1000108"/>
            <a:ext cx="8858280" cy="5286412"/>
          </a:xfrm>
        </p:spPr>
        <p:txBody>
          <a:bodyPr>
            <a:normAutofit fontScale="70000" lnSpcReduction="20000"/>
          </a:bodyPr>
          <a:lstStyle/>
          <a:p>
            <a:pPr algn="l">
              <a:buNone/>
            </a:pPr>
            <a:r>
              <a:rPr lang="en-US" b="1" dirty="0" smtClean="0"/>
              <a:t>1 </a:t>
            </a:r>
            <a:r>
              <a:rPr lang="en-US" b="1" dirty="0" err="1"/>
              <a:t>Leucocytosis</a:t>
            </a:r>
            <a:r>
              <a:rPr lang="en-US" b="1" dirty="0"/>
              <a:t> is the main feature and may reach levels greater</a:t>
            </a:r>
          </a:p>
          <a:p>
            <a:pPr algn="l">
              <a:buNone/>
            </a:pPr>
            <a:r>
              <a:rPr lang="en-US" dirty="0"/>
              <a:t>than 200 × 109/L </a:t>
            </a:r>
            <a:r>
              <a:rPr lang="en-US" dirty="0" smtClean="0"/>
              <a:t>.A </a:t>
            </a:r>
            <a:r>
              <a:rPr lang="en-US" dirty="0"/>
              <a:t>complete spectrum of</a:t>
            </a:r>
          </a:p>
          <a:p>
            <a:pPr algn="l">
              <a:buNone/>
            </a:pPr>
            <a:r>
              <a:rPr lang="en-US" dirty="0"/>
              <a:t>myeloid cells is seen in the peripheral blood. The levels of</a:t>
            </a:r>
          </a:p>
          <a:p>
            <a:pPr algn="l">
              <a:buNone/>
            </a:pPr>
            <a:r>
              <a:rPr lang="en-US" dirty="0" err="1"/>
              <a:t>neutrophils</a:t>
            </a:r>
            <a:r>
              <a:rPr lang="en-US" dirty="0"/>
              <a:t> and </a:t>
            </a:r>
            <a:r>
              <a:rPr lang="en-US" dirty="0" err="1"/>
              <a:t>myelocytes</a:t>
            </a:r>
            <a:r>
              <a:rPr lang="en-US" dirty="0"/>
              <a:t> exceed those of blast cells and</a:t>
            </a:r>
          </a:p>
          <a:p>
            <a:pPr algn="l">
              <a:buNone/>
            </a:pPr>
            <a:r>
              <a:rPr lang="en-US" dirty="0" err="1"/>
              <a:t>promyelocytes</a:t>
            </a:r>
            <a:r>
              <a:rPr lang="en-US" dirty="0"/>
              <a:t> </a:t>
            </a:r>
            <a:r>
              <a:rPr lang="en-US" dirty="0" smtClean="0"/>
              <a:t>.</a:t>
            </a:r>
            <a:endParaRPr lang="en-US" dirty="0"/>
          </a:p>
          <a:p>
            <a:pPr algn="l">
              <a:buNone/>
            </a:pPr>
            <a:r>
              <a:rPr lang="en-US" b="1" dirty="0"/>
              <a:t>2 Increased circulating </a:t>
            </a:r>
            <a:r>
              <a:rPr lang="en-US" b="1" dirty="0" err="1"/>
              <a:t>basophils</a:t>
            </a:r>
            <a:r>
              <a:rPr lang="en-US" b="1" dirty="0"/>
              <a:t> are a characteristic feature.</a:t>
            </a:r>
          </a:p>
          <a:p>
            <a:pPr algn="l">
              <a:buNone/>
            </a:pPr>
            <a:r>
              <a:rPr lang="en-US" b="1" dirty="0"/>
              <a:t>3 </a:t>
            </a:r>
            <a:r>
              <a:rPr lang="en-US" b="1" dirty="0" err="1"/>
              <a:t>Normochromic</a:t>
            </a:r>
            <a:r>
              <a:rPr lang="en-US" b="1" dirty="0"/>
              <a:t> </a:t>
            </a:r>
            <a:r>
              <a:rPr lang="en-US" b="1" dirty="0" err="1"/>
              <a:t>normocytic</a:t>
            </a:r>
            <a:r>
              <a:rPr lang="en-US" b="1" dirty="0"/>
              <a:t> </a:t>
            </a:r>
            <a:r>
              <a:rPr lang="en-US" b="1" dirty="0" err="1"/>
              <a:t>anaemia</a:t>
            </a:r>
            <a:r>
              <a:rPr lang="en-US" b="1" dirty="0"/>
              <a:t> is usual.</a:t>
            </a:r>
          </a:p>
          <a:p>
            <a:pPr algn="l">
              <a:buNone/>
            </a:pPr>
            <a:r>
              <a:rPr lang="en-US" b="1" dirty="0"/>
              <a:t>4 Platelet count may be increased (most frequently), normal</a:t>
            </a:r>
          </a:p>
          <a:p>
            <a:pPr algn="l">
              <a:buNone/>
            </a:pPr>
            <a:r>
              <a:rPr lang="en-US" dirty="0"/>
              <a:t>or decreased.</a:t>
            </a:r>
          </a:p>
          <a:p>
            <a:pPr algn="l">
              <a:buNone/>
            </a:pPr>
            <a:r>
              <a:rPr lang="en-US" b="1" dirty="0"/>
              <a:t>5 Bone marrow is </a:t>
            </a:r>
            <a:r>
              <a:rPr lang="en-US" b="1" dirty="0" err="1"/>
              <a:t>hypercellular</a:t>
            </a:r>
            <a:r>
              <a:rPr lang="en-US" b="1" dirty="0"/>
              <a:t> with </a:t>
            </a:r>
            <a:r>
              <a:rPr lang="en-US" b="1" dirty="0" err="1"/>
              <a:t>granulopoietic</a:t>
            </a:r>
            <a:r>
              <a:rPr lang="en-US" b="1" dirty="0"/>
              <a:t> predominance.</a:t>
            </a:r>
          </a:p>
          <a:p>
            <a:pPr algn="l">
              <a:buNone/>
            </a:pPr>
            <a:r>
              <a:rPr lang="en-US" b="1" dirty="0"/>
              <a:t>6 Presence of the </a:t>
            </a:r>
            <a:r>
              <a:rPr lang="en-US" b="1" i="1" dirty="0"/>
              <a:t>BCR‐ABL1 gene fusion by RT‐PCR analysis</a:t>
            </a:r>
          </a:p>
          <a:p>
            <a:pPr algn="l">
              <a:buNone/>
            </a:pPr>
            <a:r>
              <a:rPr lang="en-US" dirty="0"/>
              <a:t>and in 98% of cases Ph chromosome on cytogenetic</a:t>
            </a:r>
          </a:p>
          <a:p>
            <a:pPr algn="l">
              <a:buNone/>
            </a:pPr>
            <a:r>
              <a:rPr lang="en-US" dirty="0"/>
              <a:t>analysis .</a:t>
            </a:r>
          </a:p>
          <a:p>
            <a:pPr algn="l">
              <a:buNone/>
            </a:pPr>
            <a:r>
              <a:rPr lang="en-US" b="1" dirty="0"/>
              <a:t>7 Serum uric acid is usually raised</a:t>
            </a:r>
            <a:endParaRPr lang="ar-IQ"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725602"/>
          </a:xfrm>
        </p:spPr>
        <p:txBody>
          <a:bodyPr>
            <a:noAutofit/>
          </a:bodyPr>
          <a:lstStyle/>
          <a:p>
            <a:pPr algn="l"/>
            <a:r>
              <a:rPr lang="en-US" sz="2400" dirty="0"/>
              <a:t>Chronic myeloid </a:t>
            </a:r>
            <a:r>
              <a:rPr lang="en-US" sz="2400" dirty="0" err="1"/>
              <a:t>leukaemia</a:t>
            </a:r>
            <a:r>
              <a:rPr lang="en-US" sz="2400" dirty="0"/>
              <a:t>: peripheral blood film</a:t>
            </a:r>
            <a:br>
              <a:rPr lang="en-US" sz="2400" dirty="0"/>
            </a:br>
            <a:r>
              <a:rPr lang="en-US" sz="2400" dirty="0"/>
              <a:t>showing various stages of </a:t>
            </a:r>
            <a:r>
              <a:rPr lang="en-US" sz="2400" dirty="0" err="1"/>
              <a:t>granulopoiesis</a:t>
            </a:r>
            <a:r>
              <a:rPr lang="en-US" sz="2400" dirty="0"/>
              <a:t> including </a:t>
            </a:r>
            <a:r>
              <a:rPr lang="en-US" sz="2400" dirty="0" err="1"/>
              <a:t>promyelocytes</a:t>
            </a:r>
            <a:r>
              <a:rPr lang="en-US" sz="2400" dirty="0"/>
              <a:t>,</a:t>
            </a:r>
            <a:br>
              <a:rPr lang="en-US" sz="2400" dirty="0"/>
            </a:br>
            <a:r>
              <a:rPr lang="en-US" sz="2400" dirty="0" err="1"/>
              <a:t>myelocytes</a:t>
            </a:r>
            <a:r>
              <a:rPr lang="en-US" sz="2400" dirty="0"/>
              <a:t>, </a:t>
            </a:r>
            <a:r>
              <a:rPr lang="en-US" sz="2400" dirty="0" err="1"/>
              <a:t>metamyelocytes</a:t>
            </a:r>
            <a:r>
              <a:rPr lang="en-US" sz="2400" dirty="0"/>
              <a:t> and band and segmented </a:t>
            </a:r>
            <a:r>
              <a:rPr lang="en-US" sz="2400" dirty="0" err="1"/>
              <a:t>neutrophils</a:t>
            </a:r>
            <a:r>
              <a:rPr lang="en-US" sz="2400" dirty="0"/>
              <a:t>.</a:t>
            </a:r>
            <a:endParaRPr lang="ar-IQ" sz="2400" dirty="0"/>
          </a:p>
        </p:txBody>
      </p:sp>
      <p:pic>
        <p:nvPicPr>
          <p:cNvPr id="1026" name="Picture 2"/>
          <p:cNvPicPr>
            <a:picLocks noGrp="1" noChangeAspect="1" noChangeArrowheads="1"/>
          </p:cNvPicPr>
          <p:nvPr>
            <p:ph idx="1"/>
          </p:nvPr>
        </p:nvPicPr>
        <p:blipFill>
          <a:blip r:embed="rId2"/>
          <a:srcRect/>
          <a:stretch>
            <a:fillRect/>
          </a:stretch>
        </p:blipFill>
        <p:spPr bwMode="auto">
          <a:xfrm>
            <a:off x="466297" y="2329656"/>
            <a:ext cx="7749041" cy="4242616"/>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Prognostic scores (stages)</a:t>
            </a:r>
            <a:br>
              <a:rPr lang="en-US" b="1" dirty="0" smtClean="0"/>
            </a:br>
            <a:endParaRPr lang="ar-IQ" dirty="0"/>
          </a:p>
        </p:txBody>
      </p:sp>
      <p:sp>
        <p:nvSpPr>
          <p:cNvPr id="3" name="عنصر نائب للمحتوى 2"/>
          <p:cNvSpPr>
            <a:spLocks noGrp="1"/>
          </p:cNvSpPr>
          <p:nvPr>
            <p:ph idx="1"/>
          </p:nvPr>
        </p:nvSpPr>
        <p:spPr/>
        <p:txBody>
          <a:bodyPr>
            <a:normAutofit fontScale="85000" lnSpcReduction="10000"/>
          </a:bodyPr>
          <a:lstStyle/>
          <a:p>
            <a:pPr algn="l">
              <a:buNone/>
            </a:pPr>
            <a:r>
              <a:rPr lang="en-US" dirty="0" smtClean="0"/>
              <a:t>Attempts </a:t>
            </a:r>
            <a:r>
              <a:rPr lang="en-US" dirty="0"/>
              <a:t>have been made to stage CML at presentation</a:t>
            </a:r>
          </a:p>
          <a:p>
            <a:pPr algn="l">
              <a:buNone/>
            </a:pPr>
            <a:r>
              <a:rPr lang="en-US" dirty="0"/>
              <a:t>in order to predict prognosis. The most frequently used is</a:t>
            </a:r>
          </a:p>
          <a:p>
            <a:pPr algn="l">
              <a:buNone/>
            </a:pPr>
            <a:r>
              <a:rPr lang="en-US" dirty="0"/>
              <a:t>the </a:t>
            </a:r>
            <a:r>
              <a:rPr lang="en-US" dirty="0" err="1"/>
              <a:t>Sokal</a:t>
            </a:r>
            <a:r>
              <a:rPr lang="en-US" dirty="0"/>
              <a:t> score, which takes account of </a:t>
            </a:r>
            <a:r>
              <a:rPr lang="en-US" dirty="0" smtClean="0"/>
              <a:t>:</a:t>
            </a:r>
          </a:p>
          <a:p>
            <a:pPr algn="l">
              <a:buNone/>
            </a:pPr>
            <a:r>
              <a:rPr lang="en-US" dirty="0" smtClean="0"/>
              <a:t>age,</a:t>
            </a:r>
          </a:p>
          <a:p>
            <a:pPr algn="l">
              <a:buNone/>
            </a:pPr>
            <a:r>
              <a:rPr lang="en-US" dirty="0" smtClean="0"/>
              <a:t> </a:t>
            </a:r>
            <a:r>
              <a:rPr lang="en-US" dirty="0"/>
              <a:t>blast cell percentage,</a:t>
            </a:r>
          </a:p>
          <a:p>
            <a:pPr algn="l">
              <a:buNone/>
            </a:pPr>
            <a:r>
              <a:rPr lang="en-US" dirty="0"/>
              <a:t>spleen size </a:t>
            </a:r>
            <a:endParaRPr lang="en-US" dirty="0" smtClean="0"/>
          </a:p>
          <a:p>
            <a:pPr algn="l">
              <a:buNone/>
            </a:pPr>
            <a:r>
              <a:rPr lang="en-US" dirty="0" smtClean="0"/>
              <a:t>and </a:t>
            </a:r>
            <a:r>
              <a:rPr lang="en-US" dirty="0"/>
              <a:t>platelet count. </a:t>
            </a:r>
            <a:endParaRPr lang="en-US" dirty="0" smtClean="0"/>
          </a:p>
          <a:p>
            <a:pPr algn="l">
              <a:buNone/>
            </a:pPr>
            <a:r>
              <a:rPr lang="en-US" dirty="0" smtClean="0"/>
              <a:t>However </a:t>
            </a:r>
            <a:r>
              <a:rPr lang="en-US" dirty="0"/>
              <a:t>the rate </a:t>
            </a:r>
            <a:r>
              <a:rPr lang="en-US" dirty="0" smtClean="0"/>
              <a:t>of response </a:t>
            </a:r>
            <a:r>
              <a:rPr lang="en-US" dirty="0"/>
              <a:t>to a tyrosine </a:t>
            </a:r>
            <a:r>
              <a:rPr lang="en-US" dirty="0" err="1"/>
              <a:t>kinase</a:t>
            </a:r>
            <a:r>
              <a:rPr lang="en-US" dirty="0"/>
              <a:t> inhibitor is now a more useful</a:t>
            </a:r>
          </a:p>
          <a:p>
            <a:pPr algn="l">
              <a:buNone/>
            </a:pPr>
            <a:r>
              <a:rPr lang="en-US" dirty="0"/>
              <a:t>measure.</a:t>
            </a:r>
            <a:endParaRPr lang="ar-IQ"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Treatment</a:t>
            </a:r>
            <a:br>
              <a:rPr lang="en-US" b="1" dirty="0" smtClean="0"/>
            </a:br>
            <a:endParaRPr lang="ar-IQ" dirty="0"/>
          </a:p>
        </p:txBody>
      </p:sp>
      <p:sp>
        <p:nvSpPr>
          <p:cNvPr id="3" name="عنصر نائب للمحتوى 2"/>
          <p:cNvSpPr>
            <a:spLocks noGrp="1"/>
          </p:cNvSpPr>
          <p:nvPr>
            <p:ph idx="1"/>
          </p:nvPr>
        </p:nvSpPr>
        <p:spPr>
          <a:xfrm>
            <a:off x="457200" y="1071546"/>
            <a:ext cx="8472518" cy="5500726"/>
          </a:xfrm>
        </p:spPr>
        <p:txBody>
          <a:bodyPr>
            <a:normAutofit fontScale="92500" lnSpcReduction="20000"/>
          </a:bodyPr>
          <a:lstStyle/>
          <a:p>
            <a:pPr algn="l">
              <a:buNone/>
            </a:pPr>
            <a:r>
              <a:rPr lang="en-US" b="1" i="1" dirty="0" smtClean="0"/>
              <a:t>Treatment </a:t>
            </a:r>
            <a:r>
              <a:rPr lang="en-US" b="1" i="1" dirty="0"/>
              <a:t>of chronic phase</a:t>
            </a:r>
          </a:p>
          <a:p>
            <a:pPr algn="l">
              <a:buNone/>
            </a:pPr>
            <a:r>
              <a:rPr lang="en-US" dirty="0">
                <a:solidFill>
                  <a:srgbClr val="FF0000"/>
                </a:solidFill>
              </a:rPr>
              <a:t>Tyrosine </a:t>
            </a:r>
            <a:r>
              <a:rPr lang="en-US" dirty="0" err="1">
                <a:solidFill>
                  <a:srgbClr val="FF0000"/>
                </a:solidFill>
              </a:rPr>
              <a:t>kinase</a:t>
            </a:r>
            <a:r>
              <a:rPr lang="en-US" dirty="0">
                <a:solidFill>
                  <a:srgbClr val="FF0000"/>
                </a:solidFill>
              </a:rPr>
              <a:t> </a:t>
            </a:r>
            <a:r>
              <a:rPr lang="en-US" dirty="0" smtClean="0">
                <a:solidFill>
                  <a:srgbClr val="FF0000"/>
                </a:solidFill>
              </a:rPr>
              <a:t>inhibitors  </a:t>
            </a:r>
            <a:r>
              <a:rPr lang="en-US" dirty="0">
                <a:solidFill>
                  <a:srgbClr val="FF0000"/>
                </a:solidFill>
              </a:rPr>
              <a:t>(TKI)</a:t>
            </a:r>
            <a:r>
              <a:rPr lang="en-US" dirty="0"/>
              <a:t> are the mainstay of the </a:t>
            </a:r>
            <a:r>
              <a:rPr lang="en-US" dirty="0" smtClean="0"/>
              <a:t>treatment of </a:t>
            </a:r>
            <a:r>
              <a:rPr lang="en-US" dirty="0"/>
              <a:t>CML and several different </a:t>
            </a:r>
            <a:r>
              <a:rPr lang="en-US" dirty="0" smtClean="0"/>
              <a:t>drugs </a:t>
            </a:r>
            <a:r>
              <a:rPr lang="en-US" dirty="0"/>
              <a:t>are now </a:t>
            </a:r>
            <a:r>
              <a:rPr lang="en-US" dirty="0" smtClean="0"/>
              <a:t>available.</a:t>
            </a:r>
          </a:p>
          <a:p>
            <a:pPr algn="l">
              <a:buNone/>
            </a:pPr>
            <a:r>
              <a:rPr lang="el-GR" dirty="0">
                <a:solidFill>
                  <a:srgbClr val="FF0000"/>
                </a:solidFill>
              </a:rPr>
              <a:t>α‐</a:t>
            </a:r>
            <a:r>
              <a:rPr lang="en-US" dirty="0">
                <a:solidFill>
                  <a:srgbClr val="FF0000"/>
                </a:solidFill>
              </a:rPr>
              <a:t>Interferon</a:t>
            </a:r>
          </a:p>
          <a:p>
            <a:pPr algn="l">
              <a:buNone/>
            </a:pPr>
            <a:r>
              <a:rPr lang="en-US" dirty="0"/>
              <a:t>This was often used after the white cell count had been </a:t>
            </a:r>
            <a:r>
              <a:rPr lang="en-US" dirty="0" err="1" smtClean="0"/>
              <a:t>controlledby</a:t>
            </a:r>
            <a:r>
              <a:rPr lang="en-US" dirty="0" smtClean="0"/>
              <a:t> </a:t>
            </a:r>
            <a:r>
              <a:rPr lang="en-US" dirty="0" err="1"/>
              <a:t>hydroxycarbamide</a:t>
            </a:r>
            <a:r>
              <a:rPr lang="en-US" dirty="0"/>
              <a:t> but </a:t>
            </a:r>
            <a:r>
              <a:rPr lang="ar-IQ" dirty="0" smtClean="0"/>
              <a:t> </a:t>
            </a:r>
          </a:p>
          <a:p>
            <a:pPr algn="l">
              <a:buNone/>
            </a:pPr>
            <a:r>
              <a:rPr lang="en-US" dirty="0" smtClean="0"/>
              <a:t>has </a:t>
            </a:r>
            <a:r>
              <a:rPr lang="en-US" dirty="0"/>
              <a:t>now been replaced </a:t>
            </a:r>
            <a:r>
              <a:rPr lang="en-US" dirty="0" smtClean="0"/>
              <a:t>by IM</a:t>
            </a:r>
          </a:p>
          <a:p>
            <a:pPr algn="l">
              <a:buNone/>
            </a:pPr>
            <a:r>
              <a:rPr lang="en-US" dirty="0" err="1">
                <a:solidFill>
                  <a:srgbClr val="FF0000"/>
                </a:solidFill>
              </a:rPr>
              <a:t>Allogeneic</a:t>
            </a:r>
            <a:r>
              <a:rPr lang="en-US" dirty="0">
                <a:solidFill>
                  <a:srgbClr val="FF0000"/>
                </a:solidFill>
              </a:rPr>
              <a:t> SCT </a:t>
            </a:r>
            <a:r>
              <a:rPr lang="en-US" dirty="0"/>
              <a:t>is a potentially curative treatment for </a:t>
            </a:r>
            <a:r>
              <a:rPr lang="en-US" dirty="0" smtClean="0"/>
              <a:t>CML but </a:t>
            </a:r>
            <a:r>
              <a:rPr lang="en-US" dirty="0"/>
              <a:t>because of the risks associated with the procedure, it is</a:t>
            </a:r>
          </a:p>
          <a:p>
            <a:pPr algn="l">
              <a:buNone/>
            </a:pPr>
            <a:r>
              <a:rPr lang="en-US" dirty="0"/>
              <a:t>usually reserved for TKI failures</a:t>
            </a:r>
            <a:endParaRPr lang="ar-IQ"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9218" name="Picture 2"/>
          <p:cNvPicPr>
            <a:picLocks noGrp="1" noChangeAspect="1" noChangeArrowheads="1"/>
          </p:cNvPicPr>
          <p:nvPr>
            <p:ph idx="1"/>
          </p:nvPr>
        </p:nvPicPr>
        <p:blipFill>
          <a:blip r:embed="rId2"/>
          <a:srcRect/>
          <a:stretch>
            <a:fillRect/>
          </a:stretch>
        </p:blipFill>
        <p:spPr bwMode="auto">
          <a:xfrm>
            <a:off x="1071538" y="179404"/>
            <a:ext cx="6215105" cy="6540584"/>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algn="l">
              <a:buNone/>
            </a:pPr>
            <a:r>
              <a:rPr lang="en-US" dirty="0"/>
              <a:t>Definition of the response to TKIs as first‐line treatment in CML As examples, BCR‐ABL1 ≤10% refers to </a:t>
            </a:r>
            <a:r>
              <a:rPr lang="en-US" dirty="0" smtClean="0"/>
              <a:t>the fact </a:t>
            </a:r>
            <a:r>
              <a:rPr lang="en-US" dirty="0"/>
              <a:t>that the </a:t>
            </a:r>
            <a:r>
              <a:rPr lang="en-US" i="1" dirty="0"/>
              <a:t>BCR‐ABL1 transcript level has been reduced to less than 10% of the ABL1 level. </a:t>
            </a:r>
            <a:endParaRPr lang="en-US" i="1" dirty="0" smtClean="0"/>
          </a:p>
          <a:p>
            <a:pPr algn="l">
              <a:buNone/>
            </a:pPr>
            <a:r>
              <a:rPr lang="en-US" i="1" dirty="0" smtClean="0"/>
              <a:t>Ph</a:t>
            </a:r>
            <a:r>
              <a:rPr lang="en-US" i="1" dirty="0"/>
              <a:t>+ ≤35% indicates </a:t>
            </a:r>
            <a:r>
              <a:rPr lang="en-US" i="1" dirty="0" smtClean="0"/>
              <a:t>that </a:t>
            </a:r>
            <a:r>
              <a:rPr lang="en-US" dirty="0" smtClean="0"/>
              <a:t>the </a:t>
            </a:r>
            <a:r>
              <a:rPr lang="en-US" dirty="0"/>
              <a:t>number of Philadelphia‐positive chromosomes in cells in the bone marrow is less than 35% of the total number </a:t>
            </a:r>
            <a:r>
              <a:rPr lang="en-US" dirty="0" smtClean="0"/>
              <a:t>that are </a:t>
            </a:r>
            <a:r>
              <a:rPr lang="en-US" dirty="0"/>
              <a:t>examined</a:t>
            </a:r>
            <a:endParaRPr lang="ar-IQ"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14356"/>
            <a:ext cx="8229600" cy="5411807"/>
          </a:xfrm>
        </p:spPr>
        <p:txBody>
          <a:bodyPr>
            <a:normAutofit fontScale="92500" lnSpcReduction="20000"/>
          </a:bodyPr>
          <a:lstStyle/>
          <a:p>
            <a:pPr algn="l">
              <a:buNone/>
            </a:pPr>
            <a:r>
              <a:rPr lang="en-US" b="1" dirty="0"/>
              <a:t>Chronic myeloid </a:t>
            </a:r>
            <a:r>
              <a:rPr lang="en-US" b="1" dirty="0" err="1"/>
              <a:t>leukaemia</a:t>
            </a:r>
            <a:r>
              <a:rPr lang="en-US" b="1" dirty="0"/>
              <a:t> BCR‐ABL1+ (CML) is a </a:t>
            </a:r>
            <a:r>
              <a:rPr lang="en-US" b="1" dirty="0" err="1"/>
              <a:t>clonal</a:t>
            </a:r>
            <a:endParaRPr lang="en-US" b="1" dirty="0"/>
          </a:p>
          <a:p>
            <a:pPr algn="l">
              <a:buNone/>
            </a:pPr>
            <a:r>
              <a:rPr lang="en-US" dirty="0"/>
              <a:t>disorder of a </a:t>
            </a:r>
            <a:r>
              <a:rPr lang="en-US" dirty="0" err="1"/>
              <a:t>pluripotent</a:t>
            </a:r>
            <a:r>
              <a:rPr lang="en-US" dirty="0"/>
              <a:t> stem cell. The disease accounts </a:t>
            </a:r>
            <a:r>
              <a:rPr lang="en-US" dirty="0" smtClean="0"/>
              <a:t>for around </a:t>
            </a:r>
            <a:r>
              <a:rPr lang="en-US" dirty="0"/>
              <a:t>15% of </a:t>
            </a:r>
            <a:r>
              <a:rPr lang="en-US" dirty="0" err="1"/>
              <a:t>leukaemias</a:t>
            </a:r>
            <a:r>
              <a:rPr lang="en-US" dirty="0"/>
              <a:t> and may occur at any age. The</a:t>
            </a:r>
          </a:p>
          <a:p>
            <a:pPr algn="l">
              <a:buNone/>
            </a:pPr>
            <a:r>
              <a:rPr lang="en-US" dirty="0"/>
              <a:t>diagnosis of CML is rarely difficult and is assisted by the </a:t>
            </a:r>
            <a:r>
              <a:rPr lang="en-US" dirty="0" smtClean="0"/>
              <a:t>characteristic presence </a:t>
            </a:r>
            <a:r>
              <a:rPr lang="en-US" dirty="0"/>
              <a:t>of the </a:t>
            </a:r>
            <a:r>
              <a:rPr lang="en-US" b="1" dirty="0"/>
              <a:t>Philadelphia (Ph) chromosome.</a:t>
            </a:r>
          </a:p>
          <a:p>
            <a:pPr algn="l">
              <a:buNone/>
            </a:pPr>
            <a:r>
              <a:rPr lang="en-US" dirty="0"/>
              <a:t>This results from the t(9;22) (q34;q11) translocation </a:t>
            </a:r>
            <a:r>
              <a:rPr lang="en-US" dirty="0" smtClean="0"/>
              <a:t>between chromosomes </a:t>
            </a:r>
            <a:r>
              <a:rPr lang="en-US" dirty="0"/>
              <a:t>9 and 22, as a result of which part of the </a:t>
            </a:r>
            <a:r>
              <a:rPr lang="en-US" dirty="0" err="1" smtClean="0"/>
              <a:t>oncogene</a:t>
            </a:r>
            <a:r>
              <a:rPr lang="en-US" dirty="0" smtClean="0"/>
              <a:t> </a:t>
            </a:r>
            <a:r>
              <a:rPr lang="en-US" i="1" dirty="0" smtClean="0"/>
              <a:t>ABL1 </a:t>
            </a:r>
            <a:r>
              <a:rPr lang="en-US" i="1" dirty="0"/>
              <a:t>is moved to the BCR gene on chromosome </a:t>
            </a:r>
            <a:r>
              <a:rPr lang="en-US" i="1" dirty="0" smtClean="0"/>
              <a:t>22 </a:t>
            </a:r>
            <a:r>
              <a:rPr lang="en-US" dirty="0" smtClean="0"/>
              <a:t>and </a:t>
            </a:r>
            <a:r>
              <a:rPr lang="en-US" dirty="0"/>
              <a:t>part of chromosome 22 moves to </a:t>
            </a:r>
            <a:r>
              <a:rPr lang="en-US" dirty="0" smtClean="0"/>
              <a:t>chromosome 9</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11156"/>
          </a:xfrm>
        </p:spPr>
        <p:txBody>
          <a:bodyPr>
            <a:normAutofit fontScale="90000"/>
          </a:bodyPr>
          <a:lstStyle/>
          <a:p>
            <a:r>
              <a:rPr lang="en-US" dirty="0" smtClean="0"/>
              <a:t>response to TKIs</a:t>
            </a:r>
            <a:endParaRPr lang="ar-IQ" dirty="0"/>
          </a:p>
        </p:txBody>
      </p:sp>
      <p:pic>
        <p:nvPicPr>
          <p:cNvPr id="10242" name="Picture 2"/>
          <p:cNvPicPr>
            <a:picLocks noGrp="1" noChangeAspect="1" noChangeArrowheads="1"/>
          </p:cNvPicPr>
          <p:nvPr>
            <p:ph idx="1"/>
          </p:nvPr>
        </p:nvPicPr>
        <p:blipFill>
          <a:blip r:embed="rId2"/>
          <a:srcRect/>
          <a:stretch>
            <a:fillRect/>
          </a:stretch>
        </p:blipFill>
        <p:spPr bwMode="auto">
          <a:xfrm>
            <a:off x="0" y="928670"/>
            <a:ext cx="9144000" cy="592933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i="1" dirty="0" smtClean="0"/>
              <a:t>Accelerated phase disease and </a:t>
            </a:r>
            <a:r>
              <a:rPr lang="en-US" b="1" i="1" dirty="0" err="1" smtClean="0"/>
              <a:t>blastic</a:t>
            </a:r>
            <a:r>
              <a:rPr lang="en-US" b="1" i="1" dirty="0" smtClean="0"/>
              <a:t/>
            </a:r>
            <a:br>
              <a:rPr lang="en-US" b="1" i="1" dirty="0" smtClean="0"/>
            </a:br>
            <a:r>
              <a:rPr lang="en-US" b="1" i="1" dirty="0" smtClean="0"/>
              <a:t>transformation</a:t>
            </a:r>
            <a:endParaRPr lang="ar-IQ" dirty="0"/>
          </a:p>
        </p:txBody>
      </p:sp>
      <p:sp>
        <p:nvSpPr>
          <p:cNvPr id="3" name="عنصر نائب للمحتوى 2"/>
          <p:cNvSpPr>
            <a:spLocks noGrp="1"/>
          </p:cNvSpPr>
          <p:nvPr>
            <p:ph idx="1"/>
          </p:nvPr>
        </p:nvSpPr>
        <p:spPr/>
        <p:txBody>
          <a:bodyPr>
            <a:normAutofit fontScale="92500" lnSpcReduction="10000"/>
          </a:bodyPr>
          <a:lstStyle/>
          <a:p>
            <a:pPr algn="l">
              <a:buNone/>
            </a:pPr>
            <a:endParaRPr lang="en-US" b="1" i="1" dirty="0"/>
          </a:p>
          <a:p>
            <a:pPr algn="l">
              <a:buNone/>
            </a:pPr>
            <a:r>
              <a:rPr lang="en-US" b="1" dirty="0"/>
              <a:t>Acute transformation (greater than 20% blasts in blood </a:t>
            </a:r>
            <a:r>
              <a:rPr lang="en-US" b="1" dirty="0" smtClean="0"/>
              <a:t>or </a:t>
            </a:r>
            <a:r>
              <a:rPr lang="en-US" dirty="0" smtClean="0"/>
              <a:t>marrow</a:t>
            </a:r>
            <a:r>
              <a:rPr lang="en-US" dirty="0"/>
              <a:t>) may occur rapidly over days or </a:t>
            </a:r>
            <a:r>
              <a:rPr lang="en-US" dirty="0" smtClean="0"/>
              <a:t>weeks</a:t>
            </a:r>
          </a:p>
          <a:p>
            <a:pPr algn="l">
              <a:buNone/>
            </a:pPr>
            <a:r>
              <a:rPr lang="en-US" dirty="0"/>
              <a:t>More commonly there is an </a:t>
            </a:r>
            <a:r>
              <a:rPr lang="en-US" b="1" dirty="0"/>
              <a:t>accelerated phase with </a:t>
            </a:r>
            <a:r>
              <a:rPr lang="en-US" b="1" dirty="0" err="1"/>
              <a:t>anaemia</a:t>
            </a:r>
            <a:r>
              <a:rPr lang="en-US" b="1" dirty="0"/>
              <a:t>,</a:t>
            </a:r>
          </a:p>
          <a:p>
            <a:pPr algn="l">
              <a:buNone/>
            </a:pPr>
            <a:r>
              <a:rPr lang="en-US" dirty="0"/>
              <a:t>thrombocytopenia (platelets less than 100 × 109/L), </a:t>
            </a:r>
            <a:r>
              <a:rPr lang="en-US" dirty="0" smtClean="0"/>
              <a:t>increase in </a:t>
            </a:r>
            <a:r>
              <a:rPr lang="en-US" dirty="0"/>
              <a:t>blood </a:t>
            </a:r>
            <a:r>
              <a:rPr lang="en-US" dirty="0" err="1"/>
              <a:t>basophils</a:t>
            </a:r>
            <a:r>
              <a:rPr lang="en-US" dirty="0"/>
              <a:t> to greater than 20% or marrow blast </a:t>
            </a:r>
            <a:r>
              <a:rPr lang="en-US" dirty="0" smtClean="0"/>
              <a:t>cells 10–19</a:t>
            </a:r>
            <a:r>
              <a:rPr lang="en-US" dirty="0"/>
              <a:t>% with blast cells in the blood</a:t>
            </a:r>
            <a:endParaRPr lang="ar-IQ"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7158" y="571480"/>
            <a:ext cx="8329642" cy="5554683"/>
          </a:xfrm>
        </p:spPr>
        <p:txBody>
          <a:bodyPr>
            <a:normAutofit fontScale="85000" lnSpcReduction="10000"/>
          </a:bodyPr>
          <a:lstStyle/>
          <a:p>
            <a:pPr algn="l">
              <a:buNone/>
            </a:pPr>
            <a:r>
              <a:rPr lang="en-US" dirty="0"/>
              <a:t>The spleen may </a:t>
            </a:r>
            <a:r>
              <a:rPr lang="en-US" dirty="0" smtClean="0"/>
              <a:t>be enlarged </a:t>
            </a:r>
            <a:r>
              <a:rPr lang="en-US" dirty="0"/>
              <a:t>despite control of the blood count and the </a:t>
            </a:r>
            <a:r>
              <a:rPr lang="en-US" dirty="0" smtClean="0"/>
              <a:t>marrow may </a:t>
            </a:r>
            <a:r>
              <a:rPr lang="en-US" dirty="0"/>
              <a:t>be fibrotic. </a:t>
            </a:r>
            <a:endParaRPr lang="en-US" dirty="0" smtClean="0"/>
          </a:p>
          <a:p>
            <a:pPr algn="l">
              <a:buNone/>
            </a:pPr>
            <a:r>
              <a:rPr lang="en-US" dirty="0" smtClean="0"/>
              <a:t>New </a:t>
            </a:r>
            <a:r>
              <a:rPr lang="en-US" dirty="0" err="1"/>
              <a:t>clonal</a:t>
            </a:r>
            <a:r>
              <a:rPr lang="en-US" dirty="0"/>
              <a:t> chromosomal or molecular abnormalities</a:t>
            </a:r>
          </a:p>
          <a:p>
            <a:pPr algn="l">
              <a:buNone/>
            </a:pPr>
            <a:r>
              <a:rPr lang="en-US" dirty="0"/>
              <a:t>may appear. </a:t>
            </a:r>
            <a:endParaRPr lang="en-US" dirty="0" smtClean="0"/>
          </a:p>
          <a:p>
            <a:pPr algn="l">
              <a:buNone/>
            </a:pPr>
            <a:r>
              <a:rPr lang="en-US" dirty="0" smtClean="0"/>
              <a:t>The </a:t>
            </a:r>
            <a:r>
              <a:rPr lang="en-US" dirty="0"/>
              <a:t>patient may be in this phase </a:t>
            </a:r>
            <a:r>
              <a:rPr lang="en-US" dirty="0" smtClean="0"/>
              <a:t>for several </a:t>
            </a:r>
            <a:r>
              <a:rPr lang="en-US" dirty="0"/>
              <a:t>months, during which the disease is less easy to </a:t>
            </a:r>
            <a:r>
              <a:rPr lang="en-US" dirty="0" smtClean="0"/>
              <a:t>control than </a:t>
            </a:r>
            <a:r>
              <a:rPr lang="en-US" dirty="0"/>
              <a:t>in the chronic phase. </a:t>
            </a:r>
            <a:endParaRPr lang="en-US" dirty="0" smtClean="0"/>
          </a:p>
          <a:p>
            <a:pPr algn="l">
              <a:buNone/>
            </a:pPr>
            <a:r>
              <a:rPr lang="en-US" dirty="0" smtClean="0"/>
              <a:t>In </a:t>
            </a:r>
            <a:r>
              <a:rPr lang="en-US" dirty="0"/>
              <a:t>approximately one‐fifth of </a:t>
            </a:r>
            <a:r>
              <a:rPr lang="en-US" dirty="0" smtClean="0"/>
              <a:t>cases of </a:t>
            </a:r>
            <a:r>
              <a:rPr lang="en-US" dirty="0"/>
              <a:t>acute transformation this is lymphoblastic and patients may</a:t>
            </a:r>
          </a:p>
          <a:p>
            <a:pPr algn="l">
              <a:buNone/>
            </a:pPr>
            <a:r>
              <a:rPr lang="en-US" dirty="0"/>
              <a:t>be treated in a similar way to ALL, with a number of </a:t>
            </a:r>
            <a:r>
              <a:rPr lang="en-US" dirty="0" smtClean="0"/>
              <a:t>patients returning </a:t>
            </a:r>
            <a:r>
              <a:rPr lang="en-US" dirty="0"/>
              <a:t>to the chronic phase for months or even a year </a:t>
            </a:r>
            <a:r>
              <a:rPr lang="en-US" dirty="0" smtClean="0"/>
              <a:t>or two</a:t>
            </a:r>
            <a:endParaRPr lang="ar-IQ"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lnSpcReduction="10000"/>
          </a:bodyPr>
          <a:lstStyle/>
          <a:p>
            <a:pPr algn="l">
              <a:buNone/>
            </a:pPr>
            <a:r>
              <a:rPr lang="en-US" dirty="0"/>
              <a:t>In the majority, transformation is into </a:t>
            </a:r>
            <a:endParaRPr lang="en-US" dirty="0" smtClean="0"/>
          </a:p>
          <a:p>
            <a:pPr algn="l">
              <a:buNone/>
            </a:pPr>
            <a:r>
              <a:rPr lang="en-US" dirty="0" smtClean="0"/>
              <a:t>acute </a:t>
            </a:r>
            <a:r>
              <a:rPr lang="en-US" dirty="0"/>
              <a:t>myeloid </a:t>
            </a:r>
            <a:r>
              <a:rPr lang="en-US" dirty="0" err="1"/>
              <a:t>leukaemia</a:t>
            </a:r>
            <a:endParaRPr lang="en-US" dirty="0"/>
          </a:p>
          <a:p>
            <a:pPr algn="l">
              <a:buNone/>
            </a:pPr>
            <a:r>
              <a:rPr lang="en-US" dirty="0"/>
              <a:t>or mixed types. </a:t>
            </a:r>
            <a:endParaRPr lang="en-US" dirty="0" smtClean="0"/>
          </a:p>
          <a:p>
            <a:pPr algn="l">
              <a:buNone/>
            </a:pPr>
            <a:r>
              <a:rPr lang="en-US" dirty="0" smtClean="0"/>
              <a:t>These </a:t>
            </a:r>
            <a:r>
              <a:rPr lang="en-US" dirty="0"/>
              <a:t>are more difficult to treat and</a:t>
            </a:r>
          </a:p>
          <a:p>
            <a:pPr algn="l">
              <a:buNone/>
            </a:pPr>
            <a:r>
              <a:rPr lang="en-US" dirty="0"/>
              <a:t>survival is rare beyond 1 year. </a:t>
            </a:r>
            <a:endParaRPr lang="en-US" dirty="0" smtClean="0"/>
          </a:p>
          <a:p>
            <a:pPr algn="l">
              <a:buNone/>
            </a:pPr>
            <a:r>
              <a:rPr lang="en-US" dirty="0" smtClean="0"/>
              <a:t>TKI </a:t>
            </a:r>
            <a:r>
              <a:rPr lang="en-US" dirty="0"/>
              <a:t>are valuable in the </a:t>
            </a:r>
            <a:r>
              <a:rPr lang="en-US" dirty="0" smtClean="0"/>
              <a:t>management of </a:t>
            </a:r>
            <a:r>
              <a:rPr lang="en-US" dirty="0" err="1"/>
              <a:t>blastic</a:t>
            </a:r>
            <a:r>
              <a:rPr lang="en-US" dirty="0"/>
              <a:t> transformation but resistance to treatment</a:t>
            </a:r>
          </a:p>
          <a:p>
            <a:pPr algn="l">
              <a:buNone/>
            </a:pPr>
            <a:r>
              <a:rPr lang="en-US" dirty="0"/>
              <a:t>usually occurs within a few weeks</a:t>
            </a:r>
            <a:r>
              <a:rPr lang="en-US" dirty="0" smtClean="0"/>
              <a:t>.</a:t>
            </a:r>
          </a:p>
          <a:p>
            <a:pPr algn="l">
              <a:buNone/>
            </a:pPr>
            <a:r>
              <a:rPr lang="en-US" dirty="0" smtClean="0"/>
              <a:t> </a:t>
            </a:r>
            <a:r>
              <a:rPr lang="en-US" dirty="0" err="1"/>
              <a:t>Allogeneic</a:t>
            </a:r>
            <a:r>
              <a:rPr lang="en-US" dirty="0"/>
              <a:t> SCT is a </a:t>
            </a:r>
            <a:r>
              <a:rPr lang="en-US" dirty="0" smtClean="0"/>
              <a:t>valuable option </a:t>
            </a:r>
            <a:r>
              <a:rPr lang="en-US" dirty="0"/>
              <a:t>where possible.</a:t>
            </a:r>
            <a:endParaRPr lang="ar-IQ"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l"/>
            <a:r>
              <a:rPr lang="en-US" sz="2800" dirty="0"/>
              <a:t>Chronic myeloid </a:t>
            </a:r>
            <a:r>
              <a:rPr lang="en-US" sz="2800" dirty="0" err="1"/>
              <a:t>leukaemia</a:t>
            </a:r>
            <a:r>
              <a:rPr lang="en-US" sz="2800" dirty="0"/>
              <a:t>: acute </a:t>
            </a:r>
            <a:r>
              <a:rPr lang="en-US" sz="2800" dirty="0" err="1"/>
              <a:t>myeloblastic</a:t>
            </a:r>
            <a:r>
              <a:rPr lang="en-US" sz="2800" dirty="0"/>
              <a:t/>
            </a:r>
            <a:br>
              <a:rPr lang="en-US" sz="2800" dirty="0"/>
            </a:br>
            <a:r>
              <a:rPr lang="en-US" sz="2800" dirty="0"/>
              <a:t>transformation. Peripheral blood film showing frequent </a:t>
            </a:r>
            <a:r>
              <a:rPr lang="en-US" sz="2800" dirty="0" err="1"/>
              <a:t>myeloblasts</a:t>
            </a:r>
            <a:endParaRPr lang="ar-IQ" sz="2800" dirty="0"/>
          </a:p>
        </p:txBody>
      </p:sp>
      <p:pic>
        <p:nvPicPr>
          <p:cNvPr id="3074" name="Picture 2"/>
          <p:cNvPicPr>
            <a:picLocks noGrp="1" noChangeAspect="1" noChangeArrowheads="1"/>
          </p:cNvPicPr>
          <p:nvPr>
            <p:ph idx="1"/>
          </p:nvPr>
        </p:nvPicPr>
        <p:blipFill>
          <a:blip r:embed="rId2"/>
          <a:srcRect/>
          <a:stretch>
            <a:fillRect/>
          </a:stretch>
        </p:blipFill>
        <p:spPr bwMode="auto">
          <a:xfrm>
            <a:off x="2247900" y="1943894"/>
            <a:ext cx="4648200" cy="383857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Chronic </a:t>
            </a:r>
            <a:r>
              <a:rPr lang="en-US" b="1" dirty="0" err="1" smtClean="0"/>
              <a:t>neutrophilic</a:t>
            </a:r>
            <a:r>
              <a:rPr lang="en-US" b="1" dirty="0" smtClean="0"/>
              <a:t> </a:t>
            </a:r>
            <a:r>
              <a:rPr lang="en-US" b="1" dirty="0" err="1" smtClean="0"/>
              <a:t>leukaemia</a:t>
            </a:r>
            <a:endParaRPr lang="ar-IQ" dirty="0"/>
          </a:p>
        </p:txBody>
      </p:sp>
      <p:sp>
        <p:nvSpPr>
          <p:cNvPr id="3" name="عنصر نائب للمحتوى 2"/>
          <p:cNvSpPr>
            <a:spLocks noGrp="1"/>
          </p:cNvSpPr>
          <p:nvPr>
            <p:ph idx="1"/>
          </p:nvPr>
        </p:nvSpPr>
        <p:spPr>
          <a:xfrm>
            <a:off x="457200" y="1214422"/>
            <a:ext cx="8472518" cy="4911741"/>
          </a:xfrm>
        </p:spPr>
        <p:txBody>
          <a:bodyPr>
            <a:normAutofit/>
          </a:bodyPr>
          <a:lstStyle/>
          <a:p>
            <a:pPr algn="l">
              <a:buNone/>
            </a:pPr>
            <a:endParaRPr lang="en-US" b="1" dirty="0"/>
          </a:p>
          <a:p>
            <a:pPr algn="l">
              <a:buNone/>
            </a:pPr>
            <a:r>
              <a:rPr lang="en-US" dirty="0"/>
              <a:t>These patients have no inflammatory or other causes of </a:t>
            </a:r>
            <a:r>
              <a:rPr lang="en-US" dirty="0" err="1" smtClean="0"/>
              <a:t>neutrophilia</a:t>
            </a:r>
            <a:r>
              <a:rPr lang="en-US" dirty="0" smtClean="0"/>
              <a:t> and </a:t>
            </a:r>
            <a:r>
              <a:rPr lang="en-US" dirty="0"/>
              <a:t>no evidence for any other </a:t>
            </a:r>
            <a:r>
              <a:rPr lang="en-US" dirty="0" err="1" smtClean="0"/>
              <a:t>myeloproliferative</a:t>
            </a:r>
            <a:r>
              <a:rPr lang="en-US" dirty="0" smtClean="0"/>
              <a:t> disease</a:t>
            </a:r>
            <a:r>
              <a:rPr lang="en-US" dirty="0"/>
              <a:t>. </a:t>
            </a:r>
            <a:endParaRPr lang="en-US" dirty="0" smtClean="0"/>
          </a:p>
          <a:p>
            <a:pPr algn="l">
              <a:buNone/>
            </a:pPr>
            <a:r>
              <a:rPr lang="en-US" dirty="0" smtClean="0"/>
              <a:t>They </a:t>
            </a:r>
            <a:r>
              <a:rPr lang="en-US" dirty="0"/>
              <a:t>may have mild </a:t>
            </a:r>
            <a:r>
              <a:rPr lang="en-US" dirty="0" err="1"/>
              <a:t>splenomegaly</a:t>
            </a:r>
            <a:r>
              <a:rPr lang="en-US" dirty="0"/>
              <a:t>. </a:t>
            </a:r>
            <a:endParaRPr lang="en-US" dirty="0" smtClean="0"/>
          </a:p>
          <a:p>
            <a:pPr algn="l">
              <a:buNone/>
            </a:pPr>
            <a:r>
              <a:rPr lang="en-US" dirty="0" smtClean="0"/>
              <a:t>Activating mutations in </a:t>
            </a:r>
            <a:r>
              <a:rPr lang="en-US" dirty="0"/>
              <a:t>the gene encoding the receptor for colony </a:t>
            </a:r>
            <a:r>
              <a:rPr lang="en-US" dirty="0" smtClean="0"/>
              <a:t>stimulating factor </a:t>
            </a:r>
            <a:r>
              <a:rPr lang="en-US" dirty="0"/>
              <a:t>3 (</a:t>
            </a:r>
            <a:r>
              <a:rPr lang="en-US" i="1" dirty="0"/>
              <a:t>CSF3R) are found in most patients and </a:t>
            </a:r>
            <a:r>
              <a:rPr lang="en-US" i="1" dirty="0" err="1"/>
              <a:t>kinase</a:t>
            </a:r>
            <a:r>
              <a:rPr lang="en-US" i="1" dirty="0"/>
              <a:t> inhibitors</a:t>
            </a:r>
          </a:p>
          <a:p>
            <a:pPr algn="l">
              <a:buNone/>
            </a:pPr>
            <a:r>
              <a:rPr lang="en-US" dirty="0"/>
              <a:t>may be useful. The prognosis is variable</a:t>
            </a:r>
            <a:endParaRPr lang="ar-IQ"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smtClean="0"/>
              <a:t>Chronic </a:t>
            </a:r>
            <a:r>
              <a:rPr lang="en-US" b="1" dirty="0" err="1" smtClean="0"/>
              <a:t>eosinophilic</a:t>
            </a:r>
            <a:r>
              <a:rPr lang="en-US" b="1" dirty="0" smtClean="0"/>
              <a:t> </a:t>
            </a:r>
            <a:r>
              <a:rPr lang="en-US" b="1" dirty="0" err="1" smtClean="0"/>
              <a:t>leukaemia</a:t>
            </a:r>
            <a:endParaRPr lang="ar-IQ" dirty="0"/>
          </a:p>
        </p:txBody>
      </p:sp>
      <p:sp>
        <p:nvSpPr>
          <p:cNvPr id="3" name="عنصر نائب للمحتوى 2"/>
          <p:cNvSpPr>
            <a:spLocks noGrp="1"/>
          </p:cNvSpPr>
          <p:nvPr>
            <p:ph idx="1"/>
          </p:nvPr>
        </p:nvSpPr>
        <p:spPr>
          <a:xfrm>
            <a:off x="285720" y="1428736"/>
            <a:ext cx="8572560" cy="5143536"/>
          </a:xfrm>
        </p:spPr>
        <p:txBody>
          <a:bodyPr>
            <a:normAutofit fontScale="77500" lnSpcReduction="20000"/>
          </a:bodyPr>
          <a:lstStyle/>
          <a:p>
            <a:pPr algn="l">
              <a:buNone/>
            </a:pPr>
            <a:r>
              <a:rPr lang="en-US" dirty="0" smtClean="0"/>
              <a:t>Chronic </a:t>
            </a:r>
            <a:r>
              <a:rPr lang="en-US" dirty="0" err="1"/>
              <a:t>eosinophilic</a:t>
            </a:r>
            <a:r>
              <a:rPr lang="en-US" dirty="0"/>
              <a:t> </a:t>
            </a:r>
            <a:r>
              <a:rPr lang="en-US" dirty="0" err="1"/>
              <a:t>leukaemia</a:t>
            </a:r>
            <a:r>
              <a:rPr lang="en-US" dirty="0"/>
              <a:t> is a </a:t>
            </a:r>
            <a:r>
              <a:rPr lang="en-US" dirty="0" err="1"/>
              <a:t>clonal</a:t>
            </a:r>
            <a:r>
              <a:rPr lang="en-US" dirty="0"/>
              <a:t> persistent </a:t>
            </a:r>
            <a:r>
              <a:rPr lang="en-US" dirty="0" err="1"/>
              <a:t>eosinophilia</a:t>
            </a:r>
            <a:endParaRPr lang="en-US" dirty="0"/>
          </a:p>
          <a:p>
            <a:pPr algn="l">
              <a:buNone/>
            </a:pPr>
            <a:r>
              <a:rPr lang="en-US" dirty="0"/>
              <a:t>(greater than 1.5 × 109/L</a:t>
            </a:r>
            <a:r>
              <a:rPr lang="en-US" dirty="0" smtClean="0"/>
              <a:t>).</a:t>
            </a:r>
          </a:p>
          <a:p>
            <a:pPr algn="l">
              <a:buNone/>
            </a:pPr>
            <a:r>
              <a:rPr lang="en-US" dirty="0" smtClean="0"/>
              <a:t> </a:t>
            </a:r>
            <a:r>
              <a:rPr lang="en-US" dirty="0"/>
              <a:t>There may be an </a:t>
            </a:r>
            <a:r>
              <a:rPr lang="en-US" dirty="0" smtClean="0"/>
              <a:t>interstitial lesion </a:t>
            </a:r>
            <a:r>
              <a:rPr lang="en-US" dirty="0"/>
              <a:t>in chromosome 4 resulting in </a:t>
            </a:r>
            <a:r>
              <a:rPr lang="en-US" i="1" dirty="0"/>
              <a:t>FIP1L1‐PDGFRA </a:t>
            </a:r>
            <a:r>
              <a:rPr lang="en-US" i="1" dirty="0" smtClean="0"/>
              <a:t>fusion </a:t>
            </a:r>
            <a:r>
              <a:rPr lang="en-US" dirty="0" smtClean="0"/>
              <a:t>gene </a:t>
            </a:r>
            <a:r>
              <a:rPr lang="en-US" dirty="0"/>
              <a:t>(in which case there is a response to tyrosine </a:t>
            </a:r>
            <a:r>
              <a:rPr lang="en-US" dirty="0" err="1"/>
              <a:t>kinase</a:t>
            </a:r>
            <a:r>
              <a:rPr lang="en-US" dirty="0"/>
              <a:t> inhibitors)</a:t>
            </a:r>
          </a:p>
          <a:p>
            <a:pPr algn="l">
              <a:buNone/>
            </a:pPr>
            <a:r>
              <a:rPr lang="en-US" dirty="0"/>
              <a:t>or other less frequent cytogenetic or molecular defects.</a:t>
            </a:r>
          </a:p>
          <a:p>
            <a:pPr algn="l">
              <a:buNone/>
            </a:pPr>
            <a:r>
              <a:rPr lang="en-US" dirty="0"/>
              <a:t>There may be greater than 5% but less than 20% blasts in the</a:t>
            </a:r>
          </a:p>
          <a:p>
            <a:pPr algn="l">
              <a:buNone/>
            </a:pPr>
            <a:r>
              <a:rPr lang="en-US" dirty="0"/>
              <a:t>marrow</a:t>
            </a:r>
            <a:r>
              <a:rPr lang="en-US" dirty="0" smtClean="0"/>
              <a:t>.</a:t>
            </a:r>
          </a:p>
          <a:p>
            <a:pPr algn="l">
              <a:buNone/>
            </a:pPr>
            <a:r>
              <a:rPr lang="en-US" dirty="0" smtClean="0"/>
              <a:t> </a:t>
            </a:r>
            <a:r>
              <a:rPr lang="en-US" dirty="0"/>
              <a:t>The cells may infiltrate various organs causing damage</a:t>
            </a:r>
          </a:p>
          <a:p>
            <a:pPr algn="l">
              <a:buNone/>
            </a:pPr>
            <a:r>
              <a:rPr lang="en-US" dirty="0"/>
              <a:t>(e.g. </a:t>
            </a:r>
            <a:r>
              <a:rPr lang="en-US" dirty="0" err="1"/>
              <a:t>endomyocardial</a:t>
            </a:r>
            <a:r>
              <a:rPr lang="en-US" dirty="0"/>
              <a:t> fibrosis, lung, CNS, skin and gastrointestinal</a:t>
            </a:r>
          </a:p>
          <a:p>
            <a:pPr algn="l">
              <a:buNone/>
            </a:pPr>
            <a:r>
              <a:rPr lang="en-US" dirty="0"/>
              <a:t>tract). If </a:t>
            </a:r>
            <a:r>
              <a:rPr lang="en-US" dirty="0" err="1"/>
              <a:t>clonality</a:t>
            </a:r>
            <a:r>
              <a:rPr lang="en-US" dirty="0"/>
              <a:t> cannot be shown and blasts are less than</a:t>
            </a:r>
          </a:p>
          <a:p>
            <a:pPr algn="l">
              <a:buNone/>
            </a:pPr>
            <a:r>
              <a:rPr lang="en-US" dirty="0"/>
              <a:t>5%, the condition is diagnosed as </a:t>
            </a:r>
            <a:r>
              <a:rPr lang="en-US" dirty="0" err="1"/>
              <a:t>hypereosinophilic</a:t>
            </a:r>
            <a:r>
              <a:rPr lang="en-US" dirty="0"/>
              <a:t> syndrome</a:t>
            </a:r>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3225800"/>
          </a:xfrm>
        </p:spPr>
        <p:txBody>
          <a:bodyPr>
            <a:noAutofit/>
          </a:bodyPr>
          <a:lstStyle/>
          <a:p>
            <a:pPr algn="l"/>
            <a:r>
              <a:rPr lang="en-US" sz="2400" dirty="0"/>
              <a:t>There is translocation of part of the long arm of chromosome 22 to the long arm </a:t>
            </a:r>
            <a:r>
              <a:rPr lang="en-US" sz="2400" dirty="0" smtClean="0"/>
              <a:t>of chromosome </a:t>
            </a:r>
            <a:r>
              <a:rPr lang="en-US" sz="2400" dirty="0"/>
              <a:t>9 and reciprocal translocation of part of the long arm of chromosome 9 to chromosome 22 (the Philadelphia chromosome).</a:t>
            </a:r>
            <a:br>
              <a:rPr lang="en-US" sz="2400" dirty="0"/>
            </a:br>
            <a:r>
              <a:rPr lang="en-US" sz="2400" dirty="0"/>
              <a:t>This reciprocal translocation brings most of the </a:t>
            </a:r>
            <a:r>
              <a:rPr lang="en-US" sz="2400" i="1" dirty="0"/>
              <a:t>ABL1‐gene into the BCR region on chromosome 22 (and part of the BCR gene </a:t>
            </a:r>
            <a:r>
              <a:rPr lang="en-US" sz="2400" i="1" dirty="0" smtClean="0"/>
              <a:t>into </a:t>
            </a:r>
            <a:r>
              <a:rPr lang="en-US" sz="2400" dirty="0" smtClean="0"/>
              <a:t>juxtaposition </a:t>
            </a:r>
            <a:r>
              <a:rPr lang="en-US" sz="2400" dirty="0"/>
              <a:t>with the remaining portion of </a:t>
            </a:r>
            <a:r>
              <a:rPr lang="en-US" sz="2400" i="1" dirty="0"/>
              <a:t>ABL on chromosome 9).</a:t>
            </a:r>
            <a:endParaRPr lang="ar-IQ" sz="2400" dirty="0"/>
          </a:p>
        </p:txBody>
      </p:sp>
      <p:pic>
        <p:nvPicPr>
          <p:cNvPr id="8194" name="Picture 2"/>
          <p:cNvPicPr>
            <a:picLocks noChangeAspect="1" noChangeArrowheads="1"/>
          </p:cNvPicPr>
          <p:nvPr/>
        </p:nvPicPr>
        <p:blipFill>
          <a:blip r:embed="rId2"/>
          <a:srcRect/>
          <a:stretch>
            <a:fillRect/>
          </a:stretch>
        </p:blipFill>
        <p:spPr bwMode="auto">
          <a:xfrm>
            <a:off x="2643174" y="3000372"/>
            <a:ext cx="5786478" cy="385762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7158" y="285728"/>
            <a:ext cx="8229600" cy="1900238"/>
          </a:xfrm>
        </p:spPr>
        <p:txBody>
          <a:bodyPr>
            <a:normAutofit fontScale="85000" lnSpcReduction="20000"/>
          </a:bodyPr>
          <a:lstStyle/>
          <a:p>
            <a:pPr algn="l">
              <a:buNone/>
            </a:pPr>
            <a:r>
              <a:rPr lang="en-US" dirty="0"/>
              <a:t>The breakpoint in </a:t>
            </a:r>
            <a:r>
              <a:rPr lang="en-US" i="1" dirty="0"/>
              <a:t>ABL1 is between </a:t>
            </a:r>
            <a:r>
              <a:rPr lang="en-US" i="1" dirty="0" err="1"/>
              <a:t>exons</a:t>
            </a:r>
            <a:r>
              <a:rPr lang="en-US" i="1" dirty="0"/>
              <a:t> 1 and 2. </a:t>
            </a:r>
            <a:endParaRPr lang="en-US" i="1" dirty="0" smtClean="0"/>
          </a:p>
          <a:p>
            <a:pPr algn="l">
              <a:buNone/>
            </a:pPr>
            <a:r>
              <a:rPr lang="en-US" i="1" dirty="0" smtClean="0"/>
              <a:t>The breakpoint </a:t>
            </a:r>
            <a:r>
              <a:rPr lang="en-US" dirty="0" smtClean="0"/>
              <a:t>in </a:t>
            </a:r>
            <a:r>
              <a:rPr lang="en-US" i="1" dirty="0"/>
              <a:t>BCR is at one of the two points in the major breakpoint cluster region (M‐BCR) in chronic myeloid </a:t>
            </a:r>
            <a:r>
              <a:rPr lang="en-US" i="1" dirty="0" err="1"/>
              <a:t>leukaemia</a:t>
            </a:r>
            <a:r>
              <a:rPr lang="en-US" i="1" dirty="0"/>
              <a:t> (CML) or in some </a:t>
            </a:r>
            <a:r>
              <a:rPr lang="en-US" i="1" dirty="0" smtClean="0"/>
              <a:t>cases </a:t>
            </a:r>
            <a:r>
              <a:rPr lang="en-US" dirty="0" smtClean="0"/>
              <a:t>of </a:t>
            </a:r>
            <a:r>
              <a:rPr lang="en-US" dirty="0"/>
              <a:t>Ph+ acute lymphoblastic </a:t>
            </a:r>
            <a:r>
              <a:rPr lang="en-US" dirty="0" err="1"/>
              <a:t>leukaemia</a:t>
            </a:r>
            <a:r>
              <a:rPr lang="en-US" dirty="0"/>
              <a:t> (ALL).</a:t>
            </a:r>
            <a:endParaRPr lang="ar-IQ" dirty="0"/>
          </a:p>
        </p:txBody>
      </p:sp>
      <p:pic>
        <p:nvPicPr>
          <p:cNvPr id="7170" name="Picture 2"/>
          <p:cNvPicPr>
            <a:picLocks noChangeAspect="1" noChangeArrowheads="1"/>
          </p:cNvPicPr>
          <p:nvPr/>
        </p:nvPicPr>
        <p:blipFill>
          <a:blip r:embed="rId2"/>
          <a:srcRect/>
          <a:stretch>
            <a:fillRect/>
          </a:stretch>
        </p:blipFill>
        <p:spPr bwMode="auto">
          <a:xfrm>
            <a:off x="285720" y="2571744"/>
            <a:ext cx="8643998" cy="3295668"/>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7158" y="214290"/>
            <a:ext cx="8229600" cy="1900238"/>
          </a:xfrm>
        </p:spPr>
        <p:txBody>
          <a:bodyPr>
            <a:normAutofit fontScale="85000" lnSpcReduction="20000"/>
          </a:bodyPr>
          <a:lstStyle/>
          <a:p>
            <a:pPr algn="l">
              <a:buNone/>
            </a:pPr>
            <a:r>
              <a:rPr lang="en-US" dirty="0"/>
              <a:t>This results in a 210‐kDa fusion protein product derived from the </a:t>
            </a:r>
            <a:r>
              <a:rPr lang="en-US" i="1" dirty="0"/>
              <a:t>BCR‐ABL1 fusion gene.</a:t>
            </a:r>
          </a:p>
          <a:p>
            <a:pPr algn="l">
              <a:buNone/>
            </a:pPr>
            <a:r>
              <a:rPr lang="en-US" dirty="0"/>
              <a:t>In other cases of Ph+ ALL, the breakpoint in </a:t>
            </a:r>
            <a:r>
              <a:rPr lang="en-US" i="1" dirty="0"/>
              <a:t>BCR is at a minor breakpoint cluster region (m‐BCR) resulting in a smaller BCR‐ABL1 </a:t>
            </a:r>
            <a:r>
              <a:rPr lang="en-US" i="1" dirty="0" smtClean="0"/>
              <a:t>fusion </a:t>
            </a:r>
            <a:r>
              <a:rPr lang="en-US" dirty="0" smtClean="0"/>
              <a:t>gene </a:t>
            </a:r>
            <a:r>
              <a:rPr lang="en-US" dirty="0"/>
              <a:t>and a 190‐kDa </a:t>
            </a:r>
            <a:r>
              <a:rPr lang="en-US" dirty="0" smtClean="0"/>
              <a:t>protein</a:t>
            </a:r>
            <a:endParaRPr lang="ar-IQ" dirty="0"/>
          </a:p>
        </p:txBody>
      </p:sp>
      <p:pic>
        <p:nvPicPr>
          <p:cNvPr id="6146" name="Picture 2"/>
          <p:cNvPicPr>
            <a:picLocks noChangeAspect="1" noChangeArrowheads="1"/>
          </p:cNvPicPr>
          <p:nvPr/>
        </p:nvPicPr>
        <p:blipFill>
          <a:blip r:embed="rId2"/>
          <a:srcRect/>
          <a:stretch>
            <a:fillRect/>
          </a:stretch>
        </p:blipFill>
        <p:spPr bwMode="auto">
          <a:xfrm>
            <a:off x="642910" y="2357430"/>
            <a:ext cx="7305093" cy="4062433"/>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596" y="428604"/>
            <a:ext cx="8229600" cy="1114420"/>
          </a:xfrm>
        </p:spPr>
        <p:txBody>
          <a:bodyPr/>
          <a:lstStyle/>
          <a:p>
            <a:pPr algn="l">
              <a:buNone/>
            </a:pPr>
            <a:r>
              <a:rPr lang="en-US" dirty="0" err="1"/>
              <a:t>Karyotype</a:t>
            </a:r>
            <a:r>
              <a:rPr lang="en-US" dirty="0"/>
              <a:t> showing the t(9;22) (q34;q11) translocation. The Ph chromosome is arrowed</a:t>
            </a:r>
            <a:endParaRPr lang="ar-IQ" dirty="0"/>
          </a:p>
        </p:txBody>
      </p:sp>
      <p:pic>
        <p:nvPicPr>
          <p:cNvPr id="5122" name="Picture 2"/>
          <p:cNvPicPr>
            <a:picLocks noChangeAspect="1" noChangeArrowheads="1"/>
          </p:cNvPicPr>
          <p:nvPr/>
        </p:nvPicPr>
        <p:blipFill>
          <a:blip r:embed="rId2"/>
          <a:srcRect/>
          <a:stretch>
            <a:fillRect/>
          </a:stretch>
        </p:blipFill>
        <p:spPr bwMode="auto">
          <a:xfrm>
            <a:off x="1214414" y="1571625"/>
            <a:ext cx="6600825" cy="528637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00034" y="357166"/>
            <a:ext cx="8229600" cy="1971676"/>
          </a:xfrm>
        </p:spPr>
        <p:txBody>
          <a:bodyPr>
            <a:normAutofit fontScale="70000" lnSpcReduction="20000"/>
          </a:bodyPr>
          <a:lstStyle/>
          <a:p>
            <a:pPr algn="l">
              <a:buNone/>
            </a:pPr>
            <a:r>
              <a:rPr lang="en-US" dirty="0"/>
              <a:t>Visualization </a:t>
            </a:r>
            <a:r>
              <a:rPr lang="en-US" dirty="0" smtClean="0"/>
              <a:t>of the </a:t>
            </a:r>
            <a:r>
              <a:rPr lang="en-US" dirty="0"/>
              <a:t>Ph chromosome on: (</a:t>
            </a:r>
            <a:r>
              <a:rPr lang="en-US" dirty="0" err="1"/>
              <a:t>i</a:t>
            </a:r>
            <a:r>
              <a:rPr lang="en-US" dirty="0"/>
              <a:t>) dividing (metaphase); </a:t>
            </a:r>
            <a:r>
              <a:rPr lang="en-US" dirty="0" smtClean="0"/>
              <a:t>and</a:t>
            </a:r>
          </a:p>
          <a:p>
            <a:pPr algn="l">
              <a:buNone/>
            </a:pPr>
            <a:r>
              <a:rPr lang="en-US" dirty="0" smtClean="0"/>
              <a:t> </a:t>
            </a:r>
            <a:r>
              <a:rPr lang="en-US" dirty="0"/>
              <a:t>(ii) quiescent (</a:t>
            </a:r>
            <a:r>
              <a:rPr lang="en-US" dirty="0" err="1"/>
              <a:t>interphase</a:t>
            </a:r>
            <a:r>
              <a:rPr lang="en-US" dirty="0"/>
              <a:t>) cells by fluorescence </a:t>
            </a:r>
            <a:r>
              <a:rPr lang="en-US" i="1" dirty="0"/>
              <a:t>in situ hybridization (FISH) analysis</a:t>
            </a:r>
          </a:p>
          <a:p>
            <a:pPr algn="l">
              <a:buNone/>
            </a:pPr>
            <a:r>
              <a:rPr lang="en-US" dirty="0"/>
              <a:t>(ABL probe in red and BCR probe in green) with fusion signals (red/green which shows as yellow) on the Ph (BCR‐ABL1) and </a:t>
            </a:r>
            <a:r>
              <a:rPr lang="en-US" dirty="0" err="1"/>
              <a:t>der</a:t>
            </a:r>
            <a:r>
              <a:rPr lang="en-US" dirty="0"/>
              <a:t>(9)</a:t>
            </a:r>
          </a:p>
          <a:p>
            <a:pPr algn="l">
              <a:buNone/>
            </a:pPr>
            <a:r>
              <a:rPr lang="en-US" dirty="0"/>
              <a:t>(ABL1‐BCR) chromosomes</a:t>
            </a:r>
            <a:endParaRPr lang="ar-IQ" dirty="0"/>
          </a:p>
        </p:txBody>
      </p:sp>
      <p:pic>
        <p:nvPicPr>
          <p:cNvPr id="4098" name="Picture 2"/>
          <p:cNvPicPr>
            <a:picLocks noChangeAspect="1" noChangeArrowheads="1"/>
          </p:cNvPicPr>
          <p:nvPr/>
        </p:nvPicPr>
        <p:blipFill>
          <a:blip r:embed="rId2"/>
          <a:srcRect/>
          <a:stretch>
            <a:fillRect/>
          </a:stretch>
        </p:blipFill>
        <p:spPr bwMode="auto">
          <a:xfrm>
            <a:off x="285720" y="2571744"/>
            <a:ext cx="8366408" cy="4070953"/>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2400" b="1" dirty="0" smtClean="0"/>
              <a:t>Chronic myeloid </a:t>
            </a:r>
            <a:r>
              <a:rPr lang="en-US" sz="2400" b="1" dirty="0" err="1" smtClean="0"/>
              <a:t>leukaemia</a:t>
            </a:r>
            <a:r>
              <a:rPr lang="en-US" sz="2400" b="1" dirty="0" smtClean="0"/>
              <a:t> (CML) and</a:t>
            </a:r>
            <a:br>
              <a:rPr lang="en-US" sz="2400" b="1" dirty="0" smtClean="0"/>
            </a:br>
            <a:r>
              <a:rPr lang="en-US" sz="2400" dirty="0" err="1" smtClean="0"/>
              <a:t>myelodysplastic</a:t>
            </a:r>
            <a:r>
              <a:rPr lang="en-US" sz="2400" dirty="0" smtClean="0"/>
              <a:t>/</a:t>
            </a:r>
            <a:r>
              <a:rPr lang="en-US" sz="2400" dirty="0" err="1" smtClean="0"/>
              <a:t>myeloproliferative</a:t>
            </a:r>
            <a:r>
              <a:rPr lang="en-US" sz="2400" dirty="0" smtClean="0"/>
              <a:t> </a:t>
            </a:r>
            <a:r>
              <a:rPr lang="en-US" sz="2400" dirty="0" err="1" smtClean="0"/>
              <a:t>neoplasms</a:t>
            </a:r>
            <a:r>
              <a:rPr lang="en-US" sz="2400" dirty="0" smtClean="0"/>
              <a:t> </a:t>
            </a:r>
            <a:br>
              <a:rPr lang="en-US" sz="2400" dirty="0" smtClean="0"/>
            </a:br>
            <a:endParaRPr lang="ar-IQ" sz="2400" dirty="0"/>
          </a:p>
        </p:txBody>
      </p:sp>
      <p:sp>
        <p:nvSpPr>
          <p:cNvPr id="3" name="عنصر نائب للمحتوى 2"/>
          <p:cNvSpPr>
            <a:spLocks noGrp="1"/>
          </p:cNvSpPr>
          <p:nvPr>
            <p:ph idx="1"/>
          </p:nvPr>
        </p:nvSpPr>
        <p:spPr/>
        <p:txBody>
          <a:bodyPr>
            <a:normAutofit fontScale="77500" lnSpcReduction="20000"/>
          </a:bodyPr>
          <a:lstStyle/>
          <a:p>
            <a:pPr algn="l">
              <a:buNone/>
            </a:pPr>
            <a:r>
              <a:rPr lang="en-US" b="1" dirty="0" smtClean="0"/>
              <a:t>Type</a:t>
            </a:r>
            <a:endParaRPr lang="en-US" b="1" dirty="0"/>
          </a:p>
          <a:p>
            <a:pPr algn="l">
              <a:buNone/>
            </a:pPr>
            <a:r>
              <a:rPr lang="en-US" i="1" dirty="0"/>
              <a:t>BCR‐ABL1 rearrangement positive CML</a:t>
            </a:r>
          </a:p>
          <a:p>
            <a:pPr algn="l">
              <a:buNone/>
            </a:pPr>
            <a:r>
              <a:rPr lang="en-US" i="1" dirty="0"/>
              <a:t>BCR‐ABL1 rearrangement negative CML</a:t>
            </a:r>
          </a:p>
          <a:p>
            <a:pPr algn="l">
              <a:buNone/>
            </a:pPr>
            <a:r>
              <a:rPr lang="en-US" dirty="0"/>
              <a:t>Chronic </a:t>
            </a:r>
            <a:r>
              <a:rPr lang="en-US" dirty="0" err="1"/>
              <a:t>neutrophilic</a:t>
            </a:r>
            <a:r>
              <a:rPr lang="en-US" dirty="0"/>
              <a:t> </a:t>
            </a:r>
            <a:r>
              <a:rPr lang="en-US" dirty="0" err="1"/>
              <a:t>leukaemia</a:t>
            </a:r>
            <a:endParaRPr lang="en-US" dirty="0"/>
          </a:p>
          <a:p>
            <a:pPr algn="l">
              <a:buNone/>
            </a:pPr>
            <a:r>
              <a:rPr lang="en-US" dirty="0"/>
              <a:t>Chronic </a:t>
            </a:r>
            <a:r>
              <a:rPr lang="en-US" dirty="0" err="1"/>
              <a:t>eosinophilic</a:t>
            </a:r>
            <a:r>
              <a:rPr lang="en-US" dirty="0"/>
              <a:t> </a:t>
            </a:r>
            <a:r>
              <a:rPr lang="en-US" dirty="0" err="1"/>
              <a:t>leukaemia</a:t>
            </a:r>
            <a:endParaRPr lang="en-US" dirty="0"/>
          </a:p>
          <a:p>
            <a:pPr algn="l">
              <a:buNone/>
            </a:pPr>
            <a:r>
              <a:rPr lang="en-US" dirty="0"/>
              <a:t>Chronic </a:t>
            </a:r>
            <a:r>
              <a:rPr lang="en-US" dirty="0" err="1"/>
              <a:t>monocytic</a:t>
            </a:r>
            <a:r>
              <a:rPr lang="en-US" dirty="0"/>
              <a:t> </a:t>
            </a:r>
            <a:r>
              <a:rPr lang="en-US" dirty="0" err="1"/>
              <a:t>leukaemia</a:t>
            </a:r>
            <a:endParaRPr lang="en-US" dirty="0"/>
          </a:p>
          <a:p>
            <a:pPr algn="l">
              <a:buNone/>
            </a:pPr>
            <a:r>
              <a:rPr lang="en-US" dirty="0"/>
              <a:t>Chronic </a:t>
            </a:r>
            <a:r>
              <a:rPr lang="en-US" dirty="0" err="1"/>
              <a:t>myelomonocytic</a:t>
            </a:r>
            <a:r>
              <a:rPr lang="en-US" dirty="0"/>
              <a:t> </a:t>
            </a:r>
            <a:r>
              <a:rPr lang="en-US" dirty="0" err="1"/>
              <a:t>leukaemia</a:t>
            </a:r>
            <a:endParaRPr lang="en-US" dirty="0"/>
          </a:p>
          <a:p>
            <a:pPr algn="l">
              <a:buNone/>
            </a:pPr>
            <a:r>
              <a:rPr lang="en-US" dirty="0"/>
              <a:t>Juvenile </a:t>
            </a:r>
            <a:r>
              <a:rPr lang="en-US" dirty="0" err="1"/>
              <a:t>myelomonocytic</a:t>
            </a:r>
            <a:r>
              <a:rPr lang="en-US" dirty="0"/>
              <a:t> </a:t>
            </a:r>
            <a:r>
              <a:rPr lang="en-US" dirty="0" err="1"/>
              <a:t>leukaemia</a:t>
            </a:r>
            <a:endParaRPr lang="en-US" dirty="0"/>
          </a:p>
          <a:p>
            <a:pPr algn="l">
              <a:buNone/>
            </a:pPr>
            <a:r>
              <a:rPr lang="en-US" dirty="0"/>
              <a:t>Refractory </a:t>
            </a:r>
            <a:r>
              <a:rPr lang="en-US" dirty="0" err="1"/>
              <a:t>anaemia</a:t>
            </a:r>
            <a:r>
              <a:rPr lang="en-US" dirty="0"/>
              <a:t> with ringed </a:t>
            </a:r>
            <a:r>
              <a:rPr lang="en-US" dirty="0" err="1"/>
              <a:t>sideroblasts</a:t>
            </a:r>
            <a:r>
              <a:rPr lang="en-US" dirty="0"/>
              <a:t> and</a:t>
            </a:r>
          </a:p>
          <a:p>
            <a:pPr algn="l">
              <a:buNone/>
            </a:pPr>
            <a:r>
              <a:rPr lang="en-US" dirty="0" err="1"/>
              <a:t>thrombocytosis</a:t>
            </a:r>
            <a:endParaRPr lang="en-US" dirty="0"/>
          </a:p>
          <a:p>
            <a:pPr algn="l">
              <a:buNone/>
            </a:pPr>
            <a:r>
              <a:rPr lang="en-US" dirty="0"/>
              <a:t>NB All the diseases except </a:t>
            </a:r>
            <a:r>
              <a:rPr lang="en-US" i="1" dirty="0"/>
              <a:t>BCR‐ABL1 positive CML are rare.</a:t>
            </a:r>
            <a:endParaRPr lang="ar-IQ"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357166"/>
            <a:ext cx="8401080" cy="6143668"/>
          </a:xfrm>
        </p:spPr>
        <p:txBody>
          <a:bodyPr>
            <a:normAutofit fontScale="77500" lnSpcReduction="20000"/>
          </a:bodyPr>
          <a:lstStyle/>
          <a:p>
            <a:pPr algn="l">
              <a:buNone/>
            </a:pPr>
            <a:r>
              <a:rPr lang="en-US" dirty="0"/>
              <a:t>The abnormal chromosome 22 is the Ph chromosome. In</a:t>
            </a:r>
          </a:p>
          <a:p>
            <a:pPr algn="l">
              <a:buNone/>
            </a:pPr>
            <a:r>
              <a:rPr lang="en-US" dirty="0"/>
              <a:t>the Ph translocation 5′ </a:t>
            </a:r>
            <a:r>
              <a:rPr lang="en-US" dirty="0" err="1"/>
              <a:t>exons</a:t>
            </a:r>
            <a:r>
              <a:rPr lang="en-US" dirty="0"/>
              <a:t> of </a:t>
            </a:r>
            <a:r>
              <a:rPr lang="en-US" i="1" dirty="0"/>
              <a:t>BCR are fused to the 3′ </a:t>
            </a:r>
            <a:r>
              <a:rPr lang="en-US" i="1" dirty="0" err="1"/>
              <a:t>exons</a:t>
            </a:r>
            <a:endParaRPr lang="en-US" i="1" dirty="0"/>
          </a:p>
          <a:p>
            <a:pPr algn="l">
              <a:buNone/>
            </a:pPr>
            <a:r>
              <a:rPr lang="en-US" dirty="0"/>
              <a:t>of </a:t>
            </a:r>
            <a:r>
              <a:rPr lang="en-US" i="1" dirty="0"/>
              <a:t>ABL1 </a:t>
            </a:r>
            <a:endParaRPr lang="en-US" i="1" dirty="0" smtClean="0"/>
          </a:p>
          <a:p>
            <a:pPr algn="l">
              <a:buNone/>
            </a:pPr>
            <a:r>
              <a:rPr lang="en-US" i="1" dirty="0" smtClean="0"/>
              <a:t>The </a:t>
            </a:r>
            <a:r>
              <a:rPr lang="en-US" i="1" dirty="0"/>
              <a:t>resulting </a:t>
            </a:r>
            <a:r>
              <a:rPr lang="en-US" i="1" dirty="0" err="1"/>
              <a:t>chimeric</a:t>
            </a:r>
            <a:r>
              <a:rPr lang="en-US" i="1" dirty="0"/>
              <a:t> </a:t>
            </a:r>
            <a:r>
              <a:rPr lang="en-US" i="1" dirty="0" smtClean="0"/>
              <a:t>BCR‐ABL1 </a:t>
            </a:r>
            <a:r>
              <a:rPr lang="en-US" dirty="0" smtClean="0"/>
              <a:t>gene </a:t>
            </a:r>
            <a:r>
              <a:rPr lang="en-US" dirty="0"/>
              <a:t>codes for a fusion protein of size 210 </a:t>
            </a:r>
            <a:r>
              <a:rPr lang="en-US" dirty="0" err="1"/>
              <a:t>kDa</a:t>
            </a:r>
            <a:r>
              <a:rPr lang="en-US" dirty="0"/>
              <a:t> (p210). </a:t>
            </a:r>
            <a:endParaRPr lang="en-US" dirty="0" smtClean="0"/>
          </a:p>
          <a:p>
            <a:pPr algn="l">
              <a:buNone/>
            </a:pPr>
            <a:r>
              <a:rPr lang="en-US" dirty="0" smtClean="0"/>
              <a:t>This</a:t>
            </a:r>
            <a:r>
              <a:rPr lang="en-US" dirty="0"/>
              <a:t> </a:t>
            </a:r>
            <a:r>
              <a:rPr lang="en-US" dirty="0" smtClean="0"/>
              <a:t>has </a:t>
            </a:r>
            <a:r>
              <a:rPr lang="en-US" dirty="0"/>
              <a:t>tyrosine </a:t>
            </a:r>
            <a:r>
              <a:rPr lang="en-US" dirty="0" err="1"/>
              <a:t>kinase</a:t>
            </a:r>
            <a:r>
              <a:rPr lang="en-US" dirty="0"/>
              <a:t> activity in excess of the normal </a:t>
            </a:r>
            <a:r>
              <a:rPr lang="en-US" dirty="0" smtClean="0"/>
              <a:t>145‐kDa ABL1 </a:t>
            </a:r>
            <a:r>
              <a:rPr lang="en-US" dirty="0"/>
              <a:t>product. </a:t>
            </a:r>
            <a:endParaRPr lang="en-US" dirty="0" smtClean="0"/>
          </a:p>
          <a:p>
            <a:pPr algn="l">
              <a:buNone/>
            </a:pPr>
            <a:r>
              <a:rPr lang="en-US" dirty="0" smtClean="0"/>
              <a:t>The </a:t>
            </a:r>
            <a:r>
              <a:rPr lang="en-US" dirty="0"/>
              <a:t>Ph translocation is also seen in a minority</a:t>
            </a:r>
          </a:p>
          <a:p>
            <a:pPr algn="l">
              <a:buNone/>
            </a:pPr>
            <a:r>
              <a:rPr lang="en-US" dirty="0"/>
              <a:t>of cases of acute lymphoblastic </a:t>
            </a:r>
            <a:r>
              <a:rPr lang="en-US" dirty="0" err="1"/>
              <a:t>leukaemia</a:t>
            </a:r>
            <a:r>
              <a:rPr lang="en-US" dirty="0"/>
              <a:t> (ALL) and in some</a:t>
            </a:r>
          </a:p>
          <a:p>
            <a:pPr algn="l">
              <a:buNone/>
            </a:pPr>
            <a:r>
              <a:rPr lang="en-US" dirty="0"/>
              <a:t>of these the breakpoint in </a:t>
            </a:r>
            <a:r>
              <a:rPr lang="en-US" i="1" dirty="0"/>
              <a:t>BCR occurs in the same region as in</a:t>
            </a:r>
          </a:p>
          <a:p>
            <a:pPr algn="l">
              <a:buNone/>
            </a:pPr>
            <a:r>
              <a:rPr lang="en-US" dirty="0"/>
              <a:t>CML. </a:t>
            </a:r>
            <a:endParaRPr lang="en-US" dirty="0" smtClean="0"/>
          </a:p>
          <a:p>
            <a:pPr algn="l">
              <a:buNone/>
            </a:pPr>
            <a:r>
              <a:rPr lang="en-US" dirty="0" smtClean="0"/>
              <a:t>However</a:t>
            </a:r>
            <a:r>
              <a:rPr lang="en-US" dirty="0"/>
              <a:t>, in other cases the breakpoint in </a:t>
            </a:r>
            <a:r>
              <a:rPr lang="en-US" i="1" dirty="0"/>
              <a:t>BCR is further</a:t>
            </a:r>
          </a:p>
          <a:p>
            <a:pPr algn="l">
              <a:buNone/>
            </a:pPr>
            <a:r>
              <a:rPr lang="en-US" dirty="0"/>
              <a:t>upstream, in the </a:t>
            </a:r>
            <a:r>
              <a:rPr lang="en-US" dirty="0" err="1"/>
              <a:t>intron</a:t>
            </a:r>
            <a:r>
              <a:rPr lang="en-US" dirty="0"/>
              <a:t> between the first and second </a:t>
            </a:r>
            <a:r>
              <a:rPr lang="en-US" dirty="0" err="1"/>
              <a:t>exons</a:t>
            </a:r>
            <a:r>
              <a:rPr lang="en-US" dirty="0"/>
              <a:t>,</a:t>
            </a:r>
          </a:p>
          <a:p>
            <a:pPr algn="l">
              <a:buNone/>
            </a:pPr>
            <a:r>
              <a:rPr lang="en-US" dirty="0"/>
              <a:t>leaving only the first </a:t>
            </a:r>
            <a:r>
              <a:rPr lang="en-US" i="1" dirty="0"/>
              <a:t>BCR </a:t>
            </a:r>
            <a:r>
              <a:rPr lang="en-US" i="1" dirty="0" err="1"/>
              <a:t>exon</a:t>
            </a:r>
            <a:r>
              <a:rPr lang="en-US" i="1" dirty="0"/>
              <a:t> intact</a:t>
            </a:r>
            <a:r>
              <a:rPr lang="en-US" i="1" dirty="0" smtClean="0"/>
              <a:t>.</a:t>
            </a:r>
          </a:p>
          <a:p>
            <a:pPr algn="l">
              <a:buNone/>
            </a:pPr>
            <a:r>
              <a:rPr lang="en-US" i="1" dirty="0" smtClean="0"/>
              <a:t> </a:t>
            </a:r>
            <a:r>
              <a:rPr lang="en-US" i="1" dirty="0"/>
              <a:t>This </a:t>
            </a:r>
            <a:r>
              <a:rPr lang="en-US" i="1" dirty="0" err="1"/>
              <a:t>chimeric</a:t>
            </a:r>
            <a:r>
              <a:rPr lang="en-US" i="1" dirty="0"/>
              <a:t> </a:t>
            </a:r>
            <a:r>
              <a:rPr lang="en-US" i="1" dirty="0" smtClean="0"/>
              <a:t>BCRABL1 </a:t>
            </a:r>
            <a:r>
              <a:rPr lang="en-US" dirty="0" smtClean="0"/>
              <a:t>gene </a:t>
            </a:r>
            <a:r>
              <a:rPr lang="en-US" dirty="0"/>
              <a:t>is expressed as a p190 protein which, like p210, </a:t>
            </a:r>
            <a:r>
              <a:rPr lang="en-US" dirty="0" smtClean="0"/>
              <a:t>has enhanced </a:t>
            </a:r>
            <a:r>
              <a:rPr lang="en-US" dirty="0"/>
              <a:t>tyrosine </a:t>
            </a:r>
            <a:r>
              <a:rPr lang="en-US" dirty="0" err="1"/>
              <a:t>kinase</a:t>
            </a:r>
            <a:r>
              <a:rPr lang="en-US" dirty="0"/>
              <a:t> activity</a:t>
            </a:r>
            <a:endParaRPr lang="ar-IQ" dirty="0"/>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1562</Words>
  <Application>Microsoft Office PowerPoint</Application>
  <PresentationFormat>عرض على الشاشة (3:4)‏</PresentationFormat>
  <Paragraphs>144</Paragraphs>
  <Slides>26</Slides>
  <Notes>0</Notes>
  <HiddenSlides>0</HiddenSlides>
  <MMClips>0</MMClips>
  <ScaleCrop>false</ScaleCrop>
  <HeadingPairs>
    <vt:vector size="4" baseType="variant">
      <vt:variant>
        <vt:lpstr>سمة</vt:lpstr>
      </vt:variant>
      <vt:variant>
        <vt:i4>1</vt:i4>
      </vt:variant>
      <vt:variant>
        <vt:lpstr>عناوين الشرائح</vt:lpstr>
      </vt:variant>
      <vt:variant>
        <vt:i4>26</vt:i4>
      </vt:variant>
    </vt:vector>
  </HeadingPairs>
  <TitlesOfParts>
    <vt:vector size="27" baseType="lpstr">
      <vt:lpstr>سمة Office</vt:lpstr>
      <vt:lpstr>Chronic myeloid leukaemia</vt:lpstr>
      <vt:lpstr>الشريحة 2</vt:lpstr>
      <vt:lpstr>There is translocation of part of the long arm of chromosome 22 to the long arm of chromosome 9 and reciprocal translocation of part of the long arm of chromosome 9 to chromosome 22 (the Philadelphia chromosome). This reciprocal translocation brings most of the ABL1‐gene into the BCR region on chromosome 22 (and part of the BCR gene into juxtaposition with the remaining portion of ABL on chromosome 9).</vt:lpstr>
      <vt:lpstr>الشريحة 4</vt:lpstr>
      <vt:lpstr>الشريحة 5</vt:lpstr>
      <vt:lpstr>الشريحة 6</vt:lpstr>
      <vt:lpstr>الشريحة 7</vt:lpstr>
      <vt:lpstr>Chronic myeloid leukaemia (CML) and myelodysplastic/myeloproliferative neoplasms  </vt:lpstr>
      <vt:lpstr>الشريحة 9</vt:lpstr>
      <vt:lpstr>الشريحة 10</vt:lpstr>
      <vt:lpstr>الشريحة 11</vt:lpstr>
      <vt:lpstr>Clinical features </vt:lpstr>
      <vt:lpstr>الشريحة 13</vt:lpstr>
      <vt:lpstr>Laboratory findings</vt:lpstr>
      <vt:lpstr>Chronic myeloid leukaemia: peripheral blood film showing various stages of granulopoiesis including promyelocytes, myelocytes, metamyelocytes and band and segmented neutrophils.</vt:lpstr>
      <vt:lpstr>Prognostic scores (stages) </vt:lpstr>
      <vt:lpstr>Treatment </vt:lpstr>
      <vt:lpstr>الشريحة 18</vt:lpstr>
      <vt:lpstr>الشريحة 19</vt:lpstr>
      <vt:lpstr>response to TKIs</vt:lpstr>
      <vt:lpstr>Accelerated phase disease and blastic transformation</vt:lpstr>
      <vt:lpstr>الشريحة 22</vt:lpstr>
      <vt:lpstr>الشريحة 23</vt:lpstr>
      <vt:lpstr>Chronic myeloid leukaemia: acute myeloblastic transformation. Peripheral blood film showing frequent myeloblasts</vt:lpstr>
      <vt:lpstr>Chronic neutrophilic leukaemia</vt:lpstr>
      <vt:lpstr>Chronic eosinophilic leukaemia</vt:lpstr>
    </vt:vector>
  </TitlesOfParts>
  <Company>SACC - ANAS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myeloid leukaemia</dc:title>
  <dc:creator>DR.Ahmed Saker 2O14</dc:creator>
  <cp:lastModifiedBy>DR.Ahmed Saker 2O14</cp:lastModifiedBy>
  <cp:revision>8</cp:revision>
  <dcterms:created xsi:type="dcterms:W3CDTF">2021-12-06T15:13:04Z</dcterms:created>
  <dcterms:modified xsi:type="dcterms:W3CDTF">2021-12-06T16:01:36Z</dcterms:modified>
</cp:coreProperties>
</file>