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6" r:id="rId2"/>
    <p:sldId id="257" r:id="rId3"/>
    <p:sldId id="258" r:id="rId4"/>
    <p:sldId id="259" r:id="rId5"/>
    <p:sldId id="279" r:id="rId6"/>
    <p:sldId id="280" r:id="rId7"/>
    <p:sldId id="260" r:id="rId8"/>
    <p:sldId id="278" r:id="rId9"/>
    <p:sldId id="261" r:id="rId10"/>
    <p:sldId id="262" r:id="rId11"/>
    <p:sldId id="263" r:id="rId12"/>
    <p:sldId id="274" r:id="rId13"/>
    <p:sldId id="282" r:id="rId14"/>
    <p:sldId id="283" r:id="rId15"/>
    <p:sldId id="284" r:id="rId16"/>
    <p:sldId id="288" r:id="rId17"/>
    <p:sldId id="289" r:id="rId18"/>
    <p:sldId id="285" r:id="rId19"/>
    <p:sldId id="286" r:id="rId20"/>
    <p:sldId id="287" r:id="rId21"/>
    <p:sldId id="27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4" d="100"/>
          <a:sy n="94" d="100"/>
        </p:scale>
        <p:origin x="245"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1A662C-FFB0-4BAF-AA94-70E7ADADFED9}" type="datetimeFigureOut">
              <a:rPr lang="en-US" smtClean="0"/>
              <a:t>11/22/2021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7D0272-4B3D-40C2-AC5A-AFC094089E4F}" type="slidenum">
              <a:rPr lang="en-US" smtClean="0"/>
              <a:t>‹#›</a:t>
            </a:fld>
            <a:endParaRPr lang="en-US"/>
          </a:p>
        </p:txBody>
      </p:sp>
    </p:spTree>
    <p:extLst>
      <p:ext uri="{BB962C8B-B14F-4D97-AF65-F5344CB8AC3E}">
        <p14:creationId xmlns:p14="http://schemas.microsoft.com/office/powerpoint/2010/main" val="3025371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7D0272-4B3D-40C2-AC5A-AFC094089E4F}" type="slidenum">
              <a:rPr lang="en-US" smtClean="0"/>
              <a:t>10</a:t>
            </a:fld>
            <a:endParaRPr lang="en-US"/>
          </a:p>
        </p:txBody>
      </p:sp>
    </p:spTree>
    <p:extLst>
      <p:ext uri="{BB962C8B-B14F-4D97-AF65-F5344CB8AC3E}">
        <p14:creationId xmlns:p14="http://schemas.microsoft.com/office/powerpoint/2010/main" val="35655798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350E7DD8-F5E3-4750-8E91-2420E63AA2AE}" type="datetimeFigureOut">
              <a:rPr lang="en-US" smtClean="0"/>
              <a:t>11/22/2021</a:t>
            </a:fld>
            <a:endParaRPr lang="en-US"/>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DA76CBB6-DF3A-44B6-A131-46604F2C89A9}" type="slidenum">
              <a:rPr lang="en-US" smtClean="0"/>
              <a:t>‹#›</a:t>
            </a:fld>
            <a:endParaRPr lang="en-US"/>
          </a:p>
        </p:txBody>
      </p:sp>
    </p:spTree>
    <p:extLst>
      <p:ext uri="{BB962C8B-B14F-4D97-AF65-F5344CB8AC3E}">
        <p14:creationId xmlns:p14="http://schemas.microsoft.com/office/powerpoint/2010/main" val="1542805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50E7DD8-F5E3-4750-8E91-2420E63AA2AE}" type="datetimeFigureOut">
              <a:rPr lang="en-US" smtClean="0"/>
              <a:t>11/22/2021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76CBB6-DF3A-44B6-A131-46604F2C89A9}" type="slidenum">
              <a:rPr lang="en-US" smtClean="0"/>
              <a:t>‹#›</a:t>
            </a:fld>
            <a:endParaRPr lang="en-US"/>
          </a:p>
        </p:txBody>
      </p:sp>
    </p:spTree>
    <p:extLst>
      <p:ext uri="{BB962C8B-B14F-4D97-AF65-F5344CB8AC3E}">
        <p14:creationId xmlns:p14="http://schemas.microsoft.com/office/powerpoint/2010/main" val="147741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04672" y="320040"/>
            <a:ext cx="3657600" cy="320040"/>
          </a:xfrm>
        </p:spPr>
        <p:txBody>
          <a:bodyPr/>
          <a:lstStyle/>
          <a:p>
            <a:fld id="{350E7DD8-F5E3-4750-8E91-2420E63AA2AE}" type="datetimeFigureOut">
              <a:rPr lang="en-US" smtClean="0"/>
              <a:t>11/22/2021</a:t>
            </a:fld>
            <a:endParaRPr lang="en-US"/>
          </a:p>
        </p:txBody>
      </p:sp>
      <p:sp>
        <p:nvSpPr>
          <p:cNvPr id="5" name="Footer Placeholder 4"/>
          <p:cNvSpPr>
            <a:spLocks noGrp="1"/>
          </p:cNvSpPr>
          <p:nvPr>
            <p:ph type="ftr" sz="quarter" idx="11"/>
          </p:nvPr>
        </p:nvSpPr>
        <p:spPr>
          <a:xfrm>
            <a:off x="804672" y="6227064"/>
            <a:ext cx="10588752" cy="320040"/>
          </a:xfrm>
        </p:spPr>
        <p:txBody>
          <a:body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DA76CBB6-DF3A-44B6-A131-46604F2C89A9}" type="slidenum">
              <a:rPr lang="en-US" smtClean="0"/>
              <a:t>‹#›</a:t>
            </a:fld>
            <a:endParaRPr lang="en-US"/>
          </a:p>
        </p:txBody>
      </p:sp>
    </p:spTree>
    <p:extLst>
      <p:ext uri="{BB962C8B-B14F-4D97-AF65-F5344CB8AC3E}">
        <p14:creationId xmlns:p14="http://schemas.microsoft.com/office/powerpoint/2010/main" val="36721207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50E7DD8-F5E3-4750-8E91-2420E63AA2AE}" type="datetimeFigureOut">
              <a:rPr lang="en-US" smtClean="0"/>
              <a:t>11/22/2021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76CBB6-DF3A-44B6-A131-46604F2C89A9}" type="slidenum">
              <a:rPr lang="en-US" smtClean="0"/>
              <a:t>‹#›</a:t>
            </a:fld>
            <a:endParaRPr lang="en-US"/>
          </a:p>
        </p:txBody>
      </p:sp>
    </p:spTree>
    <p:extLst>
      <p:ext uri="{BB962C8B-B14F-4D97-AF65-F5344CB8AC3E}">
        <p14:creationId xmlns:p14="http://schemas.microsoft.com/office/powerpoint/2010/main" val="1653514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804672" y="320040"/>
            <a:ext cx="3657600" cy="320040"/>
          </a:xfrm>
        </p:spPr>
        <p:txBody>
          <a:bodyPr/>
          <a:lstStyle/>
          <a:p>
            <a:fld id="{350E7DD8-F5E3-4750-8E91-2420E63AA2AE}" type="datetimeFigureOut">
              <a:rPr lang="en-US" smtClean="0"/>
              <a:t>11/22/2021</a:t>
            </a:fld>
            <a:endParaRPr lang="en-US"/>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DA76CBB6-DF3A-44B6-A131-46604F2C89A9}" type="slidenum">
              <a:rPr lang="en-US" smtClean="0"/>
              <a:t>‹#›</a:t>
            </a:fld>
            <a:endParaRPr lang="en-US"/>
          </a:p>
        </p:txBody>
      </p:sp>
    </p:spTree>
    <p:extLst>
      <p:ext uri="{BB962C8B-B14F-4D97-AF65-F5344CB8AC3E}">
        <p14:creationId xmlns:p14="http://schemas.microsoft.com/office/powerpoint/2010/main" val="3892542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804672" y="320040"/>
            <a:ext cx="3657600" cy="320040"/>
          </a:xfrm>
        </p:spPr>
        <p:txBody>
          <a:bodyPr/>
          <a:lstStyle/>
          <a:p>
            <a:fld id="{350E7DD8-F5E3-4750-8E91-2420E63AA2AE}" type="datetimeFigureOut">
              <a:rPr lang="en-US" smtClean="0"/>
              <a:t>11/22/2021</a:t>
            </a:fld>
            <a:endParaRPr lang="en-US"/>
          </a:p>
        </p:txBody>
      </p:sp>
      <p:sp>
        <p:nvSpPr>
          <p:cNvPr id="6" name="Footer Placeholder 5"/>
          <p:cNvSpPr>
            <a:spLocks noGrp="1"/>
          </p:cNvSpPr>
          <p:nvPr>
            <p:ph type="ftr" sz="quarter" idx="11"/>
          </p:nvPr>
        </p:nvSpPr>
        <p:spPr>
          <a:xfrm>
            <a:off x="804672" y="6227064"/>
            <a:ext cx="10588752" cy="320040"/>
          </a:xfrm>
        </p:spPr>
        <p:txBody>
          <a:bodyPr/>
          <a:lstStyle/>
          <a:p>
            <a:endParaRPr lang="en-US"/>
          </a:p>
        </p:txBody>
      </p:sp>
      <p:sp>
        <p:nvSpPr>
          <p:cNvPr id="7" name="Slide Number Placeholder 6"/>
          <p:cNvSpPr>
            <a:spLocks noGrp="1"/>
          </p:cNvSpPr>
          <p:nvPr>
            <p:ph type="sldNum" sz="quarter" idx="12"/>
          </p:nvPr>
        </p:nvSpPr>
        <p:spPr>
          <a:xfrm>
            <a:off x="10469880" y="320040"/>
            <a:ext cx="914400" cy="320040"/>
          </a:xfrm>
        </p:spPr>
        <p:txBody>
          <a:bodyPr/>
          <a:lstStyle/>
          <a:p>
            <a:fld id="{DA76CBB6-DF3A-44B6-A131-46604F2C89A9}" type="slidenum">
              <a:rPr lang="en-US" smtClean="0"/>
              <a:t>‹#›</a:t>
            </a:fld>
            <a:endParaRPr lang="en-US"/>
          </a:p>
        </p:txBody>
      </p:sp>
    </p:spTree>
    <p:extLst>
      <p:ext uri="{BB962C8B-B14F-4D97-AF65-F5344CB8AC3E}">
        <p14:creationId xmlns:p14="http://schemas.microsoft.com/office/powerpoint/2010/main" val="2742892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5125305" y="1488985"/>
            <a:ext cx="6264350" cy="169685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118447" y="4351687"/>
            <a:ext cx="6265588" cy="17040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804672" y="320040"/>
            <a:ext cx="3657600" cy="320040"/>
          </a:xfrm>
        </p:spPr>
        <p:txBody>
          <a:bodyPr/>
          <a:lstStyle/>
          <a:p>
            <a:fld id="{350E7DD8-F5E3-4750-8E91-2420E63AA2AE}" type="datetimeFigureOut">
              <a:rPr lang="en-US" smtClean="0"/>
              <a:t>11/22/2021</a:t>
            </a:fld>
            <a:endParaRPr lang="en-US"/>
          </a:p>
        </p:txBody>
      </p:sp>
      <p:sp>
        <p:nvSpPr>
          <p:cNvPr id="8" name="Footer Placeholder 7"/>
          <p:cNvSpPr>
            <a:spLocks noGrp="1"/>
          </p:cNvSpPr>
          <p:nvPr>
            <p:ph type="ftr" sz="quarter" idx="11"/>
          </p:nvPr>
        </p:nvSpPr>
        <p:spPr>
          <a:xfrm>
            <a:off x="804672" y="6227064"/>
            <a:ext cx="10588752" cy="320040"/>
          </a:xfrm>
        </p:spPr>
        <p:txBody>
          <a:bodyPr/>
          <a:lstStyle/>
          <a:p>
            <a:endParaRPr lang="en-US"/>
          </a:p>
        </p:txBody>
      </p:sp>
      <p:sp>
        <p:nvSpPr>
          <p:cNvPr id="9" name="Slide Number Placeholder 8"/>
          <p:cNvSpPr>
            <a:spLocks noGrp="1"/>
          </p:cNvSpPr>
          <p:nvPr>
            <p:ph type="sldNum" sz="quarter" idx="12"/>
          </p:nvPr>
        </p:nvSpPr>
        <p:spPr>
          <a:xfrm>
            <a:off x="10469880" y="320040"/>
            <a:ext cx="914400" cy="320040"/>
          </a:xfrm>
        </p:spPr>
        <p:txBody>
          <a:bodyPr/>
          <a:lstStyle/>
          <a:p>
            <a:fld id="{DA76CBB6-DF3A-44B6-A131-46604F2C89A9}" type="slidenum">
              <a:rPr lang="en-US" smtClean="0"/>
              <a:t>‹#›</a:t>
            </a:fld>
            <a:endParaRPr lang="en-US"/>
          </a:p>
        </p:txBody>
      </p:sp>
    </p:spTree>
    <p:extLst>
      <p:ext uri="{BB962C8B-B14F-4D97-AF65-F5344CB8AC3E}">
        <p14:creationId xmlns:p14="http://schemas.microsoft.com/office/powerpoint/2010/main" val="869966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50E7DD8-F5E3-4750-8E91-2420E63AA2AE}" type="datetimeFigureOut">
              <a:rPr lang="en-US" smtClean="0"/>
              <a:t>11/22/2021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76CBB6-DF3A-44B6-A131-46604F2C89A9}" type="slidenum">
              <a:rPr lang="en-US" smtClean="0"/>
              <a:t>‹#›</a:t>
            </a:fld>
            <a:endParaRPr lang="en-US"/>
          </a:p>
        </p:txBody>
      </p:sp>
    </p:spTree>
    <p:extLst>
      <p:ext uri="{BB962C8B-B14F-4D97-AF65-F5344CB8AC3E}">
        <p14:creationId xmlns:p14="http://schemas.microsoft.com/office/powerpoint/2010/main" val="1749811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350E7DD8-F5E3-4750-8E91-2420E63AA2AE}" type="datetimeFigureOut">
              <a:rPr lang="en-US" smtClean="0"/>
              <a:t>11/22/2021</a:t>
            </a:fld>
            <a:endParaRPr lang="en-US"/>
          </a:p>
        </p:txBody>
      </p:sp>
      <p:sp>
        <p:nvSpPr>
          <p:cNvPr id="3" name="Footer Placeholder 2"/>
          <p:cNvSpPr>
            <a:spLocks noGrp="1"/>
          </p:cNvSpPr>
          <p:nvPr>
            <p:ph type="ftr" sz="quarter" idx="11"/>
          </p:nvPr>
        </p:nvSpPr>
        <p:spPr>
          <a:xfrm>
            <a:off x="804672" y="6227064"/>
            <a:ext cx="10588752" cy="320040"/>
          </a:xfrm>
        </p:spPr>
        <p:txBody>
          <a:bodyPr/>
          <a:lstStyle/>
          <a:p>
            <a:endParaRPr lang="en-US"/>
          </a:p>
        </p:txBody>
      </p:sp>
      <p:sp>
        <p:nvSpPr>
          <p:cNvPr id="4" name="Slide Number Placeholder 3"/>
          <p:cNvSpPr>
            <a:spLocks noGrp="1"/>
          </p:cNvSpPr>
          <p:nvPr>
            <p:ph type="sldNum" sz="quarter" idx="12"/>
          </p:nvPr>
        </p:nvSpPr>
        <p:spPr>
          <a:xfrm>
            <a:off x="10469880" y="320040"/>
            <a:ext cx="914400" cy="320040"/>
          </a:xfrm>
        </p:spPr>
        <p:txBody>
          <a:bodyPr/>
          <a:lstStyle/>
          <a:p>
            <a:fld id="{DA76CBB6-DF3A-44B6-A131-46604F2C89A9}" type="slidenum">
              <a:rPr lang="en-US" smtClean="0"/>
              <a:t>‹#›</a:t>
            </a:fld>
            <a:endParaRPr lang="en-US"/>
          </a:p>
        </p:txBody>
      </p:sp>
    </p:spTree>
    <p:extLst>
      <p:ext uri="{BB962C8B-B14F-4D97-AF65-F5344CB8AC3E}">
        <p14:creationId xmlns:p14="http://schemas.microsoft.com/office/powerpoint/2010/main" val="9554242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50E7DD8-F5E3-4750-8E91-2420E63AA2AE}" type="datetimeFigureOut">
              <a:rPr lang="en-US" smtClean="0"/>
              <a:t>11/22/2021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76CBB6-DF3A-44B6-A131-46604F2C89A9}" type="slidenum">
              <a:rPr lang="en-US" smtClean="0"/>
              <a:t>‹#›</a:t>
            </a:fld>
            <a:endParaRPr lang="en-US"/>
          </a:p>
        </p:txBody>
      </p:sp>
    </p:spTree>
    <p:extLst>
      <p:ext uri="{BB962C8B-B14F-4D97-AF65-F5344CB8AC3E}">
        <p14:creationId xmlns:p14="http://schemas.microsoft.com/office/powerpoint/2010/main" val="9109796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04672" y="320040"/>
            <a:ext cx="3657600" cy="320040"/>
          </a:xfrm>
        </p:spPr>
        <p:txBody>
          <a:bodyPr/>
          <a:lstStyle/>
          <a:p>
            <a:fld id="{350E7DD8-F5E3-4750-8E91-2420E63AA2AE}" type="datetimeFigureOut">
              <a:rPr lang="en-US" smtClean="0"/>
              <a:t>11/22/2021</a:t>
            </a:fld>
            <a:endParaRPr lang="en-US"/>
          </a:p>
        </p:txBody>
      </p:sp>
      <p:sp>
        <p:nvSpPr>
          <p:cNvPr id="6" name="Footer Placeholder 5"/>
          <p:cNvSpPr>
            <a:spLocks noGrp="1"/>
          </p:cNvSpPr>
          <p:nvPr>
            <p:ph type="ftr" sz="quarter" idx="11"/>
          </p:nvPr>
        </p:nvSpPr>
        <p:spPr>
          <a:xfrm>
            <a:off x="804672" y="6227064"/>
            <a:ext cx="5942203" cy="320040"/>
          </a:xfrm>
        </p:spPr>
        <p:txBody>
          <a:bodyPr/>
          <a:lstStyle/>
          <a:p>
            <a:endParaRPr lang="en-US"/>
          </a:p>
        </p:txBody>
      </p:sp>
      <p:sp>
        <p:nvSpPr>
          <p:cNvPr id="7" name="Slide Number Placeholder 6"/>
          <p:cNvSpPr>
            <a:spLocks noGrp="1"/>
          </p:cNvSpPr>
          <p:nvPr>
            <p:ph type="sldNum" sz="quarter" idx="12"/>
          </p:nvPr>
        </p:nvSpPr>
        <p:spPr>
          <a:xfrm>
            <a:off x="5828377" y="320040"/>
            <a:ext cx="914400" cy="320040"/>
          </a:xfrm>
        </p:spPr>
        <p:txBody>
          <a:bodyPr/>
          <a:lstStyle/>
          <a:p>
            <a:fld id="{DA76CBB6-DF3A-44B6-A131-46604F2C89A9}" type="slidenum">
              <a:rPr lang="en-US" smtClean="0"/>
              <a:t>‹#›</a:t>
            </a:fld>
            <a:endParaRPr lang="en-US"/>
          </a:p>
        </p:txBody>
      </p:sp>
    </p:spTree>
    <p:extLst>
      <p:ext uri="{BB962C8B-B14F-4D97-AF65-F5344CB8AC3E}">
        <p14:creationId xmlns:p14="http://schemas.microsoft.com/office/powerpoint/2010/main" val="4019576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350E7DD8-F5E3-4750-8E91-2420E63AA2AE}" type="datetimeFigureOut">
              <a:rPr lang="en-US" smtClean="0"/>
              <a:t>11/22/2021</a:t>
            </a:fld>
            <a:endParaRPr lang="en-US"/>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DA76CBB6-DF3A-44B6-A131-46604F2C89A9}" type="slidenum">
              <a:rPr lang="en-US" smtClean="0"/>
              <a:t>‹#›</a:t>
            </a:fld>
            <a:endParaRPr lang="en-US"/>
          </a:p>
        </p:txBody>
      </p:sp>
    </p:spTree>
    <p:extLst>
      <p:ext uri="{BB962C8B-B14F-4D97-AF65-F5344CB8AC3E}">
        <p14:creationId xmlns:p14="http://schemas.microsoft.com/office/powerpoint/2010/main" val="3490832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f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1763486"/>
            <a:ext cx="4645479" cy="3061607"/>
          </a:xfrm>
        </p:spPr>
        <p:txBody>
          <a:bodyPr>
            <a:normAutofit fontScale="90000"/>
          </a:bodyPr>
          <a:lstStyle/>
          <a:p>
            <a:pPr marL="228600" lvl="0" indent="-228600" algn="l">
              <a:lnSpc>
                <a:spcPct val="120000"/>
              </a:lnSpc>
              <a:spcBef>
                <a:spcPts val="1000"/>
              </a:spcBef>
            </a:pPr>
            <a:r>
              <a:rPr lang="en-US" sz="4400" b="1" spc="0" dirty="0" smtClean="0">
                <a:solidFill>
                  <a:srgbClr val="92D050"/>
                </a:solidFill>
                <a:latin typeface="Rockwell" panose="02060603020205020403"/>
                <a:ea typeface="+mn-ea"/>
                <a:cs typeface="+mn-cs"/>
              </a:rPr>
              <a:t>Endometrial hyperplasia and CA</a:t>
            </a:r>
            <a:br>
              <a:rPr lang="en-US" sz="4400" b="1" spc="0" dirty="0" smtClean="0">
                <a:solidFill>
                  <a:srgbClr val="92D050"/>
                </a:solidFill>
                <a:latin typeface="Rockwell" panose="02060603020205020403"/>
                <a:ea typeface="+mn-ea"/>
                <a:cs typeface="+mn-cs"/>
              </a:rPr>
            </a:br>
            <a:r>
              <a:rPr lang="ar-IQ" sz="4400" b="1" spc="0" dirty="0" smtClean="0">
                <a:solidFill>
                  <a:srgbClr val="92D050"/>
                </a:solidFill>
                <a:latin typeface="Rockwell" panose="02060603020205020403"/>
                <a:ea typeface="+mn-ea"/>
                <a:cs typeface="+mn-cs"/>
              </a:rPr>
              <a:t>د.الاء </a:t>
            </a:r>
            <a:r>
              <a:rPr lang="ar-IQ" sz="4400" b="1" spc="0" dirty="0" smtClean="0">
                <a:solidFill>
                  <a:srgbClr val="92D050"/>
                </a:solidFill>
                <a:latin typeface="Rockwell" panose="02060603020205020403"/>
                <a:ea typeface="+mn-ea"/>
                <a:cs typeface="+mn-cs"/>
              </a:rPr>
              <a:t>ابراهيم</a:t>
            </a:r>
            <a:r>
              <a:rPr lang="en-US" sz="3600" b="1" spc="0" dirty="0">
                <a:solidFill>
                  <a:srgbClr val="00B050"/>
                </a:solidFill>
                <a:latin typeface="Rockwell" panose="02060603020205020403"/>
                <a:ea typeface="+mn-ea"/>
                <a:cs typeface="+mn-cs"/>
              </a:rPr>
              <a:t/>
            </a:r>
            <a:br>
              <a:rPr lang="en-US" sz="3600" b="1" spc="0" dirty="0">
                <a:solidFill>
                  <a:srgbClr val="00B050"/>
                </a:solidFill>
                <a:latin typeface="Rockwell" panose="02060603020205020403"/>
                <a:ea typeface="+mn-ea"/>
                <a:cs typeface="+mn-cs"/>
              </a:rPr>
            </a:br>
            <a:endParaRPr lang="en-US" sz="3600" b="1" dirty="0">
              <a:solidFill>
                <a:srgbClr val="00B050"/>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18100" y="334736"/>
            <a:ext cx="6281738" cy="6082393"/>
          </a:xfrm>
        </p:spPr>
      </p:pic>
    </p:spTree>
    <p:extLst>
      <p:ext uri="{BB962C8B-B14F-4D97-AF65-F5344CB8AC3E}">
        <p14:creationId xmlns:p14="http://schemas.microsoft.com/office/powerpoint/2010/main" val="25216959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rgbClr val="92D050"/>
                </a:solidFill>
              </a:rPr>
              <a:t>Pathology:</a:t>
            </a:r>
            <a:br>
              <a:rPr lang="en-US" sz="3600" b="1" dirty="0">
                <a:solidFill>
                  <a:srgbClr val="92D050"/>
                </a:solidFill>
              </a:rPr>
            </a:br>
            <a:endParaRPr lang="en-US" sz="3600" b="1" dirty="0">
              <a:solidFill>
                <a:srgbClr val="92D050"/>
              </a:solidFill>
            </a:endParaRPr>
          </a:p>
        </p:txBody>
      </p:sp>
      <p:sp>
        <p:nvSpPr>
          <p:cNvPr id="3" name="Content Placeholder 2"/>
          <p:cNvSpPr>
            <a:spLocks noGrp="1"/>
          </p:cNvSpPr>
          <p:nvPr>
            <p:ph idx="1"/>
          </p:nvPr>
        </p:nvSpPr>
        <p:spPr>
          <a:xfrm>
            <a:off x="4449537" y="0"/>
            <a:ext cx="7666264" cy="6735536"/>
          </a:xfrm>
        </p:spPr>
        <p:txBody>
          <a:bodyPr>
            <a:normAutofit fontScale="92500" lnSpcReduction="10000"/>
          </a:bodyPr>
          <a:lstStyle/>
          <a:p>
            <a:r>
              <a:rPr lang="en-US" dirty="0" smtClean="0">
                <a:solidFill>
                  <a:srgbClr val="FF0000"/>
                </a:solidFill>
              </a:rPr>
              <a:t>Naked </a:t>
            </a:r>
            <a:r>
              <a:rPr lang="en-US" dirty="0">
                <a:solidFill>
                  <a:srgbClr val="FF0000"/>
                </a:solidFill>
              </a:rPr>
              <a:t>eye—The </a:t>
            </a:r>
            <a:r>
              <a:rPr lang="en-US" dirty="0"/>
              <a:t>uterus may be smaller, normal or even enlarged (due to </a:t>
            </a:r>
            <a:r>
              <a:rPr lang="en-US" dirty="0" err="1"/>
              <a:t>myohyperplasia</a:t>
            </a:r>
            <a:r>
              <a:rPr lang="en-US" dirty="0"/>
              <a:t>, </a:t>
            </a:r>
            <a:r>
              <a:rPr lang="en-US" dirty="0" err="1"/>
              <a:t>myometrial</a:t>
            </a:r>
            <a:r>
              <a:rPr lang="en-US" dirty="0"/>
              <a:t> involvement, </a:t>
            </a:r>
            <a:r>
              <a:rPr lang="en-US" dirty="0" err="1"/>
              <a:t>pyometra</a:t>
            </a:r>
            <a:r>
              <a:rPr lang="en-US" dirty="0"/>
              <a:t> or associated fibroid). </a:t>
            </a:r>
          </a:p>
          <a:p>
            <a:r>
              <a:rPr lang="en-US" dirty="0"/>
              <a:t>Two varieties are found: </a:t>
            </a:r>
            <a:r>
              <a:rPr lang="en-US" dirty="0" smtClean="0"/>
              <a:t></a:t>
            </a:r>
          </a:p>
          <a:p>
            <a:r>
              <a:rPr lang="en-US" dirty="0" smtClean="0"/>
              <a:t> </a:t>
            </a:r>
            <a:r>
              <a:rPr lang="en-US" dirty="0">
                <a:solidFill>
                  <a:srgbClr val="FF0000"/>
                </a:solidFill>
              </a:rPr>
              <a:t>Localized:</a:t>
            </a:r>
            <a:r>
              <a:rPr lang="en-US" dirty="0"/>
              <a:t> The usual site is on the fundus. It is either sessile or pedunculated. </a:t>
            </a:r>
            <a:r>
              <a:rPr lang="en-US" dirty="0" err="1"/>
              <a:t>Myometrial</a:t>
            </a:r>
            <a:r>
              <a:rPr lang="en-US" dirty="0"/>
              <a:t> involvement is late</a:t>
            </a:r>
          </a:p>
          <a:p>
            <a:r>
              <a:rPr lang="en-US" dirty="0"/>
              <a:t> </a:t>
            </a:r>
            <a:r>
              <a:rPr lang="en-US" dirty="0">
                <a:solidFill>
                  <a:srgbClr val="FF0000"/>
                </a:solidFill>
              </a:rPr>
              <a:t>Diffuse</a:t>
            </a:r>
            <a:r>
              <a:rPr lang="en-US" dirty="0"/>
              <a:t>: The spread is through the endometrium. The myometrium is commonly invaded; may invade to reach the </a:t>
            </a:r>
            <a:r>
              <a:rPr lang="en-US" dirty="0" err="1"/>
              <a:t>serosal</a:t>
            </a:r>
            <a:r>
              <a:rPr lang="en-US" dirty="0"/>
              <a:t> coat.</a:t>
            </a:r>
          </a:p>
          <a:p>
            <a:r>
              <a:rPr lang="en-US" dirty="0"/>
              <a:t>Microscopic </a:t>
            </a:r>
            <a:r>
              <a:rPr lang="en-US" dirty="0" err="1"/>
              <a:t>appearances:The</a:t>
            </a:r>
            <a:r>
              <a:rPr lang="en-US" dirty="0"/>
              <a:t> following varieties are noted:</a:t>
            </a:r>
          </a:p>
          <a:p>
            <a:r>
              <a:rPr lang="en-US" dirty="0"/>
              <a:t>Adenocarcinoma (</a:t>
            </a:r>
            <a:r>
              <a:rPr lang="en-US" dirty="0" err="1"/>
              <a:t>endometrioid</a:t>
            </a:r>
            <a:r>
              <a:rPr lang="en-US" dirty="0"/>
              <a:t> 80%).</a:t>
            </a:r>
          </a:p>
          <a:p>
            <a:r>
              <a:rPr lang="en-US" dirty="0"/>
              <a:t>Adenocarcinoma with squamous elements.</a:t>
            </a:r>
          </a:p>
          <a:p>
            <a:r>
              <a:rPr lang="en-US" dirty="0"/>
              <a:t>Papillary serous carcinoma (5–10%).</a:t>
            </a:r>
          </a:p>
          <a:p>
            <a:r>
              <a:rPr lang="en-US" dirty="0"/>
              <a:t>Mucinous </a:t>
            </a:r>
            <a:r>
              <a:rPr lang="en-US" dirty="0" smtClean="0"/>
              <a:t>adenocarcinoma </a:t>
            </a:r>
            <a:r>
              <a:rPr lang="en-US" dirty="0"/>
              <a:t>(5%).</a:t>
            </a:r>
          </a:p>
          <a:p>
            <a:r>
              <a:rPr lang="en-US" dirty="0"/>
              <a:t>Clear cell adenocarcinoma (5%).</a:t>
            </a:r>
          </a:p>
          <a:p>
            <a:r>
              <a:rPr lang="en-US" dirty="0"/>
              <a:t>Secretory carcinoma (1%).</a:t>
            </a:r>
          </a:p>
          <a:p>
            <a:r>
              <a:rPr lang="en-US" dirty="0"/>
              <a:t>Squamous cell carcinoma.</a:t>
            </a:r>
          </a:p>
          <a:p>
            <a:r>
              <a:rPr lang="en-US" dirty="0"/>
              <a:t>Mixed carcinoma.</a:t>
            </a:r>
          </a:p>
          <a:p>
            <a:endParaRPr lang="en-US" dirty="0" smtClean="0"/>
          </a:p>
        </p:txBody>
      </p:sp>
    </p:spTree>
    <p:extLst>
      <p:ext uri="{BB962C8B-B14F-4D97-AF65-F5344CB8AC3E}">
        <p14:creationId xmlns:p14="http://schemas.microsoft.com/office/powerpoint/2010/main" val="15787544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349925"/>
            <a:ext cx="4131129" cy="2456442"/>
          </a:xfrm>
        </p:spPr>
        <p:txBody>
          <a:bodyPr>
            <a:normAutofit/>
          </a:bodyPr>
          <a:lstStyle/>
          <a:p>
            <a:pPr algn="l"/>
            <a:r>
              <a:rPr lang="en-US" b="1" dirty="0">
                <a:solidFill>
                  <a:srgbClr val="92D050"/>
                </a:solidFill>
              </a:rPr>
              <a:t>Spread:</a:t>
            </a:r>
            <a:br>
              <a:rPr lang="en-US" b="1" dirty="0">
                <a:solidFill>
                  <a:srgbClr val="92D050"/>
                </a:solidFill>
              </a:rPr>
            </a:br>
            <a:endParaRPr lang="en-US" b="1" dirty="0">
              <a:solidFill>
                <a:srgbClr val="92D050"/>
              </a:solidFill>
            </a:endParaRPr>
          </a:p>
        </p:txBody>
      </p:sp>
      <p:sp>
        <p:nvSpPr>
          <p:cNvPr id="3" name="Content Placeholder 2"/>
          <p:cNvSpPr>
            <a:spLocks noGrp="1"/>
          </p:cNvSpPr>
          <p:nvPr>
            <p:ph idx="1"/>
          </p:nvPr>
        </p:nvSpPr>
        <p:spPr>
          <a:xfrm>
            <a:off x="4523014" y="367393"/>
            <a:ext cx="7668985" cy="6547757"/>
          </a:xfrm>
        </p:spPr>
        <p:txBody>
          <a:bodyPr>
            <a:normAutofit/>
          </a:bodyPr>
          <a:lstStyle/>
          <a:p>
            <a:r>
              <a:rPr lang="en-US" b="1" dirty="0" smtClean="0">
                <a:solidFill>
                  <a:srgbClr val="FF0000"/>
                </a:solidFill>
              </a:rPr>
              <a:t>Direct</a:t>
            </a:r>
            <a:r>
              <a:rPr lang="en-US" b="1" dirty="0">
                <a:solidFill>
                  <a:srgbClr val="FF0000"/>
                </a:solidFill>
              </a:rPr>
              <a:t>:</a:t>
            </a:r>
            <a:r>
              <a:rPr lang="en-US" dirty="0"/>
              <a:t> As it is slow growing, it is confined to the stroma for a long time but eventually, it spreads in all directions. Thus, it may infiltrate the myometrium and spread to the </a:t>
            </a:r>
            <a:r>
              <a:rPr lang="en-US" dirty="0" err="1"/>
              <a:t>parametrium</a:t>
            </a:r>
            <a:r>
              <a:rPr lang="en-US" dirty="0"/>
              <a:t> or into the peritoneal cavity. It may spread downwards to involve the cervix in about 15 percent. </a:t>
            </a:r>
          </a:p>
          <a:p>
            <a:r>
              <a:rPr lang="en-US" b="1" dirty="0">
                <a:solidFill>
                  <a:srgbClr val="FF0000"/>
                </a:solidFill>
              </a:rPr>
              <a:t>Lymphatic:</a:t>
            </a:r>
            <a:r>
              <a:rPr lang="en-US" dirty="0"/>
              <a:t> The lymphatic spread is usually late and involves pelvic, </a:t>
            </a:r>
            <a:r>
              <a:rPr lang="en-US" dirty="0" err="1"/>
              <a:t>paraaortic</a:t>
            </a:r>
            <a:r>
              <a:rPr lang="en-US" dirty="0"/>
              <a:t> (through </a:t>
            </a:r>
            <a:r>
              <a:rPr lang="en-US" dirty="0" err="1"/>
              <a:t>infundibulopelvic</a:t>
            </a:r>
            <a:r>
              <a:rPr lang="en-US" dirty="0"/>
              <a:t> ligament) and rarely inguinal and femoral </a:t>
            </a:r>
            <a:r>
              <a:rPr lang="en-US" dirty="0" smtClean="0"/>
              <a:t>nodes</a:t>
            </a:r>
            <a:r>
              <a:rPr lang="en-US" dirty="0"/>
              <a:t>. It is the most important prognostic factor. The tubes and ovaries are involved (3–5%) either by direct spread or by lymphatics. </a:t>
            </a:r>
          </a:p>
          <a:p>
            <a:r>
              <a:rPr lang="en-US" b="1" dirty="0">
                <a:solidFill>
                  <a:srgbClr val="FF0000"/>
                </a:solidFill>
              </a:rPr>
              <a:t>Lymph node metastasis </a:t>
            </a:r>
            <a:r>
              <a:rPr lang="en-US" dirty="0"/>
              <a:t>depends on the degree of tumor differentiation, </a:t>
            </a:r>
            <a:r>
              <a:rPr lang="en-US" dirty="0" err="1"/>
              <a:t>myometrial</a:t>
            </a:r>
            <a:r>
              <a:rPr lang="en-US" dirty="0"/>
              <a:t> invasion, tumor size and the surgical pathological stage of the disease. </a:t>
            </a:r>
          </a:p>
          <a:p>
            <a:r>
              <a:rPr lang="en-US" b="1" dirty="0" err="1">
                <a:solidFill>
                  <a:srgbClr val="FF0000"/>
                </a:solidFill>
              </a:rPr>
              <a:t>Hematogenous</a:t>
            </a:r>
            <a:r>
              <a:rPr lang="en-US" b="1" dirty="0">
                <a:solidFill>
                  <a:srgbClr val="FF0000"/>
                </a:solidFill>
              </a:rPr>
              <a:t>:</a:t>
            </a:r>
            <a:r>
              <a:rPr lang="en-US" dirty="0"/>
              <a:t> it occurs late. The common sites of metastases are lungs, liver, bones and brain. </a:t>
            </a:r>
          </a:p>
          <a:p>
            <a:endParaRPr lang="en-US" dirty="0"/>
          </a:p>
        </p:txBody>
      </p:sp>
    </p:spTree>
    <p:extLst>
      <p:ext uri="{BB962C8B-B14F-4D97-AF65-F5344CB8AC3E}">
        <p14:creationId xmlns:p14="http://schemas.microsoft.com/office/powerpoint/2010/main" val="30219368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92D050"/>
                </a:solidFill>
              </a:rPr>
              <a:t>Staging: </a:t>
            </a:r>
          </a:p>
        </p:txBody>
      </p:sp>
      <p:sp>
        <p:nvSpPr>
          <p:cNvPr id="3" name="Content Placeholder 2"/>
          <p:cNvSpPr>
            <a:spLocks noGrp="1"/>
          </p:cNvSpPr>
          <p:nvPr>
            <p:ph idx="1"/>
          </p:nvPr>
        </p:nvSpPr>
        <p:spPr>
          <a:xfrm>
            <a:off x="4588329" y="204107"/>
            <a:ext cx="7470321" cy="6466113"/>
          </a:xfrm>
        </p:spPr>
        <p:txBody>
          <a:bodyPr>
            <a:normAutofit/>
          </a:bodyPr>
          <a:lstStyle/>
          <a:p>
            <a:r>
              <a:rPr lang="en-US" dirty="0"/>
              <a:t>Staging: The staging is based on endometrial histology and surgical evaluation, adopted by FIGO. Approximately 75 percent patients present with stage I disease. </a:t>
            </a:r>
          </a:p>
          <a:p>
            <a:r>
              <a:rPr lang="en-US" dirty="0"/>
              <a:t>Although this is a surgical classification, MRI may be offered</a:t>
            </a:r>
          </a:p>
          <a:p>
            <a:r>
              <a:rPr lang="en-US" dirty="0">
                <a:solidFill>
                  <a:srgbClr val="FF0000"/>
                </a:solidFill>
              </a:rPr>
              <a:t>FIGO staging of carcinoma of the uterus</a:t>
            </a:r>
          </a:p>
          <a:p>
            <a:r>
              <a:rPr lang="en-US" b="1" dirty="0"/>
              <a:t>1 Confined to uterine body</a:t>
            </a:r>
          </a:p>
          <a:p>
            <a:r>
              <a:rPr lang="en-US" dirty="0"/>
              <a:t>1a Less than 50% invasion of myometrium</a:t>
            </a:r>
          </a:p>
          <a:p>
            <a:r>
              <a:rPr lang="en-US" dirty="0"/>
              <a:t>1b More than 50% invasion</a:t>
            </a:r>
          </a:p>
          <a:p>
            <a:r>
              <a:rPr lang="en-US" b="1" dirty="0"/>
              <a:t>2 </a:t>
            </a:r>
            <a:r>
              <a:rPr lang="en-US" b="1" dirty="0" err="1"/>
              <a:t>Tumour</a:t>
            </a:r>
            <a:r>
              <a:rPr lang="en-US" b="1" dirty="0"/>
              <a:t> invading cervical stroma</a:t>
            </a:r>
          </a:p>
          <a:p>
            <a:r>
              <a:rPr lang="en-US" b="1" dirty="0"/>
              <a:t>3 Local and or regional spread of</a:t>
            </a:r>
          </a:p>
          <a:p>
            <a:r>
              <a:rPr lang="en-US" dirty="0"/>
              <a:t>3a Invades serosa of uterus</a:t>
            </a:r>
          </a:p>
          <a:p>
            <a:r>
              <a:rPr lang="en-US" dirty="0"/>
              <a:t>3b Invades vagina and/or </a:t>
            </a:r>
            <a:r>
              <a:rPr lang="en-US" dirty="0" err="1"/>
              <a:t>parametrium</a:t>
            </a:r>
            <a:endParaRPr lang="en-US" dirty="0"/>
          </a:p>
          <a:p>
            <a:r>
              <a:rPr lang="en-US" dirty="0"/>
              <a:t>3c Metastases to pelvic and/or para aortic LN.</a:t>
            </a:r>
          </a:p>
          <a:p>
            <a:r>
              <a:rPr lang="en-US" b="1" dirty="0"/>
              <a:t>4 </a:t>
            </a:r>
            <a:r>
              <a:rPr lang="en-US" b="1" dirty="0" err="1"/>
              <a:t>Tumour</a:t>
            </a:r>
            <a:r>
              <a:rPr lang="en-US" b="1" dirty="0"/>
              <a:t> invades bladder ± bowel</a:t>
            </a:r>
          </a:p>
          <a:p>
            <a:endParaRPr lang="en-US" dirty="0"/>
          </a:p>
        </p:txBody>
      </p:sp>
    </p:spTree>
    <p:extLst>
      <p:ext uri="{BB962C8B-B14F-4D97-AF65-F5344CB8AC3E}">
        <p14:creationId xmlns:p14="http://schemas.microsoft.com/office/powerpoint/2010/main" val="27219968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69971" y="73479"/>
            <a:ext cx="7584622" cy="6678385"/>
          </a:xfrm>
          <a:prstGeom prst="rect">
            <a:avLst/>
          </a:prstGeom>
        </p:spPr>
      </p:pic>
    </p:spTree>
    <p:extLst>
      <p:ext uri="{BB962C8B-B14F-4D97-AF65-F5344CB8AC3E}">
        <p14:creationId xmlns:p14="http://schemas.microsoft.com/office/powerpoint/2010/main" val="8678341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92D050"/>
                </a:solidFill>
              </a:rPr>
              <a:t>Clinical features:</a:t>
            </a:r>
            <a:br>
              <a:rPr lang="en-US" b="1" dirty="0">
                <a:solidFill>
                  <a:srgbClr val="92D050"/>
                </a:solidFill>
              </a:rPr>
            </a:br>
            <a:endParaRPr lang="en-US" b="1" dirty="0">
              <a:solidFill>
                <a:srgbClr val="92D050"/>
              </a:solidFill>
            </a:endParaRPr>
          </a:p>
        </p:txBody>
      </p:sp>
      <p:sp>
        <p:nvSpPr>
          <p:cNvPr id="3" name="Content Placeholder 2"/>
          <p:cNvSpPr>
            <a:spLocks noGrp="1"/>
          </p:cNvSpPr>
          <p:nvPr>
            <p:ph idx="1"/>
          </p:nvPr>
        </p:nvSpPr>
        <p:spPr>
          <a:xfrm>
            <a:off x="4506687" y="163286"/>
            <a:ext cx="7535634" cy="6694714"/>
          </a:xfrm>
        </p:spPr>
        <p:txBody>
          <a:bodyPr>
            <a:normAutofit fontScale="92500" lnSpcReduction="20000"/>
          </a:bodyPr>
          <a:lstStyle/>
          <a:p>
            <a:r>
              <a:rPr lang="en-US" b="1" dirty="0" smtClean="0">
                <a:solidFill>
                  <a:srgbClr val="FF0000"/>
                </a:solidFill>
              </a:rPr>
              <a:t>Patient </a:t>
            </a:r>
            <a:r>
              <a:rPr lang="en-US" b="1" dirty="0">
                <a:solidFill>
                  <a:srgbClr val="FF0000"/>
                </a:solidFill>
              </a:rPr>
              <a:t>profile: </a:t>
            </a:r>
            <a:r>
              <a:rPr lang="en-US" dirty="0"/>
              <a:t>The patient is usually a </a:t>
            </a:r>
            <a:r>
              <a:rPr lang="en-US" dirty="0" err="1"/>
              <a:t>nullipara</a:t>
            </a:r>
            <a:r>
              <a:rPr lang="en-US" dirty="0"/>
              <a:t>, likely to be postmenopausal. There may be history of delayed menopause. She may be obese; likely to have hypertension or diabetes. </a:t>
            </a:r>
          </a:p>
          <a:p>
            <a:r>
              <a:rPr lang="en-US" b="1" dirty="0">
                <a:solidFill>
                  <a:srgbClr val="FF0000"/>
                </a:solidFill>
              </a:rPr>
              <a:t>Symptoms:</a:t>
            </a:r>
          </a:p>
          <a:p>
            <a:r>
              <a:rPr lang="en-US" b="1" dirty="0"/>
              <a:t>1.Postmenopausal bleeding </a:t>
            </a:r>
            <a:r>
              <a:rPr lang="en-US" dirty="0"/>
              <a:t>(75%). In premenopausal women, there may be irregular and excessive bleeding. At times, there is watery and offensive discharge due to </a:t>
            </a:r>
            <a:r>
              <a:rPr lang="en-US" dirty="0" err="1"/>
              <a:t>pyometra</a:t>
            </a:r>
            <a:r>
              <a:rPr lang="en-US" dirty="0"/>
              <a:t>.</a:t>
            </a:r>
          </a:p>
          <a:p>
            <a:r>
              <a:rPr lang="en-US" b="1" dirty="0"/>
              <a:t>2.Pain is not uncommon</a:t>
            </a:r>
            <a:r>
              <a:rPr lang="en-US" dirty="0"/>
              <a:t>. It may be colicky due to uterine contractions in an attempt to expel the </a:t>
            </a:r>
            <a:r>
              <a:rPr lang="en-US" dirty="0" err="1"/>
              <a:t>polypoidal</a:t>
            </a:r>
            <a:r>
              <a:rPr lang="en-US" dirty="0"/>
              <a:t> growth.</a:t>
            </a:r>
          </a:p>
          <a:p>
            <a:r>
              <a:rPr lang="en-US" dirty="0"/>
              <a:t>3.Few patients (&lt; 5%) remain </a:t>
            </a:r>
            <a:r>
              <a:rPr lang="en-US" b="1" dirty="0"/>
              <a:t>asymptomatic. </a:t>
            </a:r>
          </a:p>
          <a:p>
            <a:r>
              <a:rPr lang="en-US" b="1" dirty="0">
                <a:solidFill>
                  <a:srgbClr val="FF0000"/>
                </a:solidFill>
              </a:rPr>
              <a:t>Signs:</a:t>
            </a:r>
            <a:r>
              <a:rPr lang="en-US" dirty="0"/>
              <a:t> There may be varying degrees of </a:t>
            </a:r>
            <a:r>
              <a:rPr lang="en-US" b="1" dirty="0"/>
              <a:t>pallor. </a:t>
            </a:r>
          </a:p>
          <a:p>
            <a:r>
              <a:rPr lang="en-US" b="1" dirty="0"/>
              <a:t>Pelvic examination</a:t>
            </a:r>
            <a:r>
              <a:rPr lang="en-US" dirty="0"/>
              <a:t>: Speculum examination reveals the cervix looking healthy and the blood or purulent offensive discharge escapes out of the external </a:t>
            </a:r>
            <a:r>
              <a:rPr lang="en-US" dirty="0" err="1"/>
              <a:t>os</a:t>
            </a:r>
            <a:r>
              <a:rPr lang="en-US" dirty="0"/>
              <a:t>. </a:t>
            </a:r>
          </a:p>
          <a:p>
            <a:r>
              <a:rPr lang="en-US" b="1" dirty="0"/>
              <a:t>Bimanual examination </a:t>
            </a:r>
            <a:r>
              <a:rPr lang="en-US" dirty="0"/>
              <a:t>reveals—The uterus is either atrophic, normal or may be enlarged due to spread of the tumor, associated fibroid or </a:t>
            </a:r>
            <a:r>
              <a:rPr lang="en-US" dirty="0" err="1"/>
              <a:t>pyometra</a:t>
            </a:r>
            <a:r>
              <a:rPr lang="en-US" dirty="0"/>
              <a:t>. The uterus is usually mobile unless in late stage, when it becomes fixed. </a:t>
            </a:r>
          </a:p>
          <a:p>
            <a:r>
              <a:rPr lang="en-US" b="1" dirty="0"/>
              <a:t>Rectal examination </a:t>
            </a:r>
            <a:r>
              <a:rPr lang="en-US" dirty="0"/>
              <a:t>corroborates the bimanual findings. </a:t>
            </a:r>
          </a:p>
          <a:p>
            <a:r>
              <a:rPr lang="en-US" b="1" dirty="0"/>
              <a:t>Regional lymph nodes and breasts </a:t>
            </a:r>
            <a:r>
              <a:rPr lang="en-US" dirty="0"/>
              <a:t>are examined carefully. </a:t>
            </a:r>
          </a:p>
          <a:p>
            <a:endParaRPr lang="en-US" dirty="0"/>
          </a:p>
        </p:txBody>
      </p:sp>
    </p:spTree>
    <p:extLst>
      <p:ext uri="{BB962C8B-B14F-4D97-AF65-F5344CB8AC3E}">
        <p14:creationId xmlns:p14="http://schemas.microsoft.com/office/powerpoint/2010/main" val="20277227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92D050"/>
                </a:solidFill>
              </a:rPr>
              <a:t>Diagnosis: The following guidelines are prescribed:</a:t>
            </a:r>
            <a:br>
              <a:rPr lang="en-US" b="1" dirty="0">
                <a:solidFill>
                  <a:srgbClr val="92D050"/>
                </a:solidFill>
              </a:rPr>
            </a:br>
            <a:endParaRPr lang="en-US" b="1" dirty="0">
              <a:solidFill>
                <a:srgbClr val="92D050"/>
              </a:solidFill>
            </a:endParaRPr>
          </a:p>
        </p:txBody>
      </p:sp>
      <p:sp>
        <p:nvSpPr>
          <p:cNvPr id="3" name="Content Placeholder 2"/>
          <p:cNvSpPr>
            <a:spLocks noGrp="1"/>
          </p:cNvSpPr>
          <p:nvPr>
            <p:ph idx="1"/>
          </p:nvPr>
        </p:nvSpPr>
        <p:spPr>
          <a:xfrm>
            <a:off x="4465864" y="0"/>
            <a:ext cx="7649935" cy="6858000"/>
          </a:xfrm>
        </p:spPr>
        <p:txBody>
          <a:bodyPr>
            <a:normAutofit/>
          </a:bodyPr>
          <a:lstStyle/>
          <a:p>
            <a:r>
              <a:rPr lang="en-US" b="1" dirty="0" smtClean="0">
                <a:solidFill>
                  <a:srgbClr val="FF0000"/>
                </a:solidFill>
              </a:rPr>
              <a:t>A </a:t>
            </a:r>
            <a:r>
              <a:rPr lang="en-US" b="1" dirty="0">
                <a:solidFill>
                  <a:srgbClr val="FF0000"/>
                </a:solidFill>
              </a:rPr>
              <a:t>case of postmenopausal bleeding is considered to be due to endometrial carcinoma unless proved otherwise. </a:t>
            </a:r>
          </a:p>
          <a:p>
            <a:r>
              <a:rPr lang="en-US" dirty="0"/>
              <a:t>x </a:t>
            </a:r>
            <a:r>
              <a:rPr lang="en-US" b="1" dirty="0"/>
              <a:t>History and clinical examination </a:t>
            </a:r>
            <a:r>
              <a:rPr lang="en-US" dirty="0"/>
              <a:t>are to be recorded, as mentioned earlier. </a:t>
            </a:r>
          </a:p>
          <a:p>
            <a:r>
              <a:rPr lang="en-US" dirty="0"/>
              <a:t>x </a:t>
            </a:r>
            <a:r>
              <a:rPr lang="en-US" b="1" dirty="0"/>
              <a:t>Endometrial biopsy </a:t>
            </a:r>
            <a:r>
              <a:rPr lang="en-US" dirty="0"/>
              <a:t>– using a Sharman curette or a soft, flexible, plastic suction cannula (</a:t>
            </a:r>
            <a:r>
              <a:rPr lang="en-US" dirty="0" err="1"/>
              <a:t>pipelle</a:t>
            </a:r>
            <a:r>
              <a:rPr lang="en-US" dirty="0"/>
              <a:t>) has been done with reliability (90%). This is done as an outpatient procedure. Histology is the definitive diagnosis. </a:t>
            </a:r>
          </a:p>
          <a:p>
            <a:r>
              <a:rPr lang="en-US" dirty="0"/>
              <a:t>x </a:t>
            </a:r>
            <a:r>
              <a:rPr lang="en-US" b="1" dirty="0" smtClean="0"/>
              <a:t>Ultrasound </a:t>
            </a:r>
            <a:r>
              <a:rPr lang="en-US" b="1" dirty="0"/>
              <a:t>and color Doppler (TVS): </a:t>
            </a:r>
            <a:r>
              <a:rPr lang="en-US" dirty="0"/>
              <a:t>Findings suggestive of endometrial carcinoma are — </a:t>
            </a:r>
            <a:endParaRPr lang="en-US" dirty="0" smtClean="0"/>
          </a:p>
          <a:p>
            <a:r>
              <a:rPr lang="en-US" dirty="0" smtClean="0"/>
              <a:t>(</a:t>
            </a:r>
            <a:r>
              <a:rPr lang="en-US" dirty="0" err="1"/>
              <a:t>i</a:t>
            </a:r>
            <a:r>
              <a:rPr lang="en-US" dirty="0"/>
              <a:t>) Endometrial thickness &gt; 4 mm. </a:t>
            </a:r>
          </a:p>
          <a:p>
            <a:r>
              <a:rPr lang="en-US" dirty="0"/>
              <a:t>(ii) Hyperechoic endometrium with irregular outline. </a:t>
            </a:r>
          </a:p>
          <a:p>
            <a:r>
              <a:rPr lang="en-US" dirty="0"/>
              <a:t>(iii) Increased vascularity with low vascular resistance. </a:t>
            </a:r>
          </a:p>
          <a:p>
            <a:r>
              <a:rPr lang="en-US" dirty="0"/>
              <a:t>(iv) Intrauterine fluid. However, it cannot replace definitive biopsy. </a:t>
            </a:r>
          </a:p>
          <a:p>
            <a:r>
              <a:rPr lang="en-US" dirty="0"/>
              <a:t>x </a:t>
            </a:r>
            <a:r>
              <a:rPr lang="en-US" b="1" dirty="0"/>
              <a:t>Hysteroscopy</a:t>
            </a:r>
            <a:r>
              <a:rPr lang="en-US" dirty="0"/>
              <a:t>—It helps in direct visualization of endometrium and to take target biopsy. </a:t>
            </a:r>
          </a:p>
        </p:txBody>
      </p:sp>
    </p:spTree>
    <p:extLst>
      <p:ext uri="{BB962C8B-B14F-4D97-AF65-F5344CB8AC3E}">
        <p14:creationId xmlns:p14="http://schemas.microsoft.com/office/powerpoint/2010/main" val="31399123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086601" y="432707"/>
            <a:ext cx="4939392" cy="588645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479" y="600075"/>
            <a:ext cx="6849835" cy="5657850"/>
          </a:xfrm>
          <a:prstGeom prst="rect">
            <a:avLst/>
          </a:prstGeom>
        </p:spPr>
      </p:pic>
    </p:spTree>
    <p:extLst>
      <p:ext uri="{BB962C8B-B14F-4D97-AF65-F5344CB8AC3E}">
        <p14:creationId xmlns:p14="http://schemas.microsoft.com/office/powerpoint/2010/main" val="25165568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599" y="97971"/>
            <a:ext cx="11176907" cy="6882493"/>
          </a:xfrm>
        </p:spPr>
      </p:pic>
    </p:spTree>
    <p:extLst>
      <p:ext uri="{BB962C8B-B14F-4D97-AF65-F5344CB8AC3E}">
        <p14:creationId xmlns:p14="http://schemas.microsoft.com/office/powerpoint/2010/main" val="8668129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482193" y="81643"/>
            <a:ext cx="7625443" cy="6776357"/>
          </a:xfrm>
        </p:spPr>
        <p:txBody>
          <a:bodyPr>
            <a:normAutofit/>
          </a:bodyPr>
          <a:lstStyle/>
          <a:p>
            <a:r>
              <a:rPr lang="en-US" b="1" dirty="0">
                <a:solidFill>
                  <a:srgbClr val="FF0000"/>
                </a:solidFill>
              </a:rPr>
              <a:t>Fractional curettage</a:t>
            </a:r>
            <a:r>
              <a:rPr lang="en-US" dirty="0"/>
              <a:t>—It is not only the definite method of diagnosis but can detect the extent of growth. </a:t>
            </a:r>
          </a:p>
          <a:p>
            <a:r>
              <a:rPr lang="en-US" dirty="0" smtClean="0">
                <a:solidFill>
                  <a:srgbClr val="FF0000"/>
                </a:solidFill>
              </a:rPr>
              <a:t> </a:t>
            </a:r>
            <a:r>
              <a:rPr lang="en-US" dirty="0">
                <a:solidFill>
                  <a:srgbClr val="FF0000"/>
                </a:solidFill>
              </a:rPr>
              <a:t>Computed Tomography (CT) </a:t>
            </a:r>
            <a:r>
              <a:rPr lang="en-US" dirty="0"/>
              <a:t>scan of pelvis and abdomen may be used to detect lymph node </a:t>
            </a:r>
            <a:r>
              <a:rPr lang="en-US" dirty="0" smtClean="0"/>
              <a:t>metastases.</a:t>
            </a:r>
            <a:endParaRPr lang="en-US" dirty="0"/>
          </a:p>
          <a:p>
            <a:r>
              <a:rPr lang="en-US" dirty="0"/>
              <a:t> </a:t>
            </a:r>
            <a:r>
              <a:rPr lang="en-US" dirty="0">
                <a:solidFill>
                  <a:srgbClr val="FF0000"/>
                </a:solidFill>
              </a:rPr>
              <a:t>Magnetic Resonance Imaging (MRI) </a:t>
            </a:r>
            <a:r>
              <a:rPr lang="en-US" dirty="0"/>
              <a:t>can detect </a:t>
            </a:r>
            <a:r>
              <a:rPr lang="en-US" dirty="0" err="1"/>
              <a:t>myometrial</a:t>
            </a:r>
            <a:r>
              <a:rPr lang="en-US" dirty="0"/>
              <a:t> invasion. </a:t>
            </a:r>
          </a:p>
          <a:p>
            <a:r>
              <a:rPr lang="en-US" dirty="0"/>
              <a:t> </a:t>
            </a:r>
            <a:r>
              <a:rPr lang="en-US" dirty="0">
                <a:solidFill>
                  <a:srgbClr val="FF0000"/>
                </a:solidFill>
              </a:rPr>
              <a:t>Surgical staging: </a:t>
            </a:r>
            <a:r>
              <a:rPr lang="en-US" dirty="0"/>
              <a:t>Increased inaccuracy of clinical staging and the importance of prognostic factors.</a:t>
            </a:r>
          </a:p>
          <a:p>
            <a:endParaRPr lang="en-US" dirty="0"/>
          </a:p>
        </p:txBody>
      </p:sp>
    </p:spTree>
    <p:extLst>
      <p:ext uri="{BB962C8B-B14F-4D97-AF65-F5344CB8AC3E}">
        <p14:creationId xmlns:p14="http://schemas.microsoft.com/office/powerpoint/2010/main" val="34218669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92D050"/>
                </a:solidFill>
              </a:rPr>
              <a:t>Management</a:t>
            </a:r>
            <a:br>
              <a:rPr lang="en-US" b="1" dirty="0">
                <a:solidFill>
                  <a:srgbClr val="92D050"/>
                </a:solidFill>
              </a:rPr>
            </a:br>
            <a:endParaRPr lang="en-US" b="1" dirty="0">
              <a:solidFill>
                <a:srgbClr val="92D050"/>
              </a:solidFill>
            </a:endParaRPr>
          </a:p>
        </p:txBody>
      </p:sp>
      <p:sp>
        <p:nvSpPr>
          <p:cNvPr id="3" name="Content Placeholder 2"/>
          <p:cNvSpPr>
            <a:spLocks noGrp="1"/>
          </p:cNvSpPr>
          <p:nvPr>
            <p:ph idx="1"/>
          </p:nvPr>
        </p:nvSpPr>
        <p:spPr>
          <a:xfrm>
            <a:off x="4474029" y="0"/>
            <a:ext cx="7543800" cy="6751864"/>
          </a:xfrm>
        </p:spPr>
        <p:txBody>
          <a:bodyPr>
            <a:normAutofit lnSpcReduction="10000"/>
          </a:bodyPr>
          <a:lstStyle/>
          <a:p>
            <a:pPr marL="0" indent="0">
              <a:buNone/>
            </a:pPr>
            <a:endParaRPr lang="en-US" dirty="0" smtClean="0"/>
          </a:p>
          <a:p>
            <a:r>
              <a:rPr lang="en-US" dirty="0" smtClean="0"/>
              <a:t>As </a:t>
            </a:r>
            <a:r>
              <a:rPr lang="en-US" dirty="0"/>
              <a:t>the majority of patients present with stage 1 disease, surgery is the most common treatment for endometrial cancer. </a:t>
            </a:r>
          </a:p>
          <a:p>
            <a:r>
              <a:rPr lang="en-US" dirty="0"/>
              <a:t>1.The surgery; The extent of surgery will depend on a number of factors including; </a:t>
            </a:r>
            <a:r>
              <a:rPr lang="en-US" b="1" dirty="0"/>
              <a:t>grade of disease(G1 </a:t>
            </a:r>
            <a:r>
              <a:rPr lang="en-US" dirty="0"/>
              <a:t>well differentiated ,G2 moderately differentiated ,G3 poorly differentiated, </a:t>
            </a:r>
            <a:r>
              <a:rPr lang="en-US" b="1" dirty="0"/>
              <a:t>MRI stage </a:t>
            </a:r>
            <a:r>
              <a:rPr lang="en-US" dirty="0"/>
              <a:t>and the </a:t>
            </a:r>
            <a:r>
              <a:rPr lang="en-US" b="1" dirty="0"/>
              <a:t>patient’s co morbidities.</a:t>
            </a:r>
          </a:p>
          <a:p>
            <a:r>
              <a:rPr lang="en-US" dirty="0"/>
              <a:t>The standard surgery is a </a:t>
            </a:r>
            <a:r>
              <a:rPr lang="en-US" b="1" dirty="0"/>
              <a:t>total hysterectomy, bilateral </a:t>
            </a:r>
            <a:r>
              <a:rPr lang="en-US" b="1" dirty="0" err="1"/>
              <a:t>sapingo</a:t>
            </a:r>
            <a:r>
              <a:rPr lang="en-US" b="1" dirty="0"/>
              <a:t>- oophorectomy.</a:t>
            </a:r>
            <a:r>
              <a:rPr lang="en-US" dirty="0"/>
              <a:t> This can be performed abdominally or laparoscopically (Total, vaginally assisted or robotically If the patient is low grade (grades 1-2) or MRI staging suggests disease less than stage 1B, then this surgery is adequate.</a:t>
            </a:r>
          </a:p>
          <a:p>
            <a:r>
              <a:rPr lang="en-US" dirty="0"/>
              <a:t>Gross cervical involvement or If MRI staging suggests cervical involvement, a </a:t>
            </a:r>
            <a:r>
              <a:rPr lang="en-US" b="1" dirty="0"/>
              <a:t>radical hysterectomy with bilateral </a:t>
            </a:r>
            <a:r>
              <a:rPr lang="en-US" b="1" dirty="0" err="1"/>
              <a:t>salpingo</a:t>
            </a:r>
            <a:r>
              <a:rPr lang="en-US" b="1" dirty="0"/>
              <a:t>-oophorectomy and pelvic wash with pelvic and </a:t>
            </a:r>
            <a:r>
              <a:rPr lang="en-US" b="1" dirty="0" err="1"/>
              <a:t>paraortic</a:t>
            </a:r>
            <a:r>
              <a:rPr lang="en-US" b="1" dirty="0"/>
              <a:t> node dissection</a:t>
            </a:r>
            <a:r>
              <a:rPr lang="en-US" dirty="0"/>
              <a:t> can be performed . If the </a:t>
            </a:r>
            <a:r>
              <a:rPr lang="en-US" dirty="0" err="1"/>
              <a:t>tumour</a:t>
            </a:r>
            <a:r>
              <a:rPr lang="en-US" dirty="0"/>
              <a:t> is high grade (grade 3) or papillary serous, many </a:t>
            </a:r>
            <a:r>
              <a:rPr lang="en-US" dirty="0" err="1"/>
              <a:t>centres</a:t>
            </a:r>
            <a:r>
              <a:rPr lang="en-US" dirty="0"/>
              <a:t> will perform pelvic and para-aortic node dissection as the risk of nodal disease (to either pelvis or para-</a:t>
            </a:r>
            <a:r>
              <a:rPr lang="en-US" dirty="0" err="1"/>
              <a:t>aorticchain</a:t>
            </a:r>
            <a:r>
              <a:rPr lang="en-US" dirty="0"/>
              <a:t>) can be as high as 30%.</a:t>
            </a:r>
          </a:p>
          <a:p>
            <a:endParaRPr lang="en-US" dirty="0"/>
          </a:p>
        </p:txBody>
      </p:sp>
    </p:spTree>
    <p:extLst>
      <p:ext uri="{BB962C8B-B14F-4D97-AF65-F5344CB8AC3E}">
        <p14:creationId xmlns:p14="http://schemas.microsoft.com/office/powerpoint/2010/main" val="37347789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solidFill>
                  <a:srgbClr val="92D050"/>
                </a:solidFill>
              </a:rPr>
              <a:t>Objective:</a:t>
            </a:r>
            <a:br>
              <a:rPr lang="en-US" sz="4800" b="1" dirty="0">
                <a:solidFill>
                  <a:srgbClr val="92D050"/>
                </a:solidFill>
              </a:rPr>
            </a:br>
            <a:endParaRPr lang="en-US" sz="4800" b="1" dirty="0">
              <a:solidFill>
                <a:srgbClr val="92D050"/>
              </a:solidFill>
            </a:endParaRPr>
          </a:p>
        </p:txBody>
      </p:sp>
      <p:sp>
        <p:nvSpPr>
          <p:cNvPr id="3" name="Content Placeholder 2"/>
          <p:cNvSpPr>
            <a:spLocks noGrp="1"/>
          </p:cNvSpPr>
          <p:nvPr>
            <p:ph idx="1"/>
          </p:nvPr>
        </p:nvSpPr>
        <p:spPr/>
        <p:txBody>
          <a:bodyPr/>
          <a:lstStyle/>
          <a:p>
            <a:pPr rtl="1"/>
            <a:r>
              <a:rPr lang="en-US" dirty="0" smtClean="0"/>
              <a:t>1. Demonstrate </a:t>
            </a:r>
            <a:r>
              <a:rPr lang="en-US" dirty="0"/>
              <a:t>the types, risk factors of </a:t>
            </a:r>
            <a:r>
              <a:rPr lang="en-US" dirty="0" smtClean="0"/>
              <a:t>endometrial hyperplasia </a:t>
            </a:r>
            <a:r>
              <a:rPr lang="en-US" dirty="0"/>
              <a:t>and ca endometrium.</a:t>
            </a:r>
          </a:p>
          <a:p>
            <a:pPr rtl="1"/>
            <a:r>
              <a:rPr lang="en-US" dirty="0"/>
              <a:t>2. Define the stages of endometrial </a:t>
            </a:r>
            <a:r>
              <a:rPr lang="en-US" dirty="0" smtClean="0"/>
              <a:t>cancer.</a:t>
            </a:r>
          </a:p>
          <a:p>
            <a:pPr rtl="1"/>
            <a:r>
              <a:rPr lang="en-US" dirty="0" smtClean="0"/>
              <a:t> 3</a:t>
            </a:r>
            <a:r>
              <a:rPr lang="en-US" dirty="0"/>
              <a:t>. interpret the clinical finding at examination and summarize the result of investigation.</a:t>
            </a:r>
          </a:p>
          <a:p>
            <a:pPr rtl="1"/>
            <a:r>
              <a:rPr lang="en-US" dirty="0"/>
              <a:t>4. Interpret the management according to the stages. </a:t>
            </a:r>
          </a:p>
          <a:p>
            <a:pPr rtl="1"/>
            <a:endParaRPr lang="en-US" dirty="0"/>
          </a:p>
        </p:txBody>
      </p:sp>
    </p:spTree>
    <p:extLst>
      <p:ext uri="{BB962C8B-B14F-4D97-AF65-F5344CB8AC3E}">
        <p14:creationId xmlns:p14="http://schemas.microsoft.com/office/powerpoint/2010/main" val="41327321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498521" y="163286"/>
            <a:ext cx="7560129" cy="6694714"/>
          </a:xfrm>
        </p:spPr>
        <p:txBody>
          <a:bodyPr>
            <a:normAutofit/>
          </a:bodyPr>
          <a:lstStyle/>
          <a:p>
            <a:r>
              <a:rPr lang="en-US" b="1" dirty="0"/>
              <a:t>Radiotherapy </a:t>
            </a:r>
            <a:r>
              <a:rPr lang="en-US" dirty="0"/>
              <a:t>has been proven to be effective for patients that are not candidate for surgery whose disease limited to the uterus .</a:t>
            </a:r>
          </a:p>
          <a:p>
            <a:r>
              <a:rPr lang="en-US" dirty="0"/>
              <a:t>Combined radiation and surgery: Radiation (external and </a:t>
            </a:r>
            <a:r>
              <a:rPr lang="en-US" dirty="0" err="1"/>
              <a:t>intracavitary</a:t>
            </a:r>
            <a:r>
              <a:rPr lang="en-US" dirty="0"/>
              <a:t>) followed in 6 weeks by total abdominal hysterectomy and bilateral </a:t>
            </a:r>
            <a:r>
              <a:rPr lang="en-US" dirty="0" err="1"/>
              <a:t>salpingo</a:t>
            </a:r>
            <a:r>
              <a:rPr lang="en-US" dirty="0"/>
              <a:t>-oophorectomy. </a:t>
            </a:r>
          </a:p>
          <a:p>
            <a:r>
              <a:rPr lang="en-US" dirty="0"/>
              <a:t>or </a:t>
            </a:r>
            <a:r>
              <a:rPr lang="en-US" dirty="0" smtClean="0"/>
              <a:t> </a:t>
            </a:r>
            <a:r>
              <a:rPr lang="en-US" dirty="0"/>
              <a:t>Initial surgery (modified radical hysterectomy) followed by external and intravaginal radiation.</a:t>
            </a:r>
          </a:p>
          <a:p>
            <a:r>
              <a:rPr lang="en-US" dirty="0"/>
              <a:t> Adjuvant </a:t>
            </a:r>
            <a:r>
              <a:rPr lang="en-US" dirty="0" err="1"/>
              <a:t>rediotherapy</a:t>
            </a:r>
            <a:r>
              <a:rPr lang="en-US" dirty="0"/>
              <a:t> (brachytherapy and pelvic radiation) reduces loco-regional recurrence in cases with high risk endometrial cancer.</a:t>
            </a:r>
          </a:p>
          <a:p>
            <a:r>
              <a:rPr lang="en-US" dirty="0"/>
              <a:t>In locally advanced disease: </a:t>
            </a:r>
            <a:r>
              <a:rPr lang="en-US" b="1" dirty="0"/>
              <a:t>Adjuvant chemotherapy </a:t>
            </a:r>
            <a:r>
              <a:rPr lang="en-US" dirty="0"/>
              <a:t>followed by pelvic radiation is done. Combination chemotherapy is commonly used. </a:t>
            </a:r>
          </a:p>
          <a:p>
            <a:r>
              <a:rPr lang="en-US" dirty="0"/>
              <a:t>Drugs comprise: </a:t>
            </a:r>
            <a:r>
              <a:rPr lang="en-US" dirty="0" err="1"/>
              <a:t>adriamycin</a:t>
            </a:r>
            <a:r>
              <a:rPr lang="en-US" dirty="0"/>
              <a:t>, cisplatin and cyclophosphamide. </a:t>
            </a:r>
          </a:p>
          <a:p>
            <a:endParaRPr lang="en-US" dirty="0"/>
          </a:p>
          <a:p>
            <a:endParaRPr lang="en-US" dirty="0"/>
          </a:p>
          <a:p>
            <a:endParaRPr lang="en-US" dirty="0"/>
          </a:p>
        </p:txBody>
      </p:sp>
    </p:spTree>
    <p:extLst>
      <p:ext uri="{BB962C8B-B14F-4D97-AF65-F5344CB8AC3E}">
        <p14:creationId xmlns:p14="http://schemas.microsoft.com/office/powerpoint/2010/main" val="12875365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06186" y="204107"/>
            <a:ext cx="10893652" cy="6449786"/>
          </a:xfrm>
        </p:spPr>
      </p:pic>
    </p:spTree>
    <p:extLst>
      <p:ext uri="{BB962C8B-B14F-4D97-AF65-F5344CB8AC3E}">
        <p14:creationId xmlns:p14="http://schemas.microsoft.com/office/powerpoint/2010/main" val="34478244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3770" y="2349925"/>
            <a:ext cx="3706587" cy="2456442"/>
          </a:xfrm>
        </p:spPr>
        <p:txBody>
          <a:bodyPr>
            <a:normAutofit/>
          </a:bodyPr>
          <a:lstStyle/>
          <a:p>
            <a:pPr algn="l"/>
            <a:r>
              <a:rPr lang="en-US" b="1" dirty="0" smtClean="0">
                <a:solidFill>
                  <a:srgbClr val="92D050"/>
                </a:solidFill>
              </a:rPr>
              <a:t>Definition:</a:t>
            </a:r>
            <a:r>
              <a:rPr lang="en-US" b="1" dirty="0">
                <a:solidFill>
                  <a:srgbClr val="92D050"/>
                </a:solidFill>
              </a:rPr>
              <a:t/>
            </a:r>
            <a:br>
              <a:rPr lang="en-US" b="1" dirty="0">
                <a:solidFill>
                  <a:srgbClr val="92D050"/>
                </a:solidFill>
              </a:rPr>
            </a:br>
            <a:endParaRPr lang="en-US" b="1" dirty="0">
              <a:solidFill>
                <a:srgbClr val="92D050"/>
              </a:solidFill>
            </a:endParaRPr>
          </a:p>
        </p:txBody>
      </p:sp>
      <p:sp>
        <p:nvSpPr>
          <p:cNvPr id="3" name="Content Placeholder 2"/>
          <p:cNvSpPr>
            <a:spLocks noGrp="1"/>
          </p:cNvSpPr>
          <p:nvPr>
            <p:ph idx="1"/>
          </p:nvPr>
        </p:nvSpPr>
        <p:spPr>
          <a:xfrm>
            <a:off x="4490357" y="204107"/>
            <a:ext cx="7701643" cy="6653893"/>
          </a:xfrm>
        </p:spPr>
        <p:txBody>
          <a:bodyPr/>
          <a:lstStyle/>
          <a:p>
            <a:pPr marL="0" indent="0">
              <a:buNone/>
            </a:pPr>
            <a:r>
              <a:rPr lang="en-US" b="1" dirty="0" smtClean="0">
                <a:solidFill>
                  <a:srgbClr val="FF0000"/>
                </a:solidFill>
              </a:rPr>
              <a:t>Endometrial </a:t>
            </a:r>
            <a:r>
              <a:rPr lang="en-US" b="1" dirty="0">
                <a:solidFill>
                  <a:srgbClr val="FF0000"/>
                </a:solidFill>
              </a:rPr>
              <a:t>hyperplasia </a:t>
            </a:r>
            <a:r>
              <a:rPr lang="en-US" dirty="0"/>
              <a:t>is defined as irregular proliferation of the endometrial glands with an increase in the gland to stroma ratio when compared with proliferative endometrium. </a:t>
            </a:r>
          </a:p>
          <a:p>
            <a:pPr marL="0" indent="0">
              <a:buNone/>
            </a:pPr>
            <a:r>
              <a:rPr lang="en-US" dirty="0"/>
              <a:t>• </a:t>
            </a:r>
            <a:r>
              <a:rPr lang="en-US" b="1" dirty="0">
                <a:solidFill>
                  <a:srgbClr val="FF0000"/>
                </a:solidFill>
              </a:rPr>
              <a:t>The incidence </a:t>
            </a:r>
            <a:r>
              <a:rPr lang="en-US" dirty="0"/>
              <a:t>of endometrial hyperplasia is estimated to be at least </a:t>
            </a:r>
            <a:r>
              <a:rPr lang="en-US" b="1" dirty="0"/>
              <a:t>three times </a:t>
            </a:r>
            <a:r>
              <a:rPr lang="en-US" dirty="0"/>
              <a:t>higher than endometrial cancer and if left untreated it can progress to cancer.</a:t>
            </a:r>
          </a:p>
          <a:p>
            <a:pPr marL="0" indent="0">
              <a:buNone/>
            </a:pPr>
            <a:r>
              <a:rPr lang="en-US" dirty="0"/>
              <a:t>• </a:t>
            </a:r>
            <a:r>
              <a:rPr lang="en-US" b="1" dirty="0">
                <a:solidFill>
                  <a:srgbClr val="FF0000"/>
                </a:solidFill>
              </a:rPr>
              <a:t>The most common presentation </a:t>
            </a:r>
            <a:r>
              <a:rPr lang="en-US" dirty="0"/>
              <a:t>of endometrial hyperplasia is abnormal uterine bleeding. </a:t>
            </a:r>
            <a:endParaRPr lang="en-US" dirty="0" smtClean="0"/>
          </a:p>
          <a:p>
            <a:pPr marL="0" indent="0">
              <a:buNone/>
            </a:pPr>
            <a:r>
              <a:rPr lang="en-US" dirty="0" smtClean="0"/>
              <a:t>This </a:t>
            </a:r>
            <a:r>
              <a:rPr lang="en-US" dirty="0"/>
              <a:t>include; heavy menstrual bleeding, intermenstrual bleeding, irregular bleeding, unscheduled bleeding on hormone replacement therapy (HRT) and postmenopausal bleeding.</a:t>
            </a:r>
          </a:p>
          <a:p>
            <a:pPr marL="0" indent="0">
              <a:buNone/>
            </a:pPr>
            <a:endParaRPr lang="en-US" dirty="0"/>
          </a:p>
        </p:txBody>
      </p:sp>
    </p:spTree>
    <p:extLst>
      <p:ext uri="{BB962C8B-B14F-4D97-AF65-F5344CB8AC3E}">
        <p14:creationId xmlns:p14="http://schemas.microsoft.com/office/powerpoint/2010/main" val="5030592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b="1" dirty="0" smtClean="0">
                <a:solidFill>
                  <a:srgbClr val="92D050"/>
                </a:solidFill>
              </a:rPr>
              <a:t>The </a:t>
            </a:r>
            <a:r>
              <a:rPr lang="en-US" b="1" dirty="0">
                <a:solidFill>
                  <a:srgbClr val="92D050"/>
                </a:solidFill>
              </a:rPr>
              <a:t>risk factors </a:t>
            </a:r>
          </a:p>
        </p:txBody>
      </p:sp>
      <p:sp>
        <p:nvSpPr>
          <p:cNvPr id="3" name="Content Placeholder 2"/>
          <p:cNvSpPr>
            <a:spLocks noGrp="1"/>
          </p:cNvSpPr>
          <p:nvPr>
            <p:ph idx="1"/>
          </p:nvPr>
        </p:nvSpPr>
        <p:spPr>
          <a:xfrm>
            <a:off x="4569947" y="375557"/>
            <a:ext cx="7584620" cy="6482443"/>
          </a:xfrm>
        </p:spPr>
        <p:txBody>
          <a:bodyPr>
            <a:normAutofit/>
          </a:bodyPr>
          <a:lstStyle/>
          <a:p>
            <a:r>
              <a:rPr lang="en-US" b="1" dirty="0">
                <a:solidFill>
                  <a:srgbClr val="FF0000"/>
                </a:solidFill>
              </a:rPr>
              <a:t>What are the risk factors for endometrial hyperplasia? </a:t>
            </a:r>
          </a:p>
          <a:p>
            <a:r>
              <a:rPr lang="en-US" dirty="0"/>
              <a:t>1.unopposed by progesterone.</a:t>
            </a:r>
          </a:p>
          <a:p>
            <a:r>
              <a:rPr lang="en-US" dirty="0"/>
              <a:t>2.Increased body mass index (BMI).</a:t>
            </a:r>
          </a:p>
          <a:p>
            <a:r>
              <a:rPr lang="en-US" dirty="0"/>
              <a:t>3. Anovulation associated with the </a:t>
            </a:r>
            <a:r>
              <a:rPr lang="en-US" dirty="0" smtClean="0"/>
              <a:t>polycystic </a:t>
            </a:r>
            <a:r>
              <a:rPr lang="en-US" dirty="0"/>
              <a:t>ovary syndrome(PCOS). </a:t>
            </a:r>
          </a:p>
          <a:p>
            <a:r>
              <a:rPr lang="en-US" dirty="0"/>
              <a:t>4. Estrogen-secreting ovarian </a:t>
            </a:r>
            <a:r>
              <a:rPr lang="en-US" dirty="0" err="1"/>
              <a:t>tumours</a:t>
            </a:r>
            <a:r>
              <a:rPr lang="en-US" dirty="0"/>
              <a:t>, e.g. granulosa cell </a:t>
            </a:r>
            <a:r>
              <a:rPr lang="en-US" dirty="0" err="1"/>
              <a:t>tumours</a:t>
            </a:r>
            <a:r>
              <a:rPr lang="en-US" dirty="0"/>
              <a:t> (with up to 40% prevalence of endometrial hyperplasia).</a:t>
            </a:r>
          </a:p>
          <a:p>
            <a:r>
              <a:rPr lang="en-US" dirty="0"/>
              <a:t>5. Drug-induced endometrial stimulation, e.g. the use of systemic estrogen replacement therapy or long-term tamoxifen.</a:t>
            </a:r>
          </a:p>
          <a:p>
            <a:r>
              <a:rPr lang="en-US" dirty="0"/>
              <a:t>6. Immunosuppression.</a:t>
            </a:r>
          </a:p>
          <a:p>
            <a:r>
              <a:rPr lang="en-US" dirty="0"/>
              <a:t>7. Infection.</a:t>
            </a:r>
          </a:p>
          <a:p>
            <a:endParaRPr lang="en-US" dirty="0"/>
          </a:p>
        </p:txBody>
      </p:sp>
    </p:spTree>
    <p:extLst>
      <p:ext uri="{BB962C8B-B14F-4D97-AF65-F5344CB8AC3E}">
        <p14:creationId xmlns:p14="http://schemas.microsoft.com/office/powerpoint/2010/main" val="39978280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92D050"/>
                </a:solidFill>
              </a:rPr>
              <a:t>Classification:</a:t>
            </a:r>
            <a:endParaRPr lang="en-US" b="1" dirty="0">
              <a:solidFill>
                <a:srgbClr val="92D050"/>
              </a:solidFill>
            </a:endParaRPr>
          </a:p>
        </p:txBody>
      </p:sp>
      <p:sp>
        <p:nvSpPr>
          <p:cNvPr id="3" name="Content Placeholder 2"/>
          <p:cNvSpPr>
            <a:spLocks noGrp="1"/>
          </p:cNvSpPr>
          <p:nvPr>
            <p:ph idx="1"/>
          </p:nvPr>
        </p:nvSpPr>
        <p:spPr/>
        <p:txBody>
          <a:bodyPr/>
          <a:lstStyle/>
          <a:p>
            <a:r>
              <a:rPr lang="en-US" dirty="0"/>
              <a:t>How should endometrial hyperplasia be classified? </a:t>
            </a:r>
          </a:p>
          <a:p>
            <a:r>
              <a:rPr lang="en-US" dirty="0"/>
              <a:t>• The revised 2014 World Health Organization (WHO) classification is recommended</a:t>
            </a:r>
            <a:r>
              <a:rPr lang="en-US" dirty="0" smtClean="0"/>
              <a:t>.</a:t>
            </a:r>
          </a:p>
          <a:p>
            <a:r>
              <a:rPr lang="en-US" dirty="0" smtClean="0"/>
              <a:t> </a:t>
            </a:r>
            <a:r>
              <a:rPr lang="en-US" dirty="0"/>
              <a:t>This separates endometrial hyperplasia into two groups based upon the presence of cytological atypia: (</a:t>
            </a:r>
            <a:r>
              <a:rPr lang="en-US" dirty="0" err="1"/>
              <a:t>i</a:t>
            </a:r>
            <a:r>
              <a:rPr lang="en-US" dirty="0"/>
              <a:t>) hyperplasia without </a:t>
            </a:r>
            <a:r>
              <a:rPr lang="en-US" dirty="0" smtClean="0"/>
              <a:t>atypia.</a:t>
            </a:r>
          </a:p>
          <a:p>
            <a:r>
              <a:rPr lang="en-US" dirty="0" smtClean="0"/>
              <a:t> </a:t>
            </a:r>
            <a:r>
              <a:rPr lang="en-US" dirty="0"/>
              <a:t>(ii) atypical hyperplasia. </a:t>
            </a:r>
          </a:p>
          <a:p>
            <a:r>
              <a:rPr lang="en-US" dirty="0"/>
              <a:t>• Classification systems for endometrial hyperplasia were developed based upon histological characteristics and oncogenic potential.</a:t>
            </a:r>
          </a:p>
        </p:txBody>
      </p:sp>
    </p:spTree>
    <p:extLst>
      <p:ext uri="{BB962C8B-B14F-4D97-AF65-F5344CB8AC3E}">
        <p14:creationId xmlns:p14="http://schemas.microsoft.com/office/powerpoint/2010/main" val="31550303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92D050"/>
                </a:solidFill>
              </a:rPr>
              <a:t>Diagnosis:</a:t>
            </a:r>
          </a:p>
        </p:txBody>
      </p:sp>
      <p:sp>
        <p:nvSpPr>
          <p:cNvPr id="3" name="Content Placeholder 2"/>
          <p:cNvSpPr>
            <a:spLocks noGrp="1"/>
          </p:cNvSpPr>
          <p:nvPr>
            <p:ph idx="1"/>
          </p:nvPr>
        </p:nvSpPr>
        <p:spPr>
          <a:xfrm>
            <a:off x="4596493" y="261257"/>
            <a:ext cx="7470321" cy="6457949"/>
          </a:xfrm>
        </p:spPr>
        <p:txBody>
          <a:bodyPr>
            <a:normAutofit lnSpcReduction="10000"/>
          </a:bodyPr>
          <a:lstStyle/>
          <a:p>
            <a:r>
              <a:rPr lang="en-US" dirty="0" smtClean="0"/>
              <a:t>It </a:t>
            </a:r>
            <a:r>
              <a:rPr lang="en-US" dirty="0"/>
              <a:t>requires histological examination of the endometrial sampling by </a:t>
            </a:r>
            <a:r>
              <a:rPr lang="en-US" b="1" u="sng" dirty="0">
                <a:solidFill>
                  <a:srgbClr val="FF0000"/>
                </a:solidFill>
              </a:rPr>
              <a:t>outpatient endometrial biopsy</a:t>
            </a:r>
            <a:r>
              <a:rPr lang="en-US" b="1" dirty="0"/>
              <a:t>.</a:t>
            </a:r>
          </a:p>
          <a:p>
            <a:r>
              <a:rPr lang="en-US" dirty="0"/>
              <a:t> Obtained by using outpatient suction devices </a:t>
            </a:r>
            <a:r>
              <a:rPr lang="en-US" dirty="0" smtClean="0"/>
              <a:t>aspirate </a:t>
            </a:r>
            <a:r>
              <a:rPr lang="en-US" dirty="0"/>
              <a:t>endometrial tissue from the uterine cavity or by inpatient endometrial </a:t>
            </a:r>
            <a:r>
              <a:rPr lang="en-US" dirty="0" smtClean="0"/>
              <a:t>sampling</a:t>
            </a:r>
            <a:r>
              <a:rPr lang="en-US" dirty="0"/>
              <a:t>, such as dilatation and curettage performed under general anesthesia.</a:t>
            </a:r>
          </a:p>
          <a:p>
            <a:r>
              <a:rPr lang="en-US" dirty="0"/>
              <a:t> Endometrial sampling is also fundamental in monitoring regression, persistence </a:t>
            </a:r>
            <a:r>
              <a:rPr lang="en-US" dirty="0" smtClean="0"/>
              <a:t>or </a:t>
            </a:r>
            <a:r>
              <a:rPr lang="en-US" dirty="0"/>
              <a:t>progression.</a:t>
            </a:r>
          </a:p>
          <a:p>
            <a:r>
              <a:rPr lang="en-US" dirty="0"/>
              <a:t>• </a:t>
            </a:r>
            <a:r>
              <a:rPr lang="en-US" b="1" dirty="0">
                <a:solidFill>
                  <a:srgbClr val="FF0000"/>
                </a:solidFill>
              </a:rPr>
              <a:t>Diagnostic hysteroscopy </a:t>
            </a:r>
            <a:r>
              <a:rPr lang="en-US" dirty="0"/>
              <a:t>should be considered to facilitate or obtain an endometrial </a:t>
            </a:r>
            <a:r>
              <a:rPr lang="en-US" dirty="0" smtClean="0"/>
              <a:t>sample</a:t>
            </a:r>
            <a:r>
              <a:rPr lang="en-US" dirty="0"/>
              <a:t>, especially where outpatient sampling fails or is </a:t>
            </a:r>
            <a:r>
              <a:rPr lang="en-US" dirty="0" err="1" smtClean="0"/>
              <a:t>nondiagnostic</a:t>
            </a:r>
            <a:r>
              <a:rPr lang="en-US" dirty="0" smtClean="0"/>
              <a:t>. </a:t>
            </a:r>
            <a:endParaRPr lang="en-US" dirty="0" smtClean="0"/>
          </a:p>
          <a:p>
            <a:r>
              <a:rPr lang="en-US" dirty="0" smtClean="0"/>
              <a:t>Direct </a:t>
            </a:r>
            <a:r>
              <a:rPr lang="en-US" dirty="0"/>
              <a:t>visualization and biopsy of the uterine cavity using hysteroscopy should be undertaken where endometrial hyperplasia has been diagnosed within a polyp or other discrete focal lesion.</a:t>
            </a:r>
          </a:p>
          <a:p>
            <a:r>
              <a:rPr lang="en-US" dirty="0"/>
              <a:t>• </a:t>
            </a:r>
            <a:r>
              <a:rPr lang="en-US" b="1" dirty="0">
                <a:solidFill>
                  <a:srgbClr val="FF0000"/>
                </a:solidFill>
              </a:rPr>
              <a:t>Transvaginal ultrasound </a:t>
            </a:r>
            <a:r>
              <a:rPr lang="en-US" dirty="0"/>
              <a:t>may have a role in diagnosing endometrial hyperplasia in pre and post menopausal women</a:t>
            </a:r>
            <a:r>
              <a:rPr lang="en-US" dirty="0" smtClean="0"/>
              <a:t>; that </a:t>
            </a:r>
            <a:r>
              <a:rPr lang="en-US" dirty="0"/>
              <a:t>detects an irregularity of the endometrial profile.</a:t>
            </a:r>
          </a:p>
          <a:p>
            <a:endParaRPr lang="en-US" dirty="0"/>
          </a:p>
        </p:txBody>
      </p:sp>
    </p:spTree>
    <p:extLst>
      <p:ext uri="{BB962C8B-B14F-4D97-AF65-F5344CB8AC3E}">
        <p14:creationId xmlns:p14="http://schemas.microsoft.com/office/powerpoint/2010/main" val="35917571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1937" y="2349925"/>
            <a:ext cx="3595674" cy="2456442"/>
          </a:xfrm>
        </p:spPr>
        <p:txBody>
          <a:bodyPr>
            <a:normAutofit/>
          </a:bodyPr>
          <a:lstStyle/>
          <a:p>
            <a:r>
              <a:rPr lang="en-US" sz="3200" b="1" dirty="0">
                <a:solidFill>
                  <a:srgbClr val="92D050"/>
                </a:solidFill>
              </a:rPr>
              <a:t>How should endometrial hyperplasia without atypia be managed?</a:t>
            </a:r>
          </a:p>
        </p:txBody>
      </p:sp>
      <p:sp>
        <p:nvSpPr>
          <p:cNvPr id="3" name="Content Placeholder 2"/>
          <p:cNvSpPr>
            <a:spLocks noGrp="1"/>
          </p:cNvSpPr>
          <p:nvPr>
            <p:ph idx="1"/>
          </p:nvPr>
        </p:nvSpPr>
        <p:spPr>
          <a:xfrm>
            <a:off x="4669971" y="195943"/>
            <a:ext cx="7380515" cy="6662057"/>
          </a:xfrm>
        </p:spPr>
        <p:txBody>
          <a:bodyPr>
            <a:normAutofit/>
          </a:bodyPr>
          <a:lstStyle/>
          <a:p>
            <a:r>
              <a:rPr lang="en-US" dirty="0" smtClean="0"/>
              <a:t>• </a:t>
            </a:r>
            <a:r>
              <a:rPr lang="en-US" dirty="0"/>
              <a:t>Women should be informed that the risk of endometrial hyperplasia without atypia </a:t>
            </a:r>
          </a:p>
          <a:p>
            <a:r>
              <a:rPr lang="en-US" dirty="0"/>
              <a:t>progressing to endometrial cancer is less than 5% over 20 years and that the majority will regress spontaneously during follow-up.</a:t>
            </a:r>
          </a:p>
          <a:p>
            <a:r>
              <a:rPr lang="en-US" dirty="0"/>
              <a:t>• Reversible risk factors such as obesity and the use of HRT should be identified and addressed if possible.</a:t>
            </a:r>
          </a:p>
          <a:p>
            <a:r>
              <a:rPr lang="en-US" b="1" dirty="0">
                <a:solidFill>
                  <a:srgbClr val="FF0000"/>
                </a:solidFill>
              </a:rPr>
              <a:t>Treatment: </a:t>
            </a:r>
          </a:p>
          <a:p>
            <a:r>
              <a:rPr lang="en-US" dirty="0"/>
              <a:t>Both continuous oral and local intrauterine [LNG-IUS] progestogens are effective in </a:t>
            </a:r>
            <a:r>
              <a:rPr lang="en-US" dirty="0" smtClean="0"/>
              <a:t>achieving </a:t>
            </a:r>
            <a:r>
              <a:rPr lang="en-US" dirty="0"/>
              <a:t>regression of endometrial hyperplasia without atypia, Continuous progestogens should be used (</a:t>
            </a:r>
            <a:r>
              <a:rPr lang="en-US" b="1" dirty="0">
                <a:solidFill>
                  <a:srgbClr val="FF0000"/>
                </a:solidFill>
              </a:rPr>
              <a:t>medroxyprogesterone </a:t>
            </a:r>
            <a:r>
              <a:rPr lang="en-US" dirty="0"/>
              <a:t>10–20 mg/day or </a:t>
            </a:r>
            <a:r>
              <a:rPr lang="en-US" b="1" dirty="0">
                <a:solidFill>
                  <a:srgbClr val="FF0000"/>
                </a:solidFill>
              </a:rPr>
              <a:t>norethisterone</a:t>
            </a:r>
            <a:r>
              <a:rPr lang="en-US" dirty="0"/>
              <a:t>10–15 mg/day) for women who decline the LNG-IUS. should be for a minimum of 6 months in order to induce histological regression.</a:t>
            </a:r>
          </a:p>
          <a:p>
            <a:endParaRPr lang="en-US" dirty="0"/>
          </a:p>
        </p:txBody>
      </p:sp>
    </p:spTree>
    <p:extLst>
      <p:ext uri="{BB962C8B-B14F-4D97-AF65-F5344CB8AC3E}">
        <p14:creationId xmlns:p14="http://schemas.microsoft.com/office/powerpoint/2010/main" val="3063640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b="1" dirty="0">
              <a:solidFill>
                <a:srgbClr val="92D050"/>
              </a:solidFill>
            </a:endParaRPr>
          </a:p>
        </p:txBody>
      </p:sp>
      <p:sp>
        <p:nvSpPr>
          <p:cNvPr id="3" name="Content Placeholder 2"/>
          <p:cNvSpPr>
            <a:spLocks noGrp="1"/>
          </p:cNvSpPr>
          <p:nvPr>
            <p:ph idx="1"/>
          </p:nvPr>
        </p:nvSpPr>
        <p:spPr/>
        <p:txBody>
          <a:bodyPr/>
          <a:lstStyle/>
          <a:p>
            <a:r>
              <a:rPr lang="en-US" dirty="0"/>
              <a:t> What should the initial management of atypical hyperplasia be? </a:t>
            </a:r>
          </a:p>
          <a:p>
            <a:r>
              <a:rPr lang="en-US" dirty="0"/>
              <a:t>• Women with atypical hyperplasia should undergo a </a:t>
            </a:r>
            <a:r>
              <a:rPr lang="en-US" b="1" dirty="0">
                <a:solidFill>
                  <a:srgbClr val="FF0000"/>
                </a:solidFill>
              </a:rPr>
              <a:t>total hysterectomy</a:t>
            </a:r>
            <a:r>
              <a:rPr lang="en-US" dirty="0"/>
              <a:t> because of the risk of underlying malignancy or progression to cancer. </a:t>
            </a:r>
          </a:p>
          <a:p>
            <a:r>
              <a:rPr lang="en-US" dirty="0"/>
              <a:t>• Postmenopausal women with atypical hyperplasia should be offered </a:t>
            </a:r>
            <a:r>
              <a:rPr lang="en-US" b="1" dirty="0">
                <a:solidFill>
                  <a:srgbClr val="FF0000"/>
                </a:solidFill>
              </a:rPr>
              <a:t>bilateral </a:t>
            </a:r>
            <a:r>
              <a:rPr lang="en-US" b="1" dirty="0" err="1">
                <a:solidFill>
                  <a:srgbClr val="FF0000"/>
                </a:solidFill>
              </a:rPr>
              <a:t>salpingo</a:t>
            </a:r>
            <a:r>
              <a:rPr lang="en-US" b="1" dirty="0">
                <a:solidFill>
                  <a:srgbClr val="FF0000"/>
                </a:solidFill>
              </a:rPr>
              <a:t>-oophorectomy </a:t>
            </a:r>
            <a:r>
              <a:rPr lang="en-US" dirty="0"/>
              <a:t>together with the total hysterectomy.</a:t>
            </a:r>
          </a:p>
          <a:p>
            <a:endParaRPr lang="en-US" dirty="0"/>
          </a:p>
        </p:txBody>
      </p:sp>
    </p:spTree>
    <p:extLst>
      <p:ext uri="{BB962C8B-B14F-4D97-AF65-F5344CB8AC3E}">
        <p14:creationId xmlns:p14="http://schemas.microsoft.com/office/powerpoint/2010/main" val="11753576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800" b="1" dirty="0">
                <a:solidFill>
                  <a:srgbClr val="92D050"/>
                </a:solidFill>
              </a:rPr>
              <a:t>Endometrial cancer:</a:t>
            </a:r>
            <a:br>
              <a:rPr lang="en-US" sz="4800" b="1" dirty="0">
                <a:solidFill>
                  <a:srgbClr val="92D050"/>
                </a:solidFill>
              </a:rPr>
            </a:br>
            <a:endParaRPr lang="en-US" sz="4800" b="1" dirty="0">
              <a:solidFill>
                <a:srgbClr val="92D050"/>
              </a:solidFill>
            </a:endParaRPr>
          </a:p>
        </p:txBody>
      </p:sp>
      <p:sp>
        <p:nvSpPr>
          <p:cNvPr id="3" name="Content Placeholder 2"/>
          <p:cNvSpPr>
            <a:spLocks noGrp="1"/>
          </p:cNvSpPr>
          <p:nvPr>
            <p:ph idx="1"/>
          </p:nvPr>
        </p:nvSpPr>
        <p:spPr>
          <a:xfrm>
            <a:off x="4220936" y="342900"/>
            <a:ext cx="8090807" cy="6515100"/>
          </a:xfrm>
        </p:spPr>
        <p:txBody>
          <a:bodyPr>
            <a:normAutofit fontScale="40000" lnSpcReduction="20000"/>
          </a:bodyPr>
          <a:lstStyle/>
          <a:p>
            <a:r>
              <a:rPr lang="en-US" sz="3200" dirty="0"/>
              <a:t>The typical age-incidence curve for endometrial cancer shows that most cases are diagnosed after the menopause, with the highest incidence around the seventh decade of life.</a:t>
            </a:r>
          </a:p>
          <a:p>
            <a:r>
              <a:rPr lang="en-US" sz="4000" b="1" dirty="0"/>
              <a:t> </a:t>
            </a:r>
            <a:r>
              <a:rPr lang="en-US" sz="4000" b="1" dirty="0">
                <a:solidFill>
                  <a:srgbClr val="FF0000"/>
                </a:solidFill>
              </a:rPr>
              <a:t>Etiology: </a:t>
            </a:r>
          </a:p>
          <a:p>
            <a:r>
              <a:rPr lang="en-US" sz="3200" dirty="0">
                <a:solidFill>
                  <a:srgbClr val="FF0000"/>
                </a:solidFill>
              </a:rPr>
              <a:t>The Estrogen</a:t>
            </a:r>
            <a:r>
              <a:rPr lang="en-US" sz="3200" dirty="0"/>
              <a:t>—Persistent stimulation of endometrium with unopposed estrogen is the single most important factor. such as functioning ovarian tumors (granulosa cell) or polycystic ovarian syndrome (PCOS) and Unopposed estrogen replacement therapy in postmenopausal women.</a:t>
            </a:r>
          </a:p>
          <a:p>
            <a:r>
              <a:rPr lang="en-US" sz="3200" dirty="0">
                <a:solidFill>
                  <a:srgbClr val="FF0000"/>
                </a:solidFill>
              </a:rPr>
              <a:t>Age</a:t>
            </a:r>
            <a:r>
              <a:rPr lang="en-US" sz="3200" dirty="0"/>
              <a:t>—About 75 percent are postmenopausal with a median age of 60 and10 percent of women with postmenopausal bleeding have endometrial cancer.</a:t>
            </a:r>
          </a:p>
          <a:p>
            <a:r>
              <a:rPr lang="en-US" sz="3200" dirty="0">
                <a:solidFill>
                  <a:srgbClr val="FF0000"/>
                </a:solidFill>
              </a:rPr>
              <a:t>Parity</a:t>
            </a:r>
            <a:r>
              <a:rPr lang="en-US" sz="3200" dirty="0"/>
              <a:t>—</a:t>
            </a:r>
            <a:r>
              <a:rPr lang="en-US" sz="3200" dirty="0" err="1"/>
              <a:t>nulliparity</a:t>
            </a:r>
            <a:r>
              <a:rPr lang="en-US" sz="3200" dirty="0"/>
              <a:t> is associated in about 30 percent.</a:t>
            </a:r>
          </a:p>
          <a:p>
            <a:r>
              <a:rPr lang="en-US" sz="3200" dirty="0">
                <a:solidFill>
                  <a:srgbClr val="FF0000"/>
                </a:solidFill>
              </a:rPr>
              <a:t>Late menopause</a:t>
            </a:r>
            <a:r>
              <a:rPr lang="en-US" sz="3200" dirty="0"/>
              <a:t>—The chance of carcinoma increases, if menopause fails to occur beyond 52 years.</a:t>
            </a:r>
          </a:p>
          <a:p>
            <a:r>
              <a:rPr lang="en-US" sz="3200" dirty="0">
                <a:solidFill>
                  <a:srgbClr val="FF0000"/>
                </a:solidFill>
              </a:rPr>
              <a:t>Corpus cancer syndrome </a:t>
            </a:r>
            <a:r>
              <a:rPr lang="en-US" sz="3200" dirty="0"/>
              <a:t>— encompasses – obesity, hypertension and diabetes Obesity leads to high level of free estradiol as the sex hormone binding globulin level is low. </a:t>
            </a:r>
          </a:p>
          <a:p>
            <a:r>
              <a:rPr lang="en-US" sz="3200" dirty="0">
                <a:solidFill>
                  <a:srgbClr val="FF0000"/>
                </a:solidFill>
              </a:rPr>
              <a:t>Use of cyclic progestin </a:t>
            </a:r>
            <a:r>
              <a:rPr lang="en-US" sz="3200" dirty="0"/>
              <a:t>reduces the risk. Prior use of combined oral contraceptives reduces the risk significantly (50%).</a:t>
            </a:r>
          </a:p>
          <a:p>
            <a:r>
              <a:rPr lang="en-US" sz="3200" dirty="0">
                <a:solidFill>
                  <a:srgbClr val="FF0000"/>
                </a:solidFill>
              </a:rPr>
              <a:t>Tamoxifen </a:t>
            </a:r>
            <a:r>
              <a:rPr lang="en-US" sz="3200" dirty="0"/>
              <a:t>is </a:t>
            </a:r>
            <a:r>
              <a:rPr lang="en-US" sz="3200" dirty="0" err="1"/>
              <a:t>antiestrogenic</a:t>
            </a:r>
            <a:r>
              <a:rPr lang="en-US" sz="3200" dirty="0"/>
              <a:t> as well as weakly estrogenic. It is used for the treatment of breast cancer. Increased risk of endometrial cancer is noted when it is used for a long time due to its weak estrogenic effect.</a:t>
            </a:r>
          </a:p>
          <a:p>
            <a:r>
              <a:rPr lang="en-US" sz="3200" dirty="0">
                <a:solidFill>
                  <a:srgbClr val="FF0000"/>
                </a:solidFill>
              </a:rPr>
              <a:t>Family history or personal history </a:t>
            </a:r>
            <a:r>
              <a:rPr lang="en-US" sz="3200" dirty="0"/>
              <a:t>of colon, ovarian or breast cancer increases the risk of endometrial cancer. Genetic inheritance (Lynch 11 syndrome family).</a:t>
            </a:r>
          </a:p>
          <a:p>
            <a:r>
              <a:rPr lang="en-US" sz="3200" dirty="0">
                <a:solidFill>
                  <a:srgbClr val="FF0000"/>
                </a:solidFill>
              </a:rPr>
              <a:t>Fibroid</a:t>
            </a:r>
            <a:r>
              <a:rPr lang="en-US" sz="3200" dirty="0"/>
              <a:t> is associated in about 30 percent cases.</a:t>
            </a:r>
          </a:p>
          <a:p>
            <a:r>
              <a:rPr lang="en-US" sz="3200" dirty="0">
                <a:solidFill>
                  <a:srgbClr val="FF0000"/>
                </a:solidFill>
              </a:rPr>
              <a:t>Endometrial hyperplasia </a:t>
            </a:r>
            <a:r>
              <a:rPr lang="en-US" sz="3200" dirty="0"/>
              <a:t>precedes carcinoma in about 25 percent cases. </a:t>
            </a:r>
          </a:p>
          <a:p>
            <a:endParaRPr lang="en-US" sz="3200" b="1" dirty="0"/>
          </a:p>
        </p:txBody>
      </p:sp>
    </p:spTree>
    <p:extLst>
      <p:ext uri="{BB962C8B-B14F-4D97-AF65-F5344CB8AC3E}">
        <p14:creationId xmlns:p14="http://schemas.microsoft.com/office/powerpoint/2010/main" val="2947403642"/>
      </p:ext>
    </p:extLst>
  </p:cSld>
  <p:clrMapOvr>
    <a:masterClrMapping/>
  </p:clrMapOvr>
  <p:timing>
    <p:tnLst>
      <p:par>
        <p:cTn id="1" dur="indefinite" restart="never" nodeType="tmRoot"/>
      </p:par>
    </p:tnLst>
  </p:timing>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TM16401371[[fn=Atlas]]</Template>
  <TotalTime>398</TotalTime>
  <Words>1953</Words>
  <Application>Microsoft Office PowerPoint</Application>
  <PresentationFormat>Widescreen</PresentationFormat>
  <Paragraphs>126</Paragraphs>
  <Slides>21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Rockwell</vt:lpstr>
      <vt:lpstr>Wingdings</vt:lpstr>
      <vt:lpstr>Atlas</vt:lpstr>
      <vt:lpstr>Endometrial hyperplasia and CA د.الاء ابراهيم </vt:lpstr>
      <vt:lpstr>Objective: </vt:lpstr>
      <vt:lpstr>Definition: </vt:lpstr>
      <vt:lpstr>The risk factors </vt:lpstr>
      <vt:lpstr>Classification:</vt:lpstr>
      <vt:lpstr>Diagnosis:</vt:lpstr>
      <vt:lpstr>How should endometrial hyperplasia without atypia be managed?</vt:lpstr>
      <vt:lpstr>PowerPoint Presentation</vt:lpstr>
      <vt:lpstr>Endometrial cancer: </vt:lpstr>
      <vt:lpstr>Pathology: </vt:lpstr>
      <vt:lpstr>Spread: </vt:lpstr>
      <vt:lpstr>Staging: </vt:lpstr>
      <vt:lpstr>PowerPoint Presentation</vt:lpstr>
      <vt:lpstr>Clinical features: </vt:lpstr>
      <vt:lpstr>Diagnosis: The following guidelines are prescribed: </vt:lpstr>
      <vt:lpstr>PowerPoint Presentation</vt:lpstr>
      <vt:lpstr>PowerPoint Presentation</vt:lpstr>
      <vt:lpstr>PowerPoint Presentation</vt:lpstr>
      <vt:lpstr>Management </vt:lpstr>
      <vt:lpstr>PowerPoint Presentation</vt:lpstr>
      <vt:lpstr>PowerPoint Presentation</vt:lpstr>
    </vt:vector>
  </TitlesOfParts>
  <Company>Microsoft (C)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Termination of pregnancy (induced abortion) Dr. Alaa Ibrahim </dc:title>
  <dc:creator>user</dc:creator>
  <cp:lastModifiedBy>user</cp:lastModifiedBy>
  <cp:revision>34</cp:revision>
  <dcterms:created xsi:type="dcterms:W3CDTF">2021-10-06T17:37:10Z</dcterms:created>
  <dcterms:modified xsi:type="dcterms:W3CDTF">2021-11-22T17:43:15Z</dcterms:modified>
</cp:coreProperties>
</file>