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78" r:id="rId9"/>
    <p:sldId id="281" r:id="rId10"/>
    <p:sldId id="261" r:id="rId11"/>
    <p:sldId id="262" r:id="rId12"/>
    <p:sldId id="26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A662C-FFB0-4BAF-AA94-70E7ADADFED9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0272-4B3D-40C2-AC5A-AFC09408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D0272-4B3D-40C2-AC5A-AFC094089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D0272-4B3D-40C2-AC5A-AFC094089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7DD8-F5E3-4750-8E91-2420E63AA2AE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CBB6-DF3A-44B6-A131-46604F2C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63486"/>
            <a:ext cx="4645479" cy="3061607"/>
          </a:xfrm>
        </p:spPr>
        <p:txBody>
          <a:bodyPr>
            <a:normAutofit/>
          </a:bodyPr>
          <a:lstStyle/>
          <a:p>
            <a:pPr marL="228600" lvl="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2800" b="1" spc="0" dirty="0" smtClean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Postmenopausal bleeding (PMB)</a:t>
            </a:r>
            <a:r>
              <a:rPr lang="en-US" sz="2800" b="1" spc="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/>
            </a:r>
            <a:br>
              <a:rPr lang="en-US" sz="2800" b="1" spc="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</a:br>
            <a:r>
              <a:rPr lang="ar-IQ" sz="4400" b="1" spc="0" dirty="0" smtClean="0">
                <a:solidFill>
                  <a:srgbClr val="92D050"/>
                </a:solidFill>
                <a:latin typeface="Rockwell" panose="02060603020205020403"/>
                <a:ea typeface="+mn-ea"/>
                <a:cs typeface="+mn-cs"/>
              </a:rPr>
              <a:t>د.الاء ابراهيم</a:t>
            </a:r>
            <a:r>
              <a:rPr lang="en-US" sz="3600" b="1" spc="0" dirty="0">
                <a:solidFill>
                  <a:srgbClr val="00B050"/>
                </a:solidFill>
                <a:latin typeface="Rockwell" panose="02060603020205020403"/>
                <a:ea typeface="+mn-ea"/>
                <a:cs typeface="+mn-cs"/>
              </a:rPr>
              <a:t/>
            </a:r>
            <a:br>
              <a:rPr lang="en-US" sz="3600" b="1" spc="0" dirty="0">
                <a:solidFill>
                  <a:srgbClr val="00B050"/>
                </a:solidFill>
                <a:latin typeface="Rockwell" panose="02060603020205020403"/>
                <a:ea typeface="+mn-ea"/>
                <a:cs typeface="+mn-cs"/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34736"/>
            <a:ext cx="6281738" cy="6082393"/>
          </a:xfrm>
        </p:spPr>
      </p:pic>
    </p:spTree>
    <p:extLst>
      <p:ext uri="{BB962C8B-B14F-4D97-AF65-F5344CB8AC3E}">
        <p14:creationId xmlns:p14="http://schemas.microsoft.com/office/powerpoint/2010/main" val="2521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/>
            </a:r>
            <a:br>
              <a:rPr lang="en-US" b="1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67393"/>
            <a:ext cx="6281873" cy="6327321"/>
          </a:xfrm>
        </p:spPr>
        <p:txBody>
          <a:bodyPr>
            <a:normAutofit fontScale="47500" lnSpcReduction="20000"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Clinical </a:t>
            </a:r>
            <a:r>
              <a:rPr lang="en-US" sz="3200" b="1" dirty="0">
                <a:solidFill>
                  <a:schemeClr val="accent2"/>
                </a:solidFill>
              </a:rPr>
              <a:t>examination</a:t>
            </a:r>
            <a:r>
              <a:rPr lang="en-US" sz="3200" dirty="0"/>
              <a:t>: </a:t>
            </a:r>
          </a:p>
          <a:p>
            <a:r>
              <a:rPr lang="en-US" sz="3200" dirty="0"/>
              <a:t>obesity, pallor, thyroid gland assessment, cachexia.</a:t>
            </a:r>
          </a:p>
          <a:p>
            <a:r>
              <a:rPr lang="en-US" sz="3200" dirty="0"/>
              <a:t>Abdominal and pelvic examination.</a:t>
            </a:r>
          </a:p>
          <a:p>
            <a:r>
              <a:rPr lang="en-US" sz="3200" dirty="0"/>
              <a:t>Speculum examination.</a:t>
            </a:r>
          </a:p>
          <a:p>
            <a:r>
              <a:rPr lang="en-US" sz="3200" dirty="0"/>
              <a:t>Bimanual examination.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Cervical examination.</a:t>
            </a:r>
          </a:p>
          <a:p>
            <a:r>
              <a:rPr lang="en-US" sz="3200" dirty="0"/>
              <a:t>Colposcopy.</a:t>
            </a:r>
          </a:p>
          <a:p>
            <a:r>
              <a:rPr lang="en-US" sz="3200" dirty="0" smtClean="0"/>
              <a:t>Cervical </a:t>
            </a:r>
            <a:r>
              <a:rPr lang="en-US" sz="3200" dirty="0"/>
              <a:t>cytology: pap smear to check the cervical cells.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Ultrasound</a:t>
            </a:r>
            <a:r>
              <a:rPr lang="en-US" sz="3200" dirty="0"/>
              <a:t>, usually using a vaginal approach, which may include the use of saline to make it easier to see any uterine polyps the endometrial thickness 5 mm in postmenopausal women need further investigation.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Outpatients </a:t>
            </a:r>
            <a:r>
              <a:rPr lang="en-US" sz="3200" b="1" dirty="0">
                <a:solidFill>
                  <a:schemeClr val="accent2"/>
                </a:solidFill>
              </a:rPr>
              <a:t>hysteroscopy</a:t>
            </a:r>
            <a:r>
              <a:rPr lang="en-US" sz="3200" dirty="0">
                <a:solidFill>
                  <a:schemeClr val="accent2"/>
                </a:solidFill>
              </a:rPr>
              <a:t>: </a:t>
            </a:r>
            <a:r>
              <a:rPr lang="en-US" sz="3200" dirty="0"/>
              <a:t>is the gold standard- allows direct </a:t>
            </a:r>
            <a:r>
              <a:rPr lang="en-US" sz="3200" dirty="0" smtClean="0"/>
              <a:t>visualization </a:t>
            </a:r>
            <a:r>
              <a:rPr lang="en-US" sz="3200" dirty="0"/>
              <a:t>of uterine cavity, assessment of structural abnormalities, directed biopsy of specific lesions. </a:t>
            </a:r>
            <a:endParaRPr lang="en-US" sz="3200" dirty="0" smtClean="0"/>
          </a:p>
          <a:p>
            <a:r>
              <a:rPr lang="en-US" sz="3200" dirty="0" smtClean="0"/>
              <a:t>Indicated </a:t>
            </a:r>
            <a:r>
              <a:rPr lang="en-US" sz="3200" dirty="0"/>
              <a:t>when sampling cannot be performed due to cervical stenosis or when bleeding persists after negative biopsy.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30680"/>
            <a:ext cx="4776107" cy="61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57" y="163285"/>
            <a:ext cx="4767943" cy="75274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Endometrial </a:t>
            </a:r>
            <a:r>
              <a:rPr lang="en-US" b="1" dirty="0">
                <a:solidFill>
                  <a:schemeClr val="accent2"/>
                </a:solidFill>
              </a:rPr>
              <a:t>biopsy: </a:t>
            </a:r>
          </a:p>
          <a:p>
            <a:r>
              <a:rPr lang="en-US" b="1" dirty="0" err="1" smtClean="0">
                <a:solidFill>
                  <a:schemeClr val="accent2"/>
                </a:solidFill>
              </a:rPr>
              <a:t>Pipelle</a:t>
            </a:r>
            <a:r>
              <a:rPr lang="en-US" b="1" dirty="0" smtClean="0">
                <a:solidFill>
                  <a:schemeClr val="accent2"/>
                </a:solidFill>
              </a:rPr>
              <a:t> biopsy</a:t>
            </a:r>
            <a:r>
              <a:rPr lang="en-US" b="1" dirty="0"/>
              <a:t>: </a:t>
            </a:r>
            <a:r>
              <a:rPr lang="en-US" dirty="0"/>
              <a:t>more cost effective than D&amp;C to diagnose endometrial cancer.</a:t>
            </a:r>
          </a:p>
          <a:p>
            <a:r>
              <a:rPr lang="en-US" dirty="0"/>
              <a:t>Limitation : cancer may be missed when the it occupies &lt;50 % of the surface area.</a:t>
            </a:r>
          </a:p>
          <a:p>
            <a:r>
              <a:rPr lang="en-US" dirty="0" smtClean="0"/>
              <a:t>•in </a:t>
            </a:r>
            <a:r>
              <a:rPr lang="en-US" dirty="0"/>
              <a:t>this procedure, your healthcare provider gently slides a small, straw-like tube into the uterus to collect cells to see if they are abnormal. This is done in the office and can cause come cramping.</a:t>
            </a:r>
          </a:p>
          <a:p>
            <a:r>
              <a:rPr lang="en-US" dirty="0" smtClean="0"/>
              <a:t>•Inconclusive </a:t>
            </a:r>
            <a:r>
              <a:rPr lang="en-US" dirty="0"/>
              <a:t>endometrial biopsy in </a:t>
            </a:r>
            <a:r>
              <a:rPr lang="en-US" dirty="0" smtClean="0"/>
              <a:t>16% </a:t>
            </a:r>
            <a:r>
              <a:rPr lang="en-US" dirty="0"/>
              <a:t>due to technical issue or insufficient material, in 20% of cases the pre-malignant and malignant cases are </a:t>
            </a:r>
            <a:r>
              <a:rPr lang="en-US" dirty="0" smtClean="0"/>
              <a:t>found </a:t>
            </a:r>
            <a:r>
              <a:rPr lang="en-US" dirty="0"/>
              <a:t>during the subsequent follow up.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" y="0"/>
            <a:ext cx="7347856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925"/>
            <a:ext cx="4131129" cy="245644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92D050"/>
                </a:solidFill>
              </a:rPr>
              <a:t>Management</a:t>
            </a:r>
            <a:r>
              <a:rPr lang="en-US" b="1" dirty="0">
                <a:solidFill>
                  <a:srgbClr val="92D050"/>
                </a:solidFill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014" y="367393"/>
            <a:ext cx="7668985" cy="6547757"/>
          </a:xfrm>
        </p:spPr>
        <p:txBody>
          <a:bodyPr>
            <a:normAutofit/>
          </a:bodyPr>
          <a:lstStyle/>
          <a:p>
            <a:r>
              <a:rPr lang="en-US" b="1" dirty="0"/>
              <a:t>General treatment:</a:t>
            </a:r>
          </a:p>
          <a:p>
            <a:r>
              <a:rPr lang="en-US" dirty="0"/>
              <a:t>Rapid restoration of blood volume and vital parameters if the bleeding is </a:t>
            </a:r>
            <a:r>
              <a:rPr lang="en-US" dirty="0" smtClean="0"/>
              <a:t>excessive with </a:t>
            </a:r>
            <a:r>
              <a:rPr lang="en-US" dirty="0"/>
              <a:t>hospitalization.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Treatment: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5"/>
            <a:ext cx="6940203" cy="586703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Treatment depends on what’s the cause of bleeding: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Cervical </a:t>
            </a:r>
            <a:r>
              <a:rPr lang="en-US" dirty="0">
                <a:solidFill>
                  <a:srgbClr val="7030A0"/>
                </a:solidFill>
              </a:rPr>
              <a:t>polyp: </a:t>
            </a:r>
            <a:r>
              <a:rPr lang="en-US" dirty="0"/>
              <a:t>need to be removed.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Vaginal </a:t>
            </a:r>
            <a:r>
              <a:rPr lang="en-US" dirty="0">
                <a:solidFill>
                  <a:srgbClr val="7030A0"/>
                </a:solidFill>
              </a:rPr>
              <a:t>atrophy</a:t>
            </a:r>
            <a:r>
              <a:rPr lang="en-US" dirty="0"/>
              <a:t>; need estrogen cream or pessary estrogen daily for 2 weeks then once- twice weekly for maintenance.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Endometrial </a:t>
            </a:r>
            <a:r>
              <a:rPr lang="en-US" dirty="0">
                <a:solidFill>
                  <a:srgbClr val="7030A0"/>
                </a:solidFill>
              </a:rPr>
              <a:t>hyperplasia</a:t>
            </a:r>
            <a:r>
              <a:rPr lang="en-US" dirty="0"/>
              <a:t>; depending on the type of hyperplasia either no treatment, hormonal (tablets, or Intrauterine system) or total hysterectomy.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Endometrial </a:t>
            </a:r>
            <a:r>
              <a:rPr lang="en-US" dirty="0">
                <a:solidFill>
                  <a:srgbClr val="7030A0"/>
                </a:solidFill>
              </a:rPr>
              <a:t>cancer treatment</a:t>
            </a:r>
            <a:r>
              <a:rPr lang="en-US" dirty="0"/>
              <a:t>: Stage 1 TAH + BSO, Stage 2 lymph node dissection, adjuvant chemotherapy, radio therapy.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Asymptomatic </a:t>
            </a:r>
            <a:r>
              <a:rPr lang="en-US" dirty="0">
                <a:solidFill>
                  <a:srgbClr val="7030A0"/>
                </a:solidFill>
              </a:rPr>
              <a:t>thickened endometrium</a:t>
            </a:r>
            <a:r>
              <a:rPr lang="en-US" dirty="0"/>
              <a:t>: </a:t>
            </a:r>
            <a:r>
              <a:rPr lang="en-US" dirty="0" smtClean="0"/>
              <a:t>prevalence </a:t>
            </a:r>
            <a:r>
              <a:rPr lang="en-US" dirty="0"/>
              <a:t>is 10-17% </a:t>
            </a:r>
            <a:r>
              <a:rPr lang="en-US" dirty="0" smtClean="0"/>
              <a:t>of </a:t>
            </a:r>
            <a:r>
              <a:rPr lang="en-US" dirty="0" smtClean="0"/>
              <a:t>PMB. </a:t>
            </a: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no trigger additional evaluation unless significant comorbid risk factors are present.</a:t>
            </a:r>
          </a:p>
          <a:p>
            <a:r>
              <a:rPr lang="en-US" dirty="0" smtClean="0"/>
              <a:t>•</a:t>
            </a:r>
            <a:r>
              <a:rPr lang="en-US" dirty="0" smtClean="0">
                <a:solidFill>
                  <a:srgbClr val="7030A0"/>
                </a:solidFill>
              </a:rPr>
              <a:t>Recurrent </a:t>
            </a:r>
            <a:r>
              <a:rPr lang="en-US" dirty="0">
                <a:solidFill>
                  <a:srgbClr val="7030A0"/>
                </a:solidFill>
              </a:rPr>
              <a:t>PMB</a:t>
            </a:r>
            <a:r>
              <a:rPr lang="en-US" dirty="0"/>
              <a:t>:  re-presentation of bleeding less than 12 </a:t>
            </a:r>
            <a:r>
              <a:rPr lang="en-US" dirty="0" smtClean="0"/>
              <a:t>months.  perform </a:t>
            </a:r>
            <a:r>
              <a:rPr lang="en-US" dirty="0"/>
              <a:t>hysteroscopy or saline infusion sonography if last evaluation of the women did not involve these.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204107"/>
            <a:ext cx="10893652" cy="6449786"/>
          </a:xfrm>
        </p:spPr>
      </p:pic>
    </p:spTree>
    <p:extLst>
      <p:ext uri="{BB962C8B-B14F-4D97-AF65-F5344CB8AC3E}">
        <p14:creationId xmlns:p14="http://schemas.microsoft.com/office/powerpoint/2010/main" val="34478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Objective:</a:t>
            </a:r>
            <a:br>
              <a:rPr lang="en-US" sz="4800" b="1" dirty="0">
                <a:solidFill>
                  <a:srgbClr val="92D050"/>
                </a:solidFill>
              </a:rPr>
            </a:b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Definition of PMB.</a:t>
            </a:r>
            <a:endParaRPr lang="en-US" dirty="0"/>
          </a:p>
          <a:p>
            <a:pPr lvl="0"/>
            <a:r>
              <a:rPr lang="en-US" b="1" dirty="0"/>
              <a:t>Causes of PMB.</a:t>
            </a:r>
            <a:endParaRPr lang="en-US" dirty="0"/>
          </a:p>
          <a:p>
            <a:pPr lvl="0"/>
            <a:r>
              <a:rPr lang="en-US" b="1" dirty="0"/>
              <a:t>Stepwise approach to PMB.</a:t>
            </a:r>
            <a:endParaRPr lang="en-US" dirty="0"/>
          </a:p>
          <a:p>
            <a:pPr lvl="0"/>
            <a:r>
              <a:rPr lang="en-US" b="1" dirty="0"/>
              <a:t>Management.</a:t>
            </a:r>
            <a:endParaRPr lang="en-US" dirty="0"/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0" y="2349925"/>
            <a:ext cx="3706587" cy="245644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92D050"/>
                </a:solidFill>
              </a:rPr>
              <a:t>Definition:</a:t>
            </a:r>
            <a:r>
              <a:rPr lang="en-US" b="1" dirty="0">
                <a:solidFill>
                  <a:srgbClr val="92D050"/>
                </a:solidFill>
              </a:rPr>
              <a:t/>
            </a:r>
            <a:br>
              <a:rPr lang="en-US" b="1" dirty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vaginal </a:t>
            </a:r>
            <a:r>
              <a:rPr lang="en-US" dirty="0"/>
              <a:t>bleeding that occurs a year or more after your last menstrual period. The bleeding can be light (spotting) or heavy. </a:t>
            </a:r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in up to 10% women over 55yrs.</a:t>
            </a:r>
          </a:p>
          <a:p>
            <a:r>
              <a:rPr lang="en-US" dirty="0"/>
              <a:t>The mean age of menopause is variable but usually is 51 years old.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92D050"/>
                </a:solidFill>
              </a:rPr>
              <a:t>What causes postmenopausal bleeding?</a:t>
            </a:r>
            <a:r>
              <a:rPr lang="en-US" b="1" dirty="0" smtClean="0">
                <a:solidFill>
                  <a:srgbClr val="92D050"/>
                </a:solidFill>
              </a:rPr>
              <a:t/>
            </a:r>
            <a:br>
              <a:rPr lang="en-US" b="1" dirty="0" smtClean="0">
                <a:solidFill>
                  <a:srgbClr val="92D050"/>
                </a:solidFill>
              </a:rPr>
            </a:b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1" y="375557"/>
            <a:ext cx="7584620" cy="648244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most common causes of bleeding or spotting after menopause include:</a:t>
            </a:r>
          </a:p>
          <a:p>
            <a:pPr lvl="0"/>
            <a:r>
              <a:rPr lang="en-US" b="1" dirty="0"/>
              <a:t>Endometrial or vaginal atrophy </a:t>
            </a:r>
            <a:r>
              <a:rPr lang="en-US" dirty="0"/>
              <a:t>(lining of the uterus or vagina becomes thin and dry) 60-80 % as it is the most common cause.</a:t>
            </a:r>
          </a:p>
          <a:p>
            <a:pPr lvl="0"/>
            <a:r>
              <a:rPr lang="en-US" b="1" dirty="0"/>
              <a:t>Cervical polyp </a:t>
            </a:r>
            <a:r>
              <a:rPr lang="en-US" dirty="0"/>
              <a:t>is the second common cause.</a:t>
            </a:r>
          </a:p>
          <a:p>
            <a:pPr lvl="0"/>
            <a:r>
              <a:rPr lang="en-US" b="1" dirty="0"/>
              <a:t>Hormone replacement therapy (HRT) </a:t>
            </a:r>
            <a:r>
              <a:rPr lang="en-US" dirty="0"/>
              <a:t>(estrogen and progesterone supplements that decrease some menopausal symptoms).</a:t>
            </a:r>
          </a:p>
          <a:p>
            <a:pPr lvl="0"/>
            <a:r>
              <a:rPr lang="en-US" b="1" dirty="0"/>
              <a:t>Endometrial cancer </a:t>
            </a:r>
            <a:r>
              <a:rPr lang="en-US" b="1" dirty="0" smtClean="0"/>
              <a:t>10% as </a:t>
            </a:r>
            <a:r>
              <a:rPr lang="en-US" dirty="0" smtClean="0"/>
              <a:t>90% </a:t>
            </a:r>
            <a:r>
              <a:rPr lang="en-US" dirty="0"/>
              <a:t>of cases presents with PMB </a:t>
            </a:r>
          </a:p>
          <a:p>
            <a:r>
              <a:rPr lang="en-US" dirty="0"/>
              <a:t>Type 1; exposure to unopposed estrogen, presence of risk factors such as obesity, </a:t>
            </a:r>
            <a:r>
              <a:rPr lang="en-US" dirty="0" err="1"/>
              <a:t>nulliparity</a:t>
            </a:r>
            <a:r>
              <a:rPr lang="en-US" dirty="0"/>
              <a:t>, diabetes, and </a:t>
            </a:r>
            <a:r>
              <a:rPr lang="en-US" dirty="0" err="1"/>
              <a:t>hyperestrogenisim</a:t>
            </a:r>
            <a:r>
              <a:rPr lang="en-US" dirty="0"/>
              <a:t>.</a:t>
            </a:r>
          </a:p>
          <a:p>
            <a:r>
              <a:rPr lang="en-US" dirty="0"/>
              <a:t>Type 2; not associated with risk factors, elderly , thin, poorer prognosis.</a:t>
            </a:r>
          </a:p>
          <a:p>
            <a:pPr lvl="0"/>
            <a:r>
              <a:rPr lang="en-US" b="1" dirty="0"/>
              <a:t>Endometrial hyperplasia 5-10%.</a:t>
            </a:r>
          </a:p>
          <a:p>
            <a:pPr lvl="0"/>
            <a:r>
              <a:rPr lang="en-US" b="1" dirty="0"/>
              <a:t>Uterine polyps.</a:t>
            </a:r>
          </a:p>
          <a:p>
            <a:pPr lvl="0"/>
            <a:r>
              <a:rPr lang="en-US" b="1" dirty="0"/>
              <a:t>Cervical cancer.</a:t>
            </a:r>
          </a:p>
          <a:p>
            <a:pPr lvl="0"/>
            <a:r>
              <a:rPr lang="en-US" b="1" dirty="0"/>
              <a:t>Cervicitis or </a:t>
            </a:r>
            <a:r>
              <a:rPr lang="en-US" b="1" dirty="0" err="1"/>
              <a:t>endometritis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Idiopathic cause</a:t>
            </a:r>
            <a:r>
              <a:rPr lang="en-US" dirty="0"/>
              <a:t>; as 10-15 % of cases no evident cause was found, therefore it is necessary to look for blood in stool or urine especially if the source of bleeding unclear.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71761"/>
            <a:ext cx="6948714" cy="54923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587829"/>
            <a:ext cx="3747407" cy="57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65" y="73479"/>
            <a:ext cx="6751863" cy="64252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7" y="138794"/>
            <a:ext cx="4816928" cy="355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41271"/>
            <a:ext cx="4923065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37" y="2349925"/>
            <a:ext cx="3595674" cy="24564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Step wise approach to PMB: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932039" cy="52486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How do you know the cause of postmenopausal bleeding?</a:t>
            </a:r>
          </a:p>
          <a:p>
            <a:r>
              <a:rPr lang="en-US" b="1" dirty="0"/>
              <a:t>Identifying the cause of the bleeding can include the following: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History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/>
              <a:t>Duration and severity</a:t>
            </a:r>
          </a:p>
          <a:p>
            <a:r>
              <a:rPr lang="en-US" dirty="0"/>
              <a:t>Pattern of bleeding; </a:t>
            </a:r>
            <a:r>
              <a:rPr lang="en-US" dirty="0" smtClean="0"/>
              <a:t>one </a:t>
            </a:r>
            <a:r>
              <a:rPr lang="en-US" dirty="0"/>
              <a:t>off bleed versus regular bleeding.</a:t>
            </a:r>
          </a:p>
          <a:p>
            <a:r>
              <a:rPr lang="en-US" dirty="0"/>
              <a:t>Associated symptoms</a:t>
            </a:r>
          </a:p>
          <a:p>
            <a:r>
              <a:rPr lang="en-US" dirty="0"/>
              <a:t>Hormonal treatment</a:t>
            </a:r>
          </a:p>
          <a:p>
            <a:r>
              <a:rPr lang="en-US" dirty="0"/>
              <a:t>Past medical and surgical history.</a:t>
            </a:r>
          </a:p>
          <a:p>
            <a:r>
              <a:rPr lang="en-US" dirty="0"/>
              <a:t>Family history of colorectal, endometrial, other cancers associated with heredetriary non-polyposis colorectal cancer lynch-2 syndrome</a:t>
            </a:r>
          </a:p>
          <a:p>
            <a:r>
              <a:rPr lang="en-US" dirty="0">
                <a:solidFill>
                  <a:srgbClr val="0070C0"/>
                </a:solidFill>
              </a:rPr>
              <a:t>Identify risk factors </a:t>
            </a:r>
            <a:r>
              <a:rPr lang="en-US" dirty="0"/>
              <a:t>for endometrial cancers; </a:t>
            </a:r>
          </a:p>
        </p:txBody>
      </p:sp>
    </p:spTree>
    <p:extLst>
      <p:ext uri="{BB962C8B-B14F-4D97-AF65-F5344CB8AC3E}">
        <p14:creationId xmlns:p14="http://schemas.microsoft.com/office/powerpoint/2010/main" val="3063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Identify risk factors for endometrial </a:t>
            </a:r>
            <a:r>
              <a:rPr lang="en-US" b="1" dirty="0" smtClean="0">
                <a:solidFill>
                  <a:srgbClr val="92D050"/>
                </a:solidFill>
              </a:rPr>
              <a:t>cancers</a:t>
            </a:r>
            <a:r>
              <a:rPr lang="en-US" b="1" dirty="0">
                <a:solidFill>
                  <a:srgbClr val="92D05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47" y="803186"/>
            <a:ext cx="6281873" cy="53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5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3093"/>
            <a:ext cx="10942638" cy="6147707"/>
          </a:xfrm>
        </p:spPr>
      </p:pic>
    </p:spTree>
    <p:extLst>
      <p:ext uri="{BB962C8B-B14F-4D97-AF65-F5344CB8AC3E}">
        <p14:creationId xmlns:p14="http://schemas.microsoft.com/office/powerpoint/2010/main" val="258719430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313</TotalTime>
  <Words>718</Words>
  <Application>Microsoft Office PowerPoint</Application>
  <PresentationFormat>Widescreen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Atlas</vt:lpstr>
      <vt:lpstr>Postmenopausal bleeding (PMB) د.الاء ابراهيم </vt:lpstr>
      <vt:lpstr>Objective: </vt:lpstr>
      <vt:lpstr>Definition: </vt:lpstr>
      <vt:lpstr>What causes postmenopausal bleeding? </vt:lpstr>
      <vt:lpstr>PowerPoint Presentation</vt:lpstr>
      <vt:lpstr>PowerPoint Presentation</vt:lpstr>
      <vt:lpstr>Step wise approach to PMB:</vt:lpstr>
      <vt:lpstr>Identify risk factors for endometrial cancers:</vt:lpstr>
      <vt:lpstr>PowerPoint Presentation</vt:lpstr>
      <vt:lpstr> </vt:lpstr>
      <vt:lpstr>PowerPoint Presentation</vt:lpstr>
      <vt:lpstr>Management: </vt:lpstr>
      <vt:lpstr>Treatment: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Termination of pregnancy (induced abortion) Dr. Alaa Ibrahim </dc:title>
  <dc:creator>user</dc:creator>
  <cp:lastModifiedBy>user</cp:lastModifiedBy>
  <cp:revision>26</cp:revision>
  <dcterms:created xsi:type="dcterms:W3CDTF">2021-10-06T17:37:10Z</dcterms:created>
  <dcterms:modified xsi:type="dcterms:W3CDTF">2021-11-21T19:58:15Z</dcterms:modified>
</cp:coreProperties>
</file>