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0" r:id="rId10"/>
    <p:sldId id="264" r:id="rId11"/>
    <p:sldId id="265" r:id="rId12"/>
    <p:sldId id="266" r:id="rId13"/>
    <p:sldId id="267" r:id="rId14"/>
    <p:sldId id="268" r:id="rId15"/>
    <p:sldId id="269" r:id="rId16"/>
    <p:sldId id="321" r:id="rId17"/>
    <p:sldId id="327" r:id="rId18"/>
    <p:sldId id="323" r:id="rId19"/>
    <p:sldId id="324" r:id="rId20"/>
    <p:sldId id="322" r:id="rId21"/>
    <p:sldId id="325" r:id="rId22"/>
    <p:sldId id="326" r:id="rId23"/>
    <p:sldId id="270" r:id="rId24"/>
    <p:sldId id="329" r:id="rId25"/>
    <p:sldId id="328" r:id="rId26"/>
    <p:sldId id="271" r:id="rId27"/>
    <p:sldId id="272" r:id="rId28"/>
    <p:sldId id="273" r:id="rId29"/>
    <p:sldId id="274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19" r:id="rId48"/>
    <p:sldId id="347" r:id="rId49"/>
    <p:sldId id="348" r:id="rId50"/>
    <p:sldId id="349" r:id="rId51"/>
    <p:sldId id="351" r:id="rId52"/>
    <p:sldId id="353" r:id="rId53"/>
    <p:sldId id="354" r:id="rId54"/>
    <p:sldId id="355" r:id="rId55"/>
    <p:sldId id="356" r:id="rId56"/>
    <p:sldId id="357" r:id="rId57"/>
    <p:sldId id="358" r:id="rId58"/>
    <p:sldId id="35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1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5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9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8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8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0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0055629" cy="3259256"/>
          </a:xfrm>
        </p:spPr>
        <p:txBody>
          <a:bodyPr/>
          <a:lstStyle/>
          <a:p>
            <a:r>
              <a:rPr lang="en-US" b="1" dirty="0"/>
              <a:t>Malignant Ovarian </a:t>
            </a:r>
            <a:r>
              <a:rPr lang="en-US" b="1" dirty="0" err="1"/>
              <a:t>tumours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cap="none" dirty="0" smtClean="0">
                <a:solidFill>
                  <a:schemeClr val="tx1"/>
                </a:solidFill>
              </a:rPr>
              <a:t>Ass. Prof. </a:t>
            </a:r>
            <a:r>
              <a:rPr lang="en-US" sz="2800" b="1" cap="none" dirty="0" err="1" smtClean="0">
                <a:solidFill>
                  <a:schemeClr val="tx1"/>
                </a:solidFill>
              </a:rPr>
              <a:t>Dr</a:t>
            </a:r>
            <a:r>
              <a:rPr lang="en-US" sz="2800" b="1" cap="none" dirty="0" smtClean="0">
                <a:solidFill>
                  <a:schemeClr val="tx1"/>
                </a:solidFill>
              </a:rPr>
              <a:t> Ban </a:t>
            </a:r>
            <a:r>
              <a:rPr lang="en-US" sz="2800" b="1" cap="none" dirty="0" err="1" smtClean="0">
                <a:solidFill>
                  <a:schemeClr val="tx1"/>
                </a:solidFill>
              </a:rPr>
              <a:t>Hadi</a:t>
            </a:r>
            <a:r>
              <a:rPr lang="en-US" sz="2800" b="1" cap="none" dirty="0" smtClean="0">
                <a:solidFill>
                  <a:schemeClr val="tx1"/>
                </a:solidFill>
              </a:rPr>
              <a:t> Hameed</a:t>
            </a:r>
          </a:p>
          <a:p>
            <a:r>
              <a:rPr lang="en-US" sz="2800" b="1" cap="none" dirty="0" err="1" smtClean="0">
                <a:solidFill>
                  <a:schemeClr val="tx1"/>
                </a:solidFill>
              </a:rPr>
              <a:t>Mustansiriyah</a:t>
            </a:r>
            <a:r>
              <a:rPr lang="en-US" sz="2800" b="1" cap="none" dirty="0" smtClean="0">
                <a:solidFill>
                  <a:schemeClr val="tx1"/>
                </a:solidFill>
              </a:rPr>
              <a:t> university 2021</a:t>
            </a:r>
            <a:endParaRPr lang="ar-IQ" sz="2800" b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68" y="1"/>
            <a:ext cx="2236631" cy="22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4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6000" b="1" dirty="0"/>
              <a:t>Prevention of ovarian cancer:</a:t>
            </a:r>
            <a:r>
              <a:rPr lang="en-US" sz="6000" dirty="0"/>
              <a:t/>
            </a:r>
            <a:br>
              <a:rPr lang="en-US" sz="6000" dirty="0"/>
            </a:br>
            <a:endParaRPr lang="ar-IQ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/>
              <a:t>Women who test positive for a BRCA mutation are offered risk-reducing measures: </a:t>
            </a:r>
          </a:p>
          <a:p>
            <a:pPr algn="l"/>
            <a:r>
              <a:rPr lang="en-US" sz="2400" b="1" dirty="0"/>
              <a:t>1. Prophylactic bilateral </a:t>
            </a:r>
            <a:r>
              <a:rPr lang="en-US" sz="2400" b="1" dirty="0" err="1"/>
              <a:t>salpingo</a:t>
            </a:r>
            <a:r>
              <a:rPr lang="en-US" sz="2400" b="1" dirty="0"/>
              <a:t>-oophorectomy BSO </a:t>
            </a:r>
            <a:r>
              <a:rPr lang="en-US" sz="2400" dirty="0"/>
              <a:t>when they have completed their families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b="1" dirty="0"/>
              <a:t>2. Bilateral salpingectomy with delayed oophorectomy</a:t>
            </a:r>
            <a:r>
              <a:rPr lang="en-US" sz="2400" dirty="0"/>
              <a:t> in the 30s and early </a:t>
            </a:r>
            <a:r>
              <a:rPr lang="en-US" sz="2400" dirty="0" smtClean="0"/>
              <a:t>40s</a:t>
            </a:r>
          </a:p>
          <a:p>
            <a:pPr algn="l" rtl="0"/>
            <a:r>
              <a:rPr lang="en-US" sz="2400" b="1" dirty="0"/>
              <a:t>3. Tubal ligation (sterilization)</a:t>
            </a:r>
            <a:r>
              <a:rPr lang="en-US" sz="2400" dirty="0"/>
              <a:t> and </a:t>
            </a:r>
          </a:p>
          <a:p>
            <a:pPr algn="l" rtl="0"/>
            <a:r>
              <a:rPr lang="en-US" sz="2400" b="1" dirty="0"/>
              <a:t>4. Hysterectomy with ovarian conservation</a:t>
            </a:r>
            <a:r>
              <a:rPr lang="en-US" sz="2400" dirty="0"/>
              <a:t>.</a:t>
            </a:r>
          </a:p>
          <a:p>
            <a:pPr algn="l" rtl="0"/>
            <a:r>
              <a:rPr lang="en-US" sz="2400" b="1" dirty="0"/>
              <a:t>5. Chemoprevention</a:t>
            </a:r>
            <a:r>
              <a:rPr lang="en-US" sz="2400" dirty="0"/>
              <a:t> using the combined oral contraceptive pill (COCP) </a:t>
            </a:r>
            <a:endParaRPr lang="ar-IQ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9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Screening: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 err="1"/>
              <a:t>transvaginal</a:t>
            </a:r>
            <a:r>
              <a:rPr lang="en-US" sz="2800" b="1" dirty="0"/>
              <a:t> ultrasound</a:t>
            </a:r>
            <a:r>
              <a:rPr lang="en-US" sz="2800" dirty="0"/>
              <a:t> scan (TVUSS) and </a:t>
            </a:r>
            <a:r>
              <a:rPr lang="en-US" sz="2800" b="1" dirty="0"/>
              <a:t>CA125</a:t>
            </a:r>
            <a:r>
              <a:rPr lang="en-US" sz="2800" dirty="0"/>
              <a:t> measurement has not been shown to improve survival in women with a familial predisposition to ovarian cancer.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05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Diagnosis: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800" b="1" dirty="0" smtClean="0"/>
              <a:t>Age</a:t>
            </a:r>
            <a:r>
              <a:rPr lang="en-US" sz="2800" b="1" dirty="0"/>
              <a:t>, Symptoms and risk </a:t>
            </a:r>
            <a:r>
              <a:rPr lang="en-US" sz="2800" b="1" dirty="0" smtClean="0"/>
              <a:t>factors</a:t>
            </a:r>
          </a:p>
          <a:p>
            <a:pPr algn="l" rtl="0"/>
            <a:r>
              <a:rPr lang="en-US" sz="2800" b="1" dirty="0"/>
              <a:t>Age:</a:t>
            </a:r>
            <a:r>
              <a:rPr lang="en-US" sz="2800" dirty="0"/>
              <a:t> the </a:t>
            </a:r>
            <a:r>
              <a:rPr lang="en-US" sz="2800" b="1" dirty="0"/>
              <a:t>mean age</a:t>
            </a:r>
            <a:r>
              <a:rPr lang="en-US" sz="2800" dirty="0"/>
              <a:t> of presentation is </a:t>
            </a:r>
            <a:r>
              <a:rPr lang="en-US" sz="2800" b="1" dirty="0"/>
              <a:t>64 years</a:t>
            </a:r>
            <a:endParaRPr lang="en-US" sz="2800" dirty="0"/>
          </a:p>
          <a:p>
            <a:pPr algn="l" rtl="0"/>
            <a:r>
              <a:rPr lang="en-US" sz="2800" b="1" dirty="0"/>
              <a:t> </a:t>
            </a:r>
            <a:r>
              <a:rPr lang="en-US" sz="2800" b="1" dirty="0" smtClean="0"/>
              <a:t>Symptoms</a:t>
            </a:r>
            <a:r>
              <a:rPr lang="en-US" sz="2800" b="1" dirty="0"/>
              <a:t>:</a:t>
            </a:r>
            <a:r>
              <a:rPr lang="en-US" sz="2800" dirty="0"/>
              <a:t> Most women with ovarian cancer have non-specific and often</a:t>
            </a:r>
          </a:p>
          <a:p>
            <a:pPr algn="l" rtl="0"/>
            <a:r>
              <a:rPr lang="en-US" sz="2800" dirty="0"/>
              <a:t>vague </a:t>
            </a:r>
            <a:r>
              <a:rPr lang="en-US" sz="2800" dirty="0" smtClean="0"/>
              <a:t>symptoms </a:t>
            </a:r>
            <a:r>
              <a:rPr lang="en-US" sz="2800" dirty="0"/>
              <a:t>is the main reason that patients with ovarian cancer present with late stage disease (66% present with stage 3 disease or greater), and this has a dramatic effect on survival. </a:t>
            </a:r>
          </a:p>
          <a:p>
            <a:pPr lvl="0"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8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3200" b="1" dirty="0"/>
              <a:t>The most common symptoms</a:t>
            </a:r>
            <a:r>
              <a:rPr lang="en-US" sz="3200" dirty="0"/>
              <a:t> are:</a:t>
            </a:r>
          </a:p>
          <a:p>
            <a:pPr algn="l" rtl="0"/>
            <a:r>
              <a:rPr lang="en-US" sz="3200" dirty="0"/>
              <a:t>• Increased abdominal girth/bloating.</a:t>
            </a:r>
          </a:p>
          <a:p>
            <a:pPr algn="l" rtl="0"/>
            <a:r>
              <a:rPr lang="en-US" sz="3200" dirty="0"/>
              <a:t>• Persistent pelvic and abdominal pain.</a:t>
            </a:r>
          </a:p>
          <a:p>
            <a:pPr algn="l" rtl="0"/>
            <a:r>
              <a:rPr lang="en-US" sz="3200" dirty="0"/>
              <a:t>• Difficulty eating and feeling full quickly.</a:t>
            </a:r>
          </a:p>
          <a:p>
            <a:pPr algn="l" rtl="0"/>
            <a:r>
              <a:rPr lang="en-US" sz="3200" dirty="0"/>
              <a:t>Other symptoms such as change in bowel habit, urinary symptoms, back ache, irregular bleeding and fatigue occur frequently  </a:t>
            </a:r>
          </a:p>
          <a:p>
            <a:pPr algn="l" rtl="0"/>
            <a:r>
              <a:rPr lang="en-US" sz="3200" dirty="0"/>
              <a:t> </a:t>
            </a:r>
            <a:r>
              <a:rPr lang="en-US" sz="3200" b="1" dirty="0"/>
              <a:t>Risk factors: for ovarian cancer</a:t>
            </a:r>
            <a:endParaRPr lang="en-US" sz="3200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72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u="sng" dirty="0"/>
              <a:t>Examination: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2200" b="1" u="sng" dirty="0" smtClean="0">
                <a:solidFill>
                  <a:schemeClr val="tx1"/>
                </a:solidFill>
              </a:rPr>
              <a:t>General</a:t>
            </a:r>
            <a:r>
              <a:rPr lang="en-US" sz="2200" b="1" u="sng" dirty="0">
                <a:solidFill>
                  <a:schemeClr val="tx1"/>
                </a:solidFill>
              </a:rPr>
              <a:t>:</a:t>
            </a:r>
            <a:r>
              <a:rPr lang="en-US" sz="2200" b="1" dirty="0">
                <a:solidFill>
                  <a:schemeClr val="tx1"/>
                </a:solidFill>
              </a:rPr>
              <a:t> General health, BMI, pallor, </a:t>
            </a:r>
            <a:r>
              <a:rPr lang="en-US" sz="2200" b="1" dirty="0" smtClean="0">
                <a:solidFill>
                  <a:schemeClr val="tx1"/>
                </a:solidFill>
              </a:rPr>
              <a:t>jaundice, </a:t>
            </a:r>
            <a:r>
              <a:rPr lang="en-US" sz="2200" b="1" dirty="0">
                <a:solidFill>
                  <a:schemeClr val="tx1"/>
                </a:solidFill>
              </a:rPr>
              <a:t>Lymph nodes examination neck and groin, </a:t>
            </a:r>
            <a:r>
              <a:rPr lang="en-US" sz="2200" b="1" dirty="0" smtClean="0">
                <a:solidFill>
                  <a:schemeClr val="tx1"/>
                </a:solidFill>
              </a:rPr>
              <a:t>Leg </a:t>
            </a:r>
            <a:r>
              <a:rPr lang="en-US" sz="2200" b="1" dirty="0" err="1">
                <a:solidFill>
                  <a:schemeClr val="tx1"/>
                </a:solidFill>
              </a:rPr>
              <a:t>oedema</a:t>
            </a:r>
            <a:r>
              <a:rPr lang="en-US" sz="2200" b="1" dirty="0">
                <a:solidFill>
                  <a:schemeClr val="tx1"/>
                </a:solidFill>
              </a:rPr>
              <a:t> in cases of </a:t>
            </a:r>
            <a:r>
              <a:rPr lang="en-US" sz="2200" b="1" dirty="0" err="1">
                <a:solidFill>
                  <a:schemeClr val="tx1"/>
                </a:solidFill>
              </a:rPr>
              <a:t>tumours</a:t>
            </a:r>
            <a:r>
              <a:rPr lang="en-US" sz="2200" b="1" dirty="0">
                <a:solidFill>
                  <a:schemeClr val="tx1"/>
                </a:solidFill>
              </a:rPr>
              <a:t> due to pressure effect or invasion of pelvic vessels</a:t>
            </a:r>
          </a:p>
          <a:p>
            <a:pPr algn="l"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    Breast, neck and chest examination. Pleural effusion goes with </a:t>
            </a:r>
            <a:r>
              <a:rPr lang="en-US" sz="2200" b="1" dirty="0" smtClean="0">
                <a:solidFill>
                  <a:schemeClr val="tx1"/>
                </a:solidFill>
              </a:rPr>
              <a:t>malignancy</a:t>
            </a:r>
          </a:p>
          <a:p>
            <a:pPr algn="l" rtl="0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</a:rPr>
              <a:t>Abdominal examination </a:t>
            </a:r>
            <a:r>
              <a:rPr lang="en-US" sz="2200" b="1" dirty="0">
                <a:solidFill>
                  <a:schemeClr val="tx1"/>
                </a:solidFill>
              </a:rPr>
              <a:t>may reveal a fixed, hard mass arising from the pelvis so that we can not palpate below </a:t>
            </a:r>
            <a:r>
              <a:rPr lang="en-US" sz="2200" b="1" dirty="0" smtClean="0">
                <a:solidFill>
                  <a:schemeClr val="tx1"/>
                </a:solidFill>
              </a:rPr>
              <a:t>it, ascites </a:t>
            </a:r>
            <a:r>
              <a:rPr lang="en-US" sz="2200" b="1" dirty="0">
                <a:solidFill>
                  <a:schemeClr val="tx1"/>
                </a:solidFill>
              </a:rPr>
              <a:t>demonstrated by shifting dullness and/or a fluid </a:t>
            </a:r>
            <a:r>
              <a:rPr lang="en-US" sz="2200" b="1" dirty="0" smtClean="0">
                <a:solidFill>
                  <a:schemeClr val="tx1"/>
                </a:solidFill>
              </a:rPr>
              <a:t>thrill</a:t>
            </a:r>
            <a:endParaRPr lang="en-US" sz="22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200" b="1" u="sng" dirty="0">
                <a:solidFill>
                  <a:schemeClr val="tx1"/>
                </a:solidFill>
              </a:rPr>
              <a:t>Pelvic examination</a:t>
            </a:r>
            <a:r>
              <a:rPr lang="en-US" sz="2200" b="1" dirty="0">
                <a:solidFill>
                  <a:schemeClr val="tx1"/>
                </a:solidFill>
              </a:rPr>
              <a:t>: Early-stage ovarian cancer is difficult to diagnose due to the position of the ovary, but an adnexal mass may be palpable in a slim woman.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Features </a:t>
            </a:r>
            <a:r>
              <a:rPr lang="en-US" sz="2200" b="1" dirty="0">
                <a:solidFill>
                  <a:schemeClr val="tx1"/>
                </a:solidFill>
              </a:rPr>
              <a:t>of malignancy are fixed, hard, bilateral adnexal masses invaded other organs.</a:t>
            </a:r>
          </a:p>
          <a:p>
            <a:pPr algn="l">
              <a:lnSpc>
                <a:spcPct val="150000"/>
              </a:lnSpc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912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b="1" u="sng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1.Ultrasound:</a:t>
            </a:r>
          </a:p>
          <a:p>
            <a:pPr lvl="0" algn="l" rtl="0"/>
            <a:r>
              <a:rPr lang="en-US" sz="2400" b="1" dirty="0">
                <a:solidFill>
                  <a:schemeClr val="tx1"/>
                </a:solidFill>
              </a:rPr>
              <a:t>Consistency, the presence of solid elements, as papillary projections </a:t>
            </a:r>
          </a:p>
          <a:p>
            <a:pPr lvl="0" algn="l" rtl="0"/>
            <a:r>
              <a:rPr lang="en-US" sz="2400" b="1" dirty="0" smtClean="0">
                <a:solidFill>
                  <a:schemeClr val="tx1"/>
                </a:solidFill>
              </a:rPr>
              <a:t>Bilateral </a:t>
            </a:r>
            <a:r>
              <a:rPr lang="en-US" sz="2400" b="1" dirty="0" err="1" smtClean="0">
                <a:solidFill>
                  <a:schemeClr val="tx1"/>
                </a:solidFill>
              </a:rPr>
              <a:t>tumour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endParaRPr lang="en-US" sz="2400" b="1" dirty="0">
              <a:solidFill>
                <a:schemeClr val="tx1"/>
              </a:solidFill>
            </a:endParaRPr>
          </a:p>
          <a:p>
            <a:pPr lvl="0" algn="l" rtl="0"/>
            <a:r>
              <a:rPr lang="en-US" sz="2400" b="1" dirty="0">
                <a:solidFill>
                  <a:schemeClr val="tx1"/>
                </a:solidFill>
              </a:rPr>
              <a:t>The presence of ascites </a:t>
            </a:r>
          </a:p>
          <a:p>
            <a:pPr lvl="0" algn="l" rtl="0"/>
            <a:r>
              <a:rPr lang="en-US" sz="2400" b="1" dirty="0">
                <a:solidFill>
                  <a:schemeClr val="tx1"/>
                </a:solidFill>
              </a:rPr>
              <a:t>Extra-ovarian disease, including peritoneal thickening and </a:t>
            </a:r>
            <a:r>
              <a:rPr lang="en-US" sz="2400" b="1" dirty="0" err="1">
                <a:solidFill>
                  <a:schemeClr val="tx1"/>
                </a:solidFill>
              </a:rPr>
              <a:t>omental</a:t>
            </a:r>
            <a:r>
              <a:rPr lang="en-US" sz="2400" b="1" dirty="0">
                <a:solidFill>
                  <a:schemeClr val="tx1"/>
                </a:solidFill>
              </a:rPr>
              <a:t> deposits</a:t>
            </a:r>
          </a:p>
          <a:p>
            <a:pPr lvl="0" algn="l" rtl="0"/>
            <a:r>
              <a:rPr lang="en-US" sz="2400" b="1" dirty="0">
                <a:solidFill>
                  <a:schemeClr val="tx1"/>
                </a:solidFill>
              </a:rPr>
              <a:t>Increased vascularity by color Doppler.</a:t>
            </a:r>
          </a:p>
          <a:p>
            <a:pPr lvl="0" algn="l" rtl="0"/>
            <a:r>
              <a:rPr lang="en-US" sz="2400" b="1" dirty="0">
                <a:solidFill>
                  <a:schemeClr val="tx1"/>
                </a:solidFill>
              </a:rPr>
              <a:t>Large mass &gt; 10 cm with </a:t>
            </a:r>
            <a:r>
              <a:rPr lang="en-US" sz="2400" b="1" dirty="0" err="1">
                <a:solidFill>
                  <a:schemeClr val="tx1"/>
                </a:solidFill>
              </a:rPr>
              <a:t>loculation</a:t>
            </a:r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80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Unilocular</a:t>
            </a:r>
            <a:r>
              <a:rPr lang="en-US" dirty="0" smtClean="0"/>
              <a:t> versus </a:t>
            </a:r>
            <a:r>
              <a:rPr lang="en-US" dirty="0" err="1" smtClean="0"/>
              <a:t>multilocular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r="5832"/>
          <a:stretch/>
        </p:blipFill>
        <p:spPr>
          <a:xfrm>
            <a:off x="849087" y="1832157"/>
            <a:ext cx="5460274" cy="362589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4491"/>
          <a:stretch/>
        </p:blipFill>
        <p:spPr>
          <a:xfrm>
            <a:off x="6635015" y="1832156"/>
            <a:ext cx="5364227" cy="3523615"/>
          </a:xfrm>
        </p:spPr>
      </p:pic>
    </p:spTree>
    <p:extLst>
      <p:ext uri="{BB962C8B-B14F-4D97-AF65-F5344CB8AC3E}">
        <p14:creationId xmlns:p14="http://schemas.microsoft.com/office/powerpoint/2010/main" val="29409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23537"/>
          <a:stretch/>
        </p:blipFill>
        <p:spPr>
          <a:xfrm>
            <a:off x="1554480" y="-14662"/>
            <a:ext cx="7863840" cy="6708254"/>
          </a:xfrm>
        </p:spPr>
      </p:pic>
    </p:spTree>
    <p:extLst>
      <p:ext uri="{BB962C8B-B14F-4D97-AF65-F5344CB8AC3E}">
        <p14:creationId xmlns:p14="http://schemas.microsoft.com/office/powerpoint/2010/main" val="14125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Mucinous cyst adenoma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16127" r="10003"/>
          <a:stretch/>
        </p:blipFill>
        <p:spPr>
          <a:xfrm>
            <a:off x="1502229" y="1741528"/>
            <a:ext cx="8769485" cy="4476392"/>
          </a:xfrm>
        </p:spPr>
      </p:pic>
    </p:spTree>
    <p:extLst>
      <p:ext uri="{BB962C8B-B14F-4D97-AF65-F5344CB8AC3E}">
        <p14:creationId xmlns:p14="http://schemas.microsoft.com/office/powerpoint/2010/main" val="34397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116786"/>
            <a:ext cx="10058400" cy="1450757"/>
          </a:xfrm>
        </p:spPr>
        <p:txBody>
          <a:bodyPr/>
          <a:lstStyle/>
          <a:p>
            <a:r>
              <a:rPr lang="en-US" dirty="0" smtClean="0"/>
              <a:t>Malignant </a:t>
            </a:r>
            <a:r>
              <a:rPr lang="en-US" dirty="0" err="1" smtClean="0"/>
              <a:t>tumour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4179" r="17247"/>
          <a:stretch/>
        </p:blipFill>
        <p:spPr>
          <a:xfrm>
            <a:off x="1306287" y="1689066"/>
            <a:ext cx="8246000" cy="4502728"/>
          </a:xfrm>
        </p:spPr>
      </p:pic>
    </p:spTree>
    <p:extLst>
      <p:ext uri="{BB962C8B-B14F-4D97-AF65-F5344CB8AC3E}">
        <p14:creationId xmlns:p14="http://schemas.microsoft.com/office/powerpoint/2010/main" val="34615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LEARNING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/>
              <a:t>Fifth year students should be able to:</a:t>
            </a:r>
            <a:endParaRPr lang="en-US" sz="3200" dirty="0"/>
          </a:p>
          <a:p>
            <a:pPr lvl="0" algn="l" rtl="0"/>
            <a:r>
              <a:rPr lang="en-US" sz="3200" dirty="0"/>
              <a:t>Describe the types of malignant ovarian </a:t>
            </a:r>
            <a:r>
              <a:rPr lang="en-US" sz="3200" dirty="0" err="1"/>
              <a:t>tumours</a:t>
            </a:r>
            <a:endParaRPr lang="en-US" sz="3200" dirty="0"/>
          </a:p>
          <a:p>
            <a:pPr lvl="0" algn="l" rtl="0"/>
            <a:r>
              <a:rPr lang="en-US" sz="3200" dirty="0"/>
              <a:t>Summarize the important points in history and examination to reach the diagnosis</a:t>
            </a:r>
          </a:p>
          <a:p>
            <a:pPr lvl="0" algn="l" rtl="0"/>
            <a:r>
              <a:rPr lang="en-US" sz="3200" dirty="0"/>
              <a:t>Interpret ultrasound and investigations results </a:t>
            </a:r>
          </a:p>
          <a:p>
            <a:pPr lvl="0" algn="l" rtl="0"/>
            <a:r>
              <a:rPr lang="en-US" sz="3200" dirty="0"/>
              <a:t>Predict the management option for different case scenarios according to their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10276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Benign versus malignant</a:t>
            </a:r>
            <a:endParaRPr lang="ar-IQ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5410"/>
          <a:stretch/>
        </p:blipFill>
        <p:spPr>
          <a:xfrm>
            <a:off x="6629146" y="2152930"/>
            <a:ext cx="5553638" cy="39082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18521"/>
          <a:stretch/>
        </p:blipFill>
        <p:spPr>
          <a:xfrm>
            <a:off x="1097280" y="1785458"/>
            <a:ext cx="5616785" cy="4398083"/>
          </a:xfrm>
        </p:spPr>
      </p:pic>
    </p:spTree>
    <p:extLst>
      <p:ext uri="{BB962C8B-B14F-4D97-AF65-F5344CB8AC3E}">
        <p14:creationId xmlns:p14="http://schemas.microsoft.com/office/powerpoint/2010/main" val="953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0"/>
            <a:ext cx="10058400" cy="1450757"/>
          </a:xfrm>
        </p:spPr>
        <p:txBody>
          <a:bodyPr/>
          <a:lstStyle/>
          <a:p>
            <a:r>
              <a:rPr lang="en-US" dirty="0" smtClean="0"/>
              <a:t>Border line ovarian </a:t>
            </a:r>
            <a:r>
              <a:rPr lang="en-US" dirty="0" err="1" smtClean="0"/>
              <a:t>tumour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11581" r="9248"/>
          <a:stretch/>
        </p:blipFill>
        <p:spPr>
          <a:xfrm>
            <a:off x="1541417" y="1755745"/>
            <a:ext cx="8877478" cy="4501364"/>
          </a:xfrm>
        </p:spPr>
      </p:pic>
    </p:spTree>
    <p:extLst>
      <p:ext uri="{BB962C8B-B14F-4D97-AF65-F5344CB8AC3E}">
        <p14:creationId xmlns:p14="http://schemas.microsoft.com/office/powerpoint/2010/main" val="16739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Dermoid</a:t>
            </a:r>
            <a:r>
              <a:rPr lang="en-US" dirty="0" smtClean="0"/>
              <a:t> cyst</a:t>
            </a:r>
            <a:endParaRPr lang="ar-IQ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10282" r="15134"/>
          <a:stretch/>
        </p:blipFill>
        <p:spPr>
          <a:xfrm>
            <a:off x="1959429" y="1887065"/>
            <a:ext cx="7798525" cy="4735474"/>
          </a:xfrm>
        </p:spPr>
      </p:pic>
    </p:spTree>
    <p:extLst>
      <p:ext uri="{BB962C8B-B14F-4D97-AF65-F5344CB8AC3E}">
        <p14:creationId xmlns:p14="http://schemas.microsoft.com/office/powerpoint/2010/main" val="14380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2.Tumour markers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b="1" dirty="0" err="1"/>
              <a:t>Tumour</a:t>
            </a:r>
            <a:r>
              <a:rPr lang="en-US" sz="2800" b="1" dirty="0"/>
              <a:t> markers</a:t>
            </a:r>
            <a:r>
              <a:rPr lang="en-US" sz="2800" dirty="0"/>
              <a:t>: CA125 is a non-specific </a:t>
            </a:r>
            <a:r>
              <a:rPr lang="en-US" sz="2800" dirty="0" err="1"/>
              <a:t>tumour</a:t>
            </a:r>
            <a:r>
              <a:rPr lang="en-US" sz="2800" dirty="0"/>
              <a:t> marker that is elevated in over 80% of epithelial ovarian </a:t>
            </a:r>
            <a:r>
              <a:rPr lang="en-US" sz="2800" dirty="0" smtClean="0"/>
              <a:t>cancers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131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Risk of Malignancy Index (RMI)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is </a:t>
            </a:r>
            <a:r>
              <a:rPr lang="en-US" sz="2800" dirty="0"/>
              <a:t>calculated from menopausal status, pelvic ultrasound features and CA125 level to triage pelvic masses into those at low, intermediate and high</a:t>
            </a:r>
          </a:p>
          <a:p>
            <a:pPr algn="l"/>
            <a:r>
              <a:rPr lang="en-US" sz="2800" dirty="0"/>
              <a:t>RMI = U * M *CA125.</a:t>
            </a:r>
          </a:p>
          <a:p>
            <a:pPr algn="l"/>
            <a:r>
              <a:rPr lang="en-US" sz="2800" dirty="0"/>
              <a:t>According to this patient are classified into:</a:t>
            </a:r>
          </a:p>
          <a:p>
            <a:pPr lvl="0" algn="l" rtl="0"/>
            <a:r>
              <a:rPr lang="en-US" sz="2800" dirty="0"/>
              <a:t>Low risk : score &lt; 25.</a:t>
            </a:r>
          </a:p>
          <a:p>
            <a:pPr lvl="0" algn="l" rtl="0"/>
            <a:r>
              <a:rPr lang="en-US" sz="2800" dirty="0"/>
              <a:t>Moderate: score 25 -250.</a:t>
            </a:r>
          </a:p>
          <a:p>
            <a:pPr lvl="0" algn="l" rtl="0"/>
            <a:r>
              <a:rPr lang="en-US" sz="2800" dirty="0"/>
              <a:t>High : score &gt; 250. 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6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8" y="476518"/>
            <a:ext cx="6941713" cy="578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/>
              <a:t>3.Pelvic pathology at intermediate or high risk of malignancy is further imaged using </a:t>
            </a:r>
            <a:r>
              <a:rPr lang="en-US" sz="2800" b="1" dirty="0"/>
              <a:t>computed tomography (CT)</a:t>
            </a:r>
            <a:r>
              <a:rPr lang="en-US" sz="2800" dirty="0"/>
              <a:t> and/or </a:t>
            </a:r>
            <a:r>
              <a:rPr lang="en-US" sz="2800" b="1" dirty="0"/>
              <a:t>magnetic resonance imaging (MRI)</a:t>
            </a:r>
            <a:r>
              <a:rPr lang="en-US" sz="2800" dirty="0"/>
              <a:t> scans.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61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4.Other </a:t>
            </a:r>
            <a:r>
              <a:rPr lang="en-US" sz="2800" dirty="0"/>
              <a:t>investigations required for preoperative work-up include </a:t>
            </a:r>
            <a:r>
              <a:rPr lang="en-US" sz="2800" b="1" dirty="0"/>
              <a:t>chest </a:t>
            </a:r>
            <a:r>
              <a:rPr lang="en-US" sz="2800" b="1" dirty="0" smtClean="0"/>
              <a:t>X-</a:t>
            </a:r>
            <a:r>
              <a:rPr lang="en-US" sz="2800" b="1" dirty="0" err="1" smtClean="0"/>
              <a:t>ray</a:t>
            </a:r>
            <a:r>
              <a:rPr lang="en-US" sz="2800" dirty="0" err="1" smtClean="0"/>
              <a:t>,</a:t>
            </a:r>
            <a:r>
              <a:rPr lang="en-US" sz="2800" b="1" dirty="0" err="1" smtClean="0"/>
              <a:t>electrocardiography</a:t>
            </a:r>
            <a:r>
              <a:rPr lang="en-US" sz="2800" b="1" dirty="0" smtClean="0"/>
              <a:t> </a:t>
            </a:r>
            <a:r>
              <a:rPr lang="en-US" sz="2800" b="1" dirty="0"/>
              <a:t>(ECG)</a:t>
            </a:r>
            <a:r>
              <a:rPr lang="en-US" sz="2800" dirty="0"/>
              <a:t>, </a:t>
            </a:r>
            <a:r>
              <a:rPr lang="en-US" sz="2800" b="1" dirty="0"/>
              <a:t>full blood count, urea </a:t>
            </a:r>
            <a:r>
              <a:rPr lang="en-US" sz="2800" dirty="0"/>
              <a:t>and</a:t>
            </a:r>
            <a:r>
              <a:rPr lang="en-US" sz="2800" b="1" dirty="0"/>
              <a:t> electrolytes, </a:t>
            </a:r>
            <a:r>
              <a:rPr lang="en-US" sz="2800" dirty="0"/>
              <a:t>and</a:t>
            </a:r>
            <a:r>
              <a:rPr lang="en-US" sz="2800" b="1" dirty="0"/>
              <a:t> liver function tests.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9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5.If </a:t>
            </a:r>
            <a:r>
              <a:rPr lang="en-US" sz="2800" dirty="0"/>
              <a:t>the patient presents with gross ascites or pleural effusion, </a:t>
            </a:r>
            <a:r>
              <a:rPr lang="en-US" sz="2800" b="1" dirty="0" err="1"/>
              <a:t>paracentesis</a:t>
            </a:r>
            <a:r>
              <a:rPr lang="en-US" sz="2800" b="1" dirty="0"/>
              <a:t> or pleural aspiration </a:t>
            </a:r>
            <a:r>
              <a:rPr lang="en-US" sz="2800" dirty="0"/>
              <a:t>may be required for symptom relief and/or diagnosis. A sample of the fluid removed is sent for cytological assessment.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48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 smtClean="0"/>
              <a:t>6.If </a:t>
            </a:r>
            <a:r>
              <a:rPr lang="en-US" sz="2400" dirty="0"/>
              <a:t>the diagnosis is uncertain or if primary chemotherapy is being considered (for advanced disease, or in patients not fit to undergo surgery), a </a:t>
            </a:r>
            <a:r>
              <a:rPr lang="en-US" sz="2400" b="1" dirty="0"/>
              <a:t>biopsy</a:t>
            </a:r>
            <a:r>
              <a:rPr lang="en-US" sz="2400" dirty="0"/>
              <a:t> is needed before treatment can be given. This is performed </a:t>
            </a:r>
            <a:r>
              <a:rPr lang="en-US" sz="2400" dirty="0" err="1"/>
              <a:t>laparoscopically</a:t>
            </a:r>
            <a:r>
              <a:rPr lang="en-US" sz="2400" dirty="0"/>
              <a:t> or </a:t>
            </a:r>
            <a:r>
              <a:rPr lang="en-US" sz="2400" dirty="0" err="1"/>
              <a:t>radiologically</a:t>
            </a:r>
            <a:r>
              <a:rPr lang="en-US" sz="2400" dirty="0"/>
              <a:t> (ultrasound or CT-guided biopsy). Usually the </a:t>
            </a:r>
            <a:r>
              <a:rPr lang="en-US" sz="2400" dirty="0" err="1"/>
              <a:t>omentum</a:t>
            </a:r>
            <a:r>
              <a:rPr lang="en-US" sz="2400" dirty="0"/>
              <a:t> is a good site for biopsy.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1379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Ovarian cancer is the second most common </a:t>
            </a:r>
            <a:r>
              <a:rPr lang="en-US" sz="2800" dirty="0" err="1"/>
              <a:t>gynaecological</a:t>
            </a:r>
            <a:r>
              <a:rPr lang="en-US" sz="2800" dirty="0"/>
              <a:t> malignancy and the major cause of death from </a:t>
            </a:r>
            <a:r>
              <a:rPr lang="en-US" sz="2800" dirty="0" err="1"/>
              <a:t>gynaecological</a:t>
            </a:r>
            <a:r>
              <a:rPr lang="en-US" sz="2800" dirty="0"/>
              <a:t> cancer in the UK.  </a:t>
            </a:r>
          </a:p>
          <a:p>
            <a:pPr algn="l" rtl="0"/>
            <a:r>
              <a:rPr lang="en-US" sz="2800" dirty="0"/>
              <a:t> When detected in its early stages, ovarian cancer has an excellent prognosis. The dismal overall survival rates from ovarian cancer reflect the advanced stage at which most women present.  </a:t>
            </a:r>
          </a:p>
        </p:txBody>
      </p:sp>
    </p:spTree>
    <p:extLst>
      <p:ext uri="{BB962C8B-B14F-4D97-AF65-F5344CB8AC3E}">
        <p14:creationId xmlns:p14="http://schemas.microsoft.com/office/powerpoint/2010/main" val="38549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Staging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/>
              <a:t>Ovarian cancer staging is based on </a:t>
            </a:r>
            <a:r>
              <a:rPr lang="en-US" dirty="0" smtClean="0"/>
              <a:t>clinic-pathological </a:t>
            </a:r>
            <a:r>
              <a:rPr lang="en-US" dirty="0"/>
              <a:t>assessment 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 Overall, 25% of patients present with stage 1 disease, 10% stage 2, 50% stage 3 and 15% stage 4 disease. 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/>
              <a:t>Stage I: </a:t>
            </a:r>
            <a:r>
              <a:rPr lang="en-US" b="1" u="sng" dirty="0"/>
              <a:t>Ovarian </a:t>
            </a:r>
            <a:r>
              <a:rPr lang="en-US" b="1" u="sng" dirty="0" smtClean="0"/>
              <a:t>cancer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Stage </a:t>
            </a:r>
            <a:r>
              <a:rPr lang="en-US" b="1" dirty="0" smtClean="0"/>
              <a:t>II: </a:t>
            </a:r>
            <a:r>
              <a:rPr lang="en-US" b="1" u="sng" dirty="0"/>
              <a:t>Ovarian </a:t>
            </a:r>
            <a:r>
              <a:rPr lang="en-US" b="1" u="sng" dirty="0" smtClean="0"/>
              <a:t>cancer </a:t>
            </a:r>
            <a:r>
              <a:rPr lang="en-US" dirty="0" smtClean="0"/>
              <a:t>has </a:t>
            </a:r>
            <a:r>
              <a:rPr lang="en-US" dirty="0"/>
              <a:t>spread to other parts of the </a:t>
            </a:r>
            <a:r>
              <a:rPr lang="en-US" b="1" u="sng" dirty="0"/>
              <a:t>pelvic </a:t>
            </a:r>
            <a:r>
              <a:rPr lang="en-US" b="1" u="sng" dirty="0" smtClean="0"/>
              <a:t>region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Stage </a:t>
            </a:r>
            <a:r>
              <a:rPr lang="en-US" b="1" dirty="0" smtClean="0"/>
              <a:t>III</a:t>
            </a:r>
            <a:r>
              <a:rPr lang="en-US" b="1" dirty="0"/>
              <a:t>: </a:t>
            </a:r>
            <a:r>
              <a:rPr lang="en-US" b="1" u="sng" dirty="0"/>
              <a:t>Ovarian cancer </a:t>
            </a:r>
            <a:r>
              <a:rPr lang="en-US" dirty="0"/>
              <a:t>has spread to </a:t>
            </a:r>
            <a:r>
              <a:rPr lang="en-US" dirty="0" smtClean="0"/>
              <a:t>the abdomen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Stage </a:t>
            </a:r>
            <a:r>
              <a:rPr lang="en-US" b="1" dirty="0" smtClean="0"/>
              <a:t>IV: </a:t>
            </a:r>
            <a:r>
              <a:rPr lang="en-US" b="1" u="sng" dirty="0"/>
              <a:t>Ovarian cancer </a:t>
            </a:r>
            <a:r>
              <a:rPr lang="en-US" b="1" u="sng" dirty="0" smtClean="0"/>
              <a:t> </a:t>
            </a:r>
            <a:r>
              <a:rPr lang="en-US" b="1" dirty="0" smtClean="0"/>
              <a:t>has spread </a:t>
            </a:r>
            <a:r>
              <a:rPr lang="en-US" b="1" u="sng" dirty="0" smtClean="0"/>
              <a:t>beyond </a:t>
            </a:r>
            <a:r>
              <a:rPr lang="en-US" b="1" u="sng" dirty="0"/>
              <a:t>the abdomen</a:t>
            </a:r>
            <a:r>
              <a:rPr lang="en-US" dirty="0"/>
              <a:t>, like the </a:t>
            </a:r>
            <a:r>
              <a:rPr lang="en-US" b="1" dirty="0"/>
              <a:t>lungs</a:t>
            </a:r>
            <a:r>
              <a:rPr lang="en-US" dirty="0"/>
              <a:t> and </a:t>
            </a:r>
            <a:r>
              <a:rPr lang="en-US" b="1" dirty="0"/>
              <a:t>liver</a:t>
            </a:r>
            <a:endParaRPr lang="en-US" dirty="0"/>
          </a:p>
          <a:p>
            <a:pPr algn="l" rtl="0">
              <a:lnSpc>
                <a:spcPct val="150000"/>
              </a:lnSpc>
            </a:pPr>
            <a:endParaRPr lang="en-US" dirty="0"/>
          </a:p>
          <a:p>
            <a:pPr algn="l" rtl="0">
              <a:lnSpc>
                <a:spcPct val="150000"/>
              </a:lnSpc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161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Metastatic spread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pPr algn="l" rtl="0"/>
            <a:r>
              <a:rPr lang="en-US" sz="2400" dirty="0" smtClean="0"/>
              <a:t>2/3 </a:t>
            </a:r>
            <a:r>
              <a:rPr lang="en-US" sz="2400" dirty="0"/>
              <a:t>of patient with ovarian cancer present with disease that has spread beyond the pelvis. Women with early ovarian cancer (stages 1 and 2) have up to 20% metastatic spread to lymph nodes and this rises to 60% in advanced disease</a:t>
            </a:r>
          </a:p>
          <a:p>
            <a:pPr algn="l" rtl="0"/>
            <a:r>
              <a:rPr lang="en-US" sz="2400" dirty="0"/>
              <a:t>   1. Direct spread </a:t>
            </a:r>
          </a:p>
          <a:p>
            <a:pPr algn="l" rtl="0"/>
            <a:r>
              <a:rPr lang="en-US" sz="2400" dirty="0"/>
              <a:t>   2. Peritoneal fluid (large&amp; small bowel, parietal peritoneal surface, liver)</a:t>
            </a:r>
          </a:p>
          <a:p>
            <a:pPr algn="l" rtl="0"/>
            <a:r>
              <a:rPr lang="en-US" sz="2400" dirty="0"/>
              <a:t>   3. Lymphatic spread (pelvic&amp; para-aortic lymph nodes, cervical nodes)</a:t>
            </a:r>
          </a:p>
          <a:p>
            <a:pPr algn="l" rtl="0"/>
            <a:r>
              <a:rPr lang="en-US" sz="2400" dirty="0"/>
              <a:t>   4. </a:t>
            </a:r>
            <a:r>
              <a:rPr lang="en-US" sz="2400" dirty="0" err="1"/>
              <a:t>Haematogenous</a:t>
            </a:r>
            <a:r>
              <a:rPr lang="en-US" sz="2400" dirty="0"/>
              <a:t> spread: usually occurs late (liver, lung, bone, brain).</a:t>
            </a:r>
          </a:p>
          <a:p>
            <a:pPr algn="l" rtl="0"/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42217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Treatment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800" b="1" u="sng" dirty="0"/>
              <a:t>Surgery:</a:t>
            </a:r>
            <a:endParaRPr lang="en-US" sz="2800" dirty="0"/>
          </a:p>
          <a:p>
            <a:pPr algn="l" rtl="0"/>
            <a:r>
              <a:rPr lang="en-US" sz="2800" dirty="0"/>
              <a:t>    Provided the patient is fit to undergo </a:t>
            </a:r>
            <a:r>
              <a:rPr lang="en-US" sz="2800" dirty="0" err="1"/>
              <a:t>anaesthesia</a:t>
            </a:r>
            <a:r>
              <a:rPr lang="en-US" sz="2800" dirty="0"/>
              <a:t>, </a:t>
            </a:r>
            <a:r>
              <a:rPr lang="en-US" sz="2800" b="1" dirty="0"/>
              <a:t>surgery</a:t>
            </a:r>
            <a:r>
              <a:rPr lang="en-US" sz="2800" dirty="0"/>
              <a:t> remains necessary for: </a:t>
            </a:r>
            <a:endParaRPr lang="en-US" sz="2800" dirty="0" smtClean="0"/>
          </a:p>
          <a:p>
            <a:pPr algn="l" rtl="0"/>
            <a:r>
              <a:rPr lang="en-US" sz="2800" dirty="0" smtClean="0"/>
              <a:t>*</a:t>
            </a:r>
            <a:r>
              <a:rPr lang="en-US" sz="2800" b="1" u="sng" dirty="0"/>
              <a:t>diagnosis</a:t>
            </a:r>
            <a:endParaRPr lang="en-US" sz="2800" dirty="0"/>
          </a:p>
          <a:p>
            <a:pPr algn="l" rtl="0"/>
            <a:r>
              <a:rPr lang="en-US" sz="2800" b="1" u="sng" dirty="0"/>
              <a:t> *staging </a:t>
            </a:r>
            <a:endParaRPr lang="en-US" sz="2800" dirty="0"/>
          </a:p>
          <a:p>
            <a:pPr algn="l" rtl="0"/>
            <a:r>
              <a:rPr lang="en-US" sz="2800" b="1" u="sng" dirty="0"/>
              <a:t> *treatment</a:t>
            </a:r>
            <a:r>
              <a:rPr lang="en-US" sz="2800" dirty="0"/>
              <a:t> of epithelial ovarian cancer. </a:t>
            </a:r>
          </a:p>
          <a:p>
            <a:pPr algn="l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5337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dirty="0"/>
              <a:t>If the patient is at high risk of ovarian cancer, the surgery should only be performed by a </a:t>
            </a:r>
            <a:r>
              <a:rPr lang="en-US" sz="2800" b="1" dirty="0" err="1"/>
              <a:t>gynaecological</a:t>
            </a:r>
            <a:r>
              <a:rPr lang="en-US" sz="2800" b="1" dirty="0"/>
              <a:t> oncologist, as this has been shown to improve outcomes. </a:t>
            </a:r>
          </a:p>
          <a:p>
            <a:pPr algn="l" rtl="0">
              <a:lnSpc>
                <a:spcPct val="150000"/>
              </a:lnSpc>
            </a:pPr>
            <a:r>
              <a:rPr lang="en-US" sz="2800" b="1" dirty="0"/>
              <a:t> </a:t>
            </a:r>
          </a:p>
          <a:p>
            <a:pPr algn="l">
              <a:lnSpc>
                <a:spcPct val="150000"/>
              </a:lnSpc>
            </a:pPr>
            <a:r>
              <a:rPr lang="en-US" sz="2800" b="1" dirty="0"/>
              <a:t>The objective of surgery is to stage accurately the disease and remove all visible </a:t>
            </a:r>
            <a:r>
              <a:rPr lang="en-US" sz="2800" b="1" dirty="0" err="1"/>
              <a:t>tumour</a:t>
            </a:r>
            <a:r>
              <a:rPr lang="en-US" sz="2800" b="1" dirty="0"/>
              <a:t>. The aim of surgery is complete or optimal </a:t>
            </a:r>
            <a:r>
              <a:rPr lang="en-US" sz="2800" b="1" dirty="0" err="1"/>
              <a:t>cytoreduction</a:t>
            </a:r>
            <a:r>
              <a:rPr lang="en-US" sz="2800" b="1" dirty="0"/>
              <a:t> (where &lt;1 cm of residual macroscopic disease is left behind).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91361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Principle of surgical treatment</a:t>
            </a:r>
            <a:r>
              <a:rPr lang="en-US" dirty="0"/>
              <a:t>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A </a:t>
            </a:r>
            <a:r>
              <a:rPr lang="en-US" sz="2400" b="1" dirty="0">
                <a:solidFill>
                  <a:schemeClr val="tx1"/>
                </a:solidFill>
              </a:rPr>
              <a:t>vertical incision is required to gain access to all areas of the abdomen.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Ascites or peritoneal washings are sampled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A total abdominal hysterectomy and BSO performed along with an</a:t>
            </a:r>
          </a:p>
          <a:p>
            <a:pPr algn="l" rtl="0"/>
            <a:r>
              <a:rPr lang="en-US" sz="2400" b="1" dirty="0" err="1">
                <a:solidFill>
                  <a:schemeClr val="tx1"/>
                </a:solidFill>
              </a:rPr>
              <a:t>omentectomy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Further </a:t>
            </a:r>
            <a:r>
              <a:rPr lang="en-US" sz="2400" b="1" dirty="0" err="1">
                <a:solidFill>
                  <a:schemeClr val="tx1"/>
                </a:solidFill>
              </a:rPr>
              <a:t>debulking</a:t>
            </a:r>
            <a:r>
              <a:rPr lang="en-US" sz="2400" b="1" dirty="0">
                <a:solidFill>
                  <a:schemeClr val="tx1"/>
                </a:solidFill>
              </a:rPr>
              <a:t> may be required, possibly including resection of bowel, peritoneal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stripping or </a:t>
            </a:r>
            <a:r>
              <a:rPr lang="en-US" sz="2400" b="1" dirty="0" err="1">
                <a:solidFill>
                  <a:schemeClr val="tx1"/>
                </a:solidFill>
              </a:rPr>
              <a:t>splenectomy</a:t>
            </a:r>
            <a:r>
              <a:rPr lang="en-US" sz="2400" b="1" dirty="0">
                <a:solidFill>
                  <a:schemeClr val="tx1"/>
                </a:solidFill>
              </a:rPr>
              <a:t> in order to remove all </a:t>
            </a:r>
            <a:r>
              <a:rPr lang="en-US" sz="2400" b="1" dirty="0" err="1">
                <a:solidFill>
                  <a:schemeClr val="tx1"/>
                </a:solidFill>
              </a:rPr>
              <a:t>tumour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Lymph node resection is important, particularly in early-stage disease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Restaging can be offered after treatment and this may be carried out </a:t>
            </a:r>
            <a:r>
              <a:rPr lang="en-US" sz="2400" b="1" dirty="0" err="1">
                <a:solidFill>
                  <a:schemeClr val="tx1"/>
                </a:solidFill>
              </a:rPr>
              <a:t>laparoscopically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ar-IQ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55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lnSpc>
                <a:spcPct val="150000"/>
              </a:lnSpc>
            </a:pPr>
            <a:r>
              <a:rPr lang="en-US" sz="2400" dirty="0"/>
              <a:t>Occasionally, young patients who are found to have an early-stage epithelial ovarian cancer wish to have conservative, </a:t>
            </a:r>
            <a:r>
              <a:rPr lang="en-US" sz="2400" b="1" dirty="0"/>
              <a:t>fertility sparing surgery</a:t>
            </a:r>
            <a:r>
              <a:rPr lang="en-US" sz="2400" dirty="0"/>
              <a:t>. In these cases, unilateral </a:t>
            </a:r>
            <a:r>
              <a:rPr lang="en-US" sz="2400" dirty="0" err="1"/>
              <a:t>salpingo</a:t>
            </a:r>
            <a:r>
              <a:rPr lang="en-US" sz="2400" dirty="0"/>
              <a:t>–oophorectomy, </a:t>
            </a:r>
            <a:r>
              <a:rPr lang="en-US" sz="2400" dirty="0" err="1"/>
              <a:t>omentectomy</a:t>
            </a:r>
            <a:r>
              <a:rPr lang="en-US" sz="2400" dirty="0"/>
              <a:t>, peritoneal biopsies and pelvic/para-aortic node dissection can be performed with endometrial sampling to exclude a synchronous </a:t>
            </a:r>
            <a:r>
              <a:rPr lang="en-US" sz="2400" dirty="0" err="1"/>
              <a:t>tumour</a:t>
            </a:r>
            <a:r>
              <a:rPr lang="en-US" sz="2400" dirty="0"/>
              <a:t>.</a:t>
            </a:r>
          </a:p>
          <a:p>
            <a:pPr algn="l" rtl="0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154131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b="1" u="sng" dirty="0"/>
              <a:t>Chemotherapy</a:t>
            </a:r>
            <a:r>
              <a:rPr lang="en-US" sz="2800" dirty="0"/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Chemotherapy can be given as </a:t>
            </a:r>
            <a:r>
              <a:rPr lang="en-US" sz="2800" b="1" dirty="0"/>
              <a:t>primary treatment</a:t>
            </a:r>
            <a:r>
              <a:rPr lang="en-US" sz="2800" dirty="0"/>
              <a:t>, as an </a:t>
            </a:r>
            <a:r>
              <a:rPr lang="en-US" sz="2800" b="1" dirty="0"/>
              <a:t>adjunct following surgery</a:t>
            </a:r>
            <a:r>
              <a:rPr lang="en-US" sz="2800" dirty="0"/>
              <a:t> or for </a:t>
            </a:r>
            <a:r>
              <a:rPr lang="en-US" sz="2800" b="1" dirty="0"/>
              <a:t>relapse of disease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61463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Primary chemotherapy</a:t>
            </a:r>
            <a:r>
              <a:rPr lang="en-US" sz="2400" dirty="0"/>
              <a:t> may be offered if a patient is unfit or unwilling to have surgery, or if preoperative assessment indicates that complete </a:t>
            </a:r>
            <a:r>
              <a:rPr lang="en-US" sz="2400" dirty="0" err="1"/>
              <a:t>debulking</a:t>
            </a:r>
            <a:r>
              <a:rPr lang="en-US" sz="2400" dirty="0"/>
              <a:t> is unlikely to be achievable,.  If the patient responds to the chemotherapy, interval surgery can be carried out after three cycles.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29592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400" b="1" dirty="0"/>
              <a:t>If the cancer has been properly staged as stage 1a or b, and is histologically low grade (well or moderately differentiated), chemotherapy may be withheld. 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The role of chemotherapy in stage 1c disease is uncertain, but in practice most patients will be offered postoperative chemotherapy as with all other stages of epithelial ovarian cancer</a:t>
            </a:r>
            <a:r>
              <a:rPr lang="en-US" dirty="0"/>
              <a:t>.</a:t>
            </a:r>
          </a:p>
          <a:p>
            <a:pPr algn="r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91945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Surgery combined with platinum-based chemotherapy is the mainstay of treatment for advanced ovarian cancer.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 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b="1" dirty="0"/>
              <a:t>First-line treatment</a:t>
            </a:r>
            <a:r>
              <a:rPr lang="en-US" sz="2400" dirty="0"/>
              <a:t> is usually a combination of a platinum compound with paclitaxel. Most regimes are given on an outpatient basis, 3 weeks apart for six cycles.</a:t>
            </a:r>
          </a:p>
          <a:p>
            <a:pPr algn="l" rtl="0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2452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5400" b="1" dirty="0"/>
              <a:t>Incidence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51" y="1737360"/>
            <a:ext cx="11433863" cy="452177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/>
              <a:t>mean age</a:t>
            </a:r>
            <a:r>
              <a:rPr lang="en-US" sz="2400" dirty="0"/>
              <a:t> of presentation is </a:t>
            </a:r>
            <a:r>
              <a:rPr lang="en-US" sz="2400" b="1" dirty="0"/>
              <a:t>64 years</a:t>
            </a:r>
            <a:r>
              <a:rPr lang="en-US" sz="2400" dirty="0"/>
              <a:t>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Ovarian cancer is more prevalent in higher income nations. </a:t>
            </a:r>
            <a:r>
              <a:rPr lang="en-US" sz="2400" dirty="0" smtClean="0"/>
              <a:t>white </a:t>
            </a:r>
            <a:r>
              <a:rPr lang="en-US" sz="2400" dirty="0"/>
              <a:t>women have the highest incidence, whereas Asian women have a lower incidence.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 Ovarian cancer is rare in young women and only 3% of ovarian cancers occur in women under 35 years. 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There is a significant genetic aspect to ovarian cancer. </a:t>
            </a:r>
            <a:r>
              <a:rPr lang="en-US" sz="2400" dirty="0" smtClean="0"/>
              <a:t> </a:t>
            </a:r>
            <a:endParaRPr lang="en-US" sz="2400" dirty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It should be noted that less than 20% of adnexal masses in premenopausal women are found to be malignant; in postmenopausal women this increases to around 50%. </a:t>
            </a:r>
          </a:p>
        </p:txBody>
      </p:sp>
    </p:spTree>
    <p:extLst>
      <p:ext uri="{BB962C8B-B14F-4D97-AF65-F5344CB8AC3E}">
        <p14:creationId xmlns:p14="http://schemas.microsoft.com/office/powerpoint/2010/main" val="16804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Prognosis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survival figures depend on </a:t>
            </a:r>
            <a:r>
              <a:rPr lang="en-US" sz="2400" b="1" dirty="0"/>
              <a:t>stage at presentation</a:t>
            </a:r>
            <a:r>
              <a:rPr lang="en-US" sz="2400" dirty="0"/>
              <a:t>, </a:t>
            </a:r>
            <a:r>
              <a:rPr lang="en-US" sz="2400" b="1" dirty="0"/>
              <a:t>volume of disease</a:t>
            </a:r>
            <a:r>
              <a:rPr lang="en-US" sz="2400" dirty="0"/>
              <a:t> following surgery and the </a:t>
            </a:r>
            <a:r>
              <a:rPr lang="en-US" sz="2400" b="1" dirty="0"/>
              <a:t>histological grade</a:t>
            </a:r>
            <a:r>
              <a:rPr lang="en-US" sz="2400" dirty="0"/>
              <a:t> of </a:t>
            </a:r>
            <a:r>
              <a:rPr lang="en-US" sz="2400" dirty="0" err="1"/>
              <a:t>tumour</a:t>
            </a:r>
            <a:r>
              <a:rPr lang="en-US" sz="2400" dirty="0"/>
              <a:t> and </a:t>
            </a:r>
            <a:r>
              <a:rPr lang="en-US" sz="2400" b="1" dirty="0"/>
              <a:t>age </a:t>
            </a:r>
            <a:r>
              <a:rPr lang="en-US" sz="2400" dirty="0"/>
              <a:t>at </a:t>
            </a:r>
            <a:r>
              <a:rPr lang="en-US" sz="2400" dirty="0" err="1"/>
              <a:t>resentation</a:t>
            </a:r>
            <a:r>
              <a:rPr lang="en-US" sz="2400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The overall 5-year survival from ovarian cancer is 46% in the UK 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dirty="0" smtClean="0"/>
              <a:t>Survival </a:t>
            </a:r>
            <a:r>
              <a:rPr lang="en-US" sz="2400" dirty="0"/>
              <a:t>is stage dependent: overall 5-year survival for stage 1 disease is over 90% compared to 30% for stage 3 disease</a:t>
            </a:r>
            <a:r>
              <a:rPr lang="en-US" dirty="0"/>
              <a:t>.  </a:t>
            </a:r>
          </a:p>
          <a:p>
            <a:pPr algn="r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3563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Sex cord stromal </a:t>
            </a:r>
            <a:r>
              <a:rPr lang="en-US" b="1" dirty="0" err="1"/>
              <a:t>tumours</a:t>
            </a:r>
            <a:r>
              <a:rPr lang="en-US" dirty="0"/>
              <a:t>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rtl="0"/>
            <a:r>
              <a:rPr lang="en-US" dirty="0"/>
              <a:t> 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These </a:t>
            </a:r>
            <a:r>
              <a:rPr lang="en-US" sz="2400" dirty="0" err="1"/>
              <a:t>tumours</a:t>
            </a:r>
            <a:r>
              <a:rPr lang="en-US" sz="2400" dirty="0"/>
              <a:t> account for approximately 10% per cent of ovarian </a:t>
            </a:r>
            <a:r>
              <a:rPr lang="en-US" sz="2400" dirty="0" err="1"/>
              <a:t>tumours</a:t>
            </a:r>
            <a:r>
              <a:rPr lang="en-US" sz="2400" dirty="0"/>
              <a:t>, but almost 90% cent of all </a:t>
            </a:r>
            <a:r>
              <a:rPr lang="en-US" sz="2400" b="1" dirty="0"/>
              <a:t>functional (i.e. hormone-producing)</a:t>
            </a:r>
            <a:r>
              <a:rPr lang="en-US" sz="2400" dirty="0"/>
              <a:t> </a:t>
            </a:r>
            <a:r>
              <a:rPr lang="en-US" sz="2400" dirty="0" err="1"/>
              <a:t>tumours</a:t>
            </a:r>
            <a:r>
              <a:rPr lang="en-US" sz="2400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Generally, they are </a:t>
            </a:r>
            <a:r>
              <a:rPr lang="en-US" sz="2400" dirty="0" err="1"/>
              <a:t>tumours</a:t>
            </a:r>
            <a:r>
              <a:rPr lang="en-US" sz="2400" dirty="0"/>
              <a:t> of low malignant potential with a good long-term prognosis.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Some morbidity may arise from the </a:t>
            </a:r>
            <a:r>
              <a:rPr lang="en-US" sz="2400" dirty="0" err="1"/>
              <a:t>oestrogen</a:t>
            </a:r>
            <a:r>
              <a:rPr lang="en-US" sz="2400" dirty="0"/>
              <a:t> (</a:t>
            </a:r>
            <a:r>
              <a:rPr lang="en-US" sz="2400" dirty="0" err="1"/>
              <a:t>granulosa</a:t>
            </a:r>
            <a:r>
              <a:rPr lang="en-US" sz="2400" dirty="0"/>
              <a:t> cell) or androgen production (</a:t>
            </a:r>
            <a:r>
              <a:rPr lang="en-US" sz="2400" dirty="0" err="1"/>
              <a:t>Seroli</a:t>
            </a:r>
            <a:r>
              <a:rPr lang="en-US" sz="2400" dirty="0"/>
              <a:t>–</a:t>
            </a:r>
            <a:r>
              <a:rPr lang="en-US" sz="2400" dirty="0" err="1"/>
              <a:t>Leydig</a:t>
            </a:r>
            <a:r>
              <a:rPr lang="en-US" sz="2400" dirty="0"/>
              <a:t> cell) characteristic of these </a:t>
            </a:r>
            <a:r>
              <a:rPr lang="en-US" sz="2400" dirty="0" err="1"/>
              <a:t>tumours</a:t>
            </a:r>
            <a:r>
              <a:rPr lang="en-US" sz="2400" dirty="0"/>
              <a:t>, resulting in </a:t>
            </a:r>
            <a:r>
              <a:rPr lang="en-US" sz="2400" b="1" dirty="0"/>
              <a:t>precocious puberty</a:t>
            </a:r>
            <a:r>
              <a:rPr lang="en-US" sz="2400" dirty="0"/>
              <a:t>, </a:t>
            </a:r>
            <a:r>
              <a:rPr lang="en-US" sz="2400" b="1" dirty="0"/>
              <a:t>abnormal menstrual bleeding</a:t>
            </a:r>
            <a:r>
              <a:rPr lang="en-US" sz="2400" dirty="0"/>
              <a:t> and an increased risk of </a:t>
            </a:r>
            <a:r>
              <a:rPr lang="en-US" sz="2400" b="1" dirty="0"/>
              <a:t>endometrial cancer</a:t>
            </a:r>
            <a:r>
              <a:rPr lang="en-US" dirty="0"/>
              <a:t>. 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7949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Sex cord stromal </a:t>
            </a:r>
            <a:r>
              <a:rPr lang="en-US" b="1" dirty="0" err="1"/>
              <a:t>tumours</a:t>
            </a:r>
            <a:r>
              <a:rPr lang="en-US" dirty="0"/>
              <a:t>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The peak incidence is around the age of the menopause </a:t>
            </a:r>
          </a:p>
          <a:p>
            <a:pPr algn="l" rtl="0">
              <a:lnSpc>
                <a:spcPct val="150000"/>
              </a:lnSpc>
            </a:pPr>
            <a:r>
              <a:rPr lang="en-US" b="1" dirty="0" err="1">
                <a:solidFill>
                  <a:schemeClr val="tx1"/>
                </a:solidFill>
              </a:rPr>
              <a:t>Sertoli</a:t>
            </a:r>
            <a:r>
              <a:rPr lang="en-US" b="1" dirty="0">
                <a:solidFill>
                  <a:schemeClr val="tx1"/>
                </a:solidFill>
              </a:rPr>
              <a:t>–</a:t>
            </a:r>
            <a:r>
              <a:rPr lang="en-US" b="1" dirty="0" err="1">
                <a:solidFill>
                  <a:schemeClr val="tx1"/>
                </a:solidFill>
              </a:rPr>
              <a:t>Leydig</a:t>
            </a:r>
            <a:r>
              <a:rPr lang="en-US" b="1" dirty="0">
                <a:solidFill>
                  <a:schemeClr val="tx1"/>
                </a:solidFill>
              </a:rPr>
              <a:t> cell </a:t>
            </a:r>
            <a:r>
              <a:rPr lang="en-US" b="1" dirty="0" err="1">
                <a:solidFill>
                  <a:schemeClr val="tx1"/>
                </a:solidFill>
              </a:rPr>
              <a:t>tumours</a:t>
            </a:r>
            <a:r>
              <a:rPr lang="en-US" b="1" dirty="0">
                <a:solidFill>
                  <a:schemeClr val="tx1"/>
                </a:solidFill>
              </a:rPr>
              <a:t> produce androgens in over 50% of cases. Patients present with a pelvic mass and signs of </a:t>
            </a:r>
            <a:r>
              <a:rPr lang="en-US" b="1" dirty="0" err="1">
                <a:solidFill>
                  <a:schemeClr val="tx1"/>
                </a:solidFill>
              </a:rPr>
              <a:t>virilization</a:t>
            </a:r>
            <a:r>
              <a:rPr lang="en-US" b="1" dirty="0">
                <a:solidFill>
                  <a:schemeClr val="tx1"/>
                </a:solidFill>
              </a:rPr>
              <a:t>. Common symptoms are </a:t>
            </a:r>
            <a:r>
              <a:rPr lang="en-US" b="1" dirty="0" err="1">
                <a:solidFill>
                  <a:schemeClr val="tx1"/>
                </a:solidFill>
              </a:rPr>
              <a:t>amenorrhoea</a:t>
            </a:r>
            <a:r>
              <a:rPr lang="en-US" b="1" dirty="0">
                <a:solidFill>
                  <a:schemeClr val="tx1"/>
                </a:solidFill>
              </a:rPr>
              <a:t>, deep voice and </a:t>
            </a:r>
            <a:r>
              <a:rPr lang="en-US" b="1" dirty="0" err="1">
                <a:solidFill>
                  <a:schemeClr val="tx1"/>
                </a:solidFill>
              </a:rPr>
              <a:t>hirsutism</a:t>
            </a:r>
            <a:r>
              <a:rPr lang="en-US" b="1" dirty="0">
                <a:solidFill>
                  <a:schemeClr val="tx1"/>
                </a:solidFill>
              </a:rPr>
              <a:t> Occasionally, this group of </a:t>
            </a:r>
            <a:r>
              <a:rPr lang="en-US" b="1" dirty="0" err="1">
                <a:solidFill>
                  <a:schemeClr val="tx1"/>
                </a:solidFill>
              </a:rPr>
              <a:t>tumours</a:t>
            </a:r>
            <a:r>
              <a:rPr lang="en-US" b="1" dirty="0">
                <a:solidFill>
                  <a:schemeClr val="tx1"/>
                </a:solidFill>
              </a:rPr>
              <a:t> produce </a:t>
            </a:r>
            <a:r>
              <a:rPr lang="en-US" b="1" dirty="0" err="1">
                <a:solidFill>
                  <a:schemeClr val="tx1"/>
                </a:solidFill>
              </a:rPr>
              <a:t>oestrogen</a:t>
            </a:r>
            <a:r>
              <a:rPr lang="en-US" b="1" dirty="0">
                <a:solidFill>
                  <a:schemeClr val="tx1"/>
                </a:solidFill>
              </a:rPr>
              <a:t> and rarely renin, causing hypertension.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Granulosa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cell </a:t>
            </a:r>
            <a:r>
              <a:rPr lang="en-US" b="1" dirty="0" err="1">
                <a:solidFill>
                  <a:schemeClr val="tx1"/>
                </a:solidFill>
              </a:rPr>
              <a:t>tumours</a:t>
            </a:r>
            <a:r>
              <a:rPr lang="en-US" b="1" dirty="0">
                <a:solidFill>
                  <a:schemeClr val="tx1"/>
                </a:solidFill>
              </a:rPr>
              <a:t> produce </a:t>
            </a:r>
            <a:r>
              <a:rPr lang="en-US" b="1" dirty="0" err="1">
                <a:solidFill>
                  <a:schemeClr val="tx1"/>
                </a:solidFill>
              </a:rPr>
              <a:t>inhibin</a:t>
            </a:r>
            <a:r>
              <a:rPr lang="en-US" b="1" dirty="0">
                <a:solidFill>
                  <a:schemeClr val="tx1"/>
                </a:solidFill>
              </a:rPr>
              <a:t>, which can be used for follow-up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b="1" u="sng" dirty="0">
                <a:solidFill>
                  <a:schemeClr val="tx1"/>
                </a:solidFill>
              </a:rPr>
              <a:t>Treatment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Surgery is the mainstay of treatment as there is no effective chemotherapy regime.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39455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Germ cell </a:t>
            </a:r>
            <a:r>
              <a:rPr lang="en-US" b="1" dirty="0" err="1"/>
              <a:t>tumours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dirty="0"/>
              <a:t> 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b="1" dirty="0"/>
              <a:t>Malignant germ cell </a:t>
            </a:r>
            <a:r>
              <a:rPr lang="en-US" b="1" dirty="0" err="1"/>
              <a:t>tumours</a:t>
            </a:r>
            <a:r>
              <a:rPr lang="en-US" b="1" dirty="0"/>
              <a:t> occur mainly in young women and account for approximately 10% of ovarian </a:t>
            </a:r>
            <a:r>
              <a:rPr lang="en-US" b="1" dirty="0" err="1"/>
              <a:t>tumours</a:t>
            </a:r>
            <a:r>
              <a:rPr lang="en-US" b="1" dirty="0"/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They are derived from primordial germ cells within the ovary and because of this may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contain any cell type.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5415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Germ cell </a:t>
            </a:r>
            <a:r>
              <a:rPr lang="en-US" b="1" dirty="0" err="1"/>
              <a:t>tumours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dirty="0"/>
              <a:t> 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sz="2400" b="1" dirty="0" err="1"/>
              <a:t>Dysgerminomas</a:t>
            </a:r>
            <a:r>
              <a:rPr lang="en-US" sz="2400" b="1" dirty="0"/>
              <a:t> </a:t>
            </a:r>
            <a:r>
              <a:rPr lang="en-US" sz="2400" dirty="0"/>
              <a:t>account for 50% of all germ cell </a:t>
            </a:r>
            <a:r>
              <a:rPr lang="en-US" sz="2400" dirty="0" err="1"/>
              <a:t>tumours</a:t>
            </a:r>
            <a:r>
              <a:rPr lang="en-US" sz="2400" dirty="0"/>
              <a:t>. They are bilateral in 20% of cases and occasionally secrete human chorionic </a:t>
            </a:r>
            <a:r>
              <a:rPr lang="en-US" sz="2400" dirty="0" err="1"/>
              <a:t>gonadotrophin</a:t>
            </a:r>
            <a:r>
              <a:rPr lang="en-US" sz="2400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hCG</a:t>
            </a:r>
            <a:r>
              <a:rPr lang="en-US" sz="2400" b="1" dirty="0"/>
              <a:t>).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 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/>
              <a:t>Endodermal sinus yolk sac</a:t>
            </a:r>
            <a:r>
              <a:rPr lang="en-US" sz="2400" dirty="0"/>
              <a:t> </a:t>
            </a:r>
            <a:r>
              <a:rPr lang="en-US" sz="2400" dirty="0" err="1"/>
              <a:t>tumours</a:t>
            </a:r>
            <a:r>
              <a:rPr lang="en-US" sz="2400" dirty="0"/>
              <a:t> are the second most common germ cell </a:t>
            </a:r>
            <a:r>
              <a:rPr lang="en-US" sz="2400" dirty="0" err="1"/>
              <a:t>tumours</a:t>
            </a:r>
            <a:r>
              <a:rPr lang="en-US" sz="2400" dirty="0"/>
              <a:t> They are rarely bilateral and secrete α-fetoprotein </a:t>
            </a:r>
            <a:r>
              <a:rPr lang="en-US" sz="2400" b="1" dirty="0"/>
              <a:t>(AFP</a:t>
            </a:r>
            <a:r>
              <a:rPr lang="en-US" sz="2400" dirty="0"/>
              <a:t>). </a:t>
            </a:r>
          </a:p>
          <a:p>
            <a:pPr algn="l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459197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Germ cell </a:t>
            </a:r>
            <a:r>
              <a:rPr lang="en-US" b="1" dirty="0" err="1"/>
              <a:t>tumours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b="1" dirty="0"/>
              <a:t> 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b="1" dirty="0"/>
              <a:t>Immature </a:t>
            </a:r>
            <a:r>
              <a:rPr lang="en-US" b="1" dirty="0" err="1"/>
              <a:t>teratomas</a:t>
            </a:r>
            <a:r>
              <a:rPr lang="en-US" dirty="0"/>
              <a:t> are malignant germ cell </a:t>
            </a:r>
            <a:r>
              <a:rPr lang="en-US" dirty="0" err="1"/>
              <a:t>tumours</a:t>
            </a:r>
            <a:r>
              <a:rPr lang="en-US" dirty="0"/>
              <a:t> and about 1% of all</a:t>
            </a:r>
          </a:p>
          <a:p>
            <a:pPr algn="l" rtl="0">
              <a:lnSpc>
                <a:spcPct val="150000"/>
              </a:lnSpc>
            </a:pPr>
            <a:r>
              <a:rPr lang="en-US" dirty="0" err="1"/>
              <a:t>teratomas</a:t>
            </a:r>
            <a:r>
              <a:rPr lang="en-US" dirty="0"/>
              <a:t>. They are classified as mature or immature depending on the grading of neural tissue present. About one-third of </a:t>
            </a:r>
            <a:r>
              <a:rPr lang="en-US" dirty="0" err="1"/>
              <a:t>teratomas</a:t>
            </a:r>
            <a:r>
              <a:rPr lang="en-US" dirty="0"/>
              <a:t> secrete </a:t>
            </a:r>
            <a:r>
              <a:rPr lang="en-US" b="1" dirty="0"/>
              <a:t>AFP</a:t>
            </a:r>
            <a:r>
              <a:rPr lang="en-US" dirty="0"/>
              <a:t>.  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 </a:t>
            </a:r>
          </a:p>
          <a:p>
            <a:pPr algn="l" rtl="0">
              <a:lnSpc>
                <a:spcPct val="150000"/>
              </a:lnSpc>
            </a:pPr>
            <a:r>
              <a:rPr lang="en-US" b="1" dirty="0"/>
              <a:t>Non-gestational </a:t>
            </a:r>
            <a:r>
              <a:rPr lang="en-US" b="1" dirty="0" err="1"/>
              <a:t>choriocarcinomas</a:t>
            </a:r>
            <a:r>
              <a:rPr lang="en-US" dirty="0"/>
              <a:t> are very rare, usually presenting in young girls with irregular bleeding and very high levels of </a:t>
            </a:r>
            <a:r>
              <a:rPr lang="en-US" b="1" dirty="0" err="1"/>
              <a:t>hCG</a:t>
            </a:r>
            <a:r>
              <a:rPr lang="en-US" dirty="0"/>
              <a:t>.</a:t>
            </a:r>
          </a:p>
          <a:p>
            <a:pPr algn="l">
              <a:lnSpc>
                <a:spcPct val="150000"/>
              </a:lnSpc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58245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400" dirty="0" smtClean="0"/>
              <a:t>As </a:t>
            </a:r>
            <a:r>
              <a:rPr lang="en-US" sz="2400" dirty="0"/>
              <a:t>most women presenting with malignant germ cell </a:t>
            </a:r>
            <a:r>
              <a:rPr lang="en-US" sz="2400" dirty="0" err="1"/>
              <a:t>tumours</a:t>
            </a:r>
            <a:r>
              <a:rPr lang="en-US" sz="2400" dirty="0"/>
              <a:t> are of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reproductive age, </a:t>
            </a:r>
            <a:r>
              <a:rPr lang="en-US" sz="2400" b="1" dirty="0"/>
              <a:t>fertility-sparing surgery </a:t>
            </a:r>
            <a:r>
              <a:rPr lang="en-US" sz="2400" dirty="0"/>
              <a:t>is the mainstay with </a:t>
            </a:r>
            <a:r>
              <a:rPr lang="en-US" sz="2400" b="1" dirty="0"/>
              <a:t>chemotherapy</a:t>
            </a:r>
            <a:r>
              <a:rPr lang="en-US" sz="2400" dirty="0"/>
              <a:t> if the disease reaches outside the ovary.</a:t>
            </a:r>
          </a:p>
          <a:p>
            <a:pPr algn="l">
              <a:lnSpc>
                <a:spcPct val="150000"/>
              </a:lnSpc>
            </a:pPr>
            <a:r>
              <a:rPr lang="en-US" sz="2400" dirty="0"/>
              <a:t>The most common regime used is a combination of </a:t>
            </a:r>
            <a:r>
              <a:rPr lang="en-US" sz="2400" dirty="0" err="1"/>
              <a:t>bleomycin</a:t>
            </a:r>
            <a:r>
              <a:rPr lang="en-US" sz="2400" dirty="0"/>
              <a:t>, </a:t>
            </a:r>
            <a:r>
              <a:rPr lang="en-US" sz="2400" dirty="0" err="1"/>
              <a:t>etoposide</a:t>
            </a:r>
            <a:r>
              <a:rPr lang="en-US" sz="2400" dirty="0"/>
              <a:t> and </a:t>
            </a:r>
            <a:r>
              <a:rPr lang="en-US" sz="2400" dirty="0" err="1"/>
              <a:t>cisplatin</a:t>
            </a:r>
            <a:r>
              <a:rPr lang="en-US" sz="2400" dirty="0"/>
              <a:t> (BEP). This regime preserves fertility</a:t>
            </a:r>
          </a:p>
          <a:p>
            <a:pPr algn="l">
              <a:lnSpc>
                <a:spcPct val="150000"/>
              </a:lnSpc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905730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3883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68" y="209330"/>
            <a:ext cx="10058400" cy="1450757"/>
          </a:xfrm>
        </p:spPr>
        <p:txBody>
          <a:bodyPr/>
          <a:lstStyle/>
          <a:p>
            <a:r>
              <a:rPr lang="en-US" dirty="0" smtClean="0"/>
              <a:t>End of lecture 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162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 err="1" smtClean="0"/>
              <a:t>Mrs</a:t>
            </a:r>
            <a:r>
              <a:rPr lang="en-US" sz="2400" b="1" dirty="0" smtClean="0"/>
              <a:t> </a:t>
            </a:r>
            <a:r>
              <a:rPr lang="en-US" sz="2400" b="1" dirty="0"/>
              <a:t>L is a 62-year-old woman who presents to the </a:t>
            </a:r>
            <a:r>
              <a:rPr lang="en-US" sz="2400" b="1" dirty="0" err="1"/>
              <a:t>gynaecology</a:t>
            </a:r>
            <a:r>
              <a:rPr lang="en-US" sz="2400" b="1" dirty="0"/>
              <a:t> clinic with non-specific abdominal pain, a change in bowel habit and bloating. Her GP arranged a pelvic ultrasound scan, which found bilateral complex solid/cystic pelvic masses, large volume ascites and </a:t>
            </a:r>
            <a:r>
              <a:rPr lang="en-US" sz="2400" b="1" dirty="0" err="1"/>
              <a:t>omental</a:t>
            </a:r>
            <a:r>
              <a:rPr lang="en-US" sz="2400" b="1" dirty="0"/>
              <a:t> caking.</a:t>
            </a:r>
          </a:p>
          <a:p>
            <a:pPr algn="l" rtl="0"/>
            <a:r>
              <a:rPr lang="en-US" sz="2400" b="1" i="1" dirty="0"/>
              <a:t>A What is the most likely diagnosis?</a:t>
            </a:r>
            <a:endParaRPr lang="en-US" sz="2400" b="1" dirty="0"/>
          </a:p>
          <a:p>
            <a:pPr algn="l" rtl="0"/>
            <a:r>
              <a:rPr lang="en-US" sz="2400" b="1" i="1" dirty="0"/>
              <a:t>B What are the key points in the examination and investigation?</a:t>
            </a:r>
            <a:endParaRPr lang="en-US" sz="2400" b="1" dirty="0"/>
          </a:p>
          <a:p>
            <a:pPr algn="l" rtl="0"/>
            <a:r>
              <a:rPr lang="en-US" sz="2400" b="1" dirty="0" err="1"/>
              <a:t>Mrs</a:t>
            </a:r>
            <a:r>
              <a:rPr lang="en-US" sz="2400" b="1" dirty="0"/>
              <a:t> L is found to have stage 3 high-grade serous ovarian cancer.</a:t>
            </a:r>
          </a:p>
          <a:p>
            <a:pPr algn="l" rtl="0"/>
            <a:r>
              <a:rPr lang="en-US" sz="2400" b="1" i="1" dirty="0"/>
              <a:t>C How would you manage her?</a:t>
            </a:r>
            <a:endParaRPr lang="en-US" sz="2400" b="1" dirty="0"/>
          </a:p>
          <a:p>
            <a:pPr algn="l"/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3539757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scan report shows features suggestive of </a:t>
            </a:r>
            <a:r>
              <a:rPr lang="en-US" b="1" dirty="0"/>
              <a:t>advanced ovarian cancer</a:t>
            </a:r>
          </a:p>
          <a:p>
            <a:pPr algn="l" rtl="0"/>
            <a:r>
              <a:rPr lang="en-US" dirty="0"/>
              <a:t>(solid/cystic pelvic masses, ascites and </a:t>
            </a:r>
            <a:r>
              <a:rPr lang="en-US" dirty="0" err="1"/>
              <a:t>extraovarian</a:t>
            </a:r>
            <a:r>
              <a:rPr lang="en-US" dirty="0"/>
              <a:t> disease).</a:t>
            </a:r>
          </a:p>
          <a:p>
            <a:pPr algn="l" rtl="0"/>
            <a:r>
              <a:rPr lang="en-US" dirty="0"/>
              <a:t>B </a:t>
            </a:r>
            <a:r>
              <a:rPr lang="en-US" b="1" dirty="0"/>
              <a:t>Pelvic examination </a:t>
            </a:r>
            <a:r>
              <a:rPr lang="en-US" dirty="0"/>
              <a:t>may reveal hard, fixed pelvic masses and free fluid in the abdomen (ascites) </a:t>
            </a:r>
            <a:r>
              <a:rPr lang="en-US" dirty="0" smtClean="0"/>
              <a:t>is demonstrated </a:t>
            </a:r>
            <a:r>
              <a:rPr lang="en-US" dirty="0"/>
              <a:t>by shifting dullness and/or a fluid thrill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Investigations include serum CA125 levels.</a:t>
            </a:r>
          </a:p>
          <a:p>
            <a:pPr algn="l" rtl="0"/>
            <a:r>
              <a:rPr lang="en-US" dirty="0"/>
              <a:t>If the </a:t>
            </a:r>
            <a:r>
              <a:rPr lang="en-US" dirty="0" err="1"/>
              <a:t>tumour</a:t>
            </a:r>
            <a:r>
              <a:rPr lang="en-US" dirty="0"/>
              <a:t> secretes CA125, this can be used as a non-invasive test to monitor treatment </a:t>
            </a:r>
            <a:r>
              <a:rPr lang="en-US" dirty="0" smtClean="0"/>
              <a:t>response and </a:t>
            </a:r>
            <a:r>
              <a:rPr lang="en-US" dirty="0"/>
              <a:t>subsequently screen for recurrent disease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CT scan, </a:t>
            </a:r>
            <a:r>
              <a:rPr lang="en-US" dirty="0" err="1" smtClean="0"/>
              <a:t>paracentesis</a:t>
            </a:r>
            <a:r>
              <a:rPr lang="en-US" dirty="0" smtClean="0"/>
              <a:t>, biopsy</a:t>
            </a:r>
          </a:p>
          <a:p>
            <a:pPr algn="l" rtl="0"/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7774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US" sz="5400" b="1" dirty="0"/>
              <a:t>Histological Classification of ovarian cancer: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b="1" dirty="0"/>
              <a:t>Primary and secondary </a:t>
            </a:r>
            <a:r>
              <a:rPr lang="en-US" b="1" dirty="0" err="1"/>
              <a:t>tumours</a:t>
            </a:r>
            <a:endParaRPr lang="en-US" dirty="0"/>
          </a:p>
          <a:p>
            <a:pPr algn="l" rtl="0"/>
            <a:r>
              <a:rPr lang="en-US" b="1" dirty="0"/>
              <a:t>1. Epithelial ovarian </a:t>
            </a:r>
            <a:r>
              <a:rPr lang="en-US" b="1" dirty="0" err="1"/>
              <a:t>tumours</a:t>
            </a:r>
            <a:r>
              <a:rPr lang="en-US" dirty="0"/>
              <a:t> (80</a:t>
            </a:r>
            <a:r>
              <a:rPr lang="en-US" dirty="0" smtClean="0"/>
              <a:t>%) Serous, </a:t>
            </a:r>
            <a:r>
              <a:rPr lang="en-US" dirty="0" err="1" smtClean="0"/>
              <a:t>Endometrioid</a:t>
            </a:r>
            <a:r>
              <a:rPr lang="en-US" dirty="0" smtClean="0"/>
              <a:t>, Clear cell, Mucinous</a:t>
            </a:r>
            <a:endParaRPr lang="en-US" dirty="0"/>
          </a:p>
          <a:p>
            <a:pPr algn="l" rtl="0"/>
            <a:r>
              <a:rPr lang="en-US" dirty="0"/>
              <a:t> </a:t>
            </a:r>
          </a:p>
          <a:p>
            <a:pPr algn="l" rtl="0"/>
            <a:r>
              <a:rPr lang="en-US" b="1" dirty="0"/>
              <a:t>2. Sex cord stromal </a:t>
            </a:r>
            <a:r>
              <a:rPr lang="en-US" b="1" dirty="0" err="1"/>
              <a:t>tumours</a:t>
            </a:r>
            <a:r>
              <a:rPr lang="en-US" b="1" dirty="0"/>
              <a:t> </a:t>
            </a:r>
            <a:r>
              <a:rPr lang="en-US" dirty="0"/>
              <a:t>(10</a:t>
            </a:r>
            <a:r>
              <a:rPr lang="en-US" dirty="0" smtClean="0"/>
              <a:t>%) </a:t>
            </a:r>
            <a:r>
              <a:rPr lang="en-US" dirty="0" err="1" smtClean="0"/>
              <a:t>Granulosa</a:t>
            </a:r>
            <a:r>
              <a:rPr lang="en-US" dirty="0" smtClean="0"/>
              <a:t> cell, </a:t>
            </a:r>
            <a:r>
              <a:rPr lang="en-US" dirty="0" err="1" smtClean="0"/>
              <a:t>Sertoli</a:t>
            </a:r>
            <a:r>
              <a:rPr lang="en-US" dirty="0" smtClean="0"/>
              <a:t>–</a:t>
            </a:r>
            <a:r>
              <a:rPr lang="en-US" dirty="0" err="1" smtClean="0"/>
              <a:t>Leydig</a:t>
            </a:r>
            <a:r>
              <a:rPr lang="en-US" dirty="0" smtClean="0"/>
              <a:t>, </a:t>
            </a:r>
            <a:r>
              <a:rPr lang="en-US" dirty="0" err="1" smtClean="0"/>
              <a:t>Gynandroblastoma</a:t>
            </a:r>
            <a:endParaRPr lang="en-US" dirty="0"/>
          </a:p>
          <a:p>
            <a:pPr algn="l" rtl="0"/>
            <a:r>
              <a:rPr lang="en-US" dirty="0"/>
              <a:t> </a:t>
            </a:r>
          </a:p>
          <a:p>
            <a:pPr algn="l" rtl="0"/>
            <a:r>
              <a:rPr lang="en-US" b="1" dirty="0"/>
              <a:t>3. Germ cell </a:t>
            </a:r>
            <a:r>
              <a:rPr lang="en-US" b="1" dirty="0" err="1"/>
              <a:t>tumours</a:t>
            </a:r>
            <a:r>
              <a:rPr lang="en-US" dirty="0"/>
              <a:t> (10</a:t>
            </a:r>
            <a:r>
              <a:rPr lang="en-US" dirty="0" smtClean="0"/>
              <a:t>%) </a:t>
            </a:r>
            <a:r>
              <a:rPr lang="en-US" dirty="0" err="1" smtClean="0"/>
              <a:t>Dysgerminoma</a:t>
            </a:r>
            <a:r>
              <a:rPr lang="en-US" dirty="0" smtClean="0"/>
              <a:t>, Endodermal </a:t>
            </a:r>
            <a:r>
              <a:rPr lang="en-US" dirty="0"/>
              <a:t>sinus (yolk sac</a:t>
            </a:r>
            <a:r>
              <a:rPr lang="en-US" dirty="0" smtClean="0"/>
              <a:t>), </a:t>
            </a:r>
            <a:r>
              <a:rPr lang="en-US" dirty="0" err="1" smtClean="0"/>
              <a:t>Teratoma</a:t>
            </a:r>
            <a:endParaRPr lang="en-US" dirty="0"/>
          </a:p>
          <a:p>
            <a:pPr algn="l" rtl="0"/>
            <a:r>
              <a:rPr lang="en-US" dirty="0" err="1"/>
              <a:t>Choriocarcinoma</a:t>
            </a:r>
            <a:endParaRPr lang="en-US" dirty="0"/>
          </a:p>
          <a:p>
            <a:pPr algn="l" rtl="0"/>
            <a:r>
              <a:rPr lang="en-US" dirty="0"/>
              <a:t> </a:t>
            </a:r>
          </a:p>
          <a:p>
            <a:pPr algn="l"/>
            <a:r>
              <a:rPr lang="en-US" b="1" dirty="0"/>
              <a:t>4. Metastatic</a:t>
            </a:r>
            <a:r>
              <a:rPr lang="en-US" dirty="0"/>
              <a:t> (including </a:t>
            </a:r>
            <a:r>
              <a:rPr lang="en-US" dirty="0" err="1"/>
              <a:t>Krukenberg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 smtClean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192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If </a:t>
            </a:r>
            <a:r>
              <a:rPr lang="en-US" dirty="0" err="1"/>
              <a:t>Mrs</a:t>
            </a:r>
            <a:r>
              <a:rPr lang="en-US" dirty="0"/>
              <a:t> L is fit for surgery and preoperative</a:t>
            </a:r>
          </a:p>
          <a:p>
            <a:pPr algn="l" rtl="0"/>
            <a:r>
              <a:rPr lang="en-US" dirty="0"/>
              <a:t>investigations suggest that complete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err="1"/>
              <a:t>debulking</a:t>
            </a:r>
            <a:r>
              <a:rPr lang="en-US" dirty="0"/>
              <a:t> is achievable, upfront surgery followed by</a:t>
            </a:r>
          </a:p>
          <a:p>
            <a:pPr algn="l" rtl="0"/>
            <a:r>
              <a:rPr lang="en-US" dirty="0"/>
              <a:t>six cycles of adjuvant carboplatin and paclitaxel chemotherapy is generally preferred. Surgery</a:t>
            </a:r>
          </a:p>
          <a:p>
            <a:pPr algn="l" rtl="0"/>
            <a:r>
              <a:rPr lang="en-US" dirty="0"/>
              <a:t>involves a midline laparotomy, total hysterectomy (removal of uterus and cervix) and BOS</a:t>
            </a:r>
          </a:p>
          <a:p>
            <a:pPr algn="l" rtl="0"/>
            <a:r>
              <a:rPr lang="en-US" dirty="0"/>
              <a:t>(removal of both Fallopian tubes and ovaries), </a:t>
            </a:r>
            <a:r>
              <a:rPr lang="en-US" dirty="0" err="1"/>
              <a:t>omentectomy</a:t>
            </a:r>
            <a:r>
              <a:rPr lang="en-US" dirty="0"/>
              <a:t>, pelvic lymphadenectomy and</a:t>
            </a:r>
          </a:p>
          <a:p>
            <a:pPr algn="l" rtl="0"/>
            <a:r>
              <a:rPr lang="en-US" dirty="0" err="1"/>
              <a:t>debulking</a:t>
            </a:r>
            <a:r>
              <a:rPr lang="en-US" dirty="0"/>
              <a:t> of any </a:t>
            </a:r>
            <a:r>
              <a:rPr lang="en-US" dirty="0" err="1"/>
              <a:t>extraovarian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 deposits. Sometimes surgery is avoided in the primary</a:t>
            </a:r>
          </a:p>
          <a:p>
            <a:pPr algn="l" rtl="0"/>
            <a:r>
              <a:rPr lang="en-US" dirty="0"/>
              <a:t>setting because the disease is not completely </a:t>
            </a:r>
            <a:r>
              <a:rPr lang="en-US" dirty="0" err="1"/>
              <a:t>resectable</a:t>
            </a:r>
            <a:r>
              <a:rPr lang="en-US" dirty="0"/>
              <a:t>, and in this scenario, three cycles of</a:t>
            </a:r>
          </a:p>
          <a:p>
            <a:pPr algn="l" rtl="0"/>
            <a:r>
              <a:rPr lang="en-US" dirty="0" err="1"/>
              <a:t>neoadjuvant</a:t>
            </a:r>
            <a:r>
              <a:rPr lang="en-US" dirty="0"/>
              <a:t> chemotherapy are given and a restaging CT scan performed to decide whether surgery</a:t>
            </a:r>
          </a:p>
          <a:p>
            <a:pPr algn="l" rtl="0"/>
            <a:r>
              <a:rPr lang="en-US" dirty="0"/>
              <a:t>now is likely to remove all </a:t>
            </a:r>
            <a:r>
              <a:rPr lang="en-US" dirty="0" err="1"/>
              <a:t>tumour</a:t>
            </a:r>
            <a:r>
              <a:rPr lang="en-US" dirty="0"/>
              <a:t> deposits. If surgery takes place, the patient receives a further</a:t>
            </a:r>
          </a:p>
          <a:p>
            <a:pPr algn="l" rtl="0"/>
            <a:r>
              <a:rPr lang="en-US" dirty="0"/>
              <a:t>three cycles of chemotherapy afterwards.</a:t>
            </a:r>
          </a:p>
          <a:p>
            <a:pPr algn="r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47487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7" y="466908"/>
            <a:ext cx="10058402" cy="666434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Match the suitable answers: </a:t>
            </a:r>
            <a:r>
              <a:rPr lang="en-US" sz="2700" dirty="0" smtClean="0"/>
              <a:t>For </a:t>
            </a:r>
            <a:r>
              <a:rPr lang="en-US" sz="2700" dirty="0"/>
              <a:t>each description below, choose the SINGLE most appropriate answer from </a:t>
            </a:r>
            <a:r>
              <a:rPr lang="en-US" sz="2700" dirty="0" smtClean="0"/>
              <a:t>the </a:t>
            </a:r>
            <a:r>
              <a:rPr lang="en-US" sz="2700" dirty="0"/>
              <a:t>list </a:t>
            </a:r>
            <a:r>
              <a:rPr lang="en-US" sz="2700" dirty="0" smtClean="0"/>
              <a:t>of options</a:t>
            </a:r>
            <a:endParaRPr lang="ar-IQ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7" y="1738648"/>
            <a:ext cx="5661551" cy="436593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A High-grade pelvic serous carcinoma.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B Mucinous BOT.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en-US" dirty="0" err="1">
                <a:solidFill>
                  <a:schemeClr val="tx1"/>
                </a:solidFill>
              </a:rPr>
              <a:t>Endometrioid</a:t>
            </a:r>
            <a:r>
              <a:rPr lang="en-US" dirty="0">
                <a:solidFill>
                  <a:schemeClr val="tx1"/>
                </a:solidFill>
              </a:rPr>
              <a:t> ovarian cancer.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 Immature </a:t>
            </a:r>
            <a:r>
              <a:rPr lang="en-US" dirty="0" err="1">
                <a:solidFill>
                  <a:schemeClr val="tx1"/>
                </a:solidFill>
              </a:rPr>
              <a:t>teratoma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E </a:t>
            </a:r>
            <a:r>
              <a:rPr lang="en-US" dirty="0" err="1">
                <a:solidFill>
                  <a:schemeClr val="tx1"/>
                </a:solidFill>
              </a:rPr>
              <a:t>Dysgerminoma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F </a:t>
            </a:r>
            <a:r>
              <a:rPr lang="en-US" dirty="0" err="1">
                <a:solidFill>
                  <a:schemeClr val="tx1"/>
                </a:solidFill>
              </a:rPr>
              <a:t>Granulosa</a:t>
            </a:r>
            <a:r>
              <a:rPr lang="en-US" dirty="0">
                <a:solidFill>
                  <a:schemeClr val="tx1"/>
                </a:solidFill>
              </a:rPr>
              <a:t> cell </a:t>
            </a:r>
            <a:r>
              <a:rPr lang="en-US" dirty="0" err="1">
                <a:solidFill>
                  <a:schemeClr val="tx1"/>
                </a:solidFill>
              </a:rPr>
              <a:t>tumour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G </a:t>
            </a:r>
            <a:r>
              <a:rPr lang="en-US" dirty="0" err="1">
                <a:solidFill>
                  <a:schemeClr val="tx1"/>
                </a:solidFill>
              </a:rPr>
              <a:t>Choriocarcinoma</a:t>
            </a:r>
            <a:r>
              <a:rPr lang="en-US" dirty="0">
                <a:solidFill>
                  <a:schemeClr val="tx1"/>
                </a:solidFill>
              </a:rPr>
              <a:t> of the ovary.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 </a:t>
            </a:r>
            <a:r>
              <a:rPr lang="en-US" dirty="0" err="1">
                <a:solidFill>
                  <a:schemeClr val="tx1"/>
                </a:solidFill>
              </a:rPr>
              <a:t>Sertoli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dirty="0" err="1">
                <a:solidFill>
                  <a:schemeClr val="tx1"/>
                </a:solidFill>
              </a:rPr>
              <a:t>Leydig</a:t>
            </a:r>
            <a:r>
              <a:rPr lang="en-US" dirty="0">
                <a:solidFill>
                  <a:schemeClr val="tx1"/>
                </a:solidFill>
              </a:rPr>
              <a:t> ovarian </a:t>
            </a:r>
            <a:r>
              <a:rPr lang="en-US" dirty="0" err="1">
                <a:solidFill>
                  <a:schemeClr val="tx1"/>
                </a:solidFill>
              </a:rPr>
              <a:t>tumour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en-US" dirty="0" err="1">
                <a:solidFill>
                  <a:schemeClr val="tx1"/>
                </a:solidFill>
              </a:rPr>
              <a:t>Dermoid</a:t>
            </a:r>
            <a:r>
              <a:rPr lang="en-US" dirty="0">
                <a:solidFill>
                  <a:schemeClr val="tx1"/>
                </a:solidFill>
              </a:rPr>
              <a:t> cyst.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J </a:t>
            </a:r>
            <a:r>
              <a:rPr lang="en-US" dirty="0" err="1">
                <a:solidFill>
                  <a:schemeClr val="tx1"/>
                </a:solidFill>
              </a:rPr>
              <a:t>Krukenberg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tumour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186" y="1738648"/>
            <a:ext cx="6787166" cy="436593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1 Associated with STIC lesions in the Fallopian tube.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2 Commonly associated with BRCA mutation carrier status.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3 May present with </a:t>
            </a:r>
            <a:r>
              <a:rPr lang="en-US" dirty="0" err="1">
                <a:solidFill>
                  <a:schemeClr val="tx1"/>
                </a:solidFill>
              </a:rPr>
              <a:t>amenorrhoea</a:t>
            </a:r>
            <a:r>
              <a:rPr lang="en-US" dirty="0">
                <a:solidFill>
                  <a:schemeClr val="tx1"/>
                </a:solidFill>
              </a:rPr>
              <a:t>, deep voice, </a:t>
            </a:r>
            <a:r>
              <a:rPr lang="en-US" dirty="0" err="1">
                <a:solidFill>
                  <a:schemeClr val="tx1"/>
                </a:solidFill>
              </a:rPr>
              <a:t>hirsutism</a:t>
            </a:r>
            <a:r>
              <a:rPr lang="en-US" dirty="0">
                <a:solidFill>
                  <a:schemeClr val="tx1"/>
                </a:solidFill>
              </a:rPr>
              <a:t> and acne.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4 May provoke precocious puberty in young girls.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5 Associated with endometriosis.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6 Secretes </a:t>
            </a:r>
            <a:r>
              <a:rPr lang="en-US" dirty="0" err="1">
                <a:solidFill>
                  <a:schemeClr val="tx1"/>
                </a:solidFill>
              </a:rPr>
              <a:t>inhibin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7 Associated with </a:t>
            </a:r>
            <a:r>
              <a:rPr lang="en-US" dirty="0" err="1">
                <a:solidFill>
                  <a:schemeClr val="tx1"/>
                </a:solidFill>
              </a:rPr>
              <a:t>appendiceal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tumours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pseudomyxoma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peritoneii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8 May contain hair, teeth, bone, cartilage and sebum.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9 Metastatic ovarian </a:t>
            </a:r>
            <a:r>
              <a:rPr lang="en-US" dirty="0" err="1">
                <a:solidFill>
                  <a:schemeClr val="tx1"/>
                </a:solidFill>
              </a:rPr>
              <a:t>tumour</a:t>
            </a:r>
            <a:r>
              <a:rPr lang="en-US" dirty="0">
                <a:solidFill>
                  <a:schemeClr val="tx1"/>
                </a:solidFill>
              </a:rPr>
              <a:t> from colorectal or breast primary</a:t>
            </a:r>
            <a:r>
              <a:rPr lang="en-US" dirty="0"/>
              <a:t>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28287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1A</a:t>
            </a:r>
            <a:r>
              <a:rPr lang="en-US" dirty="0" smtClean="0"/>
              <a:t> </a:t>
            </a:r>
            <a:r>
              <a:rPr lang="en-US" dirty="0"/>
              <a:t>The term high-grade pelvic serous carcinoma has been coined to incorporate all high-grade</a:t>
            </a:r>
          </a:p>
          <a:p>
            <a:pPr algn="l" rtl="0"/>
            <a:r>
              <a:rPr lang="en-US" dirty="0"/>
              <a:t>serous </a:t>
            </a:r>
            <a:r>
              <a:rPr lang="en-US" dirty="0" err="1"/>
              <a:t>tumours</a:t>
            </a:r>
            <a:r>
              <a:rPr lang="en-US" dirty="0"/>
              <a:t> arising from the ovary, Fallopian tube and/or peritoneum. There may be tubal</a:t>
            </a:r>
          </a:p>
          <a:p>
            <a:pPr algn="l" rtl="0"/>
            <a:r>
              <a:rPr lang="en-US" dirty="0"/>
              <a:t>precursors, which are called </a:t>
            </a:r>
            <a:r>
              <a:rPr lang="en-US" b="1" dirty="0"/>
              <a:t>serous tubal intraepithelial carcinoma (STIC) </a:t>
            </a:r>
            <a:r>
              <a:rPr lang="en-US" dirty="0"/>
              <a:t>lesions, and they are</a:t>
            </a:r>
          </a:p>
          <a:p>
            <a:pPr algn="l" rtl="0"/>
            <a:r>
              <a:rPr lang="en-US" dirty="0"/>
              <a:t>characterized by mutations in p53 in secretory cells of the distal Fallopian tube.</a:t>
            </a:r>
          </a:p>
          <a:p>
            <a:pPr algn="l" rtl="0"/>
            <a:r>
              <a:rPr lang="en-US" b="1" dirty="0"/>
              <a:t>2A</a:t>
            </a:r>
            <a:r>
              <a:rPr lang="en-US" dirty="0"/>
              <a:t> As many as 30% of high-grade pelvic serous cancers have BRCA mutations.</a:t>
            </a:r>
          </a:p>
          <a:p>
            <a:pPr algn="l" rtl="0"/>
            <a:r>
              <a:rPr lang="en-US" b="1" dirty="0"/>
              <a:t>3H</a:t>
            </a:r>
            <a:r>
              <a:rPr lang="en-US" dirty="0"/>
              <a:t> </a:t>
            </a:r>
            <a:r>
              <a:rPr lang="en-US" dirty="0" err="1"/>
              <a:t>Sertoli</a:t>
            </a:r>
            <a:r>
              <a:rPr lang="en-US" dirty="0"/>
              <a:t>—</a:t>
            </a:r>
            <a:r>
              <a:rPr lang="en-US" dirty="0" err="1"/>
              <a:t>Leydig</a:t>
            </a:r>
            <a:r>
              <a:rPr lang="en-US" dirty="0"/>
              <a:t> cell </a:t>
            </a:r>
            <a:r>
              <a:rPr lang="en-US" dirty="0" err="1"/>
              <a:t>tumours</a:t>
            </a:r>
            <a:r>
              <a:rPr lang="en-US" dirty="0"/>
              <a:t> produce androgens in over 50% of cases. Patients present with a</a:t>
            </a:r>
          </a:p>
          <a:p>
            <a:pPr algn="l" rtl="0"/>
            <a:r>
              <a:rPr lang="en-US" dirty="0"/>
              <a:t>pelvic mass and signs of </a:t>
            </a:r>
            <a:r>
              <a:rPr lang="en-US" dirty="0" err="1"/>
              <a:t>virilization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4F</a:t>
            </a:r>
            <a:r>
              <a:rPr lang="en-US" dirty="0"/>
              <a:t> </a:t>
            </a:r>
            <a:r>
              <a:rPr lang="en-US" dirty="0" err="1"/>
              <a:t>Granulosa</a:t>
            </a:r>
            <a:r>
              <a:rPr lang="en-US" dirty="0"/>
              <a:t> cell </a:t>
            </a:r>
            <a:r>
              <a:rPr lang="en-US" dirty="0" err="1"/>
              <a:t>tumours</a:t>
            </a:r>
            <a:r>
              <a:rPr lang="en-US" dirty="0"/>
              <a:t> frequently secrete </a:t>
            </a:r>
            <a:r>
              <a:rPr lang="en-US" dirty="0" err="1"/>
              <a:t>oestrogen</a:t>
            </a:r>
            <a:r>
              <a:rPr lang="en-US" dirty="0"/>
              <a:t>. Part of the work-up of girls presenting in</a:t>
            </a:r>
          </a:p>
          <a:p>
            <a:pPr algn="l" rtl="0"/>
            <a:r>
              <a:rPr lang="en-US" dirty="0"/>
              <a:t>this way would be to exclude </a:t>
            </a:r>
            <a:r>
              <a:rPr lang="en-US" dirty="0" err="1"/>
              <a:t>oestrogen</a:t>
            </a:r>
            <a:r>
              <a:rPr lang="en-US" dirty="0"/>
              <a:t>-secreting </a:t>
            </a:r>
            <a:r>
              <a:rPr lang="en-US" dirty="0" err="1"/>
              <a:t>tumours</a:t>
            </a:r>
            <a:r>
              <a:rPr lang="en-US" dirty="0"/>
              <a:t>. </a:t>
            </a:r>
            <a:r>
              <a:rPr lang="en-US" dirty="0" err="1"/>
              <a:t>Granulosa</a:t>
            </a:r>
            <a:r>
              <a:rPr lang="en-US" dirty="0"/>
              <a:t> cell </a:t>
            </a:r>
            <a:r>
              <a:rPr lang="en-US" dirty="0" err="1"/>
              <a:t>tumours</a:t>
            </a:r>
            <a:r>
              <a:rPr lang="en-US" dirty="0"/>
              <a:t> may also</a:t>
            </a:r>
          </a:p>
          <a:p>
            <a:pPr algn="l" rtl="0"/>
            <a:r>
              <a:rPr lang="en-US" dirty="0"/>
              <a:t>present as a large pelvic mass or with pain due to torsion/</a:t>
            </a:r>
            <a:r>
              <a:rPr lang="en-US" dirty="0" err="1"/>
              <a:t>haemorrhage</a:t>
            </a:r>
            <a:r>
              <a:rPr lang="en-US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76191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5C </a:t>
            </a:r>
            <a:r>
              <a:rPr lang="en-US" dirty="0"/>
              <a:t>Endometriosis-associated ovarian cancers are usually of </a:t>
            </a:r>
            <a:r>
              <a:rPr lang="en-US" dirty="0" err="1"/>
              <a:t>endometrioid</a:t>
            </a:r>
            <a:r>
              <a:rPr lang="en-US" dirty="0"/>
              <a:t> or clear cell histological</a:t>
            </a:r>
          </a:p>
          <a:p>
            <a:pPr algn="l" rtl="0"/>
            <a:r>
              <a:rPr lang="en-US" dirty="0"/>
              <a:t>subtype.</a:t>
            </a:r>
          </a:p>
          <a:p>
            <a:pPr algn="l" rtl="0"/>
            <a:r>
              <a:rPr lang="en-US" b="1" dirty="0"/>
              <a:t>6F</a:t>
            </a:r>
            <a:r>
              <a:rPr lang="en-US" dirty="0"/>
              <a:t> </a:t>
            </a:r>
            <a:r>
              <a:rPr lang="en-US" dirty="0" err="1"/>
              <a:t>Granulosa</a:t>
            </a:r>
            <a:r>
              <a:rPr lang="en-US" dirty="0"/>
              <a:t> cell </a:t>
            </a:r>
            <a:r>
              <a:rPr lang="en-US" dirty="0" err="1"/>
              <a:t>tumours</a:t>
            </a:r>
            <a:r>
              <a:rPr lang="en-US" dirty="0"/>
              <a:t> produce </a:t>
            </a:r>
            <a:r>
              <a:rPr lang="en-US" dirty="0" err="1"/>
              <a:t>inhibin</a:t>
            </a:r>
            <a:r>
              <a:rPr lang="en-US" dirty="0"/>
              <a:t>, which can be used for follow-up surveillance; levels</a:t>
            </a:r>
          </a:p>
          <a:p>
            <a:pPr algn="l" rtl="0"/>
            <a:r>
              <a:rPr lang="en-US" dirty="0"/>
              <a:t>often rise prior to clinical detection of recurrence.</a:t>
            </a:r>
          </a:p>
          <a:p>
            <a:pPr algn="l" rtl="0"/>
            <a:r>
              <a:rPr lang="en-US" b="1" dirty="0"/>
              <a:t>7B</a:t>
            </a:r>
            <a:r>
              <a:rPr lang="en-US" dirty="0"/>
              <a:t> Mucinous BOTs may actually arise from the </a:t>
            </a:r>
            <a:r>
              <a:rPr lang="en-US" dirty="0" err="1"/>
              <a:t>appendiceal</a:t>
            </a:r>
            <a:r>
              <a:rPr lang="en-US" dirty="0"/>
              <a:t> carcinomas of low malignant potential</a:t>
            </a:r>
          </a:p>
          <a:p>
            <a:pPr algn="l" rtl="0"/>
            <a:r>
              <a:rPr lang="en-US" dirty="0"/>
              <a:t>and can be associated with </a:t>
            </a:r>
            <a:r>
              <a:rPr lang="en-US" dirty="0" err="1"/>
              <a:t>pseudomyxoma</a:t>
            </a:r>
            <a:r>
              <a:rPr lang="en-US" dirty="0"/>
              <a:t> </a:t>
            </a:r>
            <a:r>
              <a:rPr lang="en-US" dirty="0" err="1"/>
              <a:t>peritoneii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8I</a:t>
            </a:r>
            <a:r>
              <a:rPr lang="en-US" dirty="0"/>
              <a:t> </a:t>
            </a:r>
            <a:r>
              <a:rPr lang="en-US" dirty="0" err="1"/>
              <a:t>Dermoids</a:t>
            </a:r>
            <a:r>
              <a:rPr lang="en-US" dirty="0"/>
              <a:t> are classically associated with tissue such as hair and teeth, and a TVUSS can be</a:t>
            </a:r>
          </a:p>
          <a:p>
            <a:pPr algn="l" rtl="0"/>
            <a:r>
              <a:rPr lang="en-US" dirty="0"/>
              <a:t>diagnostic. They are usually benign.</a:t>
            </a:r>
          </a:p>
          <a:p>
            <a:pPr algn="l" rtl="0"/>
            <a:r>
              <a:rPr lang="en-US" b="1" dirty="0"/>
              <a:t>9J</a:t>
            </a:r>
            <a:r>
              <a:rPr lang="en-US" dirty="0"/>
              <a:t> The ovary is also a common site for metastatic spread; </a:t>
            </a:r>
            <a:r>
              <a:rPr lang="en-US" dirty="0" err="1"/>
              <a:t>Krukenberg</a:t>
            </a:r>
            <a:r>
              <a:rPr lang="en-US" dirty="0"/>
              <a:t> </a:t>
            </a:r>
            <a:r>
              <a:rPr lang="en-US" dirty="0" err="1"/>
              <a:t>tumours</a:t>
            </a:r>
            <a:r>
              <a:rPr lang="en-US" dirty="0"/>
              <a:t> are ovarian</a:t>
            </a:r>
          </a:p>
          <a:p>
            <a:pPr algn="l" rtl="0"/>
            <a:r>
              <a:rPr lang="en-US" dirty="0"/>
              <a:t>metastases associated with primary cancers of the colon, stomach and breast.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93976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SBA QUESTIONS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 </a:t>
            </a:r>
            <a:r>
              <a:rPr lang="en-US" b="1" dirty="0"/>
              <a:t>A 34-year-old woman attends the </a:t>
            </a:r>
            <a:r>
              <a:rPr lang="en-US" b="1" dirty="0" err="1"/>
              <a:t>gynaecology</a:t>
            </a:r>
            <a:r>
              <a:rPr lang="en-US" b="1" dirty="0"/>
              <a:t> department because she has tested positive for a</a:t>
            </a:r>
          </a:p>
          <a:p>
            <a:pPr algn="l" rtl="0"/>
            <a:r>
              <a:rPr lang="en-US" b="1" dirty="0"/>
              <a:t>BRCA1 mutation. She wishes to lower her risk of ovarian cancer as much as possible. She is</a:t>
            </a:r>
          </a:p>
          <a:p>
            <a:pPr algn="l" rtl="0"/>
            <a:r>
              <a:rPr lang="en-US" b="1" dirty="0"/>
              <a:t>otherwise fit and well with no past medical history of note. Her cervical smears are up to date and</a:t>
            </a:r>
          </a:p>
          <a:p>
            <a:pPr algn="l" rtl="0"/>
            <a:r>
              <a:rPr lang="en-US" b="1" dirty="0"/>
              <a:t>normal.</a:t>
            </a:r>
          </a:p>
          <a:p>
            <a:pPr algn="l" rtl="0"/>
            <a:r>
              <a:rPr lang="en-US" b="1" dirty="0"/>
              <a:t>What surgery would you recommend? Choose the single best answer.</a:t>
            </a:r>
          </a:p>
          <a:p>
            <a:pPr algn="l" rtl="0"/>
            <a:r>
              <a:rPr lang="en-US" b="1" dirty="0"/>
              <a:t>A Bilateral oophorectomy.</a:t>
            </a:r>
          </a:p>
          <a:p>
            <a:pPr algn="l" rtl="0"/>
            <a:r>
              <a:rPr lang="en-US" b="1" dirty="0"/>
              <a:t>B Bilateral salpingectomy with delayed oophorectomy.</a:t>
            </a:r>
          </a:p>
          <a:p>
            <a:pPr algn="l" rtl="0"/>
            <a:r>
              <a:rPr lang="en-US" b="1" dirty="0"/>
              <a:t>C BSO.</a:t>
            </a:r>
          </a:p>
          <a:p>
            <a:pPr algn="l" rtl="0"/>
            <a:r>
              <a:rPr lang="en-US" b="1" dirty="0"/>
              <a:t>D Subtotal hysterectomy and BSO.</a:t>
            </a:r>
          </a:p>
          <a:p>
            <a:pPr algn="l" rtl="0"/>
            <a:r>
              <a:rPr lang="en-US" b="1" dirty="0"/>
              <a:t>E Total hysterectomy and BSO</a:t>
            </a:r>
            <a:r>
              <a:rPr lang="en-US" dirty="0"/>
              <a:t>.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5732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C </a:t>
            </a:r>
            <a:r>
              <a:rPr lang="en-US" dirty="0"/>
              <a:t>Unless there are convincing reasons for hysterectomy as well, removing both Fallopian tubes and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ovaries is the best way to reduce the risk of ovarian cancer (90%) and premenopausal breast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cancer (50%). The downside is the surgical menopause that will ensue, but this can be effectively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managed with continuous combined hormone replacement therapy (HRT). There is little evidence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to suggest that this is harmful to cancer risk if there is no personal history of breast cancer (in</a:t>
            </a:r>
          </a:p>
          <a:p>
            <a:pPr algn="l" rtl="0">
              <a:lnSpc>
                <a:spcPct val="150000"/>
              </a:lnSpc>
            </a:pPr>
            <a:r>
              <a:rPr lang="en-US" dirty="0"/>
              <a:t>which case, all forms of HRT are avoided).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81091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SBA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1600" b="1" dirty="0"/>
              <a:t>2 A 58-year-old woman presents with a large </a:t>
            </a:r>
            <a:r>
              <a:rPr lang="en-US" sz="1600" b="1" dirty="0" err="1"/>
              <a:t>pelviabdominal</a:t>
            </a:r>
            <a:r>
              <a:rPr lang="en-US" sz="1600" b="1" dirty="0"/>
              <a:t> mass extending to the level of </a:t>
            </a:r>
            <a:r>
              <a:rPr lang="en-US" sz="1600" b="1" dirty="0" smtClean="0"/>
              <a:t>the </a:t>
            </a:r>
            <a:r>
              <a:rPr lang="en-US" sz="1600" b="1" dirty="0" err="1" smtClean="0"/>
              <a:t>xiphisternum</a:t>
            </a:r>
            <a:r>
              <a:rPr lang="en-US" sz="1600" b="1" dirty="0"/>
              <a:t>. It has a heterogeneous appearance on scan with solid and cystic components. </a:t>
            </a:r>
            <a:r>
              <a:rPr lang="en-US" sz="1600" b="1" dirty="0" smtClean="0"/>
              <a:t>The rest </a:t>
            </a:r>
            <a:r>
              <a:rPr lang="en-US" sz="1600" b="1" dirty="0"/>
              <a:t>of the pelvis and abdomen appears normal and there is no free fluid. The CA125 level is </a:t>
            </a:r>
            <a:r>
              <a:rPr lang="en-US" sz="1600" b="1" dirty="0" smtClean="0"/>
              <a:t>430 units</a:t>
            </a:r>
            <a:r>
              <a:rPr lang="en-US" sz="1600" b="1" dirty="0"/>
              <a:t>. She is asymptomatic.</a:t>
            </a:r>
          </a:p>
          <a:p>
            <a:pPr algn="l" rtl="0"/>
            <a:r>
              <a:rPr lang="en-US" sz="1600" b="1" dirty="0"/>
              <a:t>How would you manage this patient? Choose the single best answer.</a:t>
            </a:r>
          </a:p>
          <a:p>
            <a:pPr algn="l" rtl="0"/>
            <a:r>
              <a:rPr lang="en-US" sz="1600" b="1" dirty="0"/>
              <a:t>A Laparoscopic ovarian cystectomy.</a:t>
            </a:r>
          </a:p>
          <a:p>
            <a:pPr algn="l" rtl="0"/>
            <a:r>
              <a:rPr lang="en-US" sz="1600" b="1" dirty="0"/>
              <a:t>B Laparotomy, total abdominal hysterectomy, BSO, pelvic and para-aortic lymph node sampling,</a:t>
            </a:r>
          </a:p>
          <a:p>
            <a:pPr algn="l" rtl="0"/>
            <a:r>
              <a:rPr lang="en-US" sz="1600" b="1" dirty="0" err="1"/>
              <a:t>omentectomy</a:t>
            </a:r>
            <a:r>
              <a:rPr lang="en-US" sz="1600" b="1" dirty="0"/>
              <a:t> and </a:t>
            </a:r>
            <a:r>
              <a:rPr lang="en-US" sz="1600" b="1" dirty="0" err="1"/>
              <a:t>debulking</a:t>
            </a:r>
            <a:r>
              <a:rPr lang="en-US" sz="1600" b="1" dirty="0"/>
              <a:t> of </a:t>
            </a:r>
            <a:r>
              <a:rPr lang="en-US" sz="1600" b="1" dirty="0" err="1"/>
              <a:t>tumour</a:t>
            </a:r>
            <a:r>
              <a:rPr lang="en-US" sz="1600" b="1" dirty="0"/>
              <a:t> deposits.</a:t>
            </a:r>
          </a:p>
          <a:p>
            <a:pPr algn="l" rtl="0"/>
            <a:r>
              <a:rPr lang="en-US" sz="1600" b="1" dirty="0"/>
              <a:t>C Repeat scan and CA125 in 3 months to check for interval change.</a:t>
            </a:r>
          </a:p>
          <a:p>
            <a:pPr algn="l" rtl="0"/>
            <a:r>
              <a:rPr lang="en-US" sz="1600" b="1" dirty="0"/>
              <a:t>D Six cycles of </a:t>
            </a:r>
            <a:r>
              <a:rPr lang="en-US" sz="1600" b="1" dirty="0" err="1"/>
              <a:t>neoadjuvant</a:t>
            </a:r>
            <a:r>
              <a:rPr lang="en-US" sz="1600" b="1" dirty="0"/>
              <a:t> carboplatin and paclitaxel-based chemotherapy followed by restaging</a:t>
            </a:r>
          </a:p>
          <a:p>
            <a:pPr algn="l" rtl="0"/>
            <a:r>
              <a:rPr lang="en-US" sz="1600" b="1" dirty="0"/>
              <a:t>CT scan at 3 months.</a:t>
            </a:r>
          </a:p>
          <a:p>
            <a:pPr algn="l" rtl="0"/>
            <a:r>
              <a:rPr lang="en-US" sz="1600" b="1" dirty="0"/>
              <a:t>E Ultrasound-guided transcutaneous aspiration of ovarian cyst fluid and cytological assessment.</a:t>
            </a:r>
          </a:p>
          <a:p>
            <a:pPr algn="l" rtl="0"/>
            <a:endParaRPr lang="ar-IQ" sz="1600" b="1" dirty="0"/>
          </a:p>
        </p:txBody>
      </p:sp>
    </p:spTree>
    <p:extLst>
      <p:ext uri="{BB962C8B-B14F-4D97-AF65-F5344CB8AC3E}">
        <p14:creationId xmlns:p14="http://schemas.microsoft.com/office/powerpoint/2010/main" val="1371882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 </a:t>
            </a:r>
            <a:r>
              <a:rPr lang="en-US" dirty="0"/>
              <a:t>This patient has a high risk of malignancy index (RMI) and therefore should undergo a full </a:t>
            </a:r>
            <a:r>
              <a:rPr lang="en-US" dirty="0" smtClean="0"/>
              <a:t>staging laparotomy </a:t>
            </a:r>
            <a:r>
              <a:rPr lang="en-US" dirty="0"/>
              <a:t>and complete </a:t>
            </a:r>
            <a:r>
              <a:rPr lang="en-US" dirty="0" err="1"/>
              <a:t>debulking</a:t>
            </a:r>
            <a:r>
              <a:rPr lang="en-US" dirty="0"/>
              <a:t>. If the ovarian mass is the only abnormal finding at</a:t>
            </a:r>
          </a:p>
          <a:p>
            <a:pPr algn="l" rtl="0"/>
            <a:r>
              <a:rPr lang="en-US" dirty="0"/>
              <a:t>laparotomy, intraoperative frozen sections can be used to direct further surgical effort, since</a:t>
            </a:r>
          </a:p>
          <a:p>
            <a:pPr algn="l" rtl="0"/>
            <a:r>
              <a:rPr lang="en-US" dirty="0"/>
              <a:t>pelvic and para-aortic lymphadenectomy is not required if the cyst is benign. Aspiration of the </a:t>
            </a:r>
            <a:r>
              <a:rPr lang="en-US" dirty="0" smtClean="0"/>
              <a:t>cyst is </a:t>
            </a:r>
            <a:r>
              <a:rPr lang="en-US" dirty="0"/>
              <a:t>avoided when </a:t>
            </a:r>
            <a:r>
              <a:rPr lang="en-US" dirty="0" smtClean="0"/>
              <a:t>malignant </a:t>
            </a:r>
            <a:endParaRPr lang="en-US" dirty="0"/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20485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l"/>
            <a:r>
              <a:rPr lang="en-US" dirty="0" smtClean="0"/>
              <a:t>Gynecology </a:t>
            </a:r>
            <a:r>
              <a:rPr lang="en-US" dirty="0"/>
              <a:t>by ten teachers</a:t>
            </a:r>
          </a:p>
          <a:p>
            <a:pPr algn="l"/>
            <a:r>
              <a:rPr lang="en-US" dirty="0" err="1"/>
              <a:t>Dewhurt's</a:t>
            </a:r>
            <a:r>
              <a:rPr lang="en-US" dirty="0"/>
              <a:t> textbook of Obstetrics and </a:t>
            </a:r>
            <a:r>
              <a:rPr lang="en-US" dirty="0" err="1"/>
              <a:t>gynecologyFurther</a:t>
            </a:r>
            <a:r>
              <a:rPr lang="en-US" dirty="0"/>
              <a:t> reading</a:t>
            </a:r>
          </a:p>
          <a:p>
            <a:pPr algn="l"/>
            <a:r>
              <a:rPr lang="en-US" dirty="0" err="1"/>
              <a:t>Barakat</a:t>
            </a:r>
            <a:r>
              <a:rPr lang="en-US" dirty="0"/>
              <a:t> RR, </a:t>
            </a:r>
            <a:r>
              <a:rPr lang="en-US" dirty="0" err="1"/>
              <a:t>Bevers</a:t>
            </a:r>
            <a:r>
              <a:rPr lang="en-US" dirty="0"/>
              <a:t> MW, </a:t>
            </a:r>
            <a:r>
              <a:rPr lang="en-US" dirty="0" err="1"/>
              <a:t>Gershenson</a:t>
            </a:r>
            <a:r>
              <a:rPr lang="en-US" dirty="0"/>
              <a:t> DM, Hoskins WJ (</a:t>
            </a:r>
            <a:r>
              <a:rPr lang="en-US" dirty="0" err="1"/>
              <a:t>eds</a:t>
            </a:r>
            <a:r>
              <a:rPr lang="en-US" dirty="0"/>
              <a:t>) (2002). Handbook of Gynecologic Oncology.</a:t>
            </a:r>
          </a:p>
          <a:p>
            <a:pPr algn="l"/>
            <a:r>
              <a:rPr lang="en-US" dirty="0"/>
              <a:t>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0108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5400" b="1" dirty="0"/>
              <a:t>Epithelial </a:t>
            </a:r>
            <a:r>
              <a:rPr lang="en-US" sz="5400" b="1" dirty="0" err="1"/>
              <a:t>tumours</a:t>
            </a:r>
            <a:r>
              <a:rPr lang="en-US" sz="5400" b="1" dirty="0"/>
              <a:t> of the ovary</a:t>
            </a:r>
            <a:r>
              <a:rPr lang="en-US" sz="5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/>
              <a:t>The majority of ovarian </a:t>
            </a:r>
            <a:r>
              <a:rPr lang="en-US" sz="2800" dirty="0" err="1"/>
              <a:t>neoplasia</a:t>
            </a:r>
            <a:r>
              <a:rPr lang="en-US" sz="2800" dirty="0"/>
              <a:t> both benign &amp;malignant arises from the ovarian surface epithelium</a:t>
            </a:r>
            <a:r>
              <a:rPr lang="en-US" sz="2800" dirty="0" smtClean="0"/>
              <a:t>.</a:t>
            </a:r>
          </a:p>
          <a:p>
            <a:pPr lvl="0" algn="l" rtl="0"/>
            <a:r>
              <a:rPr lang="en-US" sz="2800" dirty="0" err="1"/>
              <a:t>Endocervical</a:t>
            </a:r>
            <a:r>
              <a:rPr lang="en-US" sz="2800" dirty="0"/>
              <a:t>= mucinous cyst adenocarcinoma.</a:t>
            </a:r>
          </a:p>
          <a:p>
            <a:pPr lvl="0" algn="l" rtl="0"/>
            <a:r>
              <a:rPr lang="en-US" sz="2800" dirty="0"/>
              <a:t>Endometrial= </a:t>
            </a:r>
            <a:r>
              <a:rPr lang="en-US" sz="2800" dirty="0" err="1"/>
              <a:t>endometrioid</a:t>
            </a:r>
            <a:r>
              <a:rPr lang="en-US" sz="2800" dirty="0"/>
              <a:t>.</a:t>
            </a:r>
          </a:p>
          <a:p>
            <a:pPr lvl="0" algn="l" rtl="0"/>
            <a:r>
              <a:rPr lang="en-US" sz="2800" dirty="0"/>
              <a:t>Tubal = serous cyst adenocarcinoma.</a:t>
            </a:r>
          </a:p>
          <a:p>
            <a:pPr lvl="0" algn="l" rtl="0"/>
            <a:r>
              <a:rPr lang="en-US" sz="2800" dirty="0" err="1"/>
              <a:t>Uroepithelial</a:t>
            </a:r>
            <a:r>
              <a:rPr lang="en-US" sz="2800" dirty="0"/>
              <a:t>= Brenner </a:t>
            </a:r>
            <a:r>
              <a:rPr lang="en-US" sz="2800" dirty="0" err="1"/>
              <a:t>tumour</a:t>
            </a:r>
            <a:endParaRPr lang="en-US" sz="2800" dirty="0"/>
          </a:p>
          <a:p>
            <a:pPr algn="l">
              <a:lnSpc>
                <a:spcPct val="150000"/>
              </a:lnSpc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4528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Borderline </a:t>
            </a:r>
            <a:r>
              <a:rPr lang="en-US" sz="5400" b="1" dirty="0"/>
              <a:t>ovarian </a:t>
            </a:r>
            <a:r>
              <a:rPr lang="en-US" sz="5400" b="1" dirty="0" err="1"/>
              <a:t>tumours</a:t>
            </a:r>
            <a:r>
              <a:rPr lang="en-US" sz="5400" dirty="0"/>
              <a:t> (BOTs).</a:t>
            </a:r>
            <a:endParaRPr lang="ar-IQ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These </a:t>
            </a:r>
            <a:r>
              <a:rPr lang="en-US" sz="2800" dirty="0" err="1"/>
              <a:t>tumours</a:t>
            </a:r>
            <a:r>
              <a:rPr lang="en-US" sz="2800" dirty="0"/>
              <a:t> are well differentiated, with some features of malignancy (nuclear </a:t>
            </a:r>
            <a:r>
              <a:rPr lang="en-US" sz="2800" dirty="0" err="1"/>
              <a:t>pleomorphism</a:t>
            </a:r>
            <a:r>
              <a:rPr lang="en-US" sz="2800" dirty="0"/>
              <a:t>, cellular </a:t>
            </a:r>
            <a:r>
              <a:rPr lang="en-US" sz="2800" dirty="0" err="1"/>
              <a:t>atypia</a:t>
            </a:r>
            <a:r>
              <a:rPr lang="en-US" sz="2800" dirty="0"/>
              <a:t>) but do not invade the basement membrane. </a:t>
            </a:r>
          </a:p>
          <a:p>
            <a:pPr algn="l">
              <a:lnSpc>
                <a:spcPct val="150000"/>
              </a:lnSpc>
            </a:pPr>
            <a:r>
              <a:rPr lang="en-US" sz="2800" dirty="0"/>
              <a:t>BOTs spread to other </a:t>
            </a:r>
            <a:r>
              <a:rPr lang="en-US" sz="2800" dirty="0" err="1"/>
              <a:t>abdominopelvic</a:t>
            </a:r>
            <a:r>
              <a:rPr lang="en-US" sz="2800" dirty="0"/>
              <a:t> structures (peritoneum, </a:t>
            </a:r>
            <a:r>
              <a:rPr lang="en-US" sz="2800" dirty="0" err="1"/>
              <a:t>omentum</a:t>
            </a:r>
            <a:r>
              <a:rPr lang="en-US" sz="2800" dirty="0"/>
              <a:t>) but do not often recur following initial surgery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8156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sz="6000" b="1" dirty="0"/>
              <a:t>Risk factors for ovarian cancer: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7" y="1845734"/>
            <a:ext cx="10844011" cy="452930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b="1" u="sng" dirty="0" smtClean="0"/>
              <a:t>Increased </a:t>
            </a:r>
            <a:r>
              <a:rPr lang="en-US" sz="2800" b="1" u="sng" dirty="0"/>
              <a:t>risk </a:t>
            </a:r>
            <a:r>
              <a:rPr lang="en-US" sz="2400" b="1" dirty="0"/>
              <a:t>: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err="1"/>
              <a:t>Nulliparity</a:t>
            </a:r>
            <a:r>
              <a:rPr lang="en-US" sz="2400" dirty="0"/>
              <a:t>, Intrauterine device, Endometriosis, Smoking, Obesity, Early menarche, Late menopause, White race, Increasing age, Family history, American and Europe residence.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 </a:t>
            </a:r>
            <a:r>
              <a:rPr lang="en-US" sz="2800" b="1" u="sng" dirty="0" smtClean="0"/>
              <a:t>Decreased </a:t>
            </a:r>
            <a:r>
              <a:rPr lang="en-US" sz="2800" b="1" u="sng" dirty="0"/>
              <a:t>risk</a:t>
            </a:r>
            <a:r>
              <a:rPr lang="en-US" sz="2400" b="1" dirty="0"/>
              <a:t>: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err="1"/>
              <a:t>Multiparity</a:t>
            </a:r>
            <a:r>
              <a:rPr lang="en-US" sz="2400" dirty="0"/>
              <a:t>, Combined oral contraceptive pills, Tubal ligation, Salpingectomy, </a:t>
            </a:r>
            <a:r>
              <a:rPr lang="en-US" sz="2400" dirty="0" err="1"/>
              <a:t>Hysterrectomy</a:t>
            </a:r>
            <a:r>
              <a:rPr lang="en-US" sz="2400" dirty="0"/>
              <a:t>.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‘</a:t>
            </a:r>
            <a:r>
              <a:rPr lang="en-US" sz="2400" b="1" dirty="0"/>
              <a:t>incessant ovulation’ theory</a:t>
            </a:r>
            <a:r>
              <a:rPr lang="en-US" sz="2400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894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Genetic factors in ovarian cancer</a:t>
            </a:r>
            <a:r>
              <a:rPr lang="en-US" dirty="0"/>
              <a:t>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It is estimated that at least 10–15% of women with epithelial ovarian cancer have a hereditary predisposition.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Women </a:t>
            </a:r>
            <a:r>
              <a:rPr lang="en-US" sz="2400" dirty="0"/>
              <a:t>with mutations in </a:t>
            </a:r>
            <a:r>
              <a:rPr lang="en-US" sz="2400" b="1" i="1" dirty="0"/>
              <a:t>BRCA1, BRCA2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b="1" dirty="0"/>
              <a:t>Lynch</a:t>
            </a:r>
            <a:r>
              <a:rPr lang="en-US" sz="2400" dirty="0"/>
              <a:t> syndrome have an increased lifetime risk of epithelial ovarian cancer.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most common hereditary cancer is the breast ovarian cancer syndrome (BRCA), accounting for 90% of the hereditary cancers. This syndrome is due to a mutation of </a:t>
            </a:r>
            <a:r>
              <a:rPr lang="en-US" sz="2400" dirty="0" err="1"/>
              <a:t>tumour</a:t>
            </a:r>
            <a:r>
              <a:rPr lang="en-US" sz="2400" dirty="0"/>
              <a:t> suppressor genes </a:t>
            </a:r>
            <a:r>
              <a:rPr lang="en-US" sz="2400" i="1" dirty="0"/>
              <a:t>BRCA1</a:t>
            </a:r>
            <a:r>
              <a:rPr lang="en-US" sz="2400" dirty="0"/>
              <a:t> (80%) and </a:t>
            </a:r>
            <a:r>
              <a:rPr lang="en-US" sz="2400" i="1" dirty="0"/>
              <a:t>BRCA2 </a:t>
            </a:r>
            <a:r>
              <a:rPr lang="en-US" sz="2400" dirty="0"/>
              <a:t>(15%).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Lynch syndrome is hereditary non-polyposis colorectal cancer (HNPCC) and</a:t>
            </a:r>
          </a:p>
          <a:p>
            <a:pPr marL="0" indent="0" algn="l" rtl="0">
              <a:buNone/>
            </a:pPr>
            <a:r>
              <a:rPr lang="en-US" sz="2400" dirty="0"/>
              <a:t>is associated with endometrial cancer and a 10% lifetime risk of ovarian cancer.  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3900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418</TotalTime>
  <Words>2899</Words>
  <Application>Microsoft Office PowerPoint</Application>
  <PresentationFormat>Widescreen</PresentationFormat>
  <Paragraphs>285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Wingdings</vt:lpstr>
      <vt:lpstr>Retrospect</vt:lpstr>
      <vt:lpstr>Malignant Ovarian tumours: </vt:lpstr>
      <vt:lpstr>LEARNING OBJECTIVES:</vt:lpstr>
      <vt:lpstr> </vt:lpstr>
      <vt:lpstr>Incidence</vt:lpstr>
      <vt:lpstr>Histological Classification of ovarian cancer:</vt:lpstr>
      <vt:lpstr>Epithelial tumours of the ovary:</vt:lpstr>
      <vt:lpstr>Borderline ovarian tumours (BOTs).</vt:lpstr>
      <vt:lpstr>Risk factors for ovarian cancer:</vt:lpstr>
      <vt:lpstr>Genetic factors in ovarian cancer: </vt:lpstr>
      <vt:lpstr>Prevention of ovarian cancer: </vt:lpstr>
      <vt:lpstr>Screening: </vt:lpstr>
      <vt:lpstr>Diagnosis: </vt:lpstr>
      <vt:lpstr>PowerPoint Presentation</vt:lpstr>
      <vt:lpstr>Examination: </vt:lpstr>
      <vt:lpstr>Investigations</vt:lpstr>
      <vt:lpstr>Unilocular versus multilocular </vt:lpstr>
      <vt:lpstr>PowerPoint Presentation</vt:lpstr>
      <vt:lpstr>Mucinous cyst adenoma</vt:lpstr>
      <vt:lpstr>Malignant tumour</vt:lpstr>
      <vt:lpstr>Benign versus malignant</vt:lpstr>
      <vt:lpstr>Border line ovarian tumour</vt:lpstr>
      <vt:lpstr>Dermoid cyst</vt:lpstr>
      <vt:lpstr>2.Tumour markers</vt:lpstr>
      <vt:lpstr>The Risk of Malignancy Index (RMI)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Staging </vt:lpstr>
      <vt:lpstr>Metastatic spread: </vt:lpstr>
      <vt:lpstr>Treatment </vt:lpstr>
      <vt:lpstr>PowerPoint Presentation</vt:lpstr>
      <vt:lpstr>Principle of surgical treatment: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Prognosis </vt:lpstr>
      <vt:lpstr>Sex cord stromal tumours: </vt:lpstr>
      <vt:lpstr>Sex cord stromal tumours: </vt:lpstr>
      <vt:lpstr>Germ cell tumours </vt:lpstr>
      <vt:lpstr>Germ cell tumours </vt:lpstr>
      <vt:lpstr>Germ cell tumours </vt:lpstr>
      <vt:lpstr>Treatment </vt:lpstr>
      <vt:lpstr>End of lecture  questions?</vt:lpstr>
      <vt:lpstr>Question:  </vt:lpstr>
      <vt:lpstr>Answer:</vt:lpstr>
      <vt:lpstr>Treatment:</vt:lpstr>
      <vt:lpstr>Match the suitable answers: For each description below, choose the SINGLE most appropriate answer from the list of options</vt:lpstr>
      <vt:lpstr>ANSWERS </vt:lpstr>
      <vt:lpstr>PowerPoint Presentation</vt:lpstr>
      <vt:lpstr>SBA QUESTIONS </vt:lpstr>
      <vt:lpstr>ANSWER </vt:lpstr>
      <vt:lpstr>Question 2 SBA</vt:lpstr>
      <vt:lpstr>ANSWER </vt:lpstr>
      <vt:lpstr>References: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104</cp:revision>
  <dcterms:created xsi:type="dcterms:W3CDTF">2021-08-07T06:16:18Z</dcterms:created>
  <dcterms:modified xsi:type="dcterms:W3CDTF">2021-11-21T17:24:46Z</dcterms:modified>
</cp:coreProperties>
</file>