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8CF5-5B9E-42A4-B41A-E205B9B902CF}" type="datetimeFigureOut">
              <a:rPr lang="ar-IQ" smtClean="0"/>
              <a:t>25/03/1443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46E3B-5C9D-488D-9825-F2F7986C030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/>
              <a:t>Positive results are</a:t>
            </a:r>
          </a:p>
          <a:p>
            <a:pPr algn="l">
              <a:buNone/>
            </a:pPr>
            <a:r>
              <a:rPr lang="en-US" dirty="0"/>
              <a:t>also obtained on samples containing the rare </a:t>
            </a:r>
            <a:r>
              <a:rPr lang="en-US" dirty="0" err="1"/>
              <a:t>haemoglobins</a:t>
            </a:r>
            <a:endParaRPr lang="en-US" dirty="0"/>
          </a:p>
          <a:p>
            <a:pPr algn="l">
              <a:buNone/>
            </a:pPr>
            <a:r>
              <a:rPr lang="en-US" dirty="0"/>
              <a:t>that have both the </a:t>
            </a:r>
            <a:r>
              <a:rPr lang="en-US" dirty="0" err="1"/>
              <a:t>haemoglobin</a:t>
            </a:r>
            <a:r>
              <a:rPr lang="en-US" dirty="0"/>
              <a:t> S mutation and an </a:t>
            </a:r>
            <a:r>
              <a:rPr lang="en-US" dirty="0" smtClean="0"/>
              <a:t>additional mutation </a:t>
            </a:r>
            <a:r>
              <a:rPr lang="en-US" dirty="0"/>
              <a:t>in the β chain.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A </a:t>
            </a:r>
            <a:r>
              <a:rPr lang="en-US" dirty="0"/>
              <a:t>positive solubility test</a:t>
            </a:r>
          </a:p>
          <a:p>
            <a:pPr algn="l">
              <a:buNone/>
            </a:pPr>
            <a:r>
              <a:rPr lang="en-US" dirty="0"/>
              <a:t>merely indicates the presence of a </a:t>
            </a:r>
            <a:r>
              <a:rPr lang="en-US" dirty="0" err="1"/>
              <a:t>sickling</a:t>
            </a:r>
            <a:r>
              <a:rPr lang="en-US" dirty="0"/>
              <a:t> </a:t>
            </a:r>
            <a:r>
              <a:rPr lang="en-US" dirty="0" err="1"/>
              <a:t>haemoglobin</a:t>
            </a:r>
            <a:endParaRPr lang="en-US" dirty="0"/>
          </a:p>
          <a:p>
            <a:pPr algn="l">
              <a:buNone/>
            </a:pPr>
            <a:r>
              <a:rPr lang="en-US" dirty="0"/>
              <a:t>and does not differentiate between </a:t>
            </a:r>
            <a:r>
              <a:rPr lang="en-US" dirty="0" err="1"/>
              <a:t>homozygotes</a:t>
            </a:r>
            <a:r>
              <a:rPr lang="en-US" dirty="0"/>
              <a:t>, </a:t>
            </a:r>
            <a:r>
              <a:rPr lang="en-US" dirty="0" smtClean="0"/>
              <a:t>compound </a:t>
            </a:r>
            <a:r>
              <a:rPr lang="en-US" dirty="0" err="1" smtClean="0"/>
              <a:t>heterozygotes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heterozygotes</a:t>
            </a:r>
            <a:r>
              <a:rPr lang="en-US" dirty="0"/>
              <a:t>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dirty="0" smtClean="0"/>
              <a:t>In an emergency </a:t>
            </a:r>
            <a:r>
              <a:rPr lang="en-US" dirty="0" smtClean="0"/>
              <a:t>it </a:t>
            </a:r>
            <a:r>
              <a:rPr lang="en-US" dirty="0"/>
              <a:t>may be necessary to decide if an individual suffers from</a:t>
            </a:r>
          </a:p>
          <a:p>
            <a:pPr algn="l">
              <a:buNone/>
            </a:pPr>
            <a:r>
              <a:rPr lang="en-US" dirty="0"/>
              <a:t>sickle cell disease before the </a:t>
            </a:r>
            <a:r>
              <a:rPr lang="en-US" dirty="0" err="1"/>
              <a:t>haemoglobin</a:t>
            </a:r>
            <a:r>
              <a:rPr lang="en-US" dirty="0"/>
              <a:t> electrophoresis</a:t>
            </a:r>
          </a:p>
          <a:p>
            <a:pPr algn="l">
              <a:buNone/>
            </a:pPr>
            <a:r>
              <a:rPr lang="en-US" dirty="0"/>
              <a:t>or HPLC results are available.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In </a:t>
            </a:r>
            <a:r>
              <a:rPr lang="en-US" dirty="0"/>
              <a:t>these </a:t>
            </a:r>
            <a:r>
              <a:rPr lang="en-US" dirty="0" err="1" smtClean="0"/>
              <a:t>circumstances,if</a:t>
            </a:r>
            <a:r>
              <a:rPr lang="en-US" dirty="0" smtClean="0"/>
              <a:t> </a:t>
            </a:r>
            <a:r>
              <a:rPr lang="en-US" dirty="0"/>
              <a:t>the solubility test is positive, a provisional diagnosis </a:t>
            </a:r>
            <a:r>
              <a:rPr lang="en-US" dirty="0" smtClean="0"/>
              <a:t>of sickle </a:t>
            </a:r>
            <a:r>
              <a:rPr lang="en-US" dirty="0"/>
              <a:t>cell trait can be made if the red cell </a:t>
            </a:r>
            <a:r>
              <a:rPr lang="en-US" dirty="0" smtClean="0"/>
              <a:t>morphology is </a:t>
            </a:r>
            <a:r>
              <a:rPr lang="en-US" dirty="0"/>
              <a:t>normal on the blood film.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If </a:t>
            </a:r>
            <a:r>
              <a:rPr lang="en-US" dirty="0"/>
              <a:t>the blood film shows </a:t>
            </a:r>
            <a:r>
              <a:rPr lang="en-US" dirty="0" smtClean="0"/>
              <a:t>any sickle </a:t>
            </a:r>
            <a:r>
              <a:rPr lang="en-US" dirty="0"/>
              <a:t>cells or numerous target cells, irrespective of </a:t>
            </a:r>
            <a:r>
              <a:rPr lang="en-US" dirty="0" smtClean="0"/>
              <a:t>the </a:t>
            </a:r>
            <a:r>
              <a:rPr lang="en-US" dirty="0" err="1" smtClean="0"/>
              <a:t>Hb</a:t>
            </a:r>
            <a:r>
              <a:rPr lang="en-US" dirty="0"/>
              <a:t>, a provisional diagnosis of sickle cell disease should </a:t>
            </a:r>
            <a:r>
              <a:rPr lang="en-US" dirty="0" smtClean="0"/>
              <a:t>be made</a:t>
            </a:r>
            <a:r>
              <a:rPr lang="en-US" dirty="0"/>
              <a:t>; many patients with sickle cell/</a:t>
            </a:r>
            <a:r>
              <a:rPr lang="en-US" dirty="0" err="1"/>
              <a:t>haemoglobin</a:t>
            </a:r>
            <a:r>
              <a:rPr lang="en-US" dirty="0"/>
              <a:t> C </a:t>
            </a:r>
            <a:r>
              <a:rPr lang="en-US" dirty="0" smtClean="0"/>
              <a:t>compound </a:t>
            </a:r>
            <a:r>
              <a:rPr lang="en-US" dirty="0" err="1" smtClean="0"/>
              <a:t>heterozygosity</a:t>
            </a:r>
            <a:r>
              <a:rPr lang="en-US" dirty="0" smtClean="0"/>
              <a:t> </a:t>
            </a:r>
            <a:r>
              <a:rPr lang="en-US" dirty="0"/>
              <a:t>will have a normal </a:t>
            </a:r>
            <a:r>
              <a:rPr lang="en-US" dirty="0" err="1"/>
              <a:t>Hb</a:t>
            </a:r>
            <a:r>
              <a:rPr lang="en-US" dirty="0"/>
              <a:t>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Remember</a:t>
            </a:r>
            <a:endParaRPr lang="en-US" dirty="0"/>
          </a:p>
          <a:p>
            <a:pPr algn="l">
              <a:buNone/>
            </a:pPr>
            <a:r>
              <a:rPr lang="en-US" dirty="0"/>
              <a:t>that the sickle test is likely to be negative in infants with</a:t>
            </a:r>
          </a:p>
          <a:p>
            <a:pPr algn="l">
              <a:buNone/>
            </a:pPr>
            <a:r>
              <a:rPr lang="en-US" dirty="0"/>
              <a:t>sickle cell disease.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False-positive results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-in </a:t>
            </a:r>
            <a:r>
              <a:rPr lang="en-US" dirty="0"/>
              <a:t>severe </a:t>
            </a:r>
            <a:r>
              <a:rPr lang="en-US" dirty="0" err="1"/>
              <a:t>leucocytosis</a:t>
            </a:r>
            <a:r>
              <a:rPr lang="en-US" dirty="0"/>
              <a:t>,</a:t>
            </a:r>
          </a:p>
          <a:p>
            <a:pPr algn="l">
              <a:buNone/>
            </a:pPr>
            <a:r>
              <a:rPr lang="en-US" dirty="0" smtClean="0"/>
              <a:t>-in </a:t>
            </a:r>
            <a:r>
              <a:rPr lang="en-US" dirty="0" err="1"/>
              <a:t>hyperproteinaemia</a:t>
            </a:r>
            <a:r>
              <a:rPr lang="en-US" dirty="0"/>
              <a:t> (such as multiple myeloma</a:t>
            </a:r>
            <a:r>
              <a:rPr lang="en-US" dirty="0" smtClean="0"/>
              <a:t>)</a:t>
            </a:r>
            <a:endParaRPr lang="en-US" dirty="0"/>
          </a:p>
          <a:p>
            <a:pPr algn="l">
              <a:buNone/>
            </a:pPr>
            <a:r>
              <a:rPr lang="en-US" dirty="0" smtClean="0"/>
              <a:t>- </a:t>
            </a:r>
            <a:r>
              <a:rPr lang="en-US" dirty="0"/>
              <a:t>in the presence of an unstable </a:t>
            </a:r>
            <a:r>
              <a:rPr lang="en-US" dirty="0" err="1"/>
              <a:t>haemoglobin</a:t>
            </a:r>
            <a:r>
              <a:rPr lang="en-US" dirty="0"/>
              <a:t>,</a:t>
            </a:r>
          </a:p>
          <a:p>
            <a:pPr algn="l">
              <a:buNone/>
            </a:pPr>
            <a:r>
              <a:rPr lang="en-US" dirty="0"/>
              <a:t>especially after </a:t>
            </a:r>
            <a:r>
              <a:rPr lang="en-US" dirty="0" err="1"/>
              <a:t>splenectomy</a:t>
            </a:r>
            <a:r>
              <a:rPr lang="en-US" dirty="0"/>
              <a:t>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use of packed cells,</a:t>
            </a:r>
          </a:p>
          <a:p>
            <a:pPr algn="l">
              <a:buNone/>
            </a:pPr>
            <a:r>
              <a:rPr lang="en-US" dirty="0"/>
              <a:t>as described in this method, </a:t>
            </a:r>
            <a:r>
              <a:rPr lang="en-US" dirty="0" err="1"/>
              <a:t>minimises</a:t>
            </a:r>
            <a:r>
              <a:rPr lang="en-US" dirty="0"/>
              <a:t> the problem </a:t>
            </a:r>
            <a:r>
              <a:rPr lang="en-US" dirty="0" smtClean="0"/>
              <a:t>of false-positive </a:t>
            </a:r>
            <a:r>
              <a:rPr lang="en-US" dirty="0"/>
              <a:t>results caused by </a:t>
            </a:r>
            <a:r>
              <a:rPr lang="en-US" dirty="0" err="1"/>
              <a:t>hyperproteinaemia</a:t>
            </a:r>
            <a:r>
              <a:rPr lang="en-US" dirty="0"/>
              <a:t> and</a:t>
            </a:r>
          </a:p>
          <a:p>
            <a:pPr algn="l">
              <a:buNone/>
            </a:pPr>
            <a:r>
              <a:rPr lang="en-US" dirty="0" err="1"/>
              <a:t>hyperlipidaemia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False-negative results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dirty="0" smtClean="0"/>
              <a:t>can </a:t>
            </a:r>
            <a:r>
              <a:rPr lang="en-US" dirty="0"/>
              <a:t>occur in patients with </a:t>
            </a:r>
            <a:r>
              <a:rPr lang="en-US" dirty="0" smtClean="0"/>
              <a:t>:</a:t>
            </a:r>
          </a:p>
          <a:p>
            <a:pPr algn="l">
              <a:buNone/>
            </a:pPr>
            <a:r>
              <a:rPr lang="en-US" dirty="0" smtClean="0"/>
              <a:t>-a low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/>
              <a:t>and the use of packed cells will overcome this </a:t>
            </a:r>
            <a:r>
              <a:rPr lang="en-US" dirty="0" smtClean="0"/>
              <a:t>problem.</a:t>
            </a:r>
            <a:endParaRPr lang="en-US" dirty="0"/>
          </a:p>
          <a:p>
            <a:pPr algn="l">
              <a:buNone/>
            </a:pPr>
            <a:r>
              <a:rPr lang="en-US" dirty="0" smtClean="0"/>
              <a:t>-if </a:t>
            </a:r>
            <a:r>
              <a:rPr lang="en-US" dirty="0"/>
              <a:t>old or outdated </a:t>
            </a:r>
            <a:r>
              <a:rPr lang="en-US" dirty="0" smtClean="0"/>
              <a:t>reagents are </a:t>
            </a:r>
            <a:r>
              <a:rPr lang="en-US" dirty="0"/>
              <a:t>used and if the dithionite/buffer mixture is </a:t>
            </a:r>
            <a:r>
              <a:rPr lang="en-US" dirty="0" smtClean="0"/>
              <a:t>not freshly </a:t>
            </a:r>
            <a:r>
              <a:rPr lang="en-US" dirty="0"/>
              <a:t>made. </a:t>
            </a:r>
          </a:p>
          <a:p>
            <a:pPr algn="l">
              <a:buNone/>
            </a:pPr>
            <a:r>
              <a:rPr lang="en-US" dirty="0" smtClean="0"/>
              <a:t>-in </a:t>
            </a:r>
            <a:r>
              <a:rPr lang="en-US" dirty="0"/>
              <a:t>infants younger than age 6 months </a:t>
            </a:r>
            <a:endParaRPr lang="en-US" dirty="0" smtClean="0"/>
          </a:p>
          <a:p>
            <a:pPr algn="l">
              <a:buNone/>
            </a:pPr>
            <a:r>
              <a:rPr lang="en-US" dirty="0"/>
              <a:t>-</a:t>
            </a:r>
            <a:r>
              <a:rPr lang="en-US" dirty="0" smtClean="0"/>
              <a:t>in other </a:t>
            </a:r>
            <a:r>
              <a:rPr lang="en-US" dirty="0"/>
              <a:t>situations (e.g. post-transfusion) in which the </a:t>
            </a:r>
            <a:r>
              <a:rPr lang="en-US" dirty="0" err="1" smtClean="0"/>
              <a:t>haemoglobinS</a:t>
            </a:r>
            <a:r>
              <a:rPr lang="en-US" dirty="0" smtClean="0"/>
              <a:t> </a:t>
            </a:r>
            <a:r>
              <a:rPr lang="en-US" dirty="0"/>
              <a:t>level is &lt;20%.</a:t>
            </a:r>
          </a:p>
          <a:p>
            <a:pPr algn="l">
              <a:buNone/>
            </a:pPr>
            <a:r>
              <a:rPr lang="en-US" dirty="0"/>
              <a:t>All sickle tests, whether positive or negative, must</a:t>
            </a:r>
          </a:p>
          <a:p>
            <a:pPr algn="l">
              <a:buNone/>
            </a:pPr>
            <a:r>
              <a:rPr lang="en-US" dirty="0"/>
              <a:t>be confirmed by electrophoresis or HPLC at the earliest</a:t>
            </a:r>
          </a:p>
          <a:p>
            <a:pPr algn="l">
              <a:buNone/>
            </a:pPr>
            <a:r>
              <a:rPr lang="en-US" dirty="0"/>
              <a:t>opportunity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Sickling</a:t>
            </a:r>
            <a:r>
              <a:rPr lang="en-US" b="1" dirty="0" smtClean="0"/>
              <a:t> in whole blood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 err="1"/>
              <a:t>sickling</a:t>
            </a:r>
            <a:r>
              <a:rPr lang="en-US" dirty="0"/>
              <a:t> phenomenon may be demonstrated in a thin</a:t>
            </a:r>
          </a:p>
          <a:p>
            <a:pPr algn="l">
              <a:buNone/>
            </a:pPr>
            <a:r>
              <a:rPr lang="en-US" dirty="0"/>
              <a:t>wet film of blood (sealed with a petroleum jelly/paraffin</a:t>
            </a:r>
          </a:p>
          <a:p>
            <a:pPr algn="l">
              <a:buNone/>
            </a:pPr>
            <a:r>
              <a:rPr lang="en-US" dirty="0"/>
              <a:t>wax mixture or with nail varnish). If </a:t>
            </a:r>
            <a:r>
              <a:rPr lang="en-US" dirty="0" err="1"/>
              <a:t>haemoglobin</a:t>
            </a:r>
            <a:r>
              <a:rPr lang="en-US" dirty="0"/>
              <a:t> S</a:t>
            </a:r>
          </a:p>
          <a:p>
            <a:pPr algn="l">
              <a:buNone/>
            </a:pPr>
            <a:r>
              <a:rPr lang="en-US" dirty="0"/>
              <a:t>is present, the red cells lose their smooth, round shape</a:t>
            </a:r>
          </a:p>
          <a:p>
            <a:pPr algn="l">
              <a:buNone/>
            </a:pPr>
            <a:r>
              <a:rPr lang="en-US" dirty="0"/>
              <a:t>and become </a:t>
            </a:r>
            <a:r>
              <a:rPr lang="en-US" dirty="0" err="1"/>
              <a:t>sickled</a:t>
            </a:r>
            <a:r>
              <a:rPr lang="en-US" dirty="0"/>
              <a:t>. This process may take up to 12 h in</a:t>
            </a:r>
          </a:p>
          <a:p>
            <a:pPr algn="l">
              <a:buNone/>
            </a:pPr>
            <a:r>
              <a:rPr lang="en-US" dirty="0" err="1"/>
              <a:t>haemoglobin</a:t>
            </a:r>
            <a:r>
              <a:rPr lang="en-US" dirty="0"/>
              <a:t> S trait, whereas changes are apparent in </a:t>
            </a:r>
            <a:r>
              <a:rPr lang="en-US" dirty="0" err="1"/>
              <a:t>homozygotes</a:t>
            </a:r>
            <a:endParaRPr lang="en-US" dirty="0"/>
          </a:p>
          <a:p>
            <a:pPr algn="l">
              <a:buNone/>
            </a:pPr>
            <a:r>
              <a:rPr lang="en-US" dirty="0"/>
              <a:t>and compound </a:t>
            </a:r>
            <a:r>
              <a:rPr lang="en-US" dirty="0" err="1"/>
              <a:t>heterozygotes</a:t>
            </a:r>
            <a:r>
              <a:rPr lang="en-US" dirty="0"/>
              <a:t> after 1 h at 37 °C.</a:t>
            </a:r>
          </a:p>
          <a:p>
            <a:pPr algn="l">
              <a:buNone/>
            </a:pPr>
            <a:r>
              <a:rPr lang="en-US" dirty="0"/>
              <a:t>These changes can be hastened by the addition of a</a:t>
            </a:r>
          </a:p>
          <a:p>
            <a:pPr algn="l">
              <a:buNone/>
            </a:pPr>
            <a:r>
              <a:rPr lang="en-US" dirty="0"/>
              <a:t>reducing agent such as sodium dithionite as follows: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32027"/>
            <a:ext cx="5643602" cy="665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/>
              <a:t>Reagents</a:t>
            </a:r>
          </a:p>
          <a:p>
            <a:pPr algn="l">
              <a:buNone/>
            </a:pPr>
            <a:r>
              <a:rPr lang="de-DE" b="1" dirty="0"/>
              <a:t>• </a:t>
            </a:r>
            <a:r>
              <a:rPr lang="de-DE" b="1" i="1" dirty="0"/>
              <a:t>Disodium hydrogen phosphate (Na2HPO4). 0.114 mol/l (16.2 g/l)</a:t>
            </a:r>
          </a:p>
          <a:p>
            <a:pPr algn="l">
              <a:buNone/>
            </a:pPr>
            <a:r>
              <a:rPr lang="pt-BR" b="1" dirty="0"/>
              <a:t>• </a:t>
            </a:r>
            <a:r>
              <a:rPr lang="pt-BR" b="1" i="1" dirty="0"/>
              <a:t>Sodium dithionite (Na2S2O4). 0.114 mol/l (19.85 g/l).</a:t>
            </a:r>
          </a:p>
          <a:p>
            <a:pPr algn="l">
              <a:buNone/>
            </a:pPr>
            <a:r>
              <a:rPr lang="en-US" dirty="0"/>
              <a:t>Prepare freshly just before use.</a:t>
            </a:r>
          </a:p>
          <a:p>
            <a:pPr algn="l">
              <a:buNone/>
            </a:pPr>
            <a:r>
              <a:rPr lang="en-US" b="1" dirty="0"/>
              <a:t>• </a:t>
            </a:r>
            <a:r>
              <a:rPr lang="en-US" b="1" i="1" dirty="0"/>
              <a:t>Working solution. Mix 3 volumes of Na2HPO4 with 2 volumes</a:t>
            </a:r>
          </a:p>
          <a:p>
            <a:pPr algn="l">
              <a:buNone/>
            </a:pPr>
            <a:r>
              <a:rPr lang="en-US" dirty="0"/>
              <a:t>of Na2S2O4 to obtain a pH of 6.8 in the resultant</a:t>
            </a:r>
          </a:p>
          <a:p>
            <a:pPr algn="l">
              <a:buNone/>
            </a:pPr>
            <a:r>
              <a:rPr lang="en-US" dirty="0"/>
              <a:t>solution. Use immediately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b="1" dirty="0"/>
              <a:t>Method</a:t>
            </a:r>
          </a:p>
          <a:p>
            <a:pPr algn="l">
              <a:buNone/>
            </a:pPr>
            <a:r>
              <a:rPr lang="en-US" dirty="0"/>
              <a:t>Add 5 drops of the freshly prepared reagent to 1 drop of</a:t>
            </a:r>
          </a:p>
          <a:p>
            <a:pPr algn="l">
              <a:buNone/>
            </a:pPr>
            <a:r>
              <a:rPr lang="en-US" dirty="0" err="1"/>
              <a:t>anticoagulated</a:t>
            </a:r>
            <a:r>
              <a:rPr lang="en-US" dirty="0"/>
              <a:t> blood on a slide. Seal between slide and</a:t>
            </a:r>
          </a:p>
          <a:p>
            <a:pPr algn="l">
              <a:buNone/>
            </a:pPr>
            <a:r>
              <a:rPr lang="en-US" dirty="0" err="1"/>
              <a:t>coverslip</a:t>
            </a:r>
            <a:r>
              <a:rPr lang="en-US" dirty="0"/>
              <a:t> with a petroleum jelly/paraffin wax mixture or</a:t>
            </a:r>
          </a:p>
          <a:p>
            <a:pPr algn="l">
              <a:buNone/>
            </a:pPr>
            <a:r>
              <a:rPr lang="en-US" dirty="0"/>
              <a:t>with nail varnish. </a:t>
            </a:r>
            <a:r>
              <a:rPr lang="en-US" dirty="0" err="1"/>
              <a:t>Sickling</a:t>
            </a:r>
            <a:r>
              <a:rPr lang="en-US" dirty="0"/>
              <a:t> takes place almost immediately</a:t>
            </a:r>
          </a:p>
          <a:p>
            <a:pPr algn="l">
              <a:buNone/>
            </a:pPr>
            <a:r>
              <a:rPr lang="en-US" dirty="0"/>
              <a:t>in sickle cell </a:t>
            </a:r>
            <a:r>
              <a:rPr lang="en-US" dirty="0" err="1"/>
              <a:t>anaemia</a:t>
            </a:r>
            <a:r>
              <a:rPr lang="en-US" dirty="0"/>
              <a:t> and should be obvious in sickle cell</a:t>
            </a:r>
          </a:p>
          <a:p>
            <a:pPr algn="l">
              <a:buNone/>
            </a:pPr>
            <a:r>
              <a:rPr lang="en-US" dirty="0"/>
              <a:t>trait within 1 h (Fig. 14-10). A test on a positive control</a:t>
            </a:r>
          </a:p>
          <a:p>
            <a:pPr algn="l">
              <a:buNone/>
            </a:pPr>
            <a:r>
              <a:rPr lang="en-US" dirty="0"/>
              <a:t>containing </a:t>
            </a:r>
            <a:r>
              <a:rPr lang="en-US" dirty="0" err="1"/>
              <a:t>haemoglobin</a:t>
            </a:r>
            <a:r>
              <a:rPr lang="en-US" dirty="0"/>
              <a:t> A plus </a:t>
            </a:r>
            <a:r>
              <a:rPr lang="en-US" dirty="0" err="1"/>
              <a:t>haemoglobin</a:t>
            </a:r>
            <a:r>
              <a:rPr lang="en-US" dirty="0"/>
              <a:t> S must be</a:t>
            </a:r>
          </a:p>
          <a:p>
            <a:pPr algn="l">
              <a:buNone/>
            </a:pPr>
            <a:r>
              <a:rPr lang="en-US" dirty="0"/>
              <a:t>performed at the same time.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err="1"/>
              <a:t>Haemoglobin</a:t>
            </a:r>
            <a:r>
              <a:rPr lang="en-US" b="1" dirty="0"/>
              <a:t> S solubility test</a:t>
            </a:r>
          </a:p>
          <a:p>
            <a:pPr algn="l">
              <a:buNone/>
            </a:pPr>
            <a:r>
              <a:rPr lang="en-US" b="1" dirty="0"/>
              <a:t>Principle</a:t>
            </a:r>
          </a:p>
          <a:p>
            <a:pPr algn="l">
              <a:buNone/>
            </a:pPr>
            <a:r>
              <a:rPr lang="en-US" dirty="0"/>
              <a:t>Sickle cell </a:t>
            </a:r>
            <a:r>
              <a:rPr lang="en-US" dirty="0" err="1"/>
              <a:t>haemoglobin</a:t>
            </a:r>
            <a:r>
              <a:rPr lang="en-US" dirty="0"/>
              <a:t> is insoluble in the deoxygenated</a:t>
            </a:r>
          </a:p>
          <a:p>
            <a:pPr algn="l">
              <a:buNone/>
            </a:pPr>
            <a:r>
              <a:rPr lang="en-US" dirty="0"/>
              <a:t>state in a high </a:t>
            </a:r>
            <a:r>
              <a:rPr lang="en-US" dirty="0" err="1"/>
              <a:t>molarity</a:t>
            </a:r>
            <a:r>
              <a:rPr lang="en-US" dirty="0"/>
              <a:t> phosphate buffer. The crystals that</a:t>
            </a:r>
          </a:p>
          <a:p>
            <a:pPr algn="l">
              <a:buNone/>
            </a:pPr>
            <a:r>
              <a:rPr lang="en-US" dirty="0"/>
              <a:t>form refract light and cause the solution to be turbid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b="1" dirty="0"/>
              <a:t>Reagents</a:t>
            </a:r>
          </a:p>
          <a:p>
            <a:pPr algn="l">
              <a:buNone/>
            </a:pPr>
            <a:r>
              <a:rPr lang="en-US" b="1" dirty="0"/>
              <a:t>• </a:t>
            </a:r>
            <a:r>
              <a:rPr lang="en-US" b="1" i="1" dirty="0"/>
              <a:t>Phosphate buffer. Anhydrous </a:t>
            </a:r>
            <a:r>
              <a:rPr lang="en-US" b="1" i="1" dirty="0" err="1"/>
              <a:t>dipotassium</a:t>
            </a:r>
            <a:r>
              <a:rPr lang="en-US" b="1" i="1" dirty="0"/>
              <a:t> hydrogen</a:t>
            </a:r>
          </a:p>
          <a:p>
            <a:pPr algn="l">
              <a:buNone/>
            </a:pPr>
            <a:r>
              <a:rPr lang="en-US" dirty="0"/>
              <a:t>phosphate, 215 g; anhydrous potassium </a:t>
            </a:r>
            <a:r>
              <a:rPr lang="en-US" dirty="0" err="1"/>
              <a:t>dihydrogen</a:t>
            </a:r>
            <a:endParaRPr lang="en-US" dirty="0"/>
          </a:p>
          <a:p>
            <a:pPr algn="l">
              <a:buNone/>
            </a:pPr>
            <a:r>
              <a:rPr lang="en-US" dirty="0"/>
              <a:t>phosphate, 169 g; sodium dithionite, 5 g; </a:t>
            </a:r>
            <a:r>
              <a:rPr lang="en-US" dirty="0" err="1"/>
              <a:t>saponin</a:t>
            </a:r>
            <a:r>
              <a:rPr lang="en-US" dirty="0"/>
              <a:t>, 1 g;</a:t>
            </a:r>
          </a:p>
          <a:p>
            <a:pPr algn="l">
              <a:buNone/>
            </a:pPr>
            <a:r>
              <a:rPr lang="en-US" dirty="0"/>
              <a:t>water to 1 </a:t>
            </a:r>
            <a:r>
              <a:rPr lang="en-US" dirty="0" err="1"/>
              <a:t>litre</a:t>
            </a:r>
            <a:r>
              <a:rPr lang="en-US" dirty="0"/>
              <a:t>.</a:t>
            </a:r>
          </a:p>
          <a:p>
            <a:pPr algn="l">
              <a:buNone/>
            </a:pPr>
            <a:r>
              <a:rPr lang="en-US" dirty="0"/>
              <a:t>Note</a:t>
            </a:r>
            <a:r>
              <a:rPr lang="en-US" i="1" dirty="0"/>
              <a:t>: Dissolve the K2HPO4 in water before adding the</a:t>
            </a:r>
          </a:p>
          <a:p>
            <a:pPr algn="l">
              <a:buNone/>
            </a:pPr>
            <a:r>
              <a:rPr lang="en-US" dirty="0"/>
              <a:t>KH2PO4, then add the dithionite and finally the </a:t>
            </a:r>
            <a:r>
              <a:rPr lang="en-US" dirty="0" err="1"/>
              <a:t>saponin</a:t>
            </a:r>
            <a:r>
              <a:rPr lang="en-US" dirty="0"/>
              <a:t>.</a:t>
            </a:r>
          </a:p>
          <a:p>
            <a:pPr algn="l">
              <a:buNone/>
            </a:pPr>
            <a:r>
              <a:rPr lang="en-US" dirty="0"/>
              <a:t>This solution is stable for 7 days. Store refrigerated.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55000" lnSpcReduction="20000"/>
          </a:bodyPr>
          <a:lstStyle/>
          <a:p>
            <a:pPr algn="l">
              <a:buNone/>
            </a:pPr>
            <a:r>
              <a:rPr lang="en-US" b="1" dirty="0"/>
              <a:t>Method</a:t>
            </a:r>
          </a:p>
          <a:p>
            <a:pPr algn="l">
              <a:buNone/>
            </a:pPr>
            <a:r>
              <a:rPr lang="en-US" dirty="0"/>
              <a:t>1. Pipette 2 ml of reagent into three 12 × 75 mm test tubes.</a:t>
            </a:r>
          </a:p>
          <a:p>
            <a:pPr algn="l">
              <a:buNone/>
            </a:pPr>
            <a:r>
              <a:rPr lang="en-US" dirty="0"/>
              <a:t>2. Allow the reagent to warm to room temperature.</a:t>
            </a:r>
          </a:p>
          <a:p>
            <a:pPr algn="l">
              <a:buNone/>
            </a:pPr>
            <a:r>
              <a:rPr lang="en-US" dirty="0"/>
              <a:t>3. Add 10 </a:t>
            </a:r>
            <a:r>
              <a:rPr lang="en-US" dirty="0" err="1"/>
              <a:t>μl</a:t>
            </a:r>
            <a:r>
              <a:rPr lang="en-US" dirty="0"/>
              <a:t> of packed cells (from EDTA-</a:t>
            </a:r>
            <a:r>
              <a:rPr lang="en-US" dirty="0" err="1"/>
              <a:t>anticoagulated</a:t>
            </a:r>
            <a:endParaRPr lang="en-US" dirty="0"/>
          </a:p>
          <a:p>
            <a:pPr algn="l">
              <a:buNone/>
            </a:pPr>
            <a:r>
              <a:rPr lang="en-US" dirty="0"/>
              <a:t>blood) to one tube, 10 </a:t>
            </a:r>
            <a:r>
              <a:rPr lang="en-US" dirty="0" err="1"/>
              <a:t>μl</a:t>
            </a:r>
            <a:r>
              <a:rPr lang="en-US" dirty="0"/>
              <a:t> of packed cells from a known</a:t>
            </a:r>
          </a:p>
          <a:p>
            <a:pPr algn="l">
              <a:buNone/>
            </a:pPr>
            <a:r>
              <a:rPr lang="en-US" dirty="0"/>
              <a:t>sickle cell trait subject as a positive control to the second</a:t>
            </a:r>
          </a:p>
          <a:p>
            <a:pPr algn="l">
              <a:buNone/>
            </a:pPr>
            <a:r>
              <a:rPr lang="en-US" dirty="0"/>
              <a:t>tube and 10 </a:t>
            </a:r>
            <a:r>
              <a:rPr lang="en-US" dirty="0" err="1"/>
              <a:t>μl</a:t>
            </a:r>
            <a:r>
              <a:rPr lang="en-US" dirty="0"/>
              <a:t> packed cells from a normal subject</a:t>
            </a:r>
          </a:p>
          <a:p>
            <a:pPr algn="l">
              <a:buNone/>
            </a:pPr>
            <a:r>
              <a:rPr lang="en-US" dirty="0"/>
              <a:t>as a negative control to the final tube.</a:t>
            </a:r>
          </a:p>
          <a:p>
            <a:pPr algn="l">
              <a:buNone/>
            </a:pPr>
            <a:r>
              <a:rPr lang="en-US" dirty="0"/>
              <a:t>4. Mix well and leave to stand for 5 min.</a:t>
            </a:r>
          </a:p>
          <a:p>
            <a:pPr algn="l">
              <a:buNone/>
            </a:pPr>
            <a:r>
              <a:rPr lang="en-US" dirty="0"/>
              <a:t>5. Note</a:t>
            </a:r>
            <a:r>
              <a:rPr lang="en-US" i="1" dirty="0"/>
              <a:t>: The blood reagent mixture should be light pink</a:t>
            </a:r>
          </a:p>
          <a:p>
            <a:pPr algn="l">
              <a:buNone/>
            </a:pPr>
            <a:r>
              <a:rPr lang="en-US" dirty="0"/>
              <a:t>or red. A light orange </a:t>
            </a:r>
            <a:r>
              <a:rPr lang="en-US" dirty="0" err="1"/>
              <a:t>colour</a:t>
            </a:r>
            <a:r>
              <a:rPr lang="en-US" dirty="0"/>
              <a:t> indicates that the reagent</a:t>
            </a:r>
          </a:p>
          <a:p>
            <a:pPr algn="l">
              <a:buNone/>
            </a:pPr>
            <a:r>
              <a:rPr lang="en-US" dirty="0"/>
              <a:t>has deteriorated.</a:t>
            </a:r>
          </a:p>
          <a:p>
            <a:pPr algn="l">
              <a:buNone/>
            </a:pPr>
            <a:r>
              <a:rPr lang="en-US" dirty="0"/>
              <a:t>6. Hold tube 2.5 cm in front of a white card with narrow</a:t>
            </a:r>
          </a:p>
          <a:p>
            <a:pPr algn="l">
              <a:buNone/>
            </a:pPr>
            <a:r>
              <a:rPr lang="en-US" dirty="0"/>
              <a:t>black lines and read for turbidity, in comparison with</a:t>
            </a:r>
          </a:p>
          <a:p>
            <a:pPr algn="l">
              <a:buNone/>
            </a:pPr>
            <a:r>
              <a:rPr lang="en-US" dirty="0"/>
              <a:t>the positive and negative control samples.</a:t>
            </a:r>
          </a:p>
          <a:p>
            <a:pPr algn="l">
              <a:buNone/>
            </a:pPr>
            <a:r>
              <a:rPr lang="en-US" dirty="0"/>
              <a:t>7. If the test appears to be positive, centrifuge at 1200 </a:t>
            </a:r>
            <a:r>
              <a:rPr lang="en-US" i="1" dirty="0"/>
              <a:t>g</a:t>
            </a:r>
          </a:p>
          <a:p>
            <a:pPr algn="l">
              <a:buNone/>
            </a:pPr>
            <a:r>
              <a:rPr lang="en-US" dirty="0"/>
              <a:t>for 5 min. A positive test will show a dark red band at</a:t>
            </a:r>
          </a:p>
          <a:p>
            <a:pPr algn="l">
              <a:buNone/>
            </a:pPr>
            <a:r>
              <a:rPr lang="en-US" dirty="0"/>
              <a:t>the top, whereas the solution below will be pink or</a:t>
            </a:r>
          </a:p>
          <a:p>
            <a:pPr algn="l">
              <a:buNone/>
            </a:pPr>
            <a:r>
              <a:rPr lang="en-US" dirty="0" err="1"/>
              <a:t>colourless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Interpretation and comments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 smtClean="0"/>
              <a:t>A </a:t>
            </a:r>
            <a:r>
              <a:rPr lang="en-US" dirty="0"/>
              <a:t>positive solubility or </a:t>
            </a:r>
            <a:r>
              <a:rPr lang="en-US" dirty="0" err="1"/>
              <a:t>sickling</a:t>
            </a:r>
            <a:r>
              <a:rPr lang="en-US" dirty="0"/>
              <a:t> test indicates the presence</a:t>
            </a:r>
          </a:p>
          <a:p>
            <a:pPr algn="l">
              <a:buNone/>
            </a:pPr>
            <a:r>
              <a:rPr lang="en-US" dirty="0"/>
              <a:t>of </a:t>
            </a:r>
            <a:r>
              <a:rPr lang="en-US" dirty="0" err="1"/>
              <a:t>haemoglobin</a:t>
            </a:r>
            <a:r>
              <a:rPr lang="en-US" dirty="0"/>
              <a:t> S and as such is useful in differentiating</a:t>
            </a:r>
          </a:p>
          <a:p>
            <a:pPr algn="l">
              <a:buNone/>
            </a:pPr>
            <a:r>
              <a:rPr lang="en-US" dirty="0"/>
              <a:t>it from </a:t>
            </a:r>
            <a:r>
              <a:rPr lang="en-US" dirty="0" err="1"/>
              <a:t>haemoglobins</a:t>
            </a:r>
            <a:r>
              <a:rPr lang="en-US" dirty="0"/>
              <a:t> D and G, which migrate with </a:t>
            </a:r>
            <a:r>
              <a:rPr lang="en-US" dirty="0" err="1" smtClean="0"/>
              <a:t>haemoglobin</a:t>
            </a:r>
            <a:r>
              <a:rPr lang="en-US" dirty="0" smtClean="0"/>
              <a:t> S </a:t>
            </a:r>
            <a:r>
              <a:rPr lang="en-US" dirty="0"/>
              <a:t>on CAE at alkaline pH, and similarly for the</a:t>
            </a:r>
          </a:p>
          <a:p>
            <a:pPr algn="l">
              <a:buNone/>
            </a:pPr>
            <a:r>
              <a:rPr lang="en-US" dirty="0"/>
              <a:t>confirmation of the nature of a variant </a:t>
            </a:r>
            <a:r>
              <a:rPr lang="en-US" dirty="0" err="1"/>
              <a:t>haemoglobin</a:t>
            </a:r>
            <a:r>
              <a:rPr lang="en-US" dirty="0"/>
              <a:t> provisionally</a:t>
            </a:r>
          </a:p>
          <a:p>
            <a:pPr algn="l">
              <a:buNone/>
            </a:pPr>
            <a:r>
              <a:rPr lang="en-US" dirty="0"/>
              <a:t>identified as S by HPLC or IEF.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903</Words>
  <Application>Microsoft Office PowerPoint</Application>
  <PresentationFormat>عرض على الشاشة (3:4)‏</PresentationFormat>
  <Paragraphs>95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Sickling in whole blood 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Interpretation and comments </vt:lpstr>
      <vt:lpstr>الشريحة 10</vt:lpstr>
      <vt:lpstr>الشريحة 11</vt:lpstr>
      <vt:lpstr>False-positive results</vt:lpstr>
      <vt:lpstr>False-negative results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DR.Ahmed Saker 2O14</dc:creator>
  <cp:lastModifiedBy>DR.Ahmed Saker 2O14</cp:lastModifiedBy>
  <cp:revision>3</cp:revision>
  <dcterms:created xsi:type="dcterms:W3CDTF">2021-10-31T07:21:47Z</dcterms:created>
  <dcterms:modified xsi:type="dcterms:W3CDTF">2021-10-31T07:54:15Z</dcterms:modified>
</cp:coreProperties>
</file>