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75" r:id="rId12"/>
    <p:sldId id="265" r:id="rId13"/>
    <p:sldId id="276" r:id="rId14"/>
    <p:sldId id="277" r:id="rId15"/>
    <p:sldId id="266" r:id="rId16"/>
    <p:sldId id="267" r:id="rId17"/>
    <p:sldId id="268" r:id="rId18"/>
    <p:sldId id="269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65" autoAdjust="0"/>
  </p:normalViewPr>
  <p:slideViewPr>
    <p:cSldViewPr snapToGrid="0">
      <p:cViewPr varScale="1">
        <p:scale>
          <a:sx n="98" d="100"/>
          <a:sy n="98" d="100"/>
        </p:scale>
        <p:origin x="8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50E7DD8-F5E3-4750-8E91-2420E63AA2A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0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7DD8-F5E3-4750-8E91-2420E63AA2A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0E7DD8-F5E3-4750-8E91-2420E63AA2A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7DD8-F5E3-4750-8E91-2420E63AA2A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1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0E7DD8-F5E3-4750-8E91-2420E63AA2A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4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0E7DD8-F5E3-4750-8E91-2420E63AA2A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9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0E7DD8-F5E3-4750-8E91-2420E63AA2A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6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7DD8-F5E3-4750-8E91-2420E63AA2A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1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0E7DD8-F5E3-4750-8E91-2420E63AA2A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2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7DD8-F5E3-4750-8E91-2420E63AA2A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7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0E7DD8-F5E3-4750-8E91-2420E63AA2A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7DD8-F5E3-4750-8E91-2420E63AA2A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763486"/>
            <a:ext cx="4645479" cy="3061607"/>
          </a:xfrm>
        </p:spPr>
        <p:txBody>
          <a:bodyPr>
            <a:normAutofit fontScale="90000"/>
          </a:bodyPr>
          <a:lstStyle/>
          <a:p>
            <a:pPr marL="228600" lvl="0" indent="-228600" algn="l">
              <a:lnSpc>
                <a:spcPct val="120000"/>
              </a:lnSpc>
              <a:spcBef>
                <a:spcPts val="1000"/>
              </a:spcBef>
            </a:pPr>
            <a:r>
              <a:rPr lang="en-US" sz="2800" b="1" spc="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Termination of pregnancy </a:t>
            </a:r>
            <a:r>
              <a:rPr lang="en-US" sz="2800" b="1" spc="0" dirty="0" smtClean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/>
            </a:r>
            <a:br>
              <a:rPr lang="en-US" sz="2800" b="1" spc="0" dirty="0" smtClean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</a:br>
            <a:r>
              <a:rPr lang="en-US" sz="2800" b="1" spc="0" dirty="0" smtClean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(</a:t>
            </a:r>
            <a:r>
              <a:rPr lang="en-US" sz="2800" b="1" spc="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induced abortion)</a:t>
            </a:r>
            <a:br>
              <a:rPr lang="en-US" sz="2800" b="1" spc="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</a:br>
            <a:r>
              <a:rPr lang="ar-IQ" sz="3600" b="1" spc="0" dirty="0" smtClean="0">
                <a:solidFill>
                  <a:srgbClr val="00B050"/>
                </a:solidFill>
                <a:latin typeface="Rockwell" panose="02060603020205020403"/>
                <a:ea typeface="+mn-ea"/>
                <a:cs typeface="+mn-cs"/>
              </a:rPr>
              <a:t>د الاء ابراهيم</a:t>
            </a:r>
            <a:r>
              <a:rPr lang="en-US" sz="3600" b="1" spc="0" dirty="0">
                <a:solidFill>
                  <a:srgbClr val="00B050"/>
                </a:solidFill>
                <a:latin typeface="Rockwell" panose="02060603020205020403"/>
                <a:ea typeface="+mn-ea"/>
                <a:cs typeface="+mn-cs"/>
              </a:rPr>
              <a:t/>
            </a:r>
            <a:br>
              <a:rPr lang="en-US" sz="3600" b="1" spc="0" dirty="0">
                <a:solidFill>
                  <a:srgbClr val="00B050"/>
                </a:solidFill>
                <a:latin typeface="Rockwell" panose="02060603020205020403"/>
                <a:ea typeface="+mn-ea"/>
                <a:cs typeface="+mn-cs"/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46" y="803186"/>
            <a:ext cx="6281873" cy="52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86" y="2325432"/>
            <a:ext cx="4028381" cy="245644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>
                <a:solidFill>
                  <a:srgbClr val="00B050"/>
                </a:solidFill>
              </a:rPr>
              <a:t>SURGICAL METHODS OF FIRST TRIMESTER ABORTION: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343" y="803186"/>
            <a:ext cx="7339693" cy="5248622"/>
          </a:xfrm>
        </p:spPr>
        <p:txBody>
          <a:bodyPr/>
          <a:lstStyle/>
          <a:p>
            <a:r>
              <a:rPr lang="en-US" sz="2000" b="1" dirty="0"/>
              <a:t>VACUUM ASPIRATION (MVA/EVA</a:t>
            </a:r>
            <a:r>
              <a:rPr lang="en-US" sz="2000" b="1" dirty="0" smtClean="0"/>
              <a:t>):</a:t>
            </a:r>
          </a:p>
          <a:p>
            <a:r>
              <a:rPr lang="en-US" sz="2000" b="1" dirty="0" smtClean="0"/>
              <a:t> </a:t>
            </a:r>
            <a:r>
              <a:rPr lang="en-US" dirty="0"/>
              <a:t>is done </a:t>
            </a:r>
            <a:r>
              <a:rPr lang="en-US" u="sng" dirty="0"/>
              <a:t>up to 12 weeks </a:t>
            </a:r>
            <a:r>
              <a:rPr lang="en-US" dirty="0"/>
              <a:t>with </a:t>
            </a:r>
            <a:r>
              <a:rPr lang="en-US" u="sng" dirty="0"/>
              <a:t>minimal cervical dilatation. </a:t>
            </a:r>
          </a:p>
          <a:p>
            <a:r>
              <a:rPr lang="en-US" dirty="0"/>
              <a:t>It is performed as an outpatient procedure </a:t>
            </a:r>
            <a:r>
              <a:rPr lang="en-US" b="1" dirty="0"/>
              <a:t>using a plastic disposable cannula</a:t>
            </a:r>
            <a:r>
              <a:rPr lang="en-US" dirty="0"/>
              <a:t> (up to 12 mm size) and </a:t>
            </a:r>
            <a:r>
              <a:rPr lang="en-US" dirty="0" smtClean="0"/>
              <a:t>a </a:t>
            </a:r>
            <a:r>
              <a:rPr lang="en-US" dirty="0"/>
              <a:t>60 mL plastic (double valve) syringe. </a:t>
            </a:r>
            <a:endParaRPr lang="en-US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is quicker </a:t>
            </a:r>
            <a:r>
              <a:rPr lang="en-US" dirty="0"/>
              <a:t>(15 minutes), </a:t>
            </a:r>
            <a:r>
              <a:rPr lang="en-US" b="1" dirty="0"/>
              <a:t>effective</a:t>
            </a:r>
            <a:r>
              <a:rPr lang="en-US" dirty="0"/>
              <a:t> (98–100%), </a:t>
            </a:r>
            <a:r>
              <a:rPr lang="en-US" b="1" dirty="0"/>
              <a:t>less </a:t>
            </a:r>
            <a:r>
              <a:rPr lang="en-US" b="1" dirty="0" smtClean="0"/>
              <a:t>traumatic </a:t>
            </a:r>
            <a:r>
              <a:rPr lang="en-US" dirty="0"/>
              <a:t>and </a:t>
            </a:r>
            <a:r>
              <a:rPr lang="en-US" b="1" dirty="0"/>
              <a:t>safer than dilatation</a:t>
            </a:r>
            <a:r>
              <a:rPr lang="en-US" dirty="0"/>
              <a:t>, evacuation and curettage .</a:t>
            </a:r>
          </a:p>
        </p:txBody>
      </p:sp>
    </p:spTree>
    <p:extLst>
      <p:ext uri="{BB962C8B-B14F-4D97-AF65-F5344CB8AC3E}">
        <p14:creationId xmlns:p14="http://schemas.microsoft.com/office/powerpoint/2010/main" val="29813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071761"/>
            <a:ext cx="6281738" cy="471130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0" y="1071760"/>
            <a:ext cx="4959959" cy="47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179" y="81643"/>
            <a:ext cx="7551964" cy="67110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 </a:t>
            </a:r>
            <a:r>
              <a:rPr lang="en-US" sz="2400" b="1" dirty="0" smtClean="0"/>
              <a:t>SUCTION </a:t>
            </a:r>
            <a:r>
              <a:rPr lang="en-US" sz="2400" b="1" dirty="0"/>
              <a:t>EVACUATION </a:t>
            </a:r>
            <a:r>
              <a:rPr lang="en-US" sz="2400" b="1" dirty="0" smtClean="0"/>
              <a:t>AND/OR CURETTAGE</a:t>
            </a:r>
            <a:r>
              <a:rPr lang="en-US" sz="2400" b="1" dirty="0"/>
              <a:t>:</a:t>
            </a:r>
          </a:p>
          <a:p>
            <a:r>
              <a:rPr lang="en-US" dirty="0"/>
              <a:t>This </a:t>
            </a:r>
            <a:r>
              <a:rPr lang="en-US" dirty="0" smtClean="0"/>
              <a:t>consists </a:t>
            </a:r>
            <a:r>
              <a:rPr lang="en-US" dirty="0"/>
              <a:t>of a suction machine fitted with a cannula either plastic (Karman) or metal available in various sizes.</a:t>
            </a:r>
          </a:p>
          <a:p>
            <a:r>
              <a:rPr lang="en-US" b="1" dirty="0"/>
              <a:t>Advantages: </a:t>
            </a:r>
            <a:endParaRPr lang="en-US" b="1" dirty="0" smtClean="0"/>
          </a:p>
          <a:p>
            <a:r>
              <a:rPr lang="en-US" dirty="0" smtClean="0"/>
              <a:t>(</a:t>
            </a:r>
            <a:r>
              <a:rPr lang="en-US" dirty="0"/>
              <a:t>1) It is done as </a:t>
            </a:r>
            <a:r>
              <a:rPr lang="en-US" u="sng" dirty="0"/>
              <a:t>an outdoor procedure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2) Hazards of general anesthesia are absent as it is done, at best, </a:t>
            </a:r>
            <a:r>
              <a:rPr lang="en-US" u="sng" dirty="0"/>
              <a:t>under </a:t>
            </a:r>
            <a:r>
              <a:rPr lang="en-US" u="sng" dirty="0" err="1"/>
              <a:t>paracervical</a:t>
            </a:r>
            <a:r>
              <a:rPr lang="en-US" u="sng" dirty="0"/>
              <a:t> block anesthesia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3) Ideal for termination for therapeutic indications.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4) Blood loss is minimal.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5) Chance of uterine perforation is much less especially with the plastic cannula.</a:t>
            </a:r>
          </a:p>
          <a:p>
            <a:r>
              <a:rPr lang="en-US" dirty="0"/>
              <a:t>Drawbacks: (1) The method is not suitable with bigger size uterus of more than 10 weeks as chance of retained products is more.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2) Requires electricity to operate and the machine is costly.</a:t>
            </a:r>
          </a:p>
          <a:p>
            <a:r>
              <a:rPr lang="en-US" dirty="0" smtClean="0"/>
              <a:t>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72" y="1702457"/>
            <a:ext cx="6025566" cy="34499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0"/>
            <a:ext cx="4485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880" y="803186"/>
            <a:ext cx="2835440" cy="3288754"/>
          </a:xfrm>
        </p:spPr>
        <p:txBody>
          <a:bodyPr/>
          <a:lstStyle/>
          <a:p>
            <a:r>
              <a:rPr lang="en-US" b="1" dirty="0"/>
              <a:t>DILATATION AND EVACUATION.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" y="624840"/>
            <a:ext cx="8138160" cy="58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2349925"/>
            <a:ext cx="3722914" cy="245644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MIDTRIMESTER TERMINATION OF PREGNANCY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123" y="117231"/>
            <a:ext cx="8042031" cy="6683619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MEDICAL METHODS: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2200" b="1" u="sng" dirty="0">
                <a:solidFill>
                  <a:srgbClr val="FF0000"/>
                </a:solidFill>
              </a:rPr>
              <a:t>PROSTAGLANDINS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sz="2200" dirty="0"/>
              <a:t>Prostaglandins and their analogs are very much effective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They are used </a:t>
            </a:r>
            <a:r>
              <a:rPr lang="en-US" sz="2200" dirty="0" smtClean="0"/>
              <a:t>extensively</a:t>
            </a:r>
            <a:r>
              <a:rPr lang="en-US" sz="2200" dirty="0"/>
              <a:t>, </a:t>
            </a:r>
            <a:r>
              <a:rPr lang="en-US" sz="2200" b="1" dirty="0"/>
              <a:t>especially in the second trimester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They </a:t>
            </a:r>
            <a:r>
              <a:rPr lang="en-US" sz="2200" b="1" dirty="0"/>
              <a:t>act on the cervix and the uterus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b="1" dirty="0" smtClean="0"/>
              <a:t>The </a:t>
            </a:r>
            <a:r>
              <a:rPr lang="en-US" sz="2200" b="1" dirty="0"/>
              <a:t>PGE </a:t>
            </a:r>
            <a:r>
              <a:rPr lang="en-US" sz="2200" dirty="0" smtClean="0"/>
              <a:t>(</a:t>
            </a:r>
            <a:r>
              <a:rPr lang="en-US" sz="2200" dirty="0" err="1"/>
              <a:t>dinoprostone</a:t>
            </a:r>
            <a:r>
              <a:rPr lang="en-US" sz="2200" dirty="0"/>
              <a:t>, </a:t>
            </a:r>
            <a:r>
              <a:rPr lang="en-US" sz="2200" dirty="0" err="1"/>
              <a:t>sulprostone</a:t>
            </a:r>
            <a:r>
              <a:rPr lang="en-US" sz="2200" dirty="0"/>
              <a:t>, </a:t>
            </a:r>
            <a:r>
              <a:rPr lang="en-US" sz="2200" dirty="0" err="1"/>
              <a:t>gemeprost</a:t>
            </a:r>
            <a:r>
              <a:rPr lang="en-US" sz="2200" dirty="0"/>
              <a:t>, misoprostol) and </a:t>
            </a:r>
            <a:r>
              <a:rPr lang="en-US" sz="2200" b="1" dirty="0"/>
              <a:t>PGF</a:t>
            </a:r>
            <a:r>
              <a:rPr lang="en-US" sz="2200" dirty="0"/>
              <a:t> (</a:t>
            </a:r>
            <a:r>
              <a:rPr lang="en-US" sz="2200" dirty="0" err="1"/>
              <a:t>carboprost</a:t>
            </a:r>
            <a:r>
              <a:rPr lang="en-US" sz="2200" dirty="0"/>
              <a:t>) analogs are commonly </a:t>
            </a:r>
          </a:p>
          <a:p>
            <a:r>
              <a:rPr lang="en-US" sz="2200" dirty="0"/>
              <a:t>used. </a:t>
            </a:r>
            <a:r>
              <a:rPr lang="en-US" sz="2200" b="1" dirty="0"/>
              <a:t>PGEs are preferred as they have more selective action on the myometrium and less side effects</a:t>
            </a:r>
            <a:r>
              <a:rPr lang="en-US" sz="2200" dirty="0"/>
              <a:t>. </a:t>
            </a:r>
          </a:p>
          <a:p>
            <a:r>
              <a:rPr lang="en-US" sz="2200" dirty="0"/>
              <a:t>(</a:t>
            </a:r>
            <a:r>
              <a:rPr lang="en-US" sz="2200" dirty="0" err="1"/>
              <a:t>i</a:t>
            </a:r>
            <a:r>
              <a:rPr lang="en-US" sz="2200" dirty="0"/>
              <a:t>) </a:t>
            </a:r>
            <a:r>
              <a:rPr lang="en-US" sz="2200" b="1" dirty="0"/>
              <a:t>Misoprostol (PGE1 analog):</a:t>
            </a:r>
            <a:r>
              <a:rPr lang="en-US" sz="2200" dirty="0"/>
              <a:t> 400–800 </a:t>
            </a:r>
            <a:r>
              <a:rPr lang="en-US" sz="2200" dirty="0" smtClean="0"/>
              <a:t>mcg </a:t>
            </a:r>
            <a:r>
              <a:rPr lang="en-US" sz="2200" dirty="0"/>
              <a:t>of misoprostol given vaginally at an interval of 3–4 hours is most effective as the bioavailability is high. </a:t>
            </a:r>
            <a:r>
              <a:rPr lang="en-US" sz="2200" dirty="0" smtClean="0"/>
              <a:t>This </a:t>
            </a:r>
            <a:r>
              <a:rPr lang="en-US" sz="2200" dirty="0"/>
              <a:t>regimen has got 100% success in second trimester abortion. The mean induction—abortion interval is 11–12 hours.</a:t>
            </a:r>
          </a:p>
          <a:p>
            <a:r>
              <a:rPr lang="en-US" sz="2200" dirty="0"/>
              <a:t>(ii) </a:t>
            </a:r>
            <a:r>
              <a:rPr lang="en-US" sz="2200" b="1" dirty="0"/>
              <a:t>Mifepristone and prostaglandins</a:t>
            </a:r>
            <a:r>
              <a:rPr lang="en-US" sz="2200" dirty="0"/>
              <a:t>: Mifepristone 200 mg oral, followed 36–48 hours later by misoprostol 800 </a:t>
            </a:r>
            <a:r>
              <a:rPr lang="en-US" sz="2200" dirty="0" smtClean="0"/>
              <a:t>mcg </a:t>
            </a:r>
            <a:r>
              <a:rPr lang="en-US" sz="2200" dirty="0"/>
              <a:t>vaginal; then misoprostol 400 </a:t>
            </a:r>
            <a:r>
              <a:rPr lang="en-US" sz="2200" dirty="0" smtClean="0"/>
              <a:t>mcg </a:t>
            </a:r>
            <a:r>
              <a:rPr lang="en-US" sz="2200" dirty="0"/>
              <a:t>oral every 3 hours for four doses is used. Success rate of abortion is 97% and median induction delivery interval is 6.5 hours. </a:t>
            </a:r>
            <a:r>
              <a:rPr lang="en-US" sz="2200" dirty="0" smtClean="0"/>
              <a:t>(</a:t>
            </a:r>
            <a:r>
              <a:rPr lang="en-US" sz="2200" dirty="0"/>
              <a:t>iii) </a:t>
            </a:r>
            <a:r>
              <a:rPr lang="en-US" sz="2200" b="1" dirty="0" err="1"/>
              <a:t>Gemeprost</a:t>
            </a:r>
            <a:r>
              <a:rPr lang="en-US" sz="2200" b="1" dirty="0"/>
              <a:t> (PGE1 analog):</a:t>
            </a:r>
            <a:r>
              <a:rPr lang="en-US" sz="2200" dirty="0"/>
              <a:t> 1 mg vaginal pessary every 3–6 hours for five doses in 24 hours has got about 90% success. </a:t>
            </a:r>
            <a:endParaRPr lang="en-US" sz="2200" dirty="0" smtClean="0"/>
          </a:p>
          <a:p>
            <a:r>
              <a:rPr lang="en-US" sz="2200" dirty="0" smtClean="0"/>
              <a:t>(</a:t>
            </a:r>
            <a:r>
              <a:rPr lang="en-US" sz="2200" dirty="0"/>
              <a:t>iv) </a:t>
            </a:r>
            <a:r>
              <a:rPr lang="en-US" sz="2200" b="1" dirty="0" err="1"/>
              <a:t>Dinoprostone</a:t>
            </a:r>
            <a:r>
              <a:rPr lang="en-US" sz="2200" b="1" dirty="0"/>
              <a:t> (PGE2 analog):</a:t>
            </a:r>
            <a:r>
              <a:rPr lang="en-US" sz="2200" dirty="0"/>
              <a:t> 20 mg is used as a vaginal suppository every 3–4 hours (maximum for 4–6 doses). </a:t>
            </a:r>
            <a:r>
              <a:rPr lang="en-US" sz="2200" dirty="0" smtClean="0"/>
              <a:t>PGE2 </a:t>
            </a:r>
            <a:r>
              <a:rPr lang="en-US" sz="2200" dirty="0"/>
              <a:t>is </a:t>
            </a:r>
            <a:r>
              <a:rPr lang="en-US" sz="2200" dirty="0" err="1"/>
              <a:t>thermolabile</a:t>
            </a:r>
            <a:r>
              <a:rPr lang="en-US" sz="2200" dirty="0"/>
              <a:t> (needs refrigeration) and is expensive.</a:t>
            </a:r>
          </a:p>
          <a:p>
            <a:r>
              <a:rPr lang="en-US" sz="2200" dirty="0"/>
              <a:t>(v) </a:t>
            </a:r>
            <a:r>
              <a:rPr lang="en-US" sz="2200" b="1" dirty="0"/>
              <a:t>Prostaglandin F2D (PGF2D), </a:t>
            </a:r>
            <a:r>
              <a:rPr lang="en-US" sz="2200" b="1" dirty="0" err="1"/>
              <a:t>carboprost</a:t>
            </a:r>
            <a:r>
              <a:rPr lang="en-US" sz="2200" b="1" dirty="0"/>
              <a:t> </a:t>
            </a:r>
            <a:r>
              <a:rPr lang="en-US" sz="2200" b="1" dirty="0" err="1"/>
              <a:t>tromethamine</a:t>
            </a:r>
            <a:r>
              <a:rPr lang="en-US" sz="2200" dirty="0"/>
              <a:t>—250 </a:t>
            </a:r>
            <a:r>
              <a:rPr lang="en-US" sz="2200" dirty="0" smtClean="0"/>
              <a:t>mcg </a:t>
            </a:r>
            <a:r>
              <a:rPr lang="en-US" sz="2200" dirty="0"/>
              <a:t>IM every 3 hours for a maximum ten doses can be used. </a:t>
            </a:r>
          </a:p>
        </p:txBody>
      </p:sp>
    </p:spTree>
    <p:extLst>
      <p:ext uri="{BB962C8B-B14F-4D97-AF65-F5344CB8AC3E}">
        <p14:creationId xmlns:p14="http://schemas.microsoft.com/office/powerpoint/2010/main" val="27214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OXYTOCIN:</a:t>
            </a:r>
            <a:r>
              <a:rPr lang="en-US" dirty="0"/>
              <a:t> High-dose oxytocin as a single agent can be used for second trimester abortion. </a:t>
            </a:r>
            <a:endParaRPr lang="en-US" dirty="0" smtClean="0"/>
          </a:p>
          <a:p>
            <a:r>
              <a:rPr lang="en-US" u="sng" dirty="0" smtClean="0"/>
              <a:t>It </a:t>
            </a:r>
            <a:r>
              <a:rPr lang="en-US" u="sng" dirty="0"/>
              <a:t>is effective in 80% of cases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be </a:t>
            </a:r>
            <a:r>
              <a:rPr lang="en-US" u="sng" dirty="0"/>
              <a:t>used with intravenous normal saline </a:t>
            </a:r>
            <a:r>
              <a:rPr lang="en-US" dirty="0"/>
              <a:t>along with any of the medications used either intra-amniotic or extra-amniotic space in an attempt to augment the abortion process. </a:t>
            </a:r>
            <a:endParaRPr lang="en-US" dirty="0" smtClean="0"/>
          </a:p>
          <a:p>
            <a:r>
              <a:rPr lang="en-US" dirty="0" smtClean="0"/>
              <a:t>Currently </a:t>
            </a:r>
            <a:r>
              <a:rPr lang="en-US" dirty="0"/>
              <a:t>high dose (up to 300 units in 500 mL of dextrose saline) is favored.</a:t>
            </a:r>
          </a:p>
        </p:txBody>
      </p:sp>
    </p:spTree>
    <p:extLst>
      <p:ext uri="{BB962C8B-B14F-4D97-AF65-F5344CB8AC3E}">
        <p14:creationId xmlns:p14="http://schemas.microsoft.com/office/powerpoint/2010/main" val="42902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6" y="2349925"/>
            <a:ext cx="4735285" cy="245644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</a:rPr>
              <a:t>SURGICAL METHODS:</a:t>
            </a:r>
            <a:r>
              <a:rPr lang="en-US" sz="3600" dirty="0">
                <a:solidFill>
                  <a:srgbClr val="00B050"/>
                </a:solidFill>
              </a:rPr>
              <a:t/>
            </a:r>
            <a:br>
              <a:rPr lang="en-US" sz="3600" dirty="0">
                <a:solidFill>
                  <a:srgbClr val="00B050"/>
                </a:solidFill>
              </a:rPr>
            </a:b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077" y="320431"/>
            <a:ext cx="7580923" cy="5731377"/>
          </a:xfrm>
        </p:spPr>
        <p:txBody>
          <a:bodyPr>
            <a:normAutofit/>
          </a:bodyPr>
          <a:lstStyle/>
          <a:p>
            <a:r>
              <a:rPr lang="en-US" dirty="0"/>
              <a:t>It is difficult to terminate pregnancy in the second trimester with reasonable safety as in first trimester. The following surgical methods may be employed.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Between </a:t>
            </a:r>
            <a:r>
              <a:rPr lang="en-US" b="1" dirty="0">
                <a:solidFill>
                  <a:srgbClr val="FF0000"/>
                </a:solidFill>
              </a:rPr>
              <a:t>13 weeks and 15 weeks</a:t>
            </a:r>
          </a:p>
          <a:p>
            <a:r>
              <a:rPr lang="en-US" dirty="0"/>
              <a:t>Dilatation and Evacuation in the mid trimester is less commonly done. </a:t>
            </a:r>
          </a:p>
          <a:p>
            <a:r>
              <a:rPr lang="en-US" dirty="0"/>
              <a:t>Pregnancies at 13–14 menstrual weeks are evacuated. </a:t>
            </a:r>
          </a:p>
          <a:p>
            <a:r>
              <a:rPr lang="en-US" dirty="0"/>
              <a:t>In all </a:t>
            </a:r>
            <a:r>
              <a:rPr lang="en-US" dirty="0" err="1"/>
              <a:t>midtrimester</a:t>
            </a:r>
            <a:r>
              <a:rPr lang="en-US" dirty="0"/>
              <a:t> abortion, cervical preparation must be used to make the process easy and safe:</a:t>
            </a:r>
          </a:p>
          <a:p>
            <a:r>
              <a:rPr lang="en-US" dirty="0"/>
              <a:t>- Intracervical tent (</a:t>
            </a:r>
            <a:r>
              <a:rPr lang="en-US" dirty="0" err="1"/>
              <a:t>Laminaria</a:t>
            </a:r>
            <a:r>
              <a:rPr lang="en-US" dirty="0"/>
              <a:t> osmotic dilator).</a:t>
            </a:r>
          </a:p>
          <a:p>
            <a:r>
              <a:rPr lang="en-US" dirty="0"/>
              <a:t>-mifepristone or misoprostol are used as the cervical priming agents. the procedure may need to be </a:t>
            </a:r>
            <a:r>
              <a:rPr lang="en-US" dirty="0" smtClean="0"/>
              <a:t>performed </a:t>
            </a:r>
            <a:r>
              <a:rPr lang="en-US" dirty="0"/>
              <a:t>under ultrasound guidance to reduce the risk of complications. Simultaneous </a:t>
            </a:r>
            <a:r>
              <a:rPr lang="en-US" dirty="0" smtClean="0"/>
              <a:t>use </a:t>
            </a:r>
            <a:r>
              <a:rPr lang="en-US" dirty="0"/>
              <a:t>of oxytocin infusion is useful.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900" b="1" dirty="0">
                <a:solidFill>
                  <a:srgbClr val="FF0000"/>
                </a:solidFill>
              </a:rPr>
              <a:t>Between 16 weeks and 20 weeks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b="1" dirty="0" smtClean="0"/>
              <a:t>INTRAUTERINE </a:t>
            </a:r>
            <a:r>
              <a:rPr lang="en-US" b="1" dirty="0"/>
              <a:t>INSTILLATION OF HYPERTONIC SOLUTION: </a:t>
            </a:r>
            <a:endParaRPr lang="en-US" dirty="0"/>
          </a:p>
          <a:p>
            <a:r>
              <a:rPr lang="en-US" dirty="0"/>
              <a:t> Isotonic saline is infused extra-</a:t>
            </a:r>
            <a:r>
              <a:rPr lang="en-US" dirty="0" err="1"/>
              <a:t>amniotically</a:t>
            </a:r>
            <a:r>
              <a:rPr lang="en-US" dirty="0"/>
              <a:t> using a </a:t>
            </a:r>
            <a:r>
              <a:rPr lang="en-US" dirty="0" err="1"/>
              <a:t>transcervical</a:t>
            </a:r>
            <a:r>
              <a:rPr lang="en-US" dirty="0"/>
              <a:t> catheter balloon. Results are similar to that of Foley’s catheter use alone.</a:t>
            </a:r>
          </a:p>
          <a:p>
            <a:r>
              <a:rPr lang="en-US" dirty="0"/>
              <a:t> Intra-amniotic: Intra-amniotic instillation of hypertonic saline (20%) is less commonly used now. It is instilled through the abdominal route.</a:t>
            </a:r>
          </a:p>
          <a:p>
            <a:r>
              <a:rPr lang="en-US" b="1" dirty="0"/>
              <a:t>HYSTEROTOMY:</a:t>
            </a:r>
            <a:r>
              <a:rPr lang="en-US" dirty="0"/>
              <a:t> The operation is performed through abdominal route. </a:t>
            </a:r>
          </a:p>
          <a:p>
            <a:r>
              <a:rPr lang="en-US" b="1" dirty="0"/>
              <a:t>Indications: </a:t>
            </a:r>
            <a:endParaRPr lang="en-US" b="1" dirty="0" smtClean="0"/>
          </a:p>
          <a:p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Prior failed medical termination of pregnancy (TOP) </a:t>
            </a:r>
          </a:p>
          <a:p>
            <a:r>
              <a:rPr lang="en-US" dirty="0"/>
              <a:t>(ii) Cases where D&amp;E cannot be safely done: (a) fibroid in the lower uterine segment, (b) uterine anomalies, (c) patients with repeated scarred uterus with placenta </a:t>
            </a:r>
            <a:r>
              <a:rPr lang="en-US" dirty="0" err="1"/>
              <a:t>accreta</a:t>
            </a:r>
            <a:r>
              <a:rPr lang="en-US" dirty="0"/>
              <a:t> or </a:t>
            </a:r>
            <a:r>
              <a:rPr lang="en-US" dirty="0" err="1"/>
              <a:t>percreta</a:t>
            </a:r>
            <a:r>
              <a:rPr lang="en-US" dirty="0"/>
              <a:t>. It is less commonly done these days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COMPLICATIONS OF MTP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IMMEDIATE: </a:t>
            </a:r>
            <a:endParaRPr lang="en-US" dirty="0"/>
          </a:p>
          <a:p>
            <a:r>
              <a:rPr lang="en-US" dirty="0"/>
              <a:t>(1) Injury to the cervix (cervical lacerations). </a:t>
            </a:r>
          </a:p>
          <a:p>
            <a:r>
              <a:rPr lang="en-US" dirty="0"/>
              <a:t>(2) Uterine perforation during D&amp;E.</a:t>
            </a:r>
          </a:p>
          <a:p>
            <a:r>
              <a:rPr lang="en-US" dirty="0"/>
              <a:t>(3) Hemorrhage and shock due to trauma, incomplete abortion, atonic uterus or rarely coagulation </a:t>
            </a:r>
          </a:p>
          <a:p>
            <a:r>
              <a:rPr lang="en-US" dirty="0"/>
              <a:t>failure. </a:t>
            </a:r>
          </a:p>
          <a:p>
            <a:r>
              <a:rPr lang="en-US" dirty="0"/>
              <a:t>(4) Thrombosis or embolism. </a:t>
            </a:r>
          </a:p>
          <a:p>
            <a:r>
              <a:rPr lang="en-US" dirty="0"/>
              <a:t>(5) </a:t>
            </a:r>
            <a:r>
              <a:rPr lang="en-US" dirty="0" err="1"/>
              <a:t>Postabortal</a:t>
            </a:r>
            <a:r>
              <a:rPr lang="en-US" dirty="0"/>
              <a:t> triad of pain, bleeding and low-grade fever due to retained clots or products. Antibiotics should be continued, may need repeat evacuation. </a:t>
            </a:r>
          </a:p>
          <a:p>
            <a:r>
              <a:rPr lang="en-US" dirty="0"/>
              <a:t>(6) </a:t>
            </a:r>
            <a:r>
              <a:rPr lang="en-US" u="sng" dirty="0"/>
              <a:t>Related to the methods employed:</a:t>
            </a:r>
          </a:p>
          <a:p>
            <a:r>
              <a:rPr lang="en-US" dirty="0"/>
              <a:t>Prostaglandins—intractable vomiting, diarrhea, fever, uterine pain and </a:t>
            </a:r>
            <a:r>
              <a:rPr lang="en-US" dirty="0" err="1"/>
              <a:t>cervicouterine</a:t>
            </a:r>
            <a:r>
              <a:rPr lang="en-US" dirty="0"/>
              <a:t> injury.</a:t>
            </a:r>
          </a:p>
          <a:p>
            <a:r>
              <a:rPr lang="en-US" dirty="0"/>
              <a:t>Oxytocin—water intoxication and rarely convulsions z </a:t>
            </a:r>
            <a:r>
              <a:rPr lang="en-US" dirty="0" err="1"/>
              <a:t>Hysterotomy</a:t>
            </a:r>
            <a:r>
              <a:rPr lang="en-US" dirty="0"/>
              <a:t>.</a:t>
            </a:r>
          </a:p>
          <a:p>
            <a:r>
              <a:rPr lang="en-US" dirty="0"/>
              <a:t>Saline—hypernatremia, pulmonary edema.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Objective:</a:t>
            </a:r>
            <a:br>
              <a:rPr lang="en-US" sz="4800" b="1" dirty="0">
                <a:solidFill>
                  <a:srgbClr val="92D050"/>
                </a:solidFill>
              </a:rPr>
            </a:b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/>
            <a:r>
              <a:rPr lang="en-US" dirty="0" smtClean="0"/>
              <a:t>1. To </a:t>
            </a:r>
            <a:r>
              <a:rPr lang="en-US" dirty="0"/>
              <a:t>know the indication  for  termination of </a:t>
            </a:r>
            <a:r>
              <a:rPr lang="en-US" dirty="0" smtClean="0"/>
              <a:t>pregnancy.</a:t>
            </a:r>
          </a:p>
          <a:p>
            <a:pPr rtl="1"/>
            <a:r>
              <a:rPr lang="en-US" dirty="0" smtClean="0"/>
              <a:t>2.To </a:t>
            </a:r>
            <a:r>
              <a:rPr lang="en-US" dirty="0"/>
              <a:t>know the methods  of  terminations.</a:t>
            </a:r>
          </a:p>
          <a:p>
            <a:pPr rtl="1"/>
            <a:r>
              <a:rPr lang="en-US" dirty="0"/>
              <a:t>3.The complications of  termination        </a:t>
            </a:r>
          </a:p>
          <a:p>
            <a:pPr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43" y="803185"/>
            <a:ext cx="7290707" cy="589969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REMOTE:</a:t>
            </a:r>
            <a:r>
              <a:rPr lang="en-US" dirty="0"/>
              <a:t> The complications are grouped into: </a:t>
            </a:r>
          </a:p>
          <a:p>
            <a:r>
              <a:rPr lang="en-US" b="1" dirty="0">
                <a:solidFill>
                  <a:srgbClr val="FF0000"/>
                </a:solidFill>
              </a:rPr>
              <a:t>1.Gynecological complications include</a:t>
            </a:r>
            <a:r>
              <a:rPr lang="en-US" b="1" dirty="0" smtClean="0">
                <a:solidFill>
                  <a:srgbClr val="FF0000"/>
                </a:solidFill>
              </a:rPr>
              <a:t>—</a:t>
            </a:r>
          </a:p>
          <a:p>
            <a:r>
              <a:rPr lang="en-US" dirty="0" smtClean="0"/>
              <a:t>(</a:t>
            </a:r>
            <a:r>
              <a:rPr lang="en-US" dirty="0"/>
              <a:t>a) menstrual disturbances, </a:t>
            </a:r>
          </a:p>
          <a:p>
            <a:r>
              <a:rPr lang="en-US" dirty="0" smtClean="0"/>
              <a:t>(</a:t>
            </a:r>
            <a:r>
              <a:rPr lang="en-US" dirty="0"/>
              <a:t>b) chronic pelvic </a:t>
            </a:r>
            <a:r>
              <a:rPr lang="en-US" dirty="0" err="1" smtClean="0"/>
              <a:t>infammation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c) infertility due to </a:t>
            </a:r>
            <a:r>
              <a:rPr lang="en-US" dirty="0" err="1"/>
              <a:t>cornual</a:t>
            </a:r>
            <a:r>
              <a:rPr lang="en-US" dirty="0"/>
              <a:t> block,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d) scar endometriosis and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e) uterine </a:t>
            </a:r>
            <a:r>
              <a:rPr lang="en-US" dirty="0" err="1" smtClean="0"/>
              <a:t>synechiae</a:t>
            </a:r>
            <a:r>
              <a:rPr lang="en-US" dirty="0" smtClean="0"/>
              <a:t> </a:t>
            </a:r>
            <a:r>
              <a:rPr lang="en-US" dirty="0"/>
              <a:t>leading to secondary amenorrhea.</a:t>
            </a:r>
          </a:p>
          <a:p>
            <a:r>
              <a:rPr lang="en-US" b="1" dirty="0">
                <a:solidFill>
                  <a:srgbClr val="FF0000"/>
                </a:solidFill>
              </a:rPr>
              <a:t>2.Obstetrical complications </a:t>
            </a:r>
            <a:r>
              <a:rPr lang="en-US" b="1" dirty="0" smtClean="0">
                <a:solidFill>
                  <a:srgbClr val="FF0000"/>
                </a:solidFill>
              </a:rPr>
              <a:t>include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a) recurrent </a:t>
            </a:r>
            <a:r>
              <a:rPr lang="en-US" dirty="0" err="1"/>
              <a:t>midtrimester</a:t>
            </a:r>
            <a:r>
              <a:rPr lang="en-US" dirty="0"/>
              <a:t> abortion due to cervical </a:t>
            </a:r>
            <a:r>
              <a:rPr lang="en-US" dirty="0" smtClean="0"/>
              <a:t>incompetence</a:t>
            </a:r>
            <a:r>
              <a:rPr lang="en-US" dirty="0"/>
              <a:t>, (b) ectopic pregnancy, (c) preterm labor, (e) increased perinatal loss, (f) rupture uterus, (g) Rh-</a:t>
            </a:r>
            <a:r>
              <a:rPr lang="en-US" dirty="0" err="1"/>
              <a:t>isoimmunization</a:t>
            </a:r>
            <a:r>
              <a:rPr lang="en-US" dirty="0"/>
              <a:t> in Rh-negative women, if not prophylactically protected with immunoglobulin and (h) failed abortion and continued pregnancy.</a:t>
            </a:r>
          </a:p>
          <a:p>
            <a:r>
              <a:rPr lang="en-US" b="1" dirty="0"/>
              <a:t>MORTALITY: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trimester: The maternal death is lowest especially with MVA and suction evacuation.</a:t>
            </a:r>
          </a:p>
          <a:p>
            <a:r>
              <a:rPr lang="en-US" dirty="0" err="1"/>
              <a:t>Midtrimester</a:t>
            </a:r>
            <a:r>
              <a:rPr lang="en-US" dirty="0"/>
              <a:t>: The mortality rate increases five to six times to that of first trimester.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449580"/>
            <a:ext cx="10889298" cy="6035040"/>
          </a:xfrm>
        </p:spPr>
      </p:pic>
    </p:spTree>
    <p:extLst>
      <p:ext uri="{BB962C8B-B14F-4D97-AF65-F5344CB8AC3E}">
        <p14:creationId xmlns:p14="http://schemas.microsoft.com/office/powerpoint/2010/main" val="9310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0" y="2349925"/>
            <a:ext cx="3706587" cy="245644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</a:rPr>
              <a:t>INDUCTION OF </a:t>
            </a:r>
            <a:r>
              <a:rPr lang="en-US" sz="3200" b="1" dirty="0" smtClean="0">
                <a:solidFill>
                  <a:srgbClr val="92D050"/>
                </a:solidFill>
              </a:rPr>
              <a:t/>
            </a:r>
            <a:br>
              <a:rPr lang="en-US" sz="3200" b="1" dirty="0" smtClean="0">
                <a:solidFill>
                  <a:srgbClr val="92D050"/>
                </a:solidFill>
              </a:rPr>
            </a:br>
            <a:r>
              <a:rPr lang="en-US" sz="3200" b="1" dirty="0" smtClean="0">
                <a:solidFill>
                  <a:srgbClr val="92D050"/>
                </a:solidFill>
              </a:rPr>
              <a:t>ABORTION</a:t>
            </a:r>
            <a:r>
              <a:rPr lang="en-US" sz="3200" b="1" dirty="0">
                <a:solidFill>
                  <a:srgbClr val="92D050"/>
                </a:solidFill>
              </a:rPr>
              <a:t>: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995399" cy="52486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Induction </a:t>
            </a:r>
            <a:r>
              <a:rPr lang="en-US" sz="2400" dirty="0"/>
              <a:t>of abortion is defined as </a:t>
            </a:r>
            <a:endParaRPr lang="en-US" sz="2400" dirty="0" smtClean="0"/>
          </a:p>
          <a:p>
            <a:r>
              <a:rPr lang="en-US" sz="2400" b="1" dirty="0" smtClean="0"/>
              <a:t>deliberate </a:t>
            </a:r>
            <a:r>
              <a:rPr lang="en-US" sz="2400" b="1" dirty="0"/>
              <a:t>termination of pregnancy either by medical or by surgical method before the viability of the fetus.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induced abortion may be legal or illegal (criminal). </a:t>
            </a:r>
          </a:p>
        </p:txBody>
      </p:sp>
    </p:spTree>
    <p:extLst>
      <p:ext uri="{BB962C8B-B14F-4D97-AF65-F5344CB8AC3E}">
        <p14:creationId xmlns:p14="http://schemas.microsoft.com/office/powerpoint/2010/main" val="5030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25" y="2309104"/>
            <a:ext cx="3498979" cy="245644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92D050"/>
                </a:solidFill>
              </a:rPr>
              <a:t>MEDICAL TERMINATION OF PREGNANCY (MTP)</a:t>
            </a:r>
            <a:r>
              <a:rPr lang="en-US" dirty="0">
                <a:solidFill>
                  <a:srgbClr val="92D050"/>
                </a:solidFill>
              </a:rPr>
              <a:t/>
            </a:r>
            <a:br>
              <a:rPr lang="en-US" dirty="0">
                <a:solidFill>
                  <a:srgbClr val="92D050"/>
                </a:solidFill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51" y="97971"/>
            <a:ext cx="7584620" cy="676002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indications:</a:t>
            </a:r>
          </a:p>
          <a:p>
            <a:r>
              <a:rPr lang="en-US" dirty="0" smtClean="0"/>
              <a:t> </a:t>
            </a:r>
            <a:r>
              <a:rPr lang="en-US" dirty="0"/>
              <a:t>The continuation of pregnancy would </a:t>
            </a:r>
            <a:r>
              <a:rPr lang="en-US" b="1" dirty="0"/>
              <a:t>involve serious risk of life </a:t>
            </a:r>
            <a:r>
              <a:rPr lang="en-US" dirty="0"/>
              <a:t>or grave injury to the physical </a:t>
            </a:r>
            <a:r>
              <a:rPr lang="en-US" dirty="0" smtClean="0"/>
              <a:t>and </a:t>
            </a:r>
            <a:r>
              <a:rPr lang="en-US" dirty="0"/>
              <a:t>mental health of the pregnant woman.</a:t>
            </a:r>
          </a:p>
          <a:p>
            <a:r>
              <a:rPr lang="en-US" dirty="0"/>
              <a:t> There is a substantial </a:t>
            </a:r>
            <a:r>
              <a:rPr lang="en-US" b="1" dirty="0"/>
              <a:t>risk of the child being born with serious physical and mental abnormalities </a:t>
            </a:r>
            <a:r>
              <a:rPr lang="en-US" dirty="0" smtClean="0"/>
              <a:t>so </a:t>
            </a:r>
            <a:r>
              <a:rPr lang="en-US" dirty="0"/>
              <a:t>as to be handicapped in </a:t>
            </a:r>
            <a:r>
              <a:rPr lang="en-US" dirty="0" smtClean="0"/>
              <a:t>life;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dirty="0" smtClean="0"/>
              <a:t>Structural </a:t>
            </a:r>
            <a:r>
              <a:rPr lang="en-US" dirty="0"/>
              <a:t>(Anencephaly), chromosomal(Down’s syndrome) or genetic (Hemophilia) </a:t>
            </a:r>
            <a:r>
              <a:rPr lang="en-US" dirty="0" smtClean="0"/>
              <a:t>   abnormalities </a:t>
            </a:r>
            <a:r>
              <a:rPr lang="en-US" dirty="0"/>
              <a:t>of the fetus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ii. When the fetus is likely to be deformed due to action of teratogenic drugs (warfarin) or radiation </a:t>
            </a:r>
            <a:r>
              <a:rPr lang="en-US" dirty="0" smtClean="0"/>
              <a:t>exposure </a:t>
            </a:r>
            <a:r>
              <a:rPr lang="en-US" dirty="0"/>
              <a:t>(&gt;10 rad) in early </a:t>
            </a:r>
            <a:r>
              <a:rPr lang="en-US" dirty="0" smtClean="0"/>
              <a:t>pregnancy.</a:t>
            </a:r>
          </a:p>
          <a:p>
            <a:pPr marL="0" indent="0">
              <a:buNone/>
            </a:pPr>
            <a:r>
              <a:rPr lang="en-US" dirty="0" smtClean="0"/>
              <a:t>iii</a:t>
            </a:r>
            <a:r>
              <a:rPr lang="en-US" dirty="0"/>
              <a:t>. Rubella, a viral infection affecting in the "first trimester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 When </a:t>
            </a:r>
            <a:r>
              <a:rPr lang="en-US" b="1" dirty="0"/>
              <a:t>the pregnancy is caused by rape</a:t>
            </a:r>
            <a:r>
              <a:rPr lang="en-US" dirty="0"/>
              <a:t>.</a:t>
            </a:r>
          </a:p>
          <a:p>
            <a:r>
              <a:rPr lang="en-US" dirty="0"/>
              <a:t> </a:t>
            </a:r>
            <a:r>
              <a:rPr lang="en-US" dirty="0" smtClean="0"/>
              <a:t> </a:t>
            </a:r>
            <a:r>
              <a:rPr lang="en-US" b="1" dirty="0"/>
              <a:t>To save the life of the mother </a:t>
            </a:r>
            <a:r>
              <a:rPr lang="en-US" dirty="0"/>
              <a:t>(therapeutic or Medical termination): (</a:t>
            </a:r>
            <a:r>
              <a:rPr lang="en-US" dirty="0" err="1"/>
              <a:t>i</a:t>
            </a:r>
            <a:r>
              <a:rPr lang="en-US" dirty="0"/>
              <a:t>) Cardiac diseases (Grade III </a:t>
            </a:r>
            <a:r>
              <a:rPr lang="en-US" dirty="0" smtClean="0"/>
              <a:t>and </a:t>
            </a:r>
            <a:r>
              <a:rPr lang="en-US" dirty="0"/>
              <a:t>IV) with history of decompensation in the previous pregnancy or in between the pregnancies. </a:t>
            </a:r>
          </a:p>
          <a:p>
            <a:r>
              <a:rPr lang="en-US" dirty="0"/>
              <a:t>(ii) Chronic glomerulonephritis. (iii) Malignant hypertension. (iv) Intractable hyperemesis </a:t>
            </a:r>
            <a:r>
              <a:rPr lang="en-US" dirty="0" err="1" smtClean="0"/>
              <a:t>gravidarum</a:t>
            </a:r>
            <a:r>
              <a:rPr lang="en-US" dirty="0"/>
              <a:t>. (v) Cervical or breast malignancy. (vi) Diabetes mellitus with retinopathy. </a:t>
            </a:r>
            <a:r>
              <a:rPr lang="en-US" dirty="0" smtClean="0"/>
              <a:t>(</a:t>
            </a:r>
            <a:r>
              <a:rPr lang="en-US" dirty="0"/>
              <a:t>vii) Epilepsy or psychiatric </a:t>
            </a:r>
            <a:r>
              <a:rPr lang="en-US" dirty="0" smtClean="0"/>
              <a:t>illness.</a:t>
            </a:r>
            <a:endParaRPr lang="en-US" dirty="0"/>
          </a:p>
          <a:p>
            <a:r>
              <a:rPr lang="en-US" dirty="0"/>
              <a:t> </a:t>
            </a:r>
            <a:r>
              <a:rPr lang="en-US" b="1" dirty="0"/>
              <a:t>Social </a:t>
            </a:r>
            <a:r>
              <a:rPr lang="en-US" b="1" dirty="0" smtClean="0"/>
              <a:t>indications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37" y="2349925"/>
            <a:ext cx="3595674" cy="245644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RECOMMENDATIONS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Termination can </a:t>
            </a:r>
            <a:r>
              <a:rPr lang="en-US" b="1" dirty="0"/>
              <a:t>only be performed in hospitals</a:t>
            </a:r>
            <a:r>
              <a:rPr lang="en-US" dirty="0"/>
              <a:t>, established or maintained by the government </a:t>
            </a:r>
            <a:r>
              <a:rPr lang="en-US" dirty="0" smtClean="0"/>
              <a:t>or </a:t>
            </a:r>
            <a:r>
              <a:rPr lang="en-US" dirty="0"/>
              <a:t>places approved by the government.</a:t>
            </a:r>
          </a:p>
          <a:p>
            <a:r>
              <a:rPr lang="en-US" dirty="0"/>
              <a:t> Pregnancy can only be </a:t>
            </a:r>
            <a:r>
              <a:rPr lang="en-US" b="1" dirty="0"/>
              <a:t>terminated on the written consent of the woman.</a:t>
            </a:r>
            <a:r>
              <a:rPr lang="en-US" dirty="0"/>
              <a:t> Husband‘s consent is </a:t>
            </a:r>
            <a:r>
              <a:rPr lang="en-US" dirty="0" smtClean="0"/>
              <a:t>not </a:t>
            </a:r>
            <a:r>
              <a:rPr lang="en-US" dirty="0"/>
              <a:t>required.</a:t>
            </a:r>
          </a:p>
          <a:p>
            <a:r>
              <a:rPr lang="en-US" dirty="0"/>
              <a:t> Pregnancy in </a:t>
            </a:r>
            <a:r>
              <a:rPr lang="en-US" b="1" dirty="0"/>
              <a:t>a minor girl (below the age of 18 years) cannot be terminated </a:t>
            </a:r>
            <a:r>
              <a:rPr lang="en-US" dirty="0"/>
              <a:t>without </a:t>
            </a:r>
            <a:r>
              <a:rPr lang="en-US" dirty="0" smtClean="0"/>
              <a:t>written </a:t>
            </a:r>
            <a:r>
              <a:rPr lang="en-US" dirty="0"/>
              <a:t>consent of the parents or legal guardian.</a:t>
            </a:r>
          </a:p>
          <a:p>
            <a:r>
              <a:rPr lang="en-US" dirty="0"/>
              <a:t> Termination </a:t>
            </a:r>
            <a:r>
              <a:rPr lang="en-US" b="1" dirty="0"/>
              <a:t>is permitted up to 20 weeks of pregnancy</a:t>
            </a:r>
            <a:r>
              <a:rPr lang="en-US" dirty="0"/>
              <a:t>. When the pregnancy exceeds 12 weeks, </a:t>
            </a:r>
            <a:r>
              <a:rPr lang="en-US" dirty="0" smtClean="0"/>
              <a:t>opinion </a:t>
            </a:r>
            <a:r>
              <a:rPr lang="en-US" dirty="0"/>
              <a:t>of two medical practitioners is required.</a:t>
            </a:r>
          </a:p>
        </p:txBody>
      </p:sp>
    </p:spTree>
    <p:extLst>
      <p:ext uri="{BB962C8B-B14F-4D97-AF65-F5344CB8AC3E}">
        <p14:creationId xmlns:p14="http://schemas.microsoft.com/office/powerpoint/2010/main" val="3063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92D050"/>
                </a:solidFill>
              </a:rPr>
              <a:t>METHODS OF TERMINATION OF PREGNANCY:</a:t>
            </a:r>
            <a:br>
              <a:rPr lang="en-US" b="1" dirty="0">
                <a:solidFill>
                  <a:srgbClr val="92D050"/>
                </a:solidFill>
              </a:rPr>
            </a:b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Medical</a:t>
            </a:r>
          </a:p>
          <a:p>
            <a:r>
              <a:rPr lang="en-US" sz="3200" dirty="0" smtClean="0"/>
              <a:t>Surgical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>First Trimester (Up to 12 Weeks) </a:t>
            </a:r>
            <a:endParaRPr lang="en-US" dirty="0" smtClean="0"/>
          </a:p>
          <a:p>
            <a:r>
              <a:rPr lang="en-US" dirty="0" smtClean="0"/>
              <a:t>Second </a:t>
            </a:r>
            <a:r>
              <a:rPr lang="en-US" dirty="0"/>
              <a:t>Trimester (13–20 Weeks)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74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FIRST TRIMESTER TERMINATION OF PREGNANCY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377178"/>
          </a:xfrm>
        </p:spPr>
        <p:txBody>
          <a:bodyPr/>
          <a:lstStyle/>
          <a:p>
            <a:r>
              <a:rPr lang="en-US" b="1" dirty="0"/>
              <a:t>MEDICAL METHODS OF FIRST TRIMESTER </a:t>
            </a:r>
            <a:r>
              <a:rPr lang="en-US" b="1" dirty="0" smtClean="0"/>
              <a:t>ABORTION.</a:t>
            </a:r>
          </a:p>
          <a:p>
            <a:r>
              <a:rPr lang="en-US" b="1" dirty="0"/>
              <a:t>SURGICAL METHODS OF FIRST TRIMESTER </a:t>
            </a:r>
            <a:r>
              <a:rPr lang="en-US" b="1" dirty="0" smtClean="0"/>
              <a:t>ABORTION.</a:t>
            </a:r>
          </a:p>
          <a:p>
            <a:endParaRPr lang="en-US" dirty="0"/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47" y="3706586"/>
            <a:ext cx="6483002" cy="29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9925"/>
            <a:ext cx="4131129" cy="245644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92D050"/>
                </a:solidFill>
              </a:rPr>
              <a:t>MEDICAL METHODS OF FIRST TRIMESTER ABORTION: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222" y="1"/>
            <a:ext cx="7807778" cy="691515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Mifepristone </a:t>
            </a:r>
            <a:r>
              <a:rPr lang="en-US" sz="2400" b="1" dirty="0">
                <a:solidFill>
                  <a:srgbClr val="FF0000"/>
                </a:solidFill>
              </a:rPr>
              <a:t>(RU-486) and Misoprostol: </a:t>
            </a:r>
          </a:p>
          <a:p>
            <a:r>
              <a:rPr lang="en-US" dirty="0" err="1"/>
              <a:t>Mefipristone</a:t>
            </a:r>
            <a:r>
              <a:rPr lang="en-US" dirty="0"/>
              <a:t> is a synthetic steroid that </a:t>
            </a:r>
            <a:r>
              <a:rPr lang="en-US" b="1" dirty="0"/>
              <a:t>block biological action of progesterone </a:t>
            </a:r>
            <a:r>
              <a:rPr lang="en-US" dirty="0"/>
              <a:t>by binding to its receptor in the uterus ,following </a:t>
            </a:r>
            <a:r>
              <a:rPr lang="en-US" dirty="0" err="1"/>
              <a:t>withdrwal</a:t>
            </a:r>
            <a:r>
              <a:rPr lang="en-US" dirty="0"/>
              <a:t> of the effect of progesterone, the uterus contracts and bleeding from placental bed, followed by abortion 2-5 days later</a:t>
            </a:r>
          </a:p>
          <a:p>
            <a:r>
              <a:rPr lang="en-US" b="1" u="sng" dirty="0"/>
              <a:t>PROTOCOL: </a:t>
            </a:r>
          </a:p>
          <a:p>
            <a:pPr lvl="0"/>
            <a:r>
              <a:rPr lang="en-US" dirty="0"/>
              <a:t>A 200 mg of mifepristone orally is given on day 1. </a:t>
            </a:r>
            <a:endParaRPr lang="en-US" dirty="0" smtClean="0"/>
          </a:p>
          <a:p>
            <a:pPr lvl="0"/>
            <a:r>
              <a:rPr lang="en-US" dirty="0" smtClean="0"/>
              <a:t>On </a:t>
            </a:r>
            <a:r>
              <a:rPr lang="en-US" dirty="0"/>
              <a:t>day 3, misoprostol (PGE1) 400 </a:t>
            </a:r>
            <a:r>
              <a:rPr lang="en-US" dirty="0" smtClean="0"/>
              <a:t>mcg </a:t>
            </a:r>
            <a:r>
              <a:rPr lang="en-US" dirty="0"/>
              <a:t>orally or 800 </a:t>
            </a:r>
            <a:r>
              <a:rPr lang="en-US" dirty="0" smtClean="0"/>
              <a:t>mcg </a:t>
            </a:r>
            <a:r>
              <a:rPr lang="en-US" dirty="0"/>
              <a:t>vaginally is given. Patient remains in the clinic for 4 hours during which expulsion of the conceptus (95%) often occurs. </a:t>
            </a:r>
            <a:endParaRPr lang="en-US" dirty="0" smtClean="0"/>
          </a:p>
          <a:p>
            <a:pPr lvl="0"/>
            <a:r>
              <a:rPr lang="en-US" dirty="0" smtClean="0"/>
              <a:t>Patient </a:t>
            </a:r>
            <a:r>
              <a:rPr lang="en-US" dirty="0"/>
              <a:t>is reexamined after 10–14 days. Complete abortion is observed in 95%, incomplete in about 2% of cases and about 1% do not respond at all. </a:t>
            </a:r>
            <a:endParaRPr lang="en-US" dirty="0" smtClean="0"/>
          </a:p>
          <a:p>
            <a:pPr lvl="0"/>
            <a:r>
              <a:rPr lang="en-US" dirty="0" smtClean="0"/>
              <a:t>Oral </a:t>
            </a:r>
            <a:r>
              <a:rPr lang="en-US" dirty="0"/>
              <a:t>mifepristone 200 mg (1 tab) with vaginal misoprostol </a:t>
            </a:r>
            <a:r>
              <a:rPr lang="en-US" dirty="0" smtClean="0"/>
              <a:t>800 mcg </a:t>
            </a:r>
            <a:r>
              <a:rPr lang="en-US" dirty="0"/>
              <a:t>(4 tab, 200 </a:t>
            </a:r>
            <a:r>
              <a:rPr lang="en-US" dirty="0" smtClean="0"/>
              <a:t>mcg </a:t>
            </a:r>
            <a:r>
              <a:rPr lang="en-US" dirty="0"/>
              <a:t>each) after 6–48 hours is equally effective. </a:t>
            </a:r>
          </a:p>
          <a:p>
            <a:r>
              <a:rPr lang="en-US" dirty="0"/>
              <a:t>Medical methods are </a:t>
            </a:r>
            <a:r>
              <a:rPr lang="en-US" b="1" u="sng" dirty="0"/>
              <a:t>safe, effective, noninvasive and have minimal or no complications</a:t>
            </a:r>
            <a:r>
              <a:rPr lang="en-US" dirty="0"/>
              <a:t>.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Methotrexate and Misoprostol</a:t>
            </a:r>
            <a:r>
              <a:rPr lang="en-US" dirty="0" smtClean="0"/>
              <a:t>—</a:t>
            </a:r>
          </a:p>
          <a:p>
            <a:pPr lvl="0"/>
            <a:r>
              <a:rPr lang="en-US" dirty="0" smtClean="0"/>
              <a:t>Methotrexate </a:t>
            </a:r>
            <a:r>
              <a:rPr lang="en-US" b="1" dirty="0"/>
              <a:t>50 mg/m2 IM (before 56 days of gestation) followed by 7 days later misoprostol 800 </a:t>
            </a:r>
            <a:r>
              <a:rPr lang="en-US" b="1" dirty="0" smtClean="0"/>
              <a:t>mcg </a:t>
            </a:r>
            <a:r>
              <a:rPr lang="en-US" b="1" dirty="0"/>
              <a:t>vaginally</a:t>
            </a:r>
            <a:r>
              <a:rPr lang="en-US" dirty="0"/>
              <a:t> is highly effective. Misoprostol may have to be repeated after 24 hours if it fails. </a:t>
            </a:r>
          </a:p>
          <a:p>
            <a:r>
              <a:rPr lang="en-US" dirty="0"/>
              <a:t>If the procedure fails, ultrasound examination is done to confirm the failure.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suction evacuation should be done. Methotrexate and misoprostol regimen is </a:t>
            </a:r>
            <a:r>
              <a:rPr lang="en-US" b="1" u="sng" dirty="0"/>
              <a:t>less expensive but takes longer time </a:t>
            </a:r>
            <a:r>
              <a:rPr lang="en-US" dirty="0"/>
              <a:t>than mifepristone and misoprostol. </a:t>
            </a:r>
          </a:p>
        </p:txBody>
      </p:sp>
    </p:spTree>
    <p:extLst>
      <p:ext uri="{BB962C8B-B14F-4D97-AF65-F5344CB8AC3E}">
        <p14:creationId xmlns:p14="http://schemas.microsoft.com/office/powerpoint/2010/main" val="3021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84287"/>
            <a:ext cx="4686300" cy="4286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960120"/>
            <a:ext cx="5455920" cy="50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134</TotalTime>
  <Words>1739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 Light</vt:lpstr>
      <vt:lpstr>Rockwell</vt:lpstr>
      <vt:lpstr>Wingdings</vt:lpstr>
      <vt:lpstr>Atlas</vt:lpstr>
      <vt:lpstr>Termination of pregnancy  (induced abortion) د الاء ابراهيم </vt:lpstr>
      <vt:lpstr>Objective: </vt:lpstr>
      <vt:lpstr>INDUCTION OF  ABORTION: </vt:lpstr>
      <vt:lpstr>MEDICAL TERMINATION OF PREGNANCY (MTP) </vt:lpstr>
      <vt:lpstr>RECOMMENDATIONS</vt:lpstr>
      <vt:lpstr>METHODS OF TERMINATION OF PREGNANCY: </vt:lpstr>
      <vt:lpstr>FIRST TRIMESTER TERMINATION OF PREGNANCY</vt:lpstr>
      <vt:lpstr>MEDICAL METHODS OF FIRST TRIMESTER ABORTION:</vt:lpstr>
      <vt:lpstr>PowerPoint Presentation</vt:lpstr>
      <vt:lpstr>SURGICAL METHODS OF FIRST TRIMESTER ABORTION:</vt:lpstr>
      <vt:lpstr>PowerPoint Presentation</vt:lpstr>
      <vt:lpstr>PowerPoint Presentation</vt:lpstr>
      <vt:lpstr>PowerPoint Presentation</vt:lpstr>
      <vt:lpstr>PowerPoint Presentation</vt:lpstr>
      <vt:lpstr>MIDTRIMESTER TERMINATION OF PREGNANCY </vt:lpstr>
      <vt:lpstr>PowerPoint Presentation</vt:lpstr>
      <vt:lpstr>SURGICAL METHODS: </vt:lpstr>
      <vt:lpstr>PowerPoint Presentation</vt:lpstr>
      <vt:lpstr>COMPLICATIONS OF MTP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Termination of pregnancy (induced abortion) Dr. Alaa Ibrahim </dc:title>
  <dc:creator>user</dc:creator>
  <cp:lastModifiedBy>user</cp:lastModifiedBy>
  <cp:revision>17</cp:revision>
  <dcterms:created xsi:type="dcterms:W3CDTF">2021-10-06T17:37:10Z</dcterms:created>
  <dcterms:modified xsi:type="dcterms:W3CDTF">2021-11-10T17:50:14Z</dcterms:modified>
</cp:coreProperties>
</file>