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E13-BA88-4A2C-BF15-90D8ABEF7FA7}" type="datetimeFigureOut">
              <a:rPr lang="ar-IQ" smtClean="0"/>
              <a:t>1/21/1440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9D7FD-D7D1-4414-ADF2-1A8691BB2BB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Anaemia</a:t>
            </a:r>
            <a:r>
              <a:rPr lang="en-US" dirty="0" smtClean="0"/>
              <a:t> of chronic disorders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214686"/>
            <a:ext cx="7858180" cy="2928958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One of the most common </a:t>
            </a:r>
            <a:r>
              <a:rPr lang="en-US" dirty="0" err="1" smtClean="0">
                <a:solidFill>
                  <a:schemeClr val="tx1"/>
                </a:solidFill>
              </a:rPr>
              <a:t>anaemias</a:t>
            </a:r>
            <a:r>
              <a:rPr lang="en-US" dirty="0" smtClean="0">
                <a:solidFill>
                  <a:schemeClr val="tx1"/>
                </a:solidFill>
              </a:rPr>
              <a:t> occurs in patients with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 variety of chronic inflammatory and malignant diseases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hereditary forms the </a:t>
            </a:r>
            <a:r>
              <a:rPr lang="en-US" dirty="0" err="1" smtClean="0"/>
              <a:t>anaemia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/>
              <a:t>is usually </a:t>
            </a:r>
            <a:r>
              <a:rPr lang="en-US" dirty="0" err="1" smtClean="0"/>
              <a:t>characterized</a:t>
            </a:r>
            <a:r>
              <a:rPr lang="en-US" dirty="0" smtClean="0"/>
              <a:t> by a markedly </a:t>
            </a:r>
            <a:r>
              <a:rPr lang="en-US" dirty="0" err="1" smtClean="0"/>
              <a:t>hypochromic</a:t>
            </a:r>
            <a:r>
              <a:rPr lang="en-US" dirty="0" smtClean="0"/>
              <a:t> and </a:t>
            </a:r>
            <a:r>
              <a:rPr lang="en-US" dirty="0" err="1" smtClean="0"/>
              <a:t>microcytic</a:t>
            </a:r>
            <a:r>
              <a:rPr lang="en-US" dirty="0" smtClean="0"/>
              <a:t> blood picture. </a:t>
            </a:r>
          </a:p>
          <a:p>
            <a:pPr algn="l">
              <a:buNone/>
            </a:pPr>
            <a:r>
              <a:rPr lang="en-US" dirty="0" smtClean="0"/>
              <a:t>The most common mutations are in the ALA‐S gene which is </a:t>
            </a:r>
          </a:p>
          <a:p>
            <a:pPr algn="l">
              <a:buNone/>
            </a:pPr>
            <a:r>
              <a:rPr lang="en-US" dirty="0" smtClean="0"/>
              <a:t>on the X chromosome. </a:t>
            </a:r>
          </a:p>
          <a:p>
            <a:pPr algn="l">
              <a:buNone/>
            </a:pPr>
            <a:r>
              <a:rPr lang="en-US" dirty="0" smtClean="0"/>
              <a:t>Pyridoxal‐6‐phosphate is a coenzyme </a:t>
            </a:r>
          </a:p>
          <a:p>
            <a:pPr algn="l">
              <a:buNone/>
            </a:pPr>
            <a:r>
              <a:rPr lang="en-US" dirty="0" smtClean="0"/>
              <a:t>for ALA‐S. </a:t>
            </a:r>
          </a:p>
          <a:p>
            <a:pPr algn="l">
              <a:buNone/>
            </a:pPr>
            <a:r>
              <a:rPr lang="en-US" dirty="0" smtClean="0"/>
              <a:t>Other rare types include an X‐linked disease with </a:t>
            </a:r>
          </a:p>
          <a:p>
            <a:pPr algn="l">
              <a:buNone/>
            </a:pPr>
            <a:r>
              <a:rPr lang="en-US" dirty="0" err="1" smtClean="0"/>
              <a:t>spinocerebellar</a:t>
            </a:r>
            <a:r>
              <a:rPr lang="en-US" dirty="0" smtClean="0"/>
              <a:t> degeneration and ataxia, mitochondrial defects (e.g. Pearson’s syndrome when there is also pancreatic </a:t>
            </a:r>
            <a:r>
              <a:rPr lang="en-US" dirty="0" err="1" smtClean="0"/>
              <a:t>insufficiency</a:t>
            </a:r>
            <a:r>
              <a:rPr lang="en-US" dirty="0" smtClean="0"/>
              <a:t>), thiamine‐responsive and other </a:t>
            </a:r>
            <a:r>
              <a:rPr lang="en-US" dirty="0" err="1" smtClean="0"/>
              <a:t>autosomal</a:t>
            </a:r>
            <a:r>
              <a:rPr lang="en-US" dirty="0" smtClean="0"/>
              <a:t> defects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In some patients, particularly with the hereditary type, </a:t>
            </a:r>
          </a:p>
          <a:p>
            <a:pPr algn="l">
              <a:buNone/>
            </a:pPr>
            <a:r>
              <a:rPr lang="en-US" dirty="0" smtClean="0"/>
              <a:t>there is a response to pyridoxine therapy.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err="1" smtClean="0"/>
              <a:t>Folate</a:t>
            </a:r>
            <a:r>
              <a:rPr lang="en-US" dirty="0" smtClean="0"/>
              <a:t> deficiency may occur and folic acid therapy may also be tried. </a:t>
            </a:r>
          </a:p>
          <a:p>
            <a:pPr algn="l">
              <a:buNone/>
            </a:pPr>
            <a:r>
              <a:rPr lang="en-US" dirty="0" smtClean="0"/>
              <a:t>Other treatments, e.g. erythropoietin, may be tried in the </a:t>
            </a:r>
            <a:r>
              <a:rPr lang="en-US" dirty="0" err="1" smtClean="0"/>
              <a:t>myelodysplasia</a:t>
            </a:r>
            <a:r>
              <a:rPr lang="en-US" dirty="0" smtClean="0"/>
              <a:t> form </a:t>
            </a:r>
          </a:p>
          <a:p>
            <a:pPr algn="l">
              <a:buNone/>
            </a:pPr>
            <a:r>
              <a:rPr lang="en-US" dirty="0" smtClean="0"/>
              <a:t>In many severe cases, </a:t>
            </a:r>
          </a:p>
          <a:p>
            <a:pPr algn="l">
              <a:buNone/>
            </a:pPr>
            <a:r>
              <a:rPr lang="en-US" dirty="0" smtClean="0"/>
              <a:t>repeated blood transfusions are the only method of </a:t>
            </a:r>
            <a:r>
              <a:rPr lang="en-US" dirty="0" err="1" smtClean="0"/>
              <a:t>maintaining</a:t>
            </a:r>
            <a:r>
              <a:rPr lang="en-US" dirty="0" smtClean="0"/>
              <a:t> a satisfactory </a:t>
            </a:r>
            <a:r>
              <a:rPr lang="en-US" dirty="0" err="1" smtClean="0"/>
              <a:t>haemoglobin</a:t>
            </a:r>
            <a:r>
              <a:rPr lang="en-US" dirty="0" smtClean="0"/>
              <a:t> concentration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 poisoning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smtClean="0"/>
              <a:t>Lead </a:t>
            </a:r>
            <a:r>
              <a:rPr lang="en-US" dirty="0" smtClean="0">
                <a:solidFill>
                  <a:srgbClr val="FF0000"/>
                </a:solidFill>
              </a:rPr>
              <a:t>inhibits both </a:t>
            </a:r>
            <a:r>
              <a:rPr lang="en-US" dirty="0" err="1" smtClean="0">
                <a:solidFill>
                  <a:srgbClr val="FF0000"/>
                </a:solidFill>
              </a:rPr>
              <a:t>haem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globin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synthesis at a number </a:t>
            </a:r>
          </a:p>
          <a:p>
            <a:pPr algn="l">
              <a:buNone/>
            </a:pPr>
            <a:r>
              <a:rPr lang="en-US" dirty="0" smtClean="0"/>
              <a:t>of points. </a:t>
            </a:r>
          </a:p>
          <a:p>
            <a:pPr algn="l">
              <a:buNone/>
            </a:pPr>
            <a:r>
              <a:rPr lang="en-US" dirty="0" smtClean="0"/>
              <a:t>In addition it interferes with the breakdown of </a:t>
            </a:r>
          </a:p>
          <a:p>
            <a:pPr algn="l">
              <a:buNone/>
            </a:pPr>
            <a:r>
              <a:rPr lang="en-US" dirty="0" smtClean="0"/>
              <a:t>RNA by </a:t>
            </a:r>
            <a:r>
              <a:rPr lang="en-US" dirty="0" smtClean="0">
                <a:solidFill>
                  <a:srgbClr val="FF0000"/>
                </a:solidFill>
              </a:rPr>
              <a:t>inhibiting the enzyme </a:t>
            </a:r>
            <a:r>
              <a:rPr lang="en-US" dirty="0" err="1" smtClean="0"/>
              <a:t>pyrimidine</a:t>
            </a:r>
            <a:r>
              <a:rPr lang="en-US" dirty="0" smtClean="0"/>
              <a:t> 5′ </a:t>
            </a:r>
            <a:r>
              <a:rPr lang="en-US" dirty="0" err="1" smtClean="0"/>
              <a:t>nucleotidase</a:t>
            </a:r>
            <a:r>
              <a:rPr lang="en-US" dirty="0" smtClean="0"/>
              <a:t>, </a:t>
            </a:r>
          </a:p>
          <a:p>
            <a:pPr algn="l">
              <a:buNone/>
            </a:pPr>
            <a:r>
              <a:rPr lang="en-US" dirty="0" smtClean="0"/>
              <a:t>causing accumulation of denatured RNA in red cells, the RNA giving an appearance called basophilic stippling on the </a:t>
            </a:r>
            <a:r>
              <a:rPr lang="en-US" dirty="0" err="1" smtClean="0"/>
              <a:t>ordinary</a:t>
            </a:r>
            <a:r>
              <a:rPr lang="en-US" dirty="0" smtClean="0"/>
              <a:t> (</a:t>
            </a:r>
            <a:r>
              <a:rPr lang="en-US" dirty="0" err="1" smtClean="0"/>
              <a:t>Romanowsky</a:t>
            </a:r>
            <a:r>
              <a:rPr lang="en-US" dirty="0" smtClean="0"/>
              <a:t>) stain </a:t>
            </a:r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anaemia</a:t>
            </a:r>
            <a:r>
              <a:rPr lang="en-US" dirty="0" smtClean="0"/>
              <a:t> may </a:t>
            </a:r>
          </a:p>
          <a:p>
            <a:pPr algn="l">
              <a:buNone/>
            </a:pPr>
            <a:r>
              <a:rPr lang="en-US" dirty="0" smtClean="0"/>
              <a:t>be </a:t>
            </a:r>
            <a:r>
              <a:rPr lang="en-US" dirty="0" err="1" smtClean="0"/>
              <a:t>hypochromic</a:t>
            </a:r>
            <a:r>
              <a:rPr lang="en-US" dirty="0" smtClean="0"/>
              <a:t> or predominantly </a:t>
            </a:r>
            <a:r>
              <a:rPr lang="en-US" dirty="0" err="1" smtClean="0"/>
              <a:t>haemolytic</a:t>
            </a:r>
            <a:r>
              <a:rPr lang="en-US" dirty="0" smtClean="0"/>
              <a:t>, and the bone marrow may show ring </a:t>
            </a:r>
            <a:r>
              <a:rPr lang="en-US" dirty="0" err="1" smtClean="0"/>
              <a:t>sideroblasts</a:t>
            </a:r>
            <a:r>
              <a:rPr lang="en-US" dirty="0" smtClean="0"/>
              <a:t>. </a:t>
            </a:r>
          </a:p>
          <a:p>
            <a:pPr algn="l">
              <a:buNone/>
            </a:pPr>
            <a:r>
              <a:rPr lang="en-US" dirty="0" smtClean="0"/>
              <a:t>Free erythrocyte </a:t>
            </a:r>
            <a:r>
              <a:rPr lang="en-US" dirty="0" err="1" smtClean="0"/>
              <a:t>protoporphyrin</a:t>
            </a:r>
            <a:r>
              <a:rPr lang="en-US" dirty="0" smtClean="0"/>
              <a:t> is raised.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Differential diagnosis of </a:t>
            </a:r>
            <a:r>
              <a:rPr lang="en-US" dirty="0" err="1" smtClean="0"/>
              <a:t>hypochromic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anaemia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5143536"/>
          </a:xfrm>
        </p:spPr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dirty="0" smtClean="0"/>
              <a:t>The clinical history is particularly important as the source </a:t>
            </a:r>
          </a:p>
          <a:p>
            <a:pPr algn="l">
              <a:buNone/>
            </a:pPr>
            <a:r>
              <a:rPr lang="en-US" dirty="0" smtClean="0"/>
              <a:t>of the </a:t>
            </a:r>
            <a:r>
              <a:rPr lang="en-US" dirty="0" err="1" smtClean="0"/>
              <a:t>haemorrhage</a:t>
            </a:r>
            <a:r>
              <a:rPr lang="en-US" dirty="0" smtClean="0"/>
              <a:t> leading to iron deficiency or the presence </a:t>
            </a:r>
          </a:p>
          <a:p>
            <a:pPr algn="l">
              <a:buNone/>
            </a:pPr>
            <a:r>
              <a:rPr lang="en-US" dirty="0" smtClean="0"/>
              <a:t>of a chronic disease may be revealed. The country of origin and </a:t>
            </a:r>
          </a:p>
          <a:p>
            <a:pPr algn="l">
              <a:buNone/>
            </a:pPr>
            <a:r>
              <a:rPr lang="en-US" dirty="0" smtClean="0"/>
              <a:t>the family history may suggest a possible diagnosis of </a:t>
            </a:r>
            <a:r>
              <a:rPr lang="en-US" dirty="0" err="1" smtClean="0"/>
              <a:t>thalassaemia</a:t>
            </a:r>
            <a:r>
              <a:rPr lang="en-US" dirty="0" smtClean="0"/>
              <a:t> or other genetic defect of </a:t>
            </a:r>
            <a:r>
              <a:rPr lang="en-US" dirty="0" err="1" smtClean="0"/>
              <a:t>haemoglobin</a:t>
            </a:r>
            <a:r>
              <a:rPr lang="en-US" dirty="0" smtClean="0"/>
              <a:t>. Physical </a:t>
            </a:r>
            <a:r>
              <a:rPr lang="en-US" dirty="0" err="1" smtClean="0"/>
              <a:t>examination</a:t>
            </a:r>
            <a:r>
              <a:rPr lang="en-US" dirty="0" smtClean="0"/>
              <a:t> may also be helpful in determining a site of </a:t>
            </a:r>
            <a:r>
              <a:rPr lang="en-US" dirty="0" err="1" smtClean="0"/>
              <a:t>haemorrhage</a:t>
            </a:r>
            <a:r>
              <a:rPr lang="en-US" dirty="0" smtClean="0"/>
              <a:t>, </a:t>
            </a:r>
          </a:p>
          <a:p>
            <a:pPr algn="l">
              <a:buNone/>
            </a:pPr>
            <a:r>
              <a:rPr lang="en-US" dirty="0" smtClean="0"/>
              <a:t>features of a chronic inflammatory or malignant disease, </a:t>
            </a:r>
            <a:r>
              <a:rPr lang="en-US" dirty="0" err="1" smtClean="0"/>
              <a:t>koilonychia</a:t>
            </a:r>
            <a:r>
              <a:rPr lang="en-US" dirty="0" smtClean="0"/>
              <a:t> or, in some </a:t>
            </a:r>
            <a:r>
              <a:rPr lang="en-US" dirty="0" err="1" smtClean="0"/>
              <a:t>haemoglobinopathies</a:t>
            </a:r>
            <a:r>
              <a:rPr lang="en-US" dirty="0" smtClean="0"/>
              <a:t>, an enlarged spleen or </a:t>
            </a:r>
          </a:p>
          <a:p>
            <a:pPr algn="l">
              <a:buNone/>
            </a:pPr>
            <a:r>
              <a:rPr lang="en-US" dirty="0" smtClean="0"/>
              <a:t>bony deformities.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25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8643998" cy="5857916"/>
          </a:xfrm>
        </p:spPr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 err="1" smtClean="0"/>
              <a:t>thalassaemia</a:t>
            </a:r>
            <a:r>
              <a:rPr lang="en-US" dirty="0" smtClean="0"/>
              <a:t> trait the red cells tend to be small, often </a:t>
            </a:r>
          </a:p>
          <a:p>
            <a:pPr algn="l">
              <a:buNone/>
            </a:pPr>
            <a:r>
              <a:rPr lang="en-US" dirty="0" smtClean="0"/>
              <a:t>with an MCV of 70 </a:t>
            </a:r>
            <a:r>
              <a:rPr lang="en-US" dirty="0" err="1" smtClean="0"/>
              <a:t>fL</a:t>
            </a:r>
            <a:r>
              <a:rPr lang="en-US" dirty="0" smtClean="0"/>
              <a:t> or less, even when </a:t>
            </a:r>
            <a:r>
              <a:rPr lang="en-US" dirty="0" err="1" smtClean="0"/>
              <a:t>anaemia</a:t>
            </a:r>
            <a:r>
              <a:rPr lang="en-US" dirty="0" smtClean="0"/>
              <a:t> is mild or </a:t>
            </a:r>
          </a:p>
          <a:p>
            <a:pPr algn="l">
              <a:buNone/>
            </a:pPr>
            <a:r>
              <a:rPr lang="en-US" dirty="0" smtClean="0"/>
              <a:t>absent; the red cell count is usually over 5.5 × 1012/L. </a:t>
            </a:r>
            <a:r>
              <a:rPr lang="en-US" dirty="0" err="1" smtClean="0"/>
              <a:t>Conversely</a:t>
            </a:r>
            <a:r>
              <a:rPr lang="en-US" dirty="0" smtClean="0"/>
              <a:t>, in iron deficiency </a:t>
            </a:r>
            <a:r>
              <a:rPr lang="en-US" dirty="0" err="1" smtClean="0"/>
              <a:t>anaemia</a:t>
            </a:r>
            <a:r>
              <a:rPr lang="en-US" dirty="0" smtClean="0"/>
              <a:t> the indices fall </a:t>
            </a:r>
            <a:r>
              <a:rPr lang="en-US" dirty="0" err="1" smtClean="0"/>
              <a:t>progressively</a:t>
            </a:r>
            <a:r>
              <a:rPr lang="en-US" dirty="0" smtClean="0"/>
              <a:t> with the degree of </a:t>
            </a:r>
            <a:r>
              <a:rPr lang="en-US" dirty="0" err="1" smtClean="0"/>
              <a:t>anaemia</a:t>
            </a:r>
            <a:r>
              <a:rPr lang="en-US" dirty="0" smtClean="0"/>
              <a:t> and when </a:t>
            </a:r>
            <a:r>
              <a:rPr lang="en-US" dirty="0" err="1" smtClean="0"/>
              <a:t>anaemia</a:t>
            </a:r>
            <a:r>
              <a:rPr lang="en-US" dirty="0" smtClean="0"/>
              <a:t> is mild </a:t>
            </a:r>
          </a:p>
          <a:p>
            <a:pPr algn="l">
              <a:buNone/>
            </a:pPr>
            <a:r>
              <a:rPr lang="en-US" dirty="0" smtClean="0"/>
              <a:t>the indices are normal or only just reduced below normal </a:t>
            </a:r>
          </a:p>
          <a:p>
            <a:pPr algn="l">
              <a:buNone/>
            </a:pPr>
            <a:r>
              <a:rPr lang="en-US" dirty="0" smtClean="0"/>
              <a:t>(e.g. MCV 75–80 </a:t>
            </a:r>
            <a:r>
              <a:rPr lang="en-US" dirty="0" err="1" smtClean="0"/>
              <a:t>fL</a:t>
            </a:r>
            <a:r>
              <a:rPr lang="en-US" dirty="0" smtClean="0"/>
              <a:t>). In the </a:t>
            </a:r>
            <a:r>
              <a:rPr lang="en-US" dirty="0" err="1" smtClean="0"/>
              <a:t>anaemia</a:t>
            </a:r>
            <a:r>
              <a:rPr lang="en-US" dirty="0" smtClean="0"/>
              <a:t> of chronic disorders </a:t>
            </a:r>
          </a:p>
          <a:p>
            <a:pPr algn="l">
              <a:buNone/>
            </a:pPr>
            <a:r>
              <a:rPr lang="en-US" dirty="0" smtClean="0"/>
              <a:t>the indices are also not markedly low, an MCV in the range </a:t>
            </a:r>
          </a:p>
          <a:p>
            <a:pPr algn="l">
              <a:buNone/>
            </a:pPr>
            <a:r>
              <a:rPr lang="en-US" dirty="0" smtClean="0"/>
              <a:t>75–82 </a:t>
            </a:r>
            <a:r>
              <a:rPr lang="en-US" dirty="0" err="1" smtClean="0"/>
              <a:t>fL</a:t>
            </a:r>
            <a:r>
              <a:rPr lang="en-US" dirty="0" smtClean="0"/>
              <a:t> being usual.</a:t>
            </a:r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197493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en-US" dirty="0" smtClean="0"/>
              <a:t>It is usual to perform a serum iron and TIBC measurement, </a:t>
            </a:r>
          </a:p>
          <a:p>
            <a:pPr algn="l">
              <a:buNone/>
            </a:pPr>
            <a:r>
              <a:rPr lang="en-US" dirty="0" smtClean="0"/>
              <a:t>or alternatively serum </a:t>
            </a:r>
            <a:r>
              <a:rPr lang="en-US" dirty="0" err="1" smtClean="0"/>
              <a:t>ferritin</a:t>
            </a:r>
            <a:r>
              <a:rPr lang="en-US" dirty="0" smtClean="0"/>
              <a:t> estimation, to confirm a </a:t>
            </a:r>
            <a:r>
              <a:rPr lang="en-US" dirty="0" err="1" smtClean="0"/>
              <a:t>diagnosis</a:t>
            </a:r>
            <a:r>
              <a:rPr lang="en-US" dirty="0" smtClean="0"/>
              <a:t> of iron deficiency. </a:t>
            </a:r>
            <a:r>
              <a:rPr lang="en-US" dirty="0" err="1" smtClean="0"/>
              <a:t>Haemoglobin</a:t>
            </a:r>
            <a:r>
              <a:rPr lang="en-US" dirty="0" smtClean="0"/>
              <a:t> high‐performance liquid </a:t>
            </a:r>
          </a:p>
          <a:p>
            <a:pPr algn="l">
              <a:buNone/>
            </a:pPr>
            <a:r>
              <a:rPr lang="en-US" dirty="0" smtClean="0"/>
              <a:t>chromatography (HPLC) or electrophoresis with an estimation </a:t>
            </a:r>
          </a:p>
          <a:p>
            <a:pPr algn="l">
              <a:buNone/>
            </a:pPr>
            <a:r>
              <a:rPr lang="en-US" dirty="0" smtClean="0"/>
              <a:t>of </a:t>
            </a:r>
            <a:r>
              <a:rPr lang="en-US" dirty="0" err="1" smtClean="0"/>
              <a:t>Hb</a:t>
            </a:r>
            <a:r>
              <a:rPr lang="en-US" dirty="0" smtClean="0"/>
              <a:t> A2</a:t>
            </a:r>
          </a:p>
          <a:p>
            <a:pPr algn="l">
              <a:buNone/>
            </a:pPr>
            <a:r>
              <a:rPr lang="en-US" dirty="0" smtClean="0"/>
              <a:t> and </a:t>
            </a:r>
            <a:r>
              <a:rPr lang="en-US" dirty="0" err="1" smtClean="0"/>
              <a:t>Hb</a:t>
            </a:r>
            <a:r>
              <a:rPr lang="en-US" dirty="0" smtClean="0"/>
              <a:t> F is carried out in all patients suspected of </a:t>
            </a:r>
          </a:p>
          <a:p>
            <a:pPr algn="l">
              <a:buNone/>
            </a:pPr>
            <a:r>
              <a:rPr lang="en-US" dirty="0" err="1" smtClean="0"/>
              <a:t>thalassaemia</a:t>
            </a:r>
            <a:r>
              <a:rPr lang="en-US" dirty="0" smtClean="0"/>
              <a:t> or other genetic defect of </a:t>
            </a:r>
            <a:r>
              <a:rPr lang="en-US" dirty="0" err="1" smtClean="0"/>
              <a:t>haemoglobin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/>
              <a:t>β‐</a:t>
            </a:r>
            <a:r>
              <a:rPr lang="en-US" dirty="0" err="1" smtClean="0"/>
              <a:t>Thalassaemia</a:t>
            </a:r>
            <a:r>
              <a:rPr lang="en-US" dirty="0" smtClean="0"/>
              <a:t> trait is </a:t>
            </a:r>
          </a:p>
          <a:p>
            <a:pPr algn="l">
              <a:buNone/>
            </a:pPr>
            <a:r>
              <a:rPr lang="en-US" dirty="0" smtClean="0"/>
              <a:t>characterized by a raised </a:t>
            </a:r>
            <a:r>
              <a:rPr lang="en-US" dirty="0" err="1" smtClean="0"/>
              <a:t>Hb</a:t>
            </a:r>
            <a:r>
              <a:rPr lang="en-US" dirty="0" smtClean="0"/>
              <a:t> A2</a:t>
            </a:r>
          </a:p>
          <a:p>
            <a:pPr algn="l">
              <a:buNone/>
            </a:pPr>
            <a:r>
              <a:rPr lang="en-US" dirty="0" smtClean="0"/>
              <a:t> above 3.5%, but in α‐</a:t>
            </a:r>
            <a:r>
              <a:rPr lang="en-US" dirty="0" err="1" smtClean="0"/>
              <a:t>thalas</a:t>
            </a:r>
            <a:r>
              <a:rPr lang="en-US" dirty="0" smtClean="0"/>
              <a:t/>
            </a:r>
            <a:r>
              <a:rPr lang="en-US" dirty="0" err="1" smtClean="0"/>
              <a:t>saemia</a:t>
            </a:r>
            <a:r>
              <a:rPr lang="en-US" dirty="0" smtClean="0"/>
              <a:t> trait there is no abnormality on simple </a:t>
            </a:r>
            <a:r>
              <a:rPr lang="en-US" dirty="0" err="1" smtClean="0"/>
              <a:t>haemoglobin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studies so the diagnosis is usually made by exclusion of all other </a:t>
            </a:r>
          </a:p>
          <a:p>
            <a:pPr algn="l">
              <a:buNone/>
            </a:pPr>
            <a:r>
              <a:rPr lang="en-US" dirty="0" smtClean="0"/>
              <a:t>causes of </a:t>
            </a:r>
            <a:r>
              <a:rPr lang="en-US" dirty="0" err="1" smtClean="0"/>
              <a:t>hypochromic</a:t>
            </a:r>
            <a:r>
              <a:rPr lang="en-US" dirty="0" smtClean="0"/>
              <a:t> red cells and by the presence of a red </a:t>
            </a:r>
          </a:p>
          <a:p>
            <a:pPr algn="l">
              <a:buNone/>
            </a:pPr>
            <a:r>
              <a:rPr lang="en-US" dirty="0" smtClean="0"/>
              <a:t>cell count &gt;5.5 ×1012/L. DNA studies can be used to confirm </a:t>
            </a:r>
          </a:p>
          <a:p>
            <a:pPr algn="l">
              <a:buNone/>
            </a:pPr>
            <a:r>
              <a:rPr lang="en-US" dirty="0" smtClean="0"/>
              <a:t>the diagnosis.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Bone marrow examination is essential if a diagnosis of </a:t>
            </a:r>
          </a:p>
          <a:p>
            <a:pPr algn="l">
              <a:buNone/>
            </a:pPr>
            <a:r>
              <a:rPr lang="en-US" dirty="0" err="1" smtClean="0"/>
              <a:t>sideroblastic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 is </a:t>
            </a:r>
            <a:r>
              <a:rPr lang="en-US" smtClean="0"/>
              <a:t>suspected </a:t>
            </a:r>
          </a:p>
          <a:p>
            <a:pPr algn="l">
              <a:buNone/>
            </a:pPr>
            <a:r>
              <a:rPr lang="en-US" smtClean="0"/>
              <a:t>but </a:t>
            </a:r>
            <a:r>
              <a:rPr lang="en-US" dirty="0" smtClean="0"/>
              <a:t>is not usually needed in </a:t>
            </a:r>
          </a:p>
          <a:p>
            <a:pPr algn="l">
              <a:buNone/>
            </a:pPr>
            <a:r>
              <a:rPr lang="en-US" dirty="0" smtClean="0"/>
              <a:t>diagnosis of the other </a:t>
            </a:r>
            <a:r>
              <a:rPr lang="en-US" dirty="0" err="1" smtClean="0"/>
              <a:t>hypochromic</a:t>
            </a:r>
            <a:r>
              <a:rPr lang="en-US" dirty="0" smtClean="0"/>
              <a:t> </a:t>
            </a:r>
            <a:r>
              <a:rPr lang="en-US" dirty="0" err="1" smtClean="0"/>
              <a:t>anaemias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Thank you </a:t>
            </a:r>
            <a:endParaRPr lang="ar-IQ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43" y="1"/>
            <a:ext cx="80452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characteristic features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/>
              <a:t>1 </a:t>
            </a:r>
            <a:r>
              <a:rPr lang="en-US" dirty="0" err="1" smtClean="0"/>
              <a:t>Normochromic</a:t>
            </a:r>
            <a:r>
              <a:rPr lang="en-US" dirty="0" smtClean="0"/>
              <a:t>, </a:t>
            </a:r>
            <a:r>
              <a:rPr lang="en-US" dirty="0" err="1" smtClean="0"/>
              <a:t>normocytic</a:t>
            </a:r>
            <a:r>
              <a:rPr lang="en-US" dirty="0" smtClean="0"/>
              <a:t> or mildly </a:t>
            </a:r>
            <a:r>
              <a:rPr lang="en-US" dirty="0" err="1" smtClean="0"/>
              <a:t>hypochromic</a:t>
            </a:r>
            <a:r>
              <a:rPr lang="en-US" dirty="0" smtClean="0"/>
              <a:t> (MCV </a:t>
            </a:r>
          </a:p>
          <a:p>
            <a:pPr algn="l">
              <a:buNone/>
            </a:pPr>
            <a:r>
              <a:rPr lang="en-US" dirty="0" smtClean="0"/>
              <a:t>rarely &lt;75fL) indices and red cell morphology.</a:t>
            </a:r>
          </a:p>
          <a:p>
            <a:pPr algn="l">
              <a:buNone/>
            </a:pPr>
            <a:r>
              <a:rPr lang="en-US" dirty="0" smtClean="0"/>
              <a:t>2 Mild and non‐progressive </a:t>
            </a:r>
            <a:r>
              <a:rPr lang="en-US" dirty="0" err="1" smtClean="0"/>
              <a:t>anaemia</a:t>
            </a:r>
            <a:r>
              <a:rPr lang="en-US" dirty="0" smtClean="0"/>
              <a:t> (</a:t>
            </a:r>
            <a:r>
              <a:rPr lang="en-US" dirty="0" err="1" smtClean="0"/>
              <a:t>haemoglobin</a:t>
            </a:r>
            <a:r>
              <a:rPr lang="en-US" dirty="0" smtClean="0"/>
              <a:t> rarely </a:t>
            </a:r>
          </a:p>
          <a:p>
            <a:pPr algn="l">
              <a:buNone/>
            </a:pPr>
            <a:r>
              <a:rPr lang="en-US" dirty="0" smtClean="0"/>
              <a:t>&lt;90 g/L) – the severity being related to the severity of the </a:t>
            </a:r>
          </a:p>
          <a:p>
            <a:pPr algn="l">
              <a:buNone/>
            </a:pPr>
            <a:r>
              <a:rPr lang="en-US" dirty="0" smtClean="0"/>
              <a:t>disease.</a:t>
            </a:r>
          </a:p>
          <a:p>
            <a:pPr algn="l">
              <a:buNone/>
            </a:pPr>
            <a:r>
              <a:rPr lang="en-US" dirty="0" smtClean="0"/>
              <a:t>3 Both the serum iron and TIBC are reduced.</a:t>
            </a:r>
          </a:p>
          <a:p>
            <a:pPr algn="l">
              <a:buNone/>
            </a:pPr>
            <a:r>
              <a:rPr lang="en-US" dirty="0" smtClean="0"/>
              <a:t>4 The serum </a:t>
            </a:r>
            <a:r>
              <a:rPr lang="en-US" dirty="0" err="1" smtClean="0"/>
              <a:t>ferritin</a:t>
            </a:r>
            <a:r>
              <a:rPr lang="en-US" dirty="0" smtClean="0"/>
              <a:t> is normal or raised.</a:t>
            </a:r>
          </a:p>
          <a:p>
            <a:pPr algn="l">
              <a:buNone/>
            </a:pPr>
            <a:r>
              <a:rPr lang="en-US" dirty="0" smtClean="0"/>
              <a:t>5 Bone marrow storage (</a:t>
            </a:r>
            <a:r>
              <a:rPr lang="en-US" dirty="0" err="1" smtClean="0"/>
              <a:t>reticuloendothelial</a:t>
            </a:r>
            <a:r>
              <a:rPr lang="en-US" dirty="0" smtClean="0"/>
              <a:t>) iron is normal </a:t>
            </a:r>
          </a:p>
          <a:p>
            <a:pPr algn="l">
              <a:buNone/>
            </a:pPr>
            <a:r>
              <a:rPr lang="en-US" dirty="0" smtClean="0"/>
              <a:t>but erythroblast iron is reduced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pathogenesis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decreased release of iron from macrophages to plasma because of raised serum </a:t>
            </a:r>
            <a:r>
              <a:rPr lang="en-US" dirty="0" err="1" smtClean="0"/>
              <a:t>hepcidin</a:t>
            </a:r>
            <a:r>
              <a:rPr lang="en-US" dirty="0" smtClean="0"/>
              <a:t> levels</a:t>
            </a:r>
          </a:p>
          <a:p>
            <a:pPr algn="l">
              <a:buNone/>
            </a:pPr>
            <a:r>
              <a:rPr lang="en-US" dirty="0" smtClean="0"/>
              <a:t> reduced red cell lifespan and an inadequate erythropoietin response to </a:t>
            </a:r>
            <a:r>
              <a:rPr lang="en-US" dirty="0" err="1" smtClean="0"/>
              <a:t>anaemia</a:t>
            </a:r>
            <a:r>
              <a:rPr lang="en-US" dirty="0" smtClean="0"/>
              <a:t> caused by </a:t>
            </a:r>
          </a:p>
          <a:p>
            <a:pPr algn="l">
              <a:buNone/>
            </a:pPr>
            <a:r>
              <a:rPr lang="en-US" dirty="0" smtClean="0"/>
              <a:t>the effects of cytokines such as IL‐1 and </a:t>
            </a:r>
            <a:r>
              <a:rPr lang="en-US" dirty="0" err="1" smtClean="0"/>
              <a:t>tumour</a:t>
            </a:r>
            <a:r>
              <a:rPr lang="en-US" dirty="0" smtClean="0"/>
              <a:t> necrosis factor (TNF) on </a:t>
            </a:r>
            <a:r>
              <a:rPr lang="en-US" dirty="0" err="1" smtClean="0"/>
              <a:t>erythropoiesis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anaemia</a:t>
            </a:r>
            <a:r>
              <a:rPr lang="en-US" dirty="0" smtClean="0"/>
              <a:t> is corrected by successful treatment of the </a:t>
            </a:r>
          </a:p>
          <a:p>
            <a:pPr algn="l">
              <a:buNone/>
            </a:pPr>
            <a:r>
              <a:rPr lang="en-US" dirty="0" smtClean="0"/>
              <a:t>underlying disease and </a:t>
            </a:r>
            <a:r>
              <a:rPr lang="en-US" dirty="0" smtClean="0">
                <a:solidFill>
                  <a:srgbClr val="FF0000"/>
                </a:solidFill>
              </a:rPr>
              <a:t>does not respond </a:t>
            </a:r>
            <a:r>
              <a:rPr lang="en-US" dirty="0" smtClean="0"/>
              <a:t>to iron therapy. </a:t>
            </a:r>
          </a:p>
          <a:p>
            <a:pPr algn="l">
              <a:buNone/>
            </a:pPr>
            <a:r>
              <a:rPr lang="en-US" dirty="0" smtClean="0"/>
              <a:t>Erythropoietin injections improve the </a:t>
            </a:r>
            <a:r>
              <a:rPr lang="en-US" dirty="0" err="1" smtClean="0"/>
              <a:t>anaemia</a:t>
            </a:r>
            <a:r>
              <a:rPr lang="en-US" dirty="0" smtClean="0"/>
              <a:t> in some cases. </a:t>
            </a:r>
          </a:p>
          <a:p>
            <a:pPr algn="l">
              <a:buNone/>
            </a:pPr>
            <a:r>
              <a:rPr lang="en-US" dirty="0" smtClean="0"/>
              <a:t>In many conditions this </a:t>
            </a:r>
            <a:r>
              <a:rPr lang="en-US" dirty="0" err="1" smtClean="0"/>
              <a:t>anaemia</a:t>
            </a:r>
            <a:r>
              <a:rPr lang="en-US" dirty="0" smtClean="0"/>
              <a:t> is complicated by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resulting from other causes (e.g. iron, vitamin B12 or </a:t>
            </a:r>
            <a:r>
              <a:rPr lang="en-US" dirty="0" err="1" smtClean="0"/>
              <a:t>folate</a:t>
            </a:r>
            <a:r>
              <a:rPr lang="en-US" dirty="0" smtClean="0"/>
              <a:t> deficiency, renal failure, bone marrow failure, </a:t>
            </a:r>
            <a:r>
              <a:rPr lang="en-US" dirty="0" err="1" smtClean="0"/>
              <a:t>hypersplenism</a:t>
            </a:r>
            <a:r>
              <a:rPr lang="en-US" dirty="0" smtClean="0"/>
              <a:t>, endocrine abnormality</a:t>
            </a:r>
            <a:r>
              <a:rPr lang="en-US" dirty="0" smtClean="0"/>
              <a:t> </a:t>
            </a:r>
            <a:r>
              <a:rPr lang="en-US" dirty="0" err="1" smtClean="0"/>
              <a:t>leucoerythroblastic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)</a:t>
            </a:r>
            <a:r>
              <a:rPr lang="en-US" dirty="0" smtClean="0"/>
              <a:t>, discussed later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Sideroblastic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4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This is a refractory </a:t>
            </a:r>
            <a:r>
              <a:rPr lang="en-US" dirty="0" err="1" smtClean="0"/>
              <a:t>anaemia</a:t>
            </a:r>
            <a:r>
              <a:rPr lang="en-US" dirty="0" smtClean="0"/>
              <a:t> defined by the presence of many pathological ring </a:t>
            </a:r>
            <a:r>
              <a:rPr lang="en-US" dirty="0" err="1" smtClean="0"/>
              <a:t>sideroblasts</a:t>
            </a:r>
            <a:r>
              <a:rPr lang="en-US" dirty="0" smtClean="0"/>
              <a:t> in the bone marrow </a:t>
            </a:r>
          </a:p>
          <a:p>
            <a:pPr algn="l">
              <a:buNone/>
            </a:pPr>
            <a:r>
              <a:rPr lang="en-US" dirty="0" smtClean="0"/>
              <a:t>These are abnormal erythroblasts containing numerous iron granules arranged in a ring or collar around  the nucleus instead of the few randomly distributed iron granules seen when normal erythroblasts are stained for </a:t>
            </a:r>
          </a:p>
          <a:p>
            <a:pPr algn="l">
              <a:buNone/>
            </a:pPr>
            <a:r>
              <a:rPr lang="en-US" dirty="0" smtClean="0"/>
              <a:t>Iron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There is also usually </a:t>
            </a:r>
            <a:r>
              <a:rPr lang="en-US" dirty="0" err="1" smtClean="0"/>
              <a:t>erythroid</a:t>
            </a:r>
            <a:r>
              <a:rPr lang="en-US" dirty="0" smtClean="0"/>
              <a:t> hyperplasia with </a:t>
            </a:r>
            <a:r>
              <a:rPr lang="en-US" dirty="0" err="1" smtClean="0"/>
              <a:t>ineffective</a:t>
            </a:r>
            <a:r>
              <a:rPr lang="en-US" dirty="0" smtClean="0"/>
              <a:t> </a:t>
            </a:r>
            <a:r>
              <a:rPr lang="en-US" dirty="0" err="1" smtClean="0"/>
              <a:t>erythropoiesis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56923"/>
            <a:ext cx="5786478" cy="67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err="1" smtClean="0"/>
              <a:t>Sideroblastic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 is diagnosed when </a:t>
            </a:r>
          </a:p>
          <a:p>
            <a:pPr algn="l">
              <a:buNone/>
            </a:pPr>
            <a:r>
              <a:rPr lang="en-US" dirty="0" smtClean="0"/>
              <a:t>15% or more of marrow erythroblasts are ring </a:t>
            </a:r>
            <a:r>
              <a:rPr lang="en-US" dirty="0" err="1" smtClean="0"/>
              <a:t>sideroblasts</a:t>
            </a:r>
            <a:r>
              <a:rPr lang="en-US" dirty="0" smtClean="0"/>
              <a:t>. </a:t>
            </a:r>
          </a:p>
          <a:p>
            <a:pPr algn="l">
              <a:buNone/>
            </a:pPr>
            <a:r>
              <a:rPr lang="en-US" dirty="0" smtClean="0"/>
              <a:t>They can be found at lower numbers in a variety of </a:t>
            </a:r>
            <a:r>
              <a:rPr lang="en-US" dirty="0" err="1" smtClean="0"/>
              <a:t>haematological</a:t>
            </a:r>
            <a:r>
              <a:rPr lang="en-US" dirty="0" smtClean="0"/>
              <a:t> conditions.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898</Words>
  <Application>Microsoft Office PowerPoint</Application>
  <PresentationFormat>On-screen Show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Anaemia of chronic disorders </vt:lpstr>
      <vt:lpstr>Slide 2</vt:lpstr>
      <vt:lpstr>The characteristic features</vt:lpstr>
      <vt:lpstr>The pathogenesis</vt:lpstr>
      <vt:lpstr>Slide 5</vt:lpstr>
      <vt:lpstr>Sideroblastic anaemia</vt:lpstr>
      <vt:lpstr>Slide 7</vt:lpstr>
      <vt:lpstr>Slide 8</vt:lpstr>
      <vt:lpstr>Slide 9</vt:lpstr>
      <vt:lpstr>hereditary forms the anaemia</vt:lpstr>
      <vt:lpstr>Slide 11</vt:lpstr>
      <vt:lpstr>Lead poisoning </vt:lpstr>
      <vt:lpstr>Differential diagnosis of hypochromic  anaemia</vt:lpstr>
      <vt:lpstr>Slide 14</vt:lpstr>
      <vt:lpstr>Slide 15</vt:lpstr>
      <vt:lpstr>Slide 16</vt:lpstr>
      <vt:lpstr>Slide 17</vt:lpstr>
      <vt:lpstr>Slide 18</vt:lpstr>
      <vt:lpstr>Slide 19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Anaemia of chronic disorders</dc:title>
  <dc:creator>Al-Hudhud</dc:creator>
  <cp:lastModifiedBy>Al-Hudhud</cp:lastModifiedBy>
  <cp:revision>9</cp:revision>
  <dcterms:created xsi:type="dcterms:W3CDTF">2018-10-01T15:00:16Z</dcterms:created>
  <dcterms:modified xsi:type="dcterms:W3CDTF">2018-10-01T15:35:49Z</dcterms:modified>
</cp:coreProperties>
</file>