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88" r:id="rId5"/>
    <p:sldId id="289" r:id="rId6"/>
    <p:sldId id="290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91" r:id="rId21"/>
    <p:sldId id="273" r:id="rId22"/>
    <p:sldId id="275" r:id="rId23"/>
    <p:sldId id="262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E86-9361-4F3C-A2A9-02303425ED01}" type="datetimeFigureOut">
              <a:rPr lang="ar-IQ" smtClean="0"/>
              <a:pPr/>
              <a:t>09/03/1443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87C3-F477-459F-AF5F-650AF2B23F3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E86-9361-4F3C-A2A9-02303425ED01}" type="datetimeFigureOut">
              <a:rPr lang="ar-IQ" smtClean="0"/>
              <a:pPr/>
              <a:t>09/03/1443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87C3-F477-459F-AF5F-650AF2B23F3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E86-9361-4F3C-A2A9-02303425ED01}" type="datetimeFigureOut">
              <a:rPr lang="ar-IQ" smtClean="0"/>
              <a:pPr/>
              <a:t>09/03/1443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87C3-F477-459F-AF5F-650AF2B23F3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E86-9361-4F3C-A2A9-02303425ED01}" type="datetimeFigureOut">
              <a:rPr lang="ar-IQ" smtClean="0"/>
              <a:pPr/>
              <a:t>09/03/1443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87C3-F477-459F-AF5F-650AF2B23F3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E86-9361-4F3C-A2A9-02303425ED01}" type="datetimeFigureOut">
              <a:rPr lang="ar-IQ" smtClean="0"/>
              <a:pPr/>
              <a:t>09/03/1443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87C3-F477-459F-AF5F-650AF2B23F3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E86-9361-4F3C-A2A9-02303425ED01}" type="datetimeFigureOut">
              <a:rPr lang="ar-IQ" smtClean="0"/>
              <a:pPr/>
              <a:t>09/03/1443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87C3-F477-459F-AF5F-650AF2B23F3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E86-9361-4F3C-A2A9-02303425ED01}" type="datetimeFigureOut">
              <a:rPr lang="ar-IQ" smtClean="0"/>
              <a:pPr/>
              <a:t>09/03/1443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87C3-F477-459F-AF5F-650AF2B23F3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E86-9361-4F3C-A2A9-02303425ED01}" type="datetimeFigureOut">
              <a:rPr lang="ar-IQ" smtClean="0"/>
              <a:pPr/>
              <a:t>09/03/1443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87C3-F477-459F-AF5F-650AF2B23F3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E86-9361-4F3C-A2A9-02303425ED01}" type="datetimeFigureOut">
              <a:rPr lang="ar-IQ" smtClean="0"/>
              <a:pPr/>
              <a:t>09/03/1443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87C3-F477-459F-AF5F-650AF2B23F3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E86-9361-4F3C-A2A9-02303425ED01}" type="datetimeFigureOut">
              <a:rPr lang="ar-IQ" smtClean="0"/>
              <a:pPr/>
              <a:t>09/03/1443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87C3-F477-459F-AF5F-650AF2B23F3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E86-9361-4F3C-A2A9-02303425ED01}" type="datetimeFigureOut">
              <a:rPr lang="ar-IQ" smtClean="0"/>
              <a:pPr/>
              <a:t>09/03/1443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87C3-F477-459F-AF5F-650AF2B23F3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8FE86-9361-4F3C-A2A9-02303425ED01}" type="datetimeFigureOut">
              <a:rPr lang="ar-IQ" smtClean="0"/>
              <a:pPr/>
              <a:t>09/03/1443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687C3-F477-459F-AF5F-650AF2B23F38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L5-</a:t>
            </a:r>
            <a:r>
              <a:rPr lang="en-US" dirty="0" smtClean="0"/>
              <a:t>Iron </a:t>
            </a:r>
            <a:r>
              <a:rPr lang="en-US" dirty="0" smtClean="0"/>
              <a:t>overload  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Ass.prof</a:t>
            </a:r>
            <a:r>
              <a:rPr lang="en-US" dirty="0" smtClean="0"/>
              <a:t>. </a:t>
            </a:r>
            <a:r>
              <a:rPr lang="en-US" dirty="0" err="1" smtClean="0"/>
              <a:t>Abeer</a:t>
            </a:r>
            <a:r>
              <a:rPr lang="en-US" dirty="0" smtClean="0"/>
              <a:t> </a:t>
            </a:r>
            <a:r>
              <a:rPr lang="en-US" dirty="0" err="1" smtClean="0"/>
              <a:t>Anwer</a:t>
            </a:r>
            <a:r>
              <a:rPr lang="en-US" dirty="0" smtClean="0"/>
              <a:t> Ahmed</a:t>
            </a:r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8401080" cy="5286412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dirty="0" smtClean="0"/>
              <a:t>Most patients are homozygous for a </a:t>
            </a:r>
            <a:r>
              <a:rPr lang="en-US" dirty="0" err="1" smtClean="0"/>
              <a:t>missense</a:t>
            </a:r>
            <a:r>
              <a:rPr lang="en-US" dirty="0" smtClean="0"/>
              <a:t> </a:t>
            </a:r>
            <a:r>
              <a:rPr lang="en-US" dirty="0" err="1" smtClean="0"/>
              <a:t>mutation</a:t>
            </a:r>
            <a:r>
              <a:rPr lang="en-US" dirty="0" smtClean="0"/>
              <a:t> in the HFE gene which leads to insertion of a tyrosine </a:t>
            </a:r>
          </a:p>
          <a:p>
            <a:pPr algn="l">
              <a:buNone/>
            </a:pPr>
            <a:r>
              <a:rPr lang="en-US" dirty="0" smtClean="0"/>
              <a:t>residue rather than </a:t>
            </a:r>
            <a:r>
              <a:rPr lang="en-US" dirty="0" err="1" smtClean="0"/>
              <a:t>cysteine</a:t>
            </a:r>
            <a:r>
              <a:rPr lang="en-US" dirty="0" smtClean="0"/>
              <a:t> in the mature protein (C282Y). </a:t>
            </a:r>
          </a:p>
          <a:p>
            <a:pPr algn="l">
              <a:buNone/>
            </a:pPr>
            <a:r>
              <a:rPr lang="en-US" dirty="0" smtClean="0"/>
              <a:t>The allele has a prevalence of approximately 1 in 300 within the white North European population. </a:t>
            </a:r>
          </a:p>
          <a:p>
            <a:pPr algn="l">
              <a:buNone/>
            </a:pPr>
            <a:r>
              <a:rPr lang="en-US" dirty="0" smtClean="0"/>
              <a:t>Only a small proportion of people who are homozygous for the mutation actually present </a:t>
            </a:r>
          </a:p>
          <a:p>
            <a:pPr algn="l">
              <a:buNone/>
            </a:pPr>
            <a:r>
              <a:rPr lang="en-US" dirty="0" smtClean="0"/>
              <a:t>with clinical features of the disease, and these usually show a </a:t>
            </a:r>
          </a:p>
          <a:p>
            <a:pPr algn="l">
              <a:buNone/>
            </a:pPr>
            <a:r>
              <a:rPr lang="en-US" dirty="0" smtClean="0"/>
              <a:t>serum </a:t>
            </a:r>
            <a:r>
              <a:rPr lang="en-US" dirty="0" err="1" smtClean="0"/>
              <a:t>ferritin</a:t>
            </a:r>
            <a:r>
              <a:rPr lang="en-US" dirty="0" smtClean="0"/>
              <a:t> greater than 1000μg/L</a:t>
            </a:r>
            <a:endParaRPr lang="ar-IQ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A second mutation </a:t>
            </a:r>
            <a:r>
              <a:rPr lang="en-US" dirty="0" err="1" smtClean="0"/>
              <a:t>resulting</a:t>
            </a:r>
            <a:r>
              <a:rPr lang="en-US" dirty="0" smtClean="0"/>
              <a:t> in a </a:t>
            </a:r>
            <a:r>
              <a:rPr lang="en-US" dirty="0" err="1" smtClean="0"/>
              <a:t>histidine</a:t>
            </a:r>
            <a:r>
              <a:rPr lang="en-US" dirty="0" smtClean="0"/>
              <a:t> to aspartic acid substitution H63D is found </a:t>
            </a:r>
          </a:p>
          <a:p>
            <a:pPr algn="l">
              <a:buNone/>
            </a:pPr>
            <a:r>
              <a:rPr lang="en-US" dirty="0" smtClean="0"/>
              <a:t>with the C282Y mutation in approximately 5% of patients but </a:t>
            </a:r>
          </a:p>
          <a:p>
            <a:pPr algn="l">
              <a:buNone/>
            </a:pPr>
            <a:r>
              <a:rPr lang="en-US" dirty="0" err="1" smtClean="0"/>
              <a:t>homozygotes</a:t>
            </a:r>
            <a:r>
              <a:rPr lang="en-US" dirty="0" smtClean="0"/>
              <a:t> for the H63D mutation do not have the disease</a:t>
            </a:r>
            <a:endParaRPr lang="ar-IQ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5357850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dirty="0" smtClean="0"/>
              <a:t>HFE is involved in </a:t>
            </a:r>
            <a:r>
              <a:rPr lang="en-US" dirty="0" err="1" smtClean="0"/>
              <a:t>hepcidin</a:t>
            </a:r>
            <a:r>
              <a:rPr lang="en-US" dirty="0" smtClean="0"/>
              <a:t> synthesis and therefore </a:t>
            </a:r>
            <a:r>
              <a:rPr lang="en-US" dirty="0" err="1" smtClean="0"/>
              <a:t>hereditary</a:t>
            </a:r>
            <a:r>
              <a:rPr lang="en-US" dirty="0" smtClean="0"/>
              <a:t> </a:t>
            </a:r>
            <a:r>
              <a:rPr lang="en-US" dirty="0" err="1" smtClean="0"/>
              <a:t>haemochromatosis</a:t>
            </a:r>
            <a:r>
              <a:rPr lang="en-US" dirty="0" smtClean="0"/>
              <a:t> caused by HFE mutation is due to low </a:t>
            </a:r>
          </a:p>
          <a:p>
            <a:pPr algn="l">
              <a:buNone/>
            </a:pPr>
            <a:r>
              <a:rPr lang="en-US" dirty="0" smtClean="0"/>
              <a:t>serum </a:t>
            </a:r>
            <a:r>
              <a:rPr lang="en-US" dirty="0" err="1" smtClean="0"/>
              <a:t>hepcidin</a:t>
            </a:r>
            <a:r>
              <a:rPr lang="en-US" dirty="0" smtClean="0"/>
              <a:t> levels </a:t>
            </a:r>
          </a:p>
          <a:p>
            <a:pPr algn="l">
              <a:buNone/>
            </a:pPr>
            <a:r>
              <a:rPr lang="en-US" dirty="0" smtClean="0"/>
              <a:t>Low serum </a:t>
            </a:r>
            <a:r>
              <a:rPr lang="en-US" dirty="0" err="1" smtClean="0"/>
              <a:t>hepcidin</a:t>
            </a:r>
            <a:r>
              <a:rPr lang="en-US" dirty="0" smtClean="0"/>
              <a:t> levels </a:t>
            </a:r>
          </a:p>
          <a:p>
            <a:pPr algn="l">
              <a:buNone/>
            </a:pPr>
            <a:r>
              <a:rPr lang="en-US" dirty="0" smtClean="0"/>
              <a:t>lead to high levels of </a:t>
            </a:r>
            <a:r>
              <a:rPr lang="en-US" dirty="0" err="1" smtClean="0"/>
              <a:t>ferroportin</a:t>
            </a:r>
            <a:r>
              <a:rPr lang="en-US" dirty="0" smtClean="0"/>
              <a:t> and therefore increased iron </a:t>
            </a:r>
          </a:p>
          <a:p>
            <a:pPr algn="l">
              <a:buNone/>
            </a:pPr>
            <a:r>
              <a:rPr lang="en-US" dirty="0" smtClean="0"/>
              <a:t>absorption and increased release of iron from macrophages. </a:t>
            </a:r>
          </a:p>
          <a:p>
            <a:pPr algn="l">
              <a:buNone/>
            </a:pPr>
            <a:r>
              <a:rPr lang="en-US" dirty="0" smtClean="0"/>
              <a:t>Iron overload therefore develops and damages </a:t>
            </a:r>
            <a:r>
              <a:rPr lang="en-US" dirty="0" err="1" smtClean="0"/>
              <a:t>parenchymal</a:t>
            </a:r>
            <a:r>
              <a:rPr lang="en-US" dirty="0" smtClean="0"/>
              <a:t> </a:t>
            </a:r>
          </a:p>
          <a:p>
            <a:pPr algn="l">
              <a:buNone/>
            </a:pPr>
            <a:r>
              <a:rPr lang="en-US" dirty="0" smtClean="0"/>
              <a:t>cells such that patients may present in adult life with hepatic </a:t>
            </a:r>
          </a:p>
          <a:p>
            <a:pPr algn="l">
              <a:buNone/>
            </a:pPr>
            <a:r>
              <a:rPr lang="en-US" dirty="0" smtClean="0"/>
              <a:t>disease (fibrosis, cirrhosis, </a:t>
            </a:r>
            <a:r>
              <a:rPr lang="en-US" dirty="0" err="1" smtClean="0"/>
              <a:t>hepatocellular</a:t>
            </a:r>
            <a:r>
              <a:rPr lang="en-US" dirty="0" smtClean="0"/>
              <a:t> carcinoma), </a:t>
            </a:r>
            <a:r>
              <a:rPr lang="en-US" dirty="0" err="1" smtClean="0"/>
              <a:t>endo</a:t>
            </a:r>
            <a:r>
              <a:rPr lang="en-US" dirty="0" smtClean="0"/>
              <a:t>-</a:t>
            </a:r>
            <a:r>
              <a:rPr lang="en-US" dirty="0" err="1" smtClean="0"/>
              <a:t>crine</a:t>
            </a:r>
            <a:r>
              <a:rPr lang="en-US" dirty="0" smtClean="0"/>
              <a:t> disturbances such as diabetes mellitus, hypothyroidism or impotence, melanin skin pigmentation (Fig. 4.2) and </a:t>
            </a:r>
            <a:r>
              <a:rPr lang="en-US" dirty="0" err="1" smtClean="0"/>
              <a:t>arthropathy</a:t>
            </a:r>
            <a:r>
              <a:rPr lang="en-US" dirty="0" smtClean="0"/>
              <a:t> (resulting from pyrophosphate deposition)</a:t>
            </a:r>
            <a:endParaRPr lang="ar-IQ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suspected by </a:t>
            </a:r>
            <a:r>
              <a:rPr lang="en-US" dirty="0" smtClean="0"/>
              <a:t>:</a:t>
            </a:r>
          </a:p>
          <a:p>
            <a:pPr algn="l">
              <a:buNone/>
            </a:pPr>
            <a:r>
              <a:rPr lang="en-US" dirty="0" smtClean="0"/>
              <a:t>increased </a:t>
            </a:r>
            <a:r>
              <a:rPr lang="en-US" dirty="0" smtClean="0"/>
              <a:t>levels of serum iron, serum </a:t>
            </a:r>
            <a:r>
              <a:rPr lang="en-US" dirty="0" err="1" smtClean="0"/>
              <a:t>transferrin</a:t>
            </a:r>
            <a:r>
              <a:rPr lang="en-US" dirty="0" smtClean="0"/>
              <a:t> </a:t>
            </a:r>
          </a:p>
          <a:p>
            <a:pPr algn="l">
              <a:buNone/>
            </a:pPr>
            <a:r>
              <a:rPr lang="en-US" dirty="0" smtClean="0"/>
              <a:t>saturation and </a:t>
            </a:r>
            <a:r>
              <a:rPr lang="en-US" dirty="0" err="1" smtClean="0"/>
              <a:t>ferritin</a:t>
            </a:r>
            <a:r>
              <a:rPr lang="en-US" dirty="0" smtClean="0"/>
              <a:t>.</a:t>
            </a:r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dirty="0" smtClean="0"/>
              <a:t>It is confirmed </a:t>
            </a:r>
            <a:r>
              <a:rPr lang="en-US" dirty="0" smtClean="0"/>
              <a:t>by:</a:t>
            </a:r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dirty="0" smtClean="0"/>
              <a:t>testing for the </a:t>
            </a:r>
            <a:r>
              <a:rPr lang="en-US" dirty="0" smtClean="0"/>
              <a:t>HFE mutation.</a:t>
            </a:r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dirty="0" smtClean="0"/>
              <a:t>Liver biopsy may quantify the degree of iron overload and assess liver damage.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MRI </a:t>
            </a:r>
            <a:r>
              <a:rPr lang="en-US" dirty="0" smtClean="0"/>
              <a:t>can also be used to measure </a:t>
            </a:r>
            <a:r>
              <a:rPr lang="en-US" dirty="0" smtClean="0"/>
              <a:t>liver </a:t>
            </a:r>
            <a:r>
              <a:rPr lang="en-US" dirty="0" smtClean="0"/>
              <a:t>and cardiac </a:t>
            </a:r>
            <a:r>
              <a:rPr lang="en-US" dirty="0" smtClean="0"/>
              <a:t>iron</a:t>
            </a:r>
            <a:endParaRPr lang="en-US" dirty="0" smtClean="0"/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dirty="0" smtClean="0"/>
              <a:t>with regular </a:t>
            </a:r>
            <a:r>
              <a:rPr lang="en-US" dirty="0" err="1" smtClean="0"/>
              <a:t>venesection</a:t>
            </a:r>
            <a:r>
              <a:rPr lang="en-US" dirty="0" smtClean="0"/>
              <a:t>, initially at 1–2‐week </a:t>
            </a:r>
          </a:p>
          <a:p>
            <a:pPr algn="l">
              <a:buNone/>
            </a:pPr>
            <a:r>
              <a:rPr lang="en-US" dirty="0" smtClean="0"/>
              <a:t>intervals, with each unit of blood removing 200–250mg iron. </a:t>
            </a:r>
          </a:p>
          <a:p>
            <a:pPr algn="l">
              <a:buNone/>
            </a:pPr>
            <a:r>
              <a:rPr lang="en-US" dirty="0" smtClean="0"/>
              <a:t>There are differences of opinion as to whether patients without </a:t>
            </a:r>
          </a:p>
          <a:p>
            <a:pPr algn="l">
              <a:buNone/>
            </a:pPr>
            <a:r>
              <a:rPr lang="en-US" dirty="0" smtClean="0"/>
              <a:t>evidence of organ dysfunction due to iron overload should </a:t>
            </a:r>
          </a:p>
          <a:p>
            <a:pPr algn="l">
              <a:buNone/>
            </a:pPr>
            <a:r>
              <a:rPr lang="en-US" dirty="0" smtClean="0"/>
              <a:t>be treated but usually this is done when the </a:t>
            </a:r>
            <a:r>
              <a:rPr lang="en-US" dirty="0" err="1" smtClean="0"/>
              <a:t>ferritin</a:t>
            </a:r>
            <a:r>
              <a:rPr lang="en-US" dirty="0" smtClean="0"/>
              <a:t> is raised. </a:t>
            </a:r>
          </a:p>
          <a:p>
            <a:pPr algn="l">
              <a:buNone/>
            </a:pPr>
            <a:r>
              <a:rPr lang="en-US" dirty="0" err="1" smtClean="0"/>
              <a:t>Venesection</a:t>
            </a:r>
            <a:r>
              <a:rPr lang="en-US" dirty="0" smtClean="0"/>
              <a:t> is monitored by serum </a:t>
            </a:r>
            <a:r>
              <a:rPr lang="en-US" dirty="0" err="1" smtClean="0"/>
              <a:t>ferritin</a:t>
            </a:r>
            <a:r>
              <a:rPr lang="en-US" dirty="0" smtClean="0"/>
              <a:t> and the aim is to </a:t>
            </a:r>
          </a:p>
          <a:p>
            <a:pPr algn="l">
              <a:buNone/>
            </a:pPr>
            <a:r>
              <a:rPr lang="en-US" dirty="0" smtClean="0"/>
              <a:t>restore this to normal.</a:t>
            </a:r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Rarer forms of genetic </a:t>
            </a:r>
            <a:r>
              <a:rPr lang="en-US" dirty="0" err="1" smtClean="0"/>
              <a:t>haemochromatosis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dirty="0" smtClean="0"/>
              <a:t>are caused by </a:t>
            </a:r>
          </a:p>
          <a:p>
            <a:pPr algn="l">
              <a:buNone/>
            </a:pPr>
            <a:r>
              <a:rPr lang="en-US" dirty="0" smtClean="0"/>
              <a:t>mutations in the genes for </a:t>
            </a:r>
            <a:r>
              <a:rPr lang="en-US" dirty="0" err="1" smtClean="0"/>
              <a:t>hemojuvelin</a:t>
            </a:r>
            <a:r>
              <a:rPr lang="en-US" dirty="0" smtClean="0"/>
              <a:t>, </a:t>
            </a:r>
            <a:r>
              <a:rPr lang="en-US" dirty="0" err="1" smtClean="0"/>
              <a:t>transferrin</a:t>
            </a:r>
            <a:r>
              <a:rPr lang="en-US" dirty="0" smtClean="0"/>
              <a:t> receptor 2 and </a:t>
            </a:r>
            <a:r>
              <a:rPr lang="en-US" dirty="0" err="1" smtClean="0"/>
              <a:t>hepcidin</a:t>
            </a:r>
            <a:r>
              <a:rPr lang="en-US" dirty="0" smtClean="0"/>
              <a:t> </a:t>
            </a:r>
          </a:p>
          <a:p>
            <a:pPr algn="l">
              <a:buNone/>
            </a:pPr>
            <a:r>
              <a:rPr lang="en-US" dirty="0" smtClean="0"/>
              <a:t>All three are involved in </a:t>
            </a:r>
            <a:r>
              <a:rPr lang="en-US" dirty="0" err="1" smtClean="0"/>
              <a:t>hepcidin</a:t>
            </a:r>
            <a:r>
              <a:rPr lang="en-US" dirty="0" smtClean="0"/>
              <a:t> </a:t>
            </a:r>
          </a:p>
          <a:p>
            <a:pPr algn="l">
              <a:buNone/>
            </a:pPr>
            <a:r>
              <a:rPr lang="en-US" dirty="0" smtClean="0"/>
              <a:t>synthesis and the mutations are associated with low levels of </a:t>
            </a:r>
            <a:r>
              <a:rPr lang="en-US" dirty="0" err="1" smtClean="0"/>
              <a:t>hepcidin</a:t>
            </a:r>
            <a:r>
              <a:rPr lang="en-US" dirty="0" smtClean="0"/>
              <a:t> in serum. </a:t>
            </a:r>
          </a:p>
          <a:p>
            <a:pPr algn="l">
              <a:buNone/>
            </a:pPr>
            <a:r>
              <a:rPr lang="en-US" dirty="0" smtClean="0"/>
              <a:t>They often present as severe iron </a:t>
            </a:r>
            <a:r>
              <a:rPr lang="en-US" dirty="0" err="1" smtClean="0"/>
              <a:t>overload</a:t>
            </a:r>
            <a:r>
              <a:rPr lang="en-US" dirty="0" smtClean="0"/>
              <a:t> with </a:t>
            </a:r>
            <a:r>
              <a:rPr lang="en-US" dirty="0" err="1" smtClean="0"/>
              <a:t>cardiomyopathy</a:t>
            </a:r>
            <a:r>
              <a:rPr lang="en-US" dirty="0" smtClean="0"/>
              <a:t> in children, adolescents or young </a:t>
            </a:r>
          </a:p>
          <a:p>
            <a:pPr algn="l">
              <a:buNone/>
            </a:pPr>
            <a:r>
              <a:rPr lang="en-US" dirty="0" smtClean="0"/>
              <a:t>adults.</a:t>
            </a:r>
            <a:endParaRPr lang="ar-IQ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Genetic iron overload in Asian populations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dirty="0" smtClean="0"/>
              <a:t>is usually  due to these rare mutations rather than mutation of HFE. </a:t>
            </a:r>
          </a:p>
          <a:p>
            <a:pPr algn="l">
              <a:buNone/>
            </a:pPr>
            <a:r>
              <a:rPr lang="en-US" dirty="0" smtClean="0"/>
              <a:t>On the other hand, </a:t>
            </a:r>
            <a:r>
              <a:rPr lang="en-US" dirty="0" err="1" smtClean="0">
                <a:solidFill>
                  <a:srgbClr val="FF0000"/>
                </a:solidFill>
              </a:rPr>
              <a:t>ferroportin</a:t>
            </a:r>
            <a:r>
              <a:rPr lang="en-US" dirty="0" smtClean="0">
                <a:solidFill>
                  <a:srgbClr val="FF0000"/>
                </a:solidFill>
              </a:rPr>
              <a:t> gene mutations </a:t>
            </a:r>
            <a:r>
              <a:rPr lang="en-US" dirty="0" smtClean="0"/>
              <a:t>usually cause </a:t>
            </a:r>
            <a:r>
              <a:rPr lang="en-US" dirty="0" err="1" smtClean="0">
                <a:solidFill>
                  <a:srgbClr val="FF0000"/>
                </a:solidFill>
              </a:rPr>
              <a:t>reticuloendothelial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but not </a:t>
            </a:r>
            <a:r>
              <a:rPr lang="en-US" dirty="0" err="1" smtClean="0"/>
              <a:t>parenchymal</a:t>
            </a:r>
            <a:r>
              <a:rPr lang="en-US" dirty="0" smtClean="0"/>
              <a:t> cell iron overload but may rarely cause </a:t>
            </a:r>
            <a:r>
              <a:rPr lang="en-US" dirty="0" err="1" smtClean="0"/>
              <a:t>parenchymal</a:t>
            </a:r>
            <a:r>
              <a:rPr lang="en-US" dirty="0" smtClean="0"/>
              <a:t> overload, depending on the site of the mutation in the </a:t>
            </a:r>
            <a:r>
              <a:rPr lang="en-US" dirty="0" err="1" smtClean="0"/>
              <a:t>ferroportin</a:t>
            </a:r>
            <a:r>
              <a:rPr lang="en-US" dirty="0" smtClean="0"/>
              <a:t> gene. </a:t>
            </a: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Mutations of the </a:t>
            </a:r>
            <a:r>
              <a:rPr lang="en-US" dirty="0" err="1" smtClean="0">
                <a:solidFill>
                  <a:srgbClr val="FF0000"/>
                </a:solidFill>
              </a:rPr>
              <a:t>ferritin</a:t>
            </a:r>
            <a:r>
              <a:rPr lang="en-US" dirty="0" smtClean="0">
                <a:solidFill>
                  <a:srgbClr val="FF0000"/>
                </a:solidFill>
              </a:rPr>
              <a:t>  light chain gene </a:t>
            </a:r>
            <a:r>
              <a:rPr lang="en-US" dirty="0" smtClean="0"/>
              <a:t>cause a raised monoclonal serum </a:t>
            </a:r>
            <a:r>
              <a:rPr lang="en-US" dirty="0" err="1" smtClean="0"/>
              <a:t>ferritin</a:t>
            </a:r>
            <a:r>
              <a:rPr lang="en-US" dirty="0" smtClean="0"/>
              <a:t> with </a:t>
            </a:r>
          </a:p>
          <a:p>
            <a:pPr algn="l">
              <a:buNone/>
            </a:pPr>
            <a:r>
              <a:rPr lang="en-US" dirty="0" smtClean="0"/>
              <a:t>cataracts resulting from </a:t>
            </a:r>
            <a:r>
              <a:rPr lang="en-US" dirty="0" err="1" smtClean="0"/>
              <a:t>ferritin</a:t>
            </a:r>
            <a:r>
              <a:rPr lang="en-US" dirty="0" smtClean="0"/>
              <a:t> deposition in the eye but no tissue iron overload.</a:t>
            </a:r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African iron overload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This occurs in sub‐Saharan Africa through a combination </a:t>
            </a:r>
            <a:r>
              <a:rPr lang="en-US" dirty="0" smtClean="0"/>
              <a:t>of: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increased iron absorption due to a genetic defect, possibly in </a:t>
            </a:r>
            <a:r>
              <a:rPr lang="en-US" dirty="0" smtClean="0"/>
              <a:t>the </a:t>
            </a:r>
            <a:r>
              <a:rPr lang="en-US" dirty="0" err="1" smtClean="0"/>
              <a:t>ferroportin</a:t>
            </a:r>
            <a:r>
              <a:rPr lang="en-US" dirty="0" smtClean="0"/>
              <a:t> gene</a:t>
            </a:r>
            <a:r>
              <a:rPr lang="en-US" dirty="0" smtClean="0"/>
              <a:t>,</a:t>
            </a:r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dirty="0" smtClean="0"/>
              <a:t>and consumption of beverages with high </a:t>
            </a:r>
          </a:p>
          <a:p>
            <a:pPr algn="l">
              <a:buNone/>
            </a:pPr>
            <a:r>
              <a:rPr lang="en-US" dirty="0" smtClean="0"/>
              <a:t>iron content due to the use of iron cooking pots.</a:t>
            </a:r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Thalassaemia</a:t>
            </a:r>
            <a:r>
              <a:rPr lang="en-US" dirty="0" smtClean="0"/>
              <a:t> </a:t>
            </a:r>
            <a:r>
              <a:rPr lang="en-US" dirty="0" err="1" smtClean="0"/>
              <a:t>intermedia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dirty="0" smtClean="0"/>
              <a:t>Moderately severe forms of </a:t>
            </a:r>
            <a:r>
              <a:rPr lang="en-US" dirty="0" err="1" smtClean="0"/>
              <a:t>thalassaemia</a:t>
            </a:r>
            <a:r>
              <a:rPr lang="en-US" dirty="0" smtClean="0"/>
              <a:t> may lead to increased </a:t>
            </a:r>
            <a:r>
              <a:rPr lang="en-US" dirty="0" smtClean="0"/>
              <a:t>iron </a:t>
            </a:r>
            <a:r>
              <a:rPr lang="en-US" dirty="0" smtClean="0"/>
              <a:t>levels even in patients who do not need regular blood </a:t>
            </a:r>
            <a:r>
              <a:rPr lang="en-US" dirty="0" smtClean="0"/>
              <a:t>transfusions</a:t>
            </a:r>
            <a:r>
              <a:rPr lang="en-US" dirty="0" smtClean="0"/>
              <a:t>.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This </a:t>
            </a:r>
            <a:r>
              <a:rPr lang="en-US" dirty="0" smtClean="0"/>
              <a:t>is due to increased absorption and may lead to</a:t>
            </a:r>
            <a:r>
              <a:rPr lang="en-US" dirty="0"/>
              <a:t> </a:t>
            </a:r>
            <a:r>
              <a:rPr lang="en-US" dirty="0" smtClean="0"/>
              <a:t>increased levels of iron in the liver. </a:t>
            </a:r>
          </a:p>
          <a:p>
            <a:pPr algn="l">
              <a:buNone/>
            </a:pPr>
            <a:r>
              <a:rPr lang="en-US" dirty="0" smtClean="0"/>
              <a:t>Iron </a:t>
            </a:r>
            <a:r>
              <a:rPr lang="en-US" dirty="0" err="1" smtClean="0"/>
              <a:t>chelation</a:t>
            </a:r>
            <a:r>
              <a:rPr lang="en-US" dirty="0" smtClean="0"/>
              <a:t> is indicated if </a:t>
            </a:r>
          </a:p>
          <a:p>
            <a:pPr algn="l">
              <a:buNone/>
            </a:pPr>
            <a:r>
              <a:rPr lang="en-US" dirty="0" smtClean="0"/>
              <a:t>the liver iron concentration is above 5mg/g dry weight, where </a:t>
            </a:r>
            <a:r>
              <a:rPr lang="en-US" dirty="0" smtClean="0"/>
              <a:t>serum </a:t>
            </a:r>
            <a:r>
              <a:rPr lang="en-US" dirty="0" err="1" smtClean="0"/>
              <a:t>ferritin</a:t>
            </a:r>
            <a:r>
              <a:rPr lang="en-US" dirty="0" smtClean="0"/>
              <a:t> reaches 800μg/L or when the iron leads to organ damage</a:t>
            </a:r>
            <a:endParaRPr lang="ar-IQ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064" y="0"/>
            <a:ext cx="6422018" cy="682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85794"/>
            <a:ext cx="8429684" cy="5340369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800" dirty="0" smtClean="0"/>
              <a:t>There is no physiological mechanism for eliminating excess  iron from the body, so iron absorption is normally regulated  to avoid accumulation. </a:t>
            </a:r>
          </a:p>
          <a:p>
            <a:pPr algn="l">
              <a:buNone/>
            </a:pPr>
            <a:r>
              <a:rPr lang="en-US" sz="2800" dirty="0" smtClean="0"/>
              <a:t>Iron overload (</a:t>
            </a:r>
            <a:r>
              <a:rPr lang="en-US" sz="2800" dirty="0" err="1" smtClean="0"/>
              <a:t>haemosiderosis</a:t>
            </a:r>
            <a:r>
              <a:rPr lang="en-US" sz="2800" dirty="0" smtClean="0"/>
              <a:t>) occurs </a:t>
            </a:r>
          </a:p>
          <a:p>
            <a:pPr algn="l">
              <a:buNone/>
            </a:pPr>
            <a:r>
              <a:rPr lang="en-US" sz="2800" dirty="0" smtClean="0"/>
              <a:t>in disorders associated with excessive absorption or in patients with severe refractory </a:t>
            </a:r>
            <a:r>
              <a:rPr lang="en-US" sz="2800" dirty="0" err="1" smtClean="0"/>
              <a:t>anaemias</a:t>
            </a:r>
            <a:r>
              <a:rPr lang="en-US" sz="2800" dirty="0" smtClean="0"/>
              <a:t> who receive regular blood </a:t>
            </a:r>
            <a:r>
              <a:rPr lang="en-US" sz="2800" dirty="0" err="1" smtClean="0"/>
              <a:t>transfusion</a:t>
            </a:r>
            <a:r>
              <a:rPr lang="en-US" sz="2800" dirty="0" smtClean="0"/>
              <a:t>. </a:t>
            </a:r>
          </a:p>
          <a:p>
            <a:pPr algn="l">
              <a:buNone/>
            </a:pPr>
            <a:r>
              <a:rPr lang="en-US" sz="2800" dirty="0" smtClean="0"/>
              <a:t>Excessive iron deposition in tissues may result in serious </a:t>
            </a:r>
          </a:p>
          <a:p>
            <a:pPr algn="l">
              <a:buNone/>
            </a:pPr>
            <a:r>
              <a:rPr lang="en-US" sz="2800" dirty="0" smtClean="0"/>
              <a:t>damage to organs, particularly the heart, liver and endocrine </a:t>
            </a:r>
            <a:r>
              <a:rPr lang="en-US" sz="2800" dirty="0" smtClean="0"/>
              <a:t> organs</a:t>
            </a:r>
            <a:endParaRPr lang="ar-IQ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Classification of genetic </a:t>
            </a:r>
            <a:r>
              <a:rPr lang="en-US" sz="3600" dirty="0" err="1" smtClean="0"/>
              <a:t>haemochromatosis</a:t>
            </a:r>
            <a:endParaRPr lang="ar-IQ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.</a:t>
            </a: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864399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Transfusional</a:t>
            </a:r>
            <a:r>
              <a:rPr lang="en-US" dirty="0" smtClean="0"/>
              <a:t> iron overload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This develops in patients with chronic </a:t>
            </a:r>
            <a:r>
              <a:rPr lang="en-US" dirty="0" err="1" smtClean="0"/>
              <a:t>anaemia</a:t>
            </a:r>
            <a:r>
              <a:rPr lang="en-US" dirty="0" smtClean="0"/>
              <a:t> who need to have </a:t>
            </a:r>
            <a:r>
              <a:rPr lang="en-US" dirty="0" smtClean="0"/>
              <a:t>regular </a:t>
            </a:r>
            <a:r>
              <a:rPr lang="en-US" dirty="0" smtClean="0"/>
              <a:t>blood transfusions. Each 500mL of transfused blood </a:t>
            </a:r>
            <a:r>
              <a:rPr lang="en-US" dirty="0" smtClean="0"/>
              <a:t>contains </a:t>
            </a:r>
            <a:r>
              <a:rPr lang="en-US" dirty="0" smtClean="0"/>
              <a:t>approximately 250mg iron and iron overload is </a:t>
            </a:r>
          </a:p>
          <a:p>
            <a:pPr algn="l">
              <a:buNone/>
            </a:pPr>
            <a:r>
              <a:rPr lang="en-US" dirty="0" smtClean="0"/>
              <a:t>inevitable unless iron </a:t>
            </a:r>
            <a:r>
              <a:rPr lang="en-US" dirty="0" err="1" smtClean="0"/>
              <a:t>chelation</a:t>
            </a:r>
            <a:r>
              <a:rPr lang="en-US" dirty="0" smtClean="0"/>
              <a:t> therapy is given</a:t>
            </a:r>
            <a:endParaRPr lang="ar-IQ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dirty="0" smtClean="0"/>
              <a:t>To make matters worse, iron absorption from food is increased</a:t>
            </a:r>
          </a:p>
          <a:p>
            <a:pPr algn="l">
              <a:buNone/>
            </a:pPr>
            <a:r>
              <a:rPr lang="en-US" dirty="0" smtClean="0"/>
              <a:t>in β‐</a:t>
            </a:r>
            <a:r>
              <a:rPr lang="en-US" dirty="0" err="1" smtClean="0"/>
              <a:t>thalassaemia</a:t>
            </a:r>
            <a:r>
              <a:rPr lang="en-US" dirty="0" smtClean="0"/>
              <a:t> major and many other </a:t>
            </a:r>
            <a:r>
              <a:rPr lang="en-US" dirty="0" err="1" smtClean="0"/>
              <a:t>anaemias</a:t>
            </a:r>
            <a:r>
              <a:rPr lang="en-US" dirty="0" smtClean="0"/>
              <a:t> secondary to </a:t>
            </a:r>
          </a:p>
          <a:p>
            <a:pPr algn="l">
              <a:buNone/>
            </a:pPr>
            <a:r>
              <a:rPr lang="en-US" dirty="0" smtClean="0"/>
              <a:t>ineffective </a:t>
            </a:r>
            <a:r>
              <a:rPr lang="en-US" dirty="0" err="1" smtClean="0"/>
              <a:t>erythropoiesis</a:t>
            </a:r>
            <a:r>
              <a:rPr lang="en-US" dirty="0" smtClean="0"/>
              <a:t> because of inappropriately low serum </a:t>
            </a:r>
          </a:p>
          <a:p>
            <a:pPr algn="l">
              <a:buNone/>
            </a:pPr>
            <a:r>
              <a:rPr lang="en-US" dirty="0" err="1" smtClean="0"/>
              <a:t>hepcidin</a:t>
            </a:r>
            <a:r>
              <a:rPr lang="en-US" dirty="0" smtClean="0"/>
              <a:t> levels. This is thought to be due to release of proteins </a:t>
            </a:r>
          </a:p>
          <a:p>
            <a:pPr algn="l">
              <a:buNone/>
            </a:pPr>
            <a:r>
              <a:rPr lang="en-US" dirty="0" smtClean="0"/>
              <a:t>from early erythroblasts that inhibit </a:t>
            </a:r>
            <a:r>
              <a:rPr lang="en-US" dirty="0" err="1" smtClean="0"/>
              <a:t>hepcidin</a:t>
            </a:r>
            <a:r>
              <a:rPr lang="en-US" dirty="0" smtClean="0"/>
              <a:t> synthesis</a:t>
            </a:r>
            <a:endParaRPr lang="ar-IQ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829196"/>
          </a:xfrm>
        </p:spPr>
        <p:txBody>
          <a:bodyPr>
            <a:normAutofit fontScale="85000" lnSpcReduction="10000"/>
          </a:bodyPr>
          <a:lstStyle/>
          <a:p>
            <a:pPr algn="l">
              <a:buNone/>
            </a:pPr>
            <a:r>
              <a:rPr lang="en-US" dirty="0" smtClean="0"/>
              <a:t>Non‐</a:t>
            </a:r>
            <a:r>
              <a:rPr lang="en-US" dirty="0" err="1" smtClean="0"/>
              <a:t>transferrin</a:t>
            </a:r>
            <a:r>
              <a:rPr lang="en-US" dirty="0" smtClean="0"/>
              <a:t> bound iron may appear in plasma, </a:t>
            </a:r>
          </a:p>
          <a:p>
            <a:pPr algn="l">
              <a:buNone/>
            </a:pPr>
            <a:r>
              <a:rPr lang="en-US" dirty="0" smtClean="0"/>
              <a:t>because </a:t>
            </a:r>
            <a:r>
              <a:rPr lang="en-US" dirty="0" err="1" smtClean="0"/>
              <a:t>transferrin</a:t>
            </a:r>
            <a:r>
              <a:rPr lang="en-US" dirty="0" smtClean="0"/>
              <a:t> is 100% saturated, and cause widespread iron deposition in </a:t>
            </a:r>
            <a:r>
              <a:rPr lang="en-US" dirty="0" err="1" smtClean="0"/>
              <a:t>parenchymal</a:t>
            </a:r>
            <a:r>
              <a:rPr lang="en-US" dirty="0" smtClean="0"/>
              <a:t> tissues</a:t>
            </a:r>
          </a:p>
          <a:p>
            <a:pPr algn="l">
              <a:buNone/>
            </a:pPr>
            <a:r>
              <a:rPr lang="en-US" dirty="0" smtClean="0"/>
              <a:t>Iron damages the liver and the endocrine organs</a:t>
            </a:r>
          </a:p>
          <a:p>
            <a:pPr algn="l">
              <a:buNone/>
            </a:pPr>
            <a:r>
              <a:rPr lang="en-US" dirty="0" smtClean="0"/>
              <a:t>with failure of growth, delayed or absent puberty, diabetes </a:t>
            </a:r>
            <a:r>
              <a:rPr lang="en-US" dirty="0" err="1" smtClean="0"/>
              <a:t>mellitus</a:t>
            </a:r>
            <a:r>
              <a:rPr lang="en-US" dirty="0" smtClean="0"/>
              <a:t>, hypothyroidism and </a:t>
            </a:r>
            <a:r>
              <a:rPr lang="en-US" dirty="0" err="1" smtClean="0"/>
              <a:t>hypoparathyroidism</a:t>
            </a:r>
            <a:r>
              <a:rPr lang="en-US" dirty="0" smtClean="0"/>
              <a:t>. Skin </a:t>
            </a:r>
            <a:r>
              <a:rPr lang="en-US" dirty="0" err="1" smtClean="0"/>
              <a:t>pigmentation</a:t>
            </a:r>
            <a:r>
              <a:rPr lang="en-US" dirty="0" smtClean="0"/>
              <a:t> as a result of excess melanin and </a:t>
            </a:r>
            <a:r>
              <a:rPr lang="en-US" dirty="0" err="1" smtClean="0"/>
              <a:t>haemosiderin</a:t>
            </a:r>
            <a:r>
              <a:rPr lang="en-US" dirty="0" smtClean="0"/>
              <a:t> gives a slate grey appearance even at an early stage of iron overload.</a:t>
            </a:r>
          </a:p>
          <a:p>
            <a:pPr algn="l">
              <a:buNone/>
            </a:pPr>
            <a:r>
              <a:rPr lang="en-US" dirty="0" smtClean="0"/>
              <a:t>Most importantly, iron can damage the heart</a:t>
            </a:r>
            <a:endParaRPr lang="ar-IQ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dirty="0" smtClean="0"/>
              <a:t>In the absence </a:t>
            </a:r>
            <a:r>
              <a:rPr lang="en-US" dirty="0" smtClean="0"/>
              <a:t>of </a:t>
            </a:r>
            <a:r>
              <a:rPr lang="en-US" dirty="0" smtClean="0"/>
              <a:t>intensive iron </a:t>
            </a:r>
            <a:r>
              <a:rPr lang="en-US" dirty="0" err="1" smtClean="0"/>
              <a:t>chelation</a:t>
            </a:r>
            <a:r>
              <a:rPr lang="en-US" dirty="0" smtClean="0"/>
              <a:t>, death occurs in the second or third </a:t>
            </a:r>
            <a:r>
              <a:rPr lang="en-US" dirty="0" smtClean="0"/>
              <a:t> decade </a:t>
            </a:r>
            <a:r>
              <a:rPr lang="en-US" dirty="0" smtClean="0"/>
              <a:t>in </a:t>
            </a:r>
            <a:r>
              <a:rPr lang="en-US" dirty="0" err="1" smtClean="0"/>
              <a:t>thalassaemia</a:t>
            </a:r>
            <a:r>
              <a:rPr lang="en-US" dirty="0" smtClean="0"/>
              <a:t> major, usually from congestive heart </a:t>
            </a:r>
            <a:r>
              <a:rPr lang="en-US" dirty="0" smtClean="0"/>
              <a:t> failure </a:t>
            </a:r>
            <a:r>
              <a:rPr lang="en-US" dirty="0" smtClean="0"/>
              <a:t>or cardiac arrhythmias.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T2</a:t>
            </a:r>
            <a:r>
              <a:rPr lang="en-US" dirty="0" smtClean="0"/>
              <a:t>* MRI is a valuable measure of cardiac and liver iron loading</a:t>
            </a: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It can detect increased  cardiac iron before sensitive tests detect impaired </a:t>
            </a:r>
            <a:r>
              <a:rPr lang="en-US" dirty="0" err="1" smtClean="0">
                <a:solidFill>
                  <a:srgbClr val="FF0000"/>
                </a:solidFill>
              </a:rPr>
              <a:t>cardiacfunction</a:t>
            </a:r>
            <a:r>
              <a:rPr lang="en-US" dirty="0" smtClean="0"/>
              <a:t>. The shorter the relaxation time, the greater the cardiac  iron burden and the greater risk of cardiac failure or </a:t>
            </a:r>
            <a:r>
              <a:rPr lang="en-US" dirty="0" err="1" smtClean="0"/>
              <a:t>arrhythmia</a:t>
            </a:r>
            <a:endParaRPr lang="ar-IQ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443914" cy="4857784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Serum </a:t>
            </a:r>
            <a:r>
              <a:rPr lang="en-US" dirty="0" err="1" smtClean="0"/>
              <a:t>ferritin</a:t>
            </a:r>
            <a:r>
              <a:rPr lang="en-US" dirty="0" smtClean="0"/>
              <a:t> and liver iron correlate poorly </a:t>
            </a:r>
          </a:p>
          <a:p>
            <a:pPr algn="l">
              <a:buNone/>
            </a:pPr>
            <a:r>
              <a:rPr lang="en-US" dirty="0" smtClean="0"/>
              <a:t>with cardiac iron .</a:t>
            </a:r>
          </a:p>
          <a:p>
            <a:pPr algn="l">
              <a:buNone/>
            </a:pPr>
            <a:r>
              <a:rPr lang="en-US" dirty="0" smtClean="0"/>
              <a:t>Moreover serum </a:t>
            </a:r>
            <a:r>
              <a:rPr lang="en-US" dirty="0" err="1" smtClean="0"/>
              <a:t>ferritin</a:t>
            </a:r>
            <a:r>
              <a:rPr lang="en-US" dirty="0" smtClean="0"/>
              <a:t> is </a:t>
            </a:r>
            <a:r>
              <a:rPr lang="en-US" dirty="0" smtClean="0"/>
              <a:t>raised </a:t>
            </a:r>
            <a:r>
              <a:rPr lang="en-US" dirty="0" smtClean="0"/>
              <a:t>in viral hepatitis and other inflammatory disorders and </a:t>
            </a:r>
          </a:p>
          <a:p>
            <a:pPr algn="l">
              <a:buNone/>
            </a:pPr>
            <a:r>
              <a:rPr lang="en-US" dirty="0" smtClean="0"/>
              <a:t>should therefore be interpreted in conjunction with more accurate tests of iron status such as </a:t>
            </a:r>
            <a:r>
              <a:rPr lang="en-US" dirty="0" smtClean="0"/>
              <a:t>T2* </a:t>
            </a:r>
            <a:r>
              <a:rPr lang="en-US" dirty="0" smtClean="0"/>
              <a:t>MRI or liver biopsy.</a:t>
            </a:r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Iron </a:t>
            </a:r>
            <a:r>
              <a:rPr lang="en-US" dirty="0" err="1" smtClean="0"/>
              <a:t>chelation</a:t>
            </a:r>
            <a:r>
              <a:rPr lang="en-US" dirty="0" smtClean="0"/>
              <a:t> therapy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Iron </a:t>
            </a:r>
            <a:r>
              <a:rPr lang="en-US" dirty="0" err="1" smtClean="0"/>
              <a:t>chelation</a:t>
            </a:r>
            <a:r>
              <a:rPr lang="en-US" dirty="0" smtClean="0"/>
              <a:t> therapy is used to treat </a:t>
            </a:r>
            <a:r>
              <a:rPr lang="en-US" dirty="0" err="1" smtClean="0"/>
              <a:t>transfusional</a:t>
            </a:r>
            <a:r>
              <a:rPr lang="en-US" dirty="0" smtClean="0"/>
              <a:t> iron overload and three effective drugs are available. </a:t>
            </a:r>
            <a:endParaRPr lang="en-US" dirty="0" smtClean="0"/>
          </a:p>
          <a:p>
            <a:pPr algn="l">
              <a:buNone/>
            </a:pPr>
            <a:r>
              <a:rPr lang="en-US" dirty="0" err="1" smtClean="0"/>
              <a:t>Thalassaemia</a:t>
            </a:r>
            <a:r>
              <a:rPr lang="en-US" dirty="0" smtClean="0"/>
              <a:t> </a:t>
            </a:r>
            <a:r>
              <a:rPr lang="en-US" dirty="0" smtClean="0"/>
              <a:t>major </a:t>
            </a:r>
            <a:r>
              <a:rPr lang="en-US" dirty="0" smtClean="0"/>
              <a:t>is </a:t>
            </a:r>
            <a:r>
              <a:rPr lang="en-US" dirty="0" smtClean="0"/>
              <a:t>the most frequent indication worldwide but </a:t>
            </a:r>
            <a:r>
              <a:rPr lang="en-US" dirty="0" err="1" smtClean="0"/>
              <a:t>chelation</a:t>
            </a:r>
            <a:r>
              <a:rPr lang="en-US" dirty="0" smtClean="0"/>
              <a:t> is also </a:t>
            </a:r>
          </a:p>
          <a:p>
            <a:pPr algn="l">
              <a:buNone/>
            </a:pPr>
            <a:r>
              <a:rPr lang="en-US" dirty="0" smtClean="0"/>
              <a:t>used for heavily transfused patients with the other </a:t>
            </a:r>
            <a:r>
              <a:rPr lang="en-US" dirty="0" err="1" smtClean="0"/>
              <a:t>anaemias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8715437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8" y="428604"/>
            <a:ext cx="7187131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56" y="642918"/>
            <a:ext cx="659673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5488"/>
            <a:ext cx="7013237" cy="670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7661631" cy="474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28"/>
            <a:ext cx="7264108" cy="611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787603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930" y="249989"/>
            <a:ext cx="7688342" cy="596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Severe iron overload ( &gt; 5 g excess)</a:t>
            </a:r>
            <a:br>
              <a:rPr lang="en-US" b="1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70000" lnSpcReduction="20000"/>
          </a:bodyPr>
          <a:lstStyle/>
          <a:p>
            <a:pPr algn="l">
              <a:buNone/>
            </a:pPr>
            <a:r>
              <a:rPr lang="en-US" i="1" dirty="0" smtClean="0"/>
              <a:t>Excess </a:t>
            </a:r>
            <a:r>
              <a:rPr lang="en-US" i="1" dirty="0"/>
              <a:t>iron absorption</a:t>
            </a:r>
          </a:p>
          <a:p>
            <a:pPr algn="l">
              <a:buNone/>
            </a:pPr>
            <a:r>
              <a:rPr lang="en-US" dirty="0"/>
              <a:t>Hereditary </a:t>
            </a:r>
            <a:r>
              <a:rPr lang="en-US" dirty="0" err="1"/>
              <a:t>haemochromatosis</a:t>
            </a:r>
            <a:endParaRPr lang="en-US" dirty="0"/>
          </a:p>
          <a:p>
            <a:pPr algn="l">
              <a:buNone/>
            </a:pPr>
            <a:r>
              <a:rPr lang="en-US" dirty="0"/>
              <a:t>Massive ineffective </a:t>
            </a:r>
            <a:r>
              <a:rPr lang="en-US" dirty="0" err="1"/>
              <a:t>erythropoiesis</a:t>
            </a:r>
            <a:r>
              <a:rPr lang="en-US" dirty="0"/>
              <a:t> (e.g. </a:t>
            </a:r>
            <a:r>
              <a:rPr lang="el-GR" dirty="0"/>
              <a:t>β - </a:t>
            </a:r>
            <a:r>
              <a:rPr lang="en-US" dirty="0" err="1"/>
              <a:t>thalassaemia</a:t>
            </a:r>
            <a:r>
              <a:rPr lang="en-US" dirty="0"/>
              <a:t> </a:t>
            </a:r>
            <a:r>
              <a:rPr lang="en-US" dirty="0" err="1"/>
              <a:t>intermedia</a:t>
            </a:r>
            <a:r>
              <a:rPr lang="en-US" dirty="0"/>
              <a:t>,</a:t>
            </a:r>
          </a:p>
          <a:p>
            <a:pPr algn="l">
              <a:buNone/>
            </a:pPr>
            <a:r>
              <a:rPr lang="en-US" dirty="0" err="1"/>
              <a:t>sideroblastic</a:t>
            </a:r>
            <a:r>
              <a:rPr lang="en-US" dirty="0"/>
              <a:t> </a:t>
            </a:r>
            <a:r>
              <a:rPr lang="en-US" dirty="0" err="1"/>
              <a:t>anaemia</a:t>
            </a:r>
            <a:r>
              <a:rPr lang="en-US" dirty="0"/>
              <a:t>, congenital </a:t>
            </a:r>
            <a:r>
              <a:rPr lang="en-US" dirty="0" err="1"/>
              <a:t>dyserythropoietic</a:t>
            </a:r>
            <a:r>
              <a:rPr lang="en-US" dirty="0"/>
              <a:t> </a:t>
            </a:r>
            <a:r>
              <a:rPr lang="en-US" dirty="0" err="1"/>
              <a:t>anaemia</a:t>
            </a:r>
            <a:r>
              <a:rPr lang="en-US" dirty="0"/>
              <a:t>)</a:t>
            </a:r>
          </a:p>
          <a:p>
            <a:pPr algn="l">
              <a:buNone/>
            </a:pPr>
            <a:r>
              <a:rPr lang="en-US" i="1" dirty="0"/>
              <a:t>Increased iron intake</a:t>
            </a:r>
          </a:p>
          <a:p>
            <a:pPr algn="l">
              <a:buNone/>
            </a:pPr>
            <a:r>
              <a:rPr lang="en-US" dirty="0"/>
              <a:t>Sub - Saharan dietary iron overload (in combination with a genetic</a:t>
            </a:r>
          </a:p>
          <a:p>
            <a:pPr algn="l">
              <a:buNone/>
            </a:pPr>
            <a:r>
              <a:rPr lang="en-US" dirty="0"/>
              <a:t>determinant of increased absorption)</a:t>
            </a:r>
          </a:p>
          <a:p>
            <a:pPr algn="l">
              <a:buNone/>
            </a:pPr>
            <a:r>
              <a:rPr lang="en-US" dirty="0"/>
              <a:t>Excess </a:t>
            </a:r>
            <a:r>
              <a:rPr lang="en-US" dirty="0" err="1"/>
              <a:t>parenteral</a:t>
            </a:r>
            <a:r>
              <a:rPr lang="en-US" dirty="0"/>
              <a:t> iron therapy</a:t>
            </a:r>
          </a:p>
          <a:p>
            <a:pPr algn="l">
              <a:buNone/>
            </a:pPr>
            <a:r>
              <a:rPr lang="en-US" i="1" dirty="0"/>
              <a:t>Repeated red cell transfusions</a:t>
            </a:r>
          </a:p>
          <a:p>
            <a:pPr algn="l">
              <a:buNone/>
            </a:pPr>
            <a:r>
              <a:rPr lang="en-US" dirty="0"/>
              <a:t>Congenital </a:t>
            </a:r>
            <a:r>
              <a:rPr lang="en-US" dirty="0" err="1"/>
              <a:t>anaemias</a:t>
            </a:r>
            <a:r>
              <a:rPr lang="en-US" dirty="0"/>
              <a:t> (e.g. </a:t>
            </a:r>
            <a:r>
              <a:rPr lang="el-GR" dirty="0"/>
              <a:t>β - </a:t>
            </a:r>
            <a:r>
              <a:rPr lang="en-US" dirty="0" err="1"/>
              <a:t>thalassaemia</a:t>
            </a:r>
            <a:r>
              <a:rPr lang="en-US" dirty="0"/>
              <a:t> major, sickle cell</a:t>
            </a:r>
          </a:p>
          <a:p>
            <a:pPr algn="l">
              <a:buNone/>
            </a:pPr>
            <a:r>
              <a:rPr lang="en-US" dirty="0" err="1"/>
              <a:t>anaemia</a:t>
            </a:r>
            <a:r>
              <a:rPr lang="en-US" dirty="0"/>
              <a:t>, red cell </a:t>
            </a:r>
            <a:r>
              <a:rPr lang="en-US" dirty="0" err="1"/>
              <a:t>aplasia</a:t>
            </a:r>
            <a:r>
              <a:rPr lang="en-US" dirty="0"/>
              <a:t>)</a:t>
            </a:r>
          </a:p>
          <a:p>
            <a:pPr algn="l">
              <a:buNone/>
            </a:pPr>
            <a:r>
              <a:rPr lang="en-US" dirty="0"/>
              <a:t>Acquired refractory </a:t>
            </a:r>
            <a:r>
              <a:rPr lang="en-US" dirty="0" err="1"/>
              <a:t>anaemias</a:t>
            </a:r>
            <a:r>
              <a:rPr lang="en-US" dirty="0"/>
              <a:t> (e.g. </a:t>
            </a:r>
            <a:r>
              <a:rPr lang="en-US" dirty="0" err="1"/>
              <a:t>myelodysplasia</a:t>
            </a:r>
            <a:r>
              <a:rPr lang="en-US" dirty="0"/>
              <a:t>, </a:t>
            </a:r>
            <a:r>
              <a:rPr lang="en-US" dirty="0" err="1"/>
              <a:t>aplastic</a:t>
            </a:r>
            <a:endParaRPr lang="en-US" dirty="0"/>
          </a:p>
          <a:p>
            <a:pPr algn="l">
              <a:buNone/>
            </a:pPr>
            <a:r>
              <a:rPr lang="en-US" dirty="0" err="1"/>
              <a:t>anaemia</a:t>
            </a:r>
            <a:r>
              <a:rPr lang="en-US" dirty="0"/>
              <a:t>)</a:t>
            </a:r>
            <a:endParaRPr lang="ar-IQ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/>
              <a:t>Modest iron overload ( &lt; 5 g excess)</a:t>
            </a:r>
          </a:p>
          <a:p>
            <a:pPr algn="l">
              <a:buNone/>
            </a:pPr>
            <a:r>
              <a:rPr lang="en-US" dirty="0"/>
              <a:t>Chronic liver disease (e.g. alcoholic cirrhosis)</a:t>
            </a:r>
          </a:p>
          <a:p>
            <a:pPr algn="l">
              <a:buNone/>
            </a:pPr>
            <a:r>
              <a:rPr lang="en-US" dirty="0" err="1"/>
              <a:t>Porphyria</a:t>
            </a:r>
            <a:r>
              <a:rPr lang="en-US" dirty="0"/>
              <a:t> </a:t>
            </a:r>
            <a:r>
              <a:rPr lang="en-US" dirty="0" err="1"/>
              <a:t>cutanea</a:t>
            </a:r>
            <a:r>
              <a:rPr lang="en-US" dirty="0"/>
              <a:t> </a:t>
            </a:r>
            <a:r>
              <a:rPr lang="en-US" dirty="0" err="1"/>
              <a:t>tarda</a:t>
            </a:r>
            <a:endParaRPr lang="en-US" dirty="0"/>
          </a:p>
          <a:p>
            <a:pPr algn="l">
              <a:buNone/>
            </a:pPr>
            <a:r>
              <a:rPr lang="en-US" dirty="0"/>
              <a:t>Rare genetic disorders of iron metabolism (e.g. </a:t>
            </a:r>
            <a:r>
              <a:rPr lang="en-US" dirty="0" err="1"/>
              <a:t>atransferrinaemia</a:t>
            </a:r>
            <a:r>
              <a:rPr lang="en-US" dirty="0"/>
              <a:t>,</a:t>
            </a:r>
          </a:p>
          <a:p>
            <a:pPr algn="l">
              <a:buNone/>
            </a:pPr>
            <a:r>
              <a:rPr lang="en-US" dirty="0" err="1"/>
              <a:t>acaeruloplasminaemia</a:t>
            </a:r>
            <a:r>
              <a:rPr lang="en-US" dirty="0"/>
              <a:t>, DMT1 mutations)</a:t>
            </a:r>
            <a:endParaRPr lang="ar-IQ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Focal </a:t>
            </a:r>
            <a:r>
              <a:rPr lang="en-US" b="1" dirty="0"/>
              <a:t>iron overload </a:t>
            </a:r>
            <a:r>
              <a:rPr lang="en-US" b="1" dirty="0" smtClean="0"/>
              <a:t>*</a:t>
            </a:r>
            <a:r>
              <a:rPr lang="en-US" dirty="0"/>
              <a:t>* May occur in association with general body iron </a:t>
            </a:r>
            <a:r>
              <a:rPr lang="en-US" dirty="0" err="1"/>
              <a:t>defi</a:t>
            </a:r>
            <a:r>
              <a:rPr lang="en-US" dirty="0"/>
              <a:t> </a:t>
            </a:r>
            <a:r>
              <a:rPr lang="en-US" dirty="0" err="1"/>
              <a:t>ciency</a:t>
            </a:r>
            <a:endParaRPr lang="en-US" b="1" dirty="0"/>
          </a:p>
          <a:p>
            <a:pPr algn="l">
              <a:buNone/>
            </a:pPr>
            <a:r>
              <a:rPr lang="en-US" dirty="0"/>
              <a:t>Pulmonary </a:t>
            </a:r>
            <a:r>
              <a:rPr lang="en-US" dirty="0" err="1"/>
              <a:t>haemorrhage</a:t>
            </a:r>
            <a:r>
              <a:rPr lang="en-US" dirty="0"/>
              <a:t>, idiopathic pulmonary </a:t>
            </a:r>
            <a:r>
              <a:rPr lang="en-US" dirty="0" err="1"/>
              <a:t>haemosiderosis</a:t>
            </a:r>
            <a:endParaRPr lang="en-US" dirty="0"/>
          </a:p>
          <a:p>
            <a:pPr algn="l">
              <a:buNone/>
            </a:pPr>
            <a:r>
              <a:rPr lang="en-US" dirty="0"/>
              <a:t>Chronic </a:t>
            </a:r>
            <a:r>
              <a:rPr lang="en-US" dirty="0" err="1"/>
              <a:t>haemoglobinuria</a:t>
            </a:r>
            <a:r>
              <a:rPr lang="en-US" dirty="0"/>
              <a:t> (e.g. paroxysmal nocturnal</a:t>
            </a:r>
          </a:p>
          <a:p>
            <a:pPr algn="l">
              <a:buNone/>
            </a:pPr>
            <a:r>
              <a:rPr lang="en-US" dirty="0" err="1"/>
              <a:t>haemoglobinuria</a:t>
            </a:r>
            <a:r>
              <a:rPr lang="en-US" dirty="0"/>
              <a:t>)</a:t>
            </a:r>
            <a:endParaRPr lang="ar-IQ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Assessment of iron overload.</a:t>
            </a:r>
            <a:br>
              <a:rPr lang="en-US" dirty="0" smtClean="0"/>
            </a:b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01862"/>
            <a:ext cx="7215238" cy="59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702"/>
            <a:ext cx="6786610" cy="677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Hereditary </a:t>
            </a:r>
            <a:r>
              <a:rPr lang="en-US" dirty="0" err="1" smtClean="0"/>
              <a:t>haemochromatosis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Hereditary </a:t>
            </a:r>
            <a:r>
              <a:rPr lang="en-US" dirty="0" err="1" smtClean="0"/>
              <a:t>haemochromatosis</a:t>
            </a:r>
            <a:r>
              <a:rPr lang="en-US" dirty="0" smtClean="0"/>
              <a:t> (also called genetic or primary </a:t>
            </a:r>
            <a:r>
              <a:rPr lang="en-US" dirty="0" err="1" smtClean="0"/>
              <a:t>haemochromatosis</a:t>
            </a:r>
            <a:r>
              <a:rPr lang="en-US" dirty="0" smtClean="0"/>
              <a:t>)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is </a:t>
            </a:r>
            <a:r>
              <a:rPr lang="en-US" dirty="0" smtClean="0"/>
              <a:t>a group of diseases in which there is excessive absorption of iron from the gastrointestinal tract leading to iron overload of the </a:t>
            </a:r>
            <a:r>
              <a:rPr lang="en-US" dirty="0" err="1" smtClean="0"/>
              <a:t>parenchymal</a:t>
            </a:r>
            <a:r>
              <a:rPr lang="en-US" dirty="0" smtClean="0"/>
              <a:t> cells of the liver ,endocrine organs and, in severe cases, the heart.</a:t>
            </a:r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1208</Words>
  <Application>Microsoft Office PowerPoint</Application>
  <PresentationFormat>On-screen Show (4:3)</PresentationFormat>
  <Paragraphs>116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 L5-Iron overload  </vt:lpstr>
      <vt:lpstr>Slide 2</vt:lpstr>
      <vt:lpstr>Slide 3</vt:lpstr>
      <vt:lpstr>Severe iron overload ( &gt; 5 g excess) </vt:lpstr>
      <vt:lpstr>Slide 5</vt:lpstr>
      <vt:lpstr>Slide 6</vt:lpstr>
      <vt:lpstr>Assessment of iron overload. </vt:lpstr>
      <vt:lpstr>Slide 8</vt:lpstr>
      <vt:lpstr>Hereditary haemochromatosis</vt:lpstr>
      <vt:lpstr>Slide 10</vt:lpstr>
      <vt:lpstr>Slide 11</vt:lpstr>
      <vt:lpstr>Slide 12</vt:lpstr>
      <vt:lpstr>Diagnosis</vt:lpstr>
      <vt:lpstr>Treatment </vt:lpstr>
      <vt:lpstr>Rarer forms of genetic haemochromatosis</vt:lpstr>
      <vt:lpstr>Genetic iron overload in Asian populations</vt:lpstr>
      <vt:lpstr>African iron overload </vt:lpstr>
      <vt:lpstr>Thalassaemia intermedia </vt:lpstr>
      <vt:lpstr>Slide 19</vt:lpstr>
      <vt:lpstr>Classification of genetic haemochromatosis</vt:lpstr>
      <vt:lpstr>Transfusional iron overload </vt:lpstr>
      <vt:lpstr>Slide 22</vt:lpstr>
      <vt:lpstr>Slide 23</vt:lpstr>
      <vt:lpstr>Slide 24</vt:lpstr>
      <vt:lpstr>Slide 25</vt:lpstr>
      <vt:lpstr>Iron chelation therapy 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By DR.Ahmed Saker 2o1O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Iron overload  </dc:title>
  <dc:creator>Al-Hudhud</dc:creator>
  <cp:lastModifiedBy>DR.Ahmed Saker 2O14</cp:lastModifiedBy>
  <cp:revision>17</cp:revision>
  <dcterms:created xsi:type="dcterms:W3CDTF">2018-10-09T12:28:12Z</dcterms:created>
  <dcterms:modified xsi:type="dcterms:W3CDTF">2021-10-15T09:06:52Z</dcterms:modified>
</cp:coreProperties>
</file>