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1" r:id="rId6"/>
    <p:sldId id="282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86" r:id="rId22"/>
    <p:sldId id="287" r:id="rId23"/>
    <p:sldId id="274" r:id="rId24"/>
    <p:sldId id="275" r:id="rId25"/>
    <p:sldId id="276" r:id="rId26"/>
    <p:sldId id="277" r:id="rId27"/>
    <p:sldId id="278" r:id="rId28"/>
    <p:sldId id="284" r:id="rId29"/>
    <p:sldId id="279" r:id="rId30"/>
    <p:sldId id="280" r:id="rId31"/>
    <p:sldId id="285" r:id="rId32"/>
    <p:sldId id="288" r:id="rId33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037B-AB0A-4EA0-BCC1-28F047DBB5DB}" type="datetimeFigureOut">
              <a:rPr lang="ar-IQ" smtClean="0"/>
              <a:pPr/>
              <a:t>06/03/1443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0777A-94D0-4117-BCDE-29415D7CD19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037B-AB0A-4EA0-BCC1-28F047DBB5DB}" type="datetimeFigureOut">
              <a:rPr lang="ar-IQ" smtClean="0"/>
              <a:pPr/>
              <a:t>06/03/1443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0777A-94D0-4117-BCDE-29415D7CD19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037B-AB0A-4EA0-BCC1-28F047DBB5DB}" type="datetimeFigureOut">
              <a:rPr lang="ar-IQ" smtClean="0"/>
              <a:pPr/>
              <a:t>06/03/1443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0777A-94D0-4117-BCDE-29415D7CD19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037B-AB0A-4EA0-BCC1-28F047DBB5DB}" type="datetimeFigureOut">
              <a:rPr lang="ar-IQ" smtClean="0"/>
              <a:pPr/>
              <a:t>06/03/1443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0777A-94D0-4117-BCDE-29415D7CD19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037B-AB0A-4EA0-BCC1-28F047DBB5DB}" type="datetimeFigureOut">
              <a:rPr lang="ar-IQ" smtClean="0"/>
              <a:pPr/>
              <a:t>06/03/1443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0777A-94D0-4117-BCDE-29415D7CD19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037B-AB0A-4EA0-BCC1-28F047DBB5DB}" type="datetimeFigureOut">
              <a:rPr lang="ar-IQ" smtClean="0"/>
              <a:pPr/>
              <a:t>06/03/1443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0777A-94D0-4117-BCDE-29415D7CD19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037B-AB0A-4EA0-BCC1-28F047DBB5DB}" type="datetimeFigureOut">
              <a:rPr lang="ar-IQ" smtClean="0"/>
              <a:pPr/>
              <a:t>06/03/1443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0777A-94D0-4117-BCDE-29415D7CD19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037B-AB0A-4EA0-BCC1-28F047DBB5DB}" type="datetimeFigureOut">
              <a:rPr lang="ar-IQ" smtClean="0"/>
              <a:pPr/>
              <a:t>06/03/1443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0777A-94D0-4117-BCDE-29415D7CD19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037B-AB0A-4EA0-BCC1-28F047DBB5DB}" type="datetimeFigureOut">
              <a:rPr lang="ar-IQ" smtClean="0"/>
              <a:pPr/>
              <a:t>06/03/1443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0777A-94D0-4117-BCDE-29415D7CD19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037B-AB0A-4EA0-BCC1-28F047DBB5DB}" type="datetimeFigureOut">
              <a:rPr lang="ar-IQ" smtClean="0"/>
              <a:pPr/>
              <a:t>06/03/1443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0777A-94D0-4117-BCDE-29415D7CD19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037B-AB0A-4EA0-BCC1-28F047DBB5DB}" type="datetimeFigureOut">
              <a:rPr lang="ar-IQ" smtClean="0"/>
              <a:pPr/>
              <a:t>06/03/1443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0777A-94D0-4117-BCDE-29415D7CD19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F037B-AB0A-4EA0-BCC1-28F047DBB5DB}" type="datetimeFigureOut">
              <a:rPr lang="ar-IQ" smtClean="0"/>
              <a:pPr/>
              <a:t>06/03/1443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0777A-94D0-4117-BCDE-29415D7CD198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smtClean="0"/>
              <a:t>L4-Iron </a:t>
            </a:r>
            <a:r>
              <a:rPr lang="es-ES" b="1" dirty="0" err="1" smtClean="0"/>
              <a:t>deficiency</a:t>
            </a:r>
            <a:r>
              <a:rPr lang="es-ES" b="1" dirty="0" smtClean="0"/>
              <a:t> </a:t>
            </a:r>
            <a:r>
              <a:rPr lang="es-ES" b="1" dirty="0" err="1" smtClean="0"/>
              <a:t>anaemia</a:t>
            </a: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Ass.prof</a:t>
            </a:r>
            <a:r>
              <a:rPr lang="en-US" dirty="0" smtClean="0"/>
              <a:t>. </a:t>
            </a:r>
            <a:r>
              <a:rPr lang="en-US" dirty="0" err="1" smtClean="0"/>
              <a:t>Abeer</a:t>
            </a:r>
            <a:r>
              <a:rPr lang="en-US" dirty="0" smtClean="0"/>
              <a:t> </a:t>
            </a:r>
            <a:r>
              <a:rPr lang="en-US" dirty="0" err="1" smtClean="0"/>
              <a:t>Anwer</a:t>
            </a:r>
            <a:r>
              <a:rPr lang="en-US" dirty="0" smtClean="0"/>
              <a:t> Ahmed</a:t>
            </a:r>
            <a:endParaRPr lang="ar-IQ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Causes of iron </a:t>
            </a:r>
            <a:r>
              <a:rPr lang="en-US" b="1" dirty="0" smtClean="0">
                <a:solidFill>
                  <a:srgbClr val="FF0000"/>
                </a:solidFill>
              </a:rPr>
              <a:t>deficiency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071546"/>
            <a:ext cx="8329642" cy="5214974"/>
          </a:xfrm>
        </p:spPr>
        <p:txBody>
          <a:bodyPr>
            <a:normAutofit fontScale="70000" lnSpcReduction="20000"/>
          </a:bodyPr>
          <a:lstStyle/>
          <a:p>
            <a:pPr algn="l">
              <a:buNone/>
            </a:pPr>
            <a:r>
              <a:rPr lang="en-US" sz="4000" b="1" i="1" dirty="0" smtClean="0"/>
              <a:t>Blood loss</a:t>
            </a:r>
            <a:endParaRPr lang="en-US" b="1" i="1" dirty="0" smtClean="0"/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Uterine: </a:t>
            </a:r>
            <a:r>
              <a:rPr lang="en-US" b="1" dirty="0" err="1" smtClean="0"/>
              <a:t>menorrhagia</a:t>
            </a:r>
            <a:r>
              <a:rPr lang="en-US" b="1" dirty="0" smtClean="0"/>
              <a:t>, post- menopausal bleeding, parturition ,</a:t>
            </a:r>
            <a:r>
              <a:rPr lang="en-US" b="1" dirty="0" smtClean="0">
                <a:solidFill>
                  <a:srgbClr val="FF0000"/>
                </a:solidFill>
              </a:rPr>
              <a:t>Gastrointestinal</a:t>
            </a:r>
            <a:r>
              <a:rPr lang="en-US" b="1" dirty="0" smtClean="0"/>
              <a:t>: </a:t>
            </a:r>
            <a:r>
              <a:rPr lang="en-US" b="1" dirty="0" err="1" smtClean="0"/>
              <a:t>oesophageal</a:t>
            </a:r>
            <a:r>
              <a:rPr lang="en-US" b="1" dirty="0" smtClean="0"/>
              <a:t> </a:t>
            </a:r>
            <a:r>
              <a:rPr lang="en-US" b="1" dirty="0" err="1" smtClean="0"/>
              <a:t>varices</a:t>
            </a:r>
            <a:r>
              <a:rPr lang="en-US" b="1" dirty="0" smtClean="0"/>
              <a:t>, hiatus hernia, </a:t>
            </a:r>
            <a:r>
              <a:rPr lang="en-US" b="1" i="1" dirty="0" smtClean="0"/>
              <a:t>Helicobacter pylori , peptic ulcer, aspirin ingestion, hookworm, hereditary </a:t>
            </a:r>
            <a:r>
              <a:rPr lang="en-US" b="1" dirty="0" err="1" smtClean="0"/>
              <a:t>telangiectasia</a:t>
            </a:r>
            <a:r>
              <a:rPr lang="en-US" b="1" dirty="0" smtClean="0"/>
              <a:t>, carcinoma of the stomach, </a:t>
            </a:r>
            <a:r>
              <a:rPr lang="en-US" b="1" dirty="0" err="1" smtClean="0"/>
              <a:t>caecum</a:t>
            </a:r>
            <a:r>
              <a:rPr lang="en-US" b="1" dirty="0" smtClean="0"/>
              <a:t> or colon, ulcerative colitis, </a:t>
            </a:r>
            <a:r>
              <a:rPr lang="en-US" b="1" dirty="0" err="1" smtClean="0"/>
              <a:t>angiodysplasia</a:t>
            </a:r>
            <a:r>
              <a:rPr lang="en-US" b="1" dirty="0" smtClean="0"/>
              <a:t>, </a:t>
            </a:r>
            <a:r>
              <a:rPr lang="en-US" b="1" dirty="0" err="1" smtClean="0"/>
              <a:t>Meckel</a:t>
            </a:r>
            <a:r>
              <a:rPr lang="en-US" b="1" dirty="0" smtClean="0"/>
              <a:t> </a:t>
            </a:r>
            <a:r>
              <a:rPr lang="en-US" b="1" dirty="0" err="1" smtClean="0"/>
              <a:t>diverticulum</a:t>
            </a:r>
            <a:r>
              <a:rPr lang="en-US" b="1" dirty="0" smtClean="0"/>
              <a:t>, </a:t>
            </a:r>
            <a:r>
              <a:rPr lang="en-US" b="1" dirty="0" err="1" smtClean="0"/>
              <a:t>diverticulosis</a:t>
            </a:r>
            <a:r>
              <a:rPr lang="en-US" b="1" dirty="0" smtClean="0"/>
              <a:t>, </a:t>
            </a:r>
            <a:r>
              <a:rPr lang="en-US" b="1" dirty="0" err="1" smtClean="0"/>
              <a:t>haemorrhoids</a:t>
            </a:r>
            <a:r>
              <a:rPr lang="en-US" b="1" dirty="0" smtClean="0"/>
              <a:t>, etc. </a:t>
            </a:r>
            <a:r>
              <a:rPr lang="en-US" b="1" dirty="0" smtClean="0">
                <a:solidFill>
                  <a:srgbClr val="FF0000"/>
                </a:solidFill>
              </a:rPr>
              <a:t>Renal tract:</a:t>
            </a:r>
            <a:r>
              <a:rPr lang="en-US" b="1" dirty="0" smtClean="0"/>
              <a:t> </a:t>
            </a:r>
            <a:r>
              <a:rPr lang="en-US" b="1" dirty="0" err="1" smtClean="0"/>
              <a:t>haematuria</a:t>
            </a:r>
            <a:r>
              <a:rPr lang="en-US" b="1" dirty="0" smtClean="0"/>
              <a:t> (e.g. renal or bladder lesion), </a:t>
            </a:r>
            <a:r>
              <a:rPr lang="en-US" b="1" dirty="0" err="1" smtClean="0"/>
              <a:t>haemoglobinuria</a:t>
            </a:r>
            <a:r>
              <a:rPr lang="en-US" b="1" dirty="0" smtClean="0"/>
              <a:t> (e.g. paroxysmal nocturnal </a:t>
            </a:r>
            <a:r>
              <a:rPr lang="en-US" b="1" dirty="0" err="1" smtClean="0"/>
              <a:t>haemoglobinuria</a:t>
            </a:r>
            <a:r>
              <a:rPr lang="en-US" b="1" dirty="0" smtClean="0"/>
              <a:t>) </a:t>
            </a:r>
            <a:r>
              <a:rPr lang="en-US" b="1" dirty="0" smtClean="0">
                <a:solidFill>
                  <a:srgbClr val="FF0000"/>
                </a:solidFill>
              </a:rPr>
              <a:t>Pulmonary tract</a:t>
            </a:r>
            <a:r>
              <a:rPr lang="en-US" b="1" dirty="0" smtClean="0"/>
              <a:t>: overt </a:t>
            </a:r>
            <a:r>
              <a:rPr lang="en-US" b="1" dirty="0" err="1" smtClean="0"/>
              <a:t>haemoptysis</a:t>
            </a:r>
            <a:r>
              <a:rPr lang="en-US" b="1" dirty="0" smtClean="0"/>
              <a:t>, idiopathic pulmonary </a:t>
            </a:r>
            <a:r>
              <a:rPr lang="en-US" b="1" dirty="0" err="1" smtClean="0"/>
              <a:t>haemosiderosis</a:t>
            </a:r>
            <a:r>
              <a:rPr lang="en-US" b="1" dirty="0" smtClean="0"/>
              <a:t> Widespread bleeding disorders Self - inflicted</a:t>
            </a:r>
          </a:p>
          <a:p>
            <a:pPr algn="l">
              <a:buNone/>
            </a:pPr>
            <a:r>
              <a:rPr lang="en-US" sz="4000" b="1" i="1" dirty="0" err="1" smtClean="0"/>
              <a:t>Malabsorption</a:t>
            </a:r>
            <a:endParaRPr lang="en-US" b="1" i="1" dirty="0" smtClean="0"/>
          </a:p>
          <a:p>
            <a:pPr algn="l">
              <a:buNone/>
            </a:pPr>
            <a:r>
              <a:rPr lang="en-US" b="1" dirty="0" smtClean="0"/>
              <a:t>Gluten - induced </a:t>
            </a:r>
            <a:r>
              <a:rPr lang="en-US" b="1" dirty="0" err="1" smtClean="0"/>
              <a:t>enteropathy</a:t>
            </a:r>
            <a:r>
              <a:rPr lang="en-US" b="1" dirty="0" smtClean="0"/>
              <a:t> (child or adult), </a:t>
            </a:r>
            <a:r>
              <a:rPr lang="en-US" b="1" dirty="0" err="1" smtClean="0"/>
              <a:t>gastrectomy</a:t>
            </a:r>
            <a:r>
              <a:rPr lang="en-US" b="1" dirty="0" smtClean="0"/>
              <a:t>,</a:t>
            </a:r>
          </a:p>
          <a:p>
            <a:pPr algn="l">
              <a:buNone/>
            </a:pPr>
            <a:r>
              <a:rPr lang="en-US" b="1" dirty="0" smtClean="0"/>
              <a:t>atrophic gastritis, chronic inflammation, clay eating, etc.</a:t>
            </a:r>
          </a:p>
          <a:p>
            <a:pPr algn="l">
              <a:buNone/>
            </a:pPr>
            <a:r>
              <a:rPr lang="en-US" sz="4000" b="1" i="1" dirty="0" smtClean="0"/>
              <a:t>Dietary</a:t>
            </a:r>
          </a:p>
          <a:p>
            <a:pPr algn="l">
              <a:buNone/>
            </a:pPr>
            <a:r>
              <a:rPr lang="en-US" b="1" dirty="0" smtClean="0"/>
              <a:t>Especially vegetarian diet</a:t>
            </a:r>
            <a:endParaRPr lang="ar-IQ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Diet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>
              <a:buNone/>
            </a:pPr>
            <a:r>
              <a:rPr lang="en-US" dirty="0" smtClean="0"/>
              <a:t>Defective intake of iron is rarely the sole or major cause of iron deficiency in adults in Western communities. The diet may contain insufficient or poorly available iron as a result of poverty, religious tenets or food faddism. </a:t>
            </a:r>
          </a:p>
          <a:p>
            <a:pPr algn="l">
              <a:buNone/>
            </a:pPr>
            <a:r>
              <a:rPr lang="en-US" dirty="0" smtClean="0"/>
              <a:t>Iron deficiency is more likely to develop in subjects taking a largely vegetarian diet the majority of the world ’ s population – who also have</a:t>
            </a:r>
          </a:p>
          <a:p>
            <a:pPr algn="l">
              <a:buNone/>
            </a:pPr>
            <a:r>
              <a:rPr lang="en-US" dirty="0" smtClean="0"/>
              <a:t>increased physiological demands for iron</a:t>
            </a:r>
            <a:endParaRPr lang="ar-IQ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Increased physiological iron requirements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357298"/>
            <a:ext cx="8472518" cy="5214974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US" sz="2400" dirty="0" smtClean="0"/>
              <a:t>Iron </a:t>
            </a:r>
            <a:r>
              <a:rPr lang="en-US" sz="2400" dirty="0" smtClean="0"/>
              <a:t>deficiency </a:t>
            </a:r>
            <a:r>
              <a:rPr lang="en-US" sz="2400" dirty="0" smtClean="0"/>
              <a:t>is common in infancy, when demands for growth may be greater than dietary supplies.</a:t>
            </a:r>
          </a:p>
          <a:p>
            <a:pPr algn="l">
              <a:buNone/>
            </a:pPr>
            <a:r>
              <a:rPr lang="en-US" sz="2400" dirty="0" smtClean="0"/>
              <a:t> It is aggravated by prematurity, infections and delay in mixed feeding.</a:t>
            </a:r>
          </a:p>
          <a:p>
            <a:pPr algn="l">
              <a:buNone/>
            </a:pPr>
            <a:r>
              <a:rPr lang="en-US" sz="2400" dirty="0" smtClean="0"/>
              <a:t> It is also frequent in adolescence, in females and in pregnancy</a:t>
            </a:r>
          </a:p>
          <a:p>
            <a:pPr algn="l">
              <a:buNone/>
            </a:pPr>
            <a:r>
              <a:rPr lang="en-US" sz="2400" dirty="0" smtClean="0"/>
              <a:t>The fetus acquires about 280 mg of iron and a further 400 – 500 mg is required for the temporary expansion of maternal red cell mass. Another 200 mg of iron is lost with the placenta and with bleeding at delivery. </a:t>
            </a:r>
          </a:p>
          <a:p>
            <a:pPr algn="l">
              <a:buNone/>
            </a:pPr>
            <a:r>
              <a:rPr lang="en-US" sz="2400" dirty="0" smtClean="0"/>
              <a:t>Although iron absorption increases throughout pregnancy and increased requirements are partly offset by </a:t>
            </a:r>
            <a:r>
              <a:rPr lang="en-US" sz="2400" dirty="0" err="1" smtClean="0"/>
              <a:t>amenorrhoea</a:t>
            </a:r>
            <a:r>
              <a:rPr lang="en-US" sz="2400" dirty="0" smtClean="0"/>
              <a:t>, this may not be sufficient to meet the resultant net maternal outlay of over600 mg iron.</a:t>
            </a:r>
            <a:endParaRPr lang="ar-IQ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Blood loss</a:t>
            </a:r>
            <a:br>
              <a:rPr lang="en-US" b="1" dirty="0" smtClean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dirty="0" smtClean="0"/>
              <a:t>Blood loss is the most common cause of iron deficiency in adults. </a:t>
            </a:r>
          </a:p>
          <a:p>
            <a:pPr algn="l">
              <a:buNone/>
            </a:pPr>
            <a:r>
              <a:rPr lang="en-US" dirty="0" smtClean="0"/>
              <a:t>A loss of more than about 6 – 8 </a:t>
            </a:r>
            <a:r>
              <a:rPr lang="en-US" dirty="0" err="1" smtClean="0"/>
              <a:t>mL</a:t>
            </a:r>
            <a:r>
              <a:rPr lang="en-US" dirty="0" smtClean="0"/>
              <a:t> of blood (3 – 4 mg iron) daily becomes of importance, as this equals the maximum amount of iron that can be absorbed from a normal diet.</a:t>
            </a:r>
            <a:endParaRPr lang="ar-IQ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77500" lnSpcReduction="20000"/>
          </a:bodyPr>
          <a:lstStyle/>
          <a:p>
            <a:pPr algn="l">
              <a:buNone/>
            </a:pPr>
            <a:r>
              <a:rPr lang="en-US" dirty="0" smtClean="0"/>
              <a:t>loss is usually from the genital tract in women or from the</a:t>
            </a:r>
          </a:p>
          <a:p>
            <a:pPr algn="l">
              <a:buNone/>
            </a:pPr>
            <a:r>
              <a:rPr lang="en-US" dirty="0" smtClean="0"/>
              <a:t>gastrointestinal tract in either sex. </a:t>
            </a:r>
          </a:p>
          <a:p>
            <a:pPr algn="l">
              <a:buNone/>
            </a:pPr>
            <a:r>
              <a:rPr lang="en-US" dirty="0" smtClean="0"/>
              <a:t>The most common cause on a worldwide basis is infestation with hookworm, in which </a:t>
            </a:r>
            <a:r>
              <a:rPr lang="en-US" dirty="0" err="1" smtClean="0"/>
              <a:t>anaemia</a:t>
            </a:r>
            <a:r>
              <a:rPr lang="en-US" dirty="0" smtClean="0"/>
              <a:t> is related to the degree of infestation. In the UK, </a:t>
            </a:r>
            <a:r>
              <a:rPr lang="en-US" dirty="0" err="1" smtClean="0"/>
              <a:t>menorrhagia</a:t>
            </a:r>
            <a:r>
              <a:rPr lang="en-US" dirty="0" smtClean="0"/>
              <a:t>, </a:t>
            </a:r>
            <a:r>
              <a:rPr lang="en-US" dirty="0" err="1" smtClean="0"/>
              <a:t>haemorrhoids</a:t>
            </a:r>
            <a:r>
              <a:rPr lang="en-US" dirty="0" smtClean="0"/>
              <a:t> and peptic ulceration are common, as well as gastric bleeding because of </a:t>
            </a:r>
            <a:r>
              <a:rPr lang="en-US" dirty="0" err="1" smtClean="0"/>
              <a:t>salicylates</a:t>
            </a:r>
            <a:r>
              <a:rPr lang="en-US" dirty="0" smtClean="0"/>
              <a:t> or other non - steroidal anti- </a:t>
            </a:r>
            <a:r>
              <a:rPr lang="en-US" dirty="0" err="1" smtClean="0"/>
              <a:t>infl</a:t>
            </a:r>
            <a:r>
              <a:rPr lang="en-US" dirty="0" smtClean="0"/>
              <a:t> </a:t>
            </a:r>
            <a:r>
              <a:rPr lang="en-US" dirty="0" err="1" smtClean="0"/>
              <a:t>ammatory</a:t>
            </a:r>
            <a:r>
              <a:rPr lang="en-US" dirty="0" smtClean="0"/>
              <a:t> drugs, hiatus hernia, colonic </a:t>
            </a:r>
            <a:r>
              <a:rPr lang="en-US" dirty="0" err="1" smtClean="0"/>
              <a:t>diverticulosis</a:t>
            </a:r>
            <a:r>
              <a:rPr lang="en-US" dirty="0" smtClean="0"/>
              <a:t> and bowel </a:t>
            </a:r>
            <a:r>
              <a:rPr lang="en-US" dirty="0" err="1" smtClean="0"/>
              <a:t>tumours</a:t>
            </a:r>
            <a:r>
              <a:rPr lang="en-US" dirty="0" smtClean="0"/>
              <a:t> .</a:t>
            </a:r>
          </a:p>
          <a:p>
            <a:pPr algn="l">
              <a:buNone/>
            </a:pPr>
            <a:r>
              <a:rPr lang="en-US" dirty="0" smtClean="0"/>
              <a:t>Some unusual causes of blood loss deserve mention. Cow ’ s milk intolerance in infants may lead to gastrointestinal </a:t>
            </a:r>
            <a:r>
              <a:rPr lang="en-US" dirty="0" err="1" smtClean="0"/>
              <a:t>haemorrhage</a:t>
            </a:r>
            <a:r>
              <a:rPr lang="en-US" dirty="0" smtClean="0"/>
              <a:t>. Self - induced </a:t>
            </a:r>
            <a:r>
              <a:rPr lang="en-US" dirty="0" err="1" smtClean="0"/>
              <a:t>haemorrhage</a:t>
            </a:r>
            <a:r>
              <a:rPr lang="en-US" dirty="0" smtClean="0"/>
              <a:t> may occur.</a:t>
            </a:r>
          </a:p>
          <a:p>
            <a:pPr algn="l">
              <a:buNone/>
            </a:pPr>
            <a:r>
              <a:rPr lang="en-US" dirty="0" smtClean="0"/>
              <a:t> Chronic intravascular </a:t>
            </a:r>
            <a:r>
              <a:rPr lang="en-US" dirty="0" err="1" smtClean="0"/>
              <a:t>haemolysis</a:t>
            </a:r>
            <a:r>
              <a:rPr lang="en-US" dirty="0" smtClean="0"/>
              <a:t>, such as that in paroxysmal nocturnal </a:t>
            </a:r>
            <a:r>
              <a:rPr lang="en-US" dirty="0" err="1" smtClean="0"/>
              <a:t>haemoglobinuria</a:t>
            </a:r>
            <a:r>
              <a:rPr lang="en-US" dirty="0" smtClean="0"/>
              <a:t> or mechanical </a:t>
            </a:r>
            <a:r>
              <a:rPr lang="en-US" dirty="0" err="1" smtClean="0"/>
              <a:t>haemolytic</a:t>
            </a:r>
            <a:endParaRPr lang="en-US" dirty="0" smtClean="0"/>
          </a:p>
          <a:p>
            <a:pPr algn="l">
              <a:buNone/>
            </a:pPr>
            <a:r>
              <a:rPr lang="en-US" dirty="0" err="1" smtClean="0"/>
              <a:t>anaemia</a:t>
            </a:r>
            <a:r>
              <a:rPr lang="en-US" dirty="0" smtClean="0"/>
              <a:t>, may be a serious source of urinary iron loss.</a:t>
            </a:r>
            <a:endParaRPr lang="ar-IQ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Malabsorption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214422"/>
            <a:ext cx="8301038" cy="5429288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US" sz="2400" dirty="0" err="1" smtClean="0"/>
              <a:t>Malabsorption</a:t>
            </a:r>
            <a:r>
              <a:rPr lang="en-US" sz="2400" dirty="0" smtClean="0"/>
              <a:t> may be the primary cause of iron deficiency or</a:t>
            </a:r>
          </a:p>
          <a:p>
            <a:pPr algn="l">
              <a:buNone/>
            </a:pPr>
            <a:r>
              <a:rPr lang="en-US" sz="2400" dirty="0" smtClean="0"/>
              <a:t>it may prevent the body adjusting to iron deficiency from other</a:t>
            </a:r>
          </a:p>
          <a:p>
            <a:pPr algn="l">
              <a:buNone/>
            </a:pPr>
            <a:r>
              <a:rPr lang="en-US" sz="2400" dirty="0" smtClean="0"/>
              <a:t>causes.</a:t>
            </a:r>
          </a:p>
          <a:p>
            <a:pPr algn="l">
              <a:buNone/>
            </a:pPr>
            <a:r>
              <a:rPr lang="en-US" sz="2400" dirty="0" smtClean="0"/>
              <a:t> Dietary iron is poorly absorbed in gluten - induced </a:t>
            </a:r>
            <a:r>
              <a:rPr lang="en-US" sz="2400" dirty="0" err="1" smtClean="0"/>
              <a:t>enteropathy</a:t>
            </a:r>
            <a:r>
              <a:rPr lang="en-US" sz="2400" dirty="0" smtClean="0"/>
              <a:t>,</a:t>
            </a:r>
          </a:p>
          <a:p>
            <a:pPr algn="l">
              <a:buNone/>
            </a:pPr>
            <a:r>
              <a:rPr lang="en-US" sz="2400" dirty="0" smtClean="0"/>
              <a:t>in both children and adults. </a:t>
            </a:r>
          </a:p>
          <a:p>
            <a:pPr algn="l">
              <a:buNone/>
            </a:pPr>
            <a:r>
              <a:rPr lang="en-US" sz="2400" dirty="0" smtClean="0"/>
              <a:t>Gluten - induced </a:t>
            </a:r>
            <a:r>
              <a:rPr lang="en-US" sz="2400" dirty="0" err="1" smtClean="0"/>
              <a:t>enteropathy</a:t>
            </a:r>
            <a:r>
              <a:rPr lang="en-US" sz="2400" dirty="0" smtClean="0"/>
              <a:t> is encountered in about 5% of patients presenting with unexplained iron deficiency </a:t>
            </a:r>
            <a:r>
              <a:rPr lang="en-US" sz="2400" dirty="0" err="1" smtClean="0"/>
              <a:t>anaemia</a:t>
            </a:r>
            <a:r>
              <a:rPr lang="en-US" sz="2400" dirty="0" smtClean="0"/>
              <a:t> and, conversely, about</a:t>
            </a:r>
          </a:p>
          <a:p>
            <a:pPr algn="l">
              <a:buNone/>
            </a:pPr>
            <a:r>
              <a:rPr lang="en-US" sz="2400" dirty="0" smtClean="0"/>
              <a:t>50% of patients with newly diagnosed </a:t>
            </a:r>
            <a:r>
              <a:rPr lang="en-US" sz="2400" dirty="0" err="1" smtClean="0"/>
              <a:t>coeliac</a:t>
            </a:r>
            <a:r>
              <a:rPr lang="en-US" sz="2400" dirty="0" smtClean="0"/>
              <a:t> disease have coexistent</a:t>
            </a:r>
          </a:p>
          <a:p>
            <a:pPr algn="l">
              <a:buNone/>
            </a:pPr>
            <a:r>
              <a:rPr lang="en-US" sz="2400" dirty="0" smtClean="0"/>
              <a:t>iron deficiency </a:t>
            </a:r>
            <a:r>
              <a:rPr lang="en-US" sz="2400" dirty="0" err="1" smtClean="0"/>
              <a:t>anaemia</a:t>
            </a:r>
            <a:r>
              <a:rPr lang="en-US" sz="2400" dirty="0" smtClean="0"/>
              <a:t>. </a:t>
            </a:r>
          </a:p>
          <a:p>
            <a:pPr algn="l">
              <a:buNone/>
            </a:pPr>
            <a:r>
              <a:rPr lang="en-US" sz="2400" dirty="0" smtClean="0"/>
              <a:t>Patients with this disease often show decreased or no response to oral therapy with inorganic iron.</a:t>
            </a:r>
            <a:endParaRPr lang="ar-IQ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buNone/>
            </a:pPr>
            <a:r>
              <a:rPr lang="en-US" i="1" dirty="0" smtClean="0"/>
              <a:t>Helicobacter pylori gastritis appears to be a common cause of </a:t>
            </a:r>
            <a:r>
              <a:rPr lang="en-US" dirty="0" smtClean="0"/>
              <a:t>iron deficiency, responding </a:t>
            </a:r>
            <a:r>
              <a:rPr lang="en-US" dirty="0" err="1" smtClean="0"/>
              <a:t>favourably</a:t>
            </a:r>
            <a:r>
              <a:rPr lang="en-US" dirty="0" smtClean="0"/>
              <a:t> to eradication with triple therapy. </a:t>
            </a:r>
            <a:r>
              <a:rPr lang="en-US" i="1" dirty="0" smtClean="0"/>
              <a:t>Helicobacter pylori gastritis inhibits gastric hydrochloric </a:t>
            </a:r>
            <a:r>
              <a:rPr lang="en-US" dirty="0" smtClean="0"/>
              <a:t>acid secretion, interfering with the </a:t>
            </a:r>
            <a:r>
              <a:rPr lang="en-US" dirty="0" err="1" smtClean="0"/>
              <a:t>solubilization</a:t>
            </a:r>
            <a:r>
              <a:rPr lang="en-US" dirty="0" smtClean="0"/>
              <a:t> and</a:t>
            </a:r>
          </a:p>
          <a:p>
            <a:pPr algn="l">
              <a:buNone/>
            </a:pPr>
            <a:r>
              <a:rPr lang="en-US" dirty="0" smtClean="0"/>
              <a:t>absorption of inorganic food iron but it is also possible that gastrointestinal blood loss plays a </a:t>
            </a:r>
            <a:r>
              <a:rPr lang="en-US" dirty="0" err="1" smtClean="0"/>
              <a:t>signifi</a:t>
            </a:r>
            <a:r>
              <a:rPr lang="en-US" dirty="0" smtClean="0"/>
              <a:t> cant role in the causation of iron </a:t>
            </a:r>
            <a:r>
              <a:rPr lang="en-US" dirty="0" err="1" smtClean="0"/>
              <a:t>defi</a:t>
            </a:r>
            <a:r>
              <a:rPr lang="en-US" dirty="0" smtClean="0"/>
              <a:t> </a:t>
            </a:r>
            <a:r>
              <a:rPr lang="en-US" dirty="0" err="1" smtClean="0"/>
              <a:t>ciency</a:t>
            </a:r>
            <a:r>
              <a:rPr lang="en-US" dirty="0" smtClean="0"/>
              <a:t> associated with </a:t>
            </a:r>
            <a:r>
              <a:rPr lang="en-US" i="1" dirty="0" smtClean="0"/>
              <a:t>H. pylori infection</a:t>
            </a:r>
            <a:endParaRPr lang="ar-IQ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>
              <a:buNone/>
            </a:pPr>
            <a:r>
              <a:rPr lang="en-US" dirty="0" err="1" smtClean="0"/>
              <a:t>achlorhydria</a:t>
            </a:r>
            <a:r>
              <a:rPr lang="en-US" dirty="0" smtClean="0"/>
              <a:t> associated with autoimmune gastritis, an entity</a:t>
            </a:r>
          </a:p>
          <a:p>
            <a:pPr algn="l">
              <a:buNone/>
            </a:pPr>
            <a:r>
              <a:rPr lang="en-US" dirty="0" smtClean="0"/>
              <a:t>preceding and closely related to pernicious </a:t>
            </a:r>
            <a:r>
              <a:rPr lang="en-US" dirty="0" err="1" smtClean="0"/>
              <a:t>anaemia</a:t>
            </a:r>
            <a:r>
              <a:rPr lang="en-US" dirty="0" smtClean="0"/>
              <a:t>, is an</a:t>
            </a:r>
          </a:p>
          <a:p>
            <a:pPr algn="l">
              <a:buNone/>
            </a:pPr>
            <a:r>
              <a:rPr lang="en-US" dirty="0" smtClean="0"/>
              <a:t>important cause of iron </a:t>
            </a:r>
            <a:r>
              <a:rPr lang="en-US" dirty="0" err="1" smtClean="0"/>
              <a:t>malabsorption</a:t>
            </a:r>
            <a:r>
              <a:rPr lang="en-US" dirty="0" smtClean="0"/>
              <a:t> due to impaired food</a:t>
            </a:r>
          </a:p>
          <a:p>
            <a:pPr algn="l">
              <a:buNone/>
            </a:pPr>
            <a:r>
              <a:rPr lang="en-US" dirty="0" smtClean="0"/>
              <a:t>iron </a:t>
            </a:r>
            <a:r>
              <a:rPr lang="en-US" dirty="0" err="1" smtClean="0"/>
              <a:t>solubilization</a:t>
            </a:r>
            <a:r>
              <a:rPr lang="en-US" dirty="0" smtClean="0"/>
              <a:t>. </a:t>
            </a:r>
          </a:p>
          <a:p>
            <a:pPr algn="l">
              <a:buNone/>
            </a:pPr>
            <a:r>
              <a:rPr lang="en-US" dirty="0" smtClean="0"/>
              <a:t>It is encountered in about 20% of patients with unexplained or refractory iron deficiency </a:t>
            </a:r>
            <a:r>
              <a:rPr lang="en-US" dirty="0" err="1" smtClean="0"/>
              <a:t>anaemia</a:t>
            </a:r>
            <a:r>
              <a:rPr lang="en-US" dirty="0" smtClean="0"/>
              <a:t>, mostly</a:t>
            </a:r>
          </a:p>
          <a:p>
            <a:pPr algn="l">
              <a:buNone/>
            </a:pPr>
            <a:r>
              <a:rPr lang="en-US" dirty="0" smtClean="0"/>
              <a:t>women of fertile age in whom </a:t>
            </a:r>
            <a:r>
              <a:rPr lang="en-US" dirty="0" err="1" smtClean="0"/>
              <a:t>achlorhydria</a:t>
            </a:r>
            <a:r>
              <a:rPr lang="en-US" dirty="0" smtClean="0"/>
              <a:t> aggravates the consequences of menstrual blood loss.</a:t>
            </a:r>
            <a:endParaRPr lang="ar-IQ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Management of </a:t>
            </a:r>
            <a:r>
              <a:rPr lang="en-US" b="1" dirty="0" smtClean="0"/>
              <a:t>iron deficiency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en-US" dirty="0" smtClean="0"/>
              <a:t>identification </a:t>
            </a:r>
            <a:r>
              <a:rPr lang="en-US" dirty="0" smtClean="0"/>
              <a:t>and treatment of the</a:t>
            </a:r>
          </a:p>
          <a:p>
            <a:pPr algn="l">
              <a:buNone/>
            </a:pPr>
            <a:r>
              <a:rPr lang="en-US" dirty="0" smtClean="0"/>
              <a:t>underlying cause and (ii) correction of the </a:t>
            </a:r>
            <a:r>
              <a:rPr lang="en-US" dirty="0" err="1" smtClean="0"/>
              <a:t>defi</a:t>
            </a:r>
            <a:r>
              <a:rPr lang="en-US" dirty="0" smtClean="0"/>
              <a:t> </a:t>
            </a:r>
            <a:r>
              <a:rPr lang="en-US" dirty="0" err="1" smtClean="0"/>
              <a:t>ciency</a:t>
            </a:r>
            <a:r>
              <a:rPr lang="en-US" dirty="0" smtClean="0"/>
              <a:t> by therapy</a:t>
            </a:r>
          </a:p>
          <a:p>
            <a:pPr algn="l">
              <a:buNone/>
            </a:pPr>
            <a:r>
              <a:rPr lang="en-US" dirty="0" smtClean="0"/>
              <a:t>with inorganic iron. Iron </a:t>
            </a:r>
            <a:r>
              <a:rPr lang="en-US" dirty="0" err="1" smtClean="0"/>
              <a:t>defi</a:t>
            </a:r>
            <a:r>
              <a:rPr lang="en-US" dirty="0" smtClean="0"/>
              <a:t> </a:t>
            </a:r>
            <a:r>
              <a:rPr lang="en-US" dirty="0" err="1" smtClean="0"/>
              <a:t>ciency</a:t>
            </a:r>
            <a:r>
              <a:rPr lang="en-US" dirty="0" smtClean="0"/>
              <a:t> is commonly due to blood</a:t>
            </a:r>
          </a:p>
          <a:p>
            <a:pPr algn="l">
              <a:buNone/>
            </a:pPr>
            <a:r>
              <a:rPr lang="en-US" dirty="0" smtClean="0"/>
              <a:t>loss and, wherever possible, the site of this must be </a:t>
            </a:r>
            <a:r>
              <a:rPr lang="en-US" dirty="0" err="1" smtClean="0"/>
              <a:t>identifi</a:t>
            </a:r>
            <a:r>
              <a:rPr lang="en-US" dirty="0" smtClean="0"/>
              <a:t> </a:t>
            </a:r>
            <a:r>
              <a:rPr lang="en-US" dirty="0" err="1" smtClean="0"/>
              <a:t>ed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and the lesion treated.</a:t>
            </a:r>
            <a:endParaRPr lang="ar-IQ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Oral therapy</a:t>
            </a:r>
            <a:br>
              <a:rPr lang="en-US" b="1" dirty="0" smtClean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71612"/>
            <a:ext cx="8329642" cy="4929222"/>
          </a:xfrm>
        </p:spPr>
        <p:txBody>
          <a:bodyPr>
            <a:normAutofit fontScale="70000" lnSpcReduction="20000"/>
          </a:bodyPr>
          <a:lstStyle/>
          <a:p>
            <a:pPr algn="l">
              <a:buNone/>
            </a:pPr>
            <a:r>
              <a:rPr lang="en-US" dirty="0" smtClean="0"/>
              <a:t>In most patients, body stores of iron can be restored by oral</a:t>
            </a:r>
          </a:p>
          <a:p>
            <a:pPr algn="l">
              <a:buNone/>
            </a:pPr>
            <a:r>
              <a:rPr lang="en-US" dirty="0" smtClean="0"/>
              <a:t>iron therapy. </a:t>
            </a:r>
          </a:p>
          <a:p>
            <a:pPr algn="l">
              <a:buNone/>
            </a:pPr>
            <a:r>
              <a:rPr lang="en-US" dirty="0" smtClean="0"/>
              <a:t>ferrous </a:t>
            </a:r>
            <a:r>
              <a:rPr lang="en-US" dirty="0" err="1" smtClean="0"/>
              <a:t>sulphate</a:t>
            </a:r>
            <a:r>
              <a:rPr lang="en-US" dirty="0" smtClean="0"/>
              <a:t> is the cheapest, this is</a:t>
            </a:r>
          </a:p>
          <a:p>
            <a:pPr algn="l">
              <a:buNone/>
            </a:pPr>
            <a:r>
              <a:rPr lang="en-US" dirty="0" smtClean="0"/>
              <a:t>the drug of first choice – 200 mg of ferrous </a:t>
            </a:r>
            <a:r>
              <a:rPr lang="en-US" dirty="0" err="1" smtClean="0"/>
              <a:t>sulphate</a:t>
            </a:r>
            <a:r>
              <a:rPr lang="en-US" dirty="0" smtClean="0"/>
              <a:t> contains</a:t>
            </a:r>
          </a:p>
          <a:p>
            <a:pPr algn="l">
              <a:buNone/>
            </a:pPr>
            <a:r>
              <a:rPr lang="en-US" dirty="0" smtClean="0"/>
              <a:t>67 mg of iron.</a:t>
            </a:r>
          </a:p>
          <a:p>
            <a:pPr algn="l">
              <a:buNone/>
            </a:pPr>
            <a:r>
              <a:rPr lang="en-US" dirty="0" smtClean="0"/>
              <a:t> Where smaller doses are required, 300 mg of</a:t>
            </a:r>
          </a:p>
          <a:p>
            <a:pPr algn="l">
              <a:buNone/>
            </a:pPr>
            <a:r>
              <a:rPr lang="en-US" dirty="0" smtClean="0"/>
              <a:t>ferrous </a:t>
            </a:r>
            <a:r>
              <a:rPr lang="en-US" dirty="0" err="1" smtClean="0"/>
              <a:t>gluconate</a:t>
            </a:r>
            <a:r>
              <a:rPr lang="en-US" dirty="0" smtClean="0"/>
              <a:t> provides 36 mg of iron. </a:t>
            </a:r>
          </a:p>
          <a:p>
            <a:pPr algn="l">
              <a:buNone/>
            </a:pPr>
            <a:r>
              <a:rPr lang="en-US" dirty="0" smtClean="0"/>
              <a:t>It is usual to give 100 – 200 mg of elemental iron each day to adults and about</a:t>
            </a:r>
          </a:p>
          <a:p>
            <a:pPr algn="l">
              <a:buNone/>
            </a:pPr>
            <a:r>
              <a:rPr lang="en-US" dirty="0" smtClean="0"/>
              <a:t>3 mg/kg per day as a liquid iron preparation to infants and</a:t>
            </a:r>
          </a:p>
          <a:p>
            <a:pPr algn="l">
              <a:buNone/>
            </a:pPr>
            <a:r>
              <a:rPr lang="en-US" dirty="0" smtClean="0"/>
              <a:t>children. </a:t>
            </a:r>
          </a:p>
          <a:p>
            <a:pPr algn="l">
              <a:buNone/>
            </a:pPr>
            <a:r>
              <a:rPr lang="en-US" dirty="0" smtClean="0"/>
              <a:t>The side - effects of oral iron, such as nausea, </a:t>
            </a:r>
            <a:r>
              <a:rPr lang="en-US" dirty="0" err="1" smtClean="0"/>
              <a:t>epigastric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pain, </a:t>
            </a:r>
            <a:r>
              <a:rPr lang="en-US" dirty="0" err="1" smtClean="0"/>
              <a:t>diarrhoea</a:t>
            </a:r>
            <a:r>
              <a:rPr lang="en-US" dirty="0" smtClean="0"/>
              <a:t> and constipation, are related to the amount of</a:t>
            </a:r>
          </a:p>
          <a:p>
            <a:pPr algn="l">
              <a:buNone/>
            </a:pPr>
            <a:r>
              <a:rPr lang="en-US" dirty="0" smtClean="0"/>
              <a:t>available iron they contain.</a:t>
            </a:r>
            <a:endParaRPr lang="ar-IQ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Sequence of events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algn="l">
              <a:buNone/>
            </a:pPr>
            <a:endParaRPr lang="en-US" b="1" dirty="0"/>
          </a:p>
          <a:p>
            <a:pPr algn="l">
              <a:buNone/>
            </a:pPr>
            <a:r>
              <a:rPr lang="en-US" b="1" dirty="0">
                <a:solidFill>
                  <a:srgbClr val="FF0000"/>
                </a:solidFill>
              </a:rPr>
              <a:t>Depletion of </a:t>
            </a:r>
            <a:r>
              <a:rPr lang="en-US" b="1" dirty="0" smtClean="0">
                <a:solidFill>
                  <a:srgbClr val="FF0000"/>
                </a:solidFill>
              </a:rPr>
              <a:t>iron stores</a:t>
            </a:r>
            <a:endParaRPr lang="en-US" b="1" dirty="0">
              <a:solidFill>
                <a:srgbClr val="FF0000"/>
              </a:solidFill>
            </a:endParaRPr>
          </a:p>
          <a:p>
            <a:pPr algn="l">
              <a:buNone/>
            </a:pPr>
            <a:r>
              <a:rPr lang="en-US" dirty="0"/>
              <a:t>When the body is in a state of negative iron balance, the </a:t>
            </a:r>
            <a:r>
              <a:rPr lang="en-US" dirty="0" smtClean="0"/>
              <a:t>first</a:t>
            </a:r>
            <a:endParaRPr lang="en-US" dirty="0"/>
          </a:p>
          <a:p>
            <a:pPr algn="l">
              <a:buNone/>
            </a:pPr>
            <a:r>
              <a:rPr lang="en-US" dirty="0"/>
              <a:t>event is depletion of body stores, which are mobilized for </a:t>
            </a:r>
            <a:r>
              <a:rPr lang="en-US" dirty="0" err="1" smtClean="0"/>
              <a:t>haemoglobin</a:t>
            </a:r>
            <a:r>
              <a:rPr lang="en-US" dirty="0" smtClean="0"/>
              <a:t> production.</a:t>
            </a:r>
          </a:p>
          <a:p>
            <a:pPr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Iron absorption is increased when </a:t>
            </a:r>
            <a:r>
              <a:rPr lang="en-US" dirty="0" smtClean="0">
                <a:solidFill>
                  <a:srgbClr val="FF0000"/>
                </a:solidFill>
              </a:rPr>
              <a:t>stores are </a:t>
            </a:r>
            <a:r>
              <a:rPr lang="en-US" dirty="0">
                <a:solidFill>
                  <a:srgbClr val="FF0000"/>
                </a:solidFill>
              </a:rPr>
              <a:t>reduced</a:t>
            </a:r>
            <a:r>
              <a:rPr lang="en-US" dirty="0"/>
              <a:t>, before </a:t>
            </a:r>
            <a:r>
              <a:rPr lang="en-US" dirty="0" err="1"/>
              <a:t>anaemia</a:t>
            </a:r>
            <a:r>
              <a:rPr lang="en-US" dirty="0"/>
              <a:t> develops and even when the serum</a:t>
            </a:r>
          </a:p>
          <a:p>
            <a:pPr algn="l">
              <a:buNone/>
            </a:pPr>
            <a:r>
              <a:rPr lang="en-US" dirty="0"/>
              <a:t>iron level is still normal, </a:t>
            </a:r>
            <a:endParaRPr lang="en-US" dirty="0" smtClean="0">
              <a:solidFill>
                <a:schemeClr val="accent1"/>
              </a:solidFill>
            </a:endParaRPr>
          </a:p>
          <a:p>
            <a:pPr algn="l">
              <a:buNone/>
            </a:pPr>
            <a:r>
              <a:rPr lang="en-US" dirty="0" smtClean="0">
                <a:solidFill>
                  <a:schemeClr val="accent1"/>
                </a:solidFill>
              </a:rPr>
              <a:t>although </a:t>
            </a:r>
            <a:r>
              <a:rPr lang="en-US" dirty="0">
                <a:solidFill>
                  <a:schemeClr val="accent1"/>
                </a:solidFill>
              </a:rPr>
              <a:t>the serum </a:t>
            </a:r>
            <a:r>
              <a:rPr lang="en-US" dirty="0" err="1">
                <a:solidFill>
                  <a:schemeClr val="accent1"/>
                </a:solidFill>
              </a:rPr>
              <a:t>ferritin</a:t>
            </a:r>
            <a:r>
              <a:rPr lang="en-US" dirty="0">
                <a:solidFill>
                  <a:schemeClr val="accent1"/>
                </a:solidFill>
              </a:rPr>
              <a:t> will </a:t>
            </a:r>
            <a:r>
              <a:rPr lang="en-US" dirty="0" smtClean="0">
                <a:solidFill>
                  <a:schemeClr val="accent1"/>
                </a:solidFill>
              </a:rPr>
              <a:t>have already </a:t>
            </a:r>
            <a:r>
              <a:rPr lang="en-US" dirty="0">
                <a:solidFill>
                  <a:schemeClr val="accent1"/>
                </a:solidFill>
              </a:rPr>
              <a:t>fallen.</a:t>
            </a:r>
            <a:endParaRPr lang="ar-IQ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l">
              <a:buNone/>
            </a:pPr>
            <a:r>
              <a:rPr lang="en-US" dirty="0" smtClean="0"/>
              <a:t>The minimum rate of response should be a 20 g/L rise in</a:t>
            </a:r>
          </a:p>
          <a:p>
            <a:pPr algn="l">
              <a:buNone/>
            </a:pPr>
            <a:r>
              <a:rPr lang="en-US" dirty="0" err="1" smtClean="0"/>
              <a:t>haemoglobin</a:t>
            </a:r>
            <a:r>
              <a:rPr lang="en-US" dirty="0" smtClean="0"/>
              <a:t> every 3 weeks, and the usual rate is 1.5 – 2.0 g/L daily. </a:t>
            </a:r>
          </a:p>
          <a:p>
            <a:pPr algn="l">
              <a:buNone/>
            </a:pPr>
            <a:r>
              <a:rPr lang="en-US" dirty="0" smtClean="0"/>
              <a:t>This will be slower when the dose tolerated is less than</a:t>
            </a:r>
          </a:p>
          <a:p>
            <a:pPr algn="l">
              <a:buNone/>
            </a:pPr>
            <a:r>
              <a:rPr lang="en-US" dirty="0" smtClean="0"/>
              <a:t>100 mg/day, but this is seldom of clinical importance.</a:t>
            </a:r>
          </a:p>
          <a:p>
            <a:pPr algn="l">
              <a:buNone/>
            </a:pPr>
            <a:r>
              <a:rPr lang="en-US" dirty="0" smtClean="0"/>
              <a:t> It is usually necessary to give iron for 3 – 6 months to correct the deficit of iron in circulating </a:t>
            </a:r>
            <a:r>
              <a:rPr lang="en-US" dirty="0" err="1" smtClean="0"/>
              <a:t>haemoglobin</a:t>
            </a:r>
            <a:r>
              <a:rPr lang="en-US" dirty="0" smtClean="0"/>
              <a:t> and in stores (shown by a rise in serum </a:t>
            </a:r>
            <a:r>
              <a:rPr lang="en-US" dirty="0" err="1" smtClean="0"/>
              <a:t>ferritin</a:t>
            </a:r>
            <a:r>
              <a:rPr lang="en-US" dirty="0" smtClean="0"/>
              <a:t> to normal)</a:t>
            </a:r>
            <a:endParaRPr lang="ar-IQ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>
              <a:buNone/>
            </a:pPr>
            <a:r>
              <a:rPr lang="en-US" b="1" dirty="0" smtClean="0"/>
              <a:t>Positive response in </a:t>
            </a:r>
            <a:r>
              <a:rPr lang="en-US" b="1" dirty="0" err="1" smtClean="0">
                <a:solidFill>
                  <a:srgbClr val="FF0000"/>
                </a:solidFill>
              </a:rPr>
              <a:t>reticulocytosis</a:t>
            </a:r>
            <a:r>
              <a:rPr lang="en-US" b="1" dirty="0" smtClean="0"/>
              <a:t> is seen in </a:t>
            </a:r>
            <a:r>
              <a:rPr lang="en-US" b="1" dirty="0" smtClean="0">
                <a:solidFill>
                  <a:srgbClr val="FF0000"/>
                </a:solidFill>
              </a:rPr>
              <a:t>few days </a:t>
            </a:r>
            <a:r>
              <a:rPr lang="en-US" b="1" dirty="0" smtClean="0"/>
              <a:t>of oral therapy</a:t>
            </a:r>
          </a:p>
          <a:p>
            <a:pPr algn="l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Hb</a:t>
            </a:r>
            <a:r>
              <a:rPr lang="en-US" b="1" dirty="0" smtClean="0"/>
              <a:t> should reach to normal level after </a:t>
            </a:r>
            <a:r>
              <a:rPr lang="en-US" b="1" dirty="0" smtClean="0">
                <a:solidFill>
                  <a:srgbClr val="FF0000"/>
                </a:solidFill>
              </a:rPr>
              <a:t>2 months</a:t>
            </a:r>
            <a:endParaRPr lang="en-US" b="1" dirty="0" smtClean="0"/>
          </a:p>
          <a:p>
            <a:pPr algn="l">
              <a:buNone/>
            </a:pPr>
            <a:r>
              <a:rPr lang="en-US" b="1" dirty="0" smtClean="0"/>
              <a:t>A </a:t>
            </a:r>
            <a:r>
              <a:rPr lang="en-US" b="1" dirty="0" err="1" smtClean="0"/>
              <a:t>Hb</a:t>
            </a:r>
            <a:r>
              <a:rPr lang="en-US" b="1" dirty="0" smtClean="0"/>
              <a:t> response of &lt;20 g/L over a 3-week period warrants therapy evaluation</a:t>
            </a:r>
          </a:p>
          <a:p>
            <a:pPr algn="l">
              <a:buNone/>
            </a:pPr>
            <a:r>
              <a:rPr lang="en-US" b="1" dirty="0" smtClean="0"/>
              <a:t>Day-14 </a:t>
            </a:r>
            <a:r>
              <a:rPr lang="en-US" b="1" dirty="0" err="1" smtClean="0"/>
              <a:t>Hb</a:t>
            </a:r>
            <a:r>
              <a:rPr lang="en-US" b="1" dirty="0" smtClean="0"/>
              <a:t> may be a useful tool for clinicians in determining whether and when to </a:t>
            </a:r>
            <a:endParaRPr lang="ar-IQ" b="1" dirty="0" smtClean="0"/>
          </a:p>
          <a:p>
            <a:pPr algn="l">
              <a:buNone/>
            </a:pPr>
            <a:r>
              <a:rPr lang="en-US" b="1" dirty="0" smtClean="0"/>
              <a:t>transition patients from oral to IV iron.</a:t>
            </a:r>
          </a:p>
          <a:p>
            <a:pPr algn="l">
              <a:buNone/>
            </a:pPr>
            <a:endParaRPr lang="ar-IQ" b="1" dirty="0" smtClean="0"/>
          </a:p>
          <a:p>
            <a:pPr algn="l">
              <a:buNone/>
            </a:pPr>
            <a:r>
              <a:rPr lang="en-US" b="1" dirty="0" smtClean="0"/>
              <a:t>an increase of 1.0 g/</a:t>
            </a:r>
            <a:r>
              <a:rPr lang="en-US" b="1" dirty="0" err="1" smtClean="0"/>
              <a:t>dL</a:t>
            </a:r>
            <a:r>
              <a:rPr lang="en-US" b="1" dirty="0" smtClean="0"/>
              <a:t> or more over baseline is an accurate predictor of longer-term and sustained response to continued oral therapy</a:t>
            </a:r>
            <a:endParaRPr lang="ar-IQ" b="1" dirty="0" smtClean="0"/>
          </a:p>
          <a:p>
            <a:endParaRPr lang="ar-IQ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Iron profile </a:t>
            </a:r>
            <a:r>
              <a:rPr lang="en-US" b="1" dirty="0" smtClean="0"/>
              <a:t>should be measure in the </a:t>
            </a:r>
            <a:r>
              <a:rPr lang="en-US" b="1" dirty="0" smtClean="0">
                <a:solidFill>
                  <a:srgbClr val="FF0000"/>
                </a:solidFill>
              </a:rPr>
              <a:t>first week </a:t>
            </a:r>
            <a:r>
              <a:rPr lang="en-US" b="1" dirty="0" smtClean="0"/>
              <a:t>for oral therapy and </a:t>
            </a:r>
            <a:r>
              <a:rPr lang="en-US" b="1" dirty="0" smtClean="0">
                <a:solidFill>
                  <a:srgbClr val="FF0000"/>
                </a:solidFill>
              </a:rPr>
              <a:t>2 weeks </a:t>
            </a:r>
            <a:r>
              <a:rPr lang="en-US" b="1" dirty="0" smtClean="0"/>
              <a:t>after large intravenous doses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002060"/>
                </a:solidFill>
              </a:rPr>
              <a:t>Complete therapeutic response requires iron supplementation for up to 2-6 months</a:t>
            </a:r>
            <a:r>
              <a:rPr lang="en-US" b="1" dirty="0" smtClean="0"/>
              <a:t>, however, symptoms may improve within few days after oral therapy</a:t>
            </a:r>
          </a:p>
          <a:p>
            <a:endParaRPr lang="ar-IQ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to respond to oral iron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>
              <a:buNone/>
            </a:pPr>
            <a:r>
              <a:rPr lang="en-US" dirty="0" smtClean="0"/>
              <a:t> most commonly due to :</a:t>
            </a:r>
          </a:p>
          <a:p>
            <a:pPr algn="l">
              <a:buNone/>
            </a:pPr>
            <a:r>
              <a:rPr lang="en-US" dirty="0" smtClean="0"/>
              <a:t>-patient not taking it</a:t>
            </a:r>
          </a:p>
          <a:p>
            <a:pPr algn="l">
              <a:buNone/>
            </a:pPr>
            <a:r>
              <a:rPr lang="en-US" dirty="0" smtClean="0"/>
              <a:t>-continued </a:t>
            </a:r>
            <a:r>
              <a:rPr lang="en-US" dirty="0" err="1" smtClean="0"/>
              <a:t>haemorrhage</a:t>
            </a:r>
            <a:r>
              <a:rPr lang="en-US" dirty="0" smtClean="0"/>
              <a:t> or </a:t>
            </a:r>
            <a:r>
              <a:rPr lang="en-US" dirty="0" err="1" smtClean="0"/>
              <a:t>malabsorption</a:t>
            </a:r>
            <a:r>
              <a:rPr lang="en-US" dirty="0" smtClean="0"/>
              <a:t>. </a:t>
            </a:r>
          </a:p>
          <a:p>
            <a:pPr algn="l">
              <a:buNone/>
            </a:pPr>
            <a:r>
              <a:rPr lang="en-US" dirty="0" smtClean="0"/>
              <a:t>-other causes of </a:t>
            </a:r>
            <a:r>
              <a:rPr lang="en-US" dirty="0" err="1" smtClean="0"/>
              <a:t>microcytic</a:t>
            </a:r>
            <a:r>
              <a:rPr lang="en-US" dirty="0" smtClean="0"/>
              <a:t> </a:t>
            </a:r>
            <a:r>
              <a:rPr lang="en-US" dirty="0" err="1" smtClean="0"/>
              <a:t>anaemia</a:t>
            </a:r>
            <a:r>
              <a:rPr lang="en-US" dirty="0" smtClean="0"/>
              <a:t> such as iron - loading </a:t>
            </a:r>
            <a:r>
              <a:rPr lang="en-US" dirty="0" err="1" smtClean="0"/>
              <a:t>anaemias</a:t>
            </a:r>
            <a:r>
              <a:rPr lang="en-US" dirty="0" smtClean="0"/>
              <a:t>. For instance, many patients with, bone marrow examination or other tests have revealed the co </a:t>
            </a:r>
            <a:r>
              <a:rPr lang="en-US" dirty="0" err="1" smtClean="0"/>
              <a:t>thalassaemia</a:t>
            </a:r>
            <a:r>
              <a:rPr lang="en-US" dirty="0" smtClean="0"/>
              <a:t> trait, </a:t>
            </a:r>
            <a:r>
              <a:rPr lang="en-US" dirty="0" err="1" smtClean="0"/>
              <a:t>sideroblastic</a:t>
            </a:r>
            <a:r>
              <a:rPr lang="en-US" dirty="0" smtClean="0"/>
              <a:t> </a:t>
            </a:r>
            <a:r>
              <a:rPr lang="en-US" dirty="0" err="1" smtClean="0"/>
              <a:t>anaemia</a:t>
            </a:r>
            <a:r>
              <a:rPr lang="en-US" dirty="0" smtClean="0"/>
              <a:t> or other </a:t>
            </a:r>
            <a:r>
              <a:rPr lang="en-US" dirty="0" err="1" smtClean="0"/>
              <a:t>anaemias</a:t>
            </a:r>
            <a:r>
              <a:rPr lang="en-US" dirty="0" smtClean="0"/>
              <a:t> have been treated with iron before </a:t>
            </a:r>
            <a:r>
              <a:rPr lang="en-US" dirty="0" err="1" smtClean="0"/>
              <a:t>haemoglobin</a:t>
            </a:r>
            <a:r>
              <a:rPr lang="en-US" dirty="0" smtClean="0"/>
              <a:t> studies ,bone marrow examination or other tests have revealed the correct diagnosis. </a:t>
            </a:r>
          </a:p>
          <a:p>
            <a:pPr algn="l">
              <a:buNone/>
            </a:pPr>
            <a:r>
              <a:rPr lang="en-US" dirty="0" smtClean="0"/>
              <a:t>-patient has an infection, renal or hepatic failure, an underlying malignant disease or </a:t>
            </a:r>
            <a:r>
              <a:rPr lang="en-US" dirty="0" err="1" smtClean="0"/>
              <a:t>anaemia</a:t>
            </a:r>
            <a:r>
              <a:rPr lang="en-US" dirty="0" smtClean="0"/>
              <a:t> of inflammation due to high</a:t>
            </a:r>
          </a:p>
          <a:p>
            <a:pPr algn="l">
              <a:buNone/>
            </a:pPr>
            <a:r>
              <a:rPr lang="en-US" dirty="0" err="1" smtClean="0"/>
              <a:t>hepcidin</a:t>
            </a:r>
            <a:r>
              <a:rPr lang="en-US" dirty="0" smtClean="0"/>
              <a:t> levels (which inhibits absorption of therapeutic oral iron) and any other cause of </a:t>
            </a:r>
            <a:r>
              <a:rPr lang="en-US" dirty="0" err="1" smtClean="0"/>
              <a:t>anaemia</a:t>
            </a:r>
            <a:r>
              <a:rPr lang="en-US" dirty="0" smtClean="0"/>
              <a:t> in addition to iron deficiency</a:t>
            </a:r>
            <a:endParaRPr lang="ar-IQ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 smtClean="0"/>
              <a:t>Parenteral i ron t herapy</a:t>
            </a:r>
            <a:br>
              <a:rPr lang="sv-SE" b="1" dirty="0" smtClean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l">
              <a:buNone/>
            </a:pPr>
            <a:r>
              <a:rPr lang="en-US" dirty="0" smtClean="0"/>
              <a:t>This is usually unnecessary, but it may be given if subjects</a:t>
            </a:r>
          </a:p>
          <a:p>
            <a:pPr algn="l">
              <a:buNone/>
            </a:pPr>
            <a:r>
              <a:rPr lang="en-US" dirty="0" smtClean="0"/>
              <a:t>-cannot tolerate oral iron, particularly if gastrointestinal</a:t>
            </a:r>
          </a:p>
          <a:p>
            <a:pPr algn="l">
              <a:buNone/>
            </a:pPr>
            <a:r>
              <a:rPr lang="en-US" dirty="0" smtClean="0"/>
              <a:t>disease, such as inflammatory bowel disease, is present. </a:t>
            </a:r>
          </a:p>
          <a:p>
            <a:pPr algn="l">
              <a:buNone/>
            </a:pPr>
            <a:r>
              <a:rPr lang="en-US" dirty="0" smtClean="0"/>
              <a:t>It is also occasionally necessary in gluten - induced </a:t>
            </a:r>
            <a:r>
              <a:rPr lang="en-US" dirty="0" err="1" smtClean="0"/>
              <a:t>enteropathy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-it is essential to replete body stores rapidly (e.g. where</a:t>
            </a:r>
          </a:p>
          <a:p>
            <a:pPr algn="l">
              <a:buNone/>
            </a:pPr>
            <a:r>
              <a:rPr lang="en-US" dirty="0" smtClean="0"/>
              <a:t>severe iron deficiency </a:t>
            </a:r>
            <a:r>
              <a:rPr lang="en-US" dirty="0" err="1" smtClean="0"/>
              <a:t>anaemia</a:t>
            </a:r>
            <a:r>
              <a:rPr lang="en-US" dirty="0" smtClean="0"/>
              <a:t> is first diagnosed in late pregnancy)</a:t>
            </a:r>
          </a:p>
          <a:p>
            <a:pPr algn="l">
              <a:buNone/>
            </a:pPr>
            <a:r>
              <a:rPr lang="en-US" dirty="0" smtClean="0"/>
              <a:t>- when oral iron cannot keep pace with continuing</a:t>
            </a:r>
          </a:p>
          <a:p>
            <a:pPr algn="l">
              <a:buNone/>
            </a:pPr>
            <a:r>
              <a:rPr lang="en-US" dirty="0" err="1" smtClean="0"/>
              <a:t>haemorrhage</a:t>
            </a:r>
            <a:r>
              <a:rPr lang="en-US" dirty="0" smtClean="0"/>
              <a:t> (e.g. in patients with hereditary </a:t>
            </a:r>
            <a:r>
              <a:rPr lang="en-US" dirty="0" err="1" smtClean="0"/>
              <a:t>haemorrhagic</a:t>
            </a:r>
            <a:endParaRPr lang="en-US" dirty="0" smtClean="0"/>
          </a:p>
          <a:p>
            <a:pPr algn="l">
              <a:buNone/>
            </a:pPr>
            <a:r>
              <a:rPr lang="en-US" dirty="0" err="1" smtClean="0"/>
              <a:t>telangiectasia</a:t>
            </a:r>
            <a:r>
              <a:rPr lang="en-US" dirty="0" smtClean="0"/>
              <a:t>). </a:t>
            </a:r>
          </a:p>
          <a:p>
            <a:pPr algn="l">
              <a:buNone/>
            </a:pPr>
            <a:r>
              <a:rPr lang="en-US" dirty="0" smtClean="0"/>
              <a:t>-Patients with chronic renal failure who are being</a:t>
            </a:r>
          </a:p>
          <a:p>
            <a:pPr algn="l">
              <a:buNone/>
            </a:pPr>
            <a:r>
              <a:rPr lang="en-US" dirty="0" smtClean="0"/>
              <a:t>treated with recombinant erythropoietin are also likely to</a:t>
            </a:r>
          </a:p>
          <a:p>
            <a:pPr algn="l">
              <a:buNone/>
            </a:pPr>
            <a:r>
              <a:rPr lang="en-US" dirty="0" smtClean="0"/>
              <a:t>require </a:t>
            </a:r>
            <a:r>
              <a:rPr lang="en-US" dirty="0" err="1" smtClean="0"/>
              <a:t>parenteral</a:t>
            </a:r>
            <a:r>
              <a:rPr lang="en-US" dirty="0" smtClean="0"/>
              <a:t> iron therapy. </a:t>
            </a:r>
            <a:endParaRPr lang="ar-IQ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r>
              <a:rPr lang="en-US" dirty="0" smtClean="0"/>
              <a:t>From all </a:t>
            </a:r>
            <a:r>
              <a:rPr lang="en-US" dirty="0" err="1" smtClean="0"/>
              <a:t>parenteral</a:t>
            </a:r>
            <a:r>
              <a:rPr lang="en-US" dirty="0" smtClean="0"/>
              <a:t> preparations, the iron complex is taken up by macrophages of the </a:t>
            </a:r>
            <a:r>
              <a:rPr lang="en-US" dirty="0" err="1" smtClean="0"/>
              <a:t>reticuloendothelial</a:t>
            </a:r>
            <a:r>
              <a:rPr lang="en-US" dirty="0" smtClean="0"/>
              <a:t> system, from which iron is released to circulating </a:t>
            </a:r>
            <a:r>
              <a:rPr lang="en-US" dirty="0" err="1" smtClean="0"/>
              <a:t>transferrin</a:t>
            </a:r>
            <a:r>
              <a:rPr lang="en-US" dirty="0" smtClean="0"/>
              <a:t>, which then transports it to the marrow</a:t>
            </a:r>
            <a:endParaRPr lang="ar-IQ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three preparations are</a:t>
            </a:r>
            <a:br>
              <a:rPr lang="en-US" dirty="0" smtClean="0"/>
            </a:br>
            <a:r>
              <a:rPr lang="en-US" dirty="0" smtClean="0"/>
              <a:t>available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l">
              <a:buNone/>
            </a:pPr>
            <a:r>
              <a:rPr lang="en-US" dirty="0" smtClean="0"/>
              <a:t>. Iron </a:t>
            </a:r>
            <a:r>
              <a:rPr lang="en-US" dirty="0" err="1" smtClean="0"/>
              <a:t>dextran</a:t>
            </a:r>
            <a:r>
              <a:rPr lang="en-US" dirty="0" smtClean="0"/>
              <a:t> (</a:t>
            </a:r>
            <a:r>
              <a:rPr lang="en-US" dirty="0" err="1" smtClean="0"/>
              <a:t>CosmoFer</a:t>
            </a:r>
            <a:r>
              <a:rPr lang="en-US" dirty="0" smtClean="0"/>
              <a:t>) is given intravenously by slow injection or infusion or deep intramuscularly into the </a:t>
            </a:r>
            <a:r>
              <a:rPr lang="en-US" dirty="0" err="1" smtClean="0"/>
              <a:t>gluteal</a:t>
            </a:r>
            <a:r>
              <a:rPr lang="en-US" dirty="0" smtClean="0"/>
              <a:t> muscle. </a:t>
            </a:r>
          </a:p>
          <a:p>
            <a:pPr algn="l">
              <a:buNone/>
            </a:pPr>
            <a:r>
              <a:rPr lang="en-US" dirty="0" smtClean="0"/>
              <a:t>An iron – sucrose complex, </a:t>
            </a:r>
            <a:r>
              <a:rPr lang="en-US" dirty="0" err="1" smtClean="0"/>
              <a:t>Venofer</a:t>
            </a:r>
            <a:r>
              <a:rPr lang="en-US" dirty="0" smtClean="0"/>
              <a:t>, is given by slow intravenous infusion or injection. </a:t>
            </a:r>
          </a:p>
          <a:p>
            <a:pPr algn="l">
              <a:buNone/>
            </a:pPr>
            <a:r>
              <a:rPr lang="en-US" dirty="0" smtClean="0"/>
              <a:t>The deficit in body iron</a:t>
            </a:r>
          </a:p>
          <a:p>
            <a:pPr algn="l">
              <a:buNone/>
            </a:pPr>
            <a:r>
              <a:rPr lang="en-US" dirty="0" smtClean="0"/>
              <a:t>should be calculated from the degree of </a:t>
            </a:r>
            <a:r>
              <a:rPr lang="en-US" dirty="0" err="1" smtClean="0"/>
              <a:t>anaemia</a:t>
            </a:r>
            <a:r>
              <a:rPr lang="en-US" dirty="0" smtClean="0"/>
              <a:t>; it is usually1 – 2 g. In patients receiving erythropoietin treatment in chronic renal failure, smaller intravenous doses of </a:t>
            </a:r>
            <a:r>
              <a:rPr lang="en-US" dirty="0" err="1" smtClean="0"/>
              <a:t>Venofer</a:t>
            </a:r>
            <a:r>
              <a:rPr lang="en-US" dirty="0" smtClean="0"/>
              <a:t> (25 – 150 mg/ week) may be used, with regular monitoring of serum </a:t>
            </a:r>
            <a:r>
              <a:rPr lang="en-US" dirty="0" err="1" smtClean="0"/>
              <a:t>ferritin</a:t>
            </a:r>
            <a:r>
              <a:rPr lang="en-US" dirty="0" smtClean="0"/>
              <a:t> to avoid iron overload. </a:t>
            </a:r>
          </a:p>
          <a:p>
            <a:pPr algn="l">
              <a:buNone/>
            </a:pPr>
            <a:r>
              <a:rPr lang="en-US" dirty="0" err="1" smtClean="0"/>
              <a:t>Ferrinject</a:t>
            </a:r>
            <a:r>
              <a:rPr lang="en-US" dirty="0" smtClean="0"/>
              <a:t> is a macromolecular iron(III) -hydroxide carbohydrate complex (molecular weight approximately 150 000). It can be administered as an intravenous bolus (maximum single dose 200 mg) or slow infusion (maximum single dose 1000 mg). </a:t>
            </a:r>
          </a:p>
          <a:p>
            <a:pPr algn="l">
              <a:buNone/>
            </a:pPr>
            <a:r>
              <a:rPr lang="en-US" dirty="0" smtClean="0"/>
              <a:t>Newer intravenous preparations including</a:t>
            </a:r>
          </a:p>
          <a:p>
            <a:pPr algn="l">
              <a:buNone/>
            </a:pPr>
            <a:r>
              <a:rPr lang="en-US" dirty="0" err="1" smtClean="0"/>
              <a:t>ferumoxytol</a:t>
            </a:r>
            <a:r>
              <a:rPr lang="en-US" dirty="0" smtClean="0"/>
              <a:t> and ferrous </a:t>
            </a:r>
            <a:r>
              <a:rPr lang="en-US" dirty="0" err="1" smtClean="0"/>
              <a:t>gluconate</a:t>
            </a:r>
            <a:r>
              <a:rPr lang="en-US" dirty="0" smtClean="0"/>
              <a:t> (</a:t>
            </a:r>
            <a:r>
              <a:rPr lang="en-US" dirty="0" err="1" smtClean="0"/>
              <a:t>Ferrlecit</a:t>
            </a:r>
            <a:r>
              <a:rPr lang="en-US" dirty="0" smtClean="0"/>
              <a:t>) may become</a:t>
            </a:r>
          </a:p>
          <a:p>
            <a:pPr algn="l">
              <a:buNone/>
            </a:pPr>
            <a:r>
              <a:rPr lang="en-US" dirty="0" smtClean="0"/>
              <a:t>available.</a:t>
            </a:r>
            <a:endParaRPr lang="ar-IQ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Iron refractory iron deficiency </a:t>
            </a:r>
            <a:r>
              <a:rPr lang="en-US" b="1" dirty="0" err="1" smtClean="0"/>
              <a:t>anaemia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64305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algn="l">
              <a:buNone/>
            </a:pPr>
            <a:r>
              <a:rPr lang="en-US" dirty="0" smtClean="0"/>
              <a:t>Homozygous or doubly heterozygous </a:t>
            </a:r>
            <a:r>
              <a:rPr lang="en-US" dirty="0" err="1" smtClean="0"/>
              <a:t>germline</a:t>
            </a:r>
            <a:r>
              <a:rPr lang="en-US" dirty="0" smtClean="0"/>
              <a:t> </a:t>
            </a:r>
            <a:r>
              <a:rPr lang="en-US" dirty="0" err="1" smtClean="0"/>
              <a:t>frameshift</a:t>
            </a:r>
            <a:r>
              <a:rPr lang="en-US" dirty="0" smtClean="0"/>
              <a:t>,</a:t>
            </a:r>
          </a:p>
          <a:p>
            <a:pPr algn="l">
              <a:buNone/>
            </a:pPr>
            <a:r>
              <a:rPr lang="en-US" dirty="0" smtClean="0"/>
              <a:t>splice junction or </a:t>
            </a:r>
            <a:r>
              <a:rPr lang="en-US" dirty="0" err="1" smtClean="0"/>
              <a:t>missense</a:t>
            </a:r>
            <a:r>
              <a:rPr lang="en-US" dirty="0" smtClean="0"/>
              <a:t> mutations of </a:t>
            </a:r>
          </a:p>
          <a:p>
            <a:pPr algn="l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matriptase</a:t>
            </a:r>
            <a:r>
              <a:rPr lang="en-US" dirty="0" smtClean="0">
                <a:solidFill>
                  <a:srgbClr val="FF0000"/>
                </a:solidFill>
              </a:rPr>
              <a:t> - 2( </a:t>
            </a:r>
            <a:r>
              <a:rPr lang="en-US" i="1" dirty="0" smtClean="0">
                <a:solidFill>
                  <a:srgbClr val="FF0000"/>
                </a:solidFill>
              </a:rPr>
              <a:t>TMPRSS6 ) </a:t>
            </a:r>
            <a:r>
              <a:rPr lang="en-US" i="1" dirty="0" smtClean="0"/>
              <a:t>are a cause of iron refractory iron deficiency </a:t>
            </a:r>
            <a:r>
              <a:rPr lang="en-US" dirty="0" err="1" smtClean="0"/>
              <a:t>anaemia</a:t>
            </a:r>
            <a:r>
              <a:rPr lang="en-US" dirty="0" smtClean="0"/>
              <a:t>..</a:t>
            </a:r>
          </a:p>
          <a:p>
            <a:pPr algn="l">
              <a:buNone/>
            </a:pPr>
            <a:r>
              <a:rPr lang="en-US" dirty="0" smtClean="0"/>
              <a:t>The patients show a </a:t>
            </a:r>
            <a:r>
              <a:rPr lang="en-US" dirty="0" err="1" smtClean="0"/>
              <a:t>microcytic</a:t>
            </a:r>
            <a:r>
              <a:rPr lang="en-US" dirty="0" smtClean="0"/>
              <a:t> </a:t>
            </a:r>
            <a:r>
              <a:rPr lang="en-US" dirty="0" err="1" smtClean="0"/>
              <a:t>hypochromic</a:t>
            </a:r>
            <a:r>
              <a:rPr lang="en-US" dirty="0" smtClean="0"/>
              <a:t> </a:t>
            </a:r>
            <a:r>
              <a:rPr lang="en-US" dirty="0" err="1" smtClean="0"/>
              <a:t>anaemia</a:t>
            </a:r>
            <a:r>
              <a:rPr lang="en-US" dirty="0" smtClean="0"/>
              <a:t> with</a:t>
            </a:r>
          </a:p>
          <a:p>
            <a:pPr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normal or raised serum and urine </a:t>
            </a:r>
            <a:r>
              <a:rPr lang="en-US" dirty="0" err="1" smtClean="0">
                <a:solidFill>
                  <a:srgbClr val="FF0000"/>
                </a:solidFill>
              </a:rPr>
              <a:t>hepcidin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levels and </a:t>
            </a:r>
          </a:p>
          <a:p>
            <a:pPr algn="l">
              <a:buNone/>
            </a:pPr>
            <a:r>
              <a:rPr lang="en-US" dirty="0" smtClean="0">
                <a:solidFill>
                  <a:srgbClr val="0070C0"/>
                </a:solidFill>
              </a:rPr>
              <a:t>Low serum iron and percentage saturation of iron – </a:t>
            </a:r>
            <a:endParaRPr lang="ar-IQ" dirty="0" smtClean="0">
              <a:solidFill>
                <a:srgbClr val="0070C0"/>
              </a:solidFill>
            </a:endParaRPr>
          </a:p>
          <a:p>
            <a:pPr algn="l">
              <a:buNone/>
            </a:pPr>
            <a:r>
              <a:rPr lang="en-US" dirty="0" smtClean="0">
                <a:solidFill>
                  <a:srgbClr val="0070C0"/>
                </a:solidFill>
              </a:rPr>
              <a:t>binding capacity</a:t>
            </a:r>
          </a:p>
          <a:p>
            <a:pPr algn="l">
              <a:buNone/>
            </a:pPr>
            <a:r>
              <a:rPr lang="en-US" dirty="0" smtClean="0"/>
              <a:t>The patients absorb iron poorly and are refractory to oral iron</a:t>
            </a:r>
          </a:p>
          <a:p>
            <a:pPr algn="l">
              <a:buNone/>
            </a:pPr>
            <a:r>
              <a:rPr lang="en-US" dirty="0" smtClean="0"/>
              <a:t>therapy but are partially responsive to </a:t>
            </a:r>
            <a:r>
              <a:rPr lang="en-US" dirty="0" err="1" smtClean="0"/>
              <a:t>parenteral</a:t>
            </a:r>
            <a:r>
              <a:rPr lang="en-US" dirty="0" smtClean="0"/>
              <a:t> iron.</a:t>
            </a:r>
          </a:p>
          <a:p>
            <a:pPr algn="l">
              <a:buNone/>
            </a:pPr>
            <a:endParaRPr lang="ar-IQ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1" dirty="0" smtClean="0"/>
              <a:t>the </a:t>
            </a:r>
            <a:r>
              <a:rPr lang="en-US" b="1" i="1" dirty="0" smtClean="0">
                <a:solidFill>
                  <a:srgbClr val="FF0000"/>
                </a:solidFill>
              </a:rPr>
              <a:t>TMPRSS6</a:t>
            </a:r>
            <a:r>
              <a:rPr lang="en-US" b="1" dirty="0" smtClean="0">
                <a:solidFill>
                  <a:srgbClr val="FF0000"/>
                </a:solidFill>
              </a:rPr>
              <a:t> gene </a:t>
            </a:r>
            <a:r>
              <a:rPr lang="en-US" b="1" dirty="0" smtClean="0"/>
              <a:t>encoding Matriptase-2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Matriptase-2</a:t>
            </a:r>
            <a:r>
              <a:rPr lang="en-US" dirty="0" smtClean="0"/>
              <a:t> (MT-2).</a:t>
            </a:r>
            <a:r>
              <a:rPr lang="en-US" b="1" dirty="0" smtClean="0"/>
              <a:t>.</a:t>
            </a:r>
            <a:r>
              <a:rPr lang="en-US" dirty="0" smtClean="0"/>
              <a:t> is a </a:t>
            </a:r>
            <a:r>
              <a:rPr lang="en-US" dirty="0" err="1" smtClean="0"/>
              <a:t>transmembrane</a:t>
            </a:r>
            <a:r>
              <a:rPr lang="en-US" dirty="0" smtClean="0"/>
              <a:t> serine protease that cleaves </a:t>
            </a:r>
            <a:r>
              <a:rPr lang="en-US" b="1" dirty="0" err="1" smtClean="0">
                <a:solidFill>
                  <a:srgbClr val="FF0000"/>
                </a:solidFill>
              </a:rPr>
              <a:t>Hemojuvelin</a:t>
            </a:r>
            <a:r>
              <a:rPr lang="en-US" dirty="0" smtClean="0"/>
              <a:t>, a major regulator of </a:t>
            </a:r>
            <a:r>
              <a:rPr lang="en-US" dirty="0" err="1" smtClean="0"/>
              <a:t>hepcidin</a:t>
            </a:r>
            <a:r>
              <a:rPr lang="en-US" dirty="0" smtClean="0"/>
              <a:t> expression and plays an essential role in down-regulating </a:t>
            </a:r>
            <a:r>
              <a:rPr lang="en-US" b="1" dirty="0" err="1" smtClean="0">
                <a:solidFill>
                  <a:srgbClr val="FF0000"/>
                </a:solidFill>
              </a:rPr>
              <a:t>hepcidin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dirty="0" smtClean="0"/>
              <a:t>the key regulator of iron homeostasis.</a:t>
            </a:r>
            <a:endParaRPr lang="ar-IQ" dirty="0" smtClean="0"/>
          </a:p>
          <a:p>
            <a:pPr algn="l"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mutations of DMT1</a:t>
            </a:r>
            <a:r>
              <a:rPr lang="en-US" dirty="0" smtClean="0"/>
              <a:t>.</a:t>
            </a:r>
          </a:p>
          <a:p>
            <a:pPr algn="l">
              <a:buNone/>
            </a:pPr>
            <a:r>
              <a:rPr lang="en-US" dirty="0" smtClean="0"/>
              <a:t>A </a:t>
            </a:r>
            <a:r>
              <a:rPr lang="en-US" dirty="0" err="1" smtClean="0"/>
              <a:t>microcytic</a:t>
            </a:r>
            <a:r>
              <a:rPr lang="en-US" dirty="0" smtClean="0"/>
              <a:t> </a:t>
            </a:r>
            <a:r>
              <a:rPr lang="en-US" dirty="0" err="1" smtClean="0"/>
              <a:t>hypochromic</a:t>
            </a:r>
            <a:r>
              <a:rPr lang="en-US" dirty="0" smtClean="0"/>
              <a:t> </a:t>
            </a:r>
            <a:r>
              <a:rPr lang="en-US" dirty="0" err="1" smtClean="0"/>
              <a:t>anaemia</a:t>
            </a:r>
            <a:r>
              <a:rPr lang="en-US" dirty="0" smtClean="0"/>
              <a:t> with liver iron overload</a:t>
            </a:r>
          </a:p>
          <a:p>
            <a:pPr algn="l">
              <a:buNone/>
            </a:pPr>
            <a:r>
              <a:rPr lang="en-US" dirty="0" smtClean="0"/>
              <a:t>has also been described in a few patients with homozygous or</a:t>
            </a:r>
          </a:p>
          <a:p>
            <a:pPr algn="l">
              <a:buNone/>
            </a:pPr>
            <a:r>
              <a:rPr lang="en-US" dirty="0" smtClean="0"/>
              <a:t>doubly heterozygous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mutations of DMT1</a:t>
            </a:r>
          </a:p>
          <a:p>
            <a:pPr algn="l">
              <a:buNone/>
            </a:pPr>
            <a:r>
              <a:rPr lang="en-US" dirty="0" smtClean="0"/>
              <a:t> Liver iron stores are increased but </a:t>
            </a:r>
            <a:r>
              <a:rPr lang="en-US" dirty="0" err="1" smtClean="0"/>
              <a:t>erythroid</a:t>
            </a:r>
            <a:r>
              <a:rPr lang="en-US" dirty="0" smtClean="0"/>
              <a:t> iron utilization is impaired and </a:t>
            </a:r>
          </a:p>
          <a:p>
            <a:pPr algn="l">
              <a:buNone/>
            </a:pPr>
            <a:r>
              <a:rPr lang="en-US" dirty="0" smtClean="0"/>
              <a:t>Serum </a:t>
            </a:r>
            <a:r>
              <a:rPr lang="en-US" dirty="0" err="1" smtClean="0"/>
              <a:t>hepcidin</a:t>
            </a:r>
            <a:r>
              <a:rPr lang="en-US" dirty="0" smtClean="0"/>
              <a:t> levels are low for the degree of iron overload. These</a:t>
            </a:r>
          </a:p>
          <a:p>
            <a:pPr algn="l">
              <a:buNone/>
            </a:pPr>
            <a:r>
              <a:rPr lang="en-US" dirty="0" smtClean="0"/>
              <a:t>patients may respond to erythropoietin injections.</a:t>
            </a:r>
          </a:p>
          <a:p>
            <a:pPr algn="l">
              <a:buNone/>
            </a:pPr>
            <a:r>
              <a:rPr lang="en-US" dirty="0" smtClean="0"/>
              <a:t> The patients are susceptible to infections.</a:t>
            </a:r>
            <a:endParaRPr lang="ar-IQ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Iron -  deficient </a:t>
            </a:r>
            <a:r>
              <a:rPr lang="en-US" b="1" dirty="0" err="1" smtClean="0">
                <a:solidFill>
                  <a:srgbClr val="FF0000"/>
                </a:solidFill>
              </a:rPr>
              <a:t>erythropoiesis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>
              <a:buNone/>
            </a:pPr>
            <a:endParaRPr lang="en-US" b="1" dirty="0"/>
          </a:p>
          <a:p>
            <a:pPr algn="l">
              <a:buNone/>
            </a:pPr>
            <a:r>
              <a:rPr lang="en-US" dirty="0"/>
              <a:t>With further iron </a:t>
            </a:r>
            <a:r>
              <a:rPr lang="en-US" dirty="0" err="1" smtClean="0"/>
              <a:t>depletion,manifested</a:t>
            </a:r>
            <a:r>
              <a:rPr lang="en-US" dirty="0" smtClean="0"/>
              <a:t> </a:t>
            </a:r>
            <a:r>
              <a:rPr lang="en-US" dirty="0"/>
              <a:t>by </a:t>
            </a:r>
            <a:r>
              <a:rPr lang="en-US" dirty="0" smtClean="0"/>
              <a:t>:</a:t>
            </a:r>
          </a:p>
          <a:p>
            <a:pPr algn="l">
              <a:buNone/>
            </a:pPr>
            <a:r>
              <a:rPr lang="en-US" dirty="0" smtClean="0"/>
              <a:t>a </a:t>
            </a:r>
            <a:r>
              <a:rPr lang="en-US" dirty="0"/>
              <a:t>serum </a:t>
            </a:r>
            <a:r>
              <a:rPr lang="en-US" dirty="0" err="1" smtClean="0"/>
              <a:t>ferritin</a:t>
            </a:r>
            <a:r>
              <a:rPr lang="en-US" dirty="0"/>
              <a:t> </a:t>
            </a:r>
            <a:r>
              <a:rPr lang="en-US" dirty="0" smtClean="0"/>
              <a:t>below </a:t>
            </a:r>
            <a:r>
              <a:rPr lang="en-US" dirty="0"/>
              <a:t>15 μ g/L </a:t>
            </a:r>
            <a:r>
              <a:rPr lang="en-US" dirty="0" smtClean="0"/>
              <a:t>and</a:t>
            </a:r>
          </a:p>
          <a:p>
            <a:pPr algn="l">
              <a:buNone/>
            </a:pPr>
            <a:r>
              <a:rPr lang="en-US" dirty="0" smtClean="0"/>
              <a:t> </a:t>
            </a:r>
            <a:r>
              <a:rPr lang="en-US" dirty="0"/>
              <a:t>fall in serum </a:t>
            </a:r>
            <a:r>
              <a:rPr lang="en-US" dirty="0" err="1"/>
              <a:t>transferrin</a:t>
            </a:r>
            <a:r>
              <a:rPr lang="en-US" dirty="0"/>
              <a:t> </a:t>
            </a:r>
            <a:r>
              <a:rPr lang="en-US" dirty="0" err="1" smtClean="0"/>
              <a:t>aturation</a:t>
            </a:r>
            <a:r>
              <a:rPr lang="en-US" dirty="0" smtClean="0"/>
              <a:t> to </a:t>
            </a:r>
            <a:r>
              <a:rPr lang="en-US" dirty="0" smtClean="0"/>
              <a:t>less than </a:t>
            </a:r>
            <a:r>
              <a:rPr lang="en-US" dirty="0" smtClean="0"/>
              <a:t>15</a:t>
            </a:r>
            <a:r>
              <a:rPr lang="en-US" dirty="0" smtClean="0"/>
              <a:t>%,</a:t>
            </a:r>
          </a:p>
          <a:p>
            <a:pPr algn="l">
              <a:buNone/>
            </a:pPr>
            <a:r>
              <a:rPr lang="en-US" dirty="0" smtClean="0"/>
              <a:t> </a:t>
            </a:r>
            <a:r>
              <a:rPr lang="en-US" dirty="0" smtClean="0"/>
              <a:t>iron - deficient </a:t>
            </a:r>
            <a:r>
              <a:rPr lang="en-US" dirty="0" err="1" smtClean="0"/>
              <a:t>erythropoiesis</a:t>
            </a:r>
            <a:r>
              <a:rPr lang="en-US" dirty="0" smtClean="0"/>
              <a:t> </a:t>
            </a:r>
            <a:r>
              <a:rPr lang="en-US" dirty="0" smtClean="0"/>
              <a:t>develops</a:t>
            </a:r>
          </a:p>
          <a:p>
            <a:pPr algn="l">
              <a:buNone/>
            </a:pPr>
            <a:r>
              <a:rPr lang="en-US" dirty="0" smtClean="0"/>
              <a:t> </a:t>
            </a:r>
            <a:r>
              <a:rPr lang="en-US" dirty="0" smtClean="0"/>
              <a:t>with increasing concentrations of serum </a:t>
            </a:r>
            <a:r>
              <a:rPr lang="en-US" dirty="0" err="1" smtClean="0"/>
              <a:t>transferrin</a:t>
            </a:r>
            <a:r>
              <a:rPr lang="en-US" dirty="0" smtClean="0"/>
              <a:t> receptor and red cell </a:t>
            </a:r>
            <a:r>
              <a:rPr lang="en-US" dirty="0" err="1" smtClean="0"/>
              <a:t>protoporphyrin</a:t>
            </a:r>
            <a:r>
              <a:rPr lang="en-US" dirty="0" smtClean="0"/>
              <a:t>. </a:t>
            </a:r>
          </a:p>
          <a:p>
            <a:pPr algn="l">
              <a:buNone/>
            </a:pPr>
            <a:r>
              <a:rPr lang="en-US" dirty="0" smtClean="0"/>
              <a:t>At this stage, the </a:t>
            </a:r>
            <a:r>
              <a:rPr lang="en-US" dirty="0" err="1" smtClean="0"/>
              <a:t>haemoglobin</a:t>
            </a:r>
            <a:r>
              <a:rPr lang="en-US" dirty="0" smtClean="0"/>
              <a:t>, mean corpuscular</a:t>
            </a:r>
          </a:p>
          <a:p>
            <a:pPr algn="l">
              <a:buNone/>
            </a:pPr>
            <a:r>
              <a:rPr lang="en-US" dirty="0" smtClean="0"/>
              <a:t>volume (MCV) and MCH may still be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within the reference</a:t>
            </a:r>
          </a:p>
          <a:p>
            <a:pPr algn="l">
              <a:buNone/>
            </a:pPr>
            <a:r>
              <a:rPr lang="en-US" dirty="0" err="1" smtClean="0"/>
              <a:t>srange</a:t>
            </a:r>
            <a:r>
              <a:rPr lang="en-US" dirty="0" smtClean="0"/>
              <a:t>,</a:t>
            </a:r>
          </a:p>
          <a:p>
            <a:pPr algn="l">
              <a:buNone/>
            </a:pPr>
            <a:r>
              <a:rPr lang="en-US" dirty="0" smtClean="0"/>
              <a:t>although </a:t>
            </a:r>
            <a:r>
              <a:rPr lang="en-US" dirty="0"/>
              <a:t>they may rise </a:t>
            </a:r>
            <a:r>
              <a:rPr lang="en-US" dirty="0" smtClean="0"/>
              <a:t>significantly </a:t>
            </a:r>
            <a:r>
              <a:rPr lang="en-US" dirty="0"/>
              <a:t>when iron therapy</a:t>
            </a:r>
          </a:p>
          <a:p>
            <a:pPr algn="l">
              <a:buNone/>
            </a:pPr>
            <a:r>
              <a:rPr lang="en-US" dirty="0"/>
              <a:t>is given. </a:t>
            </a:r>
            <a:endParaRPr lang="ar-IQ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Deficiency of serum </a:t>
            </a:r>
            <a:r>
              <a:rPr lang="en-US" dirty="0" err="1" smtClean="0">
                <a:solidFill>
                  <a:srgbClr val="FF0000"/>
                </a:solidFill>
              </a:rPr>
              <a:t>transferrin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due to mutations of the</a:t>
            </a:r>
          </a:p>
          <a:p>
            <a:pPr algn="l">
              <a:buNone/>
            </a:pPr>
            <a:r>
              <a:rPr lang="en-US" dirty="0" err="1" smtClean="0"/>
              <a:t>transferrin</a:t>
            </a:r>
            <a:r>
              <a:rPr lang="en-US" dirty="0" smtClean="0"/>
              <a:t> gene causes a </a:t>
            </a:r>
            <a:r>
              <a:rPr lang="en-US" dirty="0" err="1" smtClean="0"/>
              <a:t>hypochromic</a:t>
            </a:r>
            <a:r>
              <a:rPr lang="en-US" dirty="0" smtClean="0"/>
              <a:t> </a:t>
            </a:r>
            <a:r>
              <a:rPr lang="en-US" dirty="0" err="1" smtClean="0"/>
              <a:t>microcytic</a:t>
            </a:r>
            <a:r>
              <a:rPr lang="en-US" dirty="0" smtClean="0"/>
              <a:t> </a:t>
            </a:r>
            <a:r>
              <a:rPr lang="en-US" dirty="0" err="1" smtClean="0"/>
              <a:t>anaemia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with tissue iron overload caused by increased plasma non -</a:t>
            </a:r>
          </a:p>
          <a:p>
            <a:pPr algn="l">
              <a:buNone/>
            </a:pPr>
            <a:r>
              <a:rPr lang="en-US" dirty="0" err="1" smtClean="0"/>
              <a:t>transferrin</a:t>
            </a:r>
            <a:r>
              <a:rPr lang="en-US" dirty="0" smtClean="0"/>
              <a:t> - bound iron and low </a:t>
            </a:r>
            <a:r>
              <a:rPr lang="en-US" dirty="0" err="1" smtClean="0"/>
              <a:t>hepcidin</a:t>
            </a:r>
            <a:r>
              <a:rPr lang="en-US" dirty="0" smtClean="0"/>
              <a:t> levels. Treatment </a:t>
            </a:r>
            <a:r>
              <a:rPr lang="en-US" dirty="0" err="1" smtClean="0"/>
              <a:t>hasbeen</a:t>
            </a:r>
            <a:r>
              <a:rPr lang="en-US" dirty="0" smtClean="0"/>
              <a:t> with infusions of fresh frozen plasma or </a:t>
            </a:r>
            <a:r>
              <a:rPr lang="en-US" dirty="0" err="1" smtClean="0"/>
              <a:t>apotransferrin</a:t>
            </a:r>
            <a:r>
              <a:rPr lang="en-US" dirty="0" smtClean="0"/>
              <a:t>.</a:t>
            </a:r>
          </a:p>
          <a:p>
            <a:pPr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Deficiency of </a:t>
            </a:r>
            <a:r>
              <a:rPr lang="en-US" dirty="0" err="1" smtClean="0">
                <a:solidFill>
                  <a:srgbClr val="FF0000"/>
                </a:solidFill>
              </a:rPr>
              <a:t>caeruloplasmin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also causes a mild </a:t>
            </a:r>
            <a:r>
              <a:rPr lang="en-US" dirty="0" err="1" smtClean="0"/>
              <a:t>hypochromic</a:t>
            </a:r>
            <a:endParaRPr lang="en-US" dirty="0" smtClean="0"/>
          </a:p>
          <a:p>
            <a:pPr algn="l">
              <a:buNone/>
            </a:pPr>
            <a:r>
              <a:rPr lang="en-US" dirty="0" err="1" smtClean="0"/>
              <a:t>microcytic</a:t>
            </a:r>
            <a:r>
              <a:rPr lang="en-US" dirty="0" smtClean="0"/>
              <a:t> </a:t>
            </a:r>
            <a:r>
              <a:rPr lang="en-US" dirty="0" err="1" smtClean="0"/>
              <a:t>anaemia</a:t>
            </a:r>
            <a:r>
              <a:rPr lang="en-US" dirty="0" smtClean="0"/>
              <a:t> with iron overload in the liver and progressive </a:t>
            </a:r>
            <a:r>
              <a:rPr lang="en-US" dirty="0" err="1" smtClean="0"/>
              <a:t>neurodegeneration</a:t>
            </a:r>
            <a:r>
              <a:rPr lang="en-US" dirty="0" smtClean="0"/>
              <a:t>. There is failure of </a:t>
            </a:r>
            <a:r>
              <a:rPr lang="en-US" dirty="0" err="1" smtClean="0"/>
              <a:t>ferroxidase</a:t>
            </a:r>
            <a:r>
              <a:rPr lang="en-US" dirty="0" smtClean="0"/>
              <a:t> activity, which impairs iron mobilization from stores.</a:t>
            </a:r>
            <a:endParaRPr lang="ar-IQ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785794"/>
            <a:ext cx="9001156" cy="5163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Practical homework</a:t>
            </a:r>
            <a:endParaRPr lang="ar-IQ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3071810"/>
            <a:ext cx="9001156" cy="1153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es-ES" b="1" dirty="0" err="1" smtClean="0">
                <a:solidFill>
                  <a:srgbClr val="FF0000"/>
                </a:solidFill>
              </a:rPr>
              <a:t>Iron</a:t>
            </a:r>
            <a:r>
              <a:rPr lang="es-ES" b="1" dirty="0" smtClean="0">
                <a:solidFill>
                  <a:srgbClr val="FF0000"/>
                </a:solidFill>
              </a:rPr>
              <a:t> </a:t>
            </a:r>
            <a:r>
              <a:rPr lang="es-ES" b="1" dirty="0" err="1" smtClean="0">
                <a:solidFill>
                  <a:srgbClr val="FF0000"/>
                </a:solidFill>
              </a:rPr>
              <a:t>deficiency</a:t>
            </a:r>
            <a:r>
              <a:rPr lang="es-ES" b="1" dirty="0" smtClean="0">
                <a:solidFill>
                  <a:srgbClr val="FF0000"/>
                </a:solidFill>
              </a:rPr>
              <a:t> </a:t>
            </a:r>
            <a:r>
              <a:rPr lang="es-ES" b="1" dirty="0" err="1" smtClean="0">
                <a:solidFill>
                  <a:srgbClr val="FF0000"/>
                </a:solidFill>
              </a:rPr>
              <a:t>anaemia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928670"/>
            <a:ext cx="8258204" cy="5197493"/>
          </a:xfrm>
        </p:spPr>
        <p:txBody>
          <a:bodyPr>
            <a:normAutofit fontScale="92500" lnSpcReduction="20000"/>
          </a:bodyPr>
          <a:lstStyle/>
          <a:p>
            <a:pPr algn="l">
              <a:buNone/>
            </a:pPr>
            <a:r>
              <a:rPr lang="en-US" dirty="0" smtClean="0"/>
              <a:t>If </a:t>
            </a:r>
            <a:r>
              <a:rPr lang="en-US" dirty="0"/>
              <a:t>the negative balance continues, frank iron </a:t>
            </a:r>
            <a:r>
              <a:rPr lang="en-US" dirty="0" smtClean="0"/>
              <a:t>deficiency </a:t>
            </a:r>
            <a:r>
              <a:rPr lang="en-US" dirty="0" err="1" smtClean="0"/>
              <a:t>anaemia</a:t>
            </a:r>
            <a:r>
              <a:rPr lang="en-US" dirty="0" smtClean="0"/>
              <a:t> develops</a:t>
            </a:r>
            <a:r>
              <a:rPr lang="en-US" dirty="0"/>
              <a:t>. 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The </a:t>
            </a:r>
            <a:r>
              <a:rPr lang="en-US" dirty="0"/>
              <a:t>red cells become obviously </a:t>
            </a:r>
            <a:r>
              <a:rPr lang="en-US" dirty="0" err="1"/>
              <a:t>microcytic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hypochromic</a:t>
            </a:r>
            <a:r>
              <a:rPr lang="en-US" dirty="0" smtClean="0"/>
              <a:t>  </a:t>
            </a:r>
            <a:r>
              <a:rPr lang="en-US" dirty="0"/>
              <a:t>and </a:t>
            </a:r>
            <a:r>
              <a:rPr lang="en-US" dirty="0" err="1"/>
              <a:t>poikilocytosis</a:t>
            </a:r>
            <a:r>
              <a:rPr lang="en-US" dirty="0"/>
              <a:t> becomes </a:t>
            </a:r>
            <a:r>
              <a:rPr lang="en-US" dirty="0" smtClean="0"/>
              <a:t>more marked</a:t>
            </a:r>
            <a:r>
              <a:rPr lang="en-US" dirty="0"/>
              <a:t>. 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The </a:t>
            </a:r>
            <a:r>
              <a:rPr lang="en-US" dirty="0"/>
              <a:t>MCV and MCH are reduced, and target cells </a:t>
            </a:r>
            <a:r>
              <a:rPr lang="en-US" dirty="0" smtClean="0"/>
              <a:t>may be </a:t>
            </a:r>
            <a:r>
              <a:rPr lang="en-US" dirty="0"/>
              <a:t>present. 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The </a:t>
            </a:r>
            <a:r>
              <a:rPr lang="en-US" dirty="0" err="1"/>
              <a:t>reticulocyte</a:t>
            </a:r>
            <a:r>
              <a:rPr lang="en-US" dirty="0"/>
              <a:t> count is low for the degree </a:t>
            </a:r>
            <a:r>
              <a:rPr lang="en-US" dirty="0" smtClean="0"/>
              <a:t>of </a:t>
            </a:r>
            <a:r>
              <a:rPr lang="en-US" dirty="0" err="1" smtClean="0"/>
              <a:t>anaemia</a:t>
            </a:r>
            <a:r>
              <a:rPr lang="en-US" dirty="0"/>
              <a:t>. 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The </a:t>
            </a:r>
            <a:r>
              <a:rPr lang="en-US" dirty="0"/>
              <a:t>serum TIBC rises and the serum iron falls, so </a:t>
            </a:r>
            <a:r>
              <a:rPr lang="en-US" dirty="0" smtClean="0"/>
              <a:t>that the </a:t>
            </a:r>
            <a:r>
              <a:rPr lang="en-US" dirty="0"/>
              <a:t>percentage saturation of TIBC is usually less than 10</a:t>
            </a:r>
            <a:r>
              <a:rPr lang="en-US" dirty="0" smtClean="0"/>
              <a:t>%.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B.M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>
              <a:buNone/>
            </a:pPr>
            <a:r>
              <a:rPr lang="en-US" dirty="0" smtClean="0"/>
              <a:t>The number of erythroblasts containing </a:t>
            </a:r>
            <a:r>
              <a:rPr lang="en-US" dirty="0" err="1" smtClean="0"/>
              <a:t>cytoplasmic</a:t>
            </a:r>
            <a:r>
              <a:rPr lang="en-US" dirty="0" smtClean="0"/>
              <a:t> iron (</a:t>
            </a:r>
            <a:r>
              <a:rPr lang="en-US" dirty="0" err="1" smtClean="0"/>
              <a:t>sideroblasts</a:t>
            </a:r>
            <a:r>
              <a:rPr lang="en-US" dirty="0" smtClean="0"/>
              <a:t>) is reduced at an early stage in the development of deficiency, and </a:t>
            </a:r>
            <a:r>
              <a:rPr lang="en-US" dirty="0" err="1" smtClean="0"/>
              <a:t>siderotic</a:t>
            </a:r>
            <a:r>
              <a:rPr lang="en-US" dirty="0" smtClean="0"/>
              <a:t> granules are entirely absent from these cells when iron deficiency </a:t>
            </a:r>
            <a:r>
              <a:rPr lang="en-US" dirty="0" err="1" smtClean="0"/>
              <a:t>anaemia</a:t>
            </a:r>
            <a:r>
              <a:rPr lang="en-US" dirty="0" smtClean="0"/>
              <a:t> is established. </a:t>
            </a:r>
          </a:p>
          <a:p>
            <a:pPr algn="l">
              <a:buNone/>
            </a:pPr>
            <a:r>
              <a:rPr lang="en-US" dirty="0" smtClean="0"/>
              <a:t>The erythroblasts have a ragged vacuolated cytoplasm and relatively </a:t>
            </a:r>
            <a:r>
              <a:rPr lang="en-US" dirty="0" err="1" smtClean="0"/>
              <a:t>pyknotic</a:t>
            </a:r>
            <a:r>
              <a:rPr lang="en-US" dirty="0" smtClean="0"/>
              <a:t> nuclei. The bone marrow macrophages show a total absence of iron, except where very rapid blood loss outstrips the ability to mobilize the storage iron. </a:t>
            </a:r>
          </a:p>
          <a:p>
            <a:pPr algn="l">
              <a:buNone/>
            </a:pPr>
            <a:r>
              <a:rPr lang="en-US" dirty="0" smtClean="0"/>
              <a:t>Platelets are frequently increased</a:t>
            </a:r>
            <a:endParaRPr lang="ar-IQ" dirty="0" smtClean="0"/>
          </a:p>
          <a:p>
            <a:endParaRPr lang="ar-IQ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428604"/>
            <a:ext cx="5994522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Tissue effects of iron deficiency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>
              <a:buNone/>
            </a:pPr>
            <a:r>
              <a:rPr lang="en-US" dirty="0" smtClean="0"/>
              <a:t>When </a:t>
            </a:r>
            <a:r>
              <a:rPr lang="en-US" dirty="0"/>
              <a:t>iron </a:t>
            </a:r>
            <a:r>
              <a:rPr lang="en-US" dirty="0" smtClean="0"/>
              <a:t>deficiency </a:t>
            </a:r>
            <a:r>
              <a:rPr lang="en-US" dirty="0"/>
              <a:t>is severe and chronic, widespread tissue</a:t>
            </a:r>
          </a:p>
          <a:p>
            <a:pPr algn="l">
              <a:buNone/>
            </a:pPr>
            <a:r>
              <a:rPr lang="en-US" dirty="0"/>
              <a:t>changes may be present, </a:t>
            </a:r>
            <a:r>
              <a:rPr lang="en-US" dirty="0" smtClean="0"/>
              <a:t>including:</a:t>
            </a:r>
          </a:p>
          <a:p>
            <a:pPr algn="l">
              <a:buNone/>
            </a:pPr>
            <a:r>
              <a:rPr lang="en-US" dirty="0" smtClean="0"/>
              <a:t> </a:t>
            </a:r>
            <a:r>
              <a:rPr lang="en-US" dirty="0" err="1"/>
              <a:t>koilonychia</a:t>
            </a:r>
            <a:r>
              <a:rPr lang="en-US" dirty="0"/>
              <a:t> (ridged </a:t>
            </a:r>
            <a:r>
              <a:rPr lang="en-US" dirty="0" smtClean="0"/>
              <a:t>nails, breaking </a:t>
            </a:r>
            <a:r>
              <a:rPr lang="en-US" dirty="0"/>
              <a:t>easily), hair thinning, angular </a:t>
            </a:r>
            <a:r>
              <a:rPr lang="en-US" dirty="0" err="1"/>
              <a:t>stomatitis</a:t>
            </a:r>
            <a:r>
              <a:rPr lang="en-US" dirty="0"/>
              <a:t> (especially </a:t>
            </a:r>
            <a:r>
              <a:rPr lang="en-US" dirty="0" smtClean="0"/>
              <a:t>in</a:t>
            </a:r>
            <a:r>
              <a:rPr lang="en-US" dirty="0"/>
              <a:t> </a:t>
            </a:r>
            <a:r>
              <a:rPr lang="en-US" dirty="0" smtClean="0"/>
              <a:t>those </a:t>
            </a:r>
            <a:r>
              <a:rPr lang="en-US" dirty="0"/>
              <a:t>with badly </a:t>
            </a:r>
            <a:r>
              <a:rPr lang="en-US" dirty="0" smtClean="0"/>
              <a:t>fitting </a:t>
            </a:r>
            <a:r>
              <a:rPr lang="en-US" dirty="0"/>
              <a:t>dentures), </a:t>
            </a:r>
            <a:r>
              <a:rPr lang="en-US" dirty="0" err="1"/>
              <a:t>glossitis</a:t>
            </a:r>
            <a:r>
              <a:rPr lang="en-US" dirty="0"/>
              <a:t> and pharyngeal </a:t>
            </a:r>
            <a:r>
              <a:rPr lang="en-US" dirty="0" smtClean="0"/>
              <a:t>webs (Paterson </a:t>
            </a:r>
            <a:r>
              <a:rPr lang="en-US" dirty="0"/>
              <a:t>– Kelly syndrome</a:t>
            </a:r>
            <a:r>
              <a:rPr lang="en-US" dirty="0" smtClean="0"/>
              <a:t>).</a:t>
            </a:r>
          </a:p>
          <a:p>
            <a:pPr algn="l">
              <a:buNone/>
            </a:pPr>
            <a:r>
              <a:rPr lang="en-US" dirty="0" smtClean="0"/>
              <a:t> </a:t>
            </a:r>
            <a:r>
              <a:rPr lang="en-US" dirty="0"/>
              <a:t>Partial villous atrophy, with </a:t>
            </a:r>
            <a:r>
              <a:rPr lang="en-US" dirty="0" smtClean="0"/>
              <a:t>minor degrees </a:t>
            </a:r>
            <a:r>
              <a:rPr lang="en-US" dirty="0"/>
              <a:t>of </a:t>
            </a:r>
            <a:r>
              <a:rPr lang="en-US" dirty="0" err="1"/>
              <a:t>malabsorption</a:t>
            </a:r>
            <a:r>
              <a:rPr lang="en-US" dirty="0"/>
              <a:t> of </a:t>
            </a:r>
            <a:r>
              <a:rPr lang="en-US" dirty="0" err="1"/>
              <a:t>xylose</a:t>
            </a:r>
            <a:r>
              <a:rPr lang="en-US" dirty="0"/>
              <a:t> and fat, reversible by </a:t>
            </a:r>
            <a:r>
              <a:rPr lang="en-US" dirty="0" smtClean="0"/>
              <a:t>iron therapy</a:t>
            </a:r>
            <a:r>
              <a:rPr lang="en-US" dirty="0"/>
              <a:t>, has been described in infants suffering from iron </a:t>
            </a:r>
            <a:r>
              <a:rPr lang="en-US" dirty="0" smtClean="0"/>
              <a:t>deficiency</a:t>
            </a:r>
            <a:r>
              <a:rPr lang="en-US" dirty="0"/>
              <a:t>, but not in adults. 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Pica </a:t>
            </a:r>
            <a:r>
              <a:rPr lang="en-US" dirty="0"/>
              <a:t>is sometimes present; in </a:t>
            </a:r>
            <a:r>
              <a:rPr lang="en-US" dirty="0" smtClean="0"/>
              <a:t>some who </a:t>
            </a:r>
            <a:r>
              <a:rPr lang="en-US" dirty="0"/>
              <a:t>eat clay or chalk, this may be the cause rather than </a:t>
            </a:r>
            <a:r>
              <a:rPr lang="en-US" dirty="0" smtClean="0"/>
              <a:t>the result </a:t>
            </a:r>
            <a:r>
              <a:rPr lang="en-US" dirty="0"/>
              <a:t>of iron </a:t>
            </a:r>
            <a:r>
              <a:rPr lang="en-US" dirty="0" smtClean="0"/>
              <a:t>deficiency</a:t>
            </a:r>
            <a:r>
              <a:rPr lang="en-US" dirty="0"/>
              <a:t>.</a:t>
            </a:r>
            <a:endParaRPr lang="ar-IQ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l">
              <a:buNone/>
            </a:pPr>
            <a:r>
              <a:rPr lang="en-US" dirty="0" smtClean="0"/>
              <a:t>Iron - dependent enzymes in the tissues are usually better preserved than other iron - containing compounds.</a:t>
            </a:r>
          </a:p>
          <a:p>
            <a:pPr algn="l">
              <a:buNone/>
            </a:pPr>
            <a:r>
              <a:rPr lang="en-US" dirty="0" smtClean="0"/>
              <a:t> In severe iron deficiency, however, these enzymes are not inviolate and their levels may fall. </a:t>
            </a:r>
          </a:p>
          <a:p>
            <a:pPr algn="l">
              <a:buNone/>
            </a:pPr>
            <a:r>
              <a:rPr lang="en-US" dirty="0" smtClean="0"/>
              <a:t>This may be partly responsible for the general tissue changes, with mitochondrial swelling in many different</a:t>
            </a:r>
          </a:p>
          <a:p>
            <a:pPr algn="l">
              <a:buNone/>
            </a:pPr>
            <a:r>
              <a:rPr lang="en-US" dirty="0" smtClean="0"/>
              <a:t>cells (including, in the experimental animal, hepatic and myocardial cells), poor lymphocyte transformation and diminished cell - mediated immunity, and impaired intracellular killing of bacteria by </a:t>
            </a:r>
            <a:r>
              <a:rPr lang="en-US" dirty="0" err="1" smtClean="0"/>
              <a:t>neutrophils</a:t>
            </a:r>
            <a:r>
              <a:rPr lang="en-US" dirty="0" smtClean="0"/>
              <a:t>.</a:t>
            </a:r>
            <a:endParaRPr lang="ar-IQ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85000" lnSpcReduction="20000"/>
          </a:bodyPr>
          <a:lstStyle/>
          <a:p>
            <a:pPr marL="514350" indent="-514350" algn="l">
              <a:buNone/>
            </a:pPr>
            <a:r>
              <a:rPr lang="en-US" dirty="0" smtClean="0"/>
              <a:t>A particular concern has been the finding that infants with iron deficiency </a:t>
            </a:r>
            <a:r>
              <a:rPr lang="en-US" dirty="0" err="1" smtClean="0"/>
              <a:t>anaemia</a:t>
            </a:r>
            <a:r>
              <a:rPr lang="en-US" dirty="0" smtClean="0"/>
              <a:t> may have impaired mental development and function, and that this deficit may not be completely restored by iron therapy. </a:t>
            </a:r>
          </a:p>
          <a:p>
            <a:pPr marL="514350" indent="-514350" algn="l">
              <a:buNone/>
            </a:pPr>
            <a:r>
              <a:rPr lang="en-US" dirty="0" smtClean="0"/>
              <a:t>There is recent evidence that premature </a:t>
            </a:r>
            <a:r>
              <a:rPr lang="en-US" dirty="0" err="1" smtClean="0"/>
              <a:t>labour</a:t>
            </a:r>
            <a:r>
              <a:rPr lang="en-US" dirty="0" smtClean="0"/>
              <a:t> is more frequent in mothers with iron deficiency </a:t>
            </a:r>
            <a:r>
              <a:rPr lang="en-US" dirty="0" err="1" smtClean="0"/>
              <a:t>anaemia</a:t>
            </a:r>
            <a:r>
              <a:rPr lang="en-US" dirty="0" smtClean="0"/>
              <a:t>.</a:t>
            </a:r>
          </a:p>
          <a:p>
            <a:pPr marL="514350" indent="-514350" algn="l">
              <a:buNone/>
            </a:pPr>
            <a:r>
              <a:rPr lang="en-US" dirty="0" smtClean="0"/>
              <a:t>It remains controversial whether impaired work performance</a:t>
            </a:r>
          </a:p>
          <a:p>
            <a:pPr marL="514350" indent="-514350" algn="l">
              <a:buNone/>
            </a:pPr>
            <a:r>
              <a:rPr lang="en-US" dirty="0" smtClean="0"/>
              <a:t>seen in adults results from the </a:t>
            </a:r>
            <a:r>
              <a:rPr lang="en-US" dirty="0" err="1" smtClean="0"/>
              <a:t>anaemia</a:t>
            </a:r>
            <a:r>
              <a:rPr lang="en-US" dirty="0" smtClean="0"/>
              <a:t> or from depletion</a:t>
            </a:r>
          </a:p>
          <a:p>
            <a:pPr marL="514350" indent="-514350" algn="l">
              <a:buNone/>
            </a:pPr>
            <a:r>
              <a:rPr lang="en-US" dirty="0" smtClean="0"/>
              <a:t>of mitochondrial iron - containing enzymes. It is also</a:t>
            </a:r>
          </a:p>
          <a:p>
            <a:pPr marL="514350" indent="-514350" algn="l">
              <a:buNone/>
            </a:pPr>
            <a:r>
              <a:rPr lang="en-US" dirty="0" smtClean="0"/>
              <a:t>unclear to what extent some of the other tissue effects of iron</a:t>
            </a:r>
          </a:p>
          <a:p>
            <a:pPr marL="514350" indent="-514350" algn="l">
              <a:buNone/>
            </a:pPr>
            <a:r>
              <a:rPr lang="en-US" dirty="0" smtClean="0"/>
              <a:t>deficiency can occur even in the absence of </a:t>
            </a:r>
            <a:r>
              <a:rPr lang="en-US" dirty="0" err="1" smtClean="0"/>
              <a:t>anaemia</a:t>
            </a:r>
            <a:r>
              <a:rPr lang="en-US" dirty="0" smtClean="0"/>
              <a:t>.</a:t>
            </a:r>
            <a:endParaRPr lang="ar-IQ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2412</Words>
  <Application>Microsoft Office PowerPoint</Application>
  <PresentationFormat>On-screen Show (4:3)</PresentationFormat>
  <Paragraphs>185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L4-Iron deficiency anaemia</vt:lpstr>
      <vt:lpstr>Sequence of events</vt:lpstr>
      <vt:lpstr>Iron -  deficient erythropoiesis</vt:lpstr>
      <vt:lpstr>Iron deficiency anaemia</vt:lpstr>
      <vt:lpstr>B.M</vt:lpstr>
      <vt:lpstr>Slide 6</vt:lpstr>
      <vt:lpstr>Tissue effects of iron deficiency </vt:lpstr>
      <vt:lpstr>Slide 8</vt:lpstr>
      <vt:lpstr>Slide 9</vt:lpstr>
      <vt:lpstr>Causes of iron deficiency</vt:lpstr>
      <vt:lpstr>Diet</vt:lpstr>
      <vt:lpstr>Increased physiological iron requirements</vt:lpstr>
      <vt:lpstr>Blood loss </vt:lpstr>
      <vt:lpstr>Slide 14</vt:lpstr>
      <vt:lpstr>Malabsorption</vt:lpstr>
      <vt:lpstr>Slide 16</vt:lpstr>
      <vt:lpstr>Slide 17</vt:lpstr>
      <vt:lpstr>Management of iron deficiency</vt:lpstr>
      <vt:lpstr>Oral therapy </vt:lpstr>
      <vt:lpstr>Slide 20</vt:lpstr>
      <vt:lpstr>Slide 21</vt:lpstr>
      <vt:lpstr>Slide 22</vt:lpstr>
      <vt:lpstr>Failure to respond to oral iron</vt:lpstr>
      <vt:lpstr>Parenteral i ron t herapy </vt:lpstr>
      <vt:lpstr>Slide 25</vt:lpstr>
      <vt:lpstr>three preparations are available</vt:lpstr>
      <vt:lpstr>Iron refractory iron deficiency anaemia </vt:lpstr>
      <vt:lpstr>Slide 28</vt:lpstr>
      <vt:lpstr>Slide 29</vt:lpstr>
      <vt:lpstr>Slide 30</vt:lpstr>
      <vt:lpstr>Slide 31</vt:lpstr>
      <vt:lpstr>Practical homework</vt:lpstr>
    </vt:vector>
  </TitlesOfParts>
  <Company>SACC - ANAS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Iron deficiency a naemia</dc:title>
  <dc:creator>DR.Ahmed Saker 2O14</dc:creator>
  <cp:lastModifiedBy>DR.Ahmed Saker 2O14</cp:lastModifiedBy>
  <cp:revision>15</cp:revision>
  <dcterms:created xsi:type="dcterms:W3CDTF">2021-10-12T15:14:42Z</dcterms:created>
  <dcterms:modified xsi:type="dcterms:W3CDTF">2021-10-12T19:29:11Z</dcterms:modified>
</cp:coreProperties>
</file>