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handoutMasterIdLst>
    <p:handoutMasterId r:id="rId31"/>
  </p:handoutMasterIdLst>
  <p:sldIdLst>
    <p:sldId id="256" r:id="rId2"/>
    <p:sldId id="257" r:id="rId3"/>
    <p:sldId id="258" r:id="rId4"/>
    <p:sldId id="259" r:id="rId5"/>
    <p:sldId id="278" r:id="rId6"/>
    <p:sldId id="340" r:id="rId7"/>
    <p:sldId id="339" r:id="rId8"/>
    <p:sldId id="319" r:id="rId9"/>
    <p:sldId id="341" r:id="rId10"/>
    <p:sldId id="342" r:id="rId11"/>
    <p:sldId id="321" r:id="rId12"/>
    <p:sldId id="349" r:id="rId13"/>
    <p:sldId id="343" r:id="rId14"/>
    <p:sldId id="325" r:id="rId15"/>
    <p:sldId id="326" r:id="rId16"/>
    <p:sldId id="327" r:id="rId17"/>
    <p:sldId id="328" r:id="rId18"/>
    <p:sldId id="344" r:id="rId19"/>
    <p:sldId id="345" r:id="rId20"/>
    <p:sldId id="329" r:id="rId21"/>
    <p:sldId id="330" r:id="rId22"/>
    <p:sldId id="331" r:id="rId23"/>
    <p:sldId id="346" r:id="rId24"/>
    <p:sldId id="347" r:id="rId25"/>
    <p:sldId id="332" r:id="rId26"/>
    <p:sldId id="333" r:id="rId27"/>
    <p:sldId id="348" r:id="rId28"/>
    <p:sldId id="335" r:id="rId2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529AD1C0-5A72-40AE-85D7-C8B2D5505810}">
          <p14:sldIdLst>
            <p14:sldId id="256"/>
            <p14:sldId id="257"/>
            <p14:sldId id="258"/>
            <p14:sldId id="260"/>
            <p14:sldId id="259"/>
            <p14:sldId id="278"/>
            <p14:sldId id="262"/>
            <p14:sldId id="281"/>
            <p14:sldId id="297"/>
            <p14:sldId id="279"/>
            <p14:sldId id="282"/>
            <p14:sldId id="286"/>
            <p14:sldId id="263"/>
            <p14:sldId id="264"/>
            <p14:sldId id="265"/>
            <p14:sldId id="266"/>
            <p14:sldId id="291"/>
            <p14:sldId id="283"/>
            <p14:sldId id="287"/>
            <p14:sldId id="268"/>
            <p14:sldId id="269"/>
            <p14:sldId id="292"/>
            <p14:sldId id="295"/>
            <p14:sldId id="271"/>
            <p14:sldId id="272"/>
            <p14:sldId id="293"/>
            <p14:sldId id="288"/>
            <p14:sldId id="289"/>
            <p14:sldId id="273"/>
            <p14:sldId id="290"/>
            <p14:sldId id="294"/>
            <p14:sldId id="301"/>
            <p14:sldId id="302"/>
            <p14:sldId id="296"/>
            <p14:sldId id="274"/>
            <p14:sldId id="275"/>
            <p14:sldId id="276"/>
            <p14:sldId id="277"/>
            <p14:sldId id="298"/>
            <p14:sldId id="299"/>
            <p14:sldId id="300"/>
            <p14:sldId id="303"/>
            <p14:sldId id="304"/>
            <p14:sldId id="305"/>
            <p14:sldId id="306"/>
            <p14:sldId id="30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29" autoAdjust="0"/>
  </p:normalViewPr>
  <p:slideViewPr>
    <p:cSldViewPr>
      <p:cViewPr>
        <p:scale>
          <a:sx n="64" d="100"/>
          <a:sy n="64" d="100"/>
        </p:scale>
        <p:origin x="-1566"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98"/>
    </p:cViewPr>
  </p:sorterViewPr>
  <p:notesViewPr>
    <p:cSldViewPr>
      <p:cViewPr varScale="1">
        <p:scale>
          <a:sx n="54" d="100"/>
          <a:sy n="54" d="100"/>
        </p:scale>
        <p:origin x="-2928" y="-108"/>
      </p:cViewPr>
      <p:guideLst>
        <p:guide orient="horz" pos="2928"/>
        <p:guide pos="216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vmlDrawing" Target="../drawings/vmlDrawing1.v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98900" y="0"/>
            <a:ext cx="2982913" cy="465138"/>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88" y="0"/>
            <a:ext cx="2982912" cy="465138"/>
          </a:xfrm>
          <a:prstGeom prst="rect">
            <a:avLst/>
          </a:prstGeom>
        </p:spPr>
        <p:txBody>
          <a:bodyPr vert="horz" lIns="91440" tIns="45720" rIns="91440" bIns="45720" rtlCol="1"/>
          <a:lstStyle>
            <a:lvl1pPr algn="l">
              <a:defRPr sz="1200"/>
            </a:lvl1pPr>
          </a:lstStyle>
          <a:p>
            <a:fld id="{C8597762-33E6-4E24-95A0-3402134A1614}" type="datetimeFigureOut">
              <a:rPr lang="ar-IQ" smtClean="0"/>
              <a:pPr/>
              <a:t>18/02/1443</a:t>
            </a:fld>
            <a:endParaRPr lang="ar-IQ"/>
          </a:p>
        </p:txBody>
      </p:sp>
      <p:sp>
        <p:nvSpPr>
          <p:cNvPr id="4" name="Footer Placeholder 3"/>
          <p:cNvSpPr>
            <a:spLocks noGrp="1"/>
          </p:cNvSpPr>
          <p:nvPr>
            <p:ph type="ftr" sz="quarter" idx="2"/>
          </p:nvPr>
        </p:nvSpPr>
        <p:spPr>
          <a:xfrm>
            <a:off x="3898900" y="8829675"/>
            <a:ext cx="2982913" cy="465138"/>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88" y="8829675"/>
            <a:ext cx="2982912" cy="465138"/>
          </a:xfrm>
          <a:prstGeom prst="rect">
            <a:avLst/>
          </a:prstGeom>
        </p:spPr>
        <p:txBody>
          <a:bodyPr vert="horz" lIns="91440" tIns="45720" rIns="91440" bIns="45720" rtlCol="1" anchor="b"/>
          <a:lstStyle>
            <a:lvl1pPr algn="l">
              <a:defRPr sz="1200"/>
            </a:lvl1pPr>
          </a:lstStyle>
          <a:p>
            <a:fld id="{BC85B24C-8537-4C92-8800-3EB0712E8A9C}" type="slidenum">
              <a:rPr lang="ar-IQ" smtClean="0"/>
              <a:pPr/>
              <a:t>‹#›</a:t>
            </a:fld>
            <a:endParaRPr lang="ar-IQ"/>
          </a:p>
        </p:txBody>
      </p:sp>
      <p:graphicFrame>
        <p:nvGraphicFramePr>
          <p:cNvPr id="1028" name="Object 4"/>
          <p:cNvGraphicFramePr>
            <a:graphicFrameLocks noChangeAspect="1"/>
          </p:cNvGraphicFramePr>
          <p:nvPr/>
        </p:nvGraphicFramePr>
        <p:xfrm>
          <a:off x="392906" y="838200"/>
          <a:ext cx="2895599" cy="2171448"/>
        </p:xfrm>
        <a:graphic>
          <a:graphicData uri="http://schemas.openxmlformats.org/presentationml/2006/ole">
            <p:oleObj spid="_x0000_s1028" name="Slide" r:id="rId3" imgW="4570610" imgH="3427576" progId="PowerPoint.Slide.12">
              <p:embed/>
            </p:oleObj>
          </a:graphicData>
        </a:graphic>
      </p:graphicFrame>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A2A4A68-E89E-42A0-9211-03FA8648833E}" type="datetimeFigureOut">
              <a:rPr lang="en-US" smtClean="0"/>
              <a:pPr/>
              <a:t>9/25/2021</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D8BBCC8-12DC-439D-B395-82037BDB455A}" type="slidenum">
              <a:rPr lang="en-US" smtClean="0"/>
              <a:pPr/>
              <a:t>‹#›</a:t>
            </a:fld>
            <a:endParaRPr lang="en-US"/>
          </a:p>
        </p:txBody>
      </p:sp>
    </p:spTree>
    <p:extLst>
      <p:ext uri="{BB962C8B-B14F-4D97-AF65-F5344CB8AC3E}">
        <p14:creationId xmlns="" xmlns:p14="http://schemas.microsoft.com/office/powerpoint/2010/main" val="3364803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baseline="0" dirty="0" smtClean="0"/>
              <a:t> bullet: Retrospective observational studies of hemodialysis and HF patients suggest that anemia is independent risk factor for mortality</a:t>
            </a:r>
            <a:endParaRPr lang="en-US" dirty="0"/>
          </a:p>
        </p:txBody>
      </p:sp>
      <p:sp>
        <p:nvSpPr>
          <p:cNvPr id="4" name="Slide Number Placeholder 3"/>
          <p:cNvSpPr>
            <a:spLocks noGrp="1"/>
          </p:cNvSpPr>
          <p:nvPr>
            <p:ph type="sldNum" sz="quarter" idx="10"/>
          </p:nvPr>
        </p:nvSpPr>
        <p:spPr/>
        <p:txBody>
          <a:bodyPr/>
          <a:lstStyle/>
          <a:p>
            <a:fld id="{DD8BBCC8-12DC-439D-B395-82037BDB455A}" type="slidenum">
              <a:rPr lang="en-US" smtClean="0"/>
              <a:pPr/>
              <a:t>3</a:t>
            </a:fld>
            <a:endParaRPr lang="en-US"/>
          </a:p>
        </p:txBody>
      </p:sp>
    </p:spTree>
    <p:extLst>
      <p:ext uri="{BB962C8B-B14F-4D97-AF65-F5344CB8AC3E}">
        <p14:creationId xmlns="" xmlns:p14="http://schemas.microsoft.com/office/powerpoint/2010/main" val="410308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Anemia can be classified</a:t>
            </a:r>
            <a:r>
              <a:rPr lang="en-US" baseline="0" dirty="0" smtClean="0"/>
              <a:t> on the basis of the morphology of the RBCs, etiology, or pathophysiology</a:t>
            </a:r>
          </a:p>
          <a:p>
            <a:r>
              <a:rPr lang="en-US" dirty="0" smtClean="0"/>
              <a:t>- This</a:t>
            </a:r>
            <a:r>
              <a:rPr lang="en-US" baseline="0" dirty="0" smtClean="0"/>
              <a:t> scheme of classification is based on the size of RBC which is measured by Mean cell volume (MCV). As per MCV, cells are considered macrocytic if they are larger than normal, microcytic if hey are smaller than normal, and normocytic if their size falls within normal limits</a:t>
            </a:r>
            <a:endParaRPr lang="en-US" dirty="0"/>
          </a:p>
        </p:txBody>
      </p:sp>
      <p:sp>
        <p:nvSpPr>
          <p:cNvPr id="4" name="Slide Number Placeholder 3"/>
          <p:cNvSpPr>
            <a:spLocks noGrp="1"/>
          </p:cNvSpPr>
          <p:nvPr>
            <p:ph type="sldNum" sz="quarter" idx="10"/>
          </p:nvPr>
        </p:nvSpPr>
        <p:spPr/>
        <p:txBody>
          <a:bodyPr/>
          <a:lstStyle/>
          <a:p>
            <a:fld id="{DD8BBCC8-12DC-439D-B395-82037BDB455A}" type="slidenum">
              <a:rPr lang="en-US" smtClean="0"/>
              <a:pPr/>
              <a:t>12</a:t>
            </a:fld>
            <a:endParaRPr lang="en-US"/>
          </a:p>
        </p:txBody>
      </p:sp>
    </p:spTree>
    <p:extLst>
      <p:ext uri="{BB962C8B-B14F-4D97-AF65-F5344CB8AC3E}">
        <p14:creationId xmlns="" xmlns:p14="http://schemas.microsoft.com/office/powerpoint/2010/main" val="305948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036784-79B2-46E7-B8BA-C0B843CD5B03}" type="datetimeFigureOut">
              <a:rPr lang="en-US" smtClean="0"/>
              <a:pPr/>
              <a:t>9/25/2021</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4050ED20-5832-4F7F-8F7C-70F1E3422685}" type="slidenum">
              <a:rPr lang="en-US" smtClean="0"/>
              <a:pPr/>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36784-79B2-46E7-B8BA-C0B843CD5B03}"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0ED20-5832-4F7F-8F7C-70F1E34226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36784-79B2-46E7-B8BA-C0B843CD5B03}"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4050ED20-5832-4F7F-8F7C-70F1E3422685}" type="slidenum">
              <a:rPr lang="en-US" smtClean="0"/>
              <a:pPr/>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036784-79B2-46E7-B8BA-C0B843CD5B03}"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0ED20-5832-4F7F-8F7C-70F1E34226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036784-79B2-46E7-B8BA-C0B843CD5B03}" type="datetimeFigureOut">
              <a:rPr lang="en-US" smtClean="0"/>
              <a:pPr/>
              <a:t>9/25/2021</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4050ED20-5832-4F7F-8F7C-70F1E3422685}"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036784-79B2-46E7-B8BA-C0B843CD5B03}"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0ED20-5832-4F7F-8F7C-70F1E34226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036784-79B2-46E7-B8BA-C0B843CD5B03}" type="datetimeFigureOut">
              <a:rPr lang="en-US" smtClean="0"/>
              <a:pPr/>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50ED20-5832-4F7F-8F7C-70F1E34226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036784-79B2-46E7-B8BA-C0B843CD5B03}" type="datetimeFigureOut">
              <a:rPr lang="en-US" smtClean="0"/>
              <a:pPr/>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50ED20-5832-4F7F-8F7C-70F1E34226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36784-79B2-46E7-B8BA-C0B843CD5B03}" type="datetimeFigureOut">
              <a:rPr lang="en-US" smtClean="0"/>
              <a:pPr/>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50ED20-5832-4F7F-8F7C-70F1E34226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036784-79B2-46E7-B8BA-C0B843CD5B03}"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0ED20-5832-4F7F-8F7C-70F1E3422685}"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B9036784-79B2-46E7-B8BA-C0B843CD5B03}"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0ED20-5832-4F7F-8F7C-70F1E3422685}"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9036784-79B2-46E7-B8BA-C0B843CD5B03}" type="datetimeFigureOut">
              <a:rPr lang="en-US" smtClean="0"/>
              <a:pPr/>
              <a:t>9/25/2021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050ED20-5832-4F7F-8F7C-70F1E3422685}" type="slidenum">
              <a:rPr lang="en-US" smtClean="0"/>
              <a:pPr/>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676400"/>
            <a:ext cx="6781800" cy="2133600"/>
          </a:xfrm>
        </p:spPr>
        <p:style>
          <a:lnRef idx="2">
            <a:schemeClr val="dk1"/>
          </a:lnRef>
          <a:fillRef idx="1">
            <a:schemeClr val="lt1"/>
          </a:fillRef>
          <a:effectRef idx="0">
            <a:schemeClr val="dk1"/>
          </a:effectRef>
          <a:fontRef idx="minor">
            <a:schemeClr val="dk1"/>
          </a:fontRef>
        </p:style>
        <p:txBody>
          <a:bodyPr anchor="ctr"/>
          <a:lstStyle/>
          <a:p>
            <a:r>
              <a:rPr lang="en-US" sz="6000" dirty="0" smtClean="0">
                <a:solidFill>
                  <a:srgbClr val="FF0000"/>
                </a:solidFill>
              </a:rPr>
              <a:t>general aspects of</a:t>
            </a:r>
            <a:br>
              <a:rPr lang="en-US" sz="6000" dirty="0" smtClean="0">
                <a:solidFill>
                  <a:srgbClr val="FF0000"/>
                </a:solidFill>
              </a:rPr>
            </a:br>
            <a:r>
              <a:rPr lang="en-US" sz="6000" dirty="0" err="1" smtClean="0">
                <a:solidFill>
                  <a:srgbClr val="FF0000"/>
                </a:solidFill>
              </a:rPr>
              <a:t>anaemia</a:t>
            </a:r>
            <a:endParaRPr lang="en-US" sz="6000" b="1" dirty="0">
              <a:solidFill>
                <a:srgbClr val="FF0000"/>
              </a:solidFill>
              <a:effectLst/>
            </a:endParaRPr>
          </a:p>
        </p:txBody>
      </p:sp>
      <p:sp>
        <p:nvSpPr>
          <p:cNvPr id="4" name="Subtitle 3"/>
          <p:cNvSpPr>
            <a:spLocks noGrp="1"/>
          </p:cNvSpPr>
          <p:nvPr>
            <p:ph type="subTitle" idx="1"/>
          </p:nvPr>
        </p:nvSpPr>
        <p:spPr/>
        <p:txBody>
          <a:bodyPr/>
          <a:lstStyle/>
          <a:p>
            <a:r>
              <a:rPr lang="en-US" dirty="0" err="1" smtClean="0"/>
              <a:t>Ass.prof.Abeer</a:t>
            </a:r>
            <a:r>
              <a:rPr lang="en-US" dirty="0" smtClean="0"/>
              <a:t> </a:t>
            </a:r>
            <a:r>
              <a:rPr lang="en-US" dirty="0" err="1" smtClean="0"/>
              <a:t>Anwer</a:t>
            </a:r>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srcRect/>
          <a:stretch>
            <a:fillRect/>
          </a:stretch>
        </p:blipFill>
        <p:spPr bwMode="auto">
          <a:xfrm>
            <a:off x="3352800" y="0"/>
            <a:ext cx="5791200" cy="3819526"/>
          </a:xfrm>
          <a:prstGeom prst="rect">
            <a:avLst/>
          </a:prstGeom>
          <a:noFill/>
          <a:ln w="9525">
            <a:noFill/>
            <a:miter lim="800000"/>
            <a:headEnd/>
            <a:tailEnd/>
          </a:ln>
          <a:effectLst/>
        </p:spPr>
      </p:pic>
      <p:pic>
        <p:nvPicPr>
          <p:cNvPr id="90115" name="Picture 3"/>
          <p:cNvPicPr>
            <a:picLocks noChangeAspect="1" noChangeArrowheads="1"/>
          </p:cNvPicPr>
          <p:nvPr/>
        </p:nvPicPr>
        <p:blipFill>
          <a:blip r:embed="rId3"/>
          <a:srcRect/>
          <a:stretch>
            <a:fillRect/>
          </a:stretch>
        </p:blipFill>
        <p:spPr bwMode="auto">
          <a:xfrm>
            <a:off x="91096" y="533400"/>
            <a:ext cx="3109304" cy="4114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Autofit/>
          </a:bodyPr>
          <a:lstStyle/>
          <a:p>
            <a:r>
              <a:rPr lang="en-US" sz="2800" b="1" dirty="0" smtClean="0"/>
              <a:t>Classification and laboratory findings in </a:t>
            </a:r>
            <a:r>
              <a:rPr lang="en-US" sz="2800" b="1" dirty="0" err="1" smtClean="0"/>
              <a:t>anaemia</a:t>
            </a:r>
            <a:r>
              <a:rPr lang="en-US" sz="2800" b="1" dirty="0" smtClean="0"/>
              <a:t/>
            </a:r>
            <a:br>
              <a:rPr lang="en-US" sz="2800" b="1" dirty="0" smtClean="0"/>
            </a:br>
            <a:endParaRPr lang="ar-IQ" sz="2800" dirty="0"/>
          </a:p>
        </p:txBody>
      </p:sp>
      <p:sp>
        <p:nvSpPr>
          <p:cNvPr id="4" name="عنصر نائب للمحتوى 3"/>
          <p:cNvSpPr>
            <a:spLocks noGrp="1"/>
          </p:cNvSpPr>
          <p:nvPr>
            <p:ph idx="1"/>
          </p:nvPr>
        </p:nvSpPr>
        <p:spPr>
          <a:xfrm>
            <a:off x="381000" y="1600200"/>
            <a:ext cx="8305800" cy="4876800"/>
          </a:xfrm>
        </p:spPr>
        <p:txBody>
          <a:bodyPr>
            <a:normAutofit fontScale="85000" lnSpcReduction="20000"/>
          </a:bodyPr>
          <a:lstStyle/>
          <a:p>
            <a:pPr>
              <a:buNone/>
            </a:pPr>
            <a:r>
              <a:rPr lang="en-US" b="1" i="1" dirty="0" smtClean="0">
                <a:solidFill>
                  <a:srgbClr val="FF0000"/>
                </a:solidFill>
              </a:rPr>
              <a:t>Red </a:t>
            </a:r>
            <a:r>
              <a:rPr lang="en-US" b="1" i="1" dirty="0" smtClean="0">
                <a:solidFill>
                  <a:srgbClr val="FF0000"/>
                </a:solidFill>
              </a:rPr>
              <a:t>cell indices</a:t>
            </a:r>
          </a:p>
          <a:p>
            <a:pPr>
              <a:buNone/>
            </a:pPr>
            <a:r>
              <a:rPr lang="en-US" b="1" dirty="0" smtClean="0"/>
              <a:t>The most useful classification is that based on red cell indices</a:t>
            </a:r>
          </a:p>
          <a:p>
            <a:pPr>
              <a:buNone/>
            </a:pPr>
            <a:r>
              <a:rPr lang="en-US" b="1" dirty="0" smtClean="0"/>
              <a:t>and </a:t>
            </a:r>
            <a:r>
              <a:rPr lang="en-US" b="1" dirty="0" smtClean="0"/>
              <a:t>divides the </a:t>
            </a:r>
            <a:r>
              <a:rPr lang="en-US" b="1" dirty="0" err="1" smtClean="0"/>
              <a:t>anaemia</a:t>
            </a:r>
            <a:r>
              <a:rPr lang="en-US" b="1" dirty="0" smtClean="0"/>
              <a:t> </a:t>
            </a:r>
            <a:r>
              <a:rPr lang="en-US" b="1" dirty="0" smtClean="0"/>
              <a:t>into:</a:t>
            </a:r>
          </a:p>
          <a:p>
            <a:pPr>
              <a:buNone/>
            </a:pPr>
            <a:r>
              <a:rPr lang="en-US" b="1" dirty="0" smtClean="0"/>
              <a:t> </a:t>
            </a:r>
            <a:r>
              <a:rPr lang="en-US" b="1" dirty="0" err="1" smtClean="0"/>
              <a:t>microcytic</a:t>
            </a:r>
            <a:r>
              <a:rPr lang="en-US" b="1" dirty="0" smtClean="0"/>
              <a:t>, </a:t>
            </a:r>
            <a:r>
              <a:rPr lang="en-US" b="1" dirty="0" err="1" smtClean="0"/>
              <a:t>normocytic</a:t>
            </a:r>
            <a:r>
              <a:rPr lang="en-US" b="1" dirty="0" smtClean="0"/>
              <a:t> and </a:t>
            </a:r>
            <a:r>
              <a:rPr lang="en-US" b="1" dirty="0" err="1" smtClean="0"/>
              <a:t>macrocytic</a:t>
            </a:r>
            <a:r>
              <a:rPr lang="en-US" b="1" dirty="0" smtClean="0"/>
              <a:t> </a:t>
            </a:r>
            <a:r>
              <a:rPr lang="en-US" b="1" dirty="0" smtClean="0"/>
              <a:t>.</a:t>
            </a:r>
          </a:p>
          <a:p>
            <a:pPr>
              <a:buNone/>
            </a:pPr>
            <a:r>
              <a:rPr lang="en-US" b="1" dirty="0" smtClean="0"/>
              <a:t>As </a:t>
            </a:r>
            <a:r>
              <a:rPr lang="en-US" b="1" dirty="0" smtClean="0"/>
              <a:t>well as </a:t>
            </a:r>
            <a:r>
              <a:rPr lang="en-US" b="1" dirty="0" smtClean="0"/>
              <a:t>suggesting the </a:t>
            </a:r>
            <a:r>
              <a:rPr lang="en-US" b="1" dirty="0" smtClean="0"/>
              <a:t>nature of the primary defect, this approach may </a:t>
            </a:r>
            <a:r>
              <a:rPr lang="en-US" b="1" dirty="0" smtClean="0"/>
              <a:t>also indicate </a:t>
            </a:r>
            <a:r>
              <a:rPr lang="en-US" b="1" dirty="0" smtClean="0"/>
              <a:t>an underlying abnormality before overt </a:t>
            </a:r>
            <a:r>
              <a:rPr lang="en-US" b="1" dirty="0" err="1" smtClean="0"/>
              <a:t>anaemia</a:t>
            </a:r>
            <a:endParaRPr lang="en-US" b="1" dirty="0" smtClean="0"/>
          </a:p>
          <a:p>
            <a:pPr>
              <a:buNone/>
            </a:pPr>
            <a:r>
              <a:rPr lang="en-US" b="1" dirty="0" smtClean="0"/>
              <a:t>has developed.</a:t>
            </a:r>
          </a:p>
          <a:p>
            <a:pPr>
              <a:buNone/>
            </a:pPr>
            <a:r>
              <a:rPr lang="en-US" b="1" dirty="0" smtClean="0">
                <a:solidFill>
                  <a:srgbClr val="FF0000"/>
                </a:solidFill>
              </a:rPr>
              <a:t>In two common physiological situations</a:t>
            </a:r>
            <a:r>
              <a:rPr lang="en-US" b="1" dirty="0" smtClean="0"/>
              <a:t>, the mean corpuscular</a:t>
            </a:r>
          </a:p>
          <a:p>
            <a:pPr>
              <a:buNone/>
            </a:pPr>
            <a:r>
              <a:rPr lang="en-US" b="1" dirty="0" smtClean="0"/>
              <a:t>volume (MCV) may be outside the normal adult</a:t>
            </a:r>
          </a:p>
          <a:p>
            <a:pPr>
              <a:buNone/>
            </a:pPr>
            <a:r>
              <a:rPr lang="en-US" b="1" dirty="0" smtClean="0"/>
              <a:t>range. In the newborn for a few weeks the MCV is high</a:t>
            </a:r>
          </a:p>
          <a:p>
            <a:pPr>
              <a:buNone/>
            </a:pPr>
            <a:r>
              <a:rPr lang="en-US" b="1" dirty="0" smtClean="0"/>
              <a:t>but in infancy it is low (e.g. 70 </a:t>
            </a:r>
            <a:r>
              <a:rPr lang="en-US" b="1" dirty="0" err="1" smtClean="0"/>
              <a:t>fL</a:t>
            </a:r>
            <a:r>
              <a:rPr lang="en-US" b="1" dirty="0" smtClean="0"/>
              <a:t> at 1 year of age) and rises</a:t>
            </a:r>
          </a:p>
          <a:p>
            <a:pPr>
              <a:buNone/>
            </a:pPr>
            <a:r>
              <a:rPr lang="en-US" b="1" dirty="0" smtClean="0"/>
              <a:t>slowly throughout childhood to the normal adult range.</a:t>
            </a:r>
          </a:p>
          <a:p>
            <a:pPr>
              <a:buNone/>
            </a:pPr>
            <a:r>
              <a:rPr lang="en-US" b="1" dirty="0" smtClean="0"/>
              <a:t>In normal pregnancy there is a slight rise in MCV, even</a:t>
            </a:r>
          </a:p>
          <a:p>
            <a:pPr>
              <a:buNone/>
            </a:pPr>
            <a:r>
              <a:rPr lang="en-US" b="1" dirty="0" smtClean="0"/>
              <a:t>in the absence of other causes of </a:t>
            </a:r>
            <a:r>
              <a:rPr lang="en-US" b="1" dirty="0" err="1" smtClean="0"/>
              <a:t>macrocytosis</a:t>
            </a:r>
            <a:r>
              <a:rPr lang="en-US" b="1" dirty="0" smtClean="0"/>
              <a:t> (e.g. </a:t>
            </a:r>
            <a:r>
              <a:rPr lang="en-US" b="1" dirty="0" err="1" smtClean="0"/>
              <a:t>folate</a:t>
            </a:r>
            <a:endParaRPr lang="en-US" b="1" dirty="0" smtClean="0"/>
          </a:p>
          <a:p>
            <a:pPr>
              <a:buNone/>
            </a:pPr>
            <a:r>
              <a:rPr lang="en-US" b="1" dirty="0" smtClean="0"/>
              <a:t>deficiency).</a:t>
            </a:r>
            <a:endParaRPr lang="ar-IQ"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Morphological Classification </a:t>
            </a:r>
            <a:endParaRPr lang="en-US" dirty="0"/>
          </a:p>
        </p:txBody>
      </p:sp>
      <p:cxnSp>
        <p:nvCxnSpPr>
          <p:cNvPr id="34" name="Straight Arrow Connector 33"/>
          <p:cNvCxnSpPr>
            <a:endCxn id="32" idx="0"/>
          </p:cNvCxnSpPr>
          <p:nvPr/>
        </p:nvCxnSpPr>
        <p:spPr>
          <a:xfrm rot="5400000">
            <a:off x="5638800" y="41910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Rectangle 6"/>
          <p:cNvSpPr/>
          <p:nvPr/>
        </p:nvSpPr>
        <p:spPr>
          <a:xfrm>
            <a:off x="4038600" y="1600200"/>
            <a:ext cx="12192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Anemia</a:t>
            </a:r>
            <a:endParaRPr lang="en-US" dirty="0">
              <a:solidFill>
                <a:schemeClr val="tx1"/>
              </a:solidFill>
            </a:endParaRPr>
          </a:p>
        </p:txBody>
      </p:sp>
      <p:cxnSp>
        <p:nvCxnSpPr>
          <p:cNvPr id="9" name="Straight Arrow Connector 8"/>
          <p:cNvCxnSpPr>
            <a:stCxn id="7" idx="2"/>
          </p:cNvCxnSpPr>
          <p:nvPr/>
        </p:nvCxnSpPr>
        <p:spPr>
          <a:xfrm rot="5400000">
            <a:off x="4380706" y="2324100"/>
            <a:ext cx="534194" cy="794"/>
          </a:xfrm>
          <a:prstGeom prst="straightConnector1">
            <a:avLst/>
          </a:prstGeom>
          <a:ln>
            <a:tailEnd type="none"/>
          </a:ln>
        </p:spPr>
        <p:style>
          <a:lnRef idx="2">
            <a:schemeClr val="dk1"/>
          </a:lnRef>
          <a:fillRef idx="1">
            <a:schemeClr val="lt1"/>
          </a:fillRef>
          <a:effectRef idx="0">
            <a:schemeClr val="dk1"/>
          </a:effectRef>
          <a:fontRef idx="minor">
            <a:schemeClr val="dk1"/>
          </a:fontRef>
        </p:style>
      </p:cxnSp>
      <p:cxnSp>
        <p:nvCxnSpPr>
          <p:cNvPr id="11" name="Straight Connector 10"/>
          <p:cNvCxnSpPr/>
          <p:nvPr/>
        </p:nvCxnSpPr>
        <p:spPr>
          <a:xfrm>
            <a:off x="1905000" y="2590800"/>
            <a:ext cx="5638800" cy="1588"/>
          </a:xfrm>
          <a:prstGeom prst="line">
            <a:avLst/>
          </a:prstGeom>
          <a:ln/>
        </p:spPr>
        <p:style>
          <a:lnRef idx="2">
            <a:schemeClr val="dk1"/>
          </a:lnRef>
          <a:fillRef idx="1">
            <a:schemeClr val="lt1"/>
          </a:fillRef>
          <a:effectRef idx="0">
            <a:schemeClr val="dk1"/>
          </a:effectRef>
          <a:fontRef idx="minor">
            <a:schemeClr val="dk1"/>
          </a:fontRef>
        </p:style>
      </p:cxnSp>
      <p:cxnSp>
        <p:nvCxnSpPr>
          <p:cNvPr id="16" name="Straight Arrow Connector 15"/>
          <p:cNvCxnSpPr/>
          <p:nvPr/>
        </p:nvCxnSpPr>
        <p:spPr>
          <a:xfrm rot="5400000">
            <a:off x="1676400" y="2819400"/>
            <a:ext cx="457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7" name="Straight Arrow Connector 16"/>
          <p:cNvCxnSpPr/>
          <p:nvPr/>
        </p:nvCxnSpPr>
        <p:spPr>
          <a:xfrm rot="5400000">
            <a:off x="4418806" y="2818606"/>
            <a:ext cx="457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8" name="Straight Arrow Connector 17"/>
          <p:cNvCxnSpPr/>
          <p:nvPr/>
        </p:nvCxnSpPr>
        <p:spPr>
          <a:xfrm rot="5400000">
            <a:off x="7314406" y="2818606"/>
            <a:ext cx="457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19" name="Rectangle 18"/>
          <p:cNvSpPr/>
          <p:nvPr/>
        </p:nvSpPr>
        <p:spPr>
          <a:xfrm>
            <a:off x="1295400" y="3048000"/>
            <a:ext cx="12192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Macrocytic</a:t>
            </a:r>
            <a:r>
              <a:rPr lang="en-US" dirty="0" smtClean="0">
                <a:solidFill>
                  <a:schemeClr val="tx1"/>
                </a:solidFill>
              </a:rPr>
              <a:t> </a:t>
            </a:r>
            <a:endParaRPr lang="en-US" dirty="0">
              <a:solidFill>
                <a:schemeClr val="tx1"/>
              </a:solidFill>
            </a:endParaRPr>
          </a:p>
        </p:txBody>
      </p:sp>
      <p:sp>
        <p:nvSpPr>
          <p:cNvPr id="20" name="Rectangle 19"/>
          <p:cNvSpPr/>
          <p:nvPr/>
        </p:nvSpPr>
        <p:spPr>
          <a:xfrm>
            <a:off x="3962400" y="3048000"/>
            <a:ext cx="13716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Normocytic</a:t>
            </a:r>
            <a:r>
              <a:rPr lang="en-US" dirty="0" smtClean="0">
                <a:solidFill>
                  <a:schemeClr val="tx1"/>
                </a:solidFill>
              </a:rPr>
              <a:t> </a:t>
            </a:r>
            <a:endParaRPr lang="en-US" dirty="0">
              <a:solidFill>
                <a:schemeClr val="tx1"/>
              </a:solidFill>
            </a:endParaRPr>
          </a:p>
        </p:txBody>
      </p:sp>
      <p:sp>
        <p:nvSpPr>
          <p:cNvPr id="21" name="Rectangle 20"/>
          <p:cNvSpPr/>
          <p:nvPr/>
        </p:nvSpPr>
        <p:spPr>
          <a:xfrm>
            <a:off x="6934200" y="3048000"/>
            <a:ext cx="12954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Microcytic</a:t>
            </a:r>
            <a:r>
              <a:rPr lang="en-US" dirty="0" smtClean="0">
                <a:solidFill>
                  <a:schemeClr val="tx1"/>
                </a:solidFill>
              </a:rPr>
              <a:t> </a:t>
            </a:r>
            <a:endParaRPr lang="en-US" dirty="0">
              <a:solidFill>
                <a:schemeClr val="tx1"/>
              </a:solidFill>
            </a:endParaRPr>
          </a:p>
        </p:txBody>
      </p:sp>
      <p:cxnSp>
        <p:nvCxnSpPr>
          <p:cNvPr id="22" name="Straight Arrow Connector 21"/>
          <p:cNvCxnSpPr/>
          <p:nvPr/>
        </p:nvCxnSpPr>
        <p:spPr>
          <a:xfrm rot="5400000">
            <a:off x="1676400" y="3733006"/>
            <a:ext cx="457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23" name="Rectangle 22"/>
          <p:cNvSpPr/>
          <p:nvPr/>
        </p:nvSpPr>
        <p:spPr>
          <a:xfrm>
            <a:off x="228600" y="4419600"/>
            <a:ext cx="15240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Megaloblastic</a:t>
            </a:r>
            <a:r>
              <a:rPr lang="en-US" dirty="0" smtClean="0">
                <a:solidFill>
                  <a:schemeClr val="tx1"/>
                </a:solidFill>
              </a:rPr>
              <a:t>  </a:t>
            </a:r>
            <a:endParaRPr lang="en-US" dirty="0">
              <a:solidFill>
                <a:schemeClr val="tx1"/>
              </a:solidFill>
            </a:endParaRPr>
          </a:p>
        </p:txBody>
      </p:sp>
      <p:cxnSp>
        <p:nvCxnSpPr>
          <p:cNvPr id="27" name="Straight Connector 26"/>
          <p:cNvCxnSpPr/>
          <p:nvPr/>
        </p:nvCxnSpPr>
        <p:spPr>
          <a:xfrm>
            <a:off x="990600" y="3962400"/>
            <a:ext cx="1905000" cy="1588"/>
          </a:xfrm>
          <a:prstGeom prst="line">
            <a:avLst/>
          </a:prstGeom>
          <a:ln/>
        </p:spPr>
        <p:style>
          <a:lnRef idx="2">
            <a:schemeClr val="dk1"/>
          </a:lnRef>
          <a:fillRef idx="1">
            <a:schemeClr val="lt1"/>
          </a:fillRef>
          <a:effectRef idx="0">
            <a:schemeClr val="dk1"/>
          </a:effectRef>
          <a:fontRef idx="minor">
            <a:schemeClr val="dk1"/>
          </a:fontRef>
        </p:style>
      </p:cxnSp>
      <p:cxnSp>
        <p:nvCxnSpPr>
          <p:cNvPr id="28" name="Straight Arrow Connector 27"/>
          <p:cNvCxnSpPr/>
          <p:nvPr/>
        </p:nvCxnSpPr>
        <p:spPr>
          <a:xfrm rot="5400000">
            <a:off x="762794" y="4190206"/>
            <a:ext cx="457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9" name="Straight Arrow Connector 28"/>
          <p:cNvCxnSpPr/>
          <p:nvPr/>
        </p:nvCxnSpPr>
        <p:spPr>
          <a:xfrm rot="5400000">
            <a:off x="2666206" y="4190206"/>
            <a:ext cx="457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30" name="Rectangle 29"/>
          <p:cNvSpPr/>
          <p:nvPr/>
        </p:nvSpPr>
        <p:spPr>
          <a:xfrm>
            <a:off x="1981200" y="4419600"/>
            <a:ext cx="19812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Non-</a:t>
            </a:r>
            <a:r>
              <a:rPr lang="en-US" dirty="0" err="1" smtClean="0">
                <a:solidFill>
                  <a:schemeClr val="tx1"/>
                </a:solidFill>
              </a:rPr>
              <a:t>megaloblastic</a:t>
            </a:r>
            <a:r>
              <a:rPr lang="en-US" dirty="0" smtClean="0">
                <a:solidFill>
                  <a:schemeClr val="tx1"/>
                </a:solidFill>
              </a:rPr>
              <a:t>  </a:t>
            </a:r>
            <a:endParaRPr lang="en-US" dirty="0">
              <a:solidFill>
                <a:schemeClr val="tx1"/>
              </a:solidFill>
            </a:endParaRPr>
          </a:p>
        </p:txBody>
      </p:sp>
      <p:sp>
        <p:nvSpPr>
          <p:cNvPr id="32" name="Rectangle 31"/>
          <p:cNvSpPr/>
          <p:nvPr/>
        </p:nvSpPr>
        <p:spPr>
          <a:xfrm>
            <a:off x="5486400" y="4419600"/>
            <a:ext cx="7620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IDA  </a:t>
            </a:r>
            <a:endParaRPr lang="en-US" dirty="0">
              <a:solidFill>
                <a:schemeClr val="tx1"/>
              </a:solidFill>
            </a:endParaRPr>
          </a:p>
        </p:txBody>
      </p:sp>
      <p:cxnSp>
        <p:nvCxnSpPr>
          <p:cNvPr id="33" name="Straight Connector 32"/>
          <p:cNvCxnSpPr/>
          <p:nvPr/>
        </p:nvCxnSpPr>
        <p:spPr>
          <a:xfrm>
            <a:off x="5867400" y="3962400"/>
            <a:ext cx="2514600" cy="1588"/>
          </a:xfrm>
          <a:prstGeom prst="line">
            <a:avLst/>
          </a:prstGeom>
          <a:ln/>
        </p:spPr>
        <p:style>
          <a:lnRef idx="2">
            <a:schemeClr val="dk1"/>
          </a:lnRef>
          <a:fillRef idx="1">
            <a:schemeClr val="lt1"/>
          </a:fillRef>
          <a:effectRef idx="0">
            <a:schemeClr val="dk1"/>
          </a:effectRef>
          <a:fontRef idx="minor">
            <a:schemeClr val="dk1"/>
          </a:fontRef>
        </p:style>
      </p:cxnSp>
      <p:cxnSp>
        <p:nvCxnSpPr>
          <p:cNvPr id="35" name="Straight Arrow Connector 34"/>
          <p:cNvCxnSpPr/>
          <p:nvPr/>
        </p:nvCxnSpPr>
        <p:spPr>
          <a:xfrm rot="5400000">
            <a:off x="8154194" y="4190206"/>
            <a:ext cx="457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36" name="Rectangle 35"/>
          <p:cNvSpPr/>
          <p:nvPr/>
        </p:nvSpPr>
        <p:spPr>
          <a:xfrm>
            <a:off x="7848600" y="4419600"/>
            <a:ext cx="1219200" cy="6096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Genetic </a:t>
            </a:r>
          </a:p>
          <a:p>
            <a:pPr algn="ctr"/>
            <a:r>
              <a:rPr lang="en-US" dirty="0" smtClean="0">
                <a:solidFill>
                  <a:schemeClr val="tx1"/>
                </a:solidFill>
              </a:rPr>
              <a:t>Anomaly  </a:t>
            </a:r>
            <a:endParaRPr lang="en-US" dirty="0">
              <a:solidFill>
                <a:schemeClr val="tx1"/>
              </a:solidFill>
            </a:endParaRPr>
          </a:p>
        </p:txBody>
      </p:sp>
      <p:cxnSp>
        <p:nvCxnSpPr>
          <p:cNvPr id="40" name="Elbow Connector 39"/>
          <p:cNvCxnSpPr>
            <a:stCxn id="21" idx="2"/>
          </p:cNvCxnSpPr>
          <p:nvPr/>
        </p:nvCxnSpPr>
        <p:spPr>
          <a:xfrm rot="5400000">
            <a:off x="7143750" y="3524250"/>
            <a:ext cx="457200" cy="41910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48" name="Straight Arrow Connector 47"/>
          <p:cNvCxnSpPr>
            <a:stCxn id="23" idx="2"/>
          </p:cNvCxnSpPr>
          <p:nvPr/>
        </p:nvCxnSpPr>
        <p:spPr>
          <a:xfrm rot="5400000">
            <a:off x="838200" y="5029200"/>
            <a:ext cx="3048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49" name="Rectangle 48"/>
          <p:cNvSpPr/>
          <p:nvPr/>
        </p:nvSpPr>
        <p:spPr>
          <a:xfrm>
            <a:off x="152400" y="5181600"/>
            <a:ext cx="1676400" cy="914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342900" indent="-342900">
              <a:buAutoNum type="arabicPeriod"/>
            </a:pPr>
            <a:r>
              <a:rPr lang="en-US" sz="1200" dirty="0" smtClean="0">
                <a:solidFill>
                  <a:schemeClr val="tx1"/>
                </a:solidFill>
              </a:rPr>
              <a:t>Vitamin B12 deficiency </a:t>
            </a:r>
          </a:p>
          <a:p>
            <a:pPr marL="342900" indent="-342900">
              <a:buAutoNum type="arabicPeriod"/>
            </a:pPr>
            <a:r>
              <a:rPr lang="en-US" sz="1200" dirty="0" smtClean="0">
                <a:solidFill>
                  <a:schemeClr val="tx1"/>
                </a:solidFill>
              </a:rPr>
              <a:t>Folic acid deficiency </a:t>
            </a:r>
            <a:endParaRPr lang="en-US" sz="1200" dirty="0">
              <a:solidFill>
                <a:schemeClr val="tx1"/>
              </a:solidFill>
            </a:endParaRPr>
          </a:p>
        </p:txBody>
      </p:sp>
      <p:cxnSp>
        <p:nvCxnSpPr>
          <p:cNvPr id="50" name="Straight Arrow Connector 49"/>
          <p:cNvCxnSpPr/>
          <p:nvPr/>
        </p:nvCxnSpPr>
        <p:spPr>
          <a:xfrm rot="5400000">
            <a:off x="8001000" y="5181600"/>
            <a:ext cx="3048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51" name="Rectangle 50"/>
          <p:cNvSpPr/>
          <p:nvPr/>
        </p:nvSpPr>
        <p:spPr>
          <a:xfrm>
            <a:off x="7315200" y="5334000"/>
            <a:ext cx="1676400" cy="533400"/>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342900" indent="-342900">
              <a:buAutoNum type="arabicPeriod"/>
            </a:pPr>
            <a:r>
              <a:rPr lang="en-US" sz="1200" dirty="0" smtClean="0">
                <a:solidFill>
                  <a:schemeClr val="tx1"/>
                </a:solidFill>
              </a:rPr>
              <a:t>Sickle cell </a:t>
            </a:r>
          </a:p>
          <a:p>
            <a:pPr marL="342900" indent="-342900">
              <a:buAutoNum type="arabicPeriod"/>
            </a:pPr>
            <a:r>
              <a:rPr lang="en-US" sz="1200" dirty="0" err="1" smtClean="0">
                <a:solidFill>
                  <a:schemeClr val="tx1"/>
                </a:solidFill>
              </a:rPr>
              <a:t>Thalassemia</a:t>
            </a:r>
            <a:r>
              <a:rPr lang="en-US" sz="1200" dirty="0" smtClean="0">
                <a:solidFill>
                  <a:schemeClr val="tx1"/>
                </a:solidFill>
              </a:rPr>
              <a:t> </a:t>
            </a:r>
            <a:endParaRPr lang="en-US" sz="1200" dirty="0">
              <a:solidFill>
                <a:schemeClr val="tx1"/>
              </a:solidFill>
            </a:endParaRPr>
          </a:p>
        </p:txBody>
      </p:sp>
      <p:cxnSp>
        <p:nvCxnSpPr>
          <p:cNvPr id="53" name="Straight Arrow Connector 52"/>
          <p:cNvCxnSpPr>
            <a:stCxn id="20" idx="2"/>
          </p:cNvCxnSpPr>
          <p:nvPr/>
        </p:nvCxnSpPr>
        <p:spPr>
          <a:xfrm rot="5400000">
            <a:off x="3810000" y="4343400"/>
            <a:ext cx="16764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54" name="Rectangle 53"/>
          <p:cNvSpPr/>
          <p:nvPr/>
        </p:nvSpPr>
        <p:spPr>
          <a:xfrm>
            <a:off x="3657600" y="5181600"/>
            <a:ext cx="2209800" cy="1143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342900" indent="-342900">
              <a:buAutoNum type="arabicPeriod"/>
            </a:pPr>
            <a:r>
              <a:rPr lang="en-US" sz="1200" dirty="0" smtClean="0">
                <a:solidFill>
                  <a:schemeClr val="tx1"/>
                </a:solidFill>
              </a:rPr>
              <a:t>Recent blood loss</a:t>
            </a:r>
          </a:p>
          <a:p>
            <a:pPr marL="342900" indent="-342900">
              <a:buAutoNum type="arabicPeriod"/>
            </a:pPr>
            <a:r>
              <a:rPr lang="en-US" sz="1200" dirty="0" err="1" smtClean="0">
                <a:solidFill>
                  <a:schemeClr val="tx1"/>
                </a:solidFill>
              </a:rPr>
              <a:t>Hemolysis</a:t>
            </a:r>
            <a:r>
              <a:rPr lang="en-US" sz="1200" dirty="0" smtClean="0">
                <a:solidFill>
                  <a:schemeClr val="tx1"/>
                </a:solidFill>
              </a:rPr>
              <a:t> </a:t>
            </a:r>
          </a:p>
          <a:p>
            <a:pPr marL="342900" indent="-342900">
              <a:buAutoNum type="arabicPeriod"/>
            </a:pPr>
            <a:r>
              <a:rPr lang="en-US" sz="1200" dirty="0" smtClean="0">
                <a:solidFill>
                  <a:schemeClr val="tx1"/>
                </a:solidFill>
              </a:rPr>
              <a:t>Bone marrow failure</a:t>
            </a:r>
          </a:p>
          <a:p>
            <a:pPr marL="342900" indent="-342900">
              <a:buAutoNum type="arabicPeriod"/>
            </a:pPr>
            <a:r>
              <a:rPr lang="en-US" sz="1200" dirty="0" smtClean="0">
                <a:solidFill>
                  <a:schemeClr val="tx1"/>
                </a:solidFill>
              </a:rPr>
              <a:t>Anemia of chronic disease </a:t>
            </a:r>
            <a:endParaRPr lang="en-US" sz="1200" dirty="0">
              <a:solidFill>
                <a:schemeClr val="tx1"/>
              </a:solidFill>
            </a:endParaRPr>
          </a:p>
        </p:txBody>
      </p:sp>
      <p:sp>
        <p:nvSpPr>
          <p:cNvPr id="37" name="Rectangle 36"/>
          <p:cNvSpPr/>
          <p:nvPr/>
        </p:nvSpPr>
        <p:spPr>
          <a:xfrm>
            <a:off x="1989034" y="5105400"/>
            <a:ext cx="1516166" cy="914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mj-lt"/>
              <a:buAutoNum type="arabicPeriod"/>
            </a:pPr>
            <a:r>
              <a:rPr lang="en-US" sz="1200" dirty="0" smtClean="0">
                <a:solidFill>
                  <a:schemeClr val="tx1"/>
                </a:solidFill>
              </a:rPr>
              <a:t>Hepatic disease</a:t>
            </a:r>
          </a:p>
          <a:p>
            <a:pPr marL="342900" indent="-342900">
              <a:buFont typeface="+mj-lt"/>
              <a:buAutoNum type="arabicPeriod"/>
            </a:pPr>
            <a:r>
              <a:rPr lang="en-US" sz="1200" dirty="0" smtClean="0">
                <a:solidFill>
                  <a:schemeClr val="tx1"/>
                </a:solidFill>
              </a:rPr>
              <a:t>Drug-induced anemia</a:t>
            </a:r>
          </a:p>
          <a:p>
            <a:pPr marL="342900" indent="-342900">
              <a:buFont typeface="+mj-lt"/>
              <a:buAutoNum type="arabicPeriod"/>
            </a:pPr>
            <a:r>
              <a:rPr lang="en-US" sz="1200" dirty="0" smtClean="0">
                <a:solidFill>
                  <a:schemeClr val="tx1"/>
                </a:solidFill>
              </a:rPr>
              <a:t>Hypothyroidism</a:t>
            </a:r>
          </a:p>
          <a:p>
            <a:pPr marL="342900" indent="-342900">
              <a:buFont typeface="+mj-lt"/>
              <a:buAutoNum type="arabicPeriod"/>
            </a:pPr>
            <a:r>
              <a:rPr lang="en-US" sz="1200" dirty="0" err="1" smtClean="0">
                <a:solidFill>
                  <a:schemeClr val="tx1"/>
                </a:solidFill>
              </a:rPr>
              <a:t>Reticulocytosis</a:t>
            </a:r>
            <a:r>
              <a:rPr lang="en-US" sz="1200" dirty="0" smtClean="0">
                <a:solidFill>
                  <a:schemeClr val="tx1"/>
                </a:solidFill>
              </a:rPr>
              <a:t> </a:t>
            </a:r>
            <a:endParaRPr lang="en-US" sz="1200" dirty="0">
              <a:solidFill>
                <a:schemeClr val="tx1"/>
              </a:solidFill>
            </a:endParaRPr>
          </a:p>
        </p:txBody>
      </p:sp>
      <p:cxnSp>
        <p:nvCxnSpPr>
          <p:cNvPr id="4" name="Straight Arrow Connector 3"/>
          <p:cNvCxnSpPr>
            <a:stCxn id="30" idx="2"/>
          </p:cNvCxnSpPr>
          <p:nvPr/>
        </p:nvCxnSpPr>
        <p:spPr>
          <a:xfrm>
            <a:off x="2971800" y="4876800"/>
            <a:ext cx="0" cy="2065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5-Point Star 5"/>
          <p:cNvSpPr/>
          <p:nvPr/>
        </p:nvSpPr>
        <p:spPr>
          <a:xfrm>
            <a:off x="5181600" y="4457700"/>
            <a:ext cx="228600" cy="381000"/>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1000"/>
                                        <p:tgtEl>
                                          <p:spTgt spid="49"/>
                                        </p:tgtEl>
                                      </p:cBhvr>
                                    </p:animEffect>
                                    <p:anim calcmode="lin" valueType="num">
                                      <p:cBhvr>
                                        <p:cTn id="40" dur="1000" fill="hold"/>
                                        <p:tgtEl>
                                          <p:spTgt spid="49"/>
                                        </p:tgtEl>
                                        <p:attrNameLst>
                                          <p:attrName>ppt_x</p:attrName>
                                        </p:attrNameLst>
                                      </p:cBhvr>
                                      <p:tavLst>
                                        <p:tav tm="0">
                                          <p:val>
                                            <p:strVal val="#ppt_x"/>
                                          </p:val>
                                        </p:tav>
                                        <p:tav tm="100000">
                                          <p:val>
                                            <p:strVal val="#ppt_x"/>
                                          </p:val>
                                        </p:tav>
                                      </p:tavLst>
                                    </p:anim>
                                    <p:anim calcmode="lin" valueType="num">
                                      <p:cBhvr>
                                        <p:cTn id="41" dur="1000" fill="hold"/>
                                        <p:tgtEl>
                                          <p:spTgt spid="4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anim calcmode="lin" valueType="num">
                                      <p:cBhvr>
                                        <p:cTn id="57" dur="1000" fill="hold"/>
                                        <p:tgtEl>
                                          <p:spTgt spid="37"/>
                                        </p:tgtEl>
                                        <p:attrNameLst>
                                          <p:attrName>ppt_x</p:attrName>
                                        </p:attrNameLst>
                                      </p:cBhvr>
                                      <p:tavLst>
                                        <p:tav tm="0">
                                          <p:val>
                                            <p:strVal val="#ppt_x"/>
                                          </p:val>
                                        </p:tav>
                                        <p:tav tm="100000">
                                          <p:val>
                                            <p:strVal val="#ppt_x"/>
                                          </p:val>
                                        </p:tav>
                                      </p:tavLst>
                                    </p:anim>
                                    <p:anim calcmode="lin" valueType="num">
                                      <p:cBhvr>
                                        <p:cTn id="5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1000"/>
                                        <p:tgtEl>
                                          <p:spTgt spid="53"/>
                                        </p:tgtEl>
                                      </p:cBhvr>
                                    </p:animEffect>
                                    <p:anim calcmode="lin" valueType="num">
                                      <p:cBhvr>
                                        <p:cTn id="64" dur="1000" fill="hold"/>
                                        <p:tgtEl>
                                          <p:spTgt spid="53"/>
                                        </p:tgtEl>
                                        <p:attrNameLst>
                                          <p:attrName>ppt_x</p:attrName>
                                        </p:attrNameLst>
                                      </p:cBhvr>
                                      <p:tavLst>
                                        <p:tav tm="0">
                                          <p:val>
                                            <p:strVal val="#ppt_x"/>
                                          </p:val>
                                        </p:tav>
                                        <p:tav tm="100000">
                                          <p:val>
                                            <p:strVal val="#ppt_x"/>
                                          </p:val>
                                        </p:tav>
                                      </p:tavLst>
                                    </p:anim>
                                    <p:anim calcmode="lin" valueType="num">
                                      <p:cBhvr>
                                        <p:cTn id="65" dur="1000" fill="hold"/>
                                        <p:tgtEl>
                                          <p:spTgt spid="5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1000"/>
                                        <p:tgtEl>
                                          <p:spTgt spid="54"/>
                                        </p:tgtEl>
                                      </p:cBhvr>
                                    </p:animEffect>
                                    <p:anim calcmode="lin" valueType="num">
                                      <p:cBhvr>
                                        <p:cTn id="69" dur="1000" fill="hold"/>
                                        <p:tgtEl>
                                          <p:spTgt spid="54"/>
                                        </p:tgtEl>
                                        <p:attrNameLst>
                                          <p:attrName>ppt_x</p:attrName>
                                        </p:attrNameLst>
                                      </p:cBhvr>
                                      <p:tavLst>
                                        <p:tav tm="0">
                                          <p:val>
                                            <p:strVal val="#ppt_x"/>
                                          </p:val>
                                        </p:tav>
                                        <p:tav tm="100000">
                                          <p:val>
                                            <p:strVal val="#ppt_x"/>
                                          </p:val>
                                        </p:tav>
                                      </p:tavLst>
                                    </p:anim>
                                    <p:anim calcmode="lin" valueType="num">
                                      <p:cBhvr>
                                        <p:cTn id="7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1000"/>
                                        <p:tgtEl>
                                          <p:spTgt spid="40"/>
                                        </p:tgtEl>
                                      </p:cBhvr>
                                    </p:animEffect>
                                    <p:anim calcmode="lin" valueType="num">
                                      <p:cBhvr>
                                        <p:cTn id="76" dur="1000" fill="hold"/>
                                        <p:tgtEl>
                                          <p:spTgt spid="40"/>
                                        </p:tgtEl>
                                        <p:attrNameLst>
                                          <p:attrName>ppt_x</p:attrName>
                                        </p:attrNameLst>
                                      </p:cBhvr>
                                      <p:tavLst>
                                        <p:tav tm="0">
                                          <p:val>
                                            <p:strVal val="#ppt_x"/>
                                          </p:val>
                                        </p:tav>
                                        <p:tav tm="100000">
                                          <p:val>
                                            <p:strVal val="#ppt_x"/>
                                          </p:val>
                                        </p:tav>
                                      </p:tavLst>
                                    </p:anim>
                                    <p:anim calcmode="lin" valueType="num">
                                      <p:cBhvr>
                                        <p:cTn id="77" dur="1000" fill="hold"/>
                                        <p:tgtEl>
                                          <p:spTgt spid="4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1000"/>
                                        <p:tgtEl>
                                          <p:spTgt spid="33"/>
                                        </p:tgtEl>
                                      </p:cBhvr>
                                    </p:animEffect>
                                    <p:anim calcmode="lin" valueType="num">
                                      <p:cBhvr>
                                        <p:cTn id="81" dur="1000" fill="hold"/>
                                        <p:tgtEl>
                                          <p:spTgt spid="33"/>
                                        </p:tgtEl>
                                        <p:attrNameLst>
                                          <p:attrName>ppt_x</p:attrName>
                                        </p:attrNameLst>
                                      </p:cBhvr>
                                      <p:tavLst>
                                        <p:tav tm="0">
                                          <p:val>
                                            <p:strVal val="#ppt_x"/>
                                          </p:val>
                                        </p:tav>
                                        <p:tav tm="100000">
                                          <p:val>
                                            <p:strVal val="#ppt_x"/>
                                          </p:val>
                                        </p:tav>
                                      </p:tavLst>
                                    </p:anim>
                                    <p:anim calcmode="lin" valueType="num">
                                      <p:cBhvr>
                                        <p:cTn id="82" dur="1000" fill="hold"/>
                                        <p:tgtEl>
                                          <p:spTgt spid="33"/>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1000"/>
                                        <p:tgtEl>
                                          <p:spTgt spid="36"/>
                                        </p:tgtEl>
                                      </p:cBhvr>
                                    </p:animEffect>
                                    <p:anim calcmode="lin" valueType="num">
                                      <p:cBhvr>
                                        <p:cTn id="91" dur="1000" fill="hold"/>
                                        <p:tgtEl>
                                          <p:spTgt spid="36"/>
                                        </p:tgtEl>
                                        <p:attrNameLst>
                                          <p:attrName>ppt_x</p:attrName>
                                        </p:attrNameLst>
                                      </p:cBhvr>
                                      <p:tavLst>
                                        <p:tav tm="0">
                                          <p:val>
                                            <p:strVal val="#ppt_x"/>
                                          </p:val>
                                        </p:tav>
                                        <p:tav tm="100000">
                                          <p:val>
                                            <p:strVal val="#ppt_x"/>
                                          </p:val>
                                        </p:tav>
                                      </p:tavLst>
                                    </p:anim>
                                    <p:anim calcmode="lin" valueType="num">
                                      <p:cBhvr>
                                        <p:cTn id="92" dur="1000" fill="hold"/>
                                        <p:tgtEl>
                                          <p:spTgt spid="36"/>
                                        </p:tgtEl>
                                        <p:attrNameLst>
                                          <p:attrName>ppt_y</p:attrName>
                                        </p:attrNameLst>
                                      </p:cBhvr>
                                      <p:tavLst>
                                        <p:tav tm="0">
                                          <p:val>
                                            <p:strVal val="#ppt_y+.1"/>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1000" fill="hold"/>
                                        <p:tgtEl>
                                          <p:spTgt spid="34"/>
                                        </p:tgtEl>
                                        <p:attrNameLst>
                                          <p:attrName>ppt_x</p:attrName>
                                        </p:attrNameLst>
                                      </p:cBhvr>
                                      <p:tavLst>
                                        <p:tav tm="0">
                                          <p:val>
                                            <p:strVal val="#ppt_x"/>
                                          </p:val>
                                        </p:tav>
                                        <p:tav tm="100000">
                                          <p:val>
                                            <p:strVal val="#ppt_x"/>
                                          </p:val>
                                        </p:tav>
                                      </p:tavLst>
                                    </p:anim>
                                    <p:anim calcmode="lin" valueType="num">
                                      <p:cBhvr additive="base">
                                        <p:cTn id="96" dur="1000" fill="hold"/>
                                        <p:tgtEl>
                                          <p:spTgt spid="3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1000" fill="hold"/>
                                        <p:tgtEl>
                                          <p:spTgt spid="32"/>
                                        </p:tgtEl>
                                        <p:attrNameLst>
                                          <p:attrName>ppt_x</p:attrName>
                                        </p:attrNameLst>
                                      </p:cBhvr>
                                      <p:tavLst>
                                        <p:tav tm="0">
                                          <p:val>
                                            <p:strVal val="#ppt_x"/>
                                          </p:val>
                                        </p:tav>
                                        <p:tav tm="100000">
                                          <p:val>
                                            <p:strVal val="#ppt_x"/>
                                          </p:val>
                                        </p:tav>
                                      </p:tavLst>
                                    </p:anim>
                                    <p:anim calcmode="lin" valueType="num">
                                      <p:cBhvr additive="base">
                                        <p:cTn id="100"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fade">
                                      <p:cBhvr>
                                        <p:cTn id="110" dur="1000"/>
                                        <p:tgtEl>
                                          <p:spTgt spid="51"/>
                                        </p:tgtEl>
                                      </p:cBhvr>
                                    </p:animEffect>
                                    <p:anim calcmode="lin" valueType="num">
                                      <p:cBhvr>
                                        <p:cTn id="111" dur="1000" fill="hold"/>
                                        <p:tgtEl>
                                          <p:spTgt spid="51"/>
                                        </p:tgtEl>
                                        <p:attrNameLst>
                                          <p:attrName>ppt_x</p:attrName>
                                        </p:attrNameLst>
                                      </p:cBhvr>
                                      <p:tavLst>
                                        <p:tav tm="0">
                                          <p:val>
                                            <p:strVal val="#ppt_x"/>
                                          </p:val>
                                        </p:tav>
                                        <p:tav tm="100000">
                                          <p:val>
                                            <p:strVal val="#ppt_x"/>
                                          </p:val>
                                        </p:tav>
                                      </p:tavLst>
                                    </p:anim>
                                    <p:anim calcmode="lin" valueType="num">
                                      <p:cBhvr>
                                        <p:cTn id="11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circle(in)">
                                      <p:cBhvr>
                                        <p:cTn id="1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P spid="32" grpId="0" animBg="1"/>
      <p:bldP spid="36" grpId="0" animBg="1"/>
      <p:bldP spid="49" grpId="0" animBg="1"/>
      <p:bldP spid="51" grpId="0" animBg="1"/>
      <p:bldP spid="54" grpId="0" animBg="1"/>
      <p:bldP spid="3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91138" name="Picture 2"/>
          <p:cNvPicPr>
            <a:picLocks noGrp="1" noChangeAspect="1" noChangeArrowheads="1"/>
          </p:cNvPicPr>
          <p:nvPr>
            <p:ph idx="1"/>
          </p:nvPr>
        </p:nvPicPr>
        <p:blipFill>
          <a:blip r:embed="rId2"/>
          <a:srcRect/>
          <a:stretch>
            <a:fillRect/>
          </a:stretch>
        </p:blipFill>
        <p:spPr bwMode="auto">
          <a:xfrm>
            <a:off x="0" y="962459"/>
            <a:ext cx="9144000" cy="5895541"/>
          </a:xfrm>
          <a:prstGeom prst="rect">
            <a:avLst/>
          </a:prstGeom>
          <a:noFill/>
          <a:ln w="9525">
            <a:noFill/>
            <a:miter lim="800000"/>
            <a:headEnd/>
            <a:tailEnd/>
          </a:ln>
          <a:effectLst/>
        </p:spPr>
      </p:pic>
      <p:pic>
        <p:nvPicPr>
          <p:cNvPr id="91139" name="Picture 3"/>
          <p:cNvPicPr>
            <a:picLocks noChangeAspect="1" noChangeArrowheads="1"/>
          </p:cNvPicPr>
          <p:nvPr/>
        </p:nvPicPr>
        <p:blipFill>
          <a:blip r:embed="rId3"/>
          <a:srcRect/>
          <a:stretch>
            <a:fillRect/>
          </a:stretch>
        </p:blipFill>
        <p:spPr bwMode="auto">
          <a:xfrm>
            <a:off x="1524000" y="0"/>
            <a:ext cx="5730233" cy="88978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smtClean="0"/>
              <a:t>Other laboratory </a:t>
            </a:r>
            <a:r>
              <a:rPr lang="en-US" b="1" i="1" dirty="0" smtClean="0"/>
              <a:t>findings</a:t>
            </a:r>
            <a:endParaRPr lang="ar-IQ" dirty="0"/>
          </a:p>
        </p:txBody>
      </p:sp>
      <p:sp>
        <p:nvSpPr>
          <p:cNvPr id="3" name="عنصر نائب للمحتوى 2"/>
          <p:cNvSpPr>
            <a:spLocks noGrp="1"/>
          </p:cNvSpPr>
          <p:nvPr>
            <p:ph idx="1"/>
          </p:nvPr>
        </p:nvSpPr>
        <p:spPr>
          <a:xfrm>
            <a:off x="381000" y="1600200"/>
            <a:ext cx="8229600" cy="4525963"/>
          </a:xfrm>
        </p:spPr>
        <p:txBody>
          <a:bodyPr>
            <a:normAutofit fontScale="92500" lnSpcReduction="20000"/>
          </a:bodyPr>
          <a:lstStyle/>
          <a:p>
            <a:pPr>
              <a:buNone/>
            </a:pPr>
            <a:r>
              <a:rPr lang="en-US" b="1" dirty="0" smtClean="0"/>
              <a:t>Although </a:t>
            </a:r>
            <a:r>
              <a:rPr lang="en-US" b="1" dirty="0" smtClean="0"/>
              <a:t>the red cell indices will indicate the type of </a:t>
            </a:r>
            <a:r>
              <a:rPr lang="en-US" b="1" dirty="0" err="1" smtClean="0"/>
              <a:t>anaemia</a:t>
            </a:r>
            <a:r>
              <a:rPr lang="en-US" b="1" dirty="0" smtClean="0"/>
              <a:t>,</a:t>
            </a:r>
          </a:p>
          <a:p>
            <a:pPr>
              <a:buNone/>
            </a:pPr>
            <a:r>
              <a:rPr lang="en-US" b="1" dirty="0" smtClean="0"/>
              <a:t>further useful information can be obtained from the initial</a:t>
            </a:r>
          </a:p>
          <a:p>
            <a:pPr>
              <a:buNone/>
            </a:pPr>
            <a:r>
              <a:rPr lang="en-US" b="1" dirty="0" smtClean="0"/>
              <a:t>blood sample</a:t>
            </a:r>
            <a:r>
              <a:rPr lang="en-US" b="1" dirty="0" smtClean="0"/>
              <a:t>.</a:t>
            </a:r>
          </a:p>
          <a:p>
            <a:pPr>
              <a:buNone/>
            </a:pPr>
            <a:r>
              <a:rPr lang="en-US" b="1" i="1" dirty="0" err="1" smtClean="0">
                <a:solidFill>
                  <a:srgbClr val="FF0000"/>
                </a:solidFill>
              </a:rPr>
              <a:t>Leucocyte</a:t>
            </a:r>
            <a:r>
              <a:rPr lang="en-US" b="1" i="1" dirty="0" smtClean="0">
                <a:solidFill>
                  <a:srgbClr val="FF0000"/>
                </a:solidFill>
              </a:rPr>
              <a:t> and platelet counts</a:t>
            </a:r>
          </a:p>
          <a:p>
            <a:pPr>
              <a:buNone/>
            </a:pPr>
            <a:r>
              <a:rPr lang="en-US" b="1" dirty="0" smtClean="0"/>
              <a:t>Measurement of these helps to distinguish ‘pure’ </a:t>
            </a:r>
            <a:r>
              <a:rPr lang="en-US" b="1" dirty="0" err="1" smtClean="0"/>
              <a:t>anaemia</a:t>
            </a:r>
            <a:r>
              <a:rPr lang="en-US" b="1" dirty="0" smtClean="0"/>
              <a:t> from</a:t>
            </a:r>
          </a:p>
          <a:p>
            <a:pPr>
              <a:buNone/>
            </a:pPr>
            <a:r>
              <a:rPr lang="en-US" b="1" dirty="0" smtClean="0"/>
              <a:t>‘</a:t>
            </a:r>
            <a:r>
              <a:rPr lang="en-US" b="1" dirty="0" err="1" smtClean="0"/>
              <a:t>pancytopenia</a:t>
            </a:r>
            <a:r>
              <a:rPr lang="en-US" b="1" dirty="0" smtClean="0"/>
              <a:t>’ (subnormal levels of red cells, </a:t>
            </a:r>
            <a:r>
              <a:rPr lang="en-US" b="1" dirty="0" err="1" smtClean="0"/>
              <a:t>neutrophils</a:t>
            </a:r>
            <a:r>
              <a:rPr lang="en-US" b="1" dirty="0" smtClean="0"/>
              <a:t> and</a:t>
            </a:r>
          </a:p>
          <a:p>
            <a:pPr>
              <a:buNone/>
            </a:pPr>
            <a:r>
              <a:rPr lang="en-US" b="1" dirty="0" smtClean="0"/>
              <a:t>platelets), which suggests a more general marrow defect or</a:t>
            </a:r>
          </a:p>
          <a:p>
            <a:pPr>
              <a:buNone/>
            </a:pPr>
            <a:r>
              <a:rPr lang="en-US" b="1" dirty="0" smtClean="0"/>
              <a:t>destruction of cells (e.g. </a:t>
            </a:r>
            <a:r>
              <a:rPr lang="en-US" b="1" dirty="0" err="1" smtClean="0"/>
              <a:t>hypersplenism</a:t>
            </a:r>
            <a:r>
              <a:rPr lang="en-US" b="1" dirty="0" smtClean="0"/>
              <a:t>). </a:t>
            </a:r>
            <a:endParaRPr lang="en-US" b="1" dirty="0" smtClean="0"/>
          </a:p>
          <a:p>
            <a:pPr>
              <a:buNone/>
            </a:pPr>
            <a:r>
              <a:rPr lang="en-US" b="1" dirty="0" smtClean="0"/>
              <a:t>In </a:t>
            </a:r>
            <a:r>
              <a:rPr lang="en-US" b="1" dirty="0" err="1" smtClean="0"/>
              <a:t>anaemias</a:t>
            </a:r>
            <a:r>
              <a:rPr lang="en-US" b="1" dirty="0" smtClean="0"/>
              <a:t> caused </a:t>
            </a:r>
            <a:r>
              <a:rPr lang="en-US" b="1" dirty="0" smtClean="0"/>
              <a:t>by </a:t>
            </a:r>
            <a:r>
              <a:rPr lang="en-US" b="1" dirty="0" err="1" smtClean="0"/>
              <a:t>haemolysis</a:t>
            </a:r>
            <a:r>
              <a:rPr lang="en-US" b="1" dirty="0" smtClean="0"/>
              <a:t> </a:t>
            </a:r>
            <a:r>
              <a:rPr lang="en-US" b="1" dirty="0" smtClean="0"/>
              <a:t>or </a:t>
            </a:r>
            <a:r>
              <a:rPr lang="en-US" b="1" dirty="0" err="1" smtClean="0"/>
              <a:t>haemorrhage</a:t>
            </a:r>
            <a:r>
              <a:rPr lang="en-US" b="1" dirty="0" smtClean="0"/>
              <a:t>, the </a:t>
            </a:r>
            <a:r>
              <a:rPr lang="en-US" b="1" dirty="0" err="1" smtClean="0"/>
              <a:t>neutrophil</a:t>
            </a:r>
            <a:r>
              <a:rPr lang="en-US" b="1" dirty="0" smtClean="0"/>
              <a:t> and platelet </a:t>
            </a:r>
            <a:r>
              <a:rPr lang="en-US" b="1" dirty="0" smtClean="0"/>
              <a:t>counts are </a:t>
            </a:r>
            <a:r>
              <a:rPr lang="en-US" b="1" dirty="0" smtClean="0"/>
              <a:t>often raised; </a:t>
            </a:r>
            <a:endParaRPr lang="en-US" b="1" dirty="0" smtClean="0"/>
          </a:p>
          <a:p>
            <a:pPr>
              <a:buNone/>
            </a:pPr>
            <a:r>
              <a:rPr lang="en-US" b="1" dirty="0" smtClean="0"/>
              <a:t>In </a:t>
            </a:r>
            <a:r>
              <a:rPr lang="en-US" b="1" dirty="0" smtClean="0"/>
              <a:t>infections and </a:t>
            </a:r>
            <a:r>
              <a:rPr lang="en-US" b="1" dirty="0" err="1" smtClean="0"/>
              <a:t>leukaemias</a:t>
            </a:r>
            <a:r>
              <a:rPr lang="en-US" b="1" dirty="0" smtClean="0"/>
              <a:t>, the </a:t>
            </a:r>
            <a:r>
              <a:rPr lang="en-US" b="1" dirty="0" err="1" smtClean="0"/>
              <a:t>leucocyte</a:t>
            </a:r>
            <a:r>
              <a:rPr lang="en-US" b="1" dirty="0" smtClean="0"/>
              <a:t> count </a:t>
            </a:r>
            <a:r>
              <a:rPr lang="en-US" b="1" dirty="0" smtClean="0"/>
              <a:t>is also often raised and there may be abnormal </a:t>
            </a:r>
            <a:r>
              <a:rPr lang="en-US" b="1" dirty="0" smtClean="0"/>
              <a:t>leucocytes or </a:t>
            </a:r>
            <a:r>
              <a:rPr lang="en-US" b="1" dirty="0" err="1" smtClean="0"/>
              <a:t>neutrophil</a:t>
            </a:r>
            <a:r>
              <a:rPr lang="en-US" b="1" dirty="0" smtClean="0"/>
              <a:t> precursors present.</a:t>
            </a:r>
            <a:endParaRPr lang="ar-IQ"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err="1" smtClean="0"/>
              <a:t>Reticulocyte</a:t>
            </a:r>
            <a:r>
              <a:rPr lang="en-US" b="1" i="1" dirty="0" smtClean="0"/>
              <a:t> </a:t>
            </a:r>
            <a:r>
              <a:rPr lang="en-US" b="1" i="1" dirty="0" smtClean="0"/>
              <a:t>count</a:t>
            </a:r>
            <a:endParaRPr lang="ar-IQ" dirty="0"/>
          </a:p>
        </p:txBody>
      </p:sp>
      <p:sp>
        <p:nvSpPr>
          <p:cNvPr id="3" name="عنصر نائب للمحتوى 2"/>
          <p:cNvSpPr>
            <a:spLocks noGrp="1"/>
          </p:cNvSpPr>
          <p:nvPr>
            <p:ph idx="1"/>
          </p:nvPr>
        </p:nvSpPr>
        <p:spPr/>
        <p:txBody>
          <a:bodyPr>
            <a:normAutofit fontScale="77500" lnSpcReduction="20000"/>
          </a:bodyPr>
          <a:lstStyle/>
          <a:p>
            <a:pPr>
              <a:buNone/>
            </a:pPr>
            <a:r>
              <a:rPr lang="en-US" b="1" dirty="0" smtClean="0">
                <a:solidFill>
                  <a:srgbClr val="FF0000"/>
                </a:solidFill>
              </a:rPr>
              <a:t>The </a:t>
            </a:r>
            <a:r>
              <a:rPr lang="en-US" b="1" dirty="0" smtClean="0">
                <a:solidFill>
                  <a:srgbClr val="FF0000"/>
                </a:solidFill>
              </a:rPr>
              <a:t>normal percentage is 0.5–2.5%,</a:t>
            </a:r>
            <a:r>
              <a:rPr lang="en-US" b="1" dirty="0" smtClean="0"/>
              <a:t> and the </a:t>
            </a:r>
            <a:endParaRPr lang="en-US" b="1" dirty="0" smtClean="0"/>
          </a:p>
          <a:p>
            <a:pPr>
              <a:buNone/>
            </a:pPr>
            <a:r>
              <a:rPr lang="en-US" b="1" dirty="0" err="1" smtClean="0">
                <a:solidFill>
                  <a:srgbClr val="FF0000"/>
                </a:solidFill>
              </a:rPr>
              <a:t>Ab</a:t>
            </a:r>
            <a:r>
              <a:rPr lang="en-US" b="1" dirty="0" smtClean="0">
                <a:solidFill>
                  <a:srgbClr val="FF0000"/>
                </a:solidFill>
              </a:rPr>
              <a:t> </a:t>
            </a:r>
            <a:r>
              <a:rPr lang="en-US" b="1" dirty="0" err="1" smtClean="0">
                <a:solidFill>
                  <a:srgbClr val="FF0000"/>
                </a:solidFill>
              </a:rPr>
              <a:t>solutecount</a:t>
            </a:r>
            <a:r>
              <a:rPr lang="en-US" b="1" dirty="0" smtClean="0">
                <a:solidFill>
                  <a:srgbClr val="FF0000"/>
                </a:solidFill>
              </a:rPr>
              <a:t> 50–150 × 109/L </a:t>
            </a:r>
            <a:endParaRPr lang="en-US" b="1" dirty="0" smtClean="0"/>
          </a:p>
          <a:p>
            <a:pPr>
              <a:buNone/>
            </a:pPr>
            <a:r>
              <a:rPr lang="en-US" b="1" dirty="0" smtClean="0"/>
              <a:t>This </a:t>
            </a:r>
            <a:r>
              <a:rPr lang="en-US" b="1" dirty="0" smtClean="0"/>
              <a:t>should rise in</a:t>
            </a:r>
          </a:p>
          <a:p>
            <a:pPr>
              <a:buNone/>
            </a:pPr>
            <a:r>
              <a:rPr lang="en-US" b="1" dirty="0" err="1" smtClean="0"/>
              <a:t>anaemia</a:t>
            </a:r>
            <a:r>
              <a:rPr lang="en-US" b="1" dirty="0" smtClean="0"/>
              <a:t> because of erythropoietin increase, and be higher</a:t>
            </a:r>
          </a:p>
          <a:p>
            <a:pPr>
              <a:buNone/>
            </a:pPr>
            <a:r>
              <a:rPr lang="en-US" b="1" dirty="0" smtClean="0"/>
              <a:t>the more severe the </a:t>
            </a:r>
            <a:r>
              <a:rPr lang="en-US" b="1" dirty="0" err="1" smtClean="0"/>
              <a:t>anaemia</a:t>
            </a:r>
            <a:r>
              <a:rPr lang="en-US" b="1" dirty="0" smtClean="0"/>
              <a:t>. This is particularly so when</a:t>
            </a:r>
          </a:p>
          <a:p>
            <a:pPr>
              <a:buNone/>
            </a:pPr>
            <a:r>
              <a:rPr lang="en-US" b="1" dirty="0" smtClean="0"/>
              <a:t>there has been time for </a:t>
            </a:r>
            <a:r>
              <a:rPr lang="en-US" b="1" dirty="0" err="1" smtClean="0"/>
              <a:t>erythroid</a:t>
            </a:r>
            <a:r>
              <a:rPr lang="en-US" b="1" dirty="0" smtClean="0"/>
              <a:t> hyperplasia to develop in</a:t>
            </a:r>
          </a:p>
          <a:p>
            <a:pPr>
              <a:buNone/>
            </a:pPr>
            <a:r>
              <a:rPr lang="en-US" b="1" dirty="0" smtClean="0"/>
              <a:t>the marrow as in chronic </a:t>
            </a:r>
            <a:r>
              <a:rPr lang="en-US" b="1" dirty="0" err="1" smtClean="0"/>
              <a:t>haemolysis</a:t>
            </a:r>
            <a:r>
              <a:rPr lang="en-US" b="1" dirty="0" smtClean="0"/>
              <a:t>. </a:t>
            </a:r>
            <a:endParaRPr lang="en-US" b="1" dirty="0" smtClean="0"/>
          </a:p>
          <a:p>
            <a:pPr>
              <a:buNone/>
            </a:pPr>
            <a:r>
              <a:rPr lang="en-US" b="1" dirty="0" smtClean="0"/>
              <a:t>After </a:t>
            </a:r>
            <a:r>
              <a:rPr lang="en-US" b="1" dirty="0" smtClean="0"/>
              <a:t>an acute </a:t>
            </a:r>
            <a:r>
              <a:rPr lang="en-US" b="1" dirty="0" smtClean="0"/>
              <a:t>major </a:t>
            </a:r>
            <a:r>
              <a:rPr lang="en-US" b="1" dirty="0" err="1" smtClean="0"/>
              <a:t>haemorrhage</a:t>
            </a:r>
            <a:r>
              <a:rPr lang="en-US" b="1" dirty="0" smtClean="0"/>
              <a:t> </a:t>
            </a:r>
            <a:r>
              <a:rPr lang="en-US" b="1" dirty="0" smtClean="0"/>
              <a:t>there is an erythropoietin response in 6 hours,</a:t>
            </a:r>
          </a:p>
          <a:p>
            <a:pPr>
              <a:buNone/>
            </a:pPr>
            <a:r>
              <a:rPr lang="en-US" b="1" dirty="0" smtClean="0"/>
              <a:t>the </a:t>
            </a:r>
            <a:r>
              <a:rPr lang="en-US" b="1" dirty="0" err="1" smtClean="0"/>
              <a:t>reticulocyte</a:t>
            </a:r>
            <a:r>
              <a:rPr lang="en-US" b="1" dirty="0" smtClean="0"/>
              <a:t> count </a:t>
            </a:r>
            <a:r>
              <a:rPr lang="en-US" b="1" dirty="0" smtClean="0">
                <a:solidFill>
                  <a:srgbClr val="FF0000"/>
                </a:solidFill>
              </a:rPr>
              <a:t>rises within 2–3 days</a:t>
            </a:r>
            <a:r>
              <a:rPr lang="en-US" b="1" dirty="0" smtClean="0"/>
              <a:t>, reaches a</a:t>
            </a:r>
          </a:p>
          <a:p>
            <a:pPr>
              <a:buNone/>
            </a:pPr>
            <a:r>
              <a:rPr lang="en-US" b="1" dirty="0" smtClean="0">
                <a:solidFill>
                  <a:srgbClr val="C00000"/>
                </a:solidFill>
              </a:rPr>
              <a:t>maximum in 6–10 days </a:t>
            </a:r>
            <a:r>
              <a:rPr lang="en-US" b="1" dirty="0" smtClean="0"/>
              <a:t>and remains raised until the </a:t>
            </a:r>
            <a:r>
              <a:rPr lang="en-US" b="1" dirty="0" err="1" smtClean="0"/>
              <a:t>haemoglobin</a:t>
            </a:r>
            <a:endParaRPr lang="en-US" b="1" dirty="0" smtClean="0"/>
          </a:p>
          <a:p>
            <a:pPr>
              <a:buNone/>
            </a:pPr>
            <a:r>
              <a:rPr lang="en-US" b="1" dirty="0" smtClean="0"/>
              <a:t>returns to the normal </a:t>
            </a:r>
            <a:r>
              <a:rPr lang="en-US" b="1" dirty="0" smtClean="0"/>
              <a:t>level. </a:t>
            </a:r>
          </a:p>
          <a:p>
            <a:pPr>
              <a:buNone/>
            </a:pPr>
            <a:r>
              <a:rPr lang="en-US" b="1" dirty="0" smtClean="0">
                <a:solidFill>
                  <a:srgbClr val="0070C0"/>
                </a:solidFill>
              </a:rPr>
              <a:t>If </a:t>
            </a:r>
            <a:r>
              <a:rPr lang="en-US" b="1" dirty="0" smtClean="0">
                <a:solidFill>
                  <a:srgbClr val="0070C0"/>
                </a:solidFill>
              </a:rPr>
              <a:t>the </a:t>
            </a:r>
            <a:r>
              <a:rPr lang="en-US" b="1" dirty="0" err="1" smtClean="0">
                <a:solidFill>
                  <a:srgbClr val="0070C0"/>
                </a:solidFill>
              </a:rPr>
              <a:t>reticulocyte</a:t>
            </a:r>
            <a:r>
              <a:rPr lang="en-US" b="1" dirty="0" smtClean="0">
                <a:solidFill>
                  <a:srgbClr val="0070C0"/>
                </a:solidFill>
              </a:rPr>
              <a:t> </a:t>
            </a:r>
            <a:r>
              <a:rPr lang="en-US" b="1" dirty="0" smtClean="0">
                <a:solidFill>
                  <a:srgbClr val="0070C0"/>
                </a:solidFill>
              </a:rPr>
              <a:t>count is </a:t>
            </a:r>
            <a:r>
              <a:rPr lang="en-US" b="1" dirty="0" smtClean="0">
                <a:solidFill>
                  <a:srgbClr val="0070C0"/>
                </a:solidFill>
              </a:rPr>
              <a:t>not raised in an </a:t>
            </a:r>
            <a:r>
              <a:rPr lang="en-US" b="1" dirty="0" err="1" smtClean="0">
                <a:solidFill>
                  <a:srgbClr val="0070C0"/>
                </a:solidFill>
              </a:rPr>
              <a:t>anaemic</a:t>
            </a:r>
            <a:r>
              <a:rPr lang="en-US" b="1" dirty="0" smtClean="0">
                <a:solidFill>
                  <a:srgbClr val="0070C0"/>
                </a:solidFill>
              </a:rPr>
              <a:t> patient this </a:t>
            </a:r>
            <a:r>
              <a:rPr lang="en-US" b="1" dirty="0" smtClean="0">
                <a:solidFill>
                  <a:srgbClr val="0070C0"/>
                </a:solidFill>
              </a:rPr>
              <a:t>suggests</a:t>
            </a:r>
          </a:p>
          <a:p>
            <a:pPr>
              <a:buNone/>
            </a:pPr>
            <a:r>
              <a:rPr lang="en-US" b="1" dirty="0" smtClean="0">
                <a:solidFill>
                  <a:srgbClr val="0070C0"/>
                </a:solidFill>
              </a:rPr>
              <a:t>impaired marrow </a:t>
            </a:r>
            <a:r>
              <a:rPr lang="en-US" b="1" dirty="0" smtClean="0">
                <a:solidFill>
                  <a:srgbClr val="0070C0"/>
                </a:solidFill>
              </a:rPr>
              <a:t>function </a:t>
            </a:r>
            <a:r>
              <a:rPr lang="en-US" b="1" dirty="0" smtClean="0">
                <a:solidFill>
                  <a:srgbClr val="0070C0"/>
                </a:solidFill>
              </a:rPr>
              <a:t>or</a:t>
            </a:r>
          </a:p>
          <a:p>
            <a:pPr>
              <a:buNone/>
            </a:pPr>
            <a:r>
              <a:rPr lang="en-US" b="1" dirty="0" smtClean="0">
                <a:solidFill>
                  <a:srgbClr val="0070C0"/>
                </a:solidFill>
              </a:rPr>
              <a:t> </a:t>
            </a:r>
            <a:r>
              <a:rPr lang="en-US" b="1" dirty="0" smtClean="0">
                <a:solidFill>
                  <a:srgbClr val="0070C0"/>
                </a:solidFill>
              </a:rPr>
              <a:t>lack of erythropoietin stimulus</a:t>
            </a:r>
            <a:endParaRPr lang="ar-IQ" b="1" dirty="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800" dirty="0" smtClean="0"/>
              <a:t>Factors impairing the normal </a:t>
            </a:r>
            <a:r>
              <a:rPr lang="en-US" sz="2800" dirty="0" err="1" smtClean="0"/>
              <a:t>reticulocyte</a:t>
            </a:r>
            <a:r>
              <a:rPr lang="en-US" sz="2800" dirty="0" smtClean="0"/>
              <a:t/>
            </a:r>
            <a:br>
              <a:rPr lang="en-US" sz="2800" dirty="0" smtClean="0"/>
            </a:br>
            <a:r>
              <a:rPr lang="en-US" sz="2800" dirty="0" smtClean="0"/>
              <a:t>response to </a:t>
            </a:r>
            <a:r>
              <a:rPr lang="en-US" sz="2800" dirty="0" err="1" smtClean="0"/>
              <a:t>anaemia</a:t>
            </a:r>
            <a:r>
              <a:rPr lang="en-US" sz="2800" dirty="0" smtClean="0"/>
              <a:t>.</a:t>
            </a:r>
            <a:br>
              <a:rPr lang="en-US" sz="2800" dirty="0" smtClean="0"/>
            </a:br>
            <a:endParaRPr lang="ar-IQ" sz="2800" dirty="0"/>
          </a:p>
        </p:txBody>
      </p:sp>
      <p:sp>
        <p:nvSpPr>
          <p:cNvPr id="3" name="عنصر نائب للمحتوى 2"/>
          <p:cNvSpPr>
            <a:spLocks noGrp="1"/>
          </p:cNvSpPr>
          <p:nvPr>
            <p:ph idx="1"/>
          </p:nvPr>
        </p:nvSpPr>
        <p:spPr/>
        <p:txBody>
          <a:bodyPr>
            <a:normAutofit/>
          </a:bodyPr>
          <a:lstStyle/>
          <a:p>
            <a:r>
              <a:rPr lang="en-US" dirty="0" smtClean="0">
                <a:solidFill>
                  <a:srgbClr val="C00000"/>
                </a:solidFill>
              </a:rPr>
              <a:t>Marrow </a:t>
            </a:r>
            <a:r>
              <a:rPr lang="en-US" dirty="0" smtClean="0">
                <a:solidFill>
                  <a:srgbClr val="C00000"/>
                </a:solidFill>
              </a:rPr>
              <a:t>diseases, e.g. </a:t>
            </a:r>
            <a:r>
              <a:rPr lang="en-US" dirty="0" err="1" smtClean="0">
                <a:solidFill>
                  <a:srgbClr val="C00000"/>
                </a:solidFill>
              </a:rPr>
              <a:t>hypoplasia</a:t>
            </a:r>
            <a:r>
              <a:rPr lang="en-US" dirty="0" smtClean="0">
                <a:solidFill>
                  <a:srgbClr val="C00000"/>
                </a:solidFill>
              </a:rPr>
              <a:t>, infiltration by carcinoma,</a:t>
            </a:r>
          </a:p>
          <a:p>
            <a:pPr>
              <a:buNone/>
            </a:pPr>
            <a:r>
              <a:rPr lang="en-US" dirty="0" smtClean="0">
                <a:solidFill>
                  <a:srgbClr val="C00000"/>
                </a:solidFill>
              </a:rPr>
              <a:t>lymphoma, myeloma, acute </a:t>
            </a:r>
            <a:r>
              <a:rPr lang="en-US" dirty="0" err="1" smtClean="0">
                <a:solidFill>
                  <a:srgbClr val="C00000"/>
                </a:solidFill>
              </a:rPr>
              <a:t>leukaemia</a:t>
            </a:r>
            <a:r>
              <a:rPr lang="en-US" dirty="0" smtClean="0">
                <a:solidFill>
                  <a:srgbClr val="C00000"/>
                </a:solidFill>
              </a:rPr>
              <a:t>, tuberculosis</a:t>
            </a:r>
          </a:p>
          <a:p>
            <a:r>
              <a:rPr lang="en-US" dirty="0" smtClean="0"/>
              <a:t>Deficiency of iron, vitamin B12 or </a:t>
            </a:r>
            <a:r>
              <a:rPr lang="en-US" dirty="0" err="1" smtClean="0"/>
              <a:t>folate</a:t>
            </a:r>
            <a:endParaRPr lang="en-US" dirty="0" smtClean="0"/>
          </a:p>
          <a:p>
            <a:r>
              <a:rPr lang="en-US" dirty="0" smtClean="0">
                <a:solidFill>
                  <a:srgbClr val="C00000"/>
                </a:solidFill>
              </a:rPr>
              <a:t>Lack of erythropoietin, e.g. renal disease</a:t>
            </a:r>
          </a:p>
          <a:p>
            <a:r>
              <a:rPr lang="en-US" dirty="0" smtClean="0"/>
              <a:t>Reduced tissue O2 consumption, e.g. </a:t>
            </a:r>
            <a:r>
              <a:rPr lang="en-US" dirty="0" err="1" smtClean="0"/>
              <a:t>myxoedema</a:t>
            </a:r>
            <a:r>
              <a:rPr lang="en-US" dirty="0" smtClean="0"/>
              <a:t>, protein</a:t>
            </a:r>
          </a:p>
          <a:p>
            <a:pPr>
              <a:buNone/>
            </a:pPr>
            <a:r>
              <a:rPr lang="en-US" dirty="0" smtClean="0"/>
              <a:t>deficiency</a:t>
            </a:r>
          </a:p>
          <a:p>
            <a:r>
              <a:rPr lang="en-US" dirty="0" smtClean="0">
                <a:solidFill>
                  <a:srgbClr val="C00000"/>
                </a:solidFill>
              </a:rPr>
              <a:t>Ineffective </a:t>
            </a:r>
            <a:r>
              <a:rPr lang="en-US" dirty="0" err="1" smtClean="0">
                <a:solidFill>
                  <a:srgbClr val="C00000"/>
                </a:solidFill>
              </a:rPr>
              <a:t>erythropoiesis</a:t>
            </a:r>
            <a:r>
              <a:rPr lang="en-US" dirty="0" smtClean="0">
                <a:solidFill>
                  <a:srgbClr val="C00000"/>
                </a:solidFill>
              </a:rPr>
              <a:t>, e.g. </a:t>
            </a:r>
            <a:r>
              <a:rPr lang="en-US" dirty="0" err="1" smtClean="0">
                <a:solidFill>
                  <a:srgbClr val="C00000"/>
                </a:solidFill>
              </a:rPr>
              <a:t>thalassaemia</a:t>
            </a:r>
            <a:r>
              <a:rPr lang="en-US" dirty="0" smtClean="0">
                <a:solidFill>
                  <a:srgbClr val="C00000"/>
                </a:solidFill>
              </a:rPr>
              <a:t> major,</a:t>
            </a:r>
          </a:p>
          <a:p>
            <a:pPr>
              <a:buNone/>
            </a:pPr>
            <a:r>
              <a:rPr lang="en-US" dirty="0" err="1" smtClean="0">
                <a:solidFill>
                  <a:srgbClr val="C00000"/>
                </a:solidFill>
              </a:rPr>
              <a:t>megaloblastic</a:t>
            </a:r>
            <a:r>
              <a:rPr lang="en-US" dirty="0" smtClean="0">
                <a:solidFill>
                  <a:srgbClr val="C00000"/>
                </a:solidFill>
              </a:rPr>
              <a:t> </a:t>
            </a:r>
            <a:r>
              <a:rPr lang="en-US" dirty="0" err="1" smtClean="0">
                <a:solidFill>
                  <a:srgbClr val="C00000"/>
                </a:solidFill>
              </a:rPr>
              <a:t>anaemia</a:t>
            </a:r>
            <a:r>
              <a:rPr lang="en-US" dirty="0" smtClean="0">
                <a:solidFill>
                  <a:srgbClr val="C00000"/>
                </a:solidFill>
              </a:rPr>
              <a:t>, </a:t>
            </a:r>
            <a:r>
              <a:rPr lang="en-US" dirty="0" err="1" smtClean="0">
                <a:solidFill>
                  <a:srgbClr val="C00000"/>
                </a:solidFill>
              </a:rPr>
              <a:t>myelodysplasia</a:t>
            </a:r>
            <a:r>
              <a:rPr lang="en-US" dirty="0" smtClean="0">
                <a:solidFill>
                  <a:srgbClr val="C00000"/>
                </a:solidFill>
              </a:rPr>
              <a:t>, </a:t>
            </a:r>
            <a:r>
              <a:rPr lang="en-US" dirty="0" err="1" smtClean="0">
                <a:solidFill>
                  <a:srgbClr val="C00000"/>
                </a:solidFill>
              </a:rPr>
              <a:t>myelofibrosis</a:t>
            </a:r>
            <a:endParaRPr lang="en-US" dirty="0" smtClean="0">
              <a:solidFill>
                <a:srgbClr val="C00000"/>
              </a:solidFill>
            </a:endParaRPr>
          </a:p>
          <a:p>
            <a:r>
              <a:rPr lang="en-US" dirty="0" smtClean="0"/>
              <a:t>Chronic inflammatory or malignant disease</a:t>
            </a:r>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smtClean="0"/>
              <a:t>Blood </a:t>
            </a:r>
            <a:r>
              <a:rPr lang="en-US" b="1" i="1" dirty="0" smtClean="0"/>
              <a:t>film</a:t>
            </a:r>
            <a:endParaRPr lang="ar-IQ" dirty="0"/>
          </a:p>
        </p:txBody>
      </p:sp>
      <p:sp>
        <p:nvSpPr>
          <p:cNvPr id="3" name="عنصر نائب للمحتوى 2"/>
          <p:cNvSpPr>
            <a:spLocks noGrp="1"/>
          </p:cNvSpPr>
          <p:nvPr>
            <p:ph idx="1"/>
          </p:nvPr>
        </p:nvSpPr>
        <p:spPr/>
        <p:txBody>
          <a:bodyPr/>
          <a:lstStyle/>
          <a:p>
            <a:pPr>
              <a:buNone/>
            </a:pPr>
            <a:r>
              <a:rPr lang="en-US" b="1" dirty="0" smtClean="0">
                <a:solidFill>
                  <a:srgbClr val="C00000"/>
                </a:solidFill>
              </a:rPr>
              <a:t>It </a:t>
            </a:r>
            <a:r>
              <a:rPr lang="en-US" b="1" dirty="0" smtClean="0">
                <a:solidFill>
                  <a:srgbClr val="C00000"/>
                </a:solidFill>
              </a:rPr>
              <a:t>is essential to examine the blood film in all cases of </a:t>
            </a:r>
            <a:r>
              <a:rPr lang="en-US" b="1" dirty="0" err="1" smtClean="0">
                <a:solidFill>
                  <a:srgbClr val="C00000"/>
                </a:solidFill>
              </a:rPr>
              <a:t>anaemia</a:t>
            </a:r>
            <a:r>
              <a:rPr lang="en-US" b="1" dirty="0" smtClean="0"/>
              <a:t>.</a:t>
            </a:r>
          </a:p>
          <a:p>
            <a:pPr>
              <a:buNone/>
            </a:pPr>
            <a:r>
              <a:rPr lang="en-US" b="1" dirty="0" smtClean="0"/>
              <a:t>Abnormal red cell morphology </a:t>
            </a:r>
            <a:r>
              <a:rPr lang="en-US" b="1" dirty="0" smtClean="0"/>
              <a:t>or </a:t>
            </a:r>
            <a:r>
              <a:rPr lang="en-US" b="1" dirty="0" smtClean="0"/>
              <a:t>red cell </a:t>
            </a:r>
            <a:r>
              <a:rPr lang="en-US" b="1" dirty="0" smtClean="0"/>
              <a:t>inclusions.</a:t>
            </a:r>
          </a:p>
          <a:p>
            <a:pPr>
              <a:buNone/>
            </a:pPr>
            <a:r>
              <a:rPr lang="en-US" b="1" dirty="0" smtClean="0"/>
              <a:t>may suggest a particular diagnosis</a:t>
            </a:r>
            <a:r>
              <a:rPr lang="en-US" b="1" dirty="0" smtClean="0"/>
              <a:t>.</a:t>
            </a:r>
          </a:p>
          <a:p>
            <a:pPr>
              <a:buNone/>
            </a:pPr>
            <a:r>
              <a:rPr lang="en-US" b="1" dirty="0" smtClean="0"/>
              <a:t> </a:t>
            </a:r>
            <a:r>
              <a:rPr lang="en-US" b="1" dirty="0" smtClean="0"/>
              <a:t>During </a:t>
            </a:r>
            <a:r>
              <a:rPr lang="en-US" b="1" dirty="0" smtClean="0"/>
              <a:t>the blood </a:t>
            </a:r>
            <a:r>
              <a:rPr lang="en-US" b="1" dirty="0" smtClean="0"/>
              <a:t>film examination, </a:t>
            </a:r>
            <a:r>
              <a:rPr lang="en-US" b="1" dirty="0" smtClean="0"/>
              <a:t>white </a:t>
            </a:r>
            <a:r>
              <a:rPr lang="en-US" b="1" dirty="0" smtClean="0"/>
              <a:t>cell abnormalities are </a:t>
            </a:r>
            <a:r>
              <a:rPr lang="en-US" b="1" dirty="0" smtClean="0"/>
              <a:t>sought,</a:t>
            </a:r>
          </a:p>
          <a:p>
            <a:pPr>
              <a:buNone/>
            </a:pPr>
            <a:r>
              <a:rPr lang="en-US" b="1" dirty="0" smtClean="0"/>
              <a:t> platelet </a:t>
            </a:r>
            <a:r>
              <a:rPr lang="en-US" b="1" dirty="0" smtClean="0"/>
              <a:t>number and morphology are assessed </a:t>
            </a:r>
            <a:r>
              <a:rPr lang="en-US" b="1" dirty="0" smtClean="0"/>
              <a:t>and</a:t>
            </a:r>
          </a:p>
          <a:p>
            <a:pPr>
              <a:buNone/>
            </a:pPr>
            <a:r>
              <a:rPr lang="en-US" b="1" dirty="0" smtClean="0"/>
              <a:t> </a:t>
            </a:r>
            <a:r>
              <a:rPr lang="en-US" b="1" dirty="0" smtClean="0"/>
              <a:t>the </a:t>
            </a:r>
            <a:r>
              <a:rPr lang="en-US" b="1" dirty="0" smtClean="0"/>
              <a:t>presence or </a:t>
            </a:r>
            <a:r>
              <a:rPr lang="en-US" b="1" dirty="0" smtClean="0"/>
              <a:t>absence of abnormal cells (e.g. </a:t>
            </a:r>
            <a:r>
              <a:rPr lang="en-US" b="1" dirty="0" err="1" smtClean="0"/>
              <a:t>normoblasts</a:t>
            </a:r>
            <a:r>
              <a:rPr lang="en-US" b="1" dirty="0" smtClean="0"/>
              <a:t>, </a:t>
            </a:r>
            <a:r>
              <a:rPr lang="en-US" b="1" dirty="0" smtClean="0"/>
              <a:t>granulocyte precursors </a:t>
            </a:r>
            <a:r>
              <a:rPr lang="en-US" b="1" dirty="0" smtClean="0"/>
              <a:t>or blast cells) is noted.</a:t>
            </a:r>
            <a:endParaRPr lang="ar-IQ"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92162" name="Picture 2"/>
          <p:cNvPicPr>
            <a:picLocks noGrp="1" noChangeAspect="1" noChangeArrowheads="1"/>
          </p:cNvPicPr>
          <p:nvPr>
            <p:ph idx="1"/>
          </p:nvPr>
        </p:nvPicPr>
        <p:blipFill>
          <a:blip r:embed="rId2"/>
          <a:srcRect/>
          <a:stretch>
            <a:fillRect/>
          </a:stretch>
        </p:blipFill>
        <p:spPr bwMode="auto">
          <a:xfrm>
            <a:off x="609600" y="1219200"/>
            <a:ext cx="8001000" cy="5622502"/>
          </a:xfrm>
          <a:prstGeom prst="rect">
            <a:avLst/>
          </a:prstGeom>
          <a:noFill/>
          <a:ln w="9525">
            <a:noFill/>
            <a:miter lim="800000"/>
            <a:headEnd/>
            <a:tailEnd/>
          </a:ln>
          <a:effectLst/>
        </p:spPr>
      </p:pic>
      <p:pic>
        <p:nvPicPr>
          <p:cNvPr id="92163" name="Picture 3"/>
          <p:cNvPicPr>
            <a:picLocks noChangeAspect="1" noChangeArrowheads="1"/>
          </p:cNvPicPr>
          <p:nvPr/>
        </p:nvPicPr>
        <p:blipFill>
          <a:blip r:embed="rId3"/>
          <a:srcRect/>
          <a:stretch>
            <a:fillRect/>
          </a:stretch>
        </p:blipFill>
        <p:spPr bwMode="auto">
          <a:xfrm>
            <a:off x="0" y="228600"/>
            <a:ext cx="9144000" cy="84772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93186" name="Picture 2"/>
          <p:cNvPicPr>
            <a:picLocks noGrp="1" noChangeAspect="1" noChangeArrowheads="1"/>
          </p:cNvPicPr>
          <p:nvPr>
            <p:ph idx="1"/>
          </p:nvPr>
        </p:nvPicPr>
        <p:blipFill>
          <a:blip r:embed="rId2"/>
          <a:srcRect/>
          <a:stretch>
            <a:fillRect/>
          </a:stretch>
        </p:blipFill>
        <p:spPr bwMode="auto">
          <a:xfrm>
            <a:off x="2514600" y="1658144"/>
            <a:ext cx="3705225" cy="4958148"/>
          </a:xfrm>
          <a:prstGeom prst="rect">
            <a:avLst/>
          </a:prstGeom>
          <a:noFill/>
          <a:ln w="9525">
            <a:noFill/>
            <a:miter lim="800000"/>
            <a:headEnd/>
            <a:tailEnd/>
          </a:ln>
          <a:effectLst/>
        </p:spPr>
      </p:pic>
      <p:pic>
        <p:nvPicPr>
          <p:cNvPr id="93187" name="Picture 3"/>
          <p:cNvPicPr>
            <a:picLocks noChangeAspect="1" noChangeArrowheads="1"/>
          </p:cNvPicPr>
          <p:nvPr/>
        </p:nvPicPr>
        <p:blipFill>
          <a:blip r:embed="rId3"/>
          <a:srcRect/>
          <a:stretch>
            <a:fillRect/>
          </a:stretch>
        </p:blipFill>
        <p:spPr bwMode="auto">
          <a:xfrm>
            <a:off x="0" y="381000"/>
            <a:ext cx="8961783" cy="685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features of </a:t>
            </a:r>
            <a:r>
              <a:rPr lang="en-US" b="1" dirty="0" err="1" smtClean="0"/>
              <a:t>anaemia</a:t>
            </a:r>
            <a:endParaRPr lang="en-US" dirty="0"/>
          </a:p>
        </p:txBody>
      </p:sp>
      <p:sp>
        <p:nvSpPr>
          <p:cNvPr id="3" name="Content Placeholder 2"/>
          <p:cNvSpPr>
            <a:spLocks noGrp="1"/>
          </p:cNvSpPr>
          <p:nvPr>
            <p:ph idx="1"/>
          </p:nvPr>
        </p:nvSpPr>
        <p:spPr>
          <a:xfrm>
            <a:off x="381000" y="1600200"/>
            <a:ext cx="8305800" cy="4648200"/>
          </a:xfrm>
        </p:spPr>
        <p:txBody>
          <a:bodyPr>
            <a:noAutofit/>
          </a:bodyPr>
          <a:lstStyle/>
          <a:p>
            <a:pPr>
              <a:buNone/>
            </a:pPr>
            <a:r>
              <a:rPr lang="en-US" sz="2800" b="1" dirty="0" smtClean="0"/>
              <a:t>The </a:t>
            </a:r>
            <a:r>
              <a:rPr lang="en-US" sz="2800" b="1" dirty="0" smtClean="0"/>
              <a:t>major adaptations to </a:t>
            </a:r>
            <a:r>
              <a:rPr lang="en-US" sz="2800" b="1" dirty="0" err="1" smtClean="0"/>
              <a:t>anaemia</a:t>
            </a:r>
            <a:r>
              <a:rPr lang="en-US" sz="2800" b="1" dirty="0" smtClean="0"/>
              <a:t> are in the </a:t>
            </a:r>
            <a:r>
              <a:rPr lang="en-US" sz="2800" b="1" dirty="0" smtClean="0"/>
              <a:t>cardiovascular system </a:t>
            </a:r>
            <a:r>
              <a:rPr lang="en-US" sz="2800" b="1" dirty="0" smtClean="0"/>
              <a:t>(with increased stroke volume and tachycardia) and</a:t>
            </a:r>
          </a:p>
          <a:p>
            <a:pPr>
              <a:buNone/>
            </a:pPr>
            <a:r>
              <a:rPr lang="en-US" sz="2800" b="1" dirty="0" smtClean="0"/>
              <a:t>in the </a:t>
            </a:r>
            <a:r>
              <a:rPr lang="en-US" sz="2800" b="1" dirty="0" err="1" smtClean="0"/>
              <a:t>haemoglobin</a:t>
            </a:r>
            <a:r>
              <a:rPr lang="en-US" sz="2800" b="1" dirty="0" smtClean="0"/>
              <a:t> O2 dissociation curve</a:t>
            </a:r>
            <a:r>
              <a:rPr lang="en-US" sz="2800" b="1" dirty="0" smtClean="0"/>
              <a:t>.</a:t>
            </a:r>
          </a:p>
          <a:p>
            <a:pPr>
              <a:buNone/>
            </a:pPr>
            <a:r>
              <a:rPr lang="en-US" sz="2800" b="1" dirty="0" smtClean="0"/>
              <a:t> </a:t>
            </a:r>
            <a:r>
              <a:rPr lang="en-US" sz="2800" b="1" dirty="0" smtClean="0"/>
              <a:t>In some patients</a:t>
            </a:r>
          </a:p>
          <a:p>
            <a:pPr>
              <a:buNone/>
            </a:pPr>
            <a:r>
              <a:rPr lang="en-US" sz="2800" b="1" dirty="0" smtClean="0"/>
              <a:t>with quite severe </a:t>
            </a:r>
            <a:r>
              <a:rPr lang="en-US" sz="2800" b="1" dirty="0" err="1" smtClean="0"/>
              <a:t>anaemia</a:t>
            </a:r>
            <a:r>
              <a:rPr lang="en-US" sz="2800" b="1" dirty="0" smtClean="0"/>
              <a:t> there may be no symptoms or signs,</a:t>
            </a:r>
          </a:p>
          <a:p>
            <a:pPr>
              <a:buNone/>
            </a:pPr>
            <a:r>
              <a:rPr lang="en-US" sz="2800" b="1" dirty="0" smtClean="0"/>
              <a:t>whereas others with mild </a:t>
            </a:r>
            <a:r>
              <a:rPr lang="en-US" sz="2800" b="1" dirty="0" err="1" smtClean="0"/>
              <a:t>anaemia</a:t>
            </a:r>
            <a:r>
              <a:rPr lang="en-US" sz="2800" b="1" dirty="0" smtClean="0"/>
              <a:t> may be severely incapacitated.</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smtClean="0"/>
              <a:t>Bone marrow </a:t>
            </a:r>
            <a:r>
              <a:rPr lang="en-US" b="1" i="1" dirty="0" smtClean="0"/>
              <a:t>examination</a:t>
            </a:r>
            <a:endParaRPr lang="ar-IQ" dirty="0"/>
          </a:p>
        </p:txBody>
      </p:sp>
      <p:sp>
        <p:nvSpPr>
          <p:cNvPr id="3" name="عنصر نائب للمحتوى 2"/>
          <p:cNvSpPr>
            <a:spLocks noGrp="1"/>
          </p:cNvSpPr>
          <p:nvPr>
            <p:ph idx="1"/>
          </p:nvPr>
        </p:nvSpPr>
        <p:spPr/>
        <p:txBody>
          <a:bodyPr/>
          <a:lstStyle/>
          <a:p>
            <a:pPr>
              <a:buNone/>
            </a:pPr>
            <a:r>
              <a:rPr lang="en-US" b="1" dirty="0" smtClean="0"/>
              <a:t>This </a:t>
            </a:r>
            <a:r>
              <a:rPr lang="en-US" b="1" dirty="0" smtClean="0"/>
              <a:t>is needed when the cause of </a:t>
            </a:r>
            <a:r>
              <a:rPr lang="en-US" b="1" dirty="0" err="1" smtClean="0"/>
              <a:t>anaemia</a:t>
            </a:r>
            <a:r>
              <a:rPr lang="en-US" b="1" dirty="0" smtClean="0"/>
              <a:t> or other abnormality</a:t>
            </a:r>
          </a:p>
          <a:p>
            <a:pPr>
              <a:buNone/>
            </a:pPr>
            <a:r>
              <a:rPr lang="en-US" b="1" dirty="0" smtClean="0"/>
              <a:t>of the blood cells cannot be diagnosed from the blood count,</a:t>
            </a:r>
          </a:p>
          <a:p>
            <a:pPr>
              <a:buNone/>
            </a:pPr>
            <a:r>
              <a:rPr lang="en-US" b="1" dirty="0" smtClean="0"/>
              <a:t>film and other blood tests alone. </a:t>
            </a:r>
            <a:endParaRPr lang="en-US" b="1" dirty="0" smtClean="0"/>
          </a:p>
          <a:p>
            <a:pPr>
              <a:buNone/>
            </a:pPr>
            <a:r>
              <a:rPr lang="en-US" b="1" dirty="0" smtClean="0">
                <a:solidFill>
                  <a:srgbClr val="C00000"/>
                </a:solidFill>
              </a:rPr>
              <a:t>It </a:t>
            </a:r>
            <a:r>
              <a:rPr lang="en-US" b="1" dirty="0" smtClean="0">
                <a:solidFill>
                  <a:srgbClr val="C00000"/>
                </a:solidFill>
              </a:rPr>
              <a:t>may be performed </a:t>
            </a:r>
            <a:r>
              <a:rPr lang="en-US" b="1" dirty="0" smtClean="0">
                <a:solidFill>
                  <a:srgbClr val="C00000"/>
                </a:solidFill>
              </a:rPr>
              <a:t>by</a:t>
            </a:r>
          </a:p>
          <a:p>
            <a:pPr>
              <a:buNone/>
            </a:pPr>
            <a:r>
              <a:rPr lang="en-US" b="1" dirty="0" smtClean="0"/>
              <a:t> </a:t>
            </a:r>
            <a:r>
              <a:rPr lang="en-US" b="1" dirty="0" smtClean="0"/>
              <a:t>aspiration</a:t>
            </a:r>
          </a:p>
          <a:p>
            <a:pPr>
              <a:buNone/>
            </a:pPr>
            <a:r>
              <a:rPr lang="en-US" b="1" dirty="0" smtClean="0"/>
              <a:t>or trephine biopsy</a:t>
            </a:r>
            <a:endParaRPr lang="ar-IQ"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381000" y="1600200"/>
            <a:ext cx="8229600" cy="4525963"/>
          </a:xfrm>
        </p:spPr>
        <p:txBody>
          <a:bodyPr>
            <a:normAutofit fontScale="85000" lnSpcReduction="20000"/>
          </a:bodyPr>
          <a:lstStyle/>
          <a:p>
            <a:pPr>
              <a:buNone/>
            </a:pPr>
            <a:r>
              <a:rPr lang="en-US" b="1" dirty="0" smtClean="0">
                <a:solidFill>
                  <a:srgbClr val="C00000"/>
                </a:solidFill>
              </a:rPr>
              <a:t>The detail of the developing cells can be </a:t>
            </a:r>
            <a:r>
              <a:rPr lang="en-US" b="1" dirty="0" smtClean="0">
                <a:solidFill>
                  <a:srgbClr val="C00000"/>
                </a:solidFill>
              </a:rPr>
              <a:t>examined (e.g</a:t>
            </a:r>
            <a:r>
              <a:rPr lang="en-US" b="1" dirty="0" smtClean="0">
                <a:solidFill>
                  <a:srgbClr val="C00000"/>
                </a:solidFill>
              </a:rPr>
              <a:t>. </a:t>
            </a:r>
            <a:r>
              <a:rPr lang="en-US" b="1" dirty="0" err="1" smtClean="0">
                <a:solidFill>
                  <a:srgbClr val="C00000"/>
                </a:solidFill>
              </a:rPr>
              <a:t>normoblastic</a:t>
            </a:r>
            <a:r>
              <a:rPr lang="en-US" b="1" dirty="0" smtClean="0">
                <a:solidFill>
                  <a:srgbClr val="C00000"/>
                </a:solidFill>
              </a:rPr>
              <a:t> or </a:t>
            </a:r>
            <a:r>
              <a:rPr lang="en-US" b="1" dirty="0" err="1" smtClean="0">
                <a:solidFill>
                  <a:srgbClr val="C00000"/>
                </a:solidFill>
              </a:rPr>
              <a:t>megaloblastic</a:t>
            </a:r>
            <a:r>
              <a:rPr lang="en-US" b="1" dirty="0" smtClean="0"/>
              <a:t>), </a:t>
            </a:r>
            <a:endParaRPr lang="en-US" b="1" dirty="0" smtClean="0"/>
          </a:p>
          <a:p>
            <a:pPr>
              <a:buNone/>
            </a:pPr>
            <a:r>
              <a:rPr lang="en-US" b="1" dirty="0" smtClean="0">
                <a:solidFill>
                  <a:srgbClr val="002060"/>
                </a:solidFill>
              </a:rPr>
              <a:t>the </a:t>
            </a:r>
            <a:r>
              <a:rPr lang="en-US" b="1" dirty="0" smtClean="0">
                <a:solidFill>
                  <a:srgbClr val="002060"/>
                </a:solidFill>
              </a:rPr>
              <a:t>proportion of the </a:t>
            </a:r>
            <a:r>
              <a:rPr lang="en-US" b="1" dirty="0" smtClean="0">
                <a:solidFill>
                  <a:srgbClr val="002060"/>
                </a:solidFill>
              </a:rPr>
              <a:t>different cell </a:t>
            </a:r>
            <a:r>
              <a:rPr lang="en-US" b="1" dirty="0" smtClean="0">
                <a:solidFill>
                  <a:srgbClr val="002060"/>
                </a:solidFill>
              </a:rPr>
              <a:t>lines assessed (myeloid : </a:t>
            </a:r>
            <a:r>
              <a:rPr lang="en-US" b="1" dirty="0" err="1" smtClean="0">
                <a:solidFill>
                  <a:srgbClr val="002060"/>
                </a:solidFill>
              </a:rPr>
              <a:t>erythroid</a:t>
            </a:r>
            <a:r>
              <a:rPr lang="en-US" b="1" dirty="0" smtClean="0">
                <a:solidFill>
                  <a:srgbClr val="002060"/>
                </a:solidFill>
              </a:rPr>
              <a:t> ratio, the </a:t>
            </a:r>
            <a:r>
              <a:rPr lang="en-US" b="1" dirty="0" smtClean="0">
                <a:solidFill>
                  <a:srgbClr val="002060"/>
                </a:solidFill>
              </a:rPr>
              <a:t>proportion of </a:t>
            </a:r>
            <a:r>
              <a:rPr lang="en-US" b="1" dirty="0" smtClean="0">
                <a:solidFill>
                  <a:srgbClr val="002060"/>
                </a:solidFill>
              </a:rPr>
              <a:t>granulocyte precursors to red cell precursors in the </a:t>
            </a:r>
            <a:r>
              <a:rPr lang="en-US" b="1" dirty="0" smtClean="0">
                <a:solidFill>
                  <a:srgbClr val="002060"/>
                </a:solidFill>
              </a:rPr>
              <a:t>bone marrow</a:t>
            </a:r>
            <a:r>
              <a:rPr lang="en-US" b="1" dirty="0" smtClean="0">
                <a:solidFill>
                  <a:srgbClr val="002060"/>
                </a:solidFill>
              </a:rPr>
              <a:t>, normally 2.5 : 1 to 12 : 1), </a:t>
            </a:r>
            <a:endParaRPr lang="en-US" b="1" dirty="0" smtClean="0">
              <a:solidFill>
                <a:srgbClr val="002060"/>
              </a:solidFill>
            </a:endParaRPr>
          </a:p>
          <a:p>
            <a:pPr>
              <a:buNone/>
            </a:pPr>
            <a:r>
              <a:rPr lang="en-US" b="1" dirty="0" smtClean="0">
                <a:solidFill>
                  <a:srgbClr val="C00000"/>
                </a:solidFill>
              </a:rPr>
              <a:t>and </a:t>
            </a:r>
            <a:r>
              <a:rPr lang="en-US" b="1" dirty="0" smtClean="0">
                <a:solidFill>
                  <a:srgbClr val="C00000"/>
                </a:solidFill>
              </a:rPr>
              <a:t>the presence of </a:t>
            </a:r>
            <a:r>
              <a:rPr lang="en-US" b="1" dirty="0" smtClean="0">
                <a:solidFill>
                  <a:srgbClr val="C00000"/>
                </a:solidFill>
              </a:rPr>
              <a:t>cells foreign </a:t>
            </a:r>
            <a:r>
              <a:rPr lang="en-US" b="1" dirty="0" smtClean="0">
                <a:solidFill>
                  <a:srgbClr val="C00000"/>
                </a:solidFill>
              </a:rPr>
              <a:t>to the marrow (e.g. secondary carcinoma) observed.</a:t>
            </a:r>
          </a:p>
          <a:p>
            <a:pPr>
              <a:buNone/>
            </a:pPr>
            <a:r>
              <a:rPr lang="en-US" b="1" dirty="0" smtClean="0">
                <a:solidFill>
                  <a:srgbClr val="0070C0"/>
                </a:solidFill>
              </a:rPr>
              <a:t>The </a:t>
            </a:r>
            <a:r>
              <a:rPr lang="en-US" b="1" dirty="0" err="1" smtClean="0">
                <a:solidFill>
                  <a:srgbClr val="0070C0"/>
                </a:solidFill>
              </a:rPr>
              <a:t>cellularity</a:t>
            </a:r>
            <a:r>
              <a:rPr lang="en-US" b="1" dirty="0" smtClean="0">
                <a:solidFill>
                  <a:srgbClr val="0070C0"/>
                </a:solidFill>
              </a:rPr>
              <a:t> of the marrow can also be viewed provided fragments</a:t>
            </a:r>
          </a:p>
          <a:p>
            <a:pPr>
              <a:buNone/>
            </a:pPr>
            <a:r>
              <a:rPr lang="en-US" b="1" dirty="0" smtClean="0">
                <a:solidFill>
                  <a:srgbClr val="0070C0"/>
                </a:solidFill>
              </a:rPr>
              <a:t>are obtained</a:t>
            </a:r>
            <a:r>
              <a:rPr lang="en-US" b="1" dirty="0" smtClean="0"/>
              <a:t>. </a:t>
            </a:r>
            <a:endParaRPr lang="en-US" b="1" dirty="0" smtClean="0"/>
          </a:p>
          <a:p>
            <a:pPr>
              <a:buNone/>
            </a:pPr>
            <a:r>
              <a:rPr lang="en-US" b="1" dirty="0" smtClean="0">
                <a:solidFill>
                  <a:srgbClr val="C00000"/>
                </a:solidFill>
              </a:rPr>
              <a:t>An </a:t>
            </a:r>
            <a:r>
              <a:rPr lang="en-US" b="1" dirty="0" smtClean="0">
                <a:solidFill>
                  <a:srgbClr val="C00000"/>
                </a:solidFill>
              </a:rPr>
              <a:t>iron stain is performed routinely </a:t>
            </a:r>
            <a:r>
              <a:rPr lang="en-US" b="1" dirty="0" smtClean="0">
                <a:solidFill>
                  <a:srgbClr val="C00000"/>
                </a:solidFill>
              </a:rPr>
              <a:t>so that </a:t>
            </a:r>
            <a:r>
              <a:rPr lang="en-US" b="1" dirty="0" smtClean="0">
                <a:solidFill>
                  <a:srgbClr val="C00000"/>
                </a:solidFill>
              </a:rPr>
              <a:t>the amount of iron in </a:t>
            </a:r>
            <a:r>
              <a:rPr lang="en-US" b="1" dirty="0" err="1" smtClean="0">
                <a:solidFill>
                  <a:srgbClr val="C00000"/>
                </a:solidFill>
              </a:rPr>
              <a:t>reticuloendothelial</a:t>
            </a:r>
            <a:r>
              <a:rPr lang="en-US" b="1" dirty="0" smtClean="0">
                <a:solidFill>
                  <a:srgbClr val="C00000"/>
                </a:solidFill>
              </a:rPr>
              <a:t> stores (macrophages)</a:t>
            </a:r>
          </a:p>
          <a:p>
            <a:pPr>
              <a:buNone/>
            </a:pPr>
            <a:r>
              <a:rPr lang="en-US" b="1" dirty="0" smtClean="0">
                <a:solidFill>
                  <a:srgbClr val="C00000"/>
                </a:solidFill>
              </a:rPr>
              <a:t>and as fine granules (‘</a:t>
            </a:r>
            <a:r>
              <a:rPr lang="en-US" b="1" dirty="0" err="1" smtClean="0">
                <a:solidFill>
                  <a:srgbClr val="C00000"/>
                </a:solidFill>
              </a:rPr>
              <a:t>siderotic</a:t>
            </a:r>
            <a:r>
              <a:rPr lang="en-US" b="1" dirty="0" smtClean="0">
                <a:solidFill>
                  <a:srgbClr val="C00000"/>
                </a:solidFill>
              </a:rPr>
              <a:t>’ granules) in the developing</a:t>
            </a:r>
          </a:p>
          <a:p>
            <a:pPr>
              <a:buNone/>
            </a:pPr>
            <a:r>
              <a:rPr lang="en-US" b="1" dirty="0" smtClean="0">
                <a:solidFill>
                  <a:srgbClr val="C00000"/>
                </a:solidFill>
              </a:rPr>
              <a:t>erythroblasts can be </a:t>
            </a:r>
            <a:r>
              <a:rPr lang="en-US" b="1" dirty="0" smtClean="0">
                <a:solidFill>
                  <a:srgbClr val="C00000"/>
                </a:solidFill>
              </a:rPr>
              <a:t>assessed</a:t>
            </a:r>
            <a:r>
              <a:rPr lang="en-US" b="1" dirty="0" smtClean="0"/>
              <a:t>.</a:t>
            </a:r>
            <a:r>
              <a:rPr lang="en-US" b="1" dirty="0" smtClean="0"/>
              <a:t> </a:t>
            </a:r>
            <a:endParaRPr lang="en-US" b="1" dirty="0" smtClean="0"/>
          </a:p>
          <a:p>
            <a:pPr>
              <a:buNone/>
            </a:pPr>
            <a:r>
              <a:rPr lang="en-US" b="1" dirty="0" smtClean="0">
                <a:solidFill>
                  <a:srgbClr val="0070C0"/>
                </a:solidFill>
              </a:rPr>
              <a:t>An </a:t>
            </a:r>
            <a:r>
              <a:rPr lang="en-US" b="1" dirty="0" smtClean="0">
                <a:solidFill>
                  <a:srgbClr val="0070C0"/>
                </a:solidFill>
              </a:rPr>
              <a:t>aspirate sample may also be used for a number of other</a:t>
            </a:r>
          </a:p>
          <a:p>
            <a:pPr>
              <a:buNone/>
            </a:pPr>
            <a:r>
              <a:rPr lang="en-US" b="1" dirty="0" smtClean="0">
                <a:solidFill>
                  <a:srgbClr val="0070C0"/>
                </a:solidFill>
              </a:rPr>
              <a:t>specialized investigations</a:t>
            </a:r>
            <a:endParaRPr lang="ar-IQ" b="1" dirty="0">
              <a:solidFill>
                <a:srgbClr val="0070C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 trephine biopsy</a:t>
            </a:r>
            <a:endParaRPr lang="ar-IQ" dirty="0"/>
          </a:p>
        </p:txBody>
      </p:sp>
      <p:sp>
        <p:nvSpPr>
          <p:cNvPr id="3" name="عنصر نائب للمحتوى 2"/>
          <p:cNvSpPr>
            <a:spLocks noGrp="1"/>
          </p:cNvSpPr>
          <p:nvPr>
            <p:ph idx="1"/>
          </p:nvPr>
        </p:nvSpPr>
        <p:spPr/>
        <p:txBody>
          <a:bodyPr>
            <a:normAutofit lnSpcReduction="10000"/>
          </a:bodyPr>
          <a:lstStyle/>
          <a:p>
            <a:pPr>
              <a:buNone/>
            </a:pPr>
            <a:r>
              <a:rPr lang="en-US" dirty="0" smtClean="0"/>
              <a:t>provides </a:t>
            </a:r>
            <a:r>
              <a:rPr lang="en-US" dirty="0" smtClean="0"/>
              <a:t>a solid core of bone including</a:t>
            </a:r>
          </a:p>
          <a:p>
            <a:pPr>
              <a:buNone/>
            </a:pPr>
            <a:r>
              <a:rPr lang="en-US" dirty="0" smtClean="0"/>
              <a:t>marrow and is examined as a histological specimen after fixation</a:t>
            </a:r>
          </a:p>
          <a:p>
            <a:pPr>
              <a:buNone/>
            </a:pPr>
            <a:r>
              <a:rPr lang="en-US" dirty="0" smtClean="0"/>
              <a:t>in formalin, decalcification and sectioning. </a:t>
            </a:r>
            <a:endParaRPr lang="en-US" dirty="0" smtClean="0"/>
          </a:p>
          <a:p>
            <a:pPr>
              <a:buNone/>
            </a:pPr>
            <a:r>
              <a:rPr lang="en-US" dirty="0" smtClean="0"/>
              <a:t>Usually </a:t>
            </a:r>
            <a:r>
              <a:rPr lang="en-US" dirty="0" err="1" smtClean="0"/>
              <a:t>immunohistology</a:t>
            </a:r>
            <a:r>
              <a:rPr lang="en-US" dirty="0" smtClean="0"/>
              <a:t> is </a:t>
            </a:r>
            <a:r>
              <a:rPr lang="en-US" dirty="0" smtClean="0"/>
              <a:t>performed depending on the diagnosis suspected</a:t>
            </a:r>
          </a:p>
          <a:p>
            <a:pPr>
              <a:buNone/>
            </a:pPr>
            <a:r>
              <a:rPr lang="en-US" dirty="0" smtClean="0"/>
              <a:t>A </a:t>
            </a:r>
            <a:r>
              <a:rPr lang="en-US" dirty="0" smtClean="0"/>
              <a:t>trephine biopsy specimen is less valuable</a:t>
            </a:r>
          </a:p>
          <a:p>
            <a:pPr>
              <a:buNone/>
            </a:pPr>
            <a:r>
              <a:rPr lang="en-US" dirty="0" smtClean="0"/>
              <a:t>than aspiration when individual cell detail is to be examined</a:t>
            </a:r>
          </a:p>
          <a:p>
            <a:pPr>
              <a:buNone/>
            </a:pPr>
            <a:r>
              <a:rPr lang="en-US" dirty="0" smtClean="0"/>
              <a:t>but </a:t>
            </a:r>
            <a:r>
              <a:rPr lang="en-US" dirty="0" smtClean="0">
                <a:solidFill>
                  <a:srgbClr val="0070C0"/>
                </a:solidFill>
              </a:rPr>
              <a:t>provides a panoramic view of the marrow from which</a:t>
            </a:r>
          </a:p>
          <a:p>
            <a:pPr>
              <a:buNone/>
            </a:pPr>
            <a:r>
              <a:rPr lang="en-US" dirty="0" smtClean="0">
                <a:solidFill>
                  <a:srgbClr val="0070C0"/>
                </a:solidFill>
              </a:rPr>
              <a:t>overall marrow architecture,</a:t>
            </a:r>
            <a:r>
              <a:rPr lang="en-US" dirty="0" smtClean="0"/>
              <a:t> </a:t>
            </a:r>
            <a:r>
              <a:rPr lang="en-US" dirty="0" err="1" smtClean="0">
                <a:solidFill>
                  <a:srgbClr val="C00000"/>
                </a:solidFill>
              </a:rPr>
              <a:t>cellularity</a:t>
            </a:r>
            <a:r>
              <a:rPr lang="en-US" dirty="0" smtClean="0"/>
              <a:t> and </a:t>
            </a:r>
            <a:r>
              <a:rPr lang="en-US" dirty="0" smtClean="0">
                <a:solidFill>
                  <a:srgbClr val="0070C0"/>
                </a:solidFill>
              </a:rPr>
              <a:t>presence of fibrosis</a:t>
            </a:r>
          </a:p>
          <a:p>
            <a:pPr>
              <a:buNone/>
            </a:pPr>
            <a:r>
              <a:rPr lang="en-US" dirty="0" smtClean="0"/>
              <a:t>or </a:t>
            </a:r>
            <a:r>
              <a:rPr lang="en-US" dirty="0" smtClean="0">
                <a:solidFill>
                  <a:srgbClr val="C00000"/>
                </a:solidFill>
              </a:rPr>
              <a:t>abnormal infiltrates </a:t>
            </a:r>
            <a:r>
              <a:rPr lang="en-US" dirty="0" smtClean="0"/>
              <a:t>can, with </a:t>
            </a:r>
            <a:r>
              <a:rPr lang="en-US" dirty="0" err="1" smtClean="0"/>
              <a:t>immunohistology</a:t>
            </a:r>
            <a:r>
              <a:rPr lang="en-US" dirty="0" smtClean="0"/>
              <a:t>, be reliably</a:t>
            </a:r>
          </a:p>
          <a:p>
            <a:pPr>
              <a:buNone/>
            </a:pPr>
            <a:r>
              <a:rPr lang="en-US" dirty="0" smtClean="0"/>
              <a:t>determined.</a:t>
            </a:r>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94210" name="Picture 2"/>
          <p:cNvPicPr>
            <a:picLocks noGrp="1" noChangeAspect="1" noChangeArrowheads="1"/>
          </p:cNvPicPr>
          <p:nvPr>
            <p:ph idx="1"/>
          </p:nvPr>
        </p:nvPicPr>
        <p:blipFill>
          <a:blip r:embed="rId2"/>
          <a:srcRect/>
          <a:stretch>
            <a:fillRect/>
          </a:stretch>
        </p:blipFill>
        <p:spPr bwMode="auto">
          <a:xfrm>
            <a:off x="466270" y="228599"/>
            <a:ext cx="7991930" cy="660263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95234" name="Picture 2"/>
          <p:cNvPicPr>
            <a:picLocks noGrp="1" noChangeAspect="1" noChangeArrowheads="1"/>
          </p:cNvPicPr>
          <p:nvPr>
            <p:ph idx="1"/>
          </p:nvPr>
        </p:nvPicPr>
        <p:blipFill>
          <a:blip r:embed="rId2"/>
          <a:srcRect/>
          <a:stretch>
            <a:fillRect/>
          </a:stretch>
        </p:blipFill>
        <p:spPr bwMode="auto">
          <a:xfrm>
            <a:off x="0" y="1066800"/>
            <a:ext cx="9144000" cy="57912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smtClean="0"/>
              <a:t>Ineffective </a:t>
            </a:r>
            <a:r>
              <a:rPr lang="en-US" b="1" i="1" dirty="0" err="1" smtClean="0"/>
              <a:t>erythropoiesis</a:t>
            </a:r>
            <a:r>
              <a:rPr lang="en-US" b="1" i="1" dirty="0" smtClean="0"/>
              <a:t/>
            </a:r>
            <a:br>
              <a:rPr lang="en-US" b="1" i="1" dirty="0" smtClean="0"/>
            </a:br>
            <a:endParaRPr lang="ar-IQ" dirty="0"/>
          </a:p>
        </p:txBody>
      </p:sp>
      <p:sp>
        <p:nvSpPr>
          <p:cNvPr id="3" name="عنصر نائب للمحتوى 2"/>
          <p:cNvSpPr>
            <a:spLocks noGrp="1"/>
          </p:cNvSpPr>
          <p:nvPr>
            <p:ph idx="1"/>
          </p:nvPr>
        </p:nvSpPr>
        <p:spPr/>
        <p:txBody>
          <a:bodyPr>
            <a:normAutofit fontScale="92500"/>
          </a:bodyPr>
          <a:lstStyle/>
          <a:p>
            <a:pPr>
              <a:buNone/>
            </a:pPr>
            <a:r>
              <a:rPr lang="en-US" b="1" dirty="0" err="1" smtClean="0"/>
              <a:t>Erythropoiesis</a:t>
            </a:r>
            <a:r>
              <a:rPr lang="en-US" b="1" dirty="0" smtClean="0"/>
              <a:t> </a:t>
            </a:r>
            <a:r>
              <a:rPr lang="en-US" b="1" dirty="0" smtClean="0"/>
              <a:t>is not entirely efficient because approximately</a:t>
            </a:r>
          </a:p>
          <a:p>
            <a:pPr>
              <a:buNone/>
            </a:pPr>
            <a:r>
              <a:rPr lang="en-US" b="1" dirty="0" smtClean="0"/>
              <a:t>10–15% of developing erythroblasts die within the marrow</a:t>
            </a:r>
          </a:p>
          <a:p>
            <a:pPr>
              <a:buNone/>
            </a:pPr>
            <a:r>
              <a:rPr lang="en-US" b="1" dirty="0" smtClean="0"/>
              <a:t>without producing mature cells. This is termed ineffective</a:t>
            </a:r>
          </a:p>
          <a:p>
            <a:pPr>
              <a:buNone/>
            </a:pPr>
            <a:r>
              <a:rPr lang="en-US" b="1" dirty="0" err="1" smtClean="0"/>
              <a:t>erythropoiesis</a:t>
            </a:r>
            <a:r>
              <a:rPr lang="en-US" b="1" dirty="0" smtClean="0"/>
              <a:t> and it is substantially increased in a number of</a:t>
            </a:r>
          </a:p>
          <a:p>
            <a:pPr>
              <a:buNone/>
            </a:pPr>
            <a:r>
              <a:rPr lang="en-US" b="1" dirty="0" smtClean="0"/>
              <a:t>chronic </a:t>
            </a:r>
            <a:r>
              <a:rPr lang="en-US" b="1" dirty="0" err="1" smtClean="0"/>
              <a:t>anaemias</a:t>
            </a:r>
            <a:r>
              <a:rPr lang="en-US" b="1" dirty="0" smtClean="0"/>
              <a:t> </a:t>
            </a:r>
            <a:r>
              <a:rPr lang="en-US" b="1" dirty="0" smtClean="0"/>
              <a:t>.</a:t>
            </a:r>
          </a:p>
          <a:p>
            <a:pPr>
              <a:buNone/>
            </a:pPr>
            <a:r>
              <a:rPr lang="en-US" b="1" dirty="0" smtClean="0">
                <a:solidFill>
                  <a:srgbClr val="C00000"/>
                </a:solidFill>
              </a:rPr>
              <a:t>The </a:t>
            </a:r>
            <a:r>
              <a:rPr lang="en-US" b="1" dirty="0" smtClean="0">
                <a:solidFill>
                  <a:srgbClr val="C00000"/>
                </a:solidFill>
              </a:rPr>
              <a:t>serum </a:t>
            </a:r>
            <a:r>
              <a:rPr lang="en-US" b="1" dirty="0" err="1" smtClean="0">
                <a:solidFill>
                  <a:srgbClr val="C00000"/>
                </a:solidFill>
              </a:rPr>
              <a:t>unconjugated</a:t>
            </a:r>
            <a:r>
              <a:rPr lang="en-US" b="1" dirty="0" smtClean="0">
                <a:solidFill>
                  <a:srgbClr val="C00000"/>
                </a:solidFill>
              </a:rPr>
              <a:t> </a:t>
            </a:r>
            <a:r>
              <a:rPr lang="en-US" b="1" dirty="0" err="1" smtClean="0">
                <a:solidFill>
                  <a:srgbClr val="C00000"/>
                </a:solidFill>
              </a:rPr>
              <a:t>bilirubin</a:t>
            </a:r>
            <a:r>
              <a:rPr lang="en-US" b="1" dirty="0" smtClean="0">
                <a:solidFill>
                  <a:srgbClr val="C00000"/>
                </a:solidFill>
              </a:rPr>
              <a:t> (derived </a:t>
            </a:r>
            <a:r>
              <a:rPr lang="en-US" b="1" dirty="0" smtClean="0">
                <a:solidFill>
                  <a:srgbClr val="C00000"/>
                </a:solidFill>
              </a:rPr>
              <a:t>from breaking down </a:t>
            </a:r>
            <a:r>
              <a:rPr lang="en-US" b="1" dirty="0" err="1" smtClean="0">
                <a:solidFill>
                  <a:srgbClr val="C00000"/>
                </a:solidFill>
              </a:rPr>
              <a:t>haemoglobin</a:t>
            </a:r>
            <a:r>
              <a:rPr lang="en-US" b="1" dirty="0" smtClean="0">
                <a:solidFill>
                  <a:srgbClr val="C00000"/>
                </a:solidFill>
              </a:rPr>
              <a:t>) and </a:t>
            </a:r>
            <a:r>
              <a:rPr lang="en-US" b="1" dirty="0" smtClean="0">
                <a:solidFill>
                  <a:srgbClr val="C00000"/>
                </a:solidFill>
              </a:rPr>
              <a:t>lactate </a:t>
            </a:r>
            <a:r>
              <a:rPr lang="en-US" b="1" dirty="0" err="1" smtClean="0">
                <a:solidFill>
                  <a:srgbClr val="C00000"/>
                </a:solidFill>
              </a:rPr>
              <a:t>dehydrogenase</a:t>
            </a:r>
            <a:r>
              <a:rPr lang="en-US" b="1" dirty="0" smtClean="0">
                <a:solidFill>
                  <a:srgbClr val="C00000"/>
                </a:solidFill>
              </a:rPr>
              <a:t> </a:t>
            </a:r>
            <a:r>
              <a:rPr lang="en-US" b="1" dirty="0" smtClean="0">
                <a:solidFill>
                  <a:srgbClr val="C00000"/>
                </a:solidFill>
              </a:rPr>
              <a:t>(LDH, derived from breaking down cells) </a:t>
            </a:r>
            <a:r>
              <a:rPr lang="en-US" b="1" dirty="0" smtClean="0">
                <a:solidFill>
                  <a:srgbClr val="C00000"/>
                </a:solidFill>
              </a:rPr>
              <a:t>are usually </a:t>
            </a:r>
            <a:r>
              <a:rPr lang="en-US" b="1" dirty="0" smtClean="0">
                <a:solidFill>
                  <a:srgbClr val="C00000"/>
                </a:solidFill>
              </a:rPr>
              <a:t>raised when ineffective </a:t>
            </a:r>
            <a:r>
              <a:rPr lang="en-US" b="1" dirty="0" err="1" smtClean="0">
                <a:solidFill>
                  <a:srgbClr val="C00000"/>
                </a:solidFill>
              </a:rPr>
              <a:t>erythropoiesis</a:t>
            </a:r>
            <a:r>
              <a:rPr lang="en-US" b="1" dirty="0" smtClean="0">
                <a:solidFill>
                  <a:srgbClr val="C00000"/>
                </a:solidFill>
              </a:rPr>
              <a:t> is marked</a:t>
            </a:r>
            <a:r>
              <a:rPr lang="en-US" b="1" dirty="0" smtClean="0"/>
              <a:t>. </a:t>
            </a:r>
            <a:endParaRPr lang="en-US" b="1" dirty="0" smtClean="0"/>
          </a:p>
          <a:p>
            <a:pPr>
              <a:buNone/>
            </a:pPr>
            <a:r>
              <a:rPr lang="en-US" b="1" dirty="0" smtClean="0">
                <a:solidFill>
                  <a:srgbClr val="0070C0"/>
                </a:solidFill>
              </a:rPr>
              <a:t>The </a:t>
            </a:r>
            <a:r>
              <a:rPr lang="en-US" b="1" dirty="0" err="1" smtClean="0">
                <a:solidFill>
                  <a:srgbClr val="0070C0"/>
                </a:solidFill>
              </a:rPr>
              <a:t>reticulocyte</a:t>
            </a:r>
            <a:r>
              <a:rPr lang="en-US" b="1" dirty="0" smtClean="0">
                <a:solidFill>
                  <a:srgbClr val="0070C0"/>
                </a:solidFill>
              </a:rPr>
              <a:t> </a:t>
            </a:r>
            <a:r>
              <a:rPr lang="en-US" b="1" dirty="0" smtClean="0">
                <a:solidFill>
                  <a:srgbClr val="0070C0"/>
                </a:solidFill>
              </a:rPr>
              <a:t>count is low in relation to the degree of </a:t>
            </a:r>
            <a:r>
              <a:rPr lang="en-US" b="1" dirty="0" err="1" smtClean="0">
                <a:solidFill>
                  <a:srgbClr val="0070C0"/>
                </a:solidFill>
              </a:rPr>
              <a:t>anaemia</a:t>
            </a:r>
            <a:endParaRPr lang="en-US" b="1" dirty="0" smtClean="0">
              <a:solidFill>
                <a:srgbClr val="0070C0"/>
              </a:solidFill>
            </a:endParaRPr>
          </a:p>
          <a:p>
            <a:pPr>
              <a:buNone/>
            </a:pPr>
            <a:r>
              <a:rPr lang="en-US" b="1" dirty="0" smtClean="0">
                <a:solidFill>
                  <a:srgbClr val="0070C0"/>
                </a:solidFill>
              </a:rPr>
              <a:t>and to the proportion of erythroblasts in the marrow.</a:t>
            </a:r>
            <a:endParaRPr lang="ar-IQ" b="1" dirty="0">
              <a:solidFill>
                <a:srgbClr val="0070C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Assessment of </a:t>
            </a:r>
            <a:r>
              <a:rPr lang="en-US" b="1" dirty="0" err="1" smtClean="0"/>
              <a:t>erythropoiesis</a:t>
            </a:r>
            <a:endParaRPr lang="ar-IQ" dirty="0"/>
          </a:p>
        </p:txBody>
      </p:sp>
      <p:sp>
        <p:nvSpPr>
          <p:cNvPr id="3" name="عنصر نائب للمحتوى 2"/>
          <p:cNvSpPr>
            <a:spLocks noGrp="1"/>
          </p:cNvSpPr>
          <p:nvPr>
            <p:ph idx="1"/>
          </p:nvPr>
        </p:nvSpPr>
        <p:spPr/>
        <p:txBody>
          <a:bodyPr>
            <a:normAutofit fontScale="92500" lnSpcReduction="20000"/>
          </a:bodyPr>
          <a:lstStyle/>
          <a:p>
            <a:pPr>
              <a:buNone/>
            </a:pPr>
            <a:r>
              <a:rPr lang="en-US" b="1" dirty="0" smtClean="0"/>
              <a:t>Total </a:t>
            </a:r>
            <a:r>
              <a:rPr lang="en-US" b="1" dirty="0" err="1" smtClean="0"/>
              <a:t>erythropoiesis</a:t>
            </a:r>
            <a:r>
              <a:rPr lang="en-US" b="1" dirty="0" smtClean="0"/>
              <a:t> and the amount of </a:t>
            </a:r>
            <a:r>
              <a:rPr lang="en-US" b="1" dirty="0" err="1" smtClean="0"/>
              <a:t>erythropoiesis</a:t>
            </a:r>
            <a:r>
              <a:rPr lang="en-US" b="1" dirty="0" smtClean="0"/>
              <a:t> that is effective</a:t>
            </a:r>
          </a:p>
          <a:p>
            <a:pPr>
              <a:buNone/>
            </a:pPr>
            <a:r>
              <a:rPr lang="en-US" b="1" dirty="0" smtClean="0"/>
              <a:t>in producing circulating red cells can be assessed by </a:t>
            </a:r>
            <a:r>
              <a:rPr lang="en-US" b="1" dirty="0" smtClean="0"/>
              <a:t>:</a:t>
            </a:r>
          </a:p>
          <a:p>
            <a:pPr>
              <a:buNone/>
            </a:pPr>
            <a:r>
              <a:rPr lang="en-US" b="1" dirty="0" smtClean="0">
                <a:solidFill>
                  <a:srgbClr val="FF0000"/>
                </a:solidFill>
              </a:rPr>
              <a:t>Examining the </a:t>
            </a:r>
            <a:r>
              <a:rPr lang="en-US" b="1" dirty="0" smtClean="0">
                <a:solidFill>
                  <a:srgbClr val="FF0000"/>
                </a:solidFill>
              </a:rPr>
              <a:t>bone marrow</a:t>
            </a:r>
            <a:r>
              <a:rPr lang="en-US" b="1" dirty="0" smtClean="0">
                <a:solidFill>
                  <a:srgbClr val="FF0000"/>
                </a:solidFill>
              </a:rPr>
              <a:t>,</a:t>
            </a:r>
          </a:p>
          <a:p>
            <a:pPr>
              <a:buNone/>
            </a:pPr>
            <a:r>
              <a:rPr lang="en-US" b="1" dirty="0" smtClean="0">
                <a:solidFill>
                  <a:srgbClr val="FF0000"/>
                </a:solidFill>
              </a:rPr>
              <a:t> </a:t>
            </a:r>
            <a:r>
              <a:rPr lang="en-US" b="1" dirty="0" err="1" smtClean="0">
                <a:solidFill>
                  <a:srgbClr val="FF0000"/>
                </a:solidFill>
              </a:rPr>
              <a:t>haemoglobin</a:t>
            </a:r>
            <a:r>
              <a:rPr lang="en-US" b="1" dirty="0" smtClean="0">
                <a:solidFill>
                  <a:srgbClr val="FF0000"/>
                </a:solidFill>
              </a:rPr>
              <a:t> </a:t>
            </a:r>
            <a:endParaRPr lang="en-US" b="1" dirty="0" smtClean="0">
              <a:solidFill>
                <a:srgbClr val="FF0000"/>
              </a:solidFill>
            </a:endParaRPr>
          </a:p>
          <a:p>
            <a:pPr>
              <a:buNone/>
            </a:pPr>
            <a:r>
              <a:rPr lang="en-US" b="1" dirty="0" smtClean="0">
                <a:solidFill>
                  <a:srgbClr val="FF0000"/>
                </a:solidFill>
              </a:rPr>
              <a:t>level </a:t>
            </a:r>
            <a:r>
              <a:rPr lang="en-US" b="1" dirty="0" smtClean="0">
                <a:solidFill>
                  <a:srgbClr val="FF0000"/>
                </a:solidFill>
              </a:rPr>
              <a:t>and </a:t>
            </a:r>
            <a:r>
              <a:rPr lang="en-US" b="1" dirty="0" err="1" smtClean="0">
                <a:solidFill>
                  <a:srgbClr val="FF0000"/>
                </a:solidFill>
              </a:rPr>
              <a:t>reticulocyte</a:t>
            </a:r>
            <a:r>
              <a:rPr lang="en-US" b="1" dirty="0" smtClean="0">
                <a:solidFill>
                  <a:srgbClr val="FF0000"/>
                </a:solidFill>
              </a:rPr>
              <a:t> count.</a:t>
            </a:r>
          </a:p>
          <a:p>
            <a:pPr>
              <a:buNone/>
            </a:pPr>
            <a:r>
              <a:rPr lang="en-US" b="1" dirty="0" smtClean="0"/>
              <a:t>Total </a:t>
            </a:r>
            <a:r>
              <a:rPr lang="en-US" b="1" dirty="0" err="1" smtClean="0"/>
              <a:t>erythropoiesis</a:t>
            </a:r>
            <a:r>
              <a:rPr lang="en-US" b="1" dirty="0" smtClean="0"/>
              <a:t> is assessed from the marrow </a:t>
            </a:r>
            <a:r>
              <a:rPr lang="en-US" b="1" dirty="0" err="1" smtClean="0"/>
              <a:t>cellularity</a:t>
            </a:r>
            <a:r>
              <a:rPr lang="en-US" b="1" dirty="0" smtClean="0"/>
              <a:t> and </a:t>
            </a:r>
            <a:r>
              <a:rPr lang="en-US" b="1" dirty="0" smtClean="0"/>
              <a:t>the myeloid : </a:t>
            </a:r>
            <a:r>
              <a:rPr lang="en-US" b="1" dirty="0" err="1" smtClean="0"/>
              <a:t>erythroid</a:t>
            </a:r>
            <a:r>
              <a:rPr lang="en-US" b="1" dirty="0" smtClean="0"/>
              <a:t> </a:t>
            </a:r>
            <a:r>
              <a:rPr lang="en-US" b="1" dirty="0" err="1" smtClean="0"/>
              <a:t>ratio.This</a:t>
            </a:r>
            <a:r>
              <a:rPr lang="en-US" b="1" dirty="0" smtClean="0"/>
              <a:t> </a:t>
            </a:r>
            <a:r>
              <a:rPr lang="en-US" b="1" dirty="0" smtClean="0"/>
              <a:t>ratio </a:t>
            </a:r>
            <a:r>
              <a:rPr lang="en-US" b="1" dirty="0" smtClean="0"/>
              <a:t>falls and </a:t>
            </a:r>
            <a:r>
              <a:rPr lang="en-US" b="1" dirty="0" smtClean="0"/>
              <a:t>may be reversed when total </a:t>
            </a:r>
            <a:r>
              <a:rPr lang="en-US" b="1" dirty="0" err="1" smtClean="0"/>
              <a:t>erythropoiesis</a:t>
            </a:r>
            <a:r>
              <a:rPr lang="en-US" b="1" dirty="0" smtClean="0"/>
              <a:t> is </a:t>
            </a:r>
            <a:r>
              <a:rPr lang="en-US" b="1" dirty="0" smtClean="0"/>
              <a:t>selectively increased</a:t>
            </a:r>
            <a:r>
              <a:rPr lang="en-US" b="1" dirty="0" smtClean="0"/>
              <a:t>.</a:t>
            </a:r>
          </a:p>
          <a:p>
            <a:pPr>
              <a:buNone/>
            </a:pPr>
            <a:r>
              <a:rPr lang="en-US" b="1" dirty="0" smtClean="0"/>
              <a:t>Effective </a:t>
            </a:r>
            <a:r>
              <a:rPr lang="en-US" b="1" dirty="0" err="1" smtClean="0"/>
              <a:t>erythropoiesis</a:t>
            </a:r>
            <a:r>
              <a:rPr lang="en-US" b="1" dirty="0" smtClean="0"/>
              <a:t> is assessed by the </a:t>
            </a:r>
            <a:r>
              <a:rPr lang="en-US" b="1" dirty="0" err="1" smtClean="0"/>
              <a:t>reticulocyte</a:t>
            </a:r>
            <a:endParaRPr lang="en-US" b="1" dirty="0" smtClean="0"/>
          </a:p>
          <a:p>
            <a:pPr>
              <a:buNone/>
            </a:pPr>
            <a:r>
              <a:rPr lang="en-US" b="1" dirty="0" smtClean="0"/>
              <a:t>count. This is raised in proportion to the degree of </a:t>
            </a:r>
            <a:r>
              <a:rPr lang="en-US" b="1" dirty="0" err="1" smtClean="0"/>
              <a:t>anaemia</a:t>
            </a:r>
            <a:endParaRPr lang="en-US" b="1" dirty="0" smtClean="0"/>
          </a:p>
          <a:p>
            <a:pPr>
              <a:buNone/>
            </a:pPr>
            <a:r>
              <a:rPr lang="en-US" b="1" dirty="0" smtClean="0"/>
              <a:t>when </a:t>
            </a:r>
            <a:r>
              <a:rPr lang="en-US" b="1" dirty="0" err="1" smtClean="0"/>
              <a:t>erythropoiesis</a:t>
            </a:r>
            <a:r>
              <a:rPr lang="en-US" b="1" dirty="0" smtClean="0"/>
              <a:t> is effective, but is low when there is ineffective</a:t>
            </a:r>
          </a:p>
          <a:p>
            <a:pPr>
              <a:buNone/>
            </a:pPr>
            <a:r>
              <a:rPr lang="en-US" b="1" dirty="0" err="1" smtClean="0"/>
              <a:t>erythropoiesis</a:t>
            </a:r>
            <a:r>
              <a:rPr lang="en-US" b="1" dirty="0" smtClean="0"/>
              <a:t> or an abnormality preventing normal</a:t>
            </a:r>
          </a:p>
          <a:p>
            <a:pPr>
              <a:buNone/>
            </a:pPr>
            <a:r>
              <a:rPr lang="en-US" b="1" dirty="0" smtClean="0"/>
              <a:t>marrow response</a:t>
            </a:r>
            <a:endParaRPr lang="ar-IQ"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533650" y="2334419"/>
            <a:ext cx="4076700" cy="3057525"/>
          </a:xfrm>
        </p:spPr>
      </p:pic>
    </p:spTree>
    <p:extLst>
      <p:ext uri="{BB962C8B-B14F-4D97-AF65-F5344CB8AC3E}">
        <p14:creationId xmlns="" xmlns:p14="http://schemas.microsoft.com/office/powerpoint/2010/main" val="3183704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presence or absence of clinical features can be </a:t>
            </a:r>
            <a:r>
              <a:rPr lang="en-US" sz="2800" dirty="0" smtClean="0"/>
              <a:t>considered under </a:t>
            </a:r>
            <a:r>
              <a:rPr lang="en-US" sz="2800" dirty="0" smtClean="0"/>
              <a:t>four major headings</a:t>
            </a:r>
            <a:endParaRPr lang="en-US" sz="2800" dirty="0"/>
          </a:p>
        </p:txBody>
      </p:sp>
      <p:sp>
        <p:nvSpPr>
          <p:cNvPr id="3" name="Content Placeholder 2"/>
          <p:cNvSpPr>
            <a:spLocks noGrp="1"/>
          </p:cNvSpPr>
          <p:nvPr>
            <p:ph idx="1"/>
          </p:nvPr>
        </p:nvSpPr>
        <p:spPr>
          <a:xfrm>
            <a:off x="457200" y="1600200"/>
            <a:ext cx="8382000" cy="4953000"/>
          </a:xfrm>
        </p:spPr>
        <p:txBody>
          <a:bodyPr>
            <a:normAutofit/>
          </a:bodyPr>
          <a:lstStyle/>
          <a:p>
            <a:pPr>
              <a:buNone/>
            </a:pPr>
            <a:r>
              <a:rPr lang="en-US" b="1" dirty="0" smtClean="0">
                <a:solidFill>
                  <a:srgbClr val="FF0000"/>
                </a:solidFill>
              </a:rPr>
              <a:t>1. </a:t>
            </a:r>
            <a:r>
              <a:rPr lang="en-US" b="1" i="1" dirty="0" smtClean="0">
                <a:solidFill>
                  <a:srgbClr val="FF0000"/>
                </a:solidFill>
              </a:rPr>
              <a:t>Speed of onset Rapidly progressive </a:t>
            </a:r>
            <a:r>
              <a:rPr lang="en-US" b="1" i="1" dirty="0" err="1" smtClean="0">
                <a:solidFill>
                  <a:srgbClr val="FF0000"/>
                </a:solidFill>
              </a:rPr>
              <a:t>anaemia</a:t>
            </a:r>
            <a:r>
              <a:rPr lang="en-US" b="1" i="1" dirty="0" smtClean="0">
                <a:solidFill>
                  <a:srgbClr val="FF0000"/>
                </a:solidFill>
              </a:rPr>
              <a:t> causes more</a:t>
            </a:r>
          </a:p>
          <a:p>
            <a:pPr>
              <a:buNone/>
            </a:pPr>
            <a:r>
              <a:rPr lang="en-US" b="1" dirty="0" smtClean="0"/>
              <a:t>symptoms than </a:t>
            </a:r>
            <a:r>
              <a:rPr lang="en-US" b="1" dirty="0" err="1" smtClean="0"/>
              <a:t>anaemia</a:t>
            </a:r>
            <a:r>
              <a:rPr lang="en-US" b="1" dirty="0" smtClean="0"/>
              <a:t> of slow onset because there is less</a:t>
            </a:r>
          </a:p>
          <a:p>
            <a:pPr>
              <a:buNone/>
            </a:pPr>
            <a:r>
              <a:rPr lang="en-US" b="1" dirty="0" smtClean="0"/>
              <a:t>time for adaptation in the cardiovascular system and in the</a:t>
            </a:r>
          </a:p>
          <a:p>
            <a:pPr>
              <a:buNone/>
            </a:pPr>
            <a:r>
              <a:rPr lang="en-US" b="1" dirty="0" smtClean="0"/>
              <a:t>O2 dissociation curve of </a:t>
            </a:r>
            <a:r>
              <a:rPr lang="en-US" b="1" dirty="0" err="1" smtClean="0"/>
              <a:t>haemoglobin</a:t>
            </a:r>
            <a:r>
              <a:rPr lang="en-US" b="1" dirty="0" smtClean="0"/>
              <a:t>.</a:t>
            </a:r>
          </a:p>
          <a:p>
            <a:pPr>
              <a:buNone/>
            </a:pPr>
            <a:r>
              <a:rPr lang="en-US" b="1" dirty="0" smtClean="0">
                <a:solidFill>
                  <a:srgbClr val="FF0000"/>
                </a:solidFill>
              </a:rPr>
              <a:t>2. </a:t>
            </a:r>
            <a:r>
              <a:rPr lang="en-US" b="1" i="1" dirty="0" smtClean="0">
                <a:solidFill>
                  <a:srgbClr val="FF0000"/>
                </a:solidFill>
              </a:rPr>
              <a:t>Severity Mild </a:t>
            </a:r>
            <a:r>
              <a:rPr lang="en-US" b="1" i="1" dirty="0" err="1" smtClean="0">
                <a:solidFill>
                  <a:srgbClr val="FF0000"/>
                </a:solidFill>
              </a:rPr>
              <a:t>anaemia</a:t>
            </a:r>
            <a:r>
              <a:rPr lang="en-US" b="1" i="1" dirty="0" smtClean="0">
                <a:solidFill>
                  <a:srgbClr val="FF0000"/>
                </a:solidFill>
              </a:rPr>
              <a:t> often produces no symptoms or</a:t>
            </a:r>
          </a:p>
          <a:p>
            <a:pPr>
              <a:buNone/>
            </a:pPr>
            <a:r>
              <a:rPr lang="en-US" b="1" dirty="0" smtClean="0"/>
              <a:t>signs but these are usually present when the </a:t>
            </a:r>
            <a:r>
              <a:rPr lang="en-US" b="1" dirty="0" err="1" smtClean="0"/>
              <a:t>haemoglobin</a:t>
            </a:r>
            <a:endParaRPr lang="en-US" b="1" dirty="0" smtClean="0"/>
          </a:p>
          <a:p>
            <a:pPr>
              <a:buNone/>
            </a:pPr>
            <a:r>
              <a:rPr lang="en-US" b="1" dirty="0" smtClean="0"/>
              <a:t>is less than 90 g/L. Even severe </a:t>
            </a:r>
            <a:r>
              <a:rPr lang="en-US" b="1" dirty="0" err="1" smtClean="0"/>
              <a:t>anaemia</a:t>
            </a:r>
            <a:r>
              <a:rPr lang="en-US" b="1" dirty="0" smtClean="0"/>
              <a:t> (</a:t>
            </a:r>
            <a:r>
              <a:rPr lang="en-US" b="1" dirty="0" err="1" smtClean="0"/>
              <a:t>haemoglobin</a:t>
            </a:r>
            <a:r>
              <a:rPr lang="en-US" b="1" dirty="0" smtClean="0"/>
              <a:t> </a:t>
            </a:r>
            <a:r>
              <a:rPr lang="en-US" b="1" dirty="0" smtClean="0"/>
              <a:t>concentration as </a:t>
            </a:r>
            <a:r>
              <a:rPr lang="en-US" b="1" dirty="0" smtClean="0"/>
              <a:t>low as 60 g/L) may produce remarkably few</a:t>
            </a:r>
          </a:p>
          <a:p>
            <a:pPr>
              <a:buNone/>
            </a:pPr>
            <a:r>
              <a:rPr lang="en-US" b="1" dirty="0" smtClean="0"/>
              <a:t>symptoms, when there is very gradual onset in a young subject</a:t>
            </a:r>
          </a:p>
          <a:p>
            <a:pPr>
              <a:buNone/>
            </a:pPr>
            <a:r>
              <a:rPr lang="en-US" b="1" dirty="0" smtClean="0"/>
              <a:t>who is otherwise healthy.</a:t>
            </a:r>
            <a:endParaRPr lang="en-US" b="1" i="1"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rgbClr val="FF0000"/>
                </a:solidFill>
              </a:rPr>
              <a:t>3. </a:t>
            </a:r>
            <a:r>
              <a:rPr lang="en-US" b="1" i="1" dirty="0" smtClean="0">
                <a:solidFill>
                  <a:srgbClr val="FF0000"/>
                </a:solidFill>
              </a:rPr>
              <a:t>Age The elderly tolerate </a:t>
            </a:r>
            <a:r>
              <a:rPr lang="en-US" b="1" i="1" dirty="0" err="1" smtClean="0">
                <a:solidFill>
                  <a:srgbClr val="FF0000"/>
                </a:solidFill>
              </a:rPr>
              <a:t>anaemia</a:t>
            </a:r>
            <a:r>
              <a:rPr lang="en-US" b="1" i="1" dirty="0" smtClean="0">
                <a:solidFill>
                  <a:srgbClr val="FF0000"/>
                </a:solidFill>
              </a:rPr>
              <a:t> less well than the young</a:t>
            </a:r>
          </a:p>
          <a:p>
            <a:pPr>
              <a:buNone/>
            </a:pPr>
            <a:r>
              <a:rPr lang="en-US" b="1" dirty="0" smtClean="0"/>
              <a:t>because normal cardiovascular compensation is impaired.</a:t>
            </a:r>
          </a:p>
          <a:p>
            <a:pPr>
              <a:buNone/>
            </a:pPr>
            <a:r>
              <a:rPr lang="it-IT" b="1" dirty="0" smtClean="0">
                <a:solidFill>
                  <a:srgbClr val="FF0000"/>
                </a:solidFill>
              </a:rPr>
              <a:t>4. </a:t>
            </a:r>
            <a:r>
              <a:rPr lang="it-IT" b="1" i="1" dirty="0" smtClean="0">
                <a:solidFill>
                  <a:srgbClr val="FF0000"/>
                </a:solidFill>
              </a:rPr>
              <a:t>Haemoglobin O2dissociation curve </a:t>
            </a:r>
            <a:r>
              <a:rPr lang="it-IT" b="1" i="1" dirty="0" smtClean="0"/>
              <a:t>Anaemia, in general, is</a:t>
            </a:r>
          </a:p>
          <a:p>
            <a:pPr>
              <a:buNone/>
            </a:pPr>
            <a:r>
              <a:rPr lang="en-US" b="1" dirty="0" smtClean="0"/>
              <a:t>associated with a rise in 2,3‐DPG in the red cells and a shift</a:t>
            </a:r>
          </a:p>
          <a:p>
            <a:pPr>
              <a:buNone/>
            </a:pPr>
            <a:r>
              <a:rPr lang="en-US" b="1" dirty="0" smtClean="0"/>
              <a:t>in the O2 dissociation curve to the right so that oxygen is given</a:t>
            </a:r>
          </a:p>
          <a:p>
            <a:pPr>
              <a:buNone/>
            </a:pPr>
            <a:r>
              <a:rPr lang="en-US" b="1" dirty="0" smtClean="0"/>
              <a:t>up more readily to tissues. This adaptation is particularly</a:t>
            </a:r>
          </a:p>
          <a:p>
            <a:pPr>
              <a:buNone/>
            </a:pPr>
            <a:r>
              <a:rPr lang="en-US" b="1" dirty="0" smtClean="0"/>
              <a:t>marked in some </a:t>
            </a:r>
            <a:r>
              <a:rPr lang="en-US" b="1" dirty="0" err="1" smtClean="0"/>
              <a:t>anaemias</a:t>
            </a:r>
            <a:r>
              <a:rPr lang="en-US" b="1" dirty="0" smtClean="0"/>
              <a:t> that either raise 2,3‐DPG directly</a:t>
            </a:r>
          </a:p>
          <a:p>
            <a:pPr>
              <a:buNone/>
            </a:pPr>
            <a:r>
              <a:rPr lang="en-US" b="1" dirty="0" smtClean="0"/>
              <a:t>(e.g. </a:t>
            </a:r>
            <a:r>
              <a:rPr lang="en-US" b="1" dirty="0" err="1" smtClean="0"/>
              <a:t>pyruvate</a:t>
            </a:r>
            <a:r>
              <a:rPr lang="en-US" b="1" dirty="0" smtClean="0"/>
              <a:t> </a:t>
            </a:r>
            <a:r>
              <a:rPr lang="en-US" b="1" dirty="0" err="1" smtClean="0"/>
              <a:t>kinase</a:t>
            </a:r>
            <a:r>
              <a:rPr lang="en-US" b="1" dirty="0" smtClean="0"/>
              <a:t> deficiency </a:t>
            </a:r>
            <a:r>
              <a:rPr lang="en-US" b="1" dirty="0" smtClean="0"/>
              <a:t>or </a:t>
            </a:r>
            <a:r>
              <a:rPr lang="en-US" b="1" dirty="0" smtClean="0"/>
              <a:t>that are associated</a:t>
            </a:r>
          </a:p>
          <a:p>
            <a:pPr>
              <a:buNone/>
            </a:pPr>
            <a:r>
              <a:rPr lang="en-US" b="1" dirty="0" smtClean="0"/>
              <a:t>with a low‐affinity </a:t>
            </a:r>
            <a:r>
              <a:rPr lang="en-US" b="1" dirty="0" err="1" smtClean="0"/>
              <a:t>haemoglobin</a:t>
            </a:r>
            <a:r>
              <a:rPr lang="en-US" b="1" dirty="0" smtClean="0"/>
              <a:t> (e.g. </a:t>
            </a:r>
            <a:r>
              <a:rPr lang="en-US" b="1" dirty="0" err="1" smtClean="0"/>
              <a:t>Hb</a:t>
            </a:r>
            <a:r>
              <a:rPr lang="en-US" b="1" dirty="0" smtClean="0"/>
              <a:t> S)</a:t>
            </a:r>
            <a:endParaRPr lang="en-US" b="1"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Symptoms</a:t>
            </a:r>
            <a:br>
              <a:rPr lang="en-US" b="1" i="1" dirty="0" smtClean="0"/>
            </a:br>
            <a:endParaRPr lang="en-US" dirty="0"/>
          </a:p>
        </p:txBody>
      </p:sp>
      <p:sp>
        <p:nvSpPr>
          <p:cNvPr id="3" name="Content Placeholder 2"/>
          <p:cNvSpPr>
            <a:spLocks noGrp="1"/>
          </p:cNvSpPr>
          <p:nvPr>
            <p:ph idx="1"/>
          </p:nvPr>
        </p:nvSpPr>
        <p:spPr/>
        <p:txBody>
          <a:bodyPr>
            <a:normAutofit/>
          </a:bodyPr>
          <a:lstStyle/>
          <a:p>
            <a:pPr>
              <a:buNone/>
            </a:pPr>
            <a:r>
              <a:rPr lang="en-US" b="1" dirty="0" smtClean="0"/>
              <a:t>If </a:t>
            </a:r>
            <a:r>
              <a:rPr lang="en-US" b="1" dirty="0" smtClean="0"/>
              <a:t>the patient does have symptoms these are usually shortness </a:t>
            </a:r>
            <a:r>
              <a:rPr lang="en-US" b="1" dirty="0" smtClean="0"/>
              <a:t>of breath</a:t>
            </a:r>
            <a:r>
              <a:rPr lang="en-US" b="1" dirty="0" smtClean="0"/>
              <a:t>, particularly on exertion, weakness, lethargy, </a:t>
            </a:r>
            <a:r>
              <a:rPr lang="en-US" b="1" dirty="0" smtClean="0"/>
              <a:t>palpitation and </a:t>
            </a:r>
            <a:r>
              <a:rPr lang="en-US" b="1" dirty="0" smtClean="0"/>
              <a:t>headaches. </a:t>
            </a:r>
            <a:endParaRPr lang="en-US" b="1" dirty="0" smtClean="0"/>
          </a:p>
          <a:p>
            <a:pPr>
              <a:buNone/>
            </a:pPr>
            <a:r>
              <a:rPr lang="en-US" b="1" dirty="0" smtClean="0"/>
              <a:t>In </a:t>
            </a:r>
            <a:r>
              <a:rPr lang="en-US" b="1" dirty="0" smtClean="0"/>
              <a:t>older subjects, symptoms of cardiac </a:t>
            </a:r>
            <a:r>
              <a:rPr lang="en-US" b="1" dirty="0" smtClean="0"/>
              <a:t>failure, angina </a:t>
            </a:r>
            <a:r>
              <a:rPr lang="en-US" b="1" dirty="0" smtClean="0"/>
              <a:t>pectoris or intermittent </a:t>
            </a:r>
            <a:r>
              <a:rPr lang="en-US" b="1" dirty="0" err="1" smtClean="0"/>
              <a:t>claudication</a:t>
            </a:r>
            <a:r>
              <a:rPr lang="en-US" b="1" dirty="0" smtClean="0"/>
              <a:t> or confusion </a:t>
            </a:r>
            <a:r>
              <a:rPr lang="en-US" b="1" dirty="0" smtClean="0"/>
              <a:t>may be </a:t>
            </a:r>
            <a:r>
              <a:rPr lang="en-US" b="1" dirty="0" smtClean="0"/>
              <a:t>present. Visual disturbances because of retinal </a:t>
            </a:r>
            <a:r>
              <a:rPr lang="en-US" b="1" dirty="0" err="1" smtClean="0"/>
              <a:t>haemorrhages</a:t>
            </a:r>
            <a:endParaRPr lang="en-US" b="1" dirty="0" smtClean="0"/>
          </a:p>
          <a:p>
            <a:pPr>
              <a:buNone/>
            </a:pPr>
            <a:r>
              <a:rPr lang="en-US" b="1" dirty="0" smtClean="0"/>
              <a:t>may complicate very severe </a:t>
            </a:r>
            <a:r>
              <a:rPr lang="en-US" b="1" dirty="0" err="1" smtClean="0"/>
              <a:t>anaemia</a:t>
            </a:r>
            <a:r>
              <a:rPr lang="en-US" b="1" dirty="0" smtClean="0"/>
              <a:t>, particularly of rapid onset</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l-Hudhud\Pictures\anemia-symptoms.png"/>
          <p:cNvPicPr>
            <a:picLocks noChangeAspect="1" noChangeArrowheads="1"/>
          </p:cNvPicPr>
          <p:nvPr/>
        </p:nvPicPr>
        <p:blipFill>
          <a:blip r:embed="rId2" cstate="print"/>
          <a:srcRect/>
          <a:stretch>
            <a:fillRect/>
          </a:stretch>
        </p:blipFill>
        <p:spPr bwMode="auto">
          <a:xfrm>
            <a:off x="1365084" y="533400"/>
            <a:ext cx="6120951" cy="5638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smtClean="0"/>
              <a:t>Signs</a:t>
            </a:r>
            <a:br>
              <a:rPr lang="en-US" b="1" i="1" dirty="0" smtClean="0"/>
            </a:br>
            <a:endParaRPr lang="ar-IQ" dirty="0"/>
          </a:p>
        </p:txBody>
      </p:sp>
      <p:sp>
        <p:nvSpPr>
          <p:cNvPr id="3" name="عنصر نائب للمحتوى 2"/>
          <p:cNvSpPr>
            <a:spLocks noGrp="1"/>
          </p:cNvSpPr>
          <p:nvPr>
            <p:ph idx="1"/>
          </p:nvPr>
        </p:nvSpPr>
        <p:spPr/>
        <p:txBody>
          <a:bodyPr>
            <a:normAutofit/>
          </a:bodyPr>
          <a:lstStyle/>
          <a:p>
            <a:pPr>
              <a:buNone/>
            </a:pPr>
            <a:r>
              <a:rPr lang="en-US" b="1" dirty="0" smtClean="0"/>
              <a:t>These may be divided into general and specific</a:t>
            </a:r>
            <a:r>
              <a:rPr lang="en-US" b="1" dirty="0" smtClean="0"/>
              <a:t>.</a:t>
            </a:r>
          </a:p>
          <a:p>
            <a:pPr>
              <a:buNone/>
            </a:pPr>
            <a:r>
              <a:rPr lang="en-US" b="1" dirty="0" smtClean="0"/>
              <a:t> </a:t>
            </a:r>
            <a:r>
              <a:rPr lang="en-US" sz="3200" b="1" dirty="0" smtClean="0">
                <a:solidFill>
                  <a:srgbClr val="FF0000"/>
                </a:solidFill>
              </a:rPr>
              <a:t>General </a:t>
            </a:r>
            <a:r>
              <a:rPr lang="en-US" sz="3200" b="1" dirty="0" smtClean="0">
                <a:solidFill>
                  <a:srgbClr val="FF0000"/>
                </a:solidFill>
              </a:rPr>
              <a:t>signs:</a:t>
            </a:r>
            <a:endParaRPr lang="en-US" b="1" dirty="0" smtClean="0">
              <a:solidFill>
                <a:srgbClr val="FF0000"/>
              </a:solidFill>
            </a:endParaRPr>
          </a:p>
          <a:p>
            <a:pPr>
              <a:buNone/>
            </a:pPr>
            <a:r>
              <a:rPr lang="en-US" b="1" dirty="0" smtClean="0"/>
              <a:t>include pallor of mucous membranes or nail beds, which occurs</a:t>
            </a:r>
          </a:p>
          <a:p>
            <a:pPr>
              <a:buNone/>
            </a:pPr>
            <a:r>
              <a:rPr lang="en-US" b="1" dirty="0" smtClean="0"/>
              <a:t>if the </a:t>
            </a:r>
            <a:r>
              <a:rPr lang="en-US" b="1" dirty="0" err="1" smtClean="0"/>
              <a:t>haemoglobin</a:t>
            </a:r>
            <a:r>
              <a:rPr lang="en-US" b="1" dirty="0" smtClean="0"/>
              <a:t> level is less than 90 g/L Conversely,</a:t>
            </a:r>
          </a:p>
          <a:p>
            <a:pPr>
              <a:buNone/>
            </a:pPr>
            <a:r>
              <a:rPr lang="en-US" b="1" dirty="0" smtClean="0"/>
              <a:t>skin </a:t>
            </a:r>
            <a:r>
              <a:rPr lang="en-US" b="1" dirty="0" err="1" smtClean="0"/>
              <a:t>colour</a:t>
            </a:r>
            <a:r>
              <a:rPr lang="en-US" b="1" dirty="0" smtClean="0"/>
              <a:t> is not a reliable sign. </a:t>
            </a:r>
            <a:endParaRPr lang="en-US" b="1" dirty="0" smtClean="0"/>
          </a:p>
          <a:p>
            <a:pPr>
              <a:buNone/>
            </a:pPr>
            <a:r>
              <a:rPr lang="en-US" b="1" dirty="0" smtClean="0"/>
              <a:t>A </a:t>
            </a:r>
            <a:r>
              <a:rPr lang="en-US" b="1" dirty="0" err="1" smtClean="0"/>
              <a:t>hyperdynamic</a:t>
            </a:r>
            <a:r>
              <a:rPr lang="en-US" b="1" dirty="0" smtClean="0"/>
              <a:t> circulation </a:t>
            </a:r>
            <a:r>
              <a:rPr lang="en-US" b="1" dirty="0" smtClean="0"/>
              <a:t>may be </a:t>
            </a:r>
            <a:r>
              <a:rPr lang="en-US" b="1" dirty="0" smtClean="0"/>
              <a:t>present with tachycardia, a bounding pulse, </a:t>
            </a:r>
            <a:r>
              <a:rPr lang="en-US" b="1" dirty="0" err="1" smtClean="0"/>
              <a:t>cardiomegaly</a:t>
            </a:r>
            <a:r>
              <a:rPr lang="en-US" b="1" dirty="0" smtClean="0"/>
              <a:t> </a:t>
            </a:r>
            <a:r>
              <a:rPr lang="en-US" b="1" dirty="0" smtClean="0"/>
              <a:t>and a </a:t>
            </a:r>
            <a:r>
              <a:rPr lang="en-US" b="1" dirty="0" smtClean="0"/>
              <a:t>systolic flow murmur especially at the apex</a:t>
            </a:r>
            <a:r>
              <a:rPr lang="en-US" b="1" dirty="0" smtClean="0"/>
              <a:t>.</a:t>
            </a:r>
          </a:p>
          <a:p>
            <a:pPr>
              <a:buNone/>
            </a:pPr>
            <a:r>
              <a:rPr lang="en-US" b="1" dirty="0" smtClean="0"/>
              <a:t> </a:t>
            </a:r>
            <a:r>
              <a:rPr lang="en-US" b="1" dirty="0" smtClean="0"/>
              <a:t>Particularly in </a:t>
            </a:r>
            <a:r>
              <a:rPr lang="en-US" b="1" dirty="0" smtClean="0"/>
              <a:t>the elderly</a:t>
            </a:r>
            <a:r>
              <a:rPr lang="en-US" b="1" dirty="0" smtClean="0"/>
              <a:t>, features of congestive heart failure may be present.</a:t>
            </a:r>
            <a:endParaRPr lang="ar-IQ" b="1" dirty="0" smtClean="0"/>
          </a:p>
          <a:p>
            <a:pPr>
              <a:buNone/>
            </a:pPr>
            <a:endParaRPr lang="ar-IQ"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82880"/>
            <a:ext cx="8229600" cy="807720"/>
          </a:xfrm>
        </p:spPr>
        <p:txBody>
          <a:bodyPr>
            <a:normAutofit fontScale="90000"/>
          </a:bodyPr>
          <a:lstStyle/>
          <a:p>
            <a:r>
              <a:rPr lang="en-US" dirty="0" smtClean="0"/>
              <a:t>Specific signs</a:t>
            </a:r>
            <a:endParaRPr lang="en-US" dirty="0" smtClean="0"/>
          </a:p>
        </p:txBody>
      </p:sp>
      <p:sp>
        <p:nvSpPr>
          <p:cNvPr id="5123" name="Rectangle 3"/>
          <p:cNvSpPr>
            <a:spLocks noGrp="1" noChangeArrowheads="1"/>
          </p:cNvSpPr>
          <p:nvPr>
            <p:ph type="body" idx="1"/>
          </p:nvPr>
        </p:nvSpPr>
        <p:spPr>
          <a:xfrm>
            <a:off x="457200" y="1600200"/>
            <a:ext cx="8077200" cy="4953000"/>
          </a:xfrm>
        </p:spPr>
        <p:txBody>
          <a:bodyPr>
            <a:normAutofit/>
          </a:bodyPr>
          <a:lstStyle/>
          <a:p>
            <a:pPr>
              <a:buNone/>
            </a:pPr>
            <a:r>
              <a:rPr lang="en-US" b="1" dirty="0" smtClean="0"/>
              <a:t>are associated with particular types of</a:t>
            </a:r>
          </a:p>
          <a:p>
            <a:pPr>
              <a:buNone/>
            </a:pPr>
            <a:r>
              <a:rPr lang="en-US" b="1" dirty="0" err="1" smtClean="0"/>
              <a:t>anaemia</a:t>
            </a:r>
            <a:r>
              <a:rPr lang="en-US" b="1" dirty="0" smtClean="0"/>
              <a:t>, e.g</a:t>
            </a:r>
            <a:r>
              <a:rPr lang="en-US" b="1" dirty="0" smtClean="0"/>
              <a:t>.</a:t>
            </a:r>
          </a:p>
          <a:p>
            <a:pPr>
              <a:buNone/>
            </a:pPr>
            <a:r>
              <a:rPr lang="en-US" b="1" dirty="0" smtClean="0"/>
              <a:t> </a:t>
            </a:r>
            <a:r>
              <a:rPr lang="en-US" b="1" dirty="0" err="1" smtClean="0"/>
              <a:t>koilonychia</a:t>
            </a:r>
            <a:r>
              <a:rPr lang="en-US" b="1" dirty="0" smtClean="0"/>
              <a:t> (spoon nails) with iron deficiency,</a:t>
            </a:r>
          </a:p>
          <a:p>
            <a:pPr>
              <a:buNone/>
            </a:pPr>
            <a:r>
              <a:rPr lang="en-US" b="1" dirty="0" smtClean="0"/>
              <a:t>jaundice with </a:t>
            </a:r>
            <a:r>
              <a:rPr lang="en-US" b="1" dirty="0" err="1" smtClean="0"/>
              <a:t>haemolytic</a:t>
            </a:r>
            <a:r>
              <a:rPr lang="en-US" b="1" dirty="0" smtClean="0"/>
              <a:t> or </a:t>
            </a:r>
            <a:r>
              <a:rPr lang="en-US" b="1" dirty="0" err="1" smtClean="0"/>
              <a:t>megaloblastic</a:t>
            </a:r>
            <a:r>
              <a:rPr lang="en-US" b="1" dirty="0" smtClean="0"/>
              <a:t> </a:t>
            </a:r>
            <a:r>
              <a:rPr lang="en-US" b="1" dirty="0" err="1" smtClean="0"/>
              <a:t>anaemias</a:t>
            </a:r>
            <a:r>
              <a:rPr lang="en-US" b="1" dirty="0" smtClean="0"/>
              <a:t>,</a:t>
            </a:r>
          </a:p>
          <a:p>
            <a:pPr>
              <a:buNone/>
            </a:pPr>
            <a:r>
              <a:rPr lang="en-US" b="1" dirty="0" smtClean="0"/>
              <a:t> </a:t>
            </a:r>
            <a:r>
              <a:rPr lang="en-US" b="1" dirty="0" smtClean="0"/>
              <a:t>leg </a:t>
            </a:r>
            <a:r>
              <a:rPr lang="en-US" b="1" dirty="0" smtClean="0"/>
              <a:t>ulcers with </a:t>
            </a:r>
            <a:r>
              <a:rPr lang="en-US" b="1" dirty="0" smtClean="0"/>
              <a:t>sickle cell and other </a:t>
            </a:r>
            <a:r>
              <a:rPr lang="en-US" b="1" dirty="0" err="1" smtClean="0"/>
              <a:t>haemolytic</a:t>
            </a:r>
            <a:r>
              <a:rPr lang="en-US" b="1" dirty="0" smtClean="0"/>
              <a:t> </a:t>
            </a:r>
            <a:r>
              <a:rPr lang="en-US" b="1" dirty="0" err="1" smtClean="0"/>
              <a:t>anaemias</a:t>
            </a:r>
            <a:r>
              <a:rPr lang="en-US" b="1" dirty="0" smtClean="0"/>
              <a:t>,</a:t>
            </a:r>
          </a:p>
          <a:p>
            <a:pPr>
              <a:buNone/>
            </a:pPr>
            <a:r>
              <a:rPr lang="en-US" b="1" dirty="0" smtClean="0"/>
              <a:t>bone deformities with </a:t>
            </a:r>
            <a:r>
              <a:rPr lang="en-US" b="1" dirty="0" err="1" smtClean="0"/>
              <a:t>thalassaemia</a:t>
            </a:r>
            <a:r>
              <a:rPr lang="en-US" b="1" dirty="0" smtClean="0"/>
              <a:t> major.</a:t>
            </a:r>
          </a:p>
          <a:p>
            <a:pPr>
              <a:buNone/>
            </a:pPr>
            <a:r>
              <a:rPr lang="en-US" b="1" dirty="0" smtClean="0"/>
              <a:t>The association of features of </a:t>
            </a:r>
            <a:r>
              <a:rPr lang="en-US" b="1" dirty="0" err="1" smtClean="0"/>
              <a:t>anaemia</a:t>
            </a:r>
            <a:r>
              <a:rPr lang="en-US" b="1" dirty="0" smtClean="0"/>
              <a:t> with excess infections</a:t>
            </a:r>
          </a:p>
          <a:p>
            <a:pPr>
              <a:buNone/>
            </a:pPr>
            <a:r>
              <a:rPr lang="en-US" b="1" dirty="0" smtClean="0"/>
              <a:t>or spontaneous bruising suggest that </a:t>
            </a:r>
            <a:r>
              <a:rPr lang="en-US" b="1" dirty="0" err="1" smtClean="0"/>
              <a:t>neutropenia</a:t>
            </a:r>
            <a:r>
              <a:rPr lang="en-US" b="1" dirty="0" smtClean="0"/>
              <a:t> or</a:t>
            </a:r>
          </a:p>
          <a:p>
            <a:pPr>
              <a:buNone/>
            </a:pPr>
            <a:r>
              <a:rPr lang="en-US" b="1" dirty="0" smtClean="0"/>
              <a:t>thrombocytopenia may be present, possibly as a result of </a:t>
            </a:r>
            <a:r>
              <a:rPr lang="en-US" b="1" dirty="0" smtClean="0"/>
              <a:t>bone marrow </a:t>
            </a:r>
            <a:r>
              <a:rPr lang="en-US" b="1" dirty="0" smtClean="0"/>
              <a:t>failure.</a:t>
            </a:r>
            <a:endParaRPr lang="en-US" sz="2000" b="1" dirty="0" smtClean="0"/>
          </a:p>
          <a:p>
            <a:pPr eaLnBrk="1" hangingPunct="1">
              <a:buNone/>
            </a:pPr>
            <a:endParaRPr lang="en-US" b="1" dirty="0" smtClean="0"/>
          </a:p>
        </p:txBody>
      </p:sp>
      <p:sp>
        <p:nvSpPr>
          <p:cNvPr id="5126" name="Text Box 6"/>
          <p:cNvSpPr txBox="1">
            <a:spLocks noChangeArrowheads="1"/>
          </p:cNvSpPr>
          <p:nvPr/>
        </p:nvSpPr>
        <p:spPr bwMode="auto">
          <a:xfrm>
            <a:off x="468313" y="549275"/>
            <a:ext cx="8351837" cy="396875"/>
          </a:xfrm>
          <a:prstGeom prst="rect">
            <a:avLst/>
          </a:prstGeom>
          <a:noFill/>
          <a:ln w="9525">
            <a:noFill/>
            <a:miter lim="800000"/>
            <a:headEnd/>
            <a:tailEnd/>
          </a:ln>
        </p:spPr>
        <p:txBody>
          <a:bodyPr>
            <a:spAutoFit/>
          </a:bodyPr>
          <a:lstStyle/>
          <a:p>
            <a:pPr algn="l"/>
            <a:endParaRPr lang="en-US" sz="2000" b="1"/>
          </a:p>
        </p:txBody>
      </p:sp>
      <p:sp>
        <p:nvSpPr>
          <p:cNvPr id="24585" name="Text Box 9"/>
          <p:cNvSpPr txBox="1">
            <a:spLocks noChangeArrowheads="1"/>
          </p:cNvSpPr>
          <p:nvPr/>
        </p:nvSpPr>
        <p:spPr bwMode="auto">
          <a:xfrm>
            <a:off x="684213" y="4221163"/>
            <a:ext cx="7632700" cy="396875"/>
          </a:xfrm>
          <a:prstGeom prst="rect">
            <a:avLst/>
          </a:prstGeom>
          <a:noFill/>
          <a:ln w="9525">
            <a:noFill/>
            <a:miter lim="800000"/>
            <a:headEnd/>
            <a:tailEnd/>
          </a:ln>
        </p:spPr>
        <p:txBody>
          <a:bodyPr>
            <a:spAutoFit/>
          </a:bodyPr>
          <a:lstStyle/>
          <a:p>
            <a:pPr algn="l"/>
            <a:endParaRPr lang="en-US" sz="2000" b="1">
              <a:solidFill>
                <a:srgbClr val="800000"/>
              </a:solidFill>
            </a:endParaRPr>
          </a:p>
        </p:txBody>
      </p:sp>
      <p:sp>
        <p:nvSpPr>
          <p:cNvPr id="5130" name="Text Box 10"/>
          <p:cNvSpPr txBox="1">
            <a:spLocks noChangeArrowheads="1"/>
          </p:cNvSpPr>
          <p:nvPr/>
        </p:nvSpPr>
        <p:spPr bwMode="auto">
          <a:xfrm>
            <a:off x="395288" y="4581525"/>
            <a:ext cx="8064500" cy="366713"/>
          </a:xfrm>
          <a:prstGeom prst="rect">
            <a:avLst/>
          </a:prstGeom>
          <a:noFill/>
          <a:ln w="9525">
            <a:noFill/>
            <a:miter lim="800000"/>
            <a:headEnd/>
            <a:tailEnd/>
          </a:ln>
        </p:spPr>
        <p:txBody>
          <a:bodyPr>
            <a:spAutoFit/>
          </a:bodyPr>
          <a:lstStyle/>
          <a:p>
            <a:pPr>
              <a:spcBef>
                <a:spcPct val="50000"/>
              </a:spcBef>
            </a:pPr>
            <a:endParaRPr lang="en-US"/>
          </a:p>
        </p:txBody>
      </p:sp>
      <p:sp>
        <p:nvSpPr>
          <p:cNvPr id="24587" name="Text Box 11"/>
          <p:cNvSpPr txBox="1">
            <a:spLocks noChangeArrowheads="1"/>
          </p:cNvSpPr>
          <p:nvPr/>
        </p:nvSpPr>
        <p:spPr bwMode="auto">
          <a:xfrm>
            <a:off x="1042988" y="4724400"/>
            <a:ext cx="7561262" cy="457200"/>
          </a:xfrm>
          <a:prstGeom prst="rect">
            <a:avLst/>
          </a:prstGeom>
          <a:noFill/>
          <a:ln w="9525">
            <a:noFill/>
            <a:miter lim="800000"/>
            <a:headEnd/>
            <a:tailEnd/>
          </a:ln>
        </p:spPr>
        <p:txBody>
          <a:bodyPr>
            <a:spAutoFit/>
          </a:bodyPr>
          <a:lstStyle/>
          <a:p>
            <a:pPr algn="l">
              <a:spcBef>
                <a:spcPct val="50000"/>
              </a:spcBef>
            </a:pPr>
            <a:endParaRPr lang="en-US" sz="2400" b="1" i="1" u="sng">
              <a:solidFill>
                <a:srgbClr val="FFFF66"/>
              </a:solidFill>
            </a:endParaRPr>
          </a:p>
        </p:txBody>
      </p:sp>
      <p:sp>
        <p:nvSpPr>
          <p:cNvPr id="24588" name="Text Box 12"/>
          <p:cNvSpPr txBox="1">
            <a:spLocks noChangeArrowheads="1"/>
          </p:cNvSpPr>
          <p:nvPr/>
        </p:nvSpPr>
        <p:spPr bwMode="auto">
          <a:xfrm>
            <a:off x="838200" y="5105400"/>
            <a:ext cx="7561263" cy="457200"/>
          </a:xfrm>
          <a:prstGeom prst="rect">
            <a:avLst/>
          </a:prstGeom>
          <a:noFill/>
          <a:ln w="9525">
            <a:noFill/>
            <a:miter lim="800000"/>
            <a:headEnd/>
            <a:tailEnd/>
          </a:ln>
        </p:spPr>
        <p:txBody>
          <a:bodyPr>
            <a:spAutoFit/>
          </a:bodyPr>
          <a:lstStyle/>
          <a:p>
            <a:pPr algn="l"/>
            <a:endParaRPr lang="en-US" sz="2400" b="1" i="1">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nodePh="1">
                                  <p:stCondLst>
                                    <p:cond delay="0"/>
                                  </p:stCondLst>
                                  <p:endCondLst>
                                    <p:cond evt="begin" delay="0">
                                      <p:tn val="5"/>
                                    </p:cond>
                                  </p:endCondLst>
                                  <p:iterate type="lt">
                                    <p:tmPct val="0"/>
                                  </p:iterate>
                                  <p:childTnLst>
                                    <p:set>
                                      <p:cBhvr>
                                        <p:cTn id="6" dur="1" fill="hold">
                                          <p:stCondLst>
                                            <p:cond delay="0"/>
                                          </p:stCondLst>
                                        </p:cTn>
                                        <p:tgtEl>
                                          <p:spTgt spid="24585"/>
                                        </p:tgtEl>
                                        <p:attrNameLst>
                                          <p:attrName>style.visibility</p:attrName>
                                        </p:attrNameLst>
                                      </p:cBhvr>
                                      <p:to>
                                        <p:strVal val="visible"/>
                                      </p:to>
                                    </p:set>
                                    <p:animEffect transition="in" filter="blinds(horizontal)">
                                      <p:cBhvr>
                                        <p:cTn id="7" dur="500"/>
                                        <p:tgtEl>
                                          <p:spTgt spid="2458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4587"/>
                                        </p:tgtEl>
                                        <p:attrNameLst>
                                          <p:attrName>style.visibility</p:attrName>
                                        </p:attrNameLst>
                                      </p:cBhvr>
                                      <p:to>
                                        <p:strVal val="visible"/>
                                      </p:to>
                                    </p:set>
                                    <p:animEffect transition="in" filter="wipe(down)">
                                      <p:cBhvr>
                                        <p:cTn id="12" dur="580">
                                          <p:stCondLst>
                                            <p:cond delay="0"/>
                                          </p:stCondLst>
                                        </p:cTn>
                                        <p:tgtEl>
                                          <p:spTgt spid="24587"/>
                                        </p:tgtEl>
                                      </p:cBhvr>
                                    </p:animEffect>
                                    <p:anim calcmode="lin" valueType="num">
                                      <p:cBhvr>
                                        <p:cTn id="13" dur="1822" tmFilter="0,0; 0.14,0.36; 0.43,0.73; 0.71,0.91; 1.0,1.0">
                                          <p:stCondLst>
                                            <p:cond delay="0"/>
                                          </p:stCondLst>
                                        </p:cTn>
                                        <p:tgtEl>
                                          <p:spTgt spid="2458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458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458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458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4587"/>
                                        </p:tgtEl>
                                        <p:attrNameLst>
                                          <p:attrName>ppt_y</p:attrName>
                                        </p:attrNameLst>
                                      </p:cBhvr>
                                      <p:tavLst>
                                        <p:tav tm="0" fmla="#ppt_y-sin(pi*$)/81">
                                          <p:val>
                                            <p:fltVal val="0"/>
                                          </p:val>
                                        </p:tav>
                                        <p:tav tm="100000">
                                          <p:val>
                                            <p:fltVal val="1"/>
                                          </p:val>
                                        </p:tav>
                                      </p:tavLst>
                                    </p:anim>
                                    <p:animScale>
                                      <p:cBhvr>
                                        <p:cTn id="18" dur="26">
                                          <p:stCondLst>
                                            <p:cond delay="650"/>
                                          </p:stCondLst>
                                        </p:cTn>
                                        <p:tgtEl>
                                          <p:spTgt spid="24587"/>
                                        </p:tgtEl>
                                      </p:cBhvr>
                                      <p:to x="100000" y="60000"/>
                                    </p:animScale>
                                    <p:animScale>
                                      <p:cBhvr>
                                        <p:cTn id="19" dur="166" decel="50000">
                                          <p:stCondLst>
                                            <p:cond delay="676"/>
                                          </p:stCondLst>
                                        </p:cTn>
                                        <p:tgtEl>
                                          <p:spTgt spid="24587"/>
                                        </p:tgtEl>
                                      </p:cBhvr>
                                      <p:to x="100000" y="100000"/>
                                    </p:animScale>
                                    <p:animScale>
                                      <p:cBhvr>
                                        <p:cTn id="20" dur="26">
                                          <p:stCondLst>
                                            <p:cond delay="1312"/>
                                          </p:stCondLst>
                                        </p:cTn>
                                        <p:tgtEl>
                                          <p:spTgt spid="24587"/>
                                        </p:tgtEl>
                                      </p:cBhvr>
                                      <p:to x="100000" y="80000"/>
                                    </p:animScale>
                                    <p:animScale>
                                      <p:cBhvr>
                                        <p:cTn id="21" dur="166" decel="50000">
                                          <p:stCondLst>
                                            <p:cond delay="1338"/>
                                          </p:stCondLst>
                                        </p:cTn>
                                        <p:tgtEl>
                                          <p:spTgt spid="24587"/>
                                        </p:tgtEl>
                                      </p:cBhvr>
                                      <p:to x="100000" y="100000"/>
                                    </p:animScale>
                                    <p:animScale>
                                      <p:cBhvr>
                                        <p:cTn id="22" dur="26">
                                          <p:stCondLst>
                                            <p:cond delay="1642"/>
                                          </p:stCondLst>
                                        </p:cTn>
                                        <p:tgtEl>
                                          <p:spTgt spid="24587"/>
                                        </p:tgtEl>
                                      </p:cBhvr>
                                      <p:to x="100000" y="90000"/>
                                    </p:animScale>
                                    <p:animScale>
                                      <p:cBhvr>
                                        <p:cTn id="23" dur="166" decel="50000">
                                          <p:stCondLst>
                                            <p:cond delay="1668"/>
                                          </p:stCondLst>
                                        </p:cTn>
                                        <p:tgtEl>
                                          <p:spTgt spid="24587"/>
                                        </p:tgtEl>
                                      </p:cBhvr>
                                      <p:to x="100000" y="100000"/>
                                    </p:animScale>
                                    <p:animScale>
                                      <p:cBhvr>
                                        <p:cTn id="24" dur="26">
                                          <p:stCondLst>
                                            <p:cond delay="1808"/>
                                          </p:stCondLst>
                                        </p:cTn>
                                        <p:tgtEl>
                                          <p:spTgt spid="24587"/>
                                        </p:tgtEl>
                                      </p:cBhvr>
                                      <p:to x="100000" y="95000"/>
                                    </p:animScale>
                                    <p:animScale>
                                      <p:cBhvr>
                                        <p:cTn id="25" dur="166" decel="50000">
                                          <p:stCondLst>
                                            <p:cond delay="1834"/>
                                          </p:stCondLst>
                                        </p:cTn>
                                        <p:tgtEl>
                                          <p:spTgt spid="24587"/>
                                        </p:tgtEl>
                                      </p:cBhvr>
                                      <p:to x="100000" y="100000"/>
                                    </p:animScale>
                                  </p:childTnLst>
                                </p:cTn>
                              </p:par>
                            </p:childTnLst>
                          </p:cTn>
                        </p:par>
                        <p:par>
                          <p:cTn id="26" fill="hold">
                            <p:stCondLst>
                              <p:cond delay="2000"/>
                            </p:stCondLst>
                            <p:childTnLst>
                              <p:par>
                                <p:cTn id="27" presetID="41" presetClass="entr" presetSubtype="0" fill="hold" grpId="0" nodeType="afterEffect" nodePh="1">
                                  <p:stCondLst>
                                    <p:cond delay="0"/>
                                  </p:stCondLst>
                                  <p:endCondLst>
                                    <p:cond evt="begin" delay="0">
                                      <p:tn val="27"/>
                                    </p:cond>
                                  </p:endCondLst>
                                  <p:iterate type="lt">
                                    <p:tmPct val="10000"/>
                                  </p:iterate>
                                  <p:childTnLst>
                                    <p:set>
                                      <p:cBhvr>
                                        <p:cTn id="28" dur="1" fill="hold">
                                          <p:stCondLst>
                                            <p:cond delay="0"/>
                                          </p:stCondLst>
                                        </p:cTn>
                                        <p:tgtEl>
                                          <p:spTgt spid="24588"/>
                                        </p:tgtEl>
                                        <p:attrNameLst>
                                          <p:attrName>style.visibility</p:attrName>
                                        </p:attrNameLst>
                                      </p:cBhvr>
                                      <p:to>
                                        <p:strVal val="visible"/>
                                      </p:to>
                                    </p:set>
                                    <p:anim calcmode="lin" valueType="num">
                                      <p:cBhvr>
                                        <p:cTn id="29" dur="500" fill="hold"/>
                                        <p:tgtEl>
                                          <p:spTgt spid="2458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4588"/>
                                        </p:tgtEl>
                                        <p:attrNameLst>
                                          <p:attrName>ppt_y</p:attrName>
                                        </p:attrNameLst>
                                      </p:cBhvr>
                                      <p:tavLst>
                                        <p:tav tm="0">
                                          <p:val>
                                            <p:strVal val="#ppt_y"/>
                                          </p:val>
                                        </p:tav>
                                        <p:tav tm="100000">
                                          <p:val>
                                            <p:strVal val="#ppt_y"/>
                                          </p:val>
                                        </p:tav>
                                      </p:tavLst>
                                    </p:anim>
                                    <p:anim calcmode="lin" valueType="num">
                                      <p:cBhvr>
                                        <p:cTn id="31" dur="500" fill="hold"/>
                                        <p:tgtEl>
                                          <p:spTgt spid="2458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458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24587" grpId="0"/>
      <p:bldP spid="245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koilonychia2"/>
          <p:cNvPicPr>
            <a:picLocks noChangeAspect="1" noChangeArrowheads="1"/>
          </p:cNvPicPr>
          <p:nvPr/>
        </p:nvPicPr>
        <p:blipFill>
          <a:blip r:embed="rId2" cstate="print">
            <a:extLst>
              <a:ext uri="{28A0092B-C50C-407E-A947-70E740481C1C}">
                <a14:useLocalDpi xmlns:a14="http://schemas.microsoft.com/office/drawing/2010/main" xmlns="" val="0"/>
              </a:ext>
            </a:extLst>
          </a:blip>
          <a:srcRect l="7843" t="15485" b="9677"/>
          <a:stretch>
            <a:fillRect/>
          </a:stretch>
        </p:blipFill>
        <p:spPr bwMode="auto">
          <a:xfrm>
            <a:off x="1905000" y="1600200"/>
            <a:ext cx="5372100" cy="2209800"/>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0963" name="Picture 3" descr="koilonychia4"/>
          <p:cNvPicPr>
            <a:picLocks noChangeAspect="1" noChangeArrowheads="1"/>
          </p:cNvPicPr>
          <p:nvPr/>
        </p:nvPicPr>
        <p:blipFill>
          <a:blip r:embed="rId3" cstate="print">
            <a:extLst>
              <a:ext uri="{28A0092B-C50C-407E-A947-70E740481C1C}">
                <a14:useLocalDpi xmlns:a14="http://schemas.microsoft.com/office/drawing/2010/main" xmlns="" val="0"/>
              </a:ext>
            </a:extLst>
          </a:blip>
          <a:srcRect l="34990"/>
          <a:stretch>
            <a:fillRect/>
          </a:stretch>
        </p:blipFill>
        <p:spPr bwMode="auto">
          <a:xfrm>
            <a:off x="1371600" y="4114800"/>
            <a:ext cx="3114675" cy="2428875"/>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0964" name="Text Box 4"/>
          <p:cNvSpPr txBox="1">
            <a:spLocks noChangeArrowheads="1"/>
          </p:cNvSpPr>
          <p:nvPr/>
        </p:nvSpPr>
        <p:spPr bwMode="auto">
          <a:xfrm>
            <a:off x="1600200" y="533400"/>
            <a:ext cx="6577013" cy="711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4000" b="1">
                <a:latin typeface="Arial Narrow" pitchFamily="34" charset="0"/>
                <a:cs typeface="Angsana New" pitchFamily="18" charset="-34"/>
              </a:rPr>
              <a:t>Koilonychia - spoon shaped nail</a:t>
            </a:r>
          </a:p>
        </p:txBody>
      </p:sp>
      <p:pic>
        <p:nvPicPr>
          <p:cNvPr id="40965" name="Picture 5" descr="DSC00147"/>
          <p:cNvPicPr>
            <a:picLocks noChangeAspect="1" noChangeArrowheads="1"/>
          </p:cNvPicPr>
          <p:nvPr/>
        </p:nvPicPr>
        <p:blipFill>
          <a:blip r:embed="rId4" cstate="print">
            <a:extLst>
              <a:ext uri="{28A0092B-C50C-407E-A947-70E740481C1C}">
                <a14:useLocalDpi xmlns:a14="http://schemas.microsoft.com/office/drawing/2010/main" xmlns="" val="0"/>
              </a:ext>
            </a:extLst>
          </a:blip>
          <a:srcRect b="28757"/>
          <a:stretch>
            <a:fillRect/>
          </a:stretch>
        </p:blipFill>
        <p:spPr bwMode="auto">
          <a:xfrm>
            <a:off x="4800600" y="4038600"/>
            <a:ext cx="3648075" cy="2481263"/>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087861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2955</TotalTime>
  <Words>1595</Words>
  <Application>Microsoft Office PowerPoint</Application>
  <PresentationFormat>عرض على الشاشة (3:4)‏</PresentationFormat>
  <Paragraphs>184</Paragraphs>
  <Slides>28</Slides>
  <Notes>2</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28</vt:i4>
      </vt:variant>
    </vt:vector>
  </HeadingPairs>
  <TitlesOfParts>
    <vt:vector size="30" baseType="lpstr">
      <vt:lpstr>Decatur</vt:lpstr>
      <vt:lpstr>Slide</vt:lpstr>
      <vt:lpstr>general aspects of anaemia</vt:lpstr>
      <vt:lpstr>Clinical features of anaemia</vt:lpstr>
      <vt:lpstr>The presence or absence of clinical features can be considered under four major headings</vt:lpstr>
      <vt:lpstr>الشريحة 4</vt:lpstr>
      <vt:lpstr>Symptoms </vt:lpstr>
      <vt:lpstr>الشريحة 6</vt:lpstr>
      <vt:lpstr>Signs </vt:lpstr>
      <vt:lpstr>Specific signs</vt:lpstr>
      <vt:lpstr>الشريحة 9</vt:lpstr>
      <vt:lpstr>الشريحة 10</vt:lpstr>
      <vt:lpstr>Classification and laboratory findings in anaemia </vt:lpstr>
      <vt:lpstr>Morphological Classification </vt:lpstr>
      <vt:lpstr>الشريحة 13</vt:lpstr>
      <vt:lpstr>Other laboratory findings</vt:lpstr>
      <vt:lpstr>Reticulocyte count</vt:lpstr>
      <vt:lpstr>Factors impairing the normal reticulocyte response to anaemia. </vt:lpstr>
      <vt:lpstr>Blood film</vt:lpstr>
      <vt:lpstr>الشريحة 18</vt:lpstr>
      <vt:lpstr>الشريحة 19</vt:lpstr>
      <vt:lpstr>Bone marrow examination</vt:lpstr>
      <vt:lpstr>الشريحة 21</vt:lpstr>
      <vt:lpstr>A trephine biopsy</vt:lpstr>
      <vt:lpstr>الشريحة 23</vt:lpstr>
      <vt:lpstr>الشريحة 24</vt:lpstr>
      <vt:lpstr>Ineffective erythropoiesis </vt:lpstr>
      <vt:lpstr>Assessment of erythropoiesis</vt:lpstr>
      <vt:lpstr>الشريحة 27</vt:lpstr>
      <vt:lpstr>الشريحة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 Deficiency Anemia (IDA)</dc:title>
  <dc:creator>User</dc:creator>
  <cp:lastModifiedBy>DR.Ahmed Saker 2O14</cp:lastModifiedBy>
  <cp:revision>273</cp:revision>
  <cp:lastPrinted>2014-08-20T09:07:29Z</cp:lastPrinted>
  <dcterms:created xsi:type="dcterms:W3CDTF">2014-08-07T05:53:37Z</dcterms:created>
  <dcterms:modified xsi:type="dcterms:W3CDTF">2021-09-25T14:39:21Z</dcterms:modified>
</cp:coreProperties>
</file>